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handoutMasterIdLst>
    <p:handoutMasterId r:id="rId25"/>
  </p:handoutMasterIdLst>
  <p:sldIdLst>
    <p:sldId id="280" r:id="rId2"/>
    <p:sldId id="281" r:id="rId3"/>
    <p:sldId id="279" r:id="rId4"/>
    <p:sldId id="257" r:id="rId5"/>
    <p:sldId id="258" r:id="rId6"/>
    <p:sldId id="267" r:id="rId7"/>
    <p:sldId id="273" r:id="rId8"/>
    <p:sldId id="275" r:id="rId9"/>
    <p:sldId id="276" r:id="rId10"/>
    <p:sldId id="265" r:id="rId11"/>
    <p:sldId id="272" r:id="rId12"/>
    <p:sldId id="260" r:id="rId13"/>
    <p:sldId id="266" r:id="rId14"/>
    <p:sldId id="259" r:id="rId15"/>
    <p:sldId id="274" r:id="rId16"/>
    <p:sldId id="263" r:id="rId17"/>
    <p:sldId id="264" r:id="rId18"/>
    <p:sldId id="270" r:id="rId19"/>
    <p:sldId id="261" r:id="rId20"/>
    <p:sldId id="262" r:id="rId21"/>
    <p:sldId id="271" r:id="rId22"/>
    <p:sldId id="284" r:id="rId23"/>
    <p:sldId id="283" r:id="rId24"/>
  </p:sldIdLst>
  <p:sldSz cx="9144000" cy="6858000" type="screen4x3"/>
  <p:notesSz cx="6864350" cy="9750425"/>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237" autoAdjust="0"/>
    <p:restoredTop sz="94681" autoAdjust="0"/>
  </p:normalViewPr>
  <p:slideViewPr>
    <p:cSldViewPr>
      <p:cViewPr varScale="1">
        <p:scale>
          <a:sx n="99" d="100"/>
          <a:sy n="99" d="100"/>
        </p:scale>
        <p:origin x="36"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3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74975" cy="487363"/>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defTabSz="949325">
              <a:defRPr sz="1200" smtClean="0"/>
            </a:lvl1pPr>
          </a:lstStyle>
          <a:p>
            <a:pPr>
              <a:defRPr/>
            </a:pPr>
            <a:endParaRPr lang="en-GB"/>
          </a:p>
        </p:txBody>
      </p:sp>
      <p:sp>
        <p:nvSpPr>
          <p:cNvPr id="21507" name="Rectangle 3"/>
          <p:cNvSpPr>
            <a:spLocks noGrp="1" noChangeArrowheads="1"/>
          </p:cNvSpPr>
          <p:nvPr>
            <p:ph type="dt" sz="quarter" idx="1"/>
          </p:nvPr>
        </p:nvSpPr>
        <p:spPr bwMode="auto">
          <a:xfrm>
            <a:off x="3887788" y="0"/>
            <a:ext cx="2974975" cy="487363"/>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algn="r" defTabSz="949325">
              <a:defRPr sz="1200" smtClean="0"/>
            </a:lvl1pPr>
          </a:lstStyle>
          <a:p>
            <a:pPr>
              <a:defRPr/>
            </a:pPr>
            <a:endParaRPr lang="en-GB"/>
          </a:p>
        </p:txBody>
      </p:sp>
      <p:sp>
        <p:nvSpPr>
          <p:cNvPr id="21508" name="Rectangle 4"/>
          <p:cNvSpPr>
            <a:spLocks noGrp="1" noChangeArrowheads="1"/>
          </p:cNvSpPr>
          <p:nvPr>
            <p:ph type="ftr" sz="quarter" idx="2"/>
          </p:nvPr>
        </p:nvSpPr>
        <p:spPr bwMode="auto">
          <a:xfrm>
            <a:off x="0" y="9261475"/>
            <a:ext cx="2974975" cy="487363"/>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defTabSz="949325">
              <a:defRPr sz="1200" smtClean="0"/>
            </a:lvl1pPr>
          </a:lstStyle>
          <a:p>
            <a:pPr>
              <a:defRPr/>
            </a:pPr>
            <a:endParaRPr lang="en-GB"/>
          </a:p>
        </p:txBody>
      </p:sp>
      <p:sp>
        <p:nvSpPr>
          <p:cNvPr id="21509" name="Rectangle 5"/>
          <p:cNvSpPr>
            <a:spLocks noGrp="1" noChangeArrowheads="1"/>
          </p:cNvSpPr>
          <p:nvPr>
            <p:ph type="sldNum" sz="quarter" idx="3"/>
          </p:nvPr>
        </p:nvSpPr>
        <p:spPr bwMode="auto">
          <a:xfrm>
            <a:off x="3887788" y="9261475"/>
            <a:ext cx="2974975" cy="487363"/>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algn="r" defTabSz="949325">
              <a:defRPr sz="1200" smtClean="0"/>
            </a:lvl1pPr>
          </a:lstStyle>
          <a:p>
            <a:pPr>
              <a:defRPr/>
            </a:pPr>
            <a:fld id="{8C13ABA9-7EA3-45AB-AF3D-0B2158C0F03B}" type="slidenum">
              <a:rPr lang="en-GB"/>
              <a:pPr>
                <a:defRPr/>
              </a:pPr>
              <a:t>‹#›</a:t>
            </a:fld>
            <a:endParaRPr lang="en-GB"/>
          </a:p>
        </p:txBody>
      </p:sp>
    </p:spTree>
    <p:extLst>
      <p:ext uri="{BB962C8B-B14F-4D97-AF65-F5344CB8AC3E}">
        <p14:creationId xmlns:p14="http://schemas.microsoft.com/office/powerpoint/2010/main" val="312155176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FD2523F9-E3B5-47F5-B127-D187598327BB}"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F0657A1A-A1D6-41CA-BD3D-3E1E34EA574B}"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189F6005-0331-4667-B6F7-356983A8F147}"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489D320C-6801-4BF1-99F0-99C13C67D040}"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456D080C-03B9-4290-BF72-35F15F6030BE}"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EA6000AC-B9A5-4D44-B74C-361E5731C98F}"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314BC4E1-749A-4305-94B4-E69CD90496EC}"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A4F8FFF7-897D-46A5-826A-EC5E2567BA9A}"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7C28C9EE-7D59-48BF-A118-CE8CE4593A55}"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9CB39DF-533D-4EB7-8AD8-050ABAED996F}"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A5D63F6-E8EB-4AE8-9050-9C0271B7BEB9}"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031D93F-CF0D-4753-A2E0-16028EFBE700}" type="slidenum">
              <a:rPr lang="en-GB"/>
              <a:pPr>
                <a:defRPr/>
              </a:pPr>
              <a:t>‹#›</a:t>
            </a:fld>
            <a:endParaRPr lang="en-GB"/>
          </a:p>
        </p:txBody>
      </p:sp>
    </p:spTree>
    <p:extLst>
      <p:ext uri="{BB962C8B-B14F-4D97-AF65-F5344CB8AC3E}">
        <p14:creationId xmlns:p14="http://schemas.microsoft.com/office/powerpoint/2010/main" val="2870482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684FD078-6472-4D4E-8826-1836F3E613FE}"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en.wikipedia.org/wiki/File:Duchamp_-_Nude_Descending_a_Staircase.jpg" TargetMode="Externa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5"/>
          <p:cNvSpPr txBox="1">
            <a:spLocks noChangeArrowheads="1"/>
          </p:cNvSpPr>
          <p:nvPr/>
        </p:nvSpPr>
        <p:spPr>
          <a:xfrm>
            <a:off x="1403648" y="2037098"/>
            <a:ext cx="5911800" cy="3024336"/>
          </a:xfrm>
          <a:prstGeom prst="rect">
            <a:avLst/>
          </a:prstGeom>
          <a:noFill/>
          <a:ln>
            <a:noFill/>
          </a:ln>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auto">
              <a:spcAft>
                <a:spcPts val="0"/>
              </a:spcAft>
            </a:pPr>
            <a:r>
              <a:rPr lang="en-GB" altLang="en-US" sz="4800" dirty="0">
                <a:effectLst/>
                <a:latin typeface="Modern No. 20" pitchFamily="18" charset="0"/>
              </a:rPr>
              <a:t>CSEN6020 </a:t>
            </a:r>
            <a:r>
              <a:rPr lang="en-GB" altLang="en-US" sz="4400" dirty="0">
                <a:effectLst/>
                <a:latin typeface="Modern No. 20" pitchFamily="18" charset="0"/>
              </a:rPr>
              <a:t>MODERNISM </a:t>
            </a:r>
          </a:p>
          <a:p>
            <a:pPr algn="ctr" fontAlgn="auto">
              <a:spcAft>
                <a:spcPts val="0"/>
              </a:spcAft>
            </a:pPr>
            <a:r>
              <a:rPr lang="en-GB" altLang="en-US" sz="4400" dirty="0">
                <a:effectLst/>
                <a:latin typeface="Modern No. 20" pitchFamily="18" charset="0"/>
              </a:rPr>
              <a:t>&amp; MODERNISMS </a:t>
            </a:r>
          </a:p>
          <a:p>
            <a:pPr algn="ctr" fontAlgn="auto">
              <a:spcAft>
                <a:spcPts val="0"/>
              </a:spcAft>
            </a:pPr>
            <a:endParaRPr lang="en-GB" altLang="en-US" sz="4000" dirty="0">
              <a:solidFill>
                <a:srgbClr val="FF33CC"/>
              </a:solidFill>
              <a:effectLst/>
            </a:endParaRPr>
          </a:p>
        </p:txBody>
      </p:sp>
    </p:spTree>
    <p:extLst>
      <p:ext uri="{BB962C8B-B14F-4D97-AF65-F5344CB8AC3E}">
        <p14:creationId xmlns:p14="http://schemas.microsoft.com/office/powerpoint/2010/main" val="2464666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700808"/>
            <a:ext cx="8568952" cy="4039343"/>
          </a:xfrm>
        </p:spPr>
        <p:txBody>
          <a:bodyPr>
            <a:normAutofit/>
          </a:bodyPr>
          <a:lstStyle/>
          <a:p>
            <a:pPr marL="18288" indent="0">
              <a:buNone/>
            </a:pPr>
            <a:r>
              <a:rPr lang="en-GB" sz="2400" dirty="0">
                <a:effectLst/>
              </a:rPr>
              <a:t>•    	</a:t>
            </a:r>
            <a:r>
              <a:rPr lang="en-GB" sz="2400" dirty="0">
                <a:effectLst/>
                <a:latin typeface="Century Gothic" panose="020B0502020202020204" pitchFamily="34" charset="0"/>
              </a:rPr>
              <a:t>To explore the internal variety and range of 	experimentation encompassed by the critical 	concept of ‘Modernism’ and exhibited by early 	twentieth-century writing more generally.</a:t>
            </a:r>
          </a:p>
          <a:p>
            <a:pPr marL="18288" indent="0">
              <a:buNone/>
            </a:pPr>
            <a:endParaRPr lang="en-GB" sz="2400" dirty="0">
              <a:effectLst/>
              <a:latin typeface="Century Gothic" panose="020B0502020202020204" pitchFamily="34" charset="0"/>
            </a:endParaRPr>
          </a:p>
          <a:p>
            <a:pPr marL="18288" indent="0">
              <a:buNone/>
            </a:pPr>
            <a:r>
              <a:rPr lang="en-GB" sz="2400" dirty="0">
                <a:effectLst/>
                <a:latin typeface="Century Gothic" panose="020B0502020202020204" pitchFamily="34" charset="0"/>
              </a:rPr>
              <a:t>•       	To establish the specific configurations of social, 	historical, and cultural forces to which Modernist 	texts both refer and respond</a:t>
            </a:r>
            <a:r>
              <a:rPr lang="en-GB" dirty="0">
                <a:effectLst/>
                <a:latin typeface="Century Gothic" panose="020B0502020202020204" pitchFamily="34" charset="0"/>
              </a:rPr>
              <a:t>.</a:t>
            </a:r>
          </a:p>
          <a:p>
            <a:endParaRPr lang="en-GB" dirty="0"/>
          </a:p>
        </p:txBody>
      </p:sp>
      <p:sp>
        <p:nvSpPr>
          <p:cNvPr id="3" name="Title 2"/>
          <p:cNvSpPr>
            <a:spLocks noGrp="1"/>
          </p:cNvSpPr>
          <p:nvPr>
            <p:ph type="title"/>
          </p:nvPr>
        </p:nvSpPr>
        <p:spPr>
          <a:xfrm>
            <a:off x="467544" y="476672"/>
            <a:ext cx="7543800" cy="914400"/>
          </a:xfrm>
        </p:spPr>
        <p:txBody>
          <a:bodyPr/>
          <a:lstStyle/>
          <a:p>
            <a:pPr algn="ctr"/>
            <a:r>
              <a:rPr lang="en-GB" sz="4000" dirty="0">
                <a:effectLst/>
                <a:latin typeface="Perpetua Titling MT" panose="02020502060505020804" pitchFamily="18" charset="0"/>
              </a:rPr>
              <a:t>AIM(S)</a:t>
            </a:r>
            <a:endParaRPr lang="en-GB" sz="4000" dirty="0">
              <a:latin typeface="Perpetua Titling MT" panose="02020502060505020804" pitchFamily="18" charset="0"/>
            </a:endParaRPr>
          </a:p>
        </p:txBody>
      </p:sp>
    </p:spTree>
    <p:extLst>
      <p:ext uri="{BB962C8B-B14F-4D97-AF65-F5344CB8AC3E}">
        <p14:creationId xmlns:p14="http://schemas.microsoft.com/office/powerpoint/2010/main" val="2103461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484784"/>
            <a:ext cx="8496944" cy="4968552"/>
          </a:xfrm>
        </p:spPr>
        <p:txBody>
          <a:bodyPr/>
          <a:lstStyle/>
          <a:p>
            <a:pPr marL="0" indent="0">
              <a:buNone/>
            </a:pPr>
            <a:r>
              <a:rPr lang="en-GB" sz="2400" dirty="0">
                <a:latin typeface="Century Gothic" panose="020B0502020202020204" pitchFamily="34" charset="0"/>
              </a:rPr>
              <a:t>1.    an ability to exhibit a systematic understanding of the key concepts 	associated with literary Modernism;</a:t>
            </a:r>
          </a:p>
          <a:p>
            <a:pPr marL="0" indent="0">
              <a:buNone/>
            </a:pPr>
            <a:r>
              <a:rPr lang="en-GB" sz="2400" dirty="0">
                <a:latin typeface="Century Gothic" panose="020B0502020202020204" pitchFamily="34" charset="0"/>
              </a:rPr>
              <a:t>2.    a coherent and detailed knowledge of a varied range of Modernist texts;</a:t>
            </a:r>
          </a:p>
          <a:p>
            <a:pPr marL="0" indent="0">
              <a:buNone/>
            </a:pPr>
            <a:r>
              <a:rPr lang="en-GB" sz="2400" dirty="0">
                <a:latin typeface="Century Gothic" panose="020B0502020202020204" pitchFamily="34" charset="0"/>
              </a:rPr>
              <a:t>3.    an ability to discuss the characteristic formal and thematic features associated with Modernism;</a:t>
            </a:r>
          </a:p>
          <a:p>
            <a:pPr marL="0" indent="0">
              <a:buNone/>
            </a:pPr>
            <a:r>
              <a:rPr lang="en-GB" sz="2400" dirty="0">
                <a:latin typeface="Century Gothic" panose="020B0502020202020204" pitchFamily="34" charset="0"/>
              </a:rPr>
              <a:t>4.    an ability to display a thorough familiarity with the historical and socio- cultural contexts of Modernism generally and individual texts in particular;</a:t>
            </a:r>
          </a:p>
          <a:p>
            <a:pPr marL="0" indent="0">
              <a:buNone/>
            </a:pPr>
            <a:r>
              <a:rPr lang="en-GB" sz="2400" dirty="0">
                <a:latin typeface="Century Gothic" panose="020B0502020202020204" pitchFamily="34" charset="0"/>
              </a:rPr>
              <a:t>5.    an ability to show awareness of the ongoing critical debates concerning  ‘Modernism’, its precise definition, and historical importance.</a:t>
            </a:r>
          </a:p>
        </p:txBody>
      </p:sp>
      <p:sp>
        <p:nvSpPr>
          <p:cNvPr id="2" name="Title 1"/>
          <p:cNvSpPr>
            <a:spLocks noGrp="1"/>
          </p:cNvSpPr>
          <p:nvPr>
            <p:ph type="title"/>
          </p:nvPr>
        </p:nvSpPr>
        <p:spPr>
          <a:xfrm>
            <a:off x="467544" y="332656"/>
            <a:ext cx="8229600" cy="850106"/>
          </a:xfrm>
        </p:spPr>
        <p:txBody>
          <a:bodyPr/>
          <a:lstStyle/>
          <a:p>
            <a:pPr algn="ctr"/>
            <a:r>
              <a:rPr lang="en-GB" sz="4000" dirty="0">
                <a:effectLst/>
                <a:latin typeface="Perpetua Titling MT" panose="02020502060505020804" pitchFamily="18" charset="0"/>
              </a:rPr>
              <a:t>LEARNING OUTCOMES</a:t>
            </a:r>
          </a:p>
        </p:txBody>
      </p:sp>
    </p:spTree>
    <p:extLst>
      <p:ext uri="{BB962C8B-B14F-4D97-AF65-F5344CB8AC3E}">
        <p14:creationId xmlns:p14="http://schemas.microsoft.com/office/powerpoint/2010/main" val="3622759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ChangeArrowheads="1"/>
          </p:cNvSpPr>
          <p:nvPr/>
        </p:nvSpPr>
        <p:spPr bwMode="auto">
          <a:xfrm>
            <a:off x="1258888" y="260350"/>
            <a:ext cx="675672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Perpetua Titling MT" panose="02020502060505020804" pitchFamily="18" charset="0"/>
              </a:rPr>
              <a:t>PROBLEMS OF DEFINITION</a:t>
            </a:r>
          </a:p>
        </p:txBody>
      </p:sp>
      <p:sp>
        <p:nvSpPr>
          <p:cNvPr id="3075" name="Rectangle 5"/>
          <p:cNvSpPr>
            <a:spLocks noChangeArrowheads="1"/>
          </p:cNvSpPr>
          <p:nvPr/>
        </p:nvSpPr>
        <p:spPr bwMode="auto">
          <a:xfrm>
            <a:off x="395288" y="1174949"/>
            <a:ext cx="8497887" cy="5539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dirty="0">
                <a:latin typeface="Century Gothic" pitchFamily="34" charset="0"/>
              </a:rPr>
              <a:t>it is the </a:t>
            </a:r>
            <a:r>
              <a:rPr lang="en-GB" altLang="en-US" sz="2400" dirty="0">
                <a:solidFill>
                  <a:srgbClr val="FFFF00"/>
                </a:solidFill>
                <a:latin typeface="Century Gothic" pitchFamily="34" charset="0"/>
              </a:rPr>
              <a:t>protean variety of relations to capitalist modernity that is most striking in the broad groupings of movements typically assembled under the common rubric “modernism”. </a:t>
            </a:r>
            <a:r>
              <a:rPr lang="en-GB" altLang="en-US" sz="2400" dirty="0">
                <a:latin typeface="Century Gothic" pitchFamily="34" charset="0"/>
              </a:rPr>
              <a:t>[…] As we have seen, what is concealed beneath the label “modernism” is a wide variety of very diverse – indeed, incompatible – aesthetic practices: symbolism, constructivism, expressionism, surrealism. These –isms, which spell out specific programs, were unified </a:t>
            </a:r>
            <a:r>
              <a:rPr lang="en-GB" altLang="en-US" sz="2400" i="1" dirty="0">
                <a:latin typeface="Century Gothic" pitchFamily="34" charset="0"/>
              </a:rPr>
              <a:t>post hoc </a:t>
            </a:r>
            <a:r>
              <a:rPr lang="en-GB" altLang="en-US" sz="2400" dirty="0">
                <a:latin typeface="Century Gothic" pitchFamily="34" charset="0"/>
              </a:rPr>
              <a:t>in a portmanteau concept whose only referent is the blank passage of time itself. </a:t>
            </a:r>
          </a:p>
          <a:p>
            <a:pPr eaLnBrk="1" hangingPunct="1"/>
            <a:r>
              <a:rPr lang="en-GB" altLang="en-US" dirty="0">
                <a:latin typeface="Century Gothic" pitchFamily="34" charset="0"/>
              </a:rPr>
              <a:t>	</a:t>
            </a:r>
          </a:p>
          <a:p>
            <a:pPr eaLnBrk="1" hangingPunct="1"/>
            <a:r>
              <a:rPr lang="en-GB" altLang="en-US" dirty="0">
                <a:latin typeface="Century Gothic" pitchFamily="34" charset="0"/>
              </a:rPr>
              <a:t>	Perry Anderson, ‘Modernity and Revolution,’ Cary Nelson and 	Lawrence </a:t>
            </a:r>
            <a:r>
              <a:rPr lang="en-GB" altLang="en-US" dirty="0" err="1">
                <a:latin typeface="Century Gothic" pitchFamily="34" charset="0"/>
              </a:rPr>
              <a:t>Grossberg</a:t>
            </a:r>
            <a:r>
              <a:rPr lang="en-GB" altLang="en-US" dirty="0">
                <a:latin typeface="Century Gothic" pitchFamily="34" charset="0"/>
              </a:rPr>
              <a:t>, eds., </a:t>
            </a:r>
            <a:r>
              <a:rPr lang="en-GB" altLang="en-US" i="1" dirty="0">
                <a:latin typeface="Century Gothic" pitchFamily="34" charset="0"/>
              </a:rPr>
              <a:t>Marxism and 	the Interpretation of 	Culture</a:t>
            </a:r>
            <a:r>
              <a:rPr lang="en-GB" altLang="en-US" dirty="0">
                <a:latin typeface="Century Gothic" pitchFamily="34" charset="0"/>
              </a:rPr>
              <a:t> (Urbana; </a:t>
            </a:r>
            <a:r>
              <a:rPr lang="en-GB" altLang="en-US" dirty="0" err="1">
                <a:latin typeface="Century Gothic" pitchFamily="34" charset="0"/>
              </a:rPr>
              <a:t>Chacago</a:t>
            </a:r>
            <a:r>
              <a:rPr lang="en-GB" altLang="en-US" dirty="0">
                <a:latin typeface="Century Gothic" pitchFamily="34" charset="0"/>
              </a:rPr>
              <a:t>:  University of Illinois Press, 1988), 	 	pp. 323, 332.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ChangeArrowheads="1"/>
          </p:cNvSpPr>
          <p:nvPr/>
        </p:nvSpPr>
        <p:spPr bwMode="auto">
          <a:xfrm>
            <a:off x="467544" y="1212141"/>
            <a:ext cx="8424863" cy="550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latin typeface="Century Gothic" pitchFamily="34" charset="0"/>
              </a:rPr>
              <a:t>It is the art consequent on the dis-establishing of communal reality and conventional notions of causality, on the destruction of traditional notions of the wholeness of individual character, on the linguistic chaos that ensues when public notions of language have been discredited and when all realities have become subjective fictions. </a:t>
            </a:r>
          </a:p>
          <a:p>
            <a:pPr eaLnBrk="1" hangingPunct="1"/>
            <a:endParaRPr lang="en-GB" altLang="en-US" dirty="0">
              <a:latin typeface="Century Gothic" pitchFamily="34" charset="0"/>
            </a:endParaRPr>
          </a:p>
          <a:p>
            <a:pPr eaLnBrk="1" hangingPunct="1"/>
            <a:r>
              <a:rPr lang="en-GB" altLang="en-US" sz="2800" dirty="0">
                <a:solidFill>
                  <a:srgbClr val="FFFF00"/>
                </a:solidFill>
                <a:latin typeface="Century Gothic" pitchFamily="34" charset="0"/>
              </a:rPr>
              <a:t>Modernism is then the art of modernization</a:t>
            </a:r>
          </a:p>
          <a:p>
            <a:pPr eaLnBrk="1" hangingPunct="1"/>
            <a:r>
              <a:rPr lang="en-GB" altLang="en-US" dirty="0">
                <a:latin typeface="Century Gothic" pitchFamily="34" charset="0"/>
              </a:rPr>
              <a:t>	</a:t>
            </a:r>
          </a:p>
          <a:p>
            <a:pPr eaLnBrk="1" hangingPunct="1"/>
            <a:r>
              <a:rPr lang="en-GB" altLang="en-US" dirty="0">
                <a:latin typeface="Century Gothic" pitchFamily="34" charset="0"/>
              </a:rPr>
              <a:t>	Malcolm Bradbury </a:t>
            </a:r>
            <a:r>
              <a:rPr lang="en-GB" altLang="en-US" i="1" dirty="0">
                <a:latin typeface="Garamond" panose="02020404030301010803" pitchFamily="18" charset="0"/>
              </a:rPr>
              <a:t>&amp; </a:t>
            </a:r>
            <a:r>
              <a:rPr lang="en-GB" altLang="en-US" dirty="0">
                <a:latin typeface="Century Gothic" pitchFamily="34" charset="0"/>
              </a:rPr>
              <a:t>James McFarlane, ‘The Name and Nature of 	Modernism,’ in Bradbury </a:t>
            </a:r>
            <a:r>
              <a:rPr lang="en-GB" altLang="en-US" i="1" dirty="0">
                <a:latin typeface="Garamond" panose="02020404030301010803" pitchFamily="18" charset="0"/>
              </a:rPr>
              <a:t>&amp;</a:t>
            </a:r>
            <a:r>
              <a:rPr lang="en-GB" altLang="en-US" dirty="0">
                <a:latin typeface="Century Gothic" pitchFamily="34" charset="0"/>
              </a:rPr>
              <a:t> McFarlane, eds., </a:t>
            </a:r>
            <a:r>
              <a:rPr lang="en-GB" altLang="en-US" i="1" dirty="0">
                <a:latin typeface="Century Gothic" pitchFamily="34" charset="0"/>
              </a:rPr>
              <a:t>Modernism 1890-1930</a:t>
            </a:r>
            <a:r>
              <a:rPr lang="en-GB" altLang="en-US" dirty="0">
                <a:latin typeface="Century Gothic" pitchFamily="34" charset="0"/>
              </a:rPr>
              <a:t> 	(</a:t>
            </a:r>
            <a:r>
              <a:rPr lang="en-GB" altLang="en-US" dirty="0" err="1">
                <a:latin typeface="Century Gothic" pitchFamily="34" charset="0"/>
              </a:rPr>
              <a:t>Harmondsworth</a:t>
            </a:r>
            <a:r>
              <a:rPr lang="en-GB" altLang="en-US" dirty="0">
                <a:latin typeface="Century Gothic" pitchFamily="34" charset="0"/>
              </a:rPr>
              <a:t>: Penguin, 1990), p. 27.</a:t>
            </a:r>
          </a:p>
        </p:txBody>
      </p:sp>
      <p:sp>
        <p:nvSpPr>
          <p:cNvPr id="9219" name="Rectangle 3"/>
          <p:cNvSpPr>
            <a:spLocks noChangeArrowheads="1"/>
          </p:cNvSpPr>
          <p:nvPr/>
        </p:nvSpPr>
        <p:spPr bwMode="auto">
          <a:xfrm>
            <a:off x="250825" y="260350"/>
            <a:ext cx="849763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4000" dirty="0">
                <a:latin typeface="Perpetua Titling MT" panose="02020502060505020804" pitchFamily="18" charset="0"/>
              </a:rPr>
              <a:t>MODERNISM &amp;</a:t>
            </a:r>
            <a:r>
              <a:rPr lang="en-GB" altLang="en-US" sz="4000" i="1" dirty="0">
                <a:latin typeface="Perpetua Titling MT" panose="02020502060505020804" pitchFamily="18" charset="0"/>
              </a:rPr>
              <a:t> </a:t>
            </a:r>
            <a:r>
              <a:rPr lang="en-GB" altLang="en-US" sz="4000" dirty="0">
                <a:latin typeface="Perpetua Titling MT" panose="02020502060505020804" pitchFamily="18" charset="0"/>
              </a:rPr>
              <a:t>MODERNISATION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p:cNvSpPr>
            <a:spLocks noChangeArrowheads="1"/>
          </p:cNvSpPr>
          <p:nvPr/>
        </p:nvSpPr>
        <p:spPr bwMode="auto">
          <a:xfrm>
            <a:off x="179388" y="115888"/>
            <a:ext cx="8964612" cy="6863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Perpetua Titling MT" panose="02020502060505020804" pitchFamily="18" charset="0"/>
              </a:rPr>
              <a:t>KEY FEATURES OF MODERNISM (</a:t>
            </a:r>
            <a:r>
              <a:rPr lang="en-GB" altLang="en-US" sz="4000" dirty="0" err="1">
                <a:latin typeface="+mj-lt"/>
              </a:rPr>
              <a:t>i</a:t>
            </a:r>
            <a:r>
              <a:rPr lang="en-GB" altLang="en-US" sz="4000" dirty="0">
                <a:latin typeface="Perpetua Titling MT" panose="02020502060505020804" pitchFamily="18" charset="0"/>
              </a:rPr>
              <a:t>)</a:t>
            </a:r>
          </a:p>
          <a:p>
            <a:pPr eaLnBrk="1" hangingPunct="1"/>
            <a:endParaRPr lang="en-GB" altLang="en-US" sz="2000" dirty="0">
              <a:latin typeface="Century Gothic" pitchFamily="34" charset="0"/>
            </a:endParaRPr>
          </a:p>
          <a:p>
            <a:pPr eaLnBrk="1" hangingPunct="1">
              <a:buFontTx/>
              <a:buAutoNum type="arabicPeriod"/>
            </a:pPr>
            <a:r>
              <a:rPr lang="en-GB" altLang="en-US" sz="2300" dirty="0">
                <a:latin typeface="Century Gothic" pitchFamily="34" charset="0"/>
              </a:rPr>
              <a:t>the alignment with Freud’s discoveries of the primacy of the </a:t>
            </a:r>
            <a:r>
              <a:rPr lang="en-GB" altLang="en-US" sz="2300" dirty="0">
                <a:solidFill>
                  <a:srgbClr val="FFFF00"/>
                </a:solidFill>
                <a:latin typeface="Century Gothic" pitchFamily="34" charset="0"/>
              </a:rPr>
              <a:t>unconscious</a:t>
            </a:r>
          </a:p>
          <a:p>
            <a:pPr eaLnBrk="1" hangingPunct="1">
              <a:buFontTx/>
              <a:buAutoNum type="arabicPeriod"/>
            </a:pPr>
            <a:endParaRPr lang="en-GB" altLang="en-US" sz="1000" dirty="0">
              <a:latin typeface="Century Gothic" pitchFamily="34" charset="0"/>
            </a:endParaRPr>
          </a:p>
          <a:p>
            <a:pPr eaLnBrk="1" hangingPunct="1">
              <a:buFontTx/>
              <a:buAutoNum type="arabicPeriod"/>
            </a:pPr>
            <a:r>
              <a:rPr lang="en-GB" altLang="en-US" sz="2300" dirty="0">
                <a:latin typeface="Century Gothic" pitchFamily="34" charset="0"/>
              </a:rPr>
              <a:t>a radical questioning of the </a:t>
            </a:r>
            <a:r>
              <a:rPr lang="en-GB" altLang="en-US" sz="2300" dirty="0">
                <a:solidFill>
                  <a:srgbClr val="FFFF00"/>
                </a:solidFill>
                <a:latin typeface="Century Gothic" pitchFamily="34" charset="0"/>
              </a:rPr>
              <a:t>process of representation</a:t>
            </a:r>
          </a:p>
          <a:p>
            <a:pPr eaLnBrk="1" hangingPunct="1">
              <a:buFontTx/>
              <a:buAutoNum type="arabicPeriod"/>
            </a:pPr>
            <a:endParaRPr lang="en-GB" altLang="en-US" sz="1000" dirty="0">
              <a:latin typeface="Century Gothic" pitchFamily="34" charset="0"/>
            </a:endParaRPr>
          </a:p>
          <a:p>
            <a:pPr eaLnBrk="1" hangingPunct="1">
              <a:buFontTx/>
              <a:buAutoNum type="arabicPeriod"/>
            </a:pPr>
            <a:r>
              <a:rPr lang="en-GB" altLang="en-US" sz="2300" dirty="0">
                <a:latin typeface="Century Gothic" pitchFamily="34" charset="0"/>
              </a:rPr>
              <a:t>the problematic status of the </a:t>
            </a:r>
            <a:r>
              <a:rPr lang="en-GB" altLang="en-US" sz="2300" dirty="0">
                <a:solidFill>
                  <a:srgbClr val="FFFF00"/>
                </a:solidFill>
                <a:latin typeface="Century Gothic" pitchFamily="34" charset="0"/>
              </a:rPr>
              <a:t>author and his authority</a:t>
            </a:r>
            <a:r>
              <a:rPr lang="en-GB" altLang="en-US" sz="2300" dirty="0">
                <a:latin typeface="Century Gothic" pitchFamily="34" charset="0"/>
              </a:rPr>
              <a:t>—the author appears in the text</a:t>
            </a:r>
          </a:p>
          <a:p>
            <a:pPr eaLnBrk="1" hangingPunct="1">
              <a:buFontTx/>
              <a:buAutoNum type="arabicPeriod"/>
            </a:pPr>
            <a:endParaRPr lang="en-GB" altLang="en-US" sz="1000" dirty="0">
              <a:latin typeface="Century Gothic" pitchFamily="34" charset="0"/>
            </a:endParaRPr>
          </a:p>
          <a:p>
            <a:pPr eaLnBrk="1" hangingPunct="1">
              <a:buFontTx/>
              <a:buAutoNum type="arabicPeriod"/>
            </a:pPr>
            <a:r>
              <a:rPr lang="en-GB" altLang="en-US" sz="2300" dirty="0">
                <a:latin typeface="Century Gothic" pitchFamily="34" charset="0"/>
              </a:rPr>
              <a:t>the artist as dandy or </a:t>
            </a:r>
            <a:r>
              <a:rPr lang="en-GB" altLang="en-US" sz="2300" dirty="0">
                <a:solidFill>
                  <a:srgbClr val="FFFF00"/>
                </a:solidFill>
                <a:latin typeface="Century Gothic" pitchFamily="34" charset="0"/>
              </a:rPr>
              <a:t>anti-commercial radical</a:t>
            </a:r>
          </a:p>
          <a:p>
            <a:pPr eaLnBrk="1" hangingPunct="1">
              <a:buFontTx/>
              <a:buAutoNum type="arabicPeriod"/>
            </a:pPr>
            <a:endParaRPr lang="en-GB" altLang="en-US" sz="1000" dirty="0">
              <a:latin typeface="Century Gothic" pitchFamily="34" charset="0"/>
            </a:endParaRPr>
          </a:p>
          <a:p>
            <a:pPr eaLnBrk="1" hangingPunct="1">
              <a:buFontTx/>
              <a:buAutoNum type="arabicPeriod"/>
            </a:pPr>
            <a:r>
              <a:rPr lang="en-GB" altLang="en-US" sz="2300" dirty="0">
                <a:latin typeface="Century Gothic" pitchFamily="34" charset="0"/>
              </a:rPr>
              <a:t>the “new metropolitan cities”, “transnational capitals”, the </a:t>
            </a:r>
            <a:r>
              <a:rPr lang="en-GB" altLang="en-US" sz="2300" dirty="0">
                <a:solidFill>
                  <a:srgbClr val="FFFF00"/>
                </a:solidFill>
                <a:latin typeface="Century Gothic" pitchFamily="34" charset="0"/>
              </a:rPr>
              <a:t>“City of Strangers”</a:t>
            </a:r>
          </a:p>
          <a:p>
            <a:pPr eaLnBrk="1" hangingPunct="1">
              <a:buFontTx/>
              <a:buAutoNum type="arabicPeriod"/>
            </a:pPr>
            <a:endParaRPr lang="en-GB" altLang="en-US" sz="1000" dirty="0">
              <a:latin typeface="Century Gothic" pitchFamily="34" charset="0"/>
            </a:endParaRPr>
          </a:p>
          <a:p>
            <a:pPr eaLnBrk="1" hangingPunct="1">
              <a:buFontTx/>
              <a:buAutoNum type="arabicPeriod"/>
            </a:pPr>
            <a:r>
              <a:rPr lang="en-GB" altLang="en-US" sz="2300" dirty="0">
                <a:latin typeface="Century Gothic" pitchFamily="34" charset="0"/>
              </a:rPr>
              <a:t>art made by the restlessly </a:t>
            </a:r>
            <a:r>
              <a:rPr lang="en-GB" altLang="en-US" sz="2300" dirty="0">
                <a:solidFill>
                  <a:srgbClr val="FFFF00"/>
                </a:solidFill>
                <a:latin typeface="Century Gothic" pitchFamily="34" charset="0"/>
              </a:rPr>
              <a:t>mobile </a:t>
            </a:r>
            <a:r>
              <a:rPr lang="en-GB" altLang="en-US" sz="2300" i="1" dirty="0" err="1">
                <a:solidFill>
                  <a:srgbClr val="FFFF00"/>
                </a:solidFill>
                <a:latin typeface="Century Gothic" pitchFamily="34" charset="0"/>
              </a:rPr>
              <a:t>emigré</a:t>
            </a:r>
            <a:r>
              <a:rPr lang="en-GB" altLang="en-US" sz="2300" dirty="0">
                <a:solidFill>
                  <a:srgbClr val="FFFF00"/>
                </a:solidFill>
                <a:latin typeface="Century Gothic" pitchFamily="34" charset="0"/>
              </a:rPr>
              <a:t> or exile</a:t>
            </a:r>
          </a:p>
          <a:p>
            <a:pPr eaLnBrk="1" hangingPunct="1">
              <a:buFontTx/>
              <a:buAutoNum type="arabicPeriod"/>
            </a:pPr>
            <a:endParaRPr lang="en-GB" altLang="en-US" sz="1000" dirty="0">
              <a:latin typeface="Century Gothic" pitchFamily="34" charset="0"/>
            </a:endParaRPr>
          </a:p>
          <a:p>
            <a:pPr eaLnBrk="1" hangingPunct="1">
              <a:buFontTx/>
              <a:buAutoNum type="arabicPeriod"/>
            </a:pPr>
            <a:r>
              <a:rPr lang="en-GB" altLang="en-US" sz="2300" dirty="0">
                <a:latin typeface="Century Gothic" pitchFamily="34" charset="0"/>
              </a:rPr>
              <a:t>the </a:t>
            </a:r>
            <a:r>
              <a:rPr lang="en-GB" altLang="en-US" sz="2300" dirty="0">
                <a:solidFill>
                  <a:srgbClr val="FFFF00"/>
                </a:solidFill>
                <a:latin typeface="Century Gothic" pitchFamily="34" charset="0"/>
              </a:rPr>
              <a:t>non-natural status of language </a:t>
            </a:r>
          </a:p>
          <a:p>
            <a:pPr eaLnBrk="1" hangingPunct="1">
              <a:buFontTx/>
              <a:buAutoNum type="arabicPeriod"/>
            </a:pPr>
            <a:endParaRPr lang="en-GB" altLang="en-US" sz="800" dirty="0">
              <a:latin typeface="Century Gothic" pitchFamily="34" charset="0"/>
            </a:endParaRPr>
          </a:p>
          <a:p>
            <a:pPr eaLnBrk="1" hangingPunct="1"/>
            <a:r>
              <a:rPr lang="en-GB" altLang="en-US" sz="2000" dirty="0">
                <a:latin typeface="Century Gothic" pitchFamily="34" charset="0"/>
              </a:rPr>
              <a:t>		Raymond Williams, “When was Modernism?,” </a:t>
            </a:r>
            <a:r>
              <a:rPr lang="en-GB" altLang="en-US" sz="2000" i="1" dirty="0">
                <a:latin typeface="Century Gothic" pitchFamily="34" charset="0"/>
              </a:rPr>
              <a:t>The Politics of 	Modernism</a:t>
            </a:r>
            <a:r>
              <a:rPr lang="en-GB" altLang="en-US" sz="2000" dirty="0">
                <a:latin typeface="Century Gothic" pitchFamily="34" charset="0"/>
              </a:rPr>
              <a:t>: </a:t>
            </a:r>
            <a:r>
              <a:rPr lang="en-GB" altLang="en-US" sz="2000" i="1" dirty="0">
                <a:latin typeface="Century Gothic" pitchFamily="34" charset="0"/>
              </a:rPr>
              <a:t>Against the New Conformists </a:t>
            </a:r>
            <a:r>
              <a:rPr lang="en-GB" altLang="en-US" sz="2000" dirty="0">
                <a:latin typeface="Century Gothic" pitchFamily="34" charset="0"/>
              </a:rPr>
              <a:t>(London: Verso, 	1989), pp.31-35.</a:t>
            </a:r>
          </a:p>
          <a:p>
            <a:pPr eaLnBrk="1" hangingPunct="1"/>
            <a:endParaRPr lang="en-GB" altLang="en-US" dirty="0">
              <a:latin typeface="Century Gothic"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ChangeArrowheads="1"/>
          </p:cNvSpPr>
          <p:nvPr/>
        </p:nvSpPr>
        <p:spPr bwMode="auto">
          <a:xfrm>
            <a:off x="4479925" y="3108325"/>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endParaRPr lang="en-GB" altLang="en-US"/>
          </a:p>
          <a:p>
            <a:pPr algn="ctr"/>
            <a:endParaRPr lang="en-GB" altLang="en-US"/>
          </a:p>
        </p:txBody>
      </p:sp>
      <p:sp>
        <p:nvSpPr>
          <p:cNvPr id="6147" name="Rectangle 3"/>
          <p:cNvSpPr>
            <a:spLocks noChangeArrowheads="1"/>
          </p:cNvSpPr>
          <p:nvPr/>
        </p:nvSpPr>
        <p:spPr bwMode="auto">
          <a:xfrm>
            <a:off x="0" y="0"/>
            <a:ext cx="641350"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r>
              <a:rPr lang="en-GB" altLang="en-US" sz="1000"/>
            </a:br>
            <a:br>
              <a:rPr lang="en-GB" altLang="en-US" sz="1000"/>
            </a:br>
            <a:br>
              <a:rPr lang="en-GB" altLang="en-US" sz="1000"/>
            </a:br>
            <a:endParaRPr lang="en-GB" altLang="en-US" sz="1000"/>
          </a:p>
          <a:p>
            <a:endParaRPr lang="en-GB" altLang="en-US"/>
          </a:p>
        </p:txBody>
      </p:sp>
      <p:sp>
        <p:nvSpPr>
          <p:cNvPr id="6148" name="Text Box 4"/>
          <p:cNvSpPr txBox="1">
            <a:spLocks noChangeArrowheads="1"/>
          </p:cNvSpPr>
          <p:nvPr/>
        </p:nvSpPr>
        <p:spPr bwMode="auto">
          <a:xfrm>
            <a:off x="1692275" y="836613"/>
            <a:ext cx="4895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6149" name="Rectangle 5"/>
          <p:cNvSpPr>
            <a:spLocks noChangeArrowheads="1"/>
          </p:cNvSpPr>
          <p:nvPr/>
        </p:nvSpPr>
        <p:spPr bwMode="auto">
          <a:xfrm>
            <a:off x="0" y="0"/>
            <a:ext cx="641350"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r>
              <a:rPr lang="en-GB" altLang="en-US" sz="1000"/>
            </a:br>
            <a:br>
              <a:rPr lang="en-GB" altLang="en-US" sz="1000"/>
            </a:br>
            <a:br>
              <a:rPr lang="en-GB" altLang="en-US" sz="1000"/>
            </a:br>
            <a:endParaRPr lang="en-GB" altLang="en-US" sz="1000"/>
          </a:p>
          <a:p>
            <a:endParaRPr lang="en-GB" altLang="en-US"/>
          </a:p>
        </p:txBody>
      </p:sp>
      <p:sp>
        <p:nvSpPr>
          <p:cNvPr id="6150" name="Text Box 6"/>
          <p:cNvSpPr txBox="1">
            <a:spLocks noChangeArrowheads="1"/>
          </p:cNvSpPr>
          <p:nvPr/>
        </p:nvSpPr>
        <p:spPr bwMode="auto">
          <a:xfrm>
            <a:off x="1547813" y="1341438"/>
            <a:ext cx="3311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6151" name="Rectangle 7"/>
          <p:cNvSpPr>
            <a:spLocks noChangeArrowheads="1"/>
          </p:cNvSpPr>
          <p:nvPr/>
        </p:nvSpPr>
        <p:spPr bwMode="auto">
          <a:xfrm>
            <a:off x="0" y="0"/>
            <a:ext cx="641350"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r>
              <a:rPr lang="en-GB" altLang="en-US" sz="1000"/>
            </a:br>
            <a:br>
              <a:rPr lang="en-GB" altLang="en-US" sz="1000"/>
            </a:br>
            <a:br>
              <a:rPr lang="en-GB" altLang="en-US" sz="1000"/>
            </a:br>
            <a:endParaRPr lang="en-GB" altLang="en-US" sz="1000"/>
          </a:p>
          <a:p>
            <a:endParaRPr lang="en-GB" altLang="en-US"/>
          </a:p>
        </p:txBody>
      </p:sp>
      <p:sp>
        <p:nvSpPr>
          <p:cNvPr id="6152" name="Rectangle 8"/>
          <p:cNvSpPr>
            <a:spLocks noChangeArrowheads="1"/>
          </p:cNvSpPr>
          <p:nvPr/>
        </p:nvSpPr>
        <p:spPr bwMode="auto">
          <a:xfrm>
            <a:off x="4251325" y="2697163"/>
            <a:ext cx="641350" cy="146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r>
              <a:rPr lang="en-GB" altLang="en-US"/>
            </a:br>
            <a:br>
              <a:rPr lang="en-GB" altLang="en-US"/>
            </a:br>
            <a:br>
              <a:rPr lang="en-GB" altLang="en-US"/>
            </a:br>
            <a:endParaRPr lang="en-GB" altLang="en-US"/>
          </a:p>
          <a:p>
            <a:endParaRPr lang="en-GB" altLang="en-US"/>
          </a:p>
        </p:txBody>
      </p:sp>
      <p:sp>
        <p:nvSpPr>
          <p:cNvPr id="6153" name="Text Box 9"/>
          <p:cNvSpPr txBox="1">
            <a:spLocks noChangeArrowheads="1"/>
          </p:cNvSpPr>
          <p:nvPr/>
        </p:nvSpPr>
        <p:spPr bwMode="auto">
          <a:xfrm>
            <a:off x="143842" y="277738"/>
            <a:ext cx="8856315" cy="6001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7625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sz="1700" i="1" u="sng" dirty="0">
              <a:latin typeface="Century Gothic" pitchFamily="34" charset="0"/>
            </a:endParaRPr>
          </a:p>
          <a:p>
            <a:pPr eaLnBrk="1" hangingPunct="1"/>
            <a:r>
              <a:rPr lang="en-GB" altLang="en-US" sz="3600" dirty="0">
                <a:solidFill>
                  <a:srgbClr val="FFFF00"/>
                </a:solidFill>
                <a:latin typeface="Perpetua Titling MT" panose="02020502060505020804" pitchFamily="18" charset="0"/>
              </a:rPr>
              <a:t>THE JEWEL STAIR'S GRIEVANCE</a:t>
            </a:r>
            <a:br>
              <a:rPr lang="en-GB" altLang="en-US" sz="2400" dirty="0">
                <a:latin typeface="Perpetua Titling MT" panose="02020502060505020804" pitchFamily="18" charset="0"/>
              </a:rPr>
            </a:br>
            <a:endParaRPr lang="en-GB" altLang="en-US" sz="1700" i="1" u="sng" dirty="0">
              <a:latin typeface="Perpetua Titling MT" panose="02020502060505020804" pitchFamily="18" charset="0"/>
            </a:endParaRPr>
          </a:p>
          <a:p>
            <a:pPr eaLnBrk="1" hangingPunct="1"/>
            <a:r>
              <a:rPr lang="en-GB" altLang="en-US" sz="2400" dirty="0">
                <a:latin typeface="Century Gothic" pitchFamily="34" charset="0"/>
              </a:rPr>
              <a:t>The jewelled steps are already quite white with dew,</a:t>
            </a:r>
            <a:br>
              <a:rPr lang="en-GB" altLang="en-US" sz="2400" dirty="0">
                <a:latin typeface="Century Gothic" pitchFamily="34" charset="0"/>
              </a:rPr>
            </a:br>
            <a:r>
              <a:rPr lang="en-GB" altLang="en-US" sz="2400" dirty="0">
                <a:latin typeface="Century Gothic" pitchFamily="34" charset="0"/>
              </a:rPr>
              <a:t>It is so late the dew soaks my gauze stockings,</a:t>
            </a:r>
            <a:br>
              <a:rPr lang="en-GB" altLang="en-US" sz="2400" dirty="0">
                <a:latin typeface="Century Gothic" pitchFamily="34" charset="0"/>
              </a:rPr>
            </a:br>
            <a:r>
              <a:rPr lang="en-GB" altLang="en-US" sz="2400" dirty="0">
                <a:latin typeface="Century Gothic" pitchFamily="34" charset="0"/>
              </a:rPr>
              <a:t>And I let down the crystal curtain</a:t>
            </a:r>
            <a:br>
              <a:rPr lang="en-GB" altLang="en-US" sz="2400" dirty="0">
                <a:latin typeface="Century Gothic" pitchFamily="34" charset="0"/>
              </a:rPr>
            </a:br>
            <a:r>
              <a:rPr lang="en-GB" altLang="en-US" sz="2400" dirty="0">
                <a:latin typeface="Century Gothic" pitchFamily="34" charset="0"/>
              </a:rPr>
              <a:t>And watch the moon through the clear autumn</a:t>
            </a:r>
          </a:p>
          <a:p>
            <a:pPr eaLnBrk="1" hangingPunct="1"/>
            <a:endParaRPr lang="en-GB" altLang="en-US" dirty="0">
              <a:latin typeface="Century Gothic" pitchFamily="34" charset="0"/>
            </a:endParaRPr>
          </a:p>
          <a:p>
            <a:pPr lvl="8" eaLnBrk="1" hangingPunct="1"/>
            <a:r>
              <a:rPr lang="en-GB" altLang="en-US" sz="2000" dirty="0">
                <a:latin typeface="Century Gothic" pitchFamily="34" charset="0"/>
              </a:rPr>
              <a:t>		                   </a:t>
            </a:r>
            <a:r>
              <a:rPr lang="en-GB" altLang="en-US" dirty="0" err="1">
                <a:latin typeface="Century Gothic" pitchFamily="34" charset="0"/>
              </a:rPr>
              <a:t>Rihaku</a:t>
            </a:r>
            <a:r>
              <a:rPr lang="en-GB" altLang="en-US" dirty="0">
                <a:latin typeface="Century Gothic" pitchFamily="34" charset="0"/>
              </a:rPr>
              <a:t>, 8th Century</a:t>
            </a:r>
          </a:p>
          <a:p>
            <a:pPr eaLnBrk="1" hangingPunct="1"/>
            <a:endParaRPr lang="en-GB" altLang="en-US" sz="2000" i="1" u="sng" dirty="0">
              <a:latin typeface="Century Gothic" pitchFamily="34" charset="0"/>
            </a:endParaRPr>
          </a:p>
          <a:p>
            <a:pPr eaLnBrk="1" hangingPunct="1"/>
            <a:endParaRPr lang="en-GB" altLang="en-US" sz="2000" i="1" u="sng" dirty="0">
              <a:latin typeface="Century Gothic" pitchFamily="34" charset="0"/>
            </a:endParaRPr>
          </a:p>
          <a:p>
            <a:pPr eaLnBrk="1" hangingPunct="1"/>
            <a:endParaRPr lang="en-GB" altLang="en-US" sz="2000" i="1" u="sng" dirty="0">
              <a:latin typeface="Century Gothic" pitchFamily="34" charset="0"/>
            </a:endParaRPr>
          </a:p>
          <a:p>
            <a:pPr eaLnBrk="1" hangingPunct="1"/>
            <a:r>
              <a:rPr lang="en-GB" altLang="en-US" sz="2400" i="1" u="sng" dirty="0">
                <a:latin typeface="+mn-lt"/>
              </a:rPr>
              <a:t>Note</a:t>
            </a:r>
            <a:r>
              <a:rPr lang="en-GB" altLang="en-US" sz="2400" i="1" dirty="0">
                <a:latin typeface="+mn-lt"/>
              </a:rPr>
              <a:t>—Jewel stairs, therefore a palace. Grievance, therefore there is something to complain of. Gauze stockings, therefore a court lady, not a servant who complains. Clear autumn, there fore he has no excuse on account of the weather. Also she has come early, for the dew has not merely whitened the stairs, but soaks her stockings. The poem is especially prized because she utters no direct reproach.</a:t>
            </a:r>
          </a:p>
        </p:txBody>
      </p:sp>
      <p:sp>
        <p:nvSpPr>
          <p:cNvPr id="6154" name="Text Box 10"/>
          <p:cNvSpPr txBox="1">
            <a:spLocks noChangeArrowheads="1"/>
          </p:cNvSpPr>
          <p:nvPr/>
        </p:nvSpPr>
        <p:spPr bwMode="auto">
          <a:xfrm>
            <a:off x="6877050" y="6308725"/>
            <a:ext cx="16557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dirty="0">
                <a:latin typeface="Century Gothic" pitchFamily="34" charset="0"/>
              </a:rPr>
              <a:t>Pound, 1916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107504" y="765175"/>
            <a:ext cx="8820150" cy="6092825"/>
          </a:xfrm>
        </p:spPr>
        <p:txBody>
          <a:bodyPr/>
          <a:lstStyle/>
          <a:p>
            <a:pPr eaLnBrk="1" hangingPunct="1">
              <a:lnSpc>
                <a:spcPct val="80000"/>
              </a:lnSpc>
              <a:buFontTx/>
              <a:buNone/>
            </a:pPr>
            <a:r>
              <a:rPr lang="en-GB" altLang="en-US" sz="2200" dirty="0">
                <a:latin typeface="Century Gothic" pitchFamily="34" charset="0"/>
              </a:rPr>
              <a:t>  1.   </a:t>
            </a:r>
            <a:r>
              <a:rPr lang="en-GB" altLang="en-US" sz="2200" i="1" dirty="0">
                <a:solidFill>
                  <a:srgbClr val="FFFF00"/>
                </a:solidFill>
                <a:effectLst/>
                <a:latin typeface="Century Gothic" pitchFamily="34" charset="0"/>
              </a:rPr>
              <a:t>Aesthetic Self-Consciousness or Self-</a:t>
            </a:r>
            <a:r>
              <a:rPr lang="en-GB" altLang="en-US" sz="2200" i="1" dirty="0" err="1">
                <a:solidFill>
                  <a:srgbClr val="FFFF00"/>
                </a:solidFill>
                <a:effectLst/>
                <a:latin typeface="Century Gothic" pitchFamily="34" charset="0"/>
              </a:rPr>
              <a:t>Reflexiveness</a:t>
            </a:r>
            <a:r>
              <a:rPr lang="en-GB" altLang="en-US" sz="2200" dirty="0">
                <a:effectLst/>
                <a:latin typeface="Century Gothic" pitchFamily="34" charset="0"/>
              </a:rPr>
              <a:t>. </a:t>
            </a:r>
          </a:p>
          <a:p>
            <a:pPr eaLnBrk="1" hangingPunct="1">
              <a:lnSpc>
                <a:spcPct val="80000"/>
              </a:lnSpc>
              <a:spcBef>
                <a:spcPts val="600"/>
              </a:spcBef>
              <a:spcAft>
                <a:spcPts val="1200"/>
              </a:spcAft>
              <a:buFontTx/>
              <a:buNone/>
            </a:pPr>
            <a:r>
              <a:rPr lang="en-GB" altLang="en-US" sz="2000" dirty="0">
                <a:effectLst/>
                <a:latin typeface="Century Gothic" pitchFamily="34" charset="0"/>
              </a:rPr>
              <a:t>	The process of producing the art work becomes the work’s focus.</a:t>
            </a:r>
          </a:p>
          <a:p>
            <a:pPr eaLnBrk="1" hangingPunct="1">
              <a:lnSpc>
                <a:spcPct val="80000"/>
              </a:lnSpc>
              <a:buFontTx/>
              <a:buNone/>
            </a:pPr>
            <a:r>
              <a:rPr lang="en-GB" altLang="en-US" sz="2200" dirty="0">
                <a:effectLst/>
                <a:latin typeface="Century Gothic" pitchFamily="34" charset="0"/>
              </a:rPr>
              <a:t>  2.   </a:t>
            </a:r>
            <a:r>
              <a:rPr lang="en-GB" altLang="en-US" sz="2200" i="1" dirty="0">
                <a:solidFill>
                  <a:srgbClr val="FFFF00"/>
                </a:solidFill>
                <a:effectLst/>
                <a:latin typeface="Century Gothic" pitchFamily="34" charset="0"/>
              </a:rPr>
              <a:t>Simultaneity, Juxtaposition, or “Montage”</a:t>
            </a:r>
            <a:r>
              <a:rPr lang="en-GB" altLang="en-US" sz="2200" dirty="0">
                <a:solidFill>
                  <a:srgbClr val="FFFF00"/>
                </a:solidFill>
                <a:effectLst/>
                <a:latin typeface="Century Gothic" pitchFamily="34" charset="0"/>
              </a:rPr>
              <a:t>. </a:t>
            </a:r>
          </a:p>
          <a:p>
            <a:pPr>
              <a:lnSpc>
                <a:spcPct val="80000"/>
              </a:lnSpc>
              <a:spcBef>
                <a:spcPts val="600"/>
              </a:spcBef>
              <a:spcAft>
                <a:spcPts val="1200"/>
              </a:spcAft>
              <a:buNone/>
            </a:pPr>
            <a:r>
              <a:rPr lang="en-GB" altLang="en-US" sz="2000" dirty="0">
                <a:effectLst/>
                <a:latin typeface="Century Gothic" pitchFamily="34" charset="0"/>
              </a:rPr>
              <a:t>	The work loses its organic form and becomes an assemblage of fragments, often drawn from different discourses or cultural media.</a:t>
            </a:r>
          </a:p>
          <a:p>
            <a:pPr eaLnBrk="1" hangingPunct="1">
              <a:lnSpc>
                <a:spcPct val="80000"/>
              </a:lnSpc>
              <a:buFontTx/>
              <a:buNone/>
            </a:pPr>
            <a:r>
              <a:rPr lang="en-GB" altLang="en-US" sz="2000" dirty="0">
                <a:effectLst/>
                <a:latin typeface="Century Gothic" pitchFamily="34" charset="0"/>
              </a:rPr>
              <a:t>  </a:t>
            </a:r>
            <a:r>
              <a:rPr lang="en-GB" altLang="en-US" sz="2200" dirty="0">
                <a:effectLst/>
                <a:latin typeface="Century Gothic" pitchFamily="34" charset="0"/>
              </a:rPr>
              <a:t>3.   </a:t>
            </a:r>
            <a:r>
              <a:rPr lang="en-GB" altLang="en-US" sz="2200" i="1" dirty="0">
                <a:solidFill>
                  <a:srgbClr val="FFFF00"/>
                </a:solidFill>
                <a:effectLst/>
                <a:latin typeface="Century Gothic" pitchFamily="34" charset="0"/>
              </a:rPr>
              <a:t>Paradox, Ambiguity, and Uncertainty</a:t>
            </a:r>
            <a:r>
              <a:rPr lang="en-GB" altLang="en-US" sz="2200" dirty="0">
                <a:effectLst/>
                <a:latin typeface="Century Gothic" pitchFamily="34" charset="0"/>
              </a:rPr>
              <a:t>. </a:t>
            </a:r>
          </a:p>
          <a:p>
            <a:pPr>
              <a:lnSpc>
                <a:spcPct val="80000"/>
              </a:lnSpc>
              <a:spcBef>
                <a:spcPts val="600"/>
              </a:spcBef>
              <a:spcAft>
                <a:spcPts val="1200"/>
              </a:spcAft>
              <a:buNone/>
            </a:pPr>
            <a:r>
              <a:rPr lang="en-GB" altLang="en-US" sz="2000" dirty="0">
                <a:effectLst/>
                <a:latin typeface="Century Gothic" pitchFamily="34" charset="0"/>
              </a:rPr>
              <a:t>	The world itself ceases to have a coherent, rationally ascertainable structure, and becomes, as </a:t>
            </a:r>
            <a:r>
              <a:rPr lang="en-GB" altLang="en-US" sz="2000" dirty="0" err="1">
                <a:effectLst/>
                <a:latin typeface="Century Gothic" pitchFamily="34" charset="0"/>
              </a:rPr>
              <a:t>Hofmannstal</a:t>
            </a:r>
            <a:r>
              <a:rPr lang="en-GB" altLang="en-US" sz="2000" dirty="0">
                <a:effectLst/>
                <a:latin typeface="Century Gothic" pitchFamily="34" charset="0"/>
              </a:rPr>
              <a:t> says, multiple and indeterminate.</a:t>
            </a:r>
          </a:p>
          <a:p>
            <a:pPr eaLnBrk="1" hangingPunct="1">
              <a:lnSpc>
                <a:spcPct val="80000"/>
              </a:lnSpc>
              <a:buFontTx/>
              <a:buNone/>
            </a:pPr>
            <a:r>
              <a:rPr lang="en-GB" altLang="en-US" sz="2000" dirty="0">
                <a:effectLst/>
                <a:latin typeface="Century Gothic" pitchFamily="34" charset="0"/>
              </a:rPr>
              <a:t>  </a:t>
            </a:r>
            <a:r>
              <a:rPr lang="en-GB" altLang="en-US" sz="2200" dirty="0">
                <a:effectLst/>
                <a:latin typeface="Century Gothic" pitchFamily="34" charset="0"/>
              </a:rPr>
              <a:t>4.   </a:t>
            </a:r>
            <a:r>
              <a:rPr lang="en-GB" altLang="en-US" sz="2200" i="1" dirty="0">
                <a:solidFill>
                  <a:srgbClr val="FFFF00"/>
                </a:solidFill>
                <a:effectLst/>
                <a:latin typeface="Century Gothic" pitchFamily="34" charset="0"/>
              </a:rPr>
              <a:t>“Dehumanization” and the Demise of the Integrated Individual Subject or Personality</a:t>
            </a:r>
            <a:r>
              <a:rPr lang="en-GB" altLang="en-US" sz="2200" u="sng" dirty="0">
                <a:effectLst/>
                <a:latin typeface="Century Gothic" pitchFamily="34" charset="0"/>
              </a:rPr>
              <a:t>.</a:t>
            </a:r>
            <a:r>
              <a:rPr lang="en-GB" altLang="en-US" sz="2200" dirty="0">
                <a:effectLst/>
                <a:latin typeface="Century Gothic" pitchFamily="34" charset="0"/>
              </a:rPr>
              <a:t> </a:t>
            </a:r>
          </a:p>
          <a:p>
            <a:pPr>
              <a:lnSpc>
                <a:spcPct val="80000"/>
              </a:lnSpc>
              <a:spcBef>
                <a:spcPts val="600"/>
              </a:spcBef>
              <a:spcAft>
                <a:spcPts val="1200"/>
              </a:spcAft>
              <a:buNone/>
            </a:pPr>
            <a:r>
              <a:rPr lang="en-GB" altLang="en-US" sz="2000" dirty="0">
                <a:effectLst/>
                <a:latin typeface="Century Gothic" pitchFamily="34" charset="0"/>
              </a:rPr>
              <a:t>	Rimbaud’s famous declaration ‘JE </a:t>
            </a:r>
            <a:r>
              <a:rPr lang="en-GB" altLang="en-US" sz="2000" dirty="0" err="1">
                <a:effectLst/>
                <a:latin typeface="Century Gothic" pitchFamily="34" charset="0"/>
              </a:rPr>
              <a:t>est</a:t>
            </a:r>
            <a:r>
              <a:rPr lang="en-GB" altLang="en-US" sz="2000" dirty="0">
                <a:effectLst/>
                <a:latin typeface="Century Gothic" pitchFamily="34" charset="0"/>
              </a:rPr>
              <a:t> un </a:t>
            </a:r>
            <a:r>
              <a:rPr lang="en-GB" altLang="en-US" sz="2000" dirty="0" err="1">
                <a:effectLst/>
                <a:latin typeface="Century Gothic" pitchFamily="34" charset="0"/>
              </a:rPr>
              <a:t>autre</a:t>
            </a:r>
            <a:r>
              <a:rPr lang="en-GB" altLang="en-US" sz="2000" dirty="0">
                <a:effectLst/>
                <a:latin typeface="Century Gothic" pitchFamily="34" charset="0"/>
              </a:rPr>
              <a:t>’ (‘I am an other’) finds its echoes in the literary explorations of the unconscious inaugurated by Joyce and pursued by the Surrealists.</a:t>
            </a:r>
          </a:p>
          <a:p>
            <a:pPr>
              <a:lnSpc>
                <a:spcPct val="80000"/>
              </a:lnSpc>
              <a:buNone/>
            </a:pPr>
            <a:r>
              <a:rPr lang="en-GB" altLang="en-US" sz="1000" dirty="0">
                <a:effectLst/>
                <a:latin typeface="Century Gothic" pitchFamily="34" charset="0"/>
              </a:rPr>
              <a:t>		</a:t>
            </a:r>
          </a:p>
          <a:p>
            <a:pPr eaLnBrk="1" hangingPunct="1">
              <a:lnSpc>
                <a:spcPct val="80000"/>
              </a:lnSpc>
              <a:buFontTx/>
              <a:buNone/>
            </a:pPr>
            <a:r>
              <a:rPr lang="en-GB" altLang="en-US" sz="1800" dirty="0">
                <a:effectLst/>
                <a:latin typeface="Century Gothic" pitchFamily="34" charset="0"/>
              </a:rPr>
              <a:t>		Eugene </a:t>
            </a:r>
            <a:r>
              <a:rPr lang="en-GB" altLang="en-US" sz="1800" dirty="0" err="1">
                <a:effectLst/>
                <a:latin typeface="Century Gothic" pitchFamily="34" charset="0"/>
              </a:rPr>
              <a:t>Lunn</a:t>
            </a:r>
            <a:r>
              <a:rPr lang="en-GB" altLang="en-US" sz="1800" dirty="0">
                <a:effectLst/>
                <a:latin typeface="Century Gothic" pitchFamily="34" charset="0"/>
              </a:rPr>
              <a:t>, cited in Alex </a:t>
            </a:r>
            <a:r>
              <a:rPr lang="en-GB" altLang="en-US" sz="1800" dirty="0" err="1">
                <a:effectLst/>
                <a:latin typeface="Century Gothic" pitchFamily="34" charset="0"/>
              </a:rPr>
              <a:t>Callinicos</a:t>
            </a:r>
            <a:r>
              <a:rPr lang="en-GB" altLang="en-US" sz="1800" dirty="0">
                <a:effectLst/>
                <a:latin typeface="Century Gothic" pitchFamily="34" charset="0"/>
              </a:rPr>
              <a:t>, </a:t>
            </a:r>
            <a:r>
              <a:rPr lang="en-GB" altLang="en-US" sz="1800" i="1" dirty="0">
                <a:effectLst/>
                <a:latin typeface="Century Gothic" pitchFamily="34" charset="0"/>
              </a:rPr>
              <a:t>Against Postmodernism: A 	Marxist 	Critique</a:t>
            </a:r>
            <a:r>
              <a:rPr lang="en-GB" altLang="en-US" sz="1800" dirty="0">
                <a:effectLst/>
                <a:latin typeface="Century Gothic" pitchFamily="34" charset="0"/>
              </a:rPr>
              <a:t> (Cambridge: Polity Press, 1989), p. 12-3.</a:t>
            </a:r>
          </a:p>
        </p:txBody>
      </p:sp>
      <p:sp>
        <p:nvSpPr>
          <p:cNvPr id="7170" name="Rectangle 2"/>
          <p:cNvSpPr>
            <a:spLocks noGrp="1" noChangeArrowheads="1"/>
          </p:cNvSpPr>
          <p:nvPr>
            <p:ph type="title"/>
          </p:nvPr>
        </p:nvSpPr>
        <p:spPr>
          <a:xfrm>
            <a:off x="250825" y="0"/>
            <a:ext cx="8713788" cy="865188"/>
          </a:xfrm>
        </p:spPr>
        <p:txBody>
          <a:bodyPr/>
          <a:lstStyle/>
          <a:p>
            <a:pPr eaLnBrk="1" hangingPunct="1"/>
            <a:r>
              <a:rPr lang="en-GB" altLang="en-US" sz="4000" dirty="0">
                <a:solidFill>
                  <a:schemeClr val="tx1"/>
                </a:solidFill>
                <a:latin typeface="Perpetua Titling MT" panose="02020502060505020804" pitchFamily="18" charset="0"/>
              </a:rPr>
              <a:t>KEY FEATURES OF MODERNISM (</a:t>
            </a:r>
            <a:r>
              <a:rPr lang="en-GB" altLang="en-US" sz="4000" dirty="0">
                <a:solidFill>
                  <a:schemeClr val="tx1"/>
                </a:solidFill>
                <a:latin typeface="+mn-lt"/>
              </a:rPr>
              <a:t>ii</a:t>
            </a:r>
            <a:r>
              <a:rPr lang="en-GB" altLang="en-US" sz="4000" dirty="0">
                <a:solidFill>
                  <a:schemeClr val="tx1"/>
                </a:solidFill>
                <a:latin typeface="Perpetua Titling MT" panose="02020502060505020804" pitchFamily="18" charset="0"/>
              </a:rPr>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5" name="Picture 8" descr="magnify-clip">
            <a:hlinkClick r:id="rId2" tooltip="Enlarge"/>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08250" y="5043488"/>
            <a:ext cx="142875" cy="10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6" name="Rectangle 9"/>
          <p:cNvSpPr>
            <a:spLocks noChangeArrowheads="1"/>
          </p:cNvSpPr>
          <p:nvPr/>
        </p:nvSpPr>
        <p:spPr bwMode="auto">
          <a:xfrm>
            <a:off x="4355976" y="5733256"/>
            <a:ext cx="4392488"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Century Gothic" pitchFamily="34" charset="0"/>
              </a:rPr>
              <a:t>Marcel Duchamp,</a:t>
            </a:r>
          </a:p>
          <a:p>
            <a:pPr eaLnBrk="1" hangingPunct="1"/>
            <a:r>
              <a:rPr lang="en-GB" altLang="en-US" sz="2000" i="1" dirty="0">
                <a:latin typeface="Century Gothic" pitchFamily="34" charset="0"/>
              </a:rPr>
              <a:t>Nude Descending a Staircase, No. 2 </a:t>
            </a:r>
            <a:r>
              <a:rPr lang="en-GB" altLang="en-US" sz="2000" dirty="0">
                <a:latin typeface="Century Gothic" pitchFamily="34" charset="0"/>
              </a:rPr>
              <a:t>1912</a:t>
            </a:r>
          </a:p>
        </p:txBody>
      </p:sp>
      <p:sp>
        <p:nvSpPr>
          <p:cNvPr id="2" name="Rectangle 1"/>
          <p:cNvSpPr/>
          <p:nvPr/>
        </p:nvSpPr>
        <p:spPr>
          <a:xfrm>
            <a:off x="4355976" y="149841"/>
            <a:ext cx="4572000" cy="4893647"/>
          </a:xfrm>
          <a:prstGeom prst="rect">
            <a:avLst/>
          </a:prstGeom>
        </p:spPr>
        <p:txBody>
          <a:bodyPr>
            <a:spAutoFit/>
          </a:bodyPr>
          <a:lstStyle/>
          <a:p>
            <a:pPr algn="r" eaLnBrk="1" hangingPunct="1"/>
            <a:r>
              <a:rPr lang="en-GB" altLang="en-US" sz="2400" dirty="0">
                <a:latin typeface="Century Gothic" pitchFamily="34" charset="0"/>
              </a:rPr>
              <a:t>[Modernism] is the art consequent on Heisenberg’s ‘Uncertainty principle’, of the destruction of civilization and reason in the First World War, of the world changed and reinterpreted by Marx, Freud and Darwin, of capitalism and constant acceleration, of existential exposure to meaninglessness or absurdity. It is the literature of technology. </a:t>
            </a:r>
          </a:p>
        </p:txBody>
      </p:sp>
      <p:pic>
        <p:nvPicPr>
          <p:cNvPr id="8198" name="Picture 6" descr="http://upload.wikimedia.org/wikipedia/en/thumb/c/c0/Duchamp_-_Nude_Descending_a_Staircase.jpg/640px-Duchamp_-_Nude_Descending_a_Staircase.jpg"/>
          <p:cNvPicPr>
            <a:picLocks noChangeAspect="1" noChangeArrowheads="1"/>
          </p:cNvPicPr>
          <p:nvPr/>
        </p:nvPicPr>
        <p:blipFill>
          <a:blip r:embed="rId4" cstate="print">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79512" y="216226"/>
            <a:ext cx="3754125" cy="62646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539750" y="1268760"/>
            <a:ext cx="8064500" cy="5016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ts val="600"/>
              </a:spcBef>
              <a:spcAft>
                <a:spcPts val="1200"/>
              </a:spcAft>
            </a:pPr>
            <a:r>
              <a:rPr lang="en-GB" altLang="en-US" sz="2500" dirty="0">
                <a:latin typeface="Century Gothic" pitchFamily="34" charset="0"/>
              </a:rPr>
              <a:t>The </a:t>
            </a:r>
            <a:r>
              <a:rPr lang="en-GB" altLang="en-US" sz="2500" dirty="0">
                <a:solidFill>
                  <a:srgbClr val="FFFF00"/>
                </a:solidFill>
                <a:latin typeface="Century Gothic" pitchFamily="34" charset="0"/>
              </a:rPr>
              <a:t>metropolis housed the great traditional academies and museums and their orthodoxies</a:t>
            </a:r>
            <a:r>
              <a:rPr lang="en-GB" altLang="en-US" sz="2500" dirty="0">
                <a:latin typeface="Century Gothic" pitchFamily="34" charset="0"/>
              </a:rPr>
              <a:t>; their very proximity and powers of control were both a standard and a challenge. </a:t>
            </a:r>
            <a:r>
              <a:rPr lang="en-GB" altLang="en-US" sz="2500" dirty="0">
                <a:solidFill>
                  <a:srgbClr val="FFFF00"/>
                </a:solidFill>
                <a:latin typeface="Century Gothic" pitchFamily="34" charset="0"/>
              </a:rPr>
              <a:t>But also</a:t>
            </a:r>
            <a:r>
              <a:rPr lang="en-GB" altLang="en-US" sz="2500" dirty="0">
                <a:latin typeface="Century Gothic" pitchFamily="34" charset="0"/>
              </a:rPr>
              <a:t>, within the new kind of open, complex and mobile society, small groups in </a:t>
            </a:r>
            <a:r>
              <a:rPr lang="en-GB" altLang="en-US" sz="2500" dirty="0">
                <a:solidFill>
                  <a:srgbClr val="FFFF00"/>
                </a:solidFill>
                <a:latin typeface="Century Gothic" pitchFamily="34" charset="0"/>
              </a:rPr>
              <a:t>any form of divergence or dissent could find some kind of foothold</a:t>
            </a:r>
            <a:r>
              <a:rPr lang="en-GB" altLang="en-US" sz="2500" dirty="0">
                <a:latin typeface="Century Gothic" pitchFamily="34" charset="0"/>
              </a:rPr>
              <a:t>, in ways that would not have been possible if the artists and thinkers composing them had been scattered in more traditional, closed societies.</a:t>
            </a:r>
          </a:p>
          <a:p>
            <a:pPr eaLnBrk="1" hangingPunct="1"/>
            <a:r>
              <a:rPr lang="en-GB" altLang="en-US" dirty="0">
                <a:latin typeface="Century Gothic" pitchFamily="34" charset="0"/>
              </a:rPr>
              <a:t>	</a:t>
            </a:r>
            <a:r>
              <a:rPr lang="en-GB" altLang="en-US" sz="2000" dirty="0">
                <a:latin typeface="Century Gothic" pitchFamily="34" charset="0"/>
              </a:rPr>
              <a:t>Raymond Williams, ‘The Metropolis and the Emergence 	of Modernism,’ Peter </a:t>
            </a:r>
            <a:r>
              <a:rPr lang="en-GB" altLang="en-US" sz="2000" dirty="0" err="1">
                <a:latin typeface="Century Gothic" pitchFamily="34" charset="0"/>
              </a:rPr>
              <a:t>Brooker</a:t>
            </a:r>
            <a:r>
              <a:rPr lang="en-GB" altLang="en-US" sz="2000" dirty="0">
                <a:latin typeface="Century Gothic" pitchFamily="34" charset="0"/>
              </a:rPr>
              <a:t>, ed., </a:t>
            </a:r>
            <a:r>
              <a:rPr lang="en-GB" altLang="en-US" sz="2000" i="1" dirty="0">
                <a:latin typeface="Century Gothic" pitchFamily="34" charset="0"/>
              </a:rPr>
              <a:t>Modernism/ </a:t>
            </a:r>
            <a:r>
              <a:rPr lang="en-GB" altLang="en-US" sz="2000" dirty="0">
                <a:latin typeface="Century Gothic" pitchFamily="34" charset="0"/>
              </a:rPr>
              <a:t>	</a:t>
            </a:r>
            <a:r>
              <a:rPr lang="en-GB" altLang="en-US" sz="2000" i="1" dirty="0">
                <a:latin typeface="Century Gothic" pitchFamily="34" charset="0"/>
              </a:rPr>
              <a:t>Postmodernism</a:t>
            </a:r>
            <a:r>
              <a:rPr lang="en-GB" altLang="en-US" sz="2000" dirty="0">
                <a:latin typeface="Century Gothic" pitchFamily="34" charset="0"/>
              </a:rPr>
              <a:t> (London; NY: Longman, 1992), p. 91.</a:t>
            </a:r>
            <a:endParaRPr lang="en-GB" altLang="en-US" dirty="0">
              <a:latin typeface="Century Gothic" pitchFamily="34" charset="0"/>
            </a:endParaRPr>
          </a:p>
        </p:txBody>
      </p:sp>
      <p:sp>
        <p:nvSpPr>
          <p:cNvPr id="4099" name="Rectangle 3"/>
          <p:cNvSpPr>
            <a:spLocks noChangeArrowheads="1"/>
          </p:cNvSpPr>
          <p:nvPr/>
        </p:nvSpPr>
        <p:spPr bwMode="auto">
          <a:xfrm>
            <a:off x="476212" y="333375"/>
            <a:ext cx="836934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Perpetua Titling MT" panose="02020502060505020804" pitchFamily="18" charset="0"/>
              </a:rPr>
              <a:t>MODERNISM &amp; THE METROPOLIS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6"/>
          <p:cNvSpPr>
            <a:spLocks noChangeArrowheads="1"/>
          </p:cNvSpPr>
          <p:nvPr/>
        </p:nvSpPr>
        <p:spPr bwMode="auto">
          <a:xfrm>
            <a:off x="5364088" y="5085184"/>
            <a:ext cx="3600400" cy="1508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GB" altLang="en-US" sz="2400" dirty="0">
                <a:latin typeface="Century Gothic" pitchFamily="34" charset="0"/>
              </a:rPr>
              <a:t>Gino </a:t>
            </a:r>
            <a:r>
              <a:rPr lang="en-GB" altLang="en-US" sz="2400" dirty="0" err="1">
                <a:latin typeface="Century Gothic" pitchFamily="34" charset="0"/>
              </a:rPr>
              <a:t>Severini</a:t>
            </a:r>
            <a:r>
              <a:rPr lang="en-GB" altLang="en-US" sz="2400" dirty="0">
                <a:latin typeface="Century Gothic" pitchFamily="34" charset="0"/>
              </a:rPr>
              <a:t> </a:t>
            </a:r>
            <a:r>
              <a:rPr lang="en-GB" altLang="en-US" sz="2400" i="1" dirty="0">
                <a:latin typeface="Century Gothic" pitchFamily="34" charset="0"/>
              </a:rPr>
              <a:t>Blue Dancer </a:t>
            </a:r>
            <a:r>
              <a:rPr lang="en-GB" sz="2400" i="1" dirty="0">
                <a:latin typeface="Century Gothic" pitchFamily="34" charset="0"/>
              </a:rPr>
              <a:t>(Ballerina </a:t>
            </a:r>
            <a:r>
              <a:rPr lang="en-GB" sz="2400" i="1" dirty="0" err="1">
                <a:latin typeface="Century Gothic" pitchFamily="34" charset="0"/>
              </a:rPr>
              <a:t>blu</a:t>
            </a:r>
            <a:r>
              <a:rPr lang="en-GB" sz="2400" i="1" dirty="0">
                <a:latin typeface="Century Gothic" pitchFamily="34" charset="0"/>
              </a:rPr>
              <a:t>),</a:t>
            </a:r>
            <a:r>
              <a:rPr lang="en-GB" altLang="en-US" sz="2400" i="1" dirty="0">
                <a:latin typeface="Century Gothic" pitchFamily="34" charset="0"/>
              </a:rPr>
              <a:t> </a:t>
            </a:r>
            <a:r>
              <a:rPr lang="en-GB" altLang="en-US" sz="2400" dirty="0">
                <a:latin typeface="Century Gothic" pitchFamily="34" charset="0"/>
              </a:rPr>
              <a:t>1912 </a:t>
            </a:r>
            <a:r>
              <a:rPr lang="en-GB" sz="2000" dirty="0"/>
              <a:t> </a:t>
            </a:r>
            <a:r>
              <a:rPr lang="en-GB" sz="2000" i="1" dirty="0">
                <a:latin typeface="Century Gothic" pitchFamily="34" charset="0"/>
              </a:rPr>
              <a:t>Oil on canvas </a:t>
            </a:r>
          </a:p>
          <a:p>
            <a:pPr algn="r" eaLnBrk="1" hangingPunct="1"/>
            <a:r>
              <a:rPr lang="en-GB" sz="2000" i="1" dirty="0">
                <a:latin typeface="Century Gothic" pitchFamily="34" charset="0"/>
              </a:rPr>
              <a:t>with sequins</a:t>
            </a:r>
            <a:endParaRPr lang="en-GB" altLang="en-US" sz="2000" i="1" dirty="0">
              <a:latin typeface="Century Gothic" pitchFamily="34" charset="0"/>
            </a:endParaRPr>
          </a:p>
        </p:txBody>
      </p:sp>
      <p:pic>
        <p:nvPicPr>
          <p:cNvPr id="11269" name="Picture 5" descr="http://annex.guggenheim.org/collections/media/490/GM22_web.jpg"/>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459064" y="548680"/>
            <a:ext cx="4400968" cy="581260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332963" y="332656"/>
            <a:ext cx="3600400" cy="2677656"/>
          </a:xfrm>
          <a:prstGeom prst="rect">
            <a:avLst/>
          </a:prstGeom>
        </p:spPr>
        <p:txBody>
          <a:bodyPr wrap="square">
            <a:spAutoFit/>
          </a:bodyPr>
          <a:lstStyle/>
          <a:p>
            <a:pPr algn="r" eaLnBrk="1" hangingPunct="1"/>
            <a:r>
              <a:rPr lang="en-GB" altLang="en-US" sz="2400" dirty="0">
                <a:latin typeface="Century Gothic" pitchFamily="34" charset="0"/>
              </a:rPr>
              <a:t>Time and Space died yesterday. We already live in the absolute, because we have created eternal, omnipresent speed. </a:t>
            </a:r>
          </a:p>
          <a:p>
            <a:pPr algn="r" eaLnBrk="1" hangingPunct="1"/>
            <a:r>
              <a:rPr lang="en-GB" altLang="en-US" sz="2400" dirty="0">
                <a:latin typeface="Century Gothic" pitchFamily="34" charset="0"/>
              </a:rPr>
              <a:t>       F.T. Marinetti  </a:t>
            </a:r>
            <a:endParaRPr lang="en-GB"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3"/>
          <p:cNvSpPr txBox="1">
            <a:spLocks noChangeArrowheads="1"/>
          </p:cNvSpPr>
          <p:nvPr/>
        </p:nvSpPr>
        <p:spPr bwMode="auto">
          <a:xfrm>
            <a:off x="179512" y="1124744"/>
            <a:ext cx="8424936" cy="5416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500" dirty="0">
                <a:latin typeface="Century Gothic" pitchFamily="34" charset="0"/>
              </a:rPr>
              <a:t>We stand on the last promontory of the centuries! … </a:t>
            </a:r>
            <a:r>
              <a:rPr lang="en-GB" altLang="en-US" sz="2500" dirty="0">
                <a:solidFill>
                  <a:srgbClr val="FFFF00"/>
                </a:solidFill>
                <a:latin typeface="Century Gothic" pitchFamily="34" charset="0"/>
              </a:rPr>
              <a:t>Why should we look back</a:t>
            </a:r>
            <a:r>
              <a:rPr lang="en-GB" altLang="en-US" sz="2500" dirty="0">
                <a:latin typeface="Century Gothic" pitchFamily="34" charset="0"/>
              </a:rPr>
              <a:t>, when what we want is to break down the mysterious door of the Impossible?. </a:t>
            </a:r>
          </a:p>
          <a:p>
            <a:pPr eaLnBrk="1" hangingPunct="1"/>
            <a:r>
              <a:rPr lang="en-GB" altLang="en-US" dirty="0">
                <a:latin typeface="Century Gothic" pitchFamily="34" charset="0"/>
              </a:rPr>
              <a:t>       	</a:t>
            </a:r>
            <a:r>
              <a:rPr lang="en-GB" altLang="en-US" sz="2000" dirty="0">
                <a:latin typeface="Century Gothic" pitchFamily="34" charset="0"/>
              </a:rPr>
              <a:t>F.T. Marinetti, ‘The Founding and Manifesto of Futurism</a:t>
            </a:r>
          </a:p>
          <a:p>
            <a:pPr eaLnBrk="1" hangingPunct="1"/>
            <a:r>
              <a:rPr lang="en-GB" altLang="en-US" sz="2000" dirty="0">
                <a:latin typeface="Century Gothic" pitchFamily="34" charset="0"/>
              </a:rPr>
              <a:t>	1909,’ </a:t>
            </a:r>
            <a:r>
              <a:rPr lang="en-GB" altLang="en-US" sz="2000" dirty="0" err="1">
                <a:latin typeface="Century Gothic" pitchFamily="34" charset="0"/>
              </a:rPr>
              <a:t>Vassiliki</a:t>
            </a:r>
            <a:r>
              <a:rPr lang="en-GB" altLang="en-US" sz="2000" dirty="0">
                <a:latin typeface="Century Gothic" pitchFamily="34" charset="0"/>
              </a:rPr>
              <a:t>  </a:t>
            </a:r>
            <a:r>
              <a:rPr lang="en-GB" altLang="en-US" sz="2000" dirty="0" err="1">
                <a:latin typeface="Century Gothic" pitchFamily="34" charset="0"/>
              </a:rPr>
              <a:t>Kolocotroni</a:t>
            </a:r>
            <a:r>
              <a:rPr lang="en-GB" altLang="en-US" sz="2000" dirty="0">
                <a:latin typeface="Century Gothic" pitchFamily="34" charset="0"/>
              </a:rPr>
              <a:t> </a:t>
            </a:r>
            <a:r>
              <a:rPr lang="en-GB" altLang="en-US" sz="2000" i="1" dirty="0">
                <a:latin typeface="Century Gothic" pitchFamily="34" charset="0"/>
              </a:rPr>
              <a:t>op cit</a:t>
            </a:r>
            <a:r>
              <a:rPr lang="en-GB" altLang="en-US" sz="2000" dirty="0">
                <a:latin typeface="Century Gothic" pitchFamily="34" charset="0"/>
              </a:rPr>
              <a:t> p. 251.</a:t>
            </a:r>
          </a:p>
          <a:p>
            <a:pPr eaLnBrk="1" hangingPunct="1"/>
            <a:endParaRPr lang="en-GB" altLang="en-US" dirty="0">
              <a:latin typeface="Century Gothic" pitchFamily="34" charset="0"/>
            </a:endParaRPr>
          </a:p>
          <a:p>
            <a:pPr eaLnBrk="1" hangingPunct="1"/>
            <a:endParaRPr lang="en-GB" altLang="en-US" sz="1600" dirty="0">
              <a:latin typeface="Century Gothic" pitchFamily="34" charset="0"/>
            </a:endParaRPr>
          </a:p>
          <a:p>
            <a:pPr eaLnBrk="1" hangingPunct="1"/>
            <a:r>
              <a:rPr lang="en-GB" altLang="en-US" sz="2500" dirty="0">
                <a:latin typeface="Century Gothic" pitchFamily="34" charset="0"/>
              </a:rPr>
              <a:t>Methods wear out, stimuli fail. New problems loom up and demand new techniques. </a:t>
            </a:r>
            <a:r>
              <a:rPr lang="en-GB" altLang="en-US" sz="2500" dirty="0">
                <a:solidFill>
                  <a:srgbClr val="FFFF00"/>
                </a:solidFill>
                <a:latin typeface="Century Gothic" pitchFamily="34" charset="0"/>
              </a:rPr>
              <a:t>Reality alters; to represent it the means of representation must alter too. </a:t>
            </a:r>
            <a:r>
              <a:rPr lang="en-GB" altLang="en-US" sz="2500" dirty="0">
                <a:latin typeface="Century Gothic" pitchFamily="34" charset="0"/>
              </a:rPr>
              <a:t>Nothing arises from nothing; the new springs from the old, but this is just what makes it new.’ </a:t>
            </a:r>
          </a:p>
          <a:p>
            <a:pPr eaLnBrk="1" hangingPunct="1"/>
            <a:endParaRPr lang="en-GB" altLang="en-US" sz="1200" dirty="0">
              <a:latin typeface="Century Gothic" pitchFamily="34" charset="0"/>
            </a:endParaRPr>
          </a:p>
          <a:p>
            <a:pPr eaLnBrk="1" hangingPunct="1"/>
            <a:r>
              <a:rPr lang="en-GB" altLang="en-US" sz="2000" dirty="0">
                <a:latin typeface="Century Gothic" pitchFamily="34" charset="0"/>
              </a:rPr>
              <a:t>     	</a:t>
            </a:r>
            <a:r>
              <a:rPr lang="en-GB" altLang="en-US" sz="2000" dirty="0" err="1">
                <a:latin typeface="Century Gothic" pitchFamily="34" charset="0"/>
              </a:rPr>
              <a:t>Bertolt</a:t>
            </a:r>
            <a:r>
              <a:rPr lang="en-GB" altLang="en-US" sz="2000" dirty="0">
                <a:latin typeface="Century Gothic" pitchFamily="34" charset="0"/>
              </a:rPr>
              <a:t> Brecht, ‘From ‘The Popular and the Realistic’,’ Peter  	</a:t>
            </a:r>
            <a:r>
              <a:rPr lang="en-GB" altLang="en-US" sz="2000" dirty="0" err="1">
                <a:latin typeface="Century Gothic" pitchFamily="34" charset="0"/>
              </a:rPr>
              <a:t>Brooker</a:t>
            </a:r>
            <a:r>
              <a:rPr lang="en-GB" altLang="en-US" sz="2000" dirty="0">
                <a:latin typeface="Century Gothic" pitchFamily="34" charset="0"/>
              </a:rPr>
              <a:t>, ed., </a:t>
            </a:r>
            <a:r>
              <a:rPr lang="en-GB" altLang="en-US" sz="2000" i="1" dirty="0">
                <a:latin typeface="Century Gothic" pitchFamily="34" charset="0"/>
              </a:rPr>
              <a:t>Modernism/ Postmodernism</a:t>
            </a:r>
            <a:r>
              <a:rPr lang="en-GB" altLang="en-US" sz="2000" dirty="0">
                <a:latin typeface="Century Gothic" pitchFamily="34" charset="0"/>
              </a:rPr>
              <a:t> (London; NY: 	Longman, 1992), p. 43.</a:t>
            </a:r>
            <a:endParaRPr lang="en-GB" altLang="en-US" dirty="0">
              <a:latin typeface="Century Gothic" pitchFamily="34" charset="0"/>
            </a:endParaRPr>
          </a:p>
        </p:txBody>
      </p:sp>
      <p:sp>
        <p:nvSpPr>
          <p:cNvPr id="12291" name="Rectangle 5"/>
          <p:cNvSpPr>
            <a:spLocks noChangeArrowheads="1"/>
          </p:cNvSpPr>
          <p:nvPr/>
        </p:nvSpPr>
        <p:spPr bwMode="auto">
          <a:xfrm>
            <a:off x="1619672" y="260648"/>
            <a:ext cx="532779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4000" dirty="0">
                <a:latin typeface="Perpetua Titling MT" panose="02020502060505020804" pitchFamily="18" charset="0"/>
              </a:rPr>
              <a:t>OBSOLESCENCE</a:t>
            </a:r>
            <a:endParaRPr lang="en-GB" altLang="en-US" sz="3600" dirty="0">
              <a:latin typeface="Perpetua Titling MT" panose="020205020605050208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1547813" y="404813"/>
            <a:ext cx="531587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Century Gothic" pitchFamily="34" charset="0"/>
              </a:rPr>
              <a:t>MODERNISM </a:t>
            </a:r>
            <a:r>
              <a:rPr lang="en-GB" altLang="en-US" sz="4000" i="1" dirty="0">
                <a:latin typeface="Garamond" panose="02020404030301010803" pitchFamily="18" charset="0"/>
              </a:rPr>
              <a:t>&amp; </a:t>
            </a:r>
            <a:r>
              <a:rPr lang="en-GB" altLang="en-US" sz="4000" dirty="0">
                <a:latin typeface="Century Gothic" pitchFamily="34" charset="0"/>
              </a:rPr>
              <a:t>STYLE</a:t>
            </a:r>
          </a:p>
        </p:txBody>
      </p:sp>
      <p:sp>
        <p:nvSpPr>
          <p:cNvPr id="10243" name="Rectangle 3"/>
          <p:cNvSpPr>
            <a:spLocks noChangeArrowheads="1"/>
          </p:cNvSpPr>
          <p:nvPr/>
        </p:nvSpPr>
        <p:spPr bwMode="auto">
          <a:xfrm>
            <a:off x="251116" y="1625704"/>
            <a:ext cx="8497347" cy="4835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marL="342900" indent="-342900" eaLnBrk="0" hangingPunct="0">
              <a:defRPr>
                <a:solidFill>
                  <a:schemeClr val="tx1"/>
                </a:solidFill>
                <a:latin typeface="Arial" charset="0"/>
              </a:defRPr>
            </a:lvl1pPr>
            <a:lvl2pPr marL="800100" indent="-342900" eaLnBrk="0" hangingPunct="0">
              <a:defRPr>
                <a:solidFill>
                  <a:schemeClr val="tx1"/>
                </a:solidFill>
                <a:latin typeface="Arial" charset="0"/>
              </a:defRPr>
            </a:lvl2pPr>
            <a:lvl3pPr marL="1257300" indent="-3429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500" dirty="0">
                <a:latin typeface="Century Gothic" pitchFamily="34" charset="0"/>
              </a:rPr>
              <a:t>Used new expressive and representational techniques to convey or promote heightened forms of consciousness, subjectivity and identity including: </a:t>
            </a:r>
          </a:p>
          <a:p>
            <a:pPr eaLnBrk="1" hangingPunct="1"/>
            <a:endParaRPr lang="en-GB" altLang="en-US" sz="2000" dirty="0">
              <a:latin typeface="Century Gothic" pitchFamily="34" charset="0"/>
            </a:endParaRPr>
          </a:p>
          <a:p>
            <a:pPr lvl="2" eaLnBrk="1" hangingPunct="1">
              <a:spcAft>
                <a:spcPct val="15000"/>
              </a:spcAft>
              <a:buFontTx/>
              <a:buChar char="•"/>
            </a:pPr>
            <a:r>
              <a:rPr lang="en-GB" altLang="en-US" sz="2400" dirty="0">
                <a:latin typeface="Century Gothic" pitchFamily="34" charset="0"/>
              </a:rPr>
              <a:t>Estrangement </a:t>
            </a:r>
          </a:p>
          <a:p>
            <a:pPr lvl="2" eaLnBrk="1" hangingPunct="1">
              <a:spcAft>
                <a:spcPct val="15000"/>
              </a:spcAft>
              <a:buFontTx/>
              <a:buChar char="•"/>
            </a:pPr>
            <a:r>
              <a:rPr lang="en-GB" altLang="en-US" sz="2400" dirty="0">
                <a:latin typeface="Century Gothic" pitchFamily="34" charset="0"/>
              </a:rPr>
              <a:t>Montage </a:t>
            </a:r>
          </a:p>
          <a:p>
            <a:pPr lvl="2" eaLnBrk="1" hangingPunct="1">
              <a:spcAft>
                <a:spcPct val="15000"/>
              </a:spcAft>
              <a:buFontTx/>
              <a:buChar char="•"/>
            </a:pPr>
            <a:r>
              <a:rPr lang="en-GB" altLang="en-US" sz="2400" dirty="0">
                <a:latin typeface="Century Gothic" pitchFamily="34" charset="0"/>
              </a:rPr>
              <a:t>Collage </a:t>
            </a:r>
          </a:p>
          <a:p>
            <a:pPr lvl="2" eaLnBrk="1" hangingPunct="1">
              <a:spcAft>
                <a:spcPct val="15000"/>
              </a:spcAft>
              <a:buFontTx/>
              <a:buChar char="•"/>
            </a:pPr>
            <a:r>
              <a:rPr lang="en-GB" altLang="en-US" sz="2400" dirty="0">
                <a:latin typeface="Century Gothic" pitchFamily="34" charset="0"/>
              </a:rPr>
              <a:t>Demotic or everyday speech </a:t>
            </a:r>
          </a:p>
          <a:p>
            <a:pPr lvl="2" eaLnBrk="1" hangingPunct="1">
              <a:spcAft>
                <a:spcPct val="15000"/>
              </a:spcAft>
              <a:buFontTx/>
              <a:buChar char="•"/>
            </a:pPr>
            <a:r>
              <a:rPr lang="en-GB" altLang="en-US" sz="2400" dirty="0">
                <a:latin typeface="Century Gothic" pitchFamily="34" charset="0"/>
              </a:rPr>
              <a:t>Stream of consciousness, </a:t>
            </a:r>
          </a:p>
          <a:p>
            <a:pPr lvl="2" eaLnBrk="1" hangingPunct="1">
              <a:spcAft>
                <a:spcPct val="15000"/>
              </a:spcAft>
              <a:buFontTx/>
              <a:buChar char="•"/>
            </a:pPr>
            <a:r>
              <a:rPr lang="en-GB" altLang="en-US" sz="2400" dirty="0">
                <a:latin typeface="Century Gothic" pitchFamily="34" charset="0"/>
              </a:rPr>
              <a:t>interior monologue and automatism </a:t>
            </a:r>
          </a:p>
          <a:p>
            <a:pPr lvl="2" eaLnBrk="1" hangingPunct="1">
              <a:spcAft>
                <a:spcPct val="15000"/>
              </a:spcAft>
              <a:buFontTx/>
              <a:buChar char="•"/>
            </a:pPr>
            <a:r>
              <a:rPr lang="en-GB" altLang="en-US" sz="2400" dirty="0">
                <a:latin typeface="Century Gothic" pitchFamily="34" charset="0"/>
              </a:rPr>
              <a:t>Parody and pastiche. </a:t>
            </a:r>
          </a:p>
          <a:p>
            <a:pPr lvl="1" algn="ctr"/>
            <a:endParaRPr lang="en-GB" altLang="en-US" sz="2000" dirty="0">
              <a:latin typeface="Century Gothic"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232613" y="1083215"/>
            <a:ext cx="8642226" cy="5586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300" dirty="0">
                <a:latin typeface="Century Gothic" pitchFamily="34" charset="0"/>
              </a:rPr>
              <a:t>the vast majority of attempts to offer </a:t>
            </a:r>
            <a:r>
              <a:rPr lang="en-GB" altLang="en-US" sz="2300" dirty="0">
                <a:solidFill>
                  <a:srgbClr val="FFFF00"/>
                </a:solidFill>
                <a:latin typeface="Century Gothic" pitchFamily="34" charset="0"/>
              </a:rPr>
              <a:t>alternative modes of representation</a:t>
            </a:r>
            <a:r>
              <a:rPr lang="en-GB" altLang="en-US" sz="2300" dirty="0">
                <a:latin typeface="Century Gothic" pitchFamily="34" charset="0"/>
              </a:rPr>
              <a:t> from the middle of the 19</a:t>
            </a:r>
            <a:r>
              <a:rPr lang="en-GB" altLang="en-US" sz="2300" baseline="30000" dirty="0">
                <a:latin typeface="Century Gothic" pitchFamily="34" charset="0"/>
              </a:rPr>
              <a:t>th</a:t>
            </a:r>
            <a:r>
              <a:rPr lang="en-GB" altLang="en-US" sz="2300" dirty="0">
                <a:latin typeface="Century Gothic" pitchFamily="34" charset="0"/>
              </a:rPr>
              <a:t> century to the middle of the 20</a:t>
            </a:r>
            <a:r>
              <a:rPr lang="en-GB" altLang="en-US" sz="2300" baseline="30000" dirty="0">
                <a:latin typeface="Century Gothic" pitchFamily="34" charset="0"/>
              </a:rPr>
              <a:t>th</a:t>
            </a:r>
            <a:r>
              <a:rPr lang="en-GB" altLang="en-US" sz="2300" dirty="0">
                <a:latin typeface="Century Gothic" pitchFamily="34" charset="0"/>
              </a:rPr>
              <a:t> century have at one time or another </a:t>
            </a:r>
            <a:r>
              <a:rPr lang="en-GB" altLang="en-US" sz="2300" dirty="0">
                <a:solidFill>
                  <a:srgbClr val="FFFF00"/>
                </a:solidFill>
                <a:latin typeface="Century Gothic" pitchFamily="34" charset="0"/>
              </a:rPr>
              <a:t>been termed Modernist, </a:t>
            </a:r>
            <a:r>
              <a:rPr lang="en-GB" altLang="en-US" sz="2300" dirty="0">
                <a:latin typeface="Century Gothic" pitchFamily="34" charset="0"/>
              </a:rPr>
              <a:t>and this applies to literature, music, painting, film and architecture. </a:t>
            </a:r>
          </a:p>
          <a:p>
            <a:pPr eaLnBrk="1" hangingPunct="1"/>
            <a:r>
              <a:rPr lang="en-GB" altLang="en-US" sz="1200" dirty="0">
                <a:latin typeface="Century Gothic" pitchFamily="34" charset="0"/>
              </a:rPr>
              <a:t>	</a:t>
            </a:r>
          </a:p>
          <a:p>
            <a:pPr eaLnBrk="1" hangingPunct="1"/>
            <a:r>
              <a:rPr lang="en-GB" altLang="en-US" dirty="0">
                <a:latin typeface="Century Gothic" pitchFamily="34" charset="0"/>
              </a:rPr>
              <a:t>	Peter Childs, </a:t>
            </a:r>
            <a:r>
              <a:rPr lang="en-GB" altLang="en-US" i="1" dirty="0">
                <a:latin typeface="Century Gothic" pitchFamily="34" charset="0"/>
              </a:rPr>
              <a:t>Modernism</a:t>
            </a:r>
            <a:r>
              <a:rPr lang="en-GB" altLang="en-US" dirty="0">
                <a:latin typeface="Century Gothic" pitchFamily="34" charset="0"/>
              </a:rPr>
              <a:t> (London; NY: Routledge, 2000), p. 3. </a:t>
            </a:r>
          </a:p>
          <a:p>
            <a:pPr eaLnBrk="1" hangingPunct="1"/>
            <a:endParaRPr lang="en-GB" altLang="en-US" dirty="0">
              <a:latin typeface="Century Gothic" pitchFamily="34" charset="0"/>
            </a:endParaRPr>
          </a:p>
          <a:p>
            <a:pPr eaLnBrk="1" hangingPunct="1"/>
            <a:endParaRPr lang="en-GB" altLang="en-US" dirty="0">
              <a:latin typeface="Century Gothic" pitchFamily="34" charset="0"/>
            </a:endParaRPr>
          </a:p>
          <a:p>
            <a:pPr eaLnBrk="1" hangingPunct="1"/>
            <a:endParaRPr lang="en-GB" altLang="en-US" dirty="0">
              <a:latin typeface="Century Gothic" pitchFamily="34" charset="0"/>
            </a:endParaRPr>
          </a:p>
          <a:p>
            <a:pPr eaLnBrk="1" hangingPunct="1"/>
            <a:endParaRPr lang="en-GB" altLang="en-US" dirty="0">
              <a:latin typeface="Century Gothic" pitchFamily="34" charset="0"/>
            </a:endParaRPr>
          </a:p>
          <a:p>
            <a:pPr eaLnBrk="1" hangingPunct="1"/>
            <a:r>
              <a:rPr lang="en-GB" altLang="en-US" sz="2300" dirty="0">
                <a:latin typeface="Century Gothic" pitchFamily="34" charset="0"/>
              </a:rPr>
              <a:t>Obsessive attempts to say ‘the unsayable’ made extreme demands on the mind’s elasticity. Not only literature </a:t>
            </a:r>
            <a:r>
              <a:rPr lang="en-GB" altLang="en-US" sz="2300" dirty="0">
                <a:solidFill>
                  <a:srgbClr val="FFFF00"/>
                </a:solidFill>
                <a:latin typeface="Century Gothic" pitchFamily="34" charset="0"/>
              </a:rPr>
              <a:t>but all art of the period seemed to be intent on stretching the mind beyond the very limits of human understanding</a:t>
            </a:r>
            <a:r>
              <a:rPr lang="en-GB" altLang="en-US" sz="2300" dirty="0">
                <a:latin typeface="Century Gothic" pitchFamily="34" charset="0"/>
              </a:rPr>
              <a:t>. </a:t>
            </a:r>
            <a:endParaRPr lang="en-GB" altLang="en-US" sz="1200" dirty="0">
              <a:latin typeface="Century Gothic" pitchFamily="34" charset="0"/>
            </a:endParaRPr>
          </a:p>
          <a:p>
            <a:pPr eaLnBrk="1" hangingPunct="1"/>
            <a:endParaRPr lang="en-GB" altLang="en-US" sz="1200" dirty="0">
              <a:latin typeface="Century Gothic" pitchFamily="34" charset="0"/>
            </a:endParaRPr>
          </a:p>
          <a:p>
            <a:pPr eaLnBrk="1" hangingPunct="1"/>
            <a:r>
              <a:rPr lang="en-GB" altLang="en-US" dirty="0">
                <a:latin typeface="Century Gothic" pitchFamily="34" charset="0"/>
              </a:rPr>
              <a:t>	James McFarlane, ‘The Mind of Modernism,’ Bradbury &amp; 	McFarlane, </a:t>
            </a:r>
            <a:r>
              <a:rPr lang="en-GB" altLang="en-US" i="1" dirty="0">
                <a:latin typeface="Century Gothic" pitchFamily="34" charset="0"/>
              </a:rPr>
              <a:t>op </a:t>
            </a:r>
            <a:r>
              <a:rPr lang="en-GB" altLang="en-US" i="1" dirty="0" err="1">
                <a:latin typeface="Century Gothic" pitchFamily="34" charset="0"/>
              </a:rPr>
              <a:t>cit</a:t>
            </a:r>
            <a:r>
              <a:rPr lang="en-GB" altLang="en-US" dirty="0">
                <a:latin typeface="Century Gothic" pitchFamily="34" charset="0"/>
              </a:rPr>
              <a:t>, p. 72.</a:t>
            </a:r>
          </a:p>
        </p:txBody>
      </p:sp>
      <p:sp>
        <p:nvSpPr>
          <p:cNvPr id="13315" name="Rectangle 4"/>
          <p:cNvSpPr>
            <a:spLocks noChangeArrowheads="1"/>
          </p:cNvSpPr>
          <p:nvPr/>
        </p:nvSpPr>
        <p:spPr bwMode="auto">
          <a:xfrm>
            <a:off x="251520" y="128826"/>
            <a:ext cx="841422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Perpetua Titling MT" panose="02020502060505020804" pitchFamily="18" charset="0"/>
              </a:rPr>
              <a:t>MODERNISM &amp; REPRESENTATION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
          <p:cNvSpPr>
            <a:spLocks noChangeArrowheads="1"/>
          </p:cNvSpPr>
          <p:nvPr/>
        </p:nvSpPr>
        <p:spPr bwMode="auto">
          <a:xfrm>
            <a:off x="1187450" y="28992"/>
            <a:ext cx="6542088" cy="6709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eaLnBrk="0" hangingPunct="0">
              <a:defRPr>
                <a:solidFill>
                  <a:schemeClr val="tx1"/>
                </a:solidFill>
                <a:latin typeface="Arial" charset="0"/>
              </a:defRPr>
            </a:lvl5pPr>
            <a:lvl6pPr eaLnBrk="0" fontAlgn="base" hangingPunct="0">
              <a:spcBef>
                <a:spcPct val="0"/>
              </a:spcBef>
              <a:spcAft>
                <a:spcPct val="0"/>
              </a:spcAft>
              <a:defRPr>
                <a:solidFill>
                  <a:schemeClr val="tx1"/>
                </a:solidFill>
                <a:latin typeface="Arial" charset="0"/>
              </a:defRPr>
            </a:lvl6pPr>
            <a:lvl7pPr eaLnBrk="0" fontAlgn="base" hangingPunct="0">
              <a:spcBef>
                <a:spcPct val="0"/>
              </a:spcBef>
              <a:spcAft>
                <a:spcPct val="0"/>
              </a:spcAft>
              <a:defRPr>
                <a:solidFill>
                  <a:schemeClr val="tx1"/>
                </a:solidFill>
                <a:latin typeface="Arial" charset="0"/>
              </a:defRPr>
            </a:lvl7pPr>
            <a:lvl8pPr eaLnBrk="0" fontAlgn="base" hangingPunct="0">
              <a:spcBef>
                <a:spcPct val="0"/>
              </a:spcBef>
              <a:spcAft>
                <a:spcPct val="0"/>
              </a:spcAft>
              <a:defRPr>
                <a:solidFill>
                  <a:schemeClr val="tx1"/>
                </a:solidFill>
                <a:latin typeface="Arial" charset="0"/>
              </a:defRPr>
            </a:lvl8pPr>
            <a:lvl9pPr eaLnBrk="0" fontAlgn="base" hangingPunct="0">
              <a:spcBef>
                <a:spcPct val="0"/>
              </a:spcBef>
              <a:spcAft>
                <a:spcPct val="0"/>
              </a:spcAft>
              <a:defRPr>
                <a:solidFill>
                  <a:schemeClr val="tx1"/>
                </a:solidFill>
                <a:latin typeface="Arial" charset="0"/>
              </a:defRPr>
            </a:lvl9pPr>
          </a:lstStyle>
          <a:p>
            <a:pPr algn="ctr" eaLnBrk="1" hangingPunct="1"/>
            <a:r>
              <a:rPr lang="en-GB" altLang="en-US" sz="2600" dirty="0" err="1">
                <a:solidFill>
                  <a:srgbClr val="FFFF00"/>
                </a:solidFill>
                <a:latin typeface="Century Gothic" pitchFamily="34" charset="0"/>
              </a:rPr>
              <a:t>Oread</a:t>
            </a:r>
            <a:endParaRPr lang="en-GB" altLang="en-US" sz="2600" dirty="0">
              <a:solidFill>
                <a:srgbClr val="FFFF00"/>
              </a:solidFill>
              <a:latin typeface="Century Gothic" pitchFamily="34" charset="0"/>
            </a:endParaRPr>
          </a:p>
          <a:p>
            <a:pPr algn="ctr" eaLnBrk="1" hangingPunct="1"/>
            <a:endParaRPr lang="en-GB" altLang="en-US" sz="1200" dirty="0">
              <a:latin typeface="Century Gothic" pitchFamily="34" charset="0"/>
            </a:endParaRPr>
          </a:p>
          <a:p>
            <a:pPr algn="ctr" eaLnBrk="1" hangingPunct="1"/>
            <a:r>
              <a:rPr lang="en-GB" altLang="en-US" sz="2400" dirty="0">
                <a:latin typeface="Century Gothic" pitchFamily="34" charset="0"/>
              </a:rPr>
              <a:t>Whirl up, sea – </a:t>
            </a:r>
          </a:p>
          <a:p>
            <a:pPr algn="ctr" eaLnBrk="1" hangingPunct="1"/>
            <a:r>
              <a:rPr lang="en-GB" altLang="en-US" sz="2400" dirty="0">
                <a:latin typeface="Century Gothic" pitchFamily="34" charset="0"/>
              </a:rPr>
              <a:t>Whirl your pointed pines,</a:t>
            </a:r>
          </a:p>
          <a:p>
            <a:pPr algn="ctr" eaLnBrk="1" hangingPunct="1"/>
            <a:r>
              <a:rPr lang="en-GB" altLang="en-US" sz="2400" dirty="0">
                <a:latin typeface="Century Gothic" pitchFamily="34" charset="0"/>
              </a:rPr>
              <a:t>Slash your great pines</a:t>
            </a:r>
          </a:p>
          <a:p>
            <a:pPr algn="ctr" eaLnBrk="1" hangingPunct="1"/>
            <a:r>
              <a:rPr lang="en-GB" altLang="en-US" sz="2400" dirty="0">
                <a:latin typeface="Century Gothic" pitchFamily="34" charset="0"/>
              </a:rPr>
              <a:t>On our rocks,</a:t>
            </a:r>
          </a:p>
          <a:p>
            <a:pPr algn="ctr" eaLnBrk="1" hangingPunct="1"/>
            <a:r>
              <a:rPr lang="en-GB" altLang="en-US" sz="2400" dirty="0">
                <a:latin typeface="Century Gothic" pitchFamily="34" charset="0"/>
              </a:rPr>
              <a:t>Hurl your green over us,</a:t>
            </a:r>
          </a:p>
          <a:p>
            <a:pPr algn="ctr" eaLnBrk="1" hangingPunct="1"/>
            <a:r>
              <a:rPr lang="en-GB" altLang="en-US" sz="2400" dirty="0">
                <a:latin typeface="Century Gothic" pitchFamily="34" charset="0"/>
              </a:rPr>
              <a:t>Cover us with your pools of fir.</a:t>
            </a:r>
          </a:p>
          <a:p>
            <a:pPr algn="ctr" eaLnBrk="1" hangingPunct="1"/>
            <a:endParaRPr lang="en-GB" altLang="en-US" sz="1600" dirty="0">
              <a:latin typeface="Century Gothic" pitchFamily="34" charset="0"/>
            </a:endParaRPr>
          </a:p>
          <a:p>
            <a:pPr lvl="4" algn="ctr" eaLnBrk="1" hangingPunct="1"/>
            <a:r>
              <a:rPr lang="en-GB" altLang="en-US" dirty="0">
                <a:latin typeface="Century Gothic" pitchFamily="34" charset="0"/>
              </a:rPr>
              <a:t>H.D. (Hilda Doolittle)</a:t>
            </a:r>
          </a:p>
          <a:p>
            <a:pPr algn="ctr" eaLnBrk="1" hangingPunct="1"/>
            <a:endParaRPr lang="en-GB" altLang="en-US" sz="1600" dirty="0">
              <a:latin typeface="Century Gothic" pitchFamily="34" charset="0"/>
            </a:endParaRPr>
          </a:p>
          <a:p>
            <a:pPr algn="ctr" eaLnBrk="1" hangingPunct="1"/>
            <a:endParaRPr lang="en-GB" altLang="en-US" sz="1600" dirty="0">
              <a:latin typeface="Century Gothic" pitchFamily="34" charset="0"/>
            </a:endParaRPr>
          </a:p>
          <a:p>
            <a:pPr algn="ctr" eaLnBrk="1" hangingPunct="1"/>
            <a:endParaRPr lang="en-GB" altLang="en-US" sz="1600" dirty="0">
              <a:latin typeface="Century Gothic" pitchFamily="34" charset="0"/>
            </a:endParaRPr>
          </a:p>
          <a:p>
            <a:pPr algn="ctr" eaLnBrk="1" hangingPunct="1"/>
            <a:endParaRPr lang="en-GB" altLang="en-US" sz="2000" dirty="0">
              <a:latin typeface="Century Gothic" pitchFamily="34" charset="0"/>
            </a:endParaRPr>
          </a:p>
          <a:p>
            <a:pPr algn="ctr" eaLnBrk="1" hangingPunct="1"/>
            <a:r>
              <a:rPr lang="en-GB" altLang="en-US" sz="2600" dirty="0">
                <a:solidFill>
                  <a:srgbClr val="FFFF00"/>
                </a:solidFill>
                <a:latin typeface="Century Gothic" pitchFamily="34" charset="0"/>
              </a:rPr>
              <a:t>In a Station of the Metro</a:t>
            </a:r>
          </a:p>
          <a:p>
            <a:pPr algn="ctr" eaLnBrk="1" hangingPunct="1"/>
            <a:endParaRPr lang="en-GB" altLang="en-US" sz="1200" dirty="0">
              <a:latin typeface="Century Gothic" pitchFamily="34" charset="0"/>
            </a:endParaRPr>
          </a:p>
          <a:p>
            <a:pPr algn="ctr" eaLnBrk="1" hangingPunct="1"/>
            <a:r>
              <a:rPr lang="en-GB" altLang="en-US" sz="2400" dirty="0">
                <a:latin typeface="Century Gothic" pitchFamily="34" charset="0"/>
              </a:rPr>
              <a:t>The apparition of these faces in the crowd;</a:t>
            </a:r>
          </a:p>
          <a:p>
            <a:pPr algn="ctr" eaLnBrk="1" hangingPunct="1"/>
            <a:r>
              <a:rPr lang="en-GB" altLang="en-US" sz="2400" dirty="0">
                <a:latin typeface="Century Gothic" pitchFamily="34" charset="0"/>
              </a:rPr>
              <a:t>Petals on a wet, black bough.</a:t>
            </a:r>
          </a:p>
          <a:p>
            <a:pPr algn="ctr" eaLnBrk="1" hangingPunct="1"/>
            <a:endParaRPr lang="en-GB" altLang="en-US" sz="1600" dirty="0">
              <a:latin typeface="Century Gothic" pitchFamily="34" charset="0"/>
            </a:endParaRPr>
          </a:p>
          <a:p>
            <a:pPr lvl="4" algn="ctr" eaLnBrk="1" hangingPunct="1"/>
            <a:r>
              <a:rPr lang="en-GB" altLang="en-US" dirty="0">
                <a:latin typeface="Century Gothic" pitchFamily="34" charset="0"/>
              </a:rPr>
              <a:t>Ezra Pound</a:t>
            </a:r>
          </a:p>
          <a:p>
            <a:pPr algn="ctr"/>
            <a:endParaRPr lang="en-GB" altLang="en-US" dirty="0">
              <a:latin typeface="Century Gothic"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1403350" y="836613"/>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15363" name="Text Box 3"/>
          <p:cNvSpPr txBox="1">
            <a:spLocks noChangeArrowheads="1"/>
          </p:cNvSpPr>
          <p:nvPr/>
        </p:nvSpPr>
        <p:spPr bwMode="auto">
          <a:xfrm>
            <a:off x="179388" y="992188"/>
            <a:ext cx="8964612" cy="5247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uFontTx/>
              <a:buAutoNum type="arabicPeriod"/>
            </a:pPr>
            <a:r>
              <a:rPr lang="en-GB" altLang="en-US" sz="2500" dirty="0">
                <a:latin typeface="Century Gothic" pitchFamily="34" charset="0"/>
              </a:rPr>
              <a:t>Examine for a moment an ordinary mind on an ordinary day. The mind receives a myriad impressions – trivial, fantastic, evanescent, or engraved with the sharpness of steel. From all sides they come, an incessant shower of innumerable atoms; and as they fall, as they shape themselves into Monday or Tuesday, the accent falls differently from of old […]. Life is not a series of gig lamps symmetrically arranged; life is a luminous halo, a semi-transparent envelope surrounding us from the beginning of consciousness to the end. </a:t>
            </a:r>
          </a:p>
          <a:p>
            <a:pPr eaLnBrk="1" hangingPunct="1"/>
            <a:r>
              <a:rPr lang="en-GB" altLang="en-US" dirty="0">
                <a:latin typeface="Century Gothic" pitchFamily="34" charset="0"/>
              </a:rPr>
              <a:t>		</a:t>
            </a:r>
            <a:r>
              <a:rPr lang="en-GB" altLang="en-US" sz="2000" dirty="0">
                <a:latin typeface="Century Gothic" pitchFamily="34" charset="0"/>
              </a:rPr>
              <a:t>Virginia Woolf (1919), ‘Modern Fiction,’ </a:t>
            </a:r>
            <a:r>
              <a:rPr lang="en-GB" altLang="en-US" sz="2000" dirty="0" err="1">
                <a:latin typeface="Century Gothic" pitchFamily="34" charset="0"/>
              </a:rPr>
              <a:t>Vassiliki</a:t>
            </a:r>
            <a:r>
              <a:rPr lang="en-GB" altLang="en-US" sz="2000" dirty="0">
                <a:latin typeface="Century Gothic" pitchFamily="34" charset="0"/>
              </a:rPr>
              <a:t> </a:t>
            </a:r>
            <a:r>
              <a:rPr lang="en-GB" altLang="en-US" sz="2000" dirty="0" err="1">
                <a:latin typeface="Century Gothic" pitchFamily="34" charset="0"/>
              </a:rPr>
              <a:t>Kolocotroni</a:t>
            </a:r>
            <a:r>
              <a:rPr lang="en-GB" altLang="en-US" sz="2000" dirty="0">
                <a:latin typeface="Century Gothic" pitchFamily="34" charset="0"/>
              </a:rPr>
              <a:t> et al. 	eds., </a:t>
            </a:r>
            <a:r>
              <a:rPr lang="en-GB" altLang="en-US" sz="2000" i="1" dirty="0">
                <a:latin typeface="Century Gothic" pitchFamily="34" charset="0"/>
              </a:rPr>
              <a:t>Modernism: An Anthology of Sources and Documents, </a:t>
            </a:r>
            <a:r>
              <a:rPr lang="en-GB" altLang="en-US" sz="2000" dirty="0">
                <a:latin typeface="Century Gothic" pitchFamily="34" charset="0"/>
              </a:rPr>
              <a:t>	(Edinburgh: EU Press, 1998), p. 397.</a:t>
            </a:r>
          </a:p>
        </p:txBody>
      </p:sp>
      <p:sp>
        <p:nvSpPr>
          <p:cNvPr id="15364" name="Rectangle 4"/>
          <p:cNvSpPr>
            <a:spLocks noChangeArrowheads="1"/>
          </p:cNvSpPr>
          <p:nvPr/>
        </p:nvSpPr>
        <p:spPr bwMode="auto">
          <a:xfrm>
            <a:off x="395536" y="128727"/>
            <a:ext cx="838723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Century Gothic" pitchFamily="34" charset="0"/>
              </a:rPr>
              <a:t>MODERNISM </a:t>
            </a:r>
            <a:r>
              <a:rPr lang="en-GB" altLang="en-US" sz="4000" i="1" dirty="0">
                <a:latin typeface="Garamond" panose="02020404030301010803" pitchFamily="18" charset="0"/>
              </a:rPr>
              <a:t>&amp;  </a:t>
            </a:r>
            <a:r>
              <a:rPr lang="en-GB" altLang="en-US" sz="4000" dirty="0">
                <a:latin typeface="Century Gothic" pitchFamily="34" charset="0"/>
              </a:rPr>
              <a:t>CONSCIOUSNESS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50825" y="120650"/>
            <a:ext cx="8893175" cy="655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uFontTx/>
              <a:buAutoNum type="arabicPeriod" startAt="2"/>
            </a:pPr>
            <a:r>
              <a:rPr lang="en-GB" altLang="en-US" sz="2000" dirty="0">
                <a:latin typeface="Century Gothic" pitchFamily="34" charset="0"/>
              </a:rPr>
              <a:t>So warm. His right hand once more slowly went over his brow and hair. Then he put on his hat again, relieved: and read again: choice blend, made of the finest Ceylon brands The far east. Lovely spot it must be: the garden of the world, big lazy leaves to float about on, cactuses, flowery meads, snaky lianas they call them. Wonder is it like that. Those </a:t>
            </a:r>
            <a:r>
              <a:rPr lang="en-GB" altLang="en-US" sz="2000" dirty="0" err="1">
                <a:latin typeface="Century Gothic" pitchFamily="34" charset="0"/>
              </a:rPr>
              <a:t>Cinghalese</a:t>
            </a:r>
            <a:r>
              <a:rPr lang="en-GB" altLang="en-US" sz="2000" dirty="0">
                <a:latin typeface="Century Gothic" pitchFamily="34" charset="0"/>
              </a:rPr>
              <a:t> lobbing about in the sun in </a:t>
            </a:r>
            <a:r>
              <a:rPr lang="en-GB" altLang="en-US" sz="2000" i="1" dirty="0">
                <a:latin typeface="Century Gothic" pitchFamily="34" charset="0"/>
              </a:rPr>
              <a:t>dolce far </a:t>
            </a:r>
            <a:r>
              <a:rPr lang="en-GB" altLang="en-US" sz="2000" i="1" dirty="0" err="1">
                <a:latin typeface="Century Gothic" pitchFamily="34" charset="0"/>
              </a:rPr>
              <a:t>niente</a:t>
            </a:r>
            <a:r>
              <a:rPr lang="en-GB" altLang="en-US" sz="2000" dirty="0">
                <a:latin typeface="Century Gothic" pitchFamily="34" charset="0"/>
              </a:rPr>
              <a:t>, not doing a hand’s turn all day. Sleep six months out of twelve. Too hot to quarrel. Influence of the climate. Lethargy. Flowers of idleness. The air feeds most. </a:t>
            </a:r>
            <a:r>
              <a:rPr lang="en-GB" altLang="en-US" sz="2000" dirty="0" err="1">
                <a:latin typeface="Century Gothic" pitchFamily="34" charset="0"/>
              </a:rPr>
              <a:t>Azotes</a:t>
            </a:r>
            <a:r>
              <a:rPr lang="en-GB" altLang="en-US" sz="2000" dirty="0">
                <a:latin typeface="Century Gothic" pitchFamily="34" charset="0"/>
              </a:rPr>
              <a:t>. Hothouse in Botanic gardens. Sensitive plants. </a:t>
            </a:r>
            <a:r>
              <a:rPr lang="en-GB" altLang="en-US" sz="2000" dirty="0" err="1">
                <a:latin typeface="Century Gothic" pitchFamily="34" charset="0"/>
              </a:rPr>
              <a:t>Waterlilies</a:t>
            </a:r>
            <a:r>
              <a:rPr lang="en-GB" altLang="en-US" sz="2000" dirty="0">
                <a:latin typeface="Century Gothic" pitchFamily="34" charset="0"/>
              </a:rPr>
              <a:t>. Petals too tired to. Sleeping sickness in the air. Walk on roseleaves. Imagine trying to eat tripe and cowheel. Where was the chap I saw in a picture somewhere? Ah yes, in the dead sea floating on his back, reading a book with a parasol open. Couldn’t sink if you tried: so thick with salt. Because the weight of the water, no the weight of the body in the water is equal to the weight of the what? Or is it the volume is equal to the weight? It’s a law something like that. Vance in High school cracking his </a:t>
            </a:r>
            <a:r>
              <a:rPr lang="en-GB" altLang="en-US" sz="2000" dirty="0" err="1">
                <a:latin typeface="Century Gothic" pitchFamily="34" charset="0"/>
              </a:rPr>
              <a:t>fingerjoints</a:t>
            </a:r>
            <a:r>
              <a:rPr lang="en-GB" altLang="en-US" sz="2000" dirty="0">
                <a:latin typeface="Century Gothic" pitchFamily="34" charset="0"/>
              </a:rPr>
              <a:t>, teaching. The college curriculum. Cracking curriculum.’ </a:t>
            </a:r>
          </a:p>
          <a:p>
            <a:pPr eaLnBrk="1" hangingPunct="1"/>
            <a:r>
              <a:rPr lang="en-GB" altLang="en-US" dirty="0">
                <a:latin typeface="Century Gothic" pitchFamily="34" charset="0"/>
              </a:rPr>
              <a:t>		James Joyce [1922], </a:t>
            </a:r>
            <a:r>
              <a:rPr lang="en-GB" altLang="en-US" i="1" dirty="0">
                <a:latin typeface="Century Gothic" pitchFamily="34" charset="0"/>
              </a:rPr>
              <a:t>Ulysses</a:t>
            </a:r>
            <a:r>
              <a:rPr lang="en-GB" altLang="en-US" dirty="0">
                <a:latin typeface="Century Gothic" pitchFamily="34" charset="0"/>
              </a:rPr>
              <a:t> ed., Hans Walter </a:t>
            </a:r>
            <a:r>
              <a:rPr lang="en-GB" altLang="en-US" dirty="0" err="1">
                <a:latin typeface="Century Gothic" pitchFamily="34" charset="0"/>
              </a:rPr>
              <a:t>Gabler</a:t>
            </a:r>
            <a:r>
              <a:rPr lang="en-GB" altLang="en-US" dirty="0">
                <a:latin typeface="Century Gothic" pitchFamily="34" charset="0"/>
              </a:rPr>
              <a:t> (London: </a:t>
            </a:r>
            <a:r>
              <a:rPr lang="en-GB" altLang="en-US" dirty="0" err="1">
                <a:latin typeface="Century Gothic" pitchFamily="34" charset="0"/>
              </a:rPr>
              <a:t>Bodley</a:t>
            </a:r>
            <a:r>
              <a:rPr lang="en-GB" altLang="en-US" dirty="0">
                <a:latin typeface="Century Gothic" pitchFamily="34" charset="0"/>
              </a:rPr>
              <a:t> 	Head, 1986), p. 59.</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5"/>
          <p:cNvSpPr>
            <a:spLocks noChangeArrowheads="1"/>
          </p:cNvSpPr>
          <p:nvPr/>
        </p:nvSpPr>
        <p:spPr bwMode="auto">
          <a:xfrm>
            <a:off x="2700338" y="6165850"/>
            <a:ext cx="377699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Century Gothic" pitchFamily="34" charset="0"/>
              </a:rPr>
              <a:t>Matisse </a:t>
            </a:r>
            <a:r>
              <a:rPr lang="en-GB" altLang="en-US" sz="2000" i="1" dirty="0">
                <a:latin typeface="Century Gothic" pitchFamily="34" charset="0"/>
              </a:rPr>
              <a:t>The Joy of Life</a:t>
            </a:r>
            <a:r>
              <a:rPr lang="en-GB" altLang="en-US" sz="2000" dirty="0">
                <a:latin typeface="Century Gothic" pitchFamily="34" charset="0"/>
              </a:rPr>
              <a:t> 1905-6</a:t>
            </a:r>
          </a:p>
        </p:txBody>
      </p:sp>
      <p:pic>
        <p:nvPicPr>
          <p:cNvPr id="17413" name="Picture 5" descr="Joy of Life, 1905, by Henri Matisse"/>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413307" y="332656"/>
            <a:ext cx="7776864" cy="560391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457655" y="1340768"/>
            <a:ext cx="8218801" cy="5155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500" dirty="0">
                <a:latin typeface="Century Gothic" pitchFamily="34" charset="0"/>
              </a:rPr>
              <a:t>The idea of </a:t>
            </a:r>
            <a:r>
              <a:rPr lang="en-GB" altLang="en-US" sz="2500" dirty="0">
                <a:solidFill>
                  <a:srgbClr val="FFFF00"/>
                </a:solidFill>
                <a:latin typeface="Century Gothic" pitchFamily="34" charset="0"/>
              </a:rPr>
              <a:t>endless war as an inevitable condition of modern life </a:t>
            </a:r>
            <a:r>
              <a:rPr lang="en-GB" altLang="en-US" sz="2500" dirty="0">
                <a:latin typeface="Century Gothic" pitchFamily="34" charset="0"/>
              </a:rPr>
              <a:t>would seem to have become seriously available to the imagination around 1916. Events, never far behindhand in fleshing out the nightmares of imagination, obliged with the Spanish War, the Second World War, the Greek War, the Korean War, the Arab-Israeli War, and the Vietnam War. […] Thus the drift of modern history domesticates the fantastic and normalizes the unspeakable. And </a:t>
            </a:r>
            <a:r>
              <a:rPr lang="en-GB" altLang="en-US" sz="2500" dirty="0">
                <a:solidFill>
                  <a:srgbClr val="FFFF00"/>
                </a:solidFill>
                <a:latin typeface="Century Gothic" pitchFamily="34" charset="0"/>
              </a:rPr>
              <a:t>the catastrophe that begins it is the Great War. </a:t>
            </a:r>
          </a:p>
          <a:p>
            <a:pPr eaLnBrk="1" hangingPunct="1"/>
            <a:r>
              <a:rPr lang="en-GB" altLang="en-US" sz="1200" dirty="0">
                <a:latin typeface="Century Gothic" pitchFamily="34" charset="0"/>
              </a:rPr>
              <a:t>	</a:t>
            </a:r>
          </a:p>
          <a:p>
            <a:pPr eaLnBrk="1" hangingPunct="1"/>
            <a:r>
              <a:rPr lang="en-GB" altLang="en-US" dirty="0">
                <a:latin typeface="Century Gothic" pitchFamily="34" charset="0"/>
              </a:rPr>
              <a:t>	Paul </a:t>
            </a:r>
            <a:r>
              <a:rPr lang="en-GB" altLang="en-US" dirty="0" err="1">
                <a:latin typeface="Century Gothic" pitchFamily="34" charset="0"/>
              </a:rPr>
              <a:t>Fussell</a:t>
            </a:r>
            <a:r>
              <a:rPr lang="en-GB" altLang="en-US" dirty="0">
                <a:latin typeface="Century Gothic" pitchFamily="34" charset="0"/>
              </a:rPr>
              <a:t>, </a:t>
            </a:r>
            <a:r>
              <a:rPr lang="en-GB" altLang="en-US" i="1" dirty="0">
                <a:latin typeface="Century Gothic" pitchFamily="34" charset="0"/>
              </a:rPr>
              <a:t>The Great War and Modern Memory</a:t>
            </a:r>
            <a:r>
              <a:rPr lang="en-GB" altLang="en-US" dirty="0">
                <a:latin typeface="Century Gothic" pitchFamily="34" charset="0"/>
              </a:rPr>
              <a:t> 	(Oxford: 	Oxford University Press, 2000), p. 74</a:t>
            </a:r>
          </a:p>
        </p:txBody>
      </p:sp>
      <p:sp>
        <p:nvSpPr>
          <p:cNvPr id="18435" name="Rectangle 3"/>
          <p:cNvSpPr>
            <a:spLocks noChangeArrowheads="1"/>
          </p:cNvSpPr>
          <p:nvPr/>
        </p:nvSpPr>
        <p:spPr bwMode="auto">
          <a:xfrm>
            <a:off x="635709" y="260648"/>
            <a:ext cx="770916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Century Gothic" pitchFamily="34" charset="0"/>
              </a:rPr>
              <a:t>MODERNISM </a:t>
            </a:r>
            <a:r>
              <a:rPr lang="en-GB" altLang="en-US" sz="4000" i="1" dirty="0">
                <a:latin typeface="Garamond" panose="02020404030301010803" pitchFamily="18" charset="0"/>
              </a:rPr>
              <a:t>&amp;  </a:t>
            </a:r>
            <a:r>
              <a:rPr lang="en-GB" altLang="en-US" sz="4000" dirty="0">
                <a:latin typeface="Century Gothic" pitchFamily="34" charset="0"/>
              </a:rPr>
              <a:t>CATASTROPHE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250825" y="1341438"/>
            <a:ext cx="8569325"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dirty="0">
                <a:latin typeface="Century Gothic" pitchFamily="34" charset="0"/>
              </a:rPr>
              <a:t>This is how one pictures the angel of history. His face is turned toward the past. </a:t>
            </a:r>
            <a:r>
              <a:rPr lang="en-GB" altLang="en-US" sz="2400" dirty="0">
                <a:solidFill>
                  <a:srgbClr val="FFFF00"/>
                </a:solidFill>
                <a:latin typeface="Century Gothic" pitchFamily="34" charset="0"/>
              </a:rPr>
              <a:t>Where we perceive a chain of events, he sees one single catastrophe which keeps piling wreckage upon wreckage and hurls it in front of his feet.</a:t>
            </a:r>
            <a:r>
              <a:rPr lang="en-GB" altLang="en-US" sz="2400" dirty="0">
                <a:latin typeface="Century Gothic" pitchFamily="34" charset="0"/>
              </a:rPr>
              <a:t> The angel would like to stay, awaken the dead, and make whole what has been smashed. But a storm is blowing from Paradise; it has got caught in his wings with such violence that the angel can no longer close them. The storm irresistibly propels him into the future to which his back is turned, while the pile of debris before him grows skyward. </a:t>
            </a:r>
            <a:r>
              <a:rPr lang="en-GB" altLang="en-US" sz="2400" dirty="0">
                <a:solidFill>
                  <a:srgbClr val="FFFF00"/>
                </a:solidFill>
                <a:latin typeface="Century Gothic" pitchFamily="34" charset="0"/>
              </a:rPr>
              <a:t>This storm is what we call progress</a:t>
            </a:r>
            <a:r>
              <a:rPr lang="en-GB" altLang="en-US" sz="2400" dirty="0">
                <a:latin typeface="Century Gothic" pitchFamily="34" charset="0"/>
              </a:rPr>
              <a:t>.</a:t>
            </a:r>
            <a:r>
              <a:rPr lang="en-GB" altLang="en-US" sz="2000" u="sng" dirty="0">
                <a:latin typeface="Century Gothic" pitchFamily="34" charset="0"/>
              </a:rPr>
              <a:t> </a:t>
            </a:r>
          </a:p>
          <a:p>
            <a:pPr eaLnBrk="1" hangingPunct="1"/>
            <a:r>
              <a:rPr lang="en-GB" altLang="en-US" dirty="0">
                <a:latin typeface="Century Gothic" pitchFamily="34" charset="0"/>
              </a:rPr>
              <a:t>	</a:t>
            </a:r>
          </a:p>
          <a:p>
            <a:pPr eaLnBrk="1" hangingPunct="1"/>
            <a:endParaRPr lang="en-GB" altLang="en-US" dirty="0">
              <a:latin typeface="Century Gothic" pitchFamily="34" charset="0"/>
            </a:endParaRPr>
          </a:p>
          <a:p>
            <a:pPr eaLnBrk="1" hangingPunct="1"/>
            <a:r>
              <a:rPr lang="en-GB" altLang="en-US" dirty="0">
                <a:latin typeface="Century Gothic" pitchFamily="34" charset="0"/>
              </a:rPr>
              <a:t>Walter Benjamin, ‘Theses on the Philosophy of History,’ in </a:t>
            </a:r>
            <a:r>
              <a:rPr lang="en-GB" altLang="en-US" i="1" dirty="0">
                <a:latin typeface="Century Gothic" pitchFamily="34" charset="0"/>
              </a:rPr>
              <a:t>Illuminations</a:t>
            </a:r>
            <a:r>
              <a:rPr lang="en-GB" altLang="en-US" dirty="0">
                <a:latin typeface="Century Gothic" pitchFamily="34" charset="0"/>
              </a:rPr>
              <a:t> ed., Hannah Arendt, trans., Harry Zorn (London: Pimlico, 1999), p. 249.</a:t>
            </a:r>
          </a:p>
        </p:txBody>
      </p:sp>
      <p:sp>
        <p:nvSpPr>
          <p:cNvPr id="19459" name="Rectangle 3"/>
          <p:cNvSpPr>
            <a:spLocks noChangeArrowheads="1"/>
          </p:cNvSpPr>
          <p:nvPr/>
        </p:nvSpPr>
        <p:spPr bwMode="auto">
          <a:xfrm>
            <a:off x="1053091" y="157528"/>
            <a:ext cx="696479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Perpetua Titling MT" panose="02020502060505020804" pitchFamily="18" charset="0"/>
              </a:rPr>
              <a:t>HISTORY AS CATASTROPHE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5"/>
          <p:cNvSpPr>
            <a:spLocks noChangeArrowheads="1"/>
          </p:cNvSpPr>
          <p:nvPr/>
        </p:nvSpPr>
        <p:spPr bwMode="auto">
          <a:xfrm>
            <a:off x="2484438" y="6308725"/>
            <a:ext cx="437010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Century Gothic" pitchFamily="34" charset="0"/>
              </a:rPr>
              <a:t>Max Beckmann</a:t>
            </a:r>
            <a:r>
              <a:rPr lang="en-GB" altLang="en-US" sz="2000" i="1" dirty="0">
                <a:latin typeface="Century Gothic" pitchFamily="34" charset="0"/>
              </a:rPr>
              <a:t> The Night</a:t>
            </a:r>
            <a:r>
              <a:rPr lang="en-GB" altLang="en-US" sz="2000" dirty="0">
                <a:latin typeface="Century Gothic" pitchFamily="34" charset="0"/>
              </a:rPr>
              <a:t> 1918-19</a:t>
            </a:r>
          </a:p>
        </p:txBody>
      </p:sp>
      <p:pic>
        <p:nvPicPr>
          <p:cNvPr id="20485" name="Picture 5" descr="http://upload.wikimedia.org/wikipedia/en/thumb/1/19/Max_Beckmann%2C_1918-19%2C_The_Night_%28Die_Nacht%29%2C_oil_on_canvas%2C_133_x_154_cm%2C_Kunstsammlung_Nordrhein-Westfalen%2C_D%C3%BCsseldorf.jpg/1024px-Max_Beckmann%2C_1918-19%2C_The_Night_%28Die_Nacht%29%2C_oil_on_canvas%2C_133_x_154_cm%2C_Kunstsammlung_Nordrhein-Westfalen%2C_D%C3%BCsseldorf.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214663"/>
            <a:ext cx="7113255" cy="602264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3"/>
          <p:cNvSpPr txBox="1">
            <a:spLocks noChangeArrowheads="1"/>
          </p:cNvSpPr>
          <p:nvPr/>
        </p:nvSpPr>
        <p:spPr bwMode="auto">
          <a:xfrm>
            <a:off x="35496" y="44624"/>
            <a:ext cx="5257800" cy="6001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dirty="0">
                <a:solidFill>
                  <a:srgbClr val="FFFF00"/>
                </a:solidFill>
                <a:latin typeface="Century Gothic" pitchFamily="34" charset="0"/>
              </a:rPr>
              <a:t>IV</a:t>
            </a:r>
            <a:endParaRPr lang="en-GB" altLang="en-US" sz="1000" dirty="0">
              <a:solidFill>
                <a:srgbClr val="FFFF00"/>
              </a:solidFill>
              <a:latin typeface="Century Gothic" pitchFamily="34" charset="0"/>
            </a:endParaRPr>
          </a:p>
          <a:p>
            <a:pPr eaLnBrk="1" hangingPunct="1"/>
            <a:r>
              <a:rPr lang="en-GB" altLang="en-US" dirty="0">
                <a:latin typeface="Century Gothic" pitchFamily="34" charset="0"/>
              </a:rPr>
              <a:t>These fought in any case, </a:t>
            </a:r>
          </a:p>
          <a:p>
            <a:pPr eaLnBrk="1" hangingPunct="1"/>
            <a:r>
              <a:rPr lang="en-GB" altLang="en-US" dirty="0">
                <a:latin typeface="Century Gothic" pitchFamily="34" charset="0"/>
              </a:rPr>
              <a:t>and some believing, </a:t>
            </a:r>
            <a:r>
              <a:rPr lang="en-GB" altLang="en-US" i="1" dirty="0">
                <a:latin typeface="Century Gothic" pitchFamily="34" charset="0"/>
              </a:rPr>
              <a:t>pro domo</a:t>
            </a:r>
            <a:r>
              <a:rPr lang="en-GB" altLang="en-US" dirty="0">
                <a:latin typeface="Century Gothic" pitchFamily="34" charset="0"/>
              </a:rPr>
              <a:t>, in any case </a:t>
            </a:r>
            <a:r>
              <a:rPr lang="en-GB" altLang="en-US" sz="1400" dirty="0">
                <a:latin typeface="Century Gothic" pitchFamily="34" charset="0"/>
              </a:rPr>
              <a:t>..... </a:t>
            </a:r>
          </a:p>
          <a:p>
            <a:pPr eaLnBrk="1" hangingPunct="1"/>
            <a:r>
              <a:rPr lang="en-GB" altLang="en-US" dirty="0">
                <a:latin typeface="Century Gothic" pitchFamily="34" charset="0"/>
              </a:rPr>
              <a:t>Some quick to arm,</a:t>
            </a:r>
            <a:br>
              <a:rPr lang="en-GB" altLang="en-US" dirty="0">
                <a:latin typeface="Century Gothic" pitchFamily="34" charset="0"/>
              </a:rPr>
            </a:br>
            <a:r>
              <a:rPr lang="en-GB" altLang="en-US" dirty="0">
                <a:latin typeface="Century Gothic" pitchFamily="34" charset="0"/>
              </a:rPr>
              <a:t>some for adventure,</a:t>
            </a:r>
            <a:br>
              <a:rPr lang="en-GB" altLang="en-US" dirty="0">
                <a:latin typeface="Century Gothic" pitchFamily="34" charset="0"/>
              </a:rPr>
            </a:br>
            <a:r>
              <a:rPr lang="en-GB" altLang="en-US" dirty="0">
                <a:latin typeface="Century Gothic" pitchFamily="34" charset="0"/>
              </a:rPr>
              <a:t>some from fear of weakness,</a:t>
            </a:r>
            <a:br>
              <a:rPr lang="en-GB" altLang="en-US" dirty="0">
                <a:latin typeface="Century Gothic" pitchFamily="34" charset="0"/>
              </a:rPr>
            </a:br>
            <a:r>
              <a:rPr lang="en-GB" altLang="en-US" dirty="0">
                <a:latin typeface="Century Gothic" pitchFamily="34" charset="0"/>
              </a:rPr>
              <a:t>some from fear of censure,</a:t>
            </a:r>
            <a:br>
              <a:rPr lang="en-GB" altLang="en-US" dirty="0">
                <a:latin typeface="Century Gothic" pitchFamily="34" charset="0"/>
              </a:rPr>
            </a:br>
            <a:r>
              <a:rPr lang="en-GB" altLang="en-US" dirty="0">
                <a:latin typeface="Century Gothic" pitchFamily="34" charset="0"/>
              </a:rPr>
              <a:t>some for love of slaughter, in imagination,</a:t>
            </a:r>
            <a:br>
              <a:rPr lang="en-GB" altLang="en-US" dirty="0">
                <a:latin typeface="Century Gothic" pitchFamily="34" charset="0"/>
              </a:rPr>
            </a:br>
            <a:r>
              <a:rPr lang="en-GB" altLang="en-US" dirty="0">
                <a:latin typeface="Century Gothic" pitchFamily="34" charset="0"/>
              </a:rPr>
              <a:t>learning later ...</a:t>
            </a:r>
            <a:br>
              <a:rPr lang="en-GB" altLang="en-US" sz="1600" dirty="0">
                <a:latin typeface="Century Gothic" pitchFamily="34" charset="0"/>
              </a:rPr>
            </a:br>
            <a:br>
              <a:rPr lang="en-GB" altLang="en-US" sz="800" dirty="0">
                <a:latin typeface="Century Gothic" pitchFamily="34" charset="0"/>
              </a:rPr>
            </a:br>
            <a:r>
              <a:rPr lang="en-GB" altLang="en-US" dirty="0">
                <a:latin typeface="Century Gothic" pitchFamily="34" charset="0"/>
              </a:rPr>
              <a:t>some in fear, learning love of slaughter;</a:t>
            </a:r>
            <a:br>
              <a:rPr lang="en-GB" altLang="en-US" dirty="0">
                <a:latin typeface="Century Gothic" pitchFamily="34" charset="0"/>
              </a:rPr>
            </a:br>
            <a:r>
              <a:rPr lang="en-GB" altLang="en-US" dirty="0">
                <a:latin typeface="Century Gothic" pitchFamily="34" charset="0"/>
              </a:rPr>
              <a:t>Died some </a:t>
            </a:r>
            <a:r>
              <a:rPr lang="en-GB" altLang="en-US" i="1" dirty="0">
                <a:latin typeface="Century Gothic" pitchFamily="34" charset="0"/>
              </a:rPr>
              <a:t>pro patria</a:t>
            </a:r>
            <a:r>
              <a:rPr lang="en-GB" altLang="en-US" dirty="0">
                <a:latin typeface="Century Gothic" pitchFamily="34" charset="0"/>
              </a:rPr>
              <a:t>, </a:t>
            </a:r>
            <a:r>
              <a:rPr lang="en-GB" altLang="en-US" i="1" dirty="0">
                <a:latin typeface="Century Gothic" pitchFamily="34" charset="0"/>
              </a:rPr>
              <a:t>non </a:t>
            </a:r>
            <a:r>
              <a:rPr lang="en-GB" altLang="en-US" i="1" dirty="0" err="1">
                <a:latin typeface="Century Gothic" pitchFamily="34" charset="0"/>
              </a:rPr>
              <a:t>dulce</a:t>
            </a:r>
            <a:r>
              <a:rPr lang="en-GB" altLang="en-US" i="1" dirty="0">
                <a:latin typeface="Century Gothic" pitchFamily="34" charset="0"/>
              </a:rPr>
              <a:t> </a:t>
            </a:r>
          </a:p>
          <a:p>
            <a:pPr eaLnBrk="1" hangingPunct="1"/>
            <a:r>
              <a:rPr lang="en-GB" altLang="en-US" i="1" dirty="0">
                <a:latin typeface="Century Gothic" pitchFamily="34" charset="0"/>
              </a:rPr>
              <a:t>	non et decor</a:t>
            </a:r>
            <a:r>
              <a:rPr lang="en-GB" altLang="en-US" dirty="0">
                <a:latin typeface="Century Gothic" pitchFamily="34" charset="0"/>
              </a:rPr>
              <a:t> ..</a:t>
            </a:r>
            <a:br>
              <a:rPr lang="en-GB" altLang="en-US" dirty="0">
                <a:latin typeface="Century Gothic" pitchFamily="34" charset="0"/>
              </a:rPr>
            </a:br>
            <a:br>
              <a:rPr lang="en-GB" altLang="en-US" sz="800" dirty="0">
                <a:latin typeface="Century Gothic" pitchFamily="34" charset="0"/>
              </a:rPr>
            </a:br>
            <a:r>
              <a:rPr lang="en-GB" altLang="en-US" dirty="0">
                <a:latin typeface="Century Gothic" pitchFamily="34" charset="0"/>
              </a:rPr>
              <a:t>walked eye-deep in hell </a:t>
            </a:r>
          </a:p>
          <a:p>
            <a:pPr eaLnBrk="1" hangingPunct="1"/>
            <a:r>
              <a:rPr lang="en-GB" altLang="en-US" dirty="0">
                <a:latin typeface="Century Gothic" pitchFamily="34" charset="0"/>
              </a:rPr>
              <a:t>believing in old men's lies, then unbelieving </a:t>
            </a:r>
          </a:p>
          <a:p>
            <a:pPr eaLnBrk="1" hangingPunct="1"/>
            <a:r>
              <a:rPr lang="en-GB" altLang="en-US" dirty="0">
                <a:latin typeface="Century Gothic" pitchFamily="34" charset="0"/>
              </a:rPr>
              <a:t>came home, home to a lie, </a:t>
            </a:r>
          </a:p>
          <a:p>
            <a:pPr eaLnBrk="1" hangingPunct="1"/>
            <a:r>
              <a:rPr lang="en-GB" altLang="en-US" dirty="0">
                <a:latin typeface="Century Gothic" pitchFamily="34" charset="0"/>
              </a:rPr>
              <a:t>home to many deceits, </a:t>
            </a:r>
          </a:p>
          <a:p>
            <a:pPr eaLnBrk="1" hangingPunct="1"/>
            <a:r>
              <a:rPr lang="en-GB" altLang="en-US" dirty="0">
                <a:latin typeface="Century Gothic" pitchFamily="34" charset="0"/>
              </a:rPr>
              <a:t>home to old lies and new infamy; </a:t>
            </a:r>
          </a:p>
          <a:p>
            <a:pPr eaLnBrk="1" hangingPunct="1"/>
            <a:r>
              <a:rPr lang="en-GB" altLang="en-US" dirty="0">
                <a:latin typeface="Century Gothic" pitchFamily="34" charset="0"/>
              </a:rPr>
              <a:t>usury age-old and age-thick </a:t>
            </a:r>
          </a:p>
          <a:p>
            <a:pPr eaLnBrk="1" hangingPunct="1"/>
            <a:r>
              <a:rPr lang="en-GB" altLang="en-US" dirty="0">
                <a:latin typeface="Century Gothic" pitchFamily="34" charset="0"/>
              </a:rPr>
              <a:t>and liars in public places</a:t>
            </a:r>
            <a:r>
              <a:rPr lang="en-GB" altLang="en-US" sz="1600" dirty="0">
                <a:latin typeface="Century Gothic" pitchFamily="34" charset="0"/>
              </a:rPr>
              <a:t>.</a:t>
            </a:r>
          </a:p>
          <a:p>
            <a:pPr eaLnBrk="1" hangingPunct="1"/>
            <a:endParaRPr lang="en-GB" altLang="en-US" sz="800" dirty="0">
              <a:latin typeface="Century Gothic" pitchFamily="34" charset="0"/>
            </a:endParaRPr>
          </a:p>
        </p:txBody>
      </p:sp>
      <p:sp>
        <p:nvSpPr>
          <p:cNvPr id="21507" name="Rectangle 5"/>
          <p:cNvSpPr>
            <a:spLocks noChangeArrowheads="1"/>
          </p:cNvSpPr>
          <p:nvPr/>
        </p:nvSpPr>
        <p:spPr bwMode="auto">
          <a:xfrm>
            <a:off x="5004048" y="188640"/>
            <a:ext cx="4139951" cy="64171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dirty="0">
                <a:latin typeface="Century Gothic" pitchFamily="34" charset="0"/>
              </a:rPr>
              <a:t>Daring as never before, wastage as never before. </a:t>
            </a:r>
          </a:p>
          <a:p>
            <a:pPr eaLnBrk="1" hangingPunct="1"/>
            <a:r>
              <a:rPr lang="en-GB" altLang="en-US" dirty="0">
                <a:latin typeface="Century Gothic" pitchFamily="34" charset="0"/>
              </a:rPr>
              <a:t>Young blood and high blood, </a:t>
            </a:r>
          </a:p>
          <a:p>
            <a:pPr eaLnBrk="1" hangingPunct="1"/>
            <a:r>
              <a:rPr lang="en-GB" altLang="en-US" dirty="0">
                <a:latin typeface="Century Gothic" pitchFamily="34" charset="0"/>
              </a:rPr>
              <a:t>fair cheeks, and fine bodies; </a:t>
            </a:r>
          </a:p>
          <a:p>
            <a:pPr eaLnBrk="1" hangingPunct="1"/>
            <a:endParaRPr lang="en-GB" altLang="en-US" sz="900" dirty="0">
              <a:latin typeface="Century Gothic" pitchFamily="34" charset="0"/>
            </a:endParaRPr>
          </a:p>
          <a:p>
            <a:pPr eaLnBrk="1" hangingPunct="1"/>
            <a:r>
              <a:rPr lang="en-GB" altLang="en-US" dirty="0">
                <a:latin typeface="Century Gothic" pitchFamily="34" charset="0"/>
              </a:rPr>
              <a:t>fortitude as never before</a:t>
            </a:r>
          </a:p>
          <a:p>
            <a:pPr eaLnBrk="1" hangingPunct="1"/>
            <a:r>
              <a:rPr lang="en-GB" altLang="en-US" dirty="0">
                <a:latin typeface="Century Gothic" pitchFamily="34" charset="0"/>
              </a:rPr>
              <a:t>Frankness as never before, </a:t>
            </a:r>
          </a:p>
          <a:p>
            <a:pPr eaLnBrk="1" hangingPunct="1"/>
            <a:r>
              <a:rPr lang="en-GB" altLang="en-US" dirty="0">
                <a:latin typeface="Century Gothic" pitchFamily="34" charset="0"/>
              </a:rPr>
              <a:t>disillusions as never told in the old days, </a:t>
            </a:r>
          </a:p>
          <a:p>
            <a:pPr eaLnBrk="1" hangingPunct="1"/>
            <a:r>
              <a:rPr lang="en-GB" altLang="en-US" dirty="0">
                <a:latin typeface="Century Gothic" pitchFamily="34" charset="0"/>
              </a:rPr>
              <a:t>hysterias, trench confessions, </a:t>
            </a:r>
          </a:p>
          <a:p>
            <a:pPr eaLnBrk="1" hangingPunct="1"/>
            <a:r>
              <a:rPr lang="en-GB" altLang="en-US" dirty="0">
                <a:latin typeface="Century Gothic" pitchFamily="34" charset="0"/>
              </a:rPr>
              <a:t>laughter out of dead bellies </a:t>
            </a:r>
          </a:p>
          <a:p>
            <a:pPr eaLnBrk="1" hangingPunct="1"/>
            <a:endParaRPr lang="en-GB" altLang="en-US" sz="1600" dirty="0">
              <a:latin typeface="Century Gothic" pitchFamily="34" charset="0"/>
            </a:endParaRPr>
          </a:p>
          <a:p>
            <a:pPr eaLnBrk="1" hangingPunct="1"/>
            <a:endParaRPr lang="en-GB" altLang="en-US" sz="1600" dirty="0">
              <a:latin typeface="Century Gothic" pitchFamily="34" charset="0"/>
            </a:endParaRPr>
          </a:p>
          <a:p>
            <a:pPr eaLnBrk="1" hangingPunct="1"/>
            <a:r>
              <a:rPr lang="en-GB" altLang="en-US" sz="1600" dirty="0">
                <a:solidFill>
                  <a:srgbClr val="FFFF00"/>
                </a:solidFill>
                <a:latin typeface="Century Gothic" pitchFamily="34" charset="0"/>
              </a:rPr>
              <a:t>V. </a:t>
            </a:r>
            <a:br>
              <a:rPr lang="en-GB" altLang="en-US" sz="1200" dirty="0">
                <a:latin typeface="Century Gothic" pitchFamily="34" charset="0"/>
              </a:rPr>
            </a:br>
            <a:r>
              <a:rPr lang="en-GB" altLang="en-US" dirty="0">
                <a:latin typeface="Century Gothic" pitchFamily="34" charset="0"/>
              </a:rPr>
              <a:t>There died a myriad,</a:t>
            </a:r>
            <a:br>
              <a:rPr lang="en-GB" altLang="en-US" dirty="0">
                <a:latin typeface="Century Gothic" pitchFamily="34" charset="0"/>
              </a:rPr>
            </a:br>
            <a:r>
              <a:rPr lang="en-GB" altLang="en-US" dirty="0">
                <a:latin typeface="Century Gothic" pitchFamily="34" charset="0"/>
              </a:rPr>
              <a:t>And of the best, among them</a:t>
            </a:r>
            <a:r>
              <a:rPr lang="en-GB" altLang="en-US" sz="1600" dirty="0">
                <a:latin typeface="Century Gothic" pitchFamily="34" charset="0"/>
              </a:rPr>
              <a:t>,</a:t>
            </a:r>
            <a:br>
              <a:rPr lang="en-GB" altLang="en-US" sz="1600" dirty="0">
                <a:latin typeface="Century Gothic" pitchFamily="34" charset="0"/>
              </a:rPr>
            </a:br>
            <a:r>
              <a:rPr lang="en-GB" altLang="en-US" sz="900" dirty="0">
                <a:latin typeface="Century Gothic" pitchFamily="34" charset="0"/>
              </a:rPr>
              <a:t> </a:t>
            </a:r>
          </a:p>
          <a:p>
            <a:pPr eaLnBrk="1" hangingPunct="1"/>
            <a:r>
              <a:rPr lang="en-GB" altLang="en-US" dirty="0">
                <a:latin typeface="Century Gothic" pitchFamily="34" charset="0"/>
              </a:rPr>
              <a:t>For an old bitch gone in the teeth,</a:t>
            </a:r>
            <a:br>
              <a:rPr lang="en-GB" altLang="en-US" dirty="0">
                <a:latin typeface="Century Gothic" pitchFamily="34" charset="0"/>
              </a:rPr>
            </a:br>
            <a:r>
              <a:rPr lang="en-GB" altLang="en-US" dirty="0">
                <a:latin typeface="Century Gothic" pitchFamily="34" charset="0"/>
              </a:rPr>
              <a:t>For a botched civilization.</a:t>
            </a:r>
            <a:br>
              <a:rPr lang="en-GB" altLang="en-US" dirty="0">
                <a:latin typeface="Century Gothic" pitchFamily="34" charset="0"/>
              </a:rPr>
            </a:br>
            <a:r>
              <a:rPr lang="en-GB" altLang="en-US" dirty="0">
                <a:latin typeface="Century Gothic" pitchFamily="34" charset="0"/>
              </a:rPr>
              <a:t>Charm, smiling at the good mouth,</a:t>
            </a:r>
            <a:br>
              <a:rPr lang="en-GB" altLang="en-US" dirty="0">
                <a:latin typeface="Century Gothic" pitchFamily="34" charset="0"/>
              </a:rPr>
            </a:br>
            <a:r>
              <a:rPr lang="en-GB" altLang="en-US" dirty="0">
                <a:latin typeface="Century Gothic" pitchFamily="34" charset="0"/>
              </a:rPr>
              <a:t>Quick eyes gone under earth's lid,</a:t>
            </a:r>
            <a:br>
              <a:rPr lang="en-GB" altLang="en-US" dirty="0">
                <a:latin typeface="Century Gothic" pitchFamily="34" charset="0"/>
              </a:rPr>
            </a:br>
            <a:r>
              <a:rPr lang="en-GB" altLang="en-US" sz="900" dirty="0">
                <a:latin typeface="Century Gothic" pitchFamily="34" charset="0"/>
              </a:rPr>
              <a:t> </a:t>
            </a:r>
            <a:br>
              <a:rPr lang="en-GB" altLang="en-US" sz="900" dirty="0">
                <a:latin typeface="Century Gothic" pitchFamily="34" charset="0"/>
              </a:rPr>
            </a:br>
            <a:r>
              <a:rPr lang="en-GB" altLang="en-US" dirty="0">
                <a:latin typeface="Century Gothic" pitchFamily="34" charset="0"/>
              </a:rPr>
              <a:t>For two gross of broken statues,</a:t>
            </a:r>
            <a:br>
              <a:rPr lang="en-GB" altLang="en-US" dirty="0">
                <a:latin typeface="Century Gothic" pitchFamily="34" charset="0"/>
              </a:rPr>
            </a:br>
            <a:r>
              <a:rPr lang="en-GB" altLang="en-US" dirty="0">
                <a:latin typeface="Century Gothic" pitchFamily="34" charset="0"/>
              </a:rPr>
              <a:t>For a few thousand battered books</a:t>
            </a:r>
          </a:p>
        </p:txBody>
      </p:sp>
      <p:sp>
        <p:nvSpPr>
          <p:cNvPr id="21508" name="Text Box 6"/>
          <p:cNvSpPr txBox="1">
            <a:spLocks noChangeArrowheads="1"/>
          </p:cNvSpPr>
          <p:nvPr/>
        </p:nvSpPr>
        <p:spPr bwMode="auto">
          <a:xfrm>
            <a:off x="12395" y="6436504"/>
            <a:ext cx="496855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sz="1600" dirty="0">
                <a:solidFill>
                  <a:srgbClr val="FFFF00"/>
                </a:solidFill>
                <a:latin typeface="Century Gothic" pitchFamily="34" charset="0"/>
              </a:rPr>
              <a:t>Ezra Pound, from ‘Hugh Selwyn Mauberley,’1920</a:t>
            </a:r>
          </a:p>
        </p:txBody>
      </p:sp>
    </p:spTree>
    <p:extLst>
      <p:ext uri="{BB962C8B-B14F-4D97-AF65-F5344CB8AC3E}">
        <p14:creationId xmlns:p14="http://schemas.microsoft.com/office/powerpoint/2010/main" val="22493098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5"/>
          <p:cNvSpPr>
            <a:spLocks noChangeArrowheads="1"/>
          </p:cNvSpPr>
          <p:nvPr/>
        </p:nvSpPr>
        <p:spPr bwMode="auto">
          <a:xfrm>
            <a:off x="26346" y="83328"/>
            <a:ext cx="4680520" cy="6683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Aft>
                <a:spcPts val="400"/>
              </a:spcAft>
            </a:pPr>
            <a:r>
              <a:rPr lang="en-GB" altLang="en-US" sz="1600" dirty="0">
                <a:solidFill>
                  <a:srgbClr val="FFFF00"/>
                </a:solidFill>
                <a:latin typeface="Century Gothic" pitchFamily="34" charset="0"/>
                <a:cs typeface="Times New Roman" pitchFamily="18" charset="0"/>
              </a:rPr>
              <a:t>VLADIMIR: </a:t>
            </a:r>
            <a:r>
              <a:rPr lang="en-GB" altLang="en-US" sz="1900" dirty="0">
                <a:latin typeface="Century Gothic" pitchFamily="34" charset="0"/>
                <a:cs typeface="Times New Roman" pitchFamily="18" charset="0"/>
              </a:rPr>
              <a:t>We’re waiting for </a:t>
            </a:r>
            <a:r>
              <a:rPr lang="en-GB" altLang="en-US" sz="1900" dirty="0" err="1">
                <a:latin typeface="Century Gothic" pitchFamily="34" charset="0"/>
                <a:cs typeface="Times New Roman" pitchFamily="18" charset="0"/>
              </a:rPr>
              <a:t>Godot</a:t>
            </a:r>
            <a:r>
              <a:rPr lang="en-GB" altLang="en-US" sz="1900" dirty="0">
                <a:latin typeface="Century Gothic" pitchFamily="34" charset="0"/>
                <a:cs typeface="Times New Roman" pitchFamily="18" charset="0"/>
              </a:rPr>
              <a:t>.</a:t>
            </a:r>
            <a:endParaRPr lang="en-GB" altLang="en-US" sz="1900" dirty="0">
              <a:latin typeface="Century Gothic" pitchFamily="34" charset="0"/>
            </a:endParaRPr>
          </a:p>
          <a:p>
            <a:pPr>
              <a:spcAft>
                <a:spcPts val="400"/>
              </a:spcAft>
            </a:pPr>
            <a:r>
              <a:rPr lang="en-GB" altLang="en-US" sz="1600" dirty="0">
                <a:solidFill>
                  <a:srgbClr val="FFFF00"/>
                </a:solidFill>
                <a:latin typeface="Century Gothic" pitchFamily="34" charset="0"/>
                <a:cs typeface="Times New Roman" pitchFamily="18" charset="0"/>
              </a:rPr>
              <a:t>ESTRAGON</a:t>
            </a:r>
            <a:r>
              <a:rPr lang="en-GB" altLang="en-US" sz="1600" dirty="0">
                <a:latin typeface="Century Gothic" pitchFamily="34" charset="0"/>
                <a:cs typeface="Times New Roman" pitchFamily="18" charset="0"/>
              </a:rPr>
              <a:t>:[</a:t>
            </a:r>
            <a:r>
              <a:rPr lang="en-GB" altLang="en-US" sz="1600" i="1" dirty="0">
                <a:latin typeface="Century Gothic" pitchFamily="34" charset="0"/>
                <a:cs typeface="Times New Roman" pitchFamily="18" charset="0"/>
              </a:rPr>
              <a:t>Despairingly</a:t>
            </a:r>
            <a:r>
              <a:rPr lang="en-GB" altLang="en-US" sz="1600" dirty="0">
                <a:latin typeface="Century Gothic" pitchFamily="34" charset="0"/>
                <a:cs typeface="Times New Roman" pitchFamily="18" charset="0"/>
              </a:rPr>
              <a:t>.] </a:t>
            </a:r>
            <a:r>
              <a:rPr lang="en-GB" altLang="en-US" sz="1900" dirty="0">
                <a:latin typeface="Century Gothic" pitchFamily="34" charset="0"/>
                <a:cs typeface="Times New Roman" pitchFamily="18" charset="0"/>
              </a:rPr>
              <a:t>Ah! </a:t>
            </a:r>
            <a:r>
              <a:rPr lang="en-GB" altLang="en-US" sz="1600" dirty="0">
                <a:latin typeface="Century Gothic" pitchFamily="34" charset="0"/>
                <a:cs typeface="Times New Roman" pitchFamily="18" charset="0"/>
              </a:rPr>
              <a:t>[</a:t>
            </a:r>
            <a:r>
              <a:rPr lang="en-GB" altLang="en-US" sz="1600" i="1" dirty="0">
                <a:latin typeface="Century Gothic" pitchFamily="34" charset="0"/>
                <a:cs typeface="Times New Roman" pitchFamily="18" charset="0"/>
              </a:rPr>
              <a:t>Pause</a:t>
            </a:r>
            <a:r>
              <a:rPr lang="en-GB" altLang="en-US" sz="1600" dirty="0">
                <a:latin typeface="Century Gothic" pitchFamily="34" charset="0"/>
                <a:cs typeface="Times New Roman" pitchFamily="18" charset="0"/>
              </a:rPr>
              <a:t>.] </a:t>
            </a:r>
            <a:r>
              <a:rPr lang="en-GB" altLang="en-US" sz="1900" dirty="0">
                <a:latin typeface="Century Gothic" pitchFamily="34" charset="0"/>
                <a:cs typeface="Times New Roman" pitchFamily="18" charset="0"/>
              </a:rPr>
              <a:t>You’re sure it was here?</a:t>
            </a:r>
            <a:endParaRPr lang="en-GB" altLang="en-US" sz="1900" dirty="0">
              <a:latin typeface="Century Gothic" pitchFamily="34" charset="0"/>
            </a:endParaRPr>
          </a:p>
          <a:p>
            <a:pPr>
              <a:spcAft>
                <a:spcPts val="400"/>
              </a:spcAft>
            </a:pPr>
            <a:r>
              <a:rPr lang="en-GB" altLang="en-US" sz="1600" dirty="0">
                <a:solidFill>
                  <a:srgbClr val="FFFF00"/>
                </a:solidFill>
                <a:latin typeface="Century Gothic" pitchFamily="34" charset="0"/>
                <a:cs typeface="Times New Roman" pitchFamily="18" charset="0"/>
              </a:rPr>
              <a:t>VLADIMIR: </a:t>
            </a:r>
            <a:r>
              <a:rPr lang="en-GB" altLang="en-US" sz="1900" dirty="0">
                <a:latin typeface="Century Gothic" pitchFamily="34" charset="0"/>
                <a:cs typeface="Times New Roman" pitchFamily="18" charset="0"/>
              </a:rPr>
              <a:t>What?</a:t>
            </a:r>
            <a:endParaRPr lang="en-GB" altLang="en-US" sz="1900" dirty="0">
              <a:latin typeface="Century Gothic" pitchFamily="34" charset="0"/>
            </a:endParaRPr>
          </a:p>
          <a:p>
            <a:pPr>
              <a:spcAft>
                <a:spcPts val="400"/>
              </a:spcAft>
            </a:pPr>
            <a:r>
              <a:rPr lang="en-GB" altLang="en-US" sz="1600" dirty="0">
                <a:solidFill>
                  <a:srgbClr val="FFFF00"/>
                </a:solidFill>
                <a:latin typeface="Century Gothic" pitchFamily="34" charset="0"/>
                <a:cs typeface="Times New Roman" pitchFamily="18" charset="0"/>
              </a:rPr>
              <a:t>ESTRAGON:  </a:t>
            </a:r>
            <a:r>
              <a:rPr lang="en-GB" altLang="en-US" sz="1900" dirty="0">
                <a:latin typeface="Century Gothic" pitchFamily="34" charset="0"/>
                <a:cs typeface="Times New Roman" pitchFamily="18" charset="0"/>
              </a:rPr>
              <a:t>That we were to wait.</a:t>
            </a:r>
            <a:endParaRPr lang="en-GB" altLang="en-US" sz="1900" dirty="0">
              <a:latin typeface="Century Gothic" pitchFamily="34" charset="0"/>
            </a:endParaRPr>
          </a:p>
          <a:p>
            <a:pPr>
              <a:spcAft>
                <a:spcPts val="400"/>
              </a:spcAft>
            </a:pPr>
            <a:r>
              <a:rPr lang="en-GB" altLang="en-US" sz="1600" dirty="0">
                <a:solidFill>
                  <a:srgbClr val="FFFF00"/>
                </a:solidFill>
                <a:latin typeface="Century Gothic" pitchFamily="34" charset="0"/>
                <a:cs typeface="Times New Roman" pitchFamily="18" charset="0"/>
              </a:rPr>
              <a:t>VLADIMIR: </a:t>
            </a:r>
            <a:r>
              <a:rPr lang="en-GB" altLang="en-US" sz="1900" dirty="0">
                <a:latin typeface="Century Gothic" pitchFamily="34" charset="0"/>
                <a:cs typeface="Times New Roman" pitchFamily="18" charset="0"/>
              </a:rPr>
              <a:t>He said by the tree. </a:t>
            </a:r>
            <a:r>
              <a:rPr lang="en-GB" altLang="en-US" sz="1600" dirty="0">
                <a:latin typeface="Century Gothic" pitchFamily="34" charset="0"/>
                <a:cs typeface="Times New Roman" pitchFamily="18" charset="0"/>
              </a:rPr>
              <a:t>[</a:t>
            </a:r>
            <a:r>
              <a:rPr lang="en-GB" altLang="en-US" sz="1600" i="1" dirty="0">
                <a:latin typeface="Century Gothic" pitchFamily="34" charset="0"/>
                <a:cs typeface="Times New Roman" pitchFamily="18" charset="0"/>
              </a:rPr>
              <a:t>They look at the tree.</a:t>
            </a:r>
            <a:r>
              <a:rPr lang="en-GB" altLang="en-US" sz="1600" dirty="0">
                <a:latin typeface="Century Gothic" pitchFamily="34" charset="0"/>
                <a:cs typeface="Times New Roman" pitchFamily="18" charset="0"/>
              </a:rPr>
              <a:t>] </a:t>
            </a:r>
            <a:r>
              <a:rPr lang="en-GB" altLang="en-US" sz="1900" dirty="0">
                <a:latin typeface="Century Gothic" pitchFamily="34" charset="0"/>
                <a:cs typeface="Times New Roman" pitchFamily="18" charset="0"/>
              </a:rPr>
              <a:t>Do you see any others?</a:t>
            </a:r>
            <a:endParaRPr lang="en-GB" altLang="en-US" sz="1900" dirty="0">
              <a:latin typeface="Century Gothic" pitchFamily="34" charset="0"/>
            </a:endParaRPr>
          </a:p>
          <a:p>
            <a:pPr>
              <a:spcAft>
                <a:spcPts val="400"/>
              </a:spcAft>
            </a:pPr>
            <a:r>
              <a:rPr lang="en-GB" altLang="en-US" sz="1600" dirty="0">
                <a:solidFill>
                  <a:srgbClr val="FFFF00"/>
                </a:solidFill>
                <a:latin typeface="Century Gothic" pitchFamily="34" charset="0"/>
                <a:cs typeface="Times New Roman" pitchFamily="18" charset="0"/>
              </a:rPr>
              <a:t>ESTRAGON: </a:t>
            </a:r>
            <a:r>
              <a:rPr lang="en-GB" altLang="en-US" sz="1900" dirty="0">
                <a:latin typeface="Century Gothic" pitchFamily="34" charset="0"/>
                <a:cs typeface="Times New Roman" pitchFamily="18" charset="0"/>
              </a:rPr>
              <a:t>What is it?</a:t>
            </a:r>
            <a:endParaRPr lang="en-GB" altLang="en-US" sz="1900" dirty="0">
              <a:latin typeface="Century Gothic" pitchFamily="34" charset="0"/>
            </a:endParaRPr>
          </a:p>
          <a:p>
            <a:pPr>
              <a:spcAft>
                <a:spcPts val="400"/>
              </a:spcAft>
            </a:pPr>
            <a:r>
              <a:rPr lang="en-GB" altLang="en-US" sz="1600" dirty="0">
                <a:solidFill>
                  <a:srgbClr val="FFFF00"/>
                </a:solidFill>
                <a:latin typeface="Century Gothic" pitchFamily="34" charset="0"/>
                <a:cs typeface="Times New Roman" pitchFamily="18" charset="0"/>
              </a:rPr>
              <a:t>VLADIMIR: </a:t>
            </a:r>
            <a:r>
              <a:rPr lang="en-GB" altLang="en-US" sz="1900" dirty="0">
                <a:latin typeface="Century Gothic" pitchFamily="34" charset="0"/>
                <a:cs typeface="Times New Roman" pitchFamily="18" charset="0"/>
              </a:rPr>
              <a:t>I don’t know. A willow.</a:t>
            </a:r>
            <a:endParaRPr lang="en-GB" altLang="en-US" sz="1900" dirty="0">
              <a:latin typeface="Century Gothic" pitchFamily="34" charset="0"/>
            </a:endParaRPr>
          </a:p>
          <a:p>
            <a:pPr>
              <a:spcAft>
                <a:spcPts val="400"/>
              </a:spcAft>
            </a:pPr>
            <a:r>
              <a:rPr lang="en-GB" altLang="en-US" sz="1600" dirty="0">
                <a:solidFill>
                  <a:srgbClr val="FFFF00"/>
                </a:solidFill>
                <a:latin typeface="Century Gothic" pitchFamily="34" charset="0"/>
                <a:cs typeface="Times New Roman" pitchFamily="18" charset="0"/>
              </a:rPr>
              <a:t>ESTRAGON: </a:t>
            </a:r>
            <a:r>
              <a:rPr lang="en-GB" altLang="en-US" sz="1900" dirty="0">
                <a:latin typeface="Century Gothic" pitchFamily="34" charset="0"/>
                <a:cs typeface="Times New Roman" pitchFamily="18" charset="0"/>
              </a:rPr>
              <a:t>Where are the leaves?</a:t>
            </a:r>
            <a:endParaRPr lang="en-GB" altLang="en-US" sz="1900" dirty="0">
              <a:latin typeface="Century Gothic" pitchFamily="34" charset="0"/>
            </a:endParaRPr>
          </a:p>
          <a:p>
            <a:pPr>
              <a:spcAft>
                <a:spcPts val="400"/>
              </a:spcAft>
            </a:pPr>
            <a:r>
              <a:rPr lang="en-GB" altLang="en-US" sz="1600" dirty="0">
                <a:solidFill>
                  <a:srgbClr val="FFFF00"/>
                </a:solidFill>
                <a:latin typeface="Century Gothic" pitchFamily="34" charset="0"/>
                <a:cs typeface="Times New Roman" pitchFamily="18" charset="0"/>
              </a:rPr>
              <a:t>VLADIMIR: </a:t>
            </a:r>
            <a:r>
              <a:rPr lang="en-GB" altLang="en-US" sz="1900" dirty="0">
                <a:latin typeface="Century Gothic" pitchFamily="34" charset="0"/>
                <a:cs typeface="Times New Roman" pitchFamily="18" charset="0"/>
              </a:rPr>
              <a:t>It must be dead.</a:t>
            </a:r>
            <a:endParaRPr lang="en-GB" altLang="en-US" sz="1900" dirty="0">
              <a:latin typeface="Century Gothic" pitchFamily="34" charset="0"/>
            </a:endParaRPr>
          </a:p>
          <a:p>
            <a:pPr>
              <a:spcAft>
                <a:spcPts val="400"/>
              </a:spcAft>
            </a:pPr>
            <a:r>
              <a:rPr lang="en-GB" altLang="en-US" sz="1600" dirty="0">
                <a:solidFill>
                  <a:srgbClr val="FFFF00"/>
                </a:solidFill>
                <a:latin typeface="Century Gothic" pitchFamily="34" charset="0"/>
                <a:cs typeface="Times New Roman" pitchFamily="18" charset="0"/>
              </a:rPr>
              <a:t>ESTRAGON: </a:t>
            </a:r>
            <a:r>
              <a:rPr lang="en-GB" altLang="en-US" sz="1900" dirty="0">
                <a:latin typeface="Century Gothic" pitchFamily="34" charset="0"/>
                <a:cs typeface="Times New Roman" pitchFamily="18" charset="0"/>
              </a:rPr>
              <a:t>No more weeping.</a:t>
            </a:r>
            <a:endParaRPr lang="en-GB" altLang="en-US" sz="1900" dirty="0">
              <a:latin typeface="Century Gothic" pitchFamily="34" charset="0"/>
            </a:endParaRPr>
          </a:p>
          <a:p>
            <a:pPr>
              <a:spcAft>
                <a:spcPts val="400"/>
              </a:spcAft>
            </a:pPr>
            <a:r>
              <a:rPr lang="en-GB" altLang="en-US" sz="1600" dirty="0">
                <a:solidFill>
                  <a:srgbClr val="FFFF00"/>
                </a:solidFill>
                <a:latin typeface="Century Gothic" pitchFamily="34" charset="0"/>
                <a:cs typeface="Times New Roman" pitchFamily="18" charset="0"/>
              </a:rPr>
              <a:t>VLADIMIR: </a:t>
            </a:r>
            <a:r>
              <a:rPr lang="en-GB" altLang="en-US" dirty="0">
                <a:latin typeface="Century Gothic" pitchFamily="34" charset="0"/>
                <a:cs typeface="Times New Roman" pitchFamily="18" charset="0"/>
              </a:rPr>
              <a:t>Or</a:t>
            </a:r>
            <a:r>
              <a:rPr lang="en-GB" altLang="en-US" dirty="0">
                <a:solidFill>
                  <a:srgbClr val="FFFF00"/>
                </a:solidFill>
                <a:latin typeface="Century Gothic" pitchFamily="34" charset="0"/>
                <a:cs typeface="Times New Roman" pitchFamily="18" charset="0"/>
              </a:rPr>
              <a:t> </a:t>
            </a:r>
            <a:r>
              <a:rPr lang="en-GB" altLang="en-US" dirty="0">
                <a:latin typeface="Century Gothic" pitchFamily="34" charset="0"/>
                <a:cs typeface="Times New Roman" pitchFamily="18" charset="0"/>
              </a:rPr>
              <a:t>perhaps it’s not the season.</a:t>
            </a:r>
            <a:endParaRPr lang="en-GB" altLang="en-US" dirty="0">
              <a:latin typeface="Century Gothic" pitchFamily="34" charset="0"/>
            </a:endParaRPr>
          </a:p>
          <a:p>
            <a:pPr>
              <a:spcAft>
                <a:spcPts val="400"/>
              </a:spcAft>
            </a:pPr>
            <a:r>
              <a:rPr lang="en-GB" altLang="en-US" sz="1600" dirty="0">
                <a:solidFill>
                  <a:srgbClr val="FFFF00"/>
                </a:solidFill>
                <a:latin typeface="Century Gothic" pitchFamily="34" charset="0"/>
                <a:cs typeface="Times New Roman" pitchFamily="18" charset="0"/>
              </a:rPr>
              <a:t>ESTRAGON: </a:t>
            </a:r>
            <a:r>
              <a:rPr lang="en-GB" altLang="en-US" sz="1900" dirty="0">
                <a:latin typeface="Century Gothic" pitchFamily="34" charset="0"/>
                <a:cs typeface="Times New Roman" pitchFamily="18" charset="0"/>
              </a:rPr>
              <a:t>Looks to me more like a bush</a:t>
            </a:r>
            <a:endParaRPr lang="en-GB" altLang="en-US" sz="1900" dirty="0">
              <a:latin typeface="Century Gothic" pitchFamily="34" charset="0"/>
            </a:endParaRPr>
          </a:p>
          <a:p>
            <a:pPr>
              <a:spcAft>
                <a:spcPts val="400"/>
              </a:spcAft>
            </a:pPr>
            <a:r>
              <a:rPr lang="en-GB" altLang="en-US" sz="1600" dirty="0">
                <a:solidFill>
                  <a:srgbClr val="FFFF00"/>
                </a:solidFill>
                <a:latin typeface="Century Gothic" pitchFamily="34" charset="0"/>
                <a:cs typeface="Times New Roman" pitchFamily="18" charset="0"/>
              </a:rPr>
              <a:t>VLADIMIR: </a:t>
            </a:r>
            <a:r>
              <a:rPr lang="en-GB" altLang="en-US" sz="1900" dirty="0">
                <a:latin typeface="Century Gothic" pitchFamily="34" charset="0"/>
                <a:cs typeface="Times New Roman" pitchFamily="18" charset="0"/>
              </a:rPr>
              <a:t>A shrub.</a:t>
            </a:r>
            <a:endParaRPr lang="en-GB" altLang="en-US" sz="1900" dirty="0">
              <a:latin typeface="Century Gothic" pitchFamily="34" charset="0"/>
            </a:endParaRPr>
          </a:p>
          <a:p>
            <a:pPr>
              <a:spcAft>
                <a:spcPts val="600"/>
              </a:spcAft>
            </a:pPr>
            <a:r>
              <a:rPr lang="en-GB" altLang="en-US" sz="1600" dirty="0">
                <a:solidFill>
                  <a:srgbClr val="FFFF00"/>
                </a:solidFill>
                <a:latin typeface="Century Gothic" pitchFamily="34" charset="0"/>
                <a:cs typeface="Times New Roman" pitchFamily="18" charset="0"/>
              </a:rPr>
              <a:t>ESTRAGON: </a:t>
            </a:r>
            <a:r>
              <a:rPr lang="en-GB" altLang="en-US" sz="1900" dirty="0">
                <a:latin typeface="Century Gothic" pitchFamily="34" charset="0"/>
                <a:cs typeface="Times New Roman" pitchFamily="18" charset="0"/>
              </a:rPr>
              <a:t>A bush.</a:t>
            </a:r>
          </a:p>
          <a:p>
            <a:pPr>
              <a:spcAft>
                <a:spcPts val="600"/>
              </a:spcAft>
            </a:pPr>
            <a:r>
              <a:rPr lang="en-GB" altLang="en-US" sz="1600" dirty="0">
                <a:solidFill>
                  <a:srgbClr val="FFFF00"/>
                </a:solidFill>
                <a:latin typeface="Century Gothic" pitchFamily="34" charset="0"/>
                <a:cs typeface="Times New Roman" pitchFamily="18" charset="0"/>
              </a:rPr>
              <a:t>VLADIMIR</a:t>
            </a:r>
            <a:r>
              <a:rPr lang="en-GB" altLang="en-US" sz="2000" dirty="0">
                <a:solidFill>
                  <a:srgbClr val="FFFF00"/>
                </a:solidFill>
                <a:latin typeface="Century Gothic" pitchFamily="34" charset="0"/>
                <a:cs typeface="Times New Roman" pitchFamily="18" charset="0"/>
              </a:rPr>
              <a:t>:  </a:t>
            </a:r>
            <a:r>
              <a:rPr lang="en-GB" altLang="en-US" sz="1900" dirty="0">
                <a:latin typeface="Century Gothic" pitchFamily="34" charset="0"/>
                <a:cs typeface="Times New Roman" pitchFamily="18" charset="0"/>
              </a:rPr>
              <a:t>What are you insinuating? That we’ve come to the wrong place?</a:t>
            </a:r>
            <a:endParaRPr lang="en-GB" altLang="en-US" sz="1900" dirty="0">
              <a:latin typeface="Century Gothic" pitchFamily="34" charset="0"/>
            </a:endParaRPr>
          </a:p>
        </p:txBody>
      </p:sp>
      <p:sp>
        <p:nvSpPr>
          <p:cNvPr id="22532" name="Rectangle 7"/>
          <p:cNvSpPr>
            <a:spLocks noChangeArrowheads="1"/>
          </p:cNvSpPr>
          <p:nvPr/>
        </p:nvSpPr>
        <p:spPr bwMode="auto">
          <a:xfrm>
            <a:off x="4610067" y="95038"/>
            <a:ext cx="4572000" cy="64017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Aft>
                <a:spcPts val="400"/>
              </a:spcAft>
            </a:pPr>
            <a:r>
              <a:rPr lang="en-GB" altLang="en-US" sz="1600" dirty="0">
                <a:solidFill>
                  <a:srgbClr val="FFFF00"/>
                </a:solidFill>
                <a:latin typeface="Century Gothic" pitchFamily="34" charset="0"/>
                <a:cs typeface="Times New Roman" pitchFamily="18" charset="0"/>
              </a:rPr>
              <a:t>ESTRAGON: </a:t>
            </a:r>
            <a:r>
              <a:rPr lang="en-GB" altLang="en-US" sz="1900" dirty="0">
                <a:latin typeface="Century Gothic" pitchFamily="34" charset="0"/>
                <a:cs typeface="Times New Roman" pitchFamily="18" charset="0"/>
              </a:rPr>
              <a:t>He should be here.</a:t>
            </a:r>
            <a:endParaRPr lang="en-GB" altLang="en-US" sz="1900" dirty="0">
              <a:latin typeface="Century Gothic" pitchFamily="34" charset="0"/>
            </a:endParaRPr>
          </a:p>
          <a:p>
            <a:pPr>
              <a:spcAft>
                <a:spcPts val="400"/>
              </a:spcAft>
            </a:pPr>
            <a:r>
              <a:rPr lang="en-GB" altLang="en-US" sz="1600" dirty="0">
                <a:solidFill>
                  <a:srgbClr val="FFFF00"/>
                </a:solidFill>
                <a:latin typeface="Century Gothic" pitchFamily="34" charset="0"/>
                <a:cs typeface="Times New Roman" pitchFamily="18" charset="0"/>
              </a:rPr>
              <a:t>VLADIMIR: </a:t>
            </a:r>
            <a:r>
              <a:rPr lang="en-GB" altLang="en-US" sz="1900" dirty="0">
                <a:latin typeface="Century Gothic" pitchFamily="34" charset="0"/>
                <a:cs typeface="Times New Roman" pitchFamily="18" charset="0"/>
              </a:rPr>
              <a:t>He didn’t say for sure he’d come.</a:t>
            </a:r>
            <a:endParaRPr lang="en-GB" altLang="en-US" sz="1900" dirty="0">
              <a:latin typeface="Century Gothic" pitchFamily="34" charset="0"/>
            </a:endParaRPr>
          </a:p>
          <a:p>
            <a:pPr>
              <a:spcAft>
                <a:spcPts val="400"/>
              </a:spcAft>
            </a:pPr>
            <a:r>
              <a:rPr lang="en-GB" altLang="en-US" sz="1600" dirty="0">
                <a:solidFill>
                  <a:srgbClr val="FFFF00"/>
                </a:solidFill>
                <a:latin typeface="Century Gothic" pitchFamily="34" charset="0"/>
                <a:cs typeface="Times New Roman" pitchFamily="18" charset="0"/>
              </a:rPr>
              <a:t>ESTRAGON</a:t>
            </a:r>
            <a:r>
              <a:rPr lang="en-GB" altLang="en-US" sz="1600" dirty="0">
                <a:latin typeface="Century Gothic" pitchFamily="34" charset="0"/>
                <a:cs typeface="Times New Roman" pitchFamily="18" charset="0"/>
              </a:rPr>
              <a:t>: </a:t>
            </a:r>
            <a:r>
              <a:rPr lang="en-GB" altLang="en-US" sz="1900" dirty="0">
                <a:latin typeface="Century Gothic" pitchFamily="34" charset="0"/>
                <a:cs typeface="Times New Roman" pitchFamily="18" charset="0"/>
              </a:rPr>
              <a:t>And if he doesn’t come?</a:t>
            </a:r>
            <a:endParaRPr lang="en-GB" altLang="en-US" sz="1900" dirty="0">
              <a:latin typeface="Century Gothic" pitchFamily="34" charset="0"/>
            </a:endParaRPr>
          </a:p>
          <a:p>
            <a:pPr eaLnBrk="1" hangingPunct="1">
              <a:spcAft>
                <a:spcPts val="400"/>
              </a:spcAft>
            </a:pPr>
            <a:r>
              <a:rPr lang="en-GB" altLang="en-US" sz="1600" dirty="0">
                <a:solidFill>
                  <a:srgbClr val="FFFF00"/>
                </a:solidFill>
                <a:latin typeface="Century Gothic" pitchFamily="34" charset="0"/>
                <a:cs typeface="Times New Roman" pitchFamily="18" charset="0"/>
              </a:rPr>
              <a:t>VLADIMIR: </a:t>
            </a:r>
            <a:r>
              <a:rPr lang="en-GB" altLang="en-US" sz="1900" dirty="0">
                <a:latin typeface="Century Gothic" pitchFamily="34" charset="0"/>
              </a:rPr>
              <a:t>We’ll come back tomorrow</a:t>
            </a:r>
            <a:r>
              <a:rPr lang="en-GB" altLang="en-US" dirty="0">
                <a:latin typeface="Century Gothic" pitchFamily="34" charset="0"/>
              </a:rPr>
              <a:t>.</a:t>
            </a:r>
          </a:p>
          <a:p>
            <a:pPr eaLnBrk="1" hangingPunct="1">
              <a:spcAft>
                <a:spcPts val="400"/>
              </a:spcAft>
            </a:pPr>
            <a:r>
              <a:rPr lang="en-GB" altLang="en-US" sz="1600" dirty="0">
                <a:solidFill>
                  <a:srgbClr val="FFFF00"/>
                </a:solidFill>
                <a:latin typeface="Century Gothic" pitchFamily="34" charset="0"/>
                <a:cs typeface="Times New Roman" pitchFamily="18" charset="0"/>
              </a:rPr>
              <a:t>ESTRAGON</a:t>
            </a:r>
            <a:r>
              <a:rPr lang="en-GB" altLang="en-US" sz="1600" dirty="0">
                <a:latin typeface="Century Gothic" pitchFamily="34" charset="0"/>
                <a:cs typeface="Times New Roman" pitchFamily="18" charset="0"/>
              </a:rPr>
              <a:t>: </a:t>
            </a:r>
            <a:r>
              <a:rPr lang="en-GB" altLang="en-US" sz="1900" dirty="0">
                <a:latin typeface="Century Gothic" pitchFamily="34" charset="0"/>
              </a:rPr>
              <a:t>And then the day after tomorrow.</a:t>
            </a:r>
          </a:p>
          <a:p>
            <a:pPr eaLnBrk="1" hangingPunct="1">
              <a:spcAft>
                <a:spcPts val="400"/>
              </a:spcAft>
            </a:pPr>
            <a:r>
              <a:rPr lang="en-GB" altLang="en-US" sz="1600" dirty="0">
                <a:solidFill>
                  <a:srgbClr val="FFFF00"/>
                </a:solidFill>
                <a:latin typeface="Century Gothic" pitchFamily="34" charset="0"/>
                <a:cs typeface="Times New Roman" pitchFamily="18" charset="0"/>
              </a:rPr>
              <a:t>VLADIMIR: </a:t>
            </a:r>
            <a:r>
              <a:rPr lang="en-GB" altLang="en-US" sz="1900" dirty="0">
                <a:latin typeface="Century Gothic" pitchFamily="34" charset="0"/>
              </a:rPr>
              <a:t>Possibly.</a:t>
            </a:r>
          </a:p>
          <a:p>
            <a:pPr eaLnBrk="1" hangingPunct="1">
              <a:spcAft>
                <a:spcPts val="400"/>
              </a:spcAft>
            </a:pPr>
            <a:r>
              <a:rPr lang="en-GB" altLang="en-US" sz="1600" dirty="0">
                <a:solidFill>
                  <a:srgbClr val="FFFF00"/>
                </a:solidFill>
                <a:latin typeface="Century Gothic" pitchFamily="34" charset="0"/>
                <a:cs typeface="Times New Roman" pitchFamily="18" charset="0"/>
              </a:rPr>
              <a:t>ESTRAGON: </a:t>
            </a:r>
            <a:r>
              <a:rPr lang="en-GB" altLang="en-US" sz="1900" dirty="0">
                <a:latin typeface="Century Gothic" pitchFamily="34" charset="0"/>
              </a:rPr>
              <a:t>And so on.</a:t>
            </a:r>
          </a:p>
          <a:p>
            <a:pPr eaLnBrk="1" hangingPunct="1">
              <a:spcAft>
                <a:spcPts val="400"/>
              </a:spcAft>
            </a:pPr>
            <a:r>
              <a:rPr lang="en-GB" altLang="en-US" sz="1600" dirty="0">
                <a:solidFill>
                  <a:srgbClr val="FFFF00"/>
                </a:solidFill>
                <a:latin typeface="Century Gothic" pitchFamily="34" charset="0"/>
                <a:cs typeface="Times New Roman" pitchFamily="18" charset="0"/>
              </a:rPr>
              <a:t>VLADIMIR: </a:t>
            </a:r>
            <a:r>
              <a:rPr lang="en-GB" altLang="en-US" sz="1900" dirty="0">
                <a:latin typeface="Century Gothic" pitchFamily="34" charset="0"/>
              </a:rPr>
              <a:t>The point is – </a:t>
            </a:r>
          </a:p>
          <a:p>
            <a:pPr eaLnBrk="1" hangingPunct="1">
              <a:spcAft>
                <a:spcPts val="400"/>
              </a:spcAft>
            </a:pPr>
            <a:r>
              <a:rPr lang="en-GB" altLang="en-US" sz="1600" dirty="0">
                <a:solidFill>
                  <a:srgbClr val="FFFF00"/>
                </a:solidFill>
                <a:latin typeface="Century Gothic" pitchFamily="34" charset="0"/>
                <a:cs typeface="Times New Roman" pitchFamily="18" charset="0"/>
              </a:rPr>
              <a:t>ESTRAGON: </a:t>
            </a:r>
            <a:r>
              <a:rPr lang="en-GB" altLang="en-US" sz="2000" dirty="0">
                <a:latin typeface="Century Gothic" pitchFamily="34" charset="0"/>
              </a:rPr>
              <a:t>Until he comes</a:t>
            </a:r>
            <a:r>
              <a:rPr lang="en-GB" altLang="en-US" dirty="0">
                <a:latin typeface="Century Gothic" pitchFamily="34" charset="0"/>
              </a:rPr>
              <a:t>.</a:t>
            </a:r>
          </a:p>
          <a:p>
            <a:pPr eaLnBrk="1" hangingPunct="1">
              <a:spcAft>
                <a:spcPts val="400"/>
              </a:spcAft>
            </a:pPr>
            <a:r>
              <a:rPr lang="en-GB" altLang="en-US" sz="1600" dirty="0">
                <a:solidFill>
                  <a:srgbClr val="FFFF00"/>
                </a:solidFill>
                <a:latin typeface="Century Gothic" pitchFamily="34" charset="0"/>
                <a:cs typeface="Times New Roman" pitchFamily="18" charset="0"/>
              </a:rPr>
              <a:t>VLADIMIR: </a:t>
            </a:r>
            <a:r>
              <a:rPr lang="en-GB" altLang="en-US" sz="1900" dirty="0">
                <a:latin typeface="Century Gothic" pitchFamily="34" charset="0"/>
              </a:rPr>
              <a:t>You’re merciless.</a:t>
            </a:r>
          </a:p>
          <a:p>
            <a:pPr eaLnBrk="1" hangingPunct="1">
              <a:spcAft>
                <a:spcPts val="400"/>
              </a:spcAft>
            </a:pPr>
            <a:r>
              <a:rPr lang="en-GB" altLang="en-US" sz="1600" dirty="0">
                <a:solidFill>
                  <a:srgbClr val="FFFF00"/>
                </a:solidFill>
                <a:latin typeface="Century Gothic" pitchFamily="34" charset="0"/>
                <a:cs typeface="Times New Roman" pitchFamily="18" charset="0"/>
              </a:rPr>
              <a:t>ESTRAGON:</a:t>
            </a:r>
            <a:r>
              <a:rPr lang="en-GB" altLang="en-US" sz="1600" dirty="0">
                <a:latin typeface="Century Gothic" pitchFamily="34" charset="0"/>
                <a:cs typeface="Times New Roman" pitchFamily="18" charset="0"/>
              </a:rPr>
              <a:t> </a:t>
            </a:r>
            <a:r>
              <a:rPr lang="en-GB" altLang="en-US" sz="1900" dirty="0">
                <a:latin typeface="Century Gothic" pitchFamily="34" charset="0"/>
              </a:rPr>
              <a:t>We came here yesterday.</a:t>
            </a:r>
          </a:p>
          <a:p>
            <a:pPr eaLnBrk="1" hangingPunct="1">
              <a:spcAft>
                <a:spcPts val="400"/>
              </a:spcAft>
            </a:pPr>
            <a:r>
              <a:rPr lang="en-GB" altLang="en-US" sz="1600" dirty="0">
                <a:solidFill>
                  <a:srgbClr val="FFFF00"/>
                </a:solidFill>
                <a:latin typeface="Century Gothic" pitchFamily="34" charset="0"/>
                <a:cs typeface="Times New Roman" pitchFamily="18" charset="0"/>
              </a:rPr>
              <a:t>VLADIMIR: </a:t>
            </a:r>
            <a:r>
              <a:rPr lang="en-GB" altLang="en-US" dirty="0">
                <a:latin typeface="Century Gothic" pitchFamily="34" charset="0"/>
              </a:rPr>
              <a:t>Ah no, there you’re mistaken.</a:t>
            </a:r>
          </a:p>
          <a:p>
            <a:pPr eaLnBrk="1" hangingPunct="1">
              <a:spcAft>
                <a:spcPts val="400"/>
              </a:spcAft>
            </a:pPr>
            <a:r>
              <a:rPr lang="en-GB" altLang="en-US" sz="1600" dirty="0">
                <a:solidFill>
                  <a:srgbClr val="FFFF00"/>
                </a:solidFill>
                <a:latin typeface="Century Gothic" pitchFamily="34" charset="0"/>
                <a:cs typeface="Times New Roman" pitchFamily="18" charset="0"/>
              </a:rPr>
              <a:t>ESTRAGON: </a:t>
            </a:r>
            <a:r>
              <a:rPr lang="en-GB" altLang="en-US" dirty="0">
                <a:latin typeface="Century Gothic" pitchFamily="34" charset="0"/>
              </a:rPr>
              <a:t>What did we do yesterday?</a:t>
            </a:r>
          </a:p>
          <a:p>
            <a:pPr eaLnBrk="1" hangingPunct="1">
              <a:spcAft>
                <a:spcPts val="400"/>
              </a:spcAft>
            </a:pPr>
            <a:r>
              <a:rPr lang="en-GB" altLang="en-US" sz="1600" dirty="0">
                <a:solidFill>
                  <a:srgbClr val="FFFF00"/>
                </a:solidFill>
                <a:latin typeface="Century Gothic" pitchFamily="34" charset="0"/>
                <a:cs typeface="Times New Roman" pitchFamily="18" charset="0"/>
              </a:rPr>
              <a:t>VLADIMIR: </a:t>
            </a:r>
            <a:r>
              <a:rPr lang="en-GB" altLang="en-US" sz="1900" dirty="0">
                <a:latin typeface="Century Gothic" pitchFamily="34" charset="0"/>
              </a:rPr>
              <a:t>What did we do yesterday?</a:t>
            </a:r>
          </a:p>
          <a:p>
            <a:pPr eaLnBrk="1" hangingPunct="1">
              <a:spcAft>
                <a:spcPts val="400"/>
              </a:spcAft>
            </a:pPr>
            <a:r>
              <a:rPr lang="en-GB" altLang="en-US" sz="1600" dirty="0">
                <a:solidFill>
                  <a:srgbClr val="FFFF00"/>
                </a:solidFill>
                <a:latin typeface="Century Gothic" pitchFamily="34" charset="0"/>
                <a:cs typeface="Times New Roman" pitchFamily="18" charset="0"/>
              </a:rPr>
              <a:t>ESTRAGON: </a:t>
            </a:r>
            <a:r>
              <a:rPr lang="en-GB" altLang="en-US" sz="1900" dirty="0">
                <a:latin typeface="Century Gothic" pitchFamily="34" charset="0"/>
              </a:rPr>
              <a:t>Yes.</a:t>
            </a:r>
          </a:p>
          <a:p>
            <a:pPr eaLnBrk="1" hangingPunct="1">
              <a:spcAft>
                <a:spcPts val="400"/>
              </a:spcAft>
            </a:pPr>
            <a:r>
              <a:rPr lang="en-GB" altLang="en-US" sz="1600" dirty="0">
                <a:solidFill>
                  <a:srgbClr val="FFFF00"/>
                </a:solidFill>
                <a:latin typeface="Century Gothic" pitchFamily="34" charset="0"/>
                <a:cs typeface="Times New Roman" pitchFamily="18" charset="0"/>
              </a:rPr>
              <a:t>VLADIMIR: </a:t>
            </a:r>
            <a:r>
              <a:rPr lang="en-GB" altLang="en-US" sz="1900" dirty="0">
                <a:latin typeface="Century Gothic" pitchFamily="34" charset="0"/>
              </a:rPr>
              <a:t>Why … </a:t>
            </a:r>
            <a:r>
              <a:rPr lang="en-GB" altLang="en-US" sz="1600" dirty="0">
                <a:latin typeface="Century Gothic" pitchFamily="34" charset="0"/>
              </a:rPr>
              <a:t>[</a:t>
            </a:r>
            <a:r>
              <a:rPr lang="en-GB" altLang="en-US" sz="1600" i="1" dirty="0">
                <a:latin typeface="Century Gothic" pitchFamily="34" charset="0"/>
              </a:rPr>
              <a:t>Angrily</a:t>
            </a:r>
            <a:r>
              <a:rPr lang="en-GB" altLang="en-US" sz="1600" dirty="0">
                <a:latin typeface="Century Gothic" pitchFamily="34" charset="0"/>
              </a:rPr>
              <a:t>.] </a:t>
            </a:r>
            <a:r>
              <a:rPr lang="en-GB" altLang="en-US" sz="1900" dirty="0">
                <a:latin typeface="Century Gothic" pitchFamily="34" charset="0"/>
              </a:rPr>
              <a:t>Nothing is certain when you’re about</a:t>
            </a:r>
            <a:r>
              <a:rPr lang="en-GB" altLang="en-US" dirty="0">
                <a:latin typeface="Century Gothic" pitchFamily="34" charset="0"/>
              </a:rPr>
              <a:t>.</a:t>
            </a:r>
          </a:p>
        </p:txBody>
      </p:sp>
    </p:spTree>
    <p:extLst>
      <p:ext uri="{BB962C8B-B14F-4D97-AF65-F5344CB8AC3E}">
        <p14:creationId xmlns:p14="http://schemas.microsoft.com/office/powerpoint/2010/main" val="32153250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Black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emplate>
  <TotalTime>476</TotalTime>
  <Words>2713</Words>
  <Application>Microsoft Office PowerPoint</Application>
  <PresentationFormat>On-screen Show (4:3)</PresentationFormat>
  <Paragraphs>196</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Century Gothic</vt:lpstr>
      <vt:lpstr>Garamond</vt:lpstr>
      <vt:lpstr>Modern No. 20</vt:lpstr>
      <vt:lpstr>Perpetua Titling MT</vt:lpstr>
      <vt:lpstr>Wingdings</vt:lpstr>
      <vt:lpstr>Elemental</vt:lpstr>
      <vt:lpstr>PowerPoint Presentation</vt:lpstr>
      <vt:lpstr>AIM(S)</vt:lpstr>
      <vt:lpstr>LEARNING OUTCOMES</vt:lpstr>
      <vt:lpstr>PowerPoint Presentation</vt:lpstr>
      <vt:lpstr>PowerPoint Presentation</vt:lpstr>
      <vt:lpstr>PowerPoint Presentation</vt:lpstr>
      <vt:lpstr>PowerPoint Presentation</vt:lpstr>
      <vt:lpstr>KEY FEATURES OF MODERNISM (ii)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666 MODERNISM</dc:title>
  <dc:creator>clientadmin</dc:creator>
  <cp:lastModifiedBy>Paul Wright</cp:lastModifiedBy>
  <cp:revision>29</cp:revision>
  <dcterms:created xsi:type="dcterms:W3CDTF">2009-09-29T15:17:47Z</dcterms:created>
  <dcterms:modified xsi:type="dcterms:W3CDTF">2025-11-09T11:31:16Z</dcterms:modified>
</cp:coreProperties>
</file>