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296" r:id="rId3"/>
    <p:sldId id="278" r:id="rId4"/>
    <p:sldId id="297" r:id="rId5"/>
    <p:sldId id="298" r:id="rId6"/>
    <p:sldId id="299" r:id="rId7"/>
    <p:sldId id="300" r:id="rId8"/>
    <p:sldId id="301" r:id="rId9"/>
    <p:sldId id="302" r:id="rId10"/>
    <p:sldId id="303" r:id="rId11"/>
    <p:sldId id="304" r:id="rId12"/>
    <p:sldId id="305" r:id="rId13"/>
    <p:sldId id="306" r:id="rId14"/>
    <p:sldId id="307" r:id="rId15"/>
    <p:sldId id="308" r:id="rId16"/>
    <p:sldId id="309" r:id="rId17"/>
    <p:sldId id="310" r:id="rId18"/>
    <p:sldId id="311" r:id="rId19"/>
    <p:sldId id="312" r:id="rId20"/>
    <p:sldId id="313" r:id="rId21"/>
    <p:sldId id="314" r:id="rId22"/>
    <p:sldId id="315" r:id="rId23"/>
    <p:sldId id="316" r:id="rId24"/>
    <p:sldId id="317" r:id="rId25"/>
    <p:sldId id="256" r:id="rId26"/>
    <p:sldId id="259" r:id="rId27"/>
    <p:sldId id="258"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87" d="100"/>
          <a:sy n="87" d="100"/>
        </p:scale>
        <p:origin x="921"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25526954-1BA4-4393-B3DB-75A3C9F0EF61}"/>
    <pc:docChg chg="modSld">
      <pc:chgData name="Piyumika Kithulgoda Gamage" userId="8130ac14-9727-4963-a006-512f362f8357" providerId="ADAL" clId="{25526954-1BA4-4393-B3DB-75A3C9F0EF61}" dt="2023-11-03T13:57:56.087" v="0" actId="20577"/>
      <pc:docMkLst>
        <pc:docMk/>
      </pc:docMkLst>
      <pc:sldChg chg="modSp mod">
        <pc:chgData name="Piyumika Kithulgoda Gamage" userId="8130ac14-9727-4963-a006-512f362f8357" providerId="ADAL" clId="{25526954-1BA4-4393-B3DB-75A3C9F0EF61}" dt="2023-11-03T13:57:56.087" v="0" actId="20577"/>
        <pc:sldMkLst>
          <pc:docMk/>
          <pc:sldMk cId="0" sldId="277"/>
        </pc:sldMkLst>
        <pc:spChg chg="mod">
          <ac:chgData name="Piyumika Kithulgoda Gamage" userId="8130ac14-9727-4963-a006-512f362f8357" providerId="ADAL" clId="{25526954-1BA4-4393-B3DB-75A3C9F0EF61}" dt="2023-11-03T13:57:56.087" v="0" actId="20577"/>
          <ac:spMkLst>
            <pc:docMk/>
            <pc:sldMk cId="0" sldId="277"/>
            <ac:spMk id="614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03/11/2023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03/11/2023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03/11/2023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03/11/2023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03/11/2023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03/11/2023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03/11/2023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03/11/2023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a:solidFill>
                  <a:schemeClr val="accent2"/>
                </a:solidFill>
              </a:rPr>
              <a:t>Week 6</a:t>
            </a:r>
            <a:endParaRPr lang="en-GB" altLang="en-US" dirty="0">
              <a:solidFill>
                <a:schemeClr val="accent2"/>
              </a:solidFill>
            </a:endParaRPr>
          </a:p>
          <a:p>
            <a:pPr eaLnBrk="1" hangingPunct="1"/>
            <a:r>
              <a:rPr lang="en-GB" altLang="en-US" dirty="0">
                <a:solidFill>
                  <a:schemeClr val="accent2"/>
                </a:solidFill>
              </a:rPr>
              <a:t>Services Marketing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25B3E-9854-4809-B469-3B4FBE935952}"/>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0EDD57E8-9120-44BF-A53B-AB744D833E2D}"/>
              </a:ext>
            </a:extLst>
          </p:cNvPr>
          <p:cNvSpPr>
            <a:spLocks noGrp="1"/>
          </p:cNvSpPr>
          <p:nvPr>
            <p:ph idx="1"/>
          </p:nvPr>
        </p:nvSpPr>
        <p:spPr/>
        <p:txBody>
          <a:bodyPr/>
          <a:lstStyle/>
          <a:p>
            <a:r>
              <a:rPr lang="en-GB" sz="2800" dirty="0"/>
              <a:t>Understand what is a service</a:t>
            </a:r>
          </a:p>
          <a:p>
            <a:r>
              <a:rPr lang="en-GB" sz="2800" dirty="0"/>
              <a:t>Determine the main characteristics of services</a:t>
            </a:r>
          </a:p>
          <a:p>
            <a:r>
              <a:rPr lang="en-GB" sz="2800" dirty="0"/>
              <a:t>Comprehend the different elements in the 7Ps or extended marketing mix</a:t>
            </a:r>
          </a:p>
          <a:p>
            <a:r>
              <a:rPr lang="en-GB" sz="2800" dirty="0"/>
              <a:t>Determine service quality factors</a:t>
            </a:r>
          </a:p>
          <a:p>
            <a:r>
              <a:rPr lang="en-GB" sz="2800" dirty="0"/>
              <a:t>Understand the service quality gap model</a:t>
            </a:r>
          </a:p>
          <a:p>
            <a:r>
              <a:rPr lang="en-GB" sz="2800" dirty="0"/>
              <a:t>Comprehend the Kano model of customer satisfaction.</a:t>
            </a:r>
            <a:endParaRPr lang="en-GB" dirty="0"/>
          </a:p>
        </p:txBody>
      </p:sp>
      <p:sp>
        <p:nvSpPr>
          <p:cNvPr id="4" name="Date Placeholder 3">
            <a:extLst>
              <a:ext uri="{FF2B5EF4-FFF2-40B4-BE49-F238E27FC236}">
                <a16:creationId xmlns:a16="http://schemas.microsoft.com/office/drawing/2014/main" id="{385A50E0-0215-4A95-BDD1-355FE451D009}"/>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EDAC94C0-8DE9-4703-A194-5921A8F9655C}"/>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244251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service?</a:t>
            </a:r>
            <a:endParaRPr lang="en-GB" b="1" dirty="0"/>
          </a:p>
        </p:txBody>
      </p:sp>
      <p:sp>
        <p:nvSpPr>
          <p:cNvPr id="3" name="Content Placeholder 2"/>
          <p:cNvSpPr>
            <a:spLocks noGrp="1"/>
          </p:cNvSpPr>
          <p:nvPr>
            <p:ph idx="1"/>
          </p:nvPr>
        </p:nvSpPr>
        <p:spPr/>
        <p:txBody>
          <a:bodyPr>
            <a:normAutofit/>
          </a:bodyPr>
          <a:lstStyle/>
          <a:p>
            <a:r>
              <a:rPr lang="en-GB" sz="2400" dirty="0"/>
              <a:t>‘A service is any activity or benefit that one party can offer to another, which is essentially intangible and does not result in the ownership of anything. Its production may or may not be tied to a physical product.’ </a:t>
            </a:r>
            <a:r>
              <a:rPr lang="en-GB" sz="2000" dirty="0"/>
              <a:t>– Kotler, Armstrong, Saunders and Wong (2018)</a:t>
            </a:r>
          </a:p>
          <a:p>
            <a:pPr marL="0" indent="0">
              <a:buNone/>
            </a:pPr>
            <a:endParaRPr lang="en-GB" sz="2000" dirty="0"/>
          </a:p>
          <a:p>
            <a:r>
              <a:rPr lang="en-GB" sz="2400" dirty="0"/>
              <a:t>Service is described in the Oxford English Dictionary as “the action of serving, helping, or benefiting.</a:t>
            </a:r>
          </a:p>
          <a:p>
            <a:pPr marL="0" indent="0">
              <a:buNone/>
            </a:pPr>
            <a:endParaRPr lang="en-GB"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8EC40-B2BC-4B9D-9072-286FF91A7713}"/>
              </a:ext>
            </a:extLst>
          </p:cNvPr>
          <p:cNvSpPr>
            <a:spLocks noGrp="1"/>
          </p:cNvSpPr>
          <p:nvPr>
            <p:ph type="title"/>
          </p:nvPr>
        </p:nvSpPr>
        <p:spPr/>
        <p:txBody>
          <a:bodyPr/>
          <a:lstStyle/>
          <a:p>
            <a:r>
              <a:rPr lang="en-GB" dirty="0"/>
              <a:t>The Characteristics of Services</a:t>
            </a:r>
          </a:p>
        </p:txBody>
      </p:sp>
      <p:sp>
        <p:nvSpPr>
          <p:cNvPr id="3" name="Content Placeholder 2">
            <a:extLst>
              <a:ext uri="{FF2B5EF4-FFF2-40B4-BE49-F238E27FC236}">
                <a16:creationId xmlns:a16="http://schemas.microsoft.com/office/drawing/2014/main" id="{1C15DE3A-EC78-489A-BEDB-49D3DA61AF7E}"/>
              </a:ext>
            </a:extLst>
          </p:cNvPr>
          <p:cNvSpPr>
            <a:spLocks noGrp="1"/>
          </p:cNvSpPr>
          <p:nvPr>
            <p:ph idx="1"/>
          </p:nvPr>
        </p:nvSpPr>
        <p:spPr/>
        <p:txBody>
          <a:bodyPr/>
          <a:lstStyle/>
          <a:p>
            <a:pPr lvl="0"/>
            <a:r>
              <a:rPr lang="en-GB" b="1" dirty="0"/>
              <a:t>Intangibility                             </a:t>
            </a:r>
            <a:endParaRPr lang="en-GB" dirty="0"/>
          </a:p>
          <a:p>
            <a:pPr marL="0" indent="0">
              <a:buNone/>
            </a:pPr>
            <a:endParaRPr lang="en-GB" dirty="0"/>
          </a:p>
          <a:p>
            <a:pPr marL="0" indent="0">
              <a:buNone/>
            </a:pPr>
            <a:endParaRPr lang="en-GB" dirty="0"/>
          </a:p>
          <a:p>
            <a:pPr lvl="0"/>
            <a:r>
              <a:rPr lang="en-GB" b="1" dirty="0"/>
              <a:t>Inseparability of production and consumption</a:t>
            </a:r>
            <a:endParaRPr lang="en-GB" dirty="0"/>
          </a:p>
          <a:p>
            <a:pPr marL="0" indent="0">
              <a:buNone/>
            </a:pPr>
            <a:r>
              <a:rPr lang="en-GB" sz="2000" b="1" dirty="0"/>
              <a:t> </a:t>
            </a:r>
            <a:endParaRPr lang="en-GB" sz="2000" dirty="0"/>
          </a:p>
          <a:p>
            <a:endParaRPr lang="en-GB" dirty="0"/>
          </a:p>
        </p:txBody>
      </p:sp>
      <p:sp>
        <p:nvSpPr>
          <p:cNvPr id="4" name="Date Placeholder 3">
            <a:extLst>
              <a:ext uri="{FF2B5EF4-FFF2-40B4-BE49-F238E27FC236}">
                <a16:creationId xmlns:a16="http://schemas.microsoft.com/office/drawing/2014/main" id="{9CBC81D4-3A38-40B1-B38F-6297DA233DA6}"/>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349141DD-DA4E-4B65-82E9-3D8854C851BF}"/>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601816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5FCF-6E3D-4086-A15E-AC3865029615}"/>
              </a:ext>
            </a:extLst>
          </p:cNvPr>
          <p:cNvSpPr>
            <a:spLocks noGrp="1"/>
          </p:cNvSpPr>
          <p:nvPr>
            <p:ph type="title"/>
          </p:nvPr>
        </p:nvSpPr>
        <p:spPr/>
        <p:txBody>
          <a:bodyPr/>
          <a:lstStyle/>
          <a:p>
            <a:r>
              <a:rPr lang="en-GB" dirty="0"/>
              <a:t>The Characteristics of Services</a:t>
            </a:r>
          </a:p>
        </p:txBody>
      </p:sp>
      <p:sp>
        <p:nvSpPr>
          <p:cNvPr id="3" name="Content Placeholder 2">
            <a:extLst>
              <a:ext uri="{FF2B5EF4-FFF2-40B4-BE49-F238E27FC236}">
                <a16:creationId xmlns:a16="http://schemas.microsoft.com/office/drawing/2014/main" id="{45AEE339-52AE-4D81-932F-93F3779724F8}"/>
              </a:ext>
            </a:extLst>
          </p:cNvPr>
          <p:cNvSpPr>
            <a:spLocks noGrp="1"/>
          </p:cNvSpPr>
          <p:nvPr>
            <p:ph idx="1"/>
          </p:nvPr>
        </p:nvSpPr>
        <p:spPr/>
        <p:txBody>
          <a:bodyPr/>
          <a:lstStyle/>
          <a:p>
            <a:pPr lvl="0"/>
            <a:r>
              <a:rPr lang="en-GB" sz="3200" b="1" dirty="0"/>
              <a:t>Perishability</a:t>
            </a:r>
            <a:endParaRPr lang="en-GB" sz="3200" dirty="0"/>
          </a:p>
          <a:p>
            <a:pPr marL="0" indent="0">
              <a:buNone/>
            </a:pPr>
            <a:r>
              <a:rPr lang="en-GB" sz="3200" b="1" dirty="0"/>
              <a:t> </a:t>
            </a:r>
            <a:endParaRPr lang="en-GB" sz="3200" dirty="0"/>
          </a:p>
          <a:p>
            <a:pPr lvl="0"/>
            <a:r>
              <a:rPr lang="en-GB" sz="3200" b="1" dirty="0"/>
              <a:t>Heterogeneity</a:t>
            </a:r>
            <a:r>
              <a:rPr lang="en-GB" sz="3200" dirty="0"/>
              <a:t> (</a:t>
            </a:r>
            <a:r>
              <a:rPr lang="en-GB" sz="3200" b="1" dirty="0"/>
              <a:t>or</a:t>
            </a:r>
            <a:r>
              <a:rPr lang="en-GB" sz="3200" dirty="0"/>
              <a:t> </a:t>
            </a:r>
            <a:r>
              <a:rPr lang="en-GB" sz="3200" b="1" dirty="0"/>
              <a:t>variability</a:t>
            </a:r>
            <a:r>
              <a:rPr lang="en-GB" sz="3200" dirty="0"/>
              <a:t>)</a:t>
            </a:r>
          </a:p>
          <a:p>
            <a:pPr marL="0" indent="0">
              <a:buNone/>
            </a:pPr>
            <a:r>
              <a:rPr lang="en-GB" sz="3200" b="1" dirty="0"/>
              <a:t> </a:t>
            </a:r>
            <a:endParaRPr lang="en-GB" sz="3200" dirty="0"/>
          </a:p>
          <a:p>
            <a:pPr lvl="0"/>
            <a:r>
              <a:rPr lang="en-GB" sz="3200" b="1" dirty="0"/>
              <a:t>Ownership</a:t>
            </a:r>
            <a:endParaRPr lang="en-GB" sz="3200" dirty="0"/>
          </a:p>
          <a:p>
            <a:endParaRPr lang="en-GB" dirty="0"/>
          </a:p>
        </p:txBody>
      </p:sp>
      <p:sp>
        <p:nvSpPr>
          <p:cNvPr id="4" name="Date Placeholder 3">
            <a:extLst>
              <a:ext uri="{FF2B5EF4-FFF2-40B4-BE49-F238E27FC236}">
                <a16:creationId xmlns:a16="http://schemas.microsoft.com/office/drawing/2014/main" id="{D98151E4-53C8-4B75-932A-DA9DE55493EC}"/>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A1CD1DA5-E352-41F3-B6CB-F963B4AC2DE2}"/>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786392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9BC23-1D01-46FF-B0AB-477FD72A844D}"/>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160CC247-F54E-46F4-B95D-C65063445AC8}"/>
              </a:ext>
            </a:extLst>
          </p:cNvPr>
          <p:cNvSpPr>
            <a:spLocks noGrp="1"/>
          </p:cNvSpPr>
          <p:nvPr>
            <p:ph idx="1"/>
          </p:nvPr>
        </p:nvSpPr>
        <p:spPr/>
        <p:txBody>
          <a:bodyPr/>
          <a:lstStyle/>
          <a:p>
            <a:r>
              <a:rPr lang="en-GB" b="0" i="0" dirty="0">
                <a:effectLst/>
                <a:latin typeface="Helvetica" panose="020B0604020202020204" pitchFamily="34" charset="0"/>
              </a:rPr>
              <a:t>The marketing mix is a familiar marketing strategy tool, which as you will probably know, was traditionally limited to the core 4Ps of Product, Price, Place and Promotion.</a:t>
            </a:r>
          </a:p>
          <a:p>
            <a:pPr marL="0" indent="0">
              <a:buNone/>
            </a:pPr>
            <a:endParaRPr lang="en-GB" dirty="0"/>
          </a:p>
        </p:txBody>
      </p:sp>
      <p:sp>
        <p:nvSpPr>
          <p:cNvPr id="4" name="Date Placeholder 3">
            <a:extLst>
              <a:ext uri="{FF2B5EF4-FFF2-40B4-BE49-F238E27FC236}">
                <a16:creationId xmlns:a16="http://schemas.microsoft.com/office/drawing/2014/main" id="{152A267D-7108-4AD4-BF14-6F014278B4B0}"/>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66A07B43-15D1-453F-A6CD-A9BD1801118A}"/>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979059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88D38-86D2-4C2F-9CB0-01F5F7F62D5D}"/>
              </a:ext>
            </a:extLst>
          </p:cNvPr>
          <p:cNvSpPr>
            <a:spLocks noGrp="1"/>
          </p:cNvSpPr>
          <p:nvPr>
            <p:ph type="title"/>
          </p:nvPr>
        </p:nvSpPr>
        <p:spPr>
          <a:xfrm>
            <a:off x="457200" y="274638"/>
            <a:ext cx="8229600" cy="1143000"/>
          </a:xfrm>
        </p:spPr>
        <p:txBody>
          <a:bodyPr wrap="square" anchor="ctr">
            <a:normAutofit/>
          </a:bodyPr>
          <a:lstStyle/>
          <a:p>
            <a:r>
              <a:rPr lang="en-GB" dirty="0"/>
              <a:t>The 7Ps of Marketing</a:t>
            </a:r>
          </a:p>
        </p:txBody>
      </p:sp>
      <p:pic>
        <p:nvPicPr>
          <p:cNvPr id="1026" name="Picture 2">
            <a:extLst>
              <a:ext uri="{FF2B5EF4-FFF2-40B4-BE49-F238E27FC236}">
                <a16:creationId xmlns:a16="http://schemas.microsoft.com/office/drawing/2014/main" id="{087896A2-FA9B-429C-B2E9-B443D404D5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916832"/>
            <a:ext cx="4038600" cy="28081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8A9F020-F737-443B-A6DB-210276E6F401}"/>
              </a:ext>
            </a:extLst>
          </p:cNvPr>
          <p:cNvSpPr>
            <a:spLocks noGrp="1"/>
          </p:cNvSpPr>
          <p:nvPr>
            <p:ph sz="half" idx="2"/>
          </p:nvPr>
        </p:nvSpPr>
        <p:spPr>
          <a:xfrm>
            <a:off x="4648200" y="1600201"/>
            <a:ext cx="4038600" cy="3989040"/>
          </a:xfrm>
        </p:spPr>
        <p:txBody>
          <a:bodyPr wrap="square" anchor="t">
            <a:normAutofit/>
          </a:bodyPr>
          <a:lstStyle/>
          <a:p>
            <a:pPr marL="0" indent="0">
              <a:buNone/>
            </a:pPr>
            <a:r>
              <a:rPr lang="en-GB" sz="2600" b="1" i="0" dirty="0">
                <a:effectLst/>
              </a:rPr>
              <a:t>Who created the 7Ps model?</a:t>
            </a:r>
          </a:p>
          <a:p>
            <a:r>
              <a:rPr lang="en-GB" sz="2400" b="0" i="0" dirty="0">
                <a:effectLst/>
              </a:rPr>
              <a:t>The 7Ps model was originally devised by </a:t>
            </a:r>
            <a:r>
              <a:rPr lang="en-GB" sz="2400" b="0" i="1" dirty="0">
                <a:effectLst/>
              </a:rPr>
              <a:t>E. Jerome McCarthy</a:t>
            </a:r>
            <a:r>
              <a:rPr lang="en-GB" sz="2400" b="0" i="0" dirty="0">
                <a:effectLst/>
              </a:rPr>
              <a:t> and published in 1960 in his book </a:t>
            </a:r>
            <a:r>
              <a:rPr lang="en-GB" sz="2400" b="0" i="1" dirty="0">
                <a:effectLst/>
              </a:rPr>
              <a:t>Basic Marketing. A Managerial Approach. </a:t>
            </a:r>
            <a:endParaRPr lang="en-GB" sz="2400" b="0" i="0" dirty="0">
              <a:effectLst/>
            </a:endParaRPr>
          </a:p>
          <a:p>
            <a:pPr marL="0" indent="0">
              <a:buNone/>
            </a:pPr>
            <a:endParaRPr lang="en-GB" sz="2600" dirty="0"/>
          </a:p>
        </p:txBody>
      </p:sp>
      <p:sp>
        <p:nvSpPr>
          <p:cNvPr id="4" name="Date Placeholder 3">
            <a:extLst>
              <a:ext uri="{FF2B5EF4-FFF2-40B4-BE49-F238E27FC236}">
                <a16:creationId xmlns:a16="http://schemas.microsoft.com/office/drawing/2014/main" id="{193D79CE-234F-4861-9A1A-CA534EEF989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03/11/2023</a:t>
            </a:fld>
            <a:endParaRPr lang="en-GB" altLang="en-US" sz="900"/>
          </a:p>
        </p:txBody>
      </p:sp>
      <p:sp>
        <p:nvSpPr>
          <p:cNvPr id="5" name="Slide Number Placeholder 4">
            <a:extLst>
              <a:ext uri="{FF2B5EF4-FFF2-40B4-BE49-F238E27FC236}">
                <a16:creationId xmlns:a16="http://schemas.microsoft.com/office/drawing/2014/main" id="{79DDC836-13CE-40C2-A80C-EDACA72D76E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2600482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5FCF-6E3D-4086-A15E-AC3865029615}"/>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45AEE339-52AE-4D81-932F-93F3779724F8}"/>
              </a:ext>
            </a:extLst>
          </p:cNvPr>
          <p:cNvSpPr>
            <a:spLocks noGrp="1"/>
          </p:cNvSpPr>
          <p:nvPr>
            <p:ph idx="1"/>
          </p:nvPr>
        </p:nvSpPr>
        <p:spPr/>
        <p:txBody>
          <a:bodyPr/>
          <a:lstStyle/>
          <a:p>
            <a:pPr marL="0" indent="0">
              <a:buNone/>
            </a:pPr>
            <a:r>
              <a:rPr lang="en-GB" b="1" dirty="0"/>
              <a:t>Product/Service</a:t>
            </a:r>
          </a:p>
          <a:p>
            <a:r>
              <a:rPr lang="en-GB" dirty="0"/>
              <a:t>Core Service</a:t>
            </a:r>
          </a:p>
          <a:p>
            <a:pPr marL="0" indent="0">
              <a:buNone/>
            </a:pPr>
            <a:endParaRPr lang="en-GB" dirty="0"/>
          </a:p>
          <a:p>
            <a:r>
              <a:rPr lang="en-GB" dirty="0"/>
              <a:t>Augmented Service</a:t>
            </a:r>
          </a:p>
        </p:txBody>
      </p:sp>
      <p:sp>
        <p:nvSpPr>
          <p:cNvPr id="4" name="Date Placeholder 3">
            <a:extLst>
              <a:ext uri="{FF2B5EF4-FFF2-40B4-BE49-F238E27FC236}">
                <a16:creationId xmlns:a16="http://schemas.microsoft.com/office/drawing/2014/main" id="{D98151E4-53C8-4B75-932A-DA9DE55493EC}"/>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A1CD1DA5-E352-41F3-B6CB-F963B4AC2DE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1200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5317C-8B57-4DFD-A0DB-733A6A1BF25E}"/>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09FAF232-2726-42DF-803E-2926B9DE07A6}"/>
              </a:ext>
            </a:extLst>
          </p:cNvPr>
          <p:cNvSpPr>
            <a:spLocks noGrp="1"/>
          </p:cNvSpPr>
          <p:nvPr>
            <p:ph idx="1"/>
          </p:nvPr>
        </p:nvSpPr>
        <p:spPr/>
        <p:txBody>
          <a:bodyPr/>
          <a:lstStyle/>
          <a:p>
            <a:pPr marL="0" indent="0">
              <a:buNone/>
            </a:pPr>
            <a:r>
              <a:rPr lang="en-GB" b="1" dirty="0"/>
              <a:t>Price</a:t>
            </a:r>
          </a:p>
          <a:p>
            <a:r>
              <a:rPr lang="en-GB" dirty="0"/>
              <a:t>Demand based pricing</a:t>
            </a:r>
          </a:p>
          <a:p>
            <a:r>
              <a:rPr lang="en-GB" dirty="0"/>
              <a:t>Differential pricing</a:t>
            </a:r>
          </a:p>
          <a:p>
            <a:r>
              <a:rPr lang="en-GB" b="0" i="0" dirty="0">
                <a:effectLst/>
                <a:latin typeface="+mj-lt"/>
              </a:rPr>
              <a:t>Hourly Pricing Strategy</a:t>
            </a:r>
          </a:p>
          <a:p>
            <a:r>
              <a:rPr lang="en-GB" b="0" i="0" dirty="0">
                <a:effectLst/>
                <a:latin typeface="+mj-lt"/>
              </a:rPr>
              <a:t>Competition-Based Pricing Strategy</a:t>
            </a:r>
          </a:p>
          <a:p>
            <a:pPr marL="0" indent="0">
              <a:buNone/>
            </a:pPr>
            <a:endParaRPr lang="en-GB" b="0" i="0" dirty="0">
              <a:effectLst/>
              <a:latin typeface="+mj-lt"/>
            </a:endParaRPr>
          </a:p>
          <a:p>
            <a:endParaRPr lang="en-GB" dirty="0"/>
          </a:p>
        </p:txBody>
      </p:sp>
      <p:sp>
        <p:nvSpPr>
          <p:cNvPr id="4" name="Date Placeholder 3">
            <a:extLst>
              <a:ext uri="{FF2B5EF4-FFF2-40B4-BE49-F238E27FC236}">
                <a16:creationId xmlns:a16="http://schemas.microsoft.com/office/drawing/2014/main" id="{A643F473-9D62-4EEE-B7EF-CAFE06CE804B}"/>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602EFA21-269F-4B35-B4F5-5BF6BBED448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84673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CB0E-C6CC-4C72-A6EB-06D9B178A98C}"/>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90F8B22C-F889-456E-A635-418C577D5658}"/>
              </a:ext>
            </a:extLst>
          </p:cNvPr>
          <p:cNvSpPr>
            <a:spLocks noGrp="1"/>
          </p:cNvSpPr>
          <p:nvPr>
            <p:ph idx="1"/>
          </p:nvPr>
        </p:nvSpPr>
        <p:spPr/>
        <p:txBody>
          <a:bodyPr/>
          <a:lstStyle/>
          <a:p>
            <a:r>
              <a:rPr lang="en-GB" b="1" dirty="0"/>
              <a:t>Place</a:t>
            </a:r>
          </a:p>
          <a:p>
            <a:endParaRPr lang="en-GB" b="1" dirty="0"/>
          </a:p>
          <a:p>
            <a:r>
              <a:rPr lang="en-GB" b="1" dirty="0"/>
              <a:t>Promotion</a:t>
            </a:r>
          </a:p>
          <a:p>
            <a:endParaRPr lang="en-GB" b="1" dirty="0"/>
          </a:p>
          <a:p>
            <a:r>
              <a:rPr lang="en-GB" b="1" dirty="0"/>
              <a:t>People</a:t>
            </a:r>
          </a:p>
        </p:txBody>
      </p:sp>
      <p:sp>
        <p:nvSpPr>
          <p:cNvPr id="4" name="Date Placeholder 3">
            <a:extLst>
              <a:ext uri="{FF2B5EF4-FFF2-40B4-BE49-F238E27FC236}">
                <a16:creationId xmlns:a16="http://schemas.microsoft.com/office/drawing/2014/main" id="{7377411F-D448-4AD6-B693-0857AD5E1FD0}"/>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590CAD45-E3B8-4402-9B38-07CB52E0EECB}"/>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573472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CA6BC-FA7E-4E75-B977-338A7A692B40}"/>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80146A3E-F046-4A59-A20A-3E08A40A9F1D}"/>
              </a:ext>
            </a:extLst>
          </p:cNvPr>
          <p:cNvSpPr>
            <a:spLocks noGrp="1"/>
          </p:cNvSpPr>
          <p:nvPr>
            <p:ph idx="1"/>
          </p:nvPr>
        </p:nvSpPr>
        <p:spPr/>
        <p:txBody>
          <a:bodyPr/>
          <a:lstStyle/>
          <a:p>
            <a:pPr marL="0" indent="0">
              <a:buNone/>
            </a:pPr>
            <a:r>
              <a:rPr lang="en-GB" b="1" dirty="0"/>
              <a:t>Process</a:t>
            </a:r>
          </a:p>
          <a:p>
            <a:r>
              <a:rPr lang="en-GB" b="0" i="0" dirty="0">
                <a:solidFill>
                  <a:srgbClr val="000000"/>
                </a:solidFill>
                <a:effectLst/>
                <a:latin typeface="+mj-lt"/>
              </a:rPr>
              <a:t>The actual procedures, mechanisms, and flow of activities by which the service is delivered comprise the service delivery and operating systems.</a:t>
            </a:r>
          </a:p>
          <a:p>
            <a:r>
              <a:rPr lang="en-GB" dirty="0">
                <a:solidFill>
                  <a:srgbClr val="000000"/>
                </a:solidFill>
                <a:latin typeface="+mj-lt"/>
              </a:rPr>
              <a:t>Invisible service processes</a:t>
            </a:r>
          </a:p>
          <a:p>
            <a:r>
              <a:rPr lang="en-GB" dirty="0">
                <a:solidFill>
                  <a:srgbClr val="000000"/>
                </a:solidFill>
                <a:latin typeface="+mj-lt"/>
              </a:rPr>
              <a:t>Visible service processes </a:t>
            </a:r>
            <a:endParaRPr lang="en-GB" dirty="0">
              <a:latin typeface="+mj-lt"/>
            </a:endParaRPr>
          </a:p>
          <a:p>
            <a:pPr marL="0" indent="0">
              <a:buNone/>
            </a:pPr>
            <a:endParaRPr lang="en-GB" b="1" dirty="0"/>
          </a:p>
        </p:txBody>
      </p:sp>
      <p:sp>
        <p:nvSpPr>
          <p:cNvPr id="4" name="Date Placeholder 3">
            <a:extLst>
              <a:ext uri="{FF2B5EF4-FFF2-40B4-BE49-F238E27FC236}">
                <a16:creationId xmlns:a16="http://schemas.microsoft.com/office/drawing/2014/main" id="{51BDE941-B575-4360-A42E-31B26C2EF89F}"/>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FBEC1AA3-2DEC-4A36-AD0A-05CC1FB320C2}"/>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84384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D137B-7D2C-48F7-BB38-C23CD82B9D09}"/>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A5FAA140-6DD1-4F55-9A77-040F8AA85B97}"/>
              </a:ext>
            </a:extLst>
          </p:cNvPr>
          <p:cNvSpPr>
            <a:spLocks noGrp="1"/>
          </p:cNvSpPr>
          <p:nvPr>
            <p:ph idx="1"/>
          </p:nvPr>
        </p:nvSpPr>
        <p:spPr/>
        <p:txBody>
          <a:bodyPr/>
          <a:lstStyle/>
          <a:p>
            <a:pPr marL="0" indent="0">
              <a:buNone/>
            </a:pPr>
            <a:r>
              <a:rPr lang="en-GB" b="1" dirty="0"/>
              <a:t>Physical Evidence</a:t>
            </a:r>
          </a:p>
          <a:p>
            <a:pPr marL="0" indent="0">
              <a:buNone/>
            </a:pPr>
            <a:r>
              <a:rPr lang="en-GB" sz="2400" b="0" i="0" dirty="0">
                <a:solidFill>
                  <a:srgbClr val="000000"/>
                </a:solidFill>
                <a:effectLst/>
                <a:latin typeface="+mj-lt"/>
              </a:rPr>
              <a:t>The intangible nature of a service means that customers are unable to judge a service before it is consumed, increasing the risk inherent in a purchase decision. An important element of marketing planning is therefore to reduce this level of risk by offering tangible evidence of the nature of the service.</a:t>
            </a:r>
            <a:endParaRPr lang="en-GB" sz="2400" b="1" dirty="0">
              <a:latin typeface="+mj-lt"/>
            </a:endParaRPr>
          </a:p>
          <a:p>
            <a:pPr marL="0" indent="0">
              <a:buNone/>
            </a:pPr>
            <a:endParaRPr lang="en-GB" b="1" dirty="0"/>
          </a:p>
        </p:txBody>
      </p:sp>
      <p:sp>
        <p:nvSpPr>
          <p:cNvPr id="4" name="Date Placeholder 3">
            <a:extLst>
              <a:ext uri="{FF2B5EF4-FFF2-40B4-BE49-F238E27FC236}">
                <a16:creationId xmlns:a16="http://schemas.microsoft.com/office/drawing/2014/main" id="{9BB8CB3A-3616-40B0-93B6-17859EEBEEA8}"/>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699C5E81-CFD7-443D-AC0E-9753C11436FB}"/>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891393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891FA-E1CA-4655-B938-31E02ED7A19F}"/>
              </a:ext>
            </a:extLst>
          </p:cNvPr>
          <p:cNvSpPr>
            <a:spLocks noGrp="1"/>
          </p:cNvSpPr>
          <p:nvPr>
            <p:ph type="title"/>
          </p:nvPr>
        </p:nvSpPr>
        <p:spPr/>
        <p:txBody>
          <a:bodyPr/>
          <a:lstStyle/>
          <a:p>
            <a:br>
              <a:rPr lang="en-GB" sz="4400" b="1" i="0" dirty="0">
                <a:solidFill>
                  <a:srgbClr val="000000"/>
                </a:solidFill>
                <a:effectLst/>
                <a:latin typeface="benton-sans"/>
              </a:rPr>
            </a:br>
            <a:r>
              <a:rPr lang="en-GB" sz="4400" b="1" i="0" dirty="0">
                <a:solidFill>
                  <a:srgbClr val="000000"/>
                </a:solidFill>
                <a:effectLst/>
                <a:latin typeface="benton-sans"/>
              </a:rPr>
              <a:t>SERVQUAL</a:t>
            </a:r>
            <a:br>
              <a:rPr lang="en-GB" sz="4400" b="1" i="0" dirty="0">
                <a:solidFill>
                  <a:srgbClr val="000000"/>
                </a:solidFill>
                <a:effectLst/>
                <a:latin typeface="benton-sans"/>
              </a:rPr>
            </a:br>
            <a:endParaRPr lang="en-GB" dirty="0"/>
          </a:p>
        </p:txBody>
      </p:sp>
      <p:sp>
        <p:nvSpPr>
          <p:cNvPr id="3" name="Content Placeholder 2">
            <a:extLst>
              <a:ext uri="{FF2B5EF4-FFF2-40B4-BE49-F238E27FC236}">
                <a16:creationId xmlns:a16="http://schemas.microsoft.com/office/drawing/2014/main" id="{C5DA8F01-EA71-48C5-98E3-584865A6BF85}"/>
              </a:ext>
            </a:extLst>
          </p:cNvPr>
          <p:cNvSpPr>
            <a:spLocks noGrp="1"/>
          </p:cNvSpPr>
          <p:nvPr>
            <p:ph idx="1"/>
          </p:nvPr>
        </p:nvSpPr>
        <p:spPr/>
        <p:txBody>
          <a:bodyPr/>
          <a:lstStyle/>
          <a:p>
            <a:pPr algn="l"/>
            <a:r>
              <a:rPr lang="en-GB" sz="2000" b="0" i="0" dirty="0">
                <a:solidFill>
                  <a:srgbClr val="000000"/>
                </a:solidFill>
                <a:effectLst/>
                <a:latin typeface="benton-sans"/>
              </a:rPr>
              <a:t>SERVQUAL is based on a set of five dimensions which have been consistently ranked by customers to be most important for service quality, regardless of service industry. These dimensions defined by the SERVQUAL measurement instrument are as follows:</a:t>
            </a:r>
          </a:p>
          <a:p>
            <a:pPr marL="0" indent="0" algn="l">
              <a:buNone/>
            </a:pPr>
            <a:endParaRPr lang="en-GB" sz="2000" b="0" i="0" dirty="0">
              <a:solidFill>
                <a:srgbClr val="000000"/>
              </a:solidFill>
              <a:effectLst/>
              <a:latin typeface="benton-sans"/>
            </a:endParaRPr>
          </a:p>
          <a:p>
            <a:pPr algn="l">
              <a:buFont typeface="Arial" panose="020B0604020202020204" pitchFamily="34" charset="0"/>
              <a:buChar char="•"/>
            </a:pPr>
            <a:r>
              <a:rPr lang="en-GB" sz="2400" b="1" i="0" dirty="0">
                <a:solidFill>
                  <a:srgbClr val="000000"/>
                </a:solidFill>
                <a:effectLst/>
                <a:latin typeface="benton-sans"/>
              </a:rPr>
              <a:t>Tangibles</a:t>
            </a:r>
            <a:r>
              <a:rPr lang="en-GB" sz="2400" b="0" i="0" dirty="0">
                <a:solidFill>
                  <a:srgbClr val="000000"/>
                </a:solidFill>
                <a:effectLst/>
                <a:latin typeface="benton-sans"/>
              </a:rPr>
              <a:t>: appearance of physical facilities, equipment, personnel, and communication materials.</a:t>
            </a:r>
          </a:p>
          <a:p>
            <a:pPr algn="l">
              <a:buFont typeface="Arial" panose="020B0604020202020204" pitchFamily="34" charset="0"/>
              <a:buChar char="•"/>
            </a:pPr>
            <a:r>
              <a:rPr lang="en-GB" sz="2400" b="1" i="0" dirty="0">
                <a:solidFill>
                  <a:srgbClr val="000000"/>
                </a:solidFill>
                <a:effectLst/>
                <a:latin typeface="benton-sans"/>
              </a:rPr>
              <a:t>Reliability</a:t>
            </a:r>
            <a:r>
              <a:rPr lang="en-GB" sz="2400" b="0" i="0" dirty="0">
                <a:solidFill>
                  <a:srgbClr val="000000"/>
                </a:solidFill>
                <a:effectLst/>
                <a:latin typeface="benton-sans"/>
              </a:rPr>
              <a:t>: ability to perform the promised service dependably and accurately.</a:t>
            </a:r>
          </a:p>
          <a:p>
            <a:pPr marL="0" indent="0">
              <a:buNone/>
            </a:pPr>
            <a:endParaRPr lang="en-GB" dirty="0"/>
          </a:p>
        </p:txBody>
      </p:sp>
      <p:sp>
        <p:nvSpPr>
          <p:cNvPr id="4" name="Date Placeholder 3">
            <a:extLst>
              <a:ext uri="{FF2B5EF4-FFF2-40B4-BE49-F238E27FC236}">
                <a16:creationId xmlns:a16="http://schemas.microsoft.com/office/drawing/2014/main" id="{19245F75-DC32-403C-9B1C-E6C0D83C3947}"/>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5359A8C4-BF9C-4D0A-AA21-EA644E405475}"/>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26048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483F-C8AE-461A-BA35-71CEACD5B2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DE41C7-AE35-4B81-82A7-3417A5E08B4B}"/>
              </a:ext>
            </a:extLst>
          </p:cNvPr>
          <p:cNvSpPr>
            <a:spLocks noGrp="1"/>
          </p:cNvSpPr>
          <p:nvPr>
            <p:ph idx="1"/>
          </p:nvPr>
        </p:nvSpPr>
        <p:spPr/>
        <p:txBody>
          <a:bodyPr/>
          <a:lstStyle/>
          <a:p>
            <a:pPr algn="l">
              <a:buFont typeface="Arial" panose="020B0604020202020204" pitchFamily="34" charset="0"/>
              <a:buChar char="•"/>
            </a:pPr>
            <a:r>
              <a:rPr lang="en-GB" sz="3200" b="1" i="0" dirty="0">
                <a:solidFill>
                  <a:srgbClr val="000000"/>
                </a:solidFill>
                <a:effectLst/>
                <a:latin typeface="benton-sans"/>
              </a:rPr>
              <a:t>Responsiveness</a:t>
            </a:r>
            <a:r>
              <a:rPr lang="en-GB" sz="3200" b="0" i="0" dirty="0">
                <a:solidFill>
                  <a:srgbClr val="000000"/>
                </a:solidFill>
                <a:effectLst/>
                <a:latin typeface="benton-sans"/>
              </a:rPr>
              <a:t>: willingness to help customers and provide prompt service.</a:t>
            </a:r>
          </a:p>
          <a:p>
            <a:pPr algn="l">
              <a:buFont typeface="Arial" panose="020B0604020202020204" pitchFamily="34" charset="0"/>
              <a:buChar char="•"/>
            </a:pPr>
            <a:r>
              <a:rPr lang="en-GB" sz="3200" b="1" i="0" dirty="0">
                <a:solidFill>
                  <a:srgbClr val="000000"/>
                </a:solidFill>
                <a:effectLst/>
                <a:latin typeface="benton-sans"/>
              </a:rPr>
              <a:t>Assurance</a:t>
            </a:r>
            <a:r>
              <a:rPr lang="en-GB" sz="3200" b="0" i="0" dirty="0">
                <a:solidFill>
                  <a:srgbClr val="000000"/>
                </a:solidFill>
                <a:effectLst/>
                <a:latin typeface="benton-sans"/>
              </a:rPr>
              <a:t>: knowledge and courtesy of employees and their ability to convey trust and confidence.</a:t>
            </a:r>
          </a:p>
          <a:p>
            <a:pPr algn="l">
              <a:buFont typeface="Arial" panose="020B0604020202020204" pitchFamily="34" charset="0"/>
              <a:buChar char="•"/>
            </a:pPr>
            <a:r>
              <a:rPr lang="en-GB" sz="3200" b="1" i="0" dirty="0">
                <a:solidFill>
                  <a:srgbClr val="000000"/>
                </a:solidFill>
                <a:effectLst/>
                <a:latin typeface="benton-sans"/>
              </a:rPr>
              <a:t>Empathy</a:t>
            </a:r>
            <a:r>
              <a:rPr lang="en-GB" sz="3200" b="0" i="0" dirty="0">
                <a:solidFill>
                  <a:srgbClr val="000000"/>
                </a:solidFill>
                <a:effectLst/>
                <a:latin typeface="benton-sans"/>
              </a:rPr>
              <a:t>: the caring, individualized attention the firm provides its customers.</a:t>
            </a:r>
          </a:p>
          <a:p>
            <a:endParaRPr lang="en-GB" dirty="0"/>
          </a:p>
        </p:txBody>
      </p:sp>
      <p:sp>
        <p:nvSpPr>
          <p:cNvPr id="4" name="Date Placeholder 3">
            <a:extLst>
              <a:ext uri="{FF2B5EF4-FFF2-40B4-BE49-F238E27FC236}">
                <a16:creationId xmlns:a16="http://schemas.microsoft.com/office/drawing/2014/main" id="{74D8F128-0339-45C3-82D7-DE3B08D2B62B}"/>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7AE15ADA-49BA-4DD0-B480-9BA2B94F80A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315719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9ED21-0E9E-4552-8482-78739776AEAD}"/>
              </a:ext>
            </a:extLst>
          </p:cNvPr>
          <p:cNvSpPr>
            <a:spLocks noGrp="1"/>
          </p:cNvSpPr>
          <p:nvPr>
            <p:ph type="title"/>
          </p:nvPr>
        </p:nvSpPr>
        <p:spPr>
          <a:xfrm>
            <a:off x="1792288" y="4509120"/>
            <a:ext cx="5486400" cy="566738"/>
          </a:xfrm>
        </p:spPr>
        <p:txBody>
          <a:bodyPr vert="horz" wrap="square" lIns="91440" tIns="45720" rIns="91440" bIns="45720" numCol="1" anchor="b" anchorCtr="0" compatLnSpc="1">
            <a:prstTxWarp prst="textNoShape">
              <a:avLst/>
            </a:prstTxWarp>
            <a:normAutofit/>
          </a:bodyPr>
          <a:lstStyle/>
          <a:p>
            <a:r>
              <a:rPr lang="en-GB" i="0">
                <a:effectLst/>
              </a:rPr>
              <a:t>SERVQUAL</a:t>
            </a:r>
            <a:endParaRPr lang="en-GB" dirty="0"/>
          </a:p>
        </p:txBody>
      </p:sp>
      <p:pic>
        <p:nvPicPr>
          <p:cNvPr id="9" name="Picture 2" descr="SERVQUAL Model diagram (Zeithaml) - toolshero">
            <a:extLst>
              <a:ext uri="{FF2B5EF4-FFF2-40B4-BE49-F238E27FC236}">
                <a16:creationId xmlns:a16="http://schemas.microsoft.com/office/drawing/2014/main" id="{87DCF097-B435-411F-91AE-E69D1DCAEC9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03648" y="176063"/>
            <a:ext cx="6048672" cy="4536505"/>
          </a:xfrm>
          <a:prstGeom prst="rect">
            <a:avLst/>
          </a:prstGeom>
          <a:solidFill>
            <a:srgbClr val="FFFFFF"/>
          </a:solidFill>
        </p:spPr>
      </p:pic>
      <p:sp>
        <p:nvSpPr>
          <p:cNvPr id="8" name="Content Placeholder 2">
            <a:extLst>
              <a:ext uri="{FF2B5EF4-FFF2-40B4-BE49-F238E27FC236}">
                <a16:creationId xmlns:a16="http://schemas.microsoft.com/office/drawing/2014/main" id="{E5F1203D-64CF-4E76-8681-25EAECB22951}"/>
              </a:ext>
            </a:extLst>
          </p:cNvPr>
          <p:cNvSpPr txBox="1">
            <a:spLocks/>
          </p:cNvSpPr>
          <p:nvPr/>
        </p:nvSpPr>
        <p:spPr bwMode="auto">
          <a:xfrm>
            <a:off x="1792288" y="5157192"/>
            <a:ext cx="5486400" cy="43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US" sz="800" kern="1200">
                <a:latin typeface="+mn-lt"/>
                <a:ea typeface="+mn-ea"/>
                <a:cs typeface="+mn-cs"/>
              </a:rPr>
              <a:t>The SERVQUAL Model is primarily a qualitative analysis. If a satisfaction survey mainly depends on the transactions between supplier and buyer, the observed quality is measured through generic, environmental factors.</a:t>
            </a:r>
          </a:p>
        </p:txBody>
      </p:sp>
      <p:sp>
        <p:nvSpPr>
          <p:cNvPr id="4" name="Date Placeholder 3">
            <a:extLst>
              <a:ext uri="{FF2B5EF4-FFF2-40B4-BE49-F238E27FC236}">
                <a16:creationId xmlns:a16="http://schemas.microsoft.com/office/drawing/2014/main" id="{17A90F3D-F05A-4E6E-8690-171727141D14}"/>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03/11/2023</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2803644A-DE3E-4CB4-B345-5FD6389F1817}"/>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15</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3109996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483F-C8AE-461A-BA35-71CEACD5B248}"/>
              </a:ext>
            </a:extLst>
          </p:cNvPr>
          <p:cNvSpPr>
            <a:spLocks noGrp="1"/>
          </p:cNvSpPr>
          <p:nvPr>
            <p:ph type="title"/>
          </p:nvPr>
        </p:nvSpPr>
        <p:spPr/>
        <p:txBody>
          <a:bodyPr/>
          <a:lstStyle/>
          <a:p>
            <a:r>
              <a:rPr lang="en-GB" dirty="0"/>
              <a:t>Gaps in Service Quality</a:t>
            </a:r>
          </a:p>
        </p:txBody>
      </p:sp>
      <p:sp>
        <p:nvSpPr>
          <p:cNvPr id="3" name="Content Placeholder 2">
            <a:extLst>
              <a:ext uri="{FF2B5EF4-FFF2-40B4-BE49-F238E27FC236}">
                <a16:creationId xmlns:a16="http://schemas.microsoft.com/office/drawing/2014/main" id="{62DE41C7-AE35-4B81-82A7-3417A5E08B4B}"/>
              </a:ext>
            </a:extLst>
          </p:cNvPr>
          <p:cNvSpPr>
            <a:spLocks noGrp="1"/>
          </p:cNvSpPr>
          <p:nvPr>
            <p:ph idx="1"/>
          </p:nvPr>
        </p:nvSpPr>
        <p:spPr/>
        <p:txBody>
          <a:bodyPr/>
          <a:lstStyle/>
          <a:p>
            <a:r>
              <a:rPr lang="en-GB" b="0" i="0" dirty="0">
                <a:solidFill>
                  <a:srgbClr val="272727"/>
                </a:solidFill>
                <a:effectLst/>
                <a:latin typeface="questrial"/>
              </a:rPr>
              <a:t>GAP 1: </a:t>
            </a:r>
            <a:r>
              <a:rPr lang="en-GB" b="1" i="0" dirty="0">
                <a:solidFill>
                  <a:srgbClr val="272727"/>
                </a:solidFill>
                <a:effectLst/>
                <a:latin typeface="questrial"/>
              </a:rPr>
              <a:t>Gap between Management Perception and Customer Expectation.</a:t>
            </a:r>
          </a:p>
          <a:p>
            <a:endParaRPr lang="en-GB" b="1" dirty="0">
              <a:solidFill>
                <a:srgbClr val="272727"/>
              </a:solidFill>
              <a:latin typeface="questrial"/>
            </a:endParaRPr>
          </a:p>
          <a:p>
            <a:r>
              <a:rPr lang="en-GB" b="0" i="0" dirty="0">
                <a:solidFill>
                  <a:srgbClr val="272727"/>
                </a:solidFill>
                <a:effectLst/>
                <a:latin typeface="questrial"/>
              </a:rPr>
              <a:t>GAP 2: </a:t>
            </a:r>
            <a:r>
              <a:rPr lang="en-GB" b="1" i="0" dirty="0">
                <a:solidFill>
                  <a:srgbClr val="272727"/>
                </a:solidFill>
                <a:effectLst/>
                <a:latin typeface="questrial"/>
              </a:rPr>
              <a:t>Gap between Service Quality Specification and Management Perception.</a:t>
            </a:r>
            <a:r>
              <a:rPr lang="en-GB" b="0" i="0" dirty="0">
                <a:solidFill>
                  <a:srgbClr val="272727"/>
                </a:solidFill>
                <a:effectLst/>
                <a:latin typeface="questrial"/>
              </a:rPr>
              <a:t> </a:t>
            </a:r>
            <a:endParaRPr lang="en-GB" dirty="0"/>
          </a:p>
        </p:txBody>
      </p:sp>
      <p:sp>
        <p:nvSpPr>
          <p:cNvPr id="4" name="Date Placeholder 3">
            <a:extLst>
              <a:ext uri="{FF2B5EF4-FFF2-40B4-BE49-F238E27FC236}">
                <a16:creationId xmlns:a16="http://schemas.microsoft.com/office/drawing/2014/main" id="{74D8F128-0339-45C3-82D7-DE3B08D2B62B}"/>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7AE15ADA-49BA-4DD0-B480-9BA2B94F80AF}"/>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080366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906F7-FF01-4FD6-968D-33384E23E9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2DC6E5-261C-4CD8-8FEB-345001DB579E}"/>
              </a:ext>
            </a:extLst>
          </p:cNvPr>
          <p:cNvSpPr>
            <a:spLocks noGrp="1"/>
          </p:cNvSpPr>
          <p:nvPr>
            <p:ph idx="1"/>
          </p:nvPr>
        </p:nvSpPr>
        <p:spPr/>
        <p:txBody>
          <a:bodyPr/>
          <a:lstStyle/>
          <a:p>
            <a:r>
              <a:rPr lang="en-GB" b="0" i="0" dirty="0">
                <a:solidFill>
                  <a:srgbClr val="272727"/>
                </a:solidFill>
                <a:effectLst/>
                <a:latin typeface="questrial"/>
              </a:rPr>
              <a:t>GAP 3: </a:t>
            </a:r>
            <a:r>
              <a:rPr lang="en-GB" b="1" i="0" dirty="0">
                <a:solidFill>
                  <a:srgbClr val="272727"/>
                </a:solidFill>
                <a:effectLst/>
                <a:latin typeface="questrial"/>
              </a:rPr>
              <a:t>Gap between Service Quality Specification and Service Delivery.</a:t>
            </a:r>
          </a:p>
          <a:p>
            <a:endParaRPr lang="en-GB" b="1" dirty="0">
              <a:solidFill>
                <a:srgbClr val="272727"/>
              </a:solidFill>
              <a:latin typeface="questrial"/>
            </a:endParaRPr>
          </a:p>
          <a:p>
            <a:r>
              <a:rPr lang="en-GB" b="0" i="0" dirty="0">
                <a:solidFill>
                  <a:srgbClr val="272727"/>
                </a:solidFill>
                <a:effectLst/>
                <a:latin typeface="questrial"/>
              </a:rPr>
              <a:t>GAP 4: </a:t>
            </a:r>
            <a:r>
              <a:rPr lang="en-GB" b="1" i="0" dirty="0">
                <a:solidFill>
                  <a:srgbClr val="272727"/>
                </a:solidFill>
                <a:effectLst/>
                <a:latin typeface="questrial"/>
              </a:rPr>
              <a:t>Gap between External Communication and Service Delivery.</a:t>
            </a:r>
            <a:endParaRPr lang="en-GB" dirty="0"/>
          </a:p>
        </p:txBody>
      </p:sp>
      <p:sp>
        <p:nvSpPr>
          <p:cNvPr id="4" name="Date Placeholder 3">
            <a:extLst>
              <a:ext uri="{FF2B5EF4-FFF2-40B4-BE49-F238E27FC236}">
                <a16:creationId xmlns:a16="http://schemas.microsoft.com/office/drawing/2014/main" id="{439AE167-E7E5-4252-87AF-4092B3321ED7}"/>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A4B09869-EA0A-4AEB-AE55-940A70CFFC6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903088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A5AA1-4AF1-4AF3-970F-8FDC0F0587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6A728C6-BE3E-4F1F-849B-B81122651755}"/>
              </a:ext>
            </a:extLst>
          </p:cNvPr>
          <p:cNvSpPr>
            <a:spLocks noGrp="1"/>
          </p:cNvSpPr>
          <p:nvPr>
            <p:ph idx="1"/>
          </p:nvPr>
        </p:nvSpPr>
        <p:spPr/>
        <p:txBody>
          <a:bodyPr/>
          <a:lstStyle/>
          <a:p>
            <a:r>
              <a:rPr lang="en-GB" b="0" i="0" dirty="0">
                <a:solidFill>
                  <a:srgbClr val="272727"/>
                </a:solidFill>
                <a:effectLst/>
                <a:latin typeface="questrial"/>
              </a:rPr>
              <a:t>GAP 5: </a:t>
            </a:r>
            <a:r>
              <a:rPr lang="en-GB" b="1" i="0" dirty="0">
                <a:solidFill>
                  <a:srgbClr val="272727"/>
                </a:solidFill>
                <a:effectLst/>
                <a:latin typeface="questrial"/>
              </a:rPr>
              <a:t>Gap between Experienced Service and Expected Service.</a:t>
            </a:r>
            <a:endParaRPr lang="en-GB" dirty="0"/>
          </a:p>
        </p:txBody>
      </p:sp>
      <p:sp>
        <p:nvSpPr>
          <p:cNvPr id="4" name="Date Placeholder 3">
            <a:extLst>
              <a:ext uri="{FF2B5EF4-FFF2-40B4-BE49-F238E27FC236}">
                <a16:creationId xmlns:a16="http://schemas.microsoft.com/office/drawing/2014/main" id="{E18789DA-45FB-4616-BF2F-7729FCA67683}"/>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400BA0F7-A6CF-4A75-9891-E1EB3D32AE86}"/>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075297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0F8ED-2E64-474F-A765-A30AD06CAC4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a:t>The Kano Model of Customer Satisfaction</a:t>
            </a:r>
          </a:p>
        </p:txBody>
      </p:sp>
      <p:sp>
        <p:nvSpPr>
          <p:cNvPr id="3" name="Content Placeholder 2">
            <a:extLst>
              <a:ext uri="{FF2B5EF4-FFF2-40B4-BE49-F238E27FC236}">
                <a16:creationId xmlns:a16="http://schemas.microsoft.com/office/drawing/2014/main" id="{3ACFDFFD-D235-47B1-8853-4210FD13BF9C}"/>
              </a:ext>
            </a:extLst>
          </p:cNvPr>
          <p:cNvSpPr>
            <a:spLocks noGrp="1"/>
          </p:cNvSpPr>
          <p:nvPr>
            <p:ph sz="half" idx="1"/>
          </p:nvPr>
        </p:nvSpPr>
        <p:spPr>
          <a:xfrm>
            <a:off x="457200" y="1600201"/>
            <a:ext cx="4038600" cy="3989040"/>
          </a:xfrm>
        </p:spPr>
        <p:txBody>
          <a:bodyPr wrap="square" anchor="t">
            <a:normAutofit/>
          </a:bodyPr>
          <a:lstStyle/>
          <a:p>
            <a:r>
              <a:rPr lang="en-GB" dirty="0"/>
              <a:t>The Kano model is a theory developed in the 1980’s by professor </a:t>
            </a:r>
            <a:r>
              <a:rPr lang="en-GB" dirty="0" err="1">
                <a:solidFill>
                  <a:srgbClr val="FF0000"/>
                </a:solidFill>
              </a:rPr>
              <a:t>Noriaki</a:t>
            </a:r>
            <a:r>
              <a:rPr lang="en-GB" dirty="0">
                <a:solidFill>
                  <a:srgbClr val="FF0000"/>
                </a:solidFill>
              </a:rPr>
              <a:t> Kano</a:t>
            </a:r>
          </a:p>
        </p:txBody>
      </p:sp>
      <p:pic>
        <p:nvPicPr>
          <p:cNvPr id="1026" name="Picture 2" descr="Noriaki Kano: Contributions to the Theory of Process Improvement -">
            <a:extLst>
              <a:ext uri="{FF2B5EF4-FFF2-40B4-BE49-F238E27FC236}">
                <a16:creationId xmlns:a16="http://schemas.microsoft.com/office/drawing/2014/main" id="{F8D8A9A3-7721-48D3-8293-731314683F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81845" y="1600201"/>
            <a:ext cx="3971310" cy="3989040"/>
          </a:xfrm>
          <a:prstGeom prst="rect">
            <a:avLst/>
          </a:prstGeom>
          <a:solidFill>
            <a:srgbClr val="FFFFFF"/>
          </a:solidFill>
        </p:spPr>
      </p:pic>
      <p:sp>
        <p:nvSpPr>
          <p:cNvPr id="4" name="Date Placeholder 3">
            <a:extLst>
              <a:ext uri="{FF2B5EF4-FFF2-40B4-BE49-F238E27FC236}">
                <a16:creationId xmlns:a16="http://schemas.microsoft.com/office/drawing/2014/main" id="{0FC93C02-9333-479D-90A0-4A65B898A21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03/11/2023</a:t>
            </a:fld>
            <a:endParaRPr lang="en-GB" altLang="en-US" sz="900"/>
          </a:p>
        </p:txBody>
      </p:sp>
      <p:sp>
        <p:nvSpPr>
          <p:cNvPr id="5" name="Slide Number Placeholder 4">
            <a:extLst>
              <a:ext uri="{FF2B5EF4-FFF2-40B4-BE49-F238E27FC236}">
                <a16:creationId xmlns:a16="http://schemas.microsoft.com/office/drawing/2014/main" id="{70AFEF57-7462-4884-BB13-B70B0F1C04A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37241810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A5AA1-4AF1-4AF3-970F-8FDC0F058733}"/>
              </a:ext>
            </a:extLst>
          </p:cNvPr>
          <p:cNvSpPr>
            <a:spLocks noGrp="1"/>
          </p:cNvSpPr>
          <p:nvPr>
            <p:ph type="title"/>
          </p:nvPr>
        </p:nvSpPr>
        <p:spPr/>
        <p:txBody>
          <a:bodyPr/>
          <a:lstStyle/>
          <a:p>
            <a:r>
              <a:rPr lang="en-GB" dirty="0"/>
              <a:t>When to use the Kano Model</a:t>
            </a:r>
          </a:p>
        </p:txBody>
      </p:sp>
      <p:sp>
        <p:nvSpPr>
          <p:cNvPr id="4" name="Date Placeholder 3">
            <a:extLst>
              <a:ext uri="{FF2B5EF4-FFF2-40B4-BE49-F238E27FC236}">
                <a16:creationId xmlns:a16="http://schemas.microsoft.com/office/drawing/2014/main" id="{E18789DA-45FB-4616-BF2F-7729FCA67683}"/>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400BA0F7-A6CF-4A75-9891-E1EB3D32AE86}"/>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10" name="Content Placeholder 9" descr="Text&#10;&#10;Description automatically generated">
            <a:extLst>
              <a:ext uri="{FF2B5EF4-FFF2-40B4-BE49-F238E27FC236}">
                <a16:creationId xmlns:a16="http://schemas.microsoft.com/office/drawing/2014/main" id="{8C062970-C663-4151-B75F-6AACBEE5D91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7200" y="1556792"/>
            <a:ext cx="3708267" cy="2803450"/>
          </a:xfrm>
        </p:spPr>
      </p:pic>
      <p:pic>
        <p:nvPicPr>
          <p:cNvPr id="2050" name="Picture 2" descr="New Service Development Process Ppt Slides | Presentation Graphics |  Presentation PowerPoint Example | Slide Templates">
            <a:extLst>
              <a:ext uri="{FF2B5EF4-FFF2-40B4-BE49-F238E27FC236}">
                <a16:creationId xmlns:a16="http://schemas.microsoft.com/office/drawing/2014/main" id="{2B9BF9FF-7862-4370-94BB-97919B329FF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2276872"/>
            <a:ext cx="3936437"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94676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3721-A131-4DCF-AD7F-7600BD2A917C}"/>
              </a:ext>
            </a:extLst>
          </p:cNvPr>
          <p:cNvSpPr>
            <a:spLocks noGrp="1"/>
          </p:cNvSpPr>
          <p:nvPr>
            <p:ph type="title"/>
          </p:nvPr>
        </p:nvSpPr>
        <p:spPr/>
        <p:txBody>
          <a:bodyPr/>
          <a:lstStyle/>
          <a:p>
            <a:r>
              <a:rPr lang="en-GB" dirty="0"/>
              <a:t>The Kano Model of Customer Satisfaction</a:t>
            </a:r>
          </a:p>
        </p:txBody>
      </p:sp>
      <p:sp>
        <p:nvSpPr>
          <p:cNvPr id="3" name="Content Placeholder 2">
            <a:extLst>
              <a:ext uri="{FF2B5EF4-FFF2-40B4-BE49-F238E27FC236}">
                <a16:creationId xmlns:a16="http://schemas.microsoft.com/office/drawing/2014/main" id="{74D40E69-AB61-473B-8033-42BB75C5F370}"/>
              </a:ext>
            </a:extLst>
          </p:cNvPr>
          <p:cNvSpPr>
            <a:spLocks noGrp="1"/>
          </p:cNvSpPr>
          <p:nvPr>
            <p:ph idx="1"/>
          </p:nvPr>
        </p:nvSpPr>
        <p:spPr/>
        <p:txBody>
          <a:bodyPr/>
          <a:lstStyle/>
          <a:p>
            <a:pPr marL="0" indent="0">
              <a:buNone/>
            </a:pPr>
            <a:r>
              <a:rPr lang="en-GB" b="1" i="0" dirty="0">
                <a:effectLst/>
                <a:latin typeface="Lato" panose="020B0604020202020204" pitchFamily="34" charset="0"/>
              </a:rPr>
              <a:t>Dissatisfiers or Basic Needs</a:t>
            </a:r>
          </a:p>
          <a:p>
            <a:pPr marL="0" indent="0">
              <a:buNone/>
            </a:pPr>
            <a:r>
              <a:rPr lang="en-GB" b="0" i="0" dirty="0">
                <a:effectLst/>
                <a:latin typeface="+mj-lt"/>
              </a:rPr>
              <a:t>Expected features or characteristics of a product or service (legible forms, correctly spelled name, basic functionality). These needs are typically “unspoken.” If these needs are not fulfilled, the customer will be extremely dissatisfied.</a:t>
            </a:r>
            <a:endParaRPr lang="en-GB" dirty="0">
              <a:latin typeface="+mj-lt"/>
            </a:endParaRPr>
          </a:p>
        </p:txBody>
      </p:sp>
      <p:sp>
        <p:nvSpPr>
          <p:cNvPr id="4" name="Date Placeholder 3">
            <a:extLst>
              <a:ext uri="{FF2B5EF4-FFF2-40B4-BE49-F238E27FC236}">
                <a16:creationId xmlns:a16="http://schemas.microsoft.com/office/drawing/2014/main" id="{B054C4DC-3F47-4162-B0DA-142C49809BCE}"/>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734F3523-AED1-46E3-8E99-C56930B5AE1D}"/>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11250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729B6-4129-4601-A2F7-0080F69383EC}"/>
              </a:ext>
            </a:extLst>
          </p:cNvPr>
          <p:cNvSpPr>
            <a:spLocks noGrp="1"/>
          </p:cNvSpPr>
          <p:nvPr>
            <p:ph type="title"/>
          </p:nvPr>
        </p:nvSpPr>
        <p:spPr/>
        <p:txBody>
          <a:bodyPr/>
          <a:lstStyle/>
          <a:p>
            <a:r>
              <a:rPr lang="en-GB" dirty="0"/>
              <a:t>The Kano Model of Customer Satisfaction</a:t>
            </a:r>
          </a:p>
        </p:txBody>
      </p:sp>
      <p:sp>
        <p:nvSpPr>
          <p:cNvPr id="3" name="Content Placeholder 2">
            <a:extLst>
              <a:ext uri="{FF2B5EF4-FFF2-40B4-BE49-F238E27FC236}">
                <a16:creationId xmlns:a16="http://schemas.microsoft.com/office/drawing/2014/main" id="{53201557-AD41-4291-A6A8-19DC50A02D64}"/>
              </a:ext>
            </a:extLst>
          </p:cNvPr>
          <p:cNvSpPr>
            <a:spLocks noGrp="1"/>
          </p:cNvSpPr>
          <p:nvPr>
            <p:ph idx="1"/>
          </p:nvPr>
        </p:nvSpPr>
        <p:spPr/>
        <p:txBody>
          <a:bodyPr/>
          <a:lstStyle/>
          <a:p>
            <a:pPr marL="0" indent="0">
              <a:buNone/>
            </a:pPr>
            <a:r>
              <a:rPr lang="en-GB" b="1" i="0" dirty="0">
                <a:effectLst/>
                <a:latin typeface="Lato" panose="020F0502020204030203" pitchFamily="34" charset="0"/>
              </a:rPr>
              <a:t>Satisfiers or Performance Needs</a:t>
            </a:r>
          </a:p>
          <a:p>
            <a:pPr marL="0" indent="0">
              <a:buNone/>
            </a:pPr>
            <a:r>
              <a:rPr lang="en-GB" b="0" i="0" dirty="0">
                <a:effectLst/>
                <a:latin typeface="Lato" panose="020F0502020204030203" pitchFamily="34" charset="0"/>
              </a:rPr>
              <a:t>Standard characteristics that increase or decrease satisfaction by their degree (cost/price, ease of use, speed). These needs are typically “spoken.” </a:t>
            </a:r>
            <a:endParaRPr lang="en-GB" dirty="0"/>
          </a:p>
        </p:txBody>
      </p:sp>
      <p:sp>
        <p:nvSpPr>
          <p:cNvPr id="4" name="Date Placeholder 3">
            <a:extLst>
              <a:ext uri="{FF2B5EF4-FFF2-40B4-BE49-F238E27FC236}">
                <a16:creationId xmlns:a16="http://schemas.microsoft.com/office/drawing/2014/main" id="{0D39505D-14D6-454B-931A-384C00DD5B5C}"/>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7251AD4B-27BD-427D-BBB8-776F0AA97F12}"/>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179805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54C64-B441-4051-A1D7-C9D99ECC52FF}"/>
              </a:ext>
            </a:extLst>
          </p:cNvPr>
          <p:cNvSpPr>
            <a:spLocks noGrp="1"/>
          </p:cNvSpPr>
          <p:nvPr>
            <p:ph type="title"/>
          </p:nvPr>
        </p:nvSpPr>
        <p:spPr/>
        <p:txBody>
          <a:bodyPr/>
          <a:lstStyle/>
          <a:p>
            <a:r>
              <a:rPr lang="en-GB" dirty="0"/>
              <a:t>The Kano Model of Customer Satisfaction</a:t>
            </a:r>
          </a:p>
        </p:txBody>
      </p:sp>
      <p:sp>
        <p:nvSpPr>
          <p:cNvPr id="3" name="Content Placeholder 2">
            <a:extLst>
              <a:ext uri="{FF2B5EF4-FFF2-40B4-BE49-F238E27FC236}">
                <a16:creationId xmlns:a16="http://schemas.microsoft.com/office/drawing/2014/main" id="{0FE8DB04-75A1-4E08-B7B0-0433D7FC1D58}"/>
              </a:ext>
            </a:extLst>
          </p:cNvPr>
          <p:cNvSpPr>
            <a:spLocks noGrp="1"/>
          </p:cNvSpPr>
          <p:nvPr>
            <p:ph idx="1"/>
          </p:nvPr>
        </p:nvSpPr>
        <p:spPr/>
        <p:txBody>
          <a:bodyPr/>
          <a:lstStyle/>
          <a:p>
            <a:pPr marL="0" indent="0">
              <a:buNone/>
            </a:pPr>
            <a:r>
              <a:rPr lang="en-GB" b="1" i="0" dirty="0">
                <a:effectLst/>
                <a:latin typeface="Lato" panose="020F0502020204030203" pitchFamily="34" charset="0"/>
              </a:rPr>
              <a:t>Delighters or Excitement Need–</a:t>
            </a:r>
            <a:r>
              <a:rPr lang="en-GB" b="0" i="0" dirty="0">
                <a:effectLst/>
                <a:latin typeface="Lato" panose="020F0502020204030203" pitchFamily="34" charset="0"/>
              </a:rPr>
              <a:t> Unexpected features or characteristics that impress customers and earn the company “extra credit.” These needs also are typically “unspoken.”</a:t>
            </a:r>
            <a:endParaRPr lang="en-GB" dirty="0"/>
          </a:p>
        </p:txBody>
      </p:sp>
      <p:sp>
        <p:nvSpPr>
          <p:cNvPr id="4" name="Date Placeholder 3">
            <a:extLst>
              <a:ext uri="{FF2B5EF4-FFF2-40B4-BE49-F238E27FC236}">
                <a16:creationId xmlns:a16="http://schemas.microsoft.com/office/drawing/2014/main" id="{503FC64D-6A4E-472B-8402-F1063367342D}"/>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D614EFB0-5748-452A-8514-B61A39A062D4}"/>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850266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25B3E-9854-4809-B469-3B4FBE935952}"/>
              </a:ext>
            </a:extLst>
          </p:cNvPr>
          <p:cNvSpPr>
            <a:spLocks noGrp="1"/>
          </p:cNvSpPr>
          <p:nvPr>
            <p:ph type="title"/>
          </p:nvPr>
        </p:nvSpPr>
        <p:spPr/>
        <p:txBody>
          <a:bodyPr/>
          <a:lstStyle/>
          <a:p>
            <a:r>
              <a:rPr lang="en-GB" sz="4000" b="1" dirty="0"/>
              <a:t>Summary</a:t>
            </a:r>
          </a:p>
        </p:txBody>
      </p:sp>
      <p:sp>
        <p:nvSpPr>
          <p:cNvPr id="3" name="Content Placeholder 2">
            <a:extLst>
              <a:ext uri="{FF2B5EF4-FFF2-40B4-BE49-F238E27FC236}">
                <a16:creationId xmlns:a16="http://schemas.microsoft.com/office/drawing/2014/main" id="{0EDD57E8-9120-44BF-A53B-AB744D833E2D}"/>
              </a:ext>
            </a:extLst>
          </p:cNvPr>
          <p:cNvSpPr>
            <a:spLocks noGrp="1"/>
          </p:cNvSpPr>
          <p:nvPr>
            <p:ph idx="1"/>
          </p:nvPr>
        </p:nvSpPr>
        <p:spPr>
          <a:xfrm>
            <a:off x="457200" y="1196752"/>
            <a:ext cx="8229600" cy="3917032"/>
          </a:xfrm>
        </p:spPr>
        <p:txBody>
          <a:bodyPr/>
          <a:lstStyle/>
          <a:p>
            <a:r>
              <a:rPr lang="en-GB" sz="2400" dirty="0"/>
              <a:t>In this lecture we have discussed what is a service</a:t>
            </a:r>
          </a:p>
          <a:p>
            <a:r>
              <a:rPr lang="en-GB" sz="2400" dirty="0"/>
              <a:t>We have determined the main characteristics of services</a:t>
            </a:r>
          </a:p>
          <a:p>
            <a:r>
              <a:rPr lang="en-GB" sz="2400" dirty="0"/>
              <a:t>We have focused on the different elements in the 7Ps or extended marketing mix</a:t>
            </a:r>
          </a:p>
          <a:p>
            <a:r>
              <a:rPr lang="en-GB" sz="2400" dirty="0"/>
              <a:t>We have discussed service quality factors</a:t>
            </a:r>
          </a:p>
          <a:p>
            <a:r>
              <a:rPr lang="en-GB" sz="2400" dirty="0"/>
              <a:t>We have discussed the service quality gap model</a:t>
            </a:r>
          </a:p>
          <a:p>
            <a:r>
              <a:rPr lang="en-GB" sz="2400" dirty="0"/>
              <a:t>We have focused on the Kano model of customer satisfaction.</a:t>
            </a:r>
          </a:p>
        </p:txBody>
      </p:sp>
      <p:sp>
        <p:nvSpPr>
          <p:cNvPr id="4" name="Date Placeholder 3">
            <a:extLst>
              <a:ext uri="{FF2B5EF4-FFF2-40B4-BE49-F238E27FC236}">
                <a16:creationId xmlns:a16="http://schemas.microsoft.com/office/drawing/2014/main" id="{385A50E0-0215-4A95-BDD1-355FE451D009}"/>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EDAC94C0-8DE9-4703-A194-5921A8F9655C}"/>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3389168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69F9-2BD0-45B8-B069-0752D6949EBD}"/>
              </a:ext>
            </a:extLst>
          </p:cNvPr>
          <p:cNvSpPr>
            <a:spLocks noGrp="1"/>
          </p:cNvSpPr>
          <p:nvPr>
            <p:ph type="ctrTitle"/>
          </p:nvPr>
        </p:nvSpPr>
        <p:spPr/>
        <p:txBody>
          <a:bodyPr/>
          <a:lstStyle/>
          <a:p>
            <a:r>
              <a:rPr lang="en-GB" dirty="0">
                <a:solidFill>
                  <a:schemeClr val="bg1"/>
                </a:solidFill>
              </a:rPr>
              <a:t>Case Study Analysis</a:t>
            </a:r>
          </a:p>
        </p:txBody>
      </p:sp>
      <p:sp>
        <p:nvSpPr>
          <p:cNvPr id="3" name="Subtitle 2">
            <a:extLst>
              <a:ext uri="{FF2B5EF4-FFF2-40B4-BE49-F238E27FC236}">
                <a16:creationId xmlns:a16="http://schemas.microsoft.com/office/drawing/2014/main" id="{B3AF6D84-F7FE-479C-AE2B-968FF53D9869}"/>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737488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3EEDD-745A-48BD-B035-881792822DC9}"/>
              </a:ext>
            </a:extLst>
          </p:cNvPr>
          <p:cNvSpPr>
            <a:spLocks noGrp="1"/>
          </p:cNvSpPr>
          <p:nvPr>
            <p:ph type="title"/>
          </p:nvPr>
        </p:nvSpPr>
        <p:spPr/>
        <p:txBody>
          <a:bodyPr/>
          <a:lstStyle/>
          <a:p>
            <a:r>
              <a:rPr lang="en-GB" altLang="en-US" sz="2100" dirty="0">
                <a:latin typeface="Arial" panose="020B0604020202020204" pitchFamily="34" charset="0"/>
                <a:ea typeface="Times New Roman" panose="02020603050405020304" pitchFamily="18" charset="0"/>
              </a:rPr>
              <a:t>Case Question 1: Ballet</a:t>
            </a:r>
            <a:br>
              <a:rPr lang="en-GB" altLang="en-US" sz="3300" dirty="0">
                <a:latin typeface="Arial" panose="020B0604020202020204" pitchFamily="34" charset="0"/>
                <a:ea typeface="Times New Roman" panose="02020603050405020304" pitchFamily="18" charset="0"/>
              </a:rPr>
            </a:br>
            <a:endParaRPr lang="en-GB" dirty="0"/>
          </a:p>
        </p:txBody>
      </p:sp>
      <p:sp>
        <p:nvSpPr>
          <p:cNvPr id="4" name="Rectangle 1">
            <a:extLst>
              <a:ext uri="{FF2B5EF4-FFF2-40B4-BE49-F238E27FC236}">
                <a16:creationId xmlns:a16="http://schemas.microsoft.com/office/drawing/2014/main" id="{A4F1A28F-54A3-4B90-8292-CF14105F5771}"/>
              </a:ext>
            </a:extLst>
          </p:cNvPr>
          <p:cNvSpPr>
            <a:spLocks noGrp="1" noChangeArrowheads="1"/>
          </p:cNvSpPr>
          <p:nvPr>
            <p:ph idx="1"/>
          </p:nvPr>
        </p:nvSpPr>
        <p:spPr bwMode="auto">
          <a:xfrm>
            <a:off x="457201" y="646593"/>
            <a:ext cx="8363271" cy="5201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marL="0" indent="0" defTabSz="685800">
              <a:spcBef>
                <a:spcPct val="0"/>
              </a:spcBef>
              <a:buNone/>
            </a:pPr>
            <a:r>
              <a:rPr lang="en-GB" altLang="en-US" sz="1600" dirty="0">
                <a:latin typeface="Arial" panose="020B0604020202020204" pitchFamily="34" charset="0"/>
                <a:ea typeface="Times New Roman" panose="02020603050405020304" pitchFamily="18" charset="0"/>
              </a:rPr>
              <a:t>Live entertainment is a big market in the UK and has the potential to grow even further despite the recent stagnation in audience figures. </a:t>
            </a:r>
          </a:p>
          <a:p>
            <a:pPr marL="0" indent="0" defTabSz="685800">
              <a:spcBef>
                <a:spcPct val="0"/>
              </a:spcBef>
              <a:buNone/>
            </a:pPr>
            <a:r>
              <a:rPr lang="en-GB" altLang="en-US" sz="1600" dirty="0">
                <a:latin typeface="Arial" panose="020B0604020202020204" pitchFamily="34" charset="0"/>
                <a:ea typeface="Times New Roman" panose="02020603050405020304" pitchFamily="18" charset="0"/>
              </a:rPr>
              <a:t>With over a quarter of UK adults attending plays and almost as many visiting galleries and exhibitions, there is money to made if companies can maintain relationships with customers and widen their appeal.</a:t>
            </a:r>
          </a:p>
          <a:p>
            <a:pPr marL="0" indent="0" defTabSz="685800">
              <a:spcBef>
                <a:spcPct val="0"/>
              </a:spcBef>
              <a:buNone/>
            </a:pPr>
            <a:r>
              <a:rPr lang="en-GB" altLang="en-US" sz="1600" dirty="0">
                <a:latin typeface="Arial" panose="020B0604020202020204" pitchFamily="34" charset="0"/>
                <a:ea typeface="Times New Roman" panose="02020603050405020304" pitchFamily="18" charset="0"/>
              </a:rPr>
              <a:t>The English National Ballet recognises this and marketing efforts look set to increase following the appointment of its first marketing director. </a:t>
            </a:r>
          </a:p>
          <a:p>
            <a:pPr marL="0" indent="0" defTabSz="685800">
              <a:spcBef>
                <a:spcPct val="0"/>
              </a:spcBef>
              <a:buNone/>
            </a:pPr>
            <a:r>
              <a:rPr lang="en-GB" altLang="en-US" sz="1600" dirty="0">
                <a:latin typeface="Arial" panose="020B0604020202020204" pitchFamily="34" charset="0"/>
                <a:ea typeface="Times New Roman" panose="02020603050405020304" pitchFamily="18" charset="0"/>
              </a:rPr>
              <a:t>The English National Ballet realises it needs to compete not just with competitors such as the stage musical, The Lion King, but also the likes of </a:t>
            </a:r>
            <a:r>
              <a:rPr lang="en-GB" altLang="en-US" sz="1600" dirty="0" err="1">
                <a:latin typeface="Arial" panose="020B0604020202020204" pitchFamily="34" charset="0"/>
                <a:ea typeface="Times New Roman" panose="02020603050405020304" pitchFamily="18" charset="0"/>
              </a:rPr>
              <a:t>Playstation</a:t>
            </a:r>
            <a:r>
              <a:rPr lang="en-GB" altLang="en-US" sz="1600" dirty="0">
                <a:latin typeface="Arial" panose="020B0604020202020204" pitchFamily="34" charset="0"/>
                <a:ea typeface="Times New Roman" panose="02020603050405020304" pitchFamily="18" charset="0"/>
              </a:rPr>
              <a:t> and Xbox, and is hoping to improve relationships with its database members and develop new distribution channels to fill more seats as it tours venues throughout the UK. </a:t>
            </a:r>
          </a:p>
          <a:p>
            <a:pPr marL="0" indent="0" defTabSz="685800">
              <a:spcBef>
                <a:spcPct val="0"/>
              </a:spcBef>
              <a:buNone/>
            </a:pPr>
            <a:r>
              <a:rPr lang="en-GB" altLang="en-US" sz="1600" dirty="0">
                <a:latin typeface="Arial" panose="020B0604020202020204" pitchFamily="34" charset="0"/>
                <a:ea typeface="Times New Roman" panose="02020603050405020304" pitchFamily="18" charset="0"/>
              </a:rPr>
              <a:t>Recent research reveals that frequent attendees to all art forms are generally in the AB social class groups and tend to be aged at least 45 years. </a:t>
            </a:r>
          </a:p>
          <a:p>
            <a:pPr marL="0" indent="0" defTabSz="685800">
              <a:spcBef>
                <a:spcPct val="0"/>
              </a:spcBef>
              <a:buNone/>
            </a:pPr>
            <a:r>
              <a:rPr lang="en-GB" altLang="en-US" sz="1600" dirty="0">
                <a:latin typeface="Arial" panose="020B0604020202020204" pitchFamily="34" charset="0"/>
                <a:ea typeface="Times New Roman" panose="02020603050405020304" pitchFamily="18" charset="0"/>
              </a:rPr>
              <a:t>Amongst the population as a whole, there is a perception that the arts are expensive and elitist. </a:t>
            </a:r>
          </a:p>
          <a:p>
            <a:pPr marL="0" indent="0" defTabSz="685800">
              <a:spcBef>
                <a:spcPct val="0"/>
              </a:spcBef>
              <a:buNone/>
            </a:pPr>
            <a:endParaRPr lang="en-GB" altLang="en-US" sz="1600" i="1" dirty="0">
              <a:latin typeface="Arial" panose="020B0604020202020204" pitchFamily="34" charset="0"/>
              <a:ea typeface="Times New Roman" panose="02020603050405020304" pitchFamily="18" charset="0"/>
            </a:endParaRPr>
          </a:p>
          <a:p>
            <a:pPr marL="0" indent="0" defTabSz="685800">
              <a:spcBef>
                <a:spcPct val="0"/>
              </a:spcBef>
              <a:buNone/>
            </a:pPr>
            <a:r>
              <a:rPr lang="en-GB" altLang="en-US" sz="1600" i="1" dirty="0">
                <a:latin typeface="Arial" panose="020B0604020202020204" pitchFamily="34" charset="0"/>
                <a:ea typeface="Times New Roman" panose="02020603050405020304" pitchFamily="18" charset="0"/>
              </a:rPr>
              <a:t>Based on various press reports. </a:t>
            </a:r>
            <a:endParaRPr lang="en-GB" altLang="en-US" sz="1600" dirty="0">
              <a:latin typeface="Arial" panose="020B0604020202020204" pitchFamily="34" charset="0"/>
              <a:ea typeface="Times New Roman" panose="02020603050405020304" pitchFamily="18" charset="0"/>
            </a:endParaRPr>
          </a:p>
          <a:p>
            <a:pPr marL="0" indent="0" defTabSz="685800">
              <a:spcBef>
                <a:spcPct val="0"/>
              </a:spcBef>
              <a:buNone/>
            </a:pPr>
            <a:endParaRPr lang="en-GB" altLang="en-US" sz="1600" dirty="0">
              <a:latin typeface="Arial" panose="020B0604020202020204" pitchFamily="34" charset="0"/>
              <a:ea typeface="Times New Roman" panose="02020603050405020304" pitchFamily="18" charset="0"/>
            </a:endParaRPr>
          </a:p>
          <a:p>
            <a:pPr marL="0" indent="0" defTabSz="685800">
              <a:spcBef>
                <a:spcPct val="0"/>
              </a:spcBef>
              <a:buNone/>
            </a:pPr>
            <a:r>
              <a:rPr lang="en-GB" altLang="en-US" sz="1600" b="1" dirty="0">
                <a:latin typeface="Arial" panose="020B0604020202020204" pitchFamily="34" charset="0"/>
                <a:ea typeface="Times New Roman" panose="02020603050405020304" pitchFamily="18" charset="0"/>
              </a:rPr>
              <a:t>How would you advise the new marketing director to proceed in developing a marketing strategy for the English National Ballet?</a:t>
            </a:r>
          </a:p>
          <a:p>
            <a:pPr marL="0" indent="0" defTabSz="685800">
              <a:spcBef>
                <a:spcPct val="0"/>
              </a:spcBef>
              <a:buNone/>
            </a:pPr>
            <a:endParaRPr lang="en-GB" altLang="en-US" sz="1350" dirty="0">
              <a:latin typeface="Arial" panose="020B0604020202020204" pitchFamily="34" charset="0"/>
            </a:endParaRPr>
          </a:p>
        </p:txBody>
      </p:sp>
    </p:spTree>
    <p:extLst>
      <p:ext uri="{BB962C8B-B14F-4D97-AF65-F5344CB8AC3E}">
        <p14:creationId xmlns:p14="http://schemas.microsoft.com/office/powerpoint/2010/main" val="4053688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01BDF-1067-4580-9ED0-CC02E691D5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1E3D37-77B4-4004-8CAF-8508C851CFA6}"/>
              </a:ext>
            </a:extLst>
          </p:cNvPr>
          <p:cNvSpPr>
            <a:spLocks noGrp="1"/>
          </p:cNvSpPr>
          <p:nvPr>
            <p:ph idx="1"/>
          </p:nvPr>
        </p:nvSpPr>
        <p:spPr/>
        <p:txBody>
          <a:bodyPr>
            <a:normAutofit fontScale="92500" lnSpcReduction="10000"/>
          </a:bodyPr>
          <a:lstStyle/>
          <a:p>
            <a:pPr marL="257175" indent="-257175">
              <a:spcAft>
                <a:spcPts val="0"/>
              </a:spcAft>
              <a:buFont typeface="+mj-lt"/>
              <a:buAutoNum type="arabicPeriod"/>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Conduct a PESTLE analysis</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2. Relate the Porter’s 5 Forces model</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endPar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3. Conduct a SWOT Analysis</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4. What are the main objectives for the National Ballet</a:t>
            </a:r>
            <a:endParaRPr lang="en-GB" sz="1800" dirty="0">
              <a:latin typeface="Times New Roman" panose="02020603050405020304" pitchFamily="18" charset="0"/>
              <a:ea typeface="Times New Roman" panose="02020603050405020304" pitchFamily="18" charset="0"/>
            </a:endParaRPr>
          </a:p>
          <a:p>
            <a:pPr>
              <a:spcAft>
                <a:spcPts val="0"/>
              </a:spcAft>
            </a:pP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5. Determine Segmentation, Targeting and Positioning for the National Ballet</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6. Determine the Marketing Mix strategies for the National Ballet.</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350"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1350" dirty="0">
              <a:latin typeface="Times New Roman" panose="02020603050405020304" pitchFamily="18" charset="0"/>
              <a:ea typeface="Times New Roman" panose="02020603050405020304" pitchFamily="18" charset="0"/>
            </a:endParaRPr>
          </a:p>
          <a:p>
            <a:pPr marL="0" indent="0">
              <a:spcAft>
                <a:spcPts val="0"/>
              </a:spcAft>
              <a:buNone/>
            </a:pPr>
            <a:r>
              <a:rPr lang="en-GB" sz="1350"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135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95284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1096</Words>
  <Application>Microsoft Office PowerPoint</Application>
  <PresentationFormat>On-screen Show (4:3)</PresentationFormat>
  <Paragraphs>166</Paragraphs>
  <Slides>27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vt:lpstr>
      <vt:lpstr>benton-sans</vt:lpstr>
      <vt:lpstr>Helvetica</vt:lpstr>
      <vt:lpstr>Lato</vt:lpstr>
      <vt:lpstr>Myriad Pro</vt:lpstr>
      <vt:lpstr>questrial</vt:lpstr>
      <vt:lpstr>Times New Roman</vt:lpstr>
      <vt:lpstr>Verdana</vt:lpstr>
      <vt:lpstr>20140311PresentationUWTSDTemplate</vt:lpstr>
      <vt:lpstr>LCBB4004</vt:lpstr>
      <vt:lpstr>Learning Outcomes</vt:lpstr>
      <vt:lpstr>What is a service?</vt:lpstr>
      <vt:lpstr>The Characteristics of Services</vt:lpstr>
      <vt:lpstr>The Characteristics of Services</vt:lpstr>
      <vt:lpstr>The 7Ps of Marketing</vt:lpstr>
      <vt:lpstr>The 7Ps of Marketing</vt:lpstr>
      <vt:lpstr>The 7Ps of Marketing</vt:lpstr>
      <vt:lpstr>The 7Ps of Marketing</vt:lpstr>
      <vt:lpstr>The 7Ps of Marketing</vt:lpstr>
      <vt:lpstr>The 7Ps of Marketing</vt:lpstr>
      <vt:lpstr>The 7Ps of Marketing</vt:lpstr>
      <vt:lpstr> SERVQUAL </vt:lpstr>
      <vt:lpstr>PowerPoint Presentation</vt:lpstr>
      <vt:lpstr>SERVQUAL</vt:lpstr>
      <vt:lpstr>Gaps in Service Quality</vt:lpstr>
      <vt:lpstr>PowerPoint Presentation</vt:lpstr>
      <vt:lpstr>PowerPoint Presentation</vt:lpstr>
      <vt:lpstr>The Kano Model of Customer Satisfaction</vt:lpstr>
      <vt:lpstr>When to use the Kano Model</vt:lpstr>
      <vt:lpstr>The Kano Model of Customer Satisfaction</vt:lpstr>
      <vt:lpstr>The Kano Model of Customer Satisfaction</vt:lpstr>
      <vt:lpstr>The Kano Model of Customer Satisfaction</vt:lpstr>
      <vt:lpstr>Summary</vt:lpstr>
      <vt:lpstr>Case Study Analysis</vt:lpstr>
      <vt:lpstr>Case Question 1: Ballet </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141</cp:revision>
  <cp:lastPrinted>2018-07-09T15:27:01Z</cp:lastPrinted>
  <dcterms:created xsi:type="dcterms:W3CDTF">2002-10-07T19:43:58Z</dcterms:created>
  <dcterms:modified xsi:type="dcterms:W3CDTF">2023-11-03T13:57:57Z</dcterms:modified>
</cp:coreProperties>
</file>