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8" r:id="rId3"/>
    <p:sldId id="259" r:id="rId4"/>
    <p:sldId id="260" r:id="rId5"/>
    <p:sldId id="261" r:id="rId6"/>
    <p:sldId id="262" r:id="rId7"/>
    <p:sldId id="263" r:id="rId8"/>
    <p:sldId id="264" r:id="rId9"/>
    <p:sldId id="265" r:id="rId10"/>
    <p:sldId id="266" r:id="rId11"/>
    <p:sldId id="257" r:id="rId12"/>
    <p:sldId id="267" r:id="rId13"/>
    <p:sldId id="268" r:id="rId14"/>
    <p:sldId id="269" r:id="rId15"/>
    <p:sldId id="271" r:id="rId16"/>
    <p:sldId id="272" r:id="rId17"/>
    <p:sldId id="273" r:id="rId18"/>
    <p:sldId id="27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51C4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67" d="100"/>
          <a:sy n="67" d="100"/>
        </p:scale>
        <p:origin x="6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BE2769-3922-4CBD-A69E-D50C9D602CA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74AB533-E735-4D04-A66A-841F4F5A121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8000E8D-4BDF-4492-9116-A6F9B163A476}"/>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6391A1E4-BB51-419B-9EE6-48A9A21E16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84206B-C312-41E1-B2FD-EEB78A73566B}"/>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5258972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57D7A-AD70-48B7-AE17-23E3D34325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1F8FC7-08A9-4DE4-8AB6-4B566F1C4769}"/>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11AF8D9-038F-4898-BCAD-A25F7DE7588A}"/>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978E1A86-3EAA-4072-AD3F-69CFDC8821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40366F-6ED9-41C7-8189-42342E419176}"/>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22548295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06C04-F59E-48C4-9C5E-AF3EC78B7B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4A99167-C096-45D1-8AE3-30F38D82E52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CDF0191-35E9-4036-A78C-D78EB7BF6379}"/>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34C124C9-E759-47E1-A4D7-EF7D251C6AF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8376F3-277F-4A39-8537-F8CE440B2995}"/>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35383546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84A504-61C7-4AB7-8081-96CCA9420B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A6C8F2D-7561-49C0-B9B1-B55ACB508E55}"/>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9FFDF9-6679-4AD1-B6BE-188F30189F3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76043F0-A691-45F2-9174-BC4C916032D0}"/>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6" name="Footer Placeholder 5">
            <a:extLst>
              <a:ext uri="{FF2B5EF4-FFF2-40B4-BE49-F238E27FC236}">
                <a16:creationId xmlns:a16="http://schemas.microsoft.com/office/drawing/2014/main" id="{92104CFA-583F-4E28-AF25-8A5754B38A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A4E181-262B-4C63-8D33-511BCEF4DA22}"/>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2641204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64408-41E5-4B13-B5C4-53E77ADCD3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36F0EB8-1A85-4465-B982-7CE59EFEA3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CF627250-D08C-495D-BA73-79CCB3EB14E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FDE2537-F1A8-4938-8E2E-35156DCB968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EC682DDB-8044-443C-B560-18DB429FB1B4}"/>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9CA638-23CD-4A4D-A5F3-9EFFDB75F494}"/>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8" name="Footer Placeholder 7">
            <a:extLst>
              <a:ext uri="{FF2B5EF4-FFF2-40B4-BE49-F238E27FC236}">
                <a16:creationId xmlns:a16="http://schemas.microsoft.com/office/drawing/2014/main" id="{B9B0191E-52B3-4DD4-95C8-D9480FF24B5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377D6EB-2E1E-4AFF-9EFE-974455E7E5BF}"/>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12088006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C8B0D-911A-4CAB-9ED7-E21672D80B5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5BD1DC-3699-4083-A99B-5C9933FE80E1}"/>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4" name="Footer Placeholder 3">
            <a:extLst>
              <a:ext uri="{FF2B5EF4-FFF2-40B4-BE49-F238E27FC236}">
                <a16:creationId xmlns:a16="http://schemas.microsoft.com/office/drawing/2014/main" id="{0592CC27-83BE-4CF5-AD96-8B84634B41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C171688-4653-467E-B5B6-D7F7E3270C23}"/>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683019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02E6F5-766E-4663-AB33-99EC41718952}"/>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3" name="Footer Placeholder 2">
            <a:extLst>
              <a:ext uri="{FF2B5EF4-FFF2-40B4-BE49-F238E27FC236}">
                <a16:creationId xmlns:a16="http://schemas.microsoft.com/office/drawing/2014/main" id="{B53D2510-8949-4BD3-9BEF-DE55CFD997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96DA189-2236-4885-AC57-E1781A93F796}"/>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2373889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13C57-16FA-4F73-BDDA-A5C8F7503F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9E3EBBA-C554-4D2B-B2D6-6DD40ACC1C4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72D93E0-3186-4894-8621-4C312290FC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6FA9D17-DC40-46B4-8C38-D22CFB5BDD23}"/>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6" name="Footer Placeholder 5">
            <a:extLst>
              <a:ext uri="{FF2B5EF4-FFF2-40B4-BE49-F238E27FC236}">
                <a16:creationId xmlns:a16="http://schemas.microsoft.com/office/drawing/2014/main" id="{4366CBCD-5036-4186-9730-2D223D1293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9310D4-01D9-4506-8C05-9C34F2605DF8}"/>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17534160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DDC20-13E4-4E28-BC5E-138A51C8F3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9ACA68-2224-42E7-815B-199692D4344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ED895F7-FB54-4222-B44A-1DEDCF99EB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1C5A5CA-AC86-4999-BB7B-23AA7E15F1FF}"/>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6" name="Footer Placeholder 5">
            <a:extLst>
              <a:ext uri="{FF2B5EF4-FFF2-40B4-BE49-F238E27FC236}">
                <a16:creationId xmlns:a16="http://schemas.microsoft.com/office/drawing/2014/main" id="{96C1477F-3CFB-487B-B054-10374B2B30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0F4A53-5FCB-48FA-B11C-57AEFFE7FD4C}"/>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3885486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07C34-7F2A-40F3-A3D9-B5733765381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7085067-2CA4-44E9-81EC-35E38602F38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DBD0EE8-B818-44DB-B6BB-5025FAB3E979}"/>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1BD3EC2B-29EE-474B-9B55-34B33F2FF3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9852BE-D114-4F30-A4D4-A4EF71ED1CDA}"/>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4030347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07A1DA7-40EB-4207-B16D-9A8AAD8543B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ECA6D15-C519-475F-A206-803018D4321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8F366B-06B2-498D-8B5A-3E63E2E2B660}"/>
              </a:ext>
            </a:extLst>
          </p:cNvPr>
          <p:cNvSpPr>
            <a:spLocks noGrp="1"/>
          </p:cNvSpPr>
          <p:nvPr>
            <p:ph type="dt" sz="half" idx="10"/>
          </p:nvPr>
        </p:nvSpPr>
        <p:spPr/>
        <p:txBody>
          <a:body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7E32E74E-5648-42B8-AE17-40FF66687B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357B2F-C562-4104-8A69-BF3658712F23}"/>
              </a:ext>
            </a:extLst>
          </p:cNvPr>
          <p:cNvSpPr>
            <a:spLocks noGrp="1"/>
          </p:cNvSpPr>
          <p:nvPr>
            <p:ph type="sldNum" sz="quarter" idx="12"/>
          </p:nvPr>
        </p:nvSpPr>
        <p:spPr/>
        <p:txBody>
          <a:bodyPr/>
          <a:lstStyle/>
          <a:p>
            <a:fld id="{2963C82B-0676-4A58-93DD-C26791239355}" type="slidenum">
              <a:rPr lang="en-GB" smtClean="0"/>
              <a:t>‹#›</a:t>
            </a:fld>
            <a:endParaRPr lang="en-GB"/>
          </a:p>
        </p:txBody>
      </p:sp>
    </p:spTree>
    <p:extLst>
      <p:ext uri="{BB962C8B-B14F-4D97-AF65-F5344CB8AC3E}">
        <p14:creationId xmlns:p14="http://schemas.microsoft.com/office/powerpoint/2010/main" val="21260703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90A1F65-C816-497A-B1EB-D1DB25B1F25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370FC0A-937A-4BF2-B62A-B3F5DEA967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C01A89-BEEF-4623-A105-D40E9F19C4D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5ED93AD-43CF-4715-B45A-5BC220FEFC2B}" type="datetimeFigureOut">
              <a:rPr lang="en-GB" smtClean="0"/>
              <a:t>06/11/2018</a:t>
            </a:fld>
            <a:endParaRPr lang="en-GB"/>
          </a:p>
        </p:txBody>
      </p:sp>
      <p:sp>
        <p:nvSpPr>
          <p:cNvPr id="5" name="Footer Placeholder 4">
            <a:extLst>
              <a:ext uri="{FF2B5EF4-FFF2-40B4-BE49-F238E27FC236}">
                <a16:creationId xmlns:a16="http://schemas.microsoft.com/office/drawing/2014/main" id="{4B85F021-7E99-4A24-A929-5805D27B3A1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3FA301A-F4AD-423F-A0DD-B729A9DAAE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963C82B-0676-4A58-93DD-C26791239355}" type="slidenum">
              <a:rPr lang="en-GB" smtClean="0"/>
              <a:t>‹#›</a:t>
            </a:fld>
            <a:endParaRPr lang="en-GB"/>
          </a:p>
        </p:txBody>
      </p:sp>
    </p:spTree>
    <p:extLst>
      <p:ext uri="{BB962C8B-B14F-4D97-AF65-F5344CB8AC3E}">
        <p14:creationId xmlns:p14="http://schemas.microsoft.com/office/powerpoint/2010/main" val="866276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7.jpg"/></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image" Target="../media/image14.png"/><Relationship Id="rId7" Type="http://schemas.openxmlformats.org/officeDocument/2006/relationships/image" Target="../media/image18.jpe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3.jpg"/><Relationship Id="rId4" Type="http://schemas.openxmlformats.org/officeDocument/2006/relationships/image" Target="../media/image22.jp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12.xml.rels><?xml version="1.0" encoding="UTF-8" standalone="yes"?>
<Relationships xmlns="http://schemas.openxmlformats.org/package/2006/relationships"><Relationship Id="rId3" Type="http://schemas.openxmlformats.org/officeDocument/2006/relationships/image" Target="../media/image26.jp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28.jpg"/><Relationship Id="rId4" Type="http://schemas.openxmlformats.org/officeDocument/2006/relationships/image" Target="../media/image27.jpg"/></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2" name="Rectangle 1"/>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F5D54F7-21CB-441D-91EB-64A0CEE317BC}"/>
              </a:ext>
            </a:extLst>
          </p:cNvPr>
          <p:cNvSpPr/>
          <p:nvPr/>
        </p:nvSpPr>
        <p:spPr>
          <a:xfrm>
            <a:off x="3048000" y="1665541"/>
            <a:ext cx="6096000" cy="2554545"/>
          </a:xfrm>
          <a:prstGeom prst="rect">
            <a:avLst/>
          </a:prstGeom>
        </p:spPr>
        <p:txBody>
          <a:bodyPr>
            <a:spAutoFit/>
          </a:bodyPr>
          <a:lstStyle/>
          <a:p>
            <a:pPr algn="ctr"/>
            <a:r>
              <a:rPr lang="en-GB" sz="3200" b="1" dirty="0">
                <a:solidFill>
                  <a:schemeClr val="bg1"/>
                </a:solidFill>
                <a:latin typeface="Myriad Pro Light" panose="020B0603030403020204" pitchFamily="34" charset="0"/>
              </a:rPr>
              <a:t>Female Character Representation in Concept Art in the Animation Industry</a:t>
            </a:r>
            <a:r>
              <a:rPr lang="en-GB" sz="3200" b="1" dirty="0" smtClean="0">
                <a:solidFill>
                  <a:schemeClr val="bg1"/>
                </a:solidFill>
                <a:latin typeface="Myriad Pro Light" panose="020B0603030403020204" pitchFamily="34" charset="0"/>
              </a:rPr>
              <a:t>.</a:t>
            </a:r>
          </a:p>
          <a:p>
            <a:pPr algn="ctr"/>
            <a:endParaRPr lang="en-GB" sz="3200" b="1" dirty="0">
              <a:solidFill>
                <a:schemeClr val="bg1"/>
              </a:solidFill>
              <a:latin typeface="Myriad Pro Light" panose="020B0603030403020204" pitchFamily="34" charset="0"/>
            </a:endParaRPr>
          </a:p>
          <a:p>
            <a:pPr algn="ctr"/>
            <a:r>
              <a:rPr lang="en-GB" sz="3200" b="1" dirty="0" smtClean="0">
                <a:solidFill>
                  <a:schemeClr val="bg1"/>
                </a:solidFill>
                <a:latin typeface="Myriad Pro Light" panose="020B0603030403020204" pitchFamily="34" charset="0"/>
              </a:rPr>
              <a:t>Charlotte Preston</a:t>
            </a:r>
            <a:endParaRPr lang="en-GB" sz="3200" b="1" dirty="0">
              <a:solidFill>
                <a:schemeClr val="bg1"/>
              </a:solidFill>
              <a:latin typeface="Myriad Pro Light" panose="020B0603030403020204" pitchFamily="34" charset="0"/>
            </a:endParaRPr>
          </a:p>
        </p:txBody>
      </p:sp>
      <p:sp>
        <p:nvSpPr>
          <p:cNvPr id="5" name="Rectangle 4">
            <a:extLst>
              <a:ext uri="{FF2B5EF4-FFF2-40B4-BE49-F238E27FC236}">
                <a16:creationId xmlns:a16="http://schemas.microsoft.com/office/drawing/2014/main" id="{C50AC621-E90B-43C4-862C-4B3CECBC2AC5}"/>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797274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82B31D4-E040-4747-872D-0D56B499AA0F}"/>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E7E3FFB4-6F3B-416F-A892-E73B5928A554}"/>
              </a:ext>
            </a:extLst>
          </p:cNvPr>
          <p:cNvSpPr/>
          <p:nvPr/>
        </p:nvSpPr>
        <p:spPr>
          <a:xfrm>
            <a:off x="315985" y="3095538"/>
            <a:ext cx="11560030" cy="3397541"/>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Introduction</a:t>
            </a:r>
          </a:p>
          <a:p>
            <a:pPr algn="ctr"/>
            <a:r>
              <a:rPr lang="en-GB" dirty="0"/>
              <a:t>This proposal shall explore the representation of female character design within the modern animation industry, through diverse designs, events and occasions in which female characters are used. There seems to be a shift in development, through conversations when creating female character concept designs. While this proposal explores the ways in which females have been represented there are also a multitude of concerns that stem from the messages that are being sent to the animation’s female and male audience. Through observing information gathered by Beasley and Standley, and many other researchers, the information will be used to try and find a solution to these design challenges through personal work, and through using art-based research. The results state a clear undeveloped amount of realism within many female character concepts that are currently largely widespread. </a:t>
            </a:r>
          </a:p>
        </p:txBody>
      </p:sp>
      <p:pic>
        <p:nvPicPr>
          <p:cNvPr id="3" name="Picture 2"/>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6246056" y="408611"/>
            <a:ext cx="5373920" cy="2320302"/>
          </a:xfrm>
          <a:prstGeom prst="rect">
            <a:avLst/>
          </a:prstGeom>
        </p:spPr>
      </p:pic>
      <p:pic>
        <p:nvPicPr>
          <p:cNvPr id="9" name="Picture 8"/>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599813" y="893527"/>
            <a:ext cx="5248800" cy="1296000"/>
          </a:xfrm>
          <a:prstGeom prst="rect">
            <a:avLst/>
          </a:prstGeom>
        </p:spPr>
      </p:pic>
    </p:spTree>
    <p:extLst>
      <p:ext uri="{BB962C8B-B14F-4D97-AF65-F5344CB8AC3E}">
        <p14:creationId xmlns:p14="http://schemas.microsoft.com/office/powerpoint/2010/main" val="39749052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5" name="Rectangle 4"/>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C2F2E94E-EDAE-48CC-888C-16646D860EC9}"/>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15D47A01-C377-4214-AC14-001961D11AD4}"/>
              </a:ext>
            </a:extLst>
          </p:cNvPr>
          <p:cNvSpPr/>
          <p:nvPr/>
        </p:nvSpPr>
        <p:spPr>
          <a:xfrm>
            <a:off x="5880683" y="861969"/>
            <a:ext cx="5889071" cy="5134062"/>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key objectives include:</a:t>
            </a:r>
          </a:p>
          <a:p>
            <a:pPr algn="ctr"/>
            <a:endParaRPr lang="en-GB" dirty="0"/>
          </a:p>
          <a:p>
            <a:pPr algn="ctr"/>
            <a:r>
              <a:rPr lang="en-GB" dirty="0"/>
              <a:t>. Examining the use of female character designs in the animation industry,</a:t>
            </a:r>
          </a:p>
          <a:p>
            <a:pPr algn="ctr"/>
            <a:endParaRPr lang="en-GB" dirty="0"/>
          </a:p>
          <a:p>
            <a:pPr algn="ctr"/>
            <a:r>
              <a:rPr lang="en-GB" dirty="0"/>
              <a:t>. Gathering an audience’s perspective on the matter,</a:t>
            </a:r>
          </a:p>
          <a:p>
            <a:pPr algn="ctr"/>
            <a:endParaRPr lang="en-GB" dirty="0"/>
          </a:p>
          <a:p>
            <a:pPr algn="ctr"/>
            <a:r>
              <a:rPr lang="en-GB" dirty="0"/>
              <a:t>. Investigate the misrepresentation of female design,</a:t>
            </a:r>
          </a:p>
          <a:p>
            <a:pPr algn="ctr"/>
            <a:endParaRPr lang="en-GB" dirty="0"/>
          </a:p>
          <a:p>
            <a:pPr algn="ctr"/>
            <a:r>
              <a:rPr lang="en-GB" dirty="0"/>
              <a:t>. Gather statistics on these concerns,</a:t>
            </a:r>
          </a:p>
          <a:p>
            <a:pPr algn="ctr"/>
            <a:endParaRPr lang="en-GB" dirty="0"/>
          </a:p>
          <a:p>
            <a:pPr algn="ctr"/>
            <a:r>
              <a:rPr lang="en-GB" dirty="0"/>
              <a:t>. Suggest a possible solution,</a:t>
            </a:r>
          </a:p>
          <a:p>
            <a:pPr algn="ctr"/>
            <a:endParaRPr lang="en-GB" dirty="0"/>
          </a:p>
          <a:p>
            <a:pPr algn="ctr"/>
            <a:r>
              <a:rPr lang="en-GB" dirty="0"/>
              <a:t>. Study ways in which to correctly portray females in concept art through personal work.</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32948" y="3737713"/>
            <a:ext cx="4014788" cy="2258318"/>
          </a:xfrm>
          <a:prstGeom prst="rect">
            <a:avLst/>
          </a:prstGeom>
        </p:spPr>
      </p:pic>
      <p:pic>
        <p:nvPicPr>
          <p:cNvPr id="3" name="Picture 2"/>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870785" y="1118151"/>
            <a:ext cx="4076952" cy="2293286"/>
          </a:xfrm>
          <a:prstGeom prst="rect">
            <a:avLst/>
          </a:prstGeom>
        </p:spPr>
      </p:pic>
    </p:spTree>
    <p:extLst>
      <p:ext uri="{BB962C8B-B14F-4D97-AF65-F5344CB8AC3E}">
        <p14:creationId xmlns:p14="http://schemas.microsoft.com/office/powerpoint/2010/main" val="409751530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A7CE1B9-4C6E-41A9-873D-57C0B1EBF68A}"/>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D17166F3-DA60-434A-BBFC-F1E9451FECB9}"/>
              </a:ext>
            </a:extLst>
          </p:cNvPr>
          <p:cNvSpPr/>
          <p:nvPr/>
        </p:nvSpPr>
        <p:spPr>
          <a:xfrm>
            <a:off x="4731391" y="929080"/>
            <a:ext cx="6878972" cy="4999839"/>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When exploring this subject there are two main methodological choices to take into consideration:</a:t>
            </a:r>
          </a:p>
          <a:p>
            <a:pPr algn="ctr"/>
            <a:endParaRPr lang="en-GB" dirty="0"/>
          </a:p>
          <a:p>
            <a:pPr algn="ctr"/>
            <a:r>
              <a:rPr lang="en-GB" dirty="0"/>
              <a:t> . qualitative and quantitative research,</a:t>
            </a:r>
          </a:p>
          <a:p>
            <a:pPr algn="ctr"/>
            <a:r>
              <a:rPr lang="en-GB" dirty="0"/>
              <a:t>Both being explored</a:t>
            </a:r>
          </a:p>
          <a:p>
            <a:pPr algn="ctr"/>
            <a:endParaRPr lang="en-GB" dirty="0"/>
          </a:p>
          <a:p>
            <a:pPr algn="ctr"/>
            <a:r>
              <a:rPr lang="en-GB" dirty="0"/>
              <a:t>Qualitative data shall be gathered through conducting questionnaires and gathering language based research through the general public regarding this topic. </a:t>
            </a:r>
          </a:p>
          <a:p>
            <a:pPr algn="ctr"/>
            <a:endParaRPr lang="en-GB" dirty="0"/>
          </a:p>
          <a:p>
            <a:pPr algn="ctr"/>
            <a:r>
              <a:rPr lang="en-GB" dirty="0"/>
              <a:t>Quantitative data shall be taking information from statistics and research conducted by researchers.</a:t>
            </a:r>
          </a:p>
          <a:p>
            <a:pPr algn="ctr"/>
            <a:endParaRPr lang="en-GB" dirty="0"/>
          </a:p>
          <a:p>
            <a:pPr algn="ctr"/>
            <a:r>
              <a:rPr lang="en-GB" dirty="0"/>
              <a:t>Taking the words of the general public and comparing the mathematical findings from the quantitative data to equate to an outcome.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577" y="3961910"/>
            <a:ext cx="3692237" cy="2075858"/>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997" y="1266215"/>
            <a:ext cx="3689817" cy="2074910"/>
          </a:xfrm>
          <a:prstGeom prst="rect">
            <a:avLst/>
          </a:prstGeom>
        </p:spPr>
      </p:pic>
    </p:spTree>
    <p:extLst>
      <p:ext uri="{BB962C8B-B14F-4D97-AF65-F5344CB8AC3E}">
        <p14:creationId xmlns:p14="http://schemas.microsoft.com/office/powerpoint/2010/main" val="9520519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18D45ED-03B8-4B23-84FC-ADF32E831659}"/>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68CE786B-96BF-4252-92CC-5F33779C516E}"/>
              </a:ext>
            </a:extLst>
          </p:cNvPr>
          <p:cNvSpPr/>
          <p:nvPr/>
        </p:nvSpPr>
        <p:spPr>
          <a:xfrm>
            <a:off x="1451295" y="3011647"/>
            <a:ext cx="9571839" cy="286064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Researching into and exploring the design choices and outcomes of female character designs in the animation industry.</a:t>
            </a:r>
          </a:p>
          <a:p>
            <a:pPr algn="ctr"/>
            <a:endParaRPr lang="en-GB" dirty="0"/>
          </a:p>
          <a:p>
            <a:pPr algn="ctr"/>
            <a:r>
              <a:rPr lang="en-GB" dirty="0"/>
              <a:t> Analysing and understanding the consequences of misrepresenting a large demographic. </a:t>
            </a:r>
          </a:p>
          <a:p>
            <a:pPr algn="ctr"/>
            <a:endParaRPr lang="en-GB" dirty="0"/>
          </a:p>
          <a:p>
            <a:pPr algn="ctr"/>
            <a:r>
              <a:rPr lang="en-GB" dirty="0"/>
              <a:t>Leading to the question that the research will either confirm or deny, is the animation industry progressing in its representation of female character concepts?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03129" y="438348"/>
            <a:ext cx="3620005" cy="2333951"/>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073832" y="519321"/>
            <a:ext cx="5125165" cy="2172003"/>
          </a:xfrm>
          <a:prstGeom prst="rect">
            <a:avLst/>
          </a:prstGeom>
        </p:spPr>
      </p:pic>
    </p:spTree>
    <p:extLst>
      <p:ext uri="{BB962C8B-B14F-4D97-AF65-F5344CB8AC3E}">
        <p14:creationId xmlns:p14="http://schemas.microsoft.com/office/powerpoint/2010/main" val="1600660947"/>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7" name="Rectangle 6"/>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0169EDA-7DA4-456F-A539-13D44CBCD956}"/>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B99C7BB6-6314-4D79-9B13-8C4AC7B21095}"/>
              </a:ext>
            </a:extLst>
          </p:cNvPr>
          <p:cNvSpPr/>
          <p:nvPr/>
        </p:nvSpPr>
        <p:spPr>
          <a:xfrm>
            <a:off x="3829706" y="786207"/>
            <a:ext cx="7986320" cy="154357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Example work to provide a solution:</a:t>
            </a:r>
          </a:p>
          <a:p>
            <a:pPr algn="ctr"/>
            <a:endParaRPr lang="en-GB" dirty="0"/>
          </a:p>
          <a:p>
            <a:pPr algn="ctr"/>
            <a:r>
              <a:rPr lang="en-GB" dirty="0"/>
              <a:t>The images below show a few female character designs from personal work that combats the typical design choices.</a:t>
            </a:r>
          </a:p>
        </p:txBody>
      </p:sp>
      <p:pic>
        <p:nvPicPr>
          <p:cNvPr id="6" name="Picture 5">
            <a:extLst>
              <a:ext uri="{FF2B5EF4-FFF2-40B4-BE49-F238E27FC236}">
                <a16:creationId xmlns:a16="http://schemas.microsoft.com/office/drawing/2014/main" id="{6F0B0C0F-2565-4705-98BD-E895C666564F}"/>
              </a:ext>
            </a:extLst>
          </p:cNvPr>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408003" y="2889508"/>
            <a:ext cx="5296163" cy="2979091"/>
          </a:xfrm>
          <a:prstGeom prst="rect">
            <a:avLst/>
          </a:prstGeom>
        </p:spPr>
      </p:pic>
      <p:pic>
        <p:nvPicPr>
          <p:cNvPr id="8" name="Picture 7">
            <a:extLst>
              <a:ext uri="{FF2B5EF4-FFF2-40B4-BE49-F238E27FC236}">
                <a16:creationId xmlns:a16="http://schemas.microsoft.com/office/drawing/2014/main" id="{77B1E791-1B85-4154-9007-BFBD9E79F7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908298" y="3174903"/>
            <a:ext cx="5847125" cy="2384664"/>
          </a:xfrm>
          <a:prstGeom prst="rect">
            <a:avLst/>
          </a:prstGeom>
        </p:spPr>
      </p:pic>
    </p:spTree>
    <p:extLst>
      <p:ext uri="{BB962C8B-B14F-4D97-AF65-F5344CB8AC3E}">
        <p14:creationId xmlns:p14="http://schemas.microsoft.com/office/powerpoint/2010/main" val="71256272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7" name="Rectangle 6"/>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BB2EEF3-FD58-459A-B732-3A1425F9780D}"/>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499D6431-C8A0-463B-BDA6-5FD7180A07C3}"/>
              </a:ext>
            </a:extLst>
          </p:cNvPr>
          <p:cNvSpPr/>
          <p:nvPr/>
        </p:nvSpPr>
        <p:spPr>
          <a:xfrm>
            <a:off x="4362275" y="453004"/>
            <a:ext cx="7357145" cy="213919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Research gathering shall include both individual and group involved opinions when discussing the strategy through:</a:t>
            </a:r>
          </a:p>
          <a:p>
            <a:pPr algn="ctr"/>
            <a:endParaRPr lang="en-GB" dirty="0"/>
          </a:p>
          <a:p>
            <a:pPr algn="ctr"/>
            <a:r>
              <a:rPr lang="en-GB" dirty="0"/>
              <a:t>collecting questionnaires, </a:t>
            </a:r>
          </a:p>
          <a:p>
            <a:pPr algn="ctr"/>
            <a:endParaRPr lang="en-GB" dirty="0"/>
          </a:p>
          <a:p>
            <a:pPr algn="ctr"/>
            <a:r>
              <a:rPr lang="en-GB" dirty="0"/>
              <a:t>while also reading into academic papers written on the topic of female character design. </a:t>
            </a:r>
          </a:p>
        </p:txBody>
      </p:sp>
      <p:sp>
        <p:nvSpPr>
          <p:cNvPr id="5" name="Rectangle: Rounded Corners 4">
            <a:extLst>
              <a:ext uri="{FF2B5EF4-FFF2-40B4-BE49-F238E27FC236}">
                <a16:creationId xmlns:a16="http://schemas.microsoft.com/office/drawing/2014/main" id="{D94F5F6E-6348-4B66-88DB-9049BD32B79C}"/>
              </a:ext>
            </a:extLst>
          </p:cNvPr>
          <p:cNvSpPr/>
          <p:nvPr/>
        </p:nvSpPr>
        <p:spPr>
          <a:xfrm>
            <a:off x="6476300" y="2810312"/>
            <a:ext cx="3129094" cy="380021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Writers include:</a:t>
            </a:r>
          </a:p>
          <a:p>
            <a:pPr algn="ctr"/>
            <a:r>
              <a:rPr lang="en-GB"/>
              <a:t> Kinzie and Joseph,</a:t>
            </a:r>
          </a:p>
          <a:p>
            <a:pPr algn="ctr"/>
            <a:r>
              <a:rPr lang="en-GB"/>
              <a:t> Beasley and Standley, </a:t>
            </a:r>
          </a:p>
          <a:p>
            <a:pPr algn="ctr"/>
            <a:r>
              <a:rPr lang="en-GB"/>
              <a:t>McNiff, </a:t>
            </a:r>
          </a:p>
          <a:p>
            <a:pPr algn="ctr"/>
            <a:r>
              <a:rPr lang="en-GB"/>
              <a:t>Bolton, </a:t>
            </a:r>
          </a:p>
          <a:p>
            <a:pPr algn="ctr"/>
            <a:r>
              <a:rPr lang="en-GB"/>
              <a:t>Buchan, </a:t>
            </a:r>
          </a:p>
          <a:p>
            <a:pPr algn="ctr"/>
            <a:r>
              <a:rPr lang="en-GB"/>
              <a:t>Bradley,</a:t>
            </a:r>
          </a:p>
          <a:p>
            <a:pPr algn="ctr"/>
            <a:r>
              <a:rPr lang="en-GB"/>
              <a:t> Bush, </a:t>
            </a:r>
          </a:p>
          <a:p>
            <a:pPr algn="ctr"/>
            <a:r>
              <a:rPr lang="en-GB"/>
              <a:t>B and SP shall </a:t>
            </a:r>
          </a:p>
        </p:txBody>
      </p:sp>
      <p:pic>
        <p:nvPicPr>
          <p:cNvPr id="2" name="Picture 1"/>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826800" y="4999839"/>
            <a:ext cx="5052000" cy="1296000"/>
          </a:xfrm>
          <a:prstGeom prst="rect">
            <a:avLst/>
          </a:prstGeom>
        </p:spPr>
      </p:pic>
      <p:pic>
        <p:nvPicPr>
          <p:cNvPr id="3" name="Picture 2"/>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31400" y="3147886"/>
            <a:ext cx="4642800" cy="1296000"/>
          </a:xfrm>
          <a:prstGeom prst="rect">
            <a:avLst/>
          </a:prstGeom>
        </p:spPr>
      </p:pic>
    </p:spTree>
    <p:extLst>
      <p:ext uri="{BB962C8B-B14F-4D97-AF65-F5344CB8AC3E}">
        <p14:creationId xmlns:p14="http://schemas.microsoft.com/office/powerpoint/2010/main" val="40000036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F6E771B-022E-4A3B-91BC-A09AD34EDB05}"/>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5E8D201E-958A-423A-9AF4-A717CA6E97C3}"/>
              </a:ext>
            </a:extLst>
          </p:cNvPr>
          <p:cNvSpPr/>
          <p:nvPr/>
        </p:nvSpPr>
        <p:spPr>
          <a:xfrm>
            <a:off x="5922628" y="2340530"/>
            <a:ext cx="5863904" cy="426999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Leading the progress for both female design and representation:</a:t>
            </a:r>
          </a:p>
          <a:p>
            <a:pPr algn="ctr"/>
            <a:endParaRPr lang="en-GB" dirty="0"/>
          </a:p>
          <a:p>
            <a:pPr algn="ctr"/>
            <a:r>
              <a:rPr lang="en-GB" dirty="0"/>
              <a:t>Rebecca Sugar. </a:t>
            </a:r>
          </a:p>
          <a:p>
            <a:pPr algn="ctr"/>
            <a:endParaRPr lang="en-GB" dirty="0"/>
          </a:p>
          <a:p>
            <a:pPr algn="ctr"/>
            <a:r>
              <a:rPr lang="en-GB" dirty="0"/>
              <a:t> Cartoon Network’s first female to create an independent series on the network. </a:t>
            </a:r>
          </a:p>
          <a:p>
            <a:pPr algn="ctr"/>
            <a:endParaRPr lang="en-GB" dirty="0"/>
          </a:p>
          <a:p>
            <a:pPr algn="ctr"/>
            <a:r>
              <a:rPr lang="en-GB" dirty="0"/>
              <a:t>Steven Universe that she creates shows a plethora of female characters that all break the mould with how female designs are usually tackled. </a:t>
            </a:r>
          </a:p>
        </p:txBody>
      </p:sp>
      <p:pic>
        <p:nvPicPr>
          <p:cNvPr id="2" name="Picture 1"/>
          <p:cNvPicPr>
            <a:picLocks noChangeAspect="1"/>
          </p:cNvPicPr>
          <p:nvPr/>
        </p:nvPicPr>
        <p:blipFill>
          <a:blip r:embed="rId3"/>
          <a:stretch>
            <a:fillRect/>
          </a:stretch>
        </p:blipFill>
        <p:spPr>
          <a:xfrm>
            <a:off x="3198781" y="4527251"/>
            <a:ext cx="2519716" cy="2083275"/>
          </a:xfrm>
          <a:prstGeom prst="rect">
            <a:avLst/>
          </a:prstGeom>
        </p:spPr>
      </p:pic>
      <p:pic>
        <p:nvPicPr>
          <p:cNvPr id="3" name="Picture 2"/>
          <p:cNvPicPr>
            <a:picLocks noChangeAspect="1"/>
          </p:cNvPicPr>
          <p:nvPr/>
        </p:nvPicPr>
        <p:blipFill>
          <a:blip r:embed="rId4"/>
          <a:stretch>
            <a:fillRect/>
          </a:stretch>
        </p:blipFill>
        <p:spPr>
          <a:xfrm>
            <a:off x="8872539" y="339494"/>
            <a:ext cx="2913994" cy="1722823"/>
          </a:xfrm>
          <a:prstGeom prst="rect">
            <a:avLst/>
          </a:prstGeom>
        </p:spPr>
      </p:pic>
      <p:pic>
        <p:nvPicPr>
          <p:cNvPr id="8" name="Picture 7"/>
          <p:cNvPicPr>
            <a:picLocks noChangeAspect="1"/>
          </p:cNvPicPr>
          <p:nvPr/>
        </p:nvPicPr>
        <p:blipFill>
          <a:blip r:embed="rId5"/>
          <a:stretch>
            <a:fillRect/>
          </a:stretch>
        </p:blipFill>
        <p:spPr>
          <a:xfrm>
            <a:off x="6223758" y="339494"/>
            <a:ext cx="2243314" cy="1722823"/>
          </a:xfrm>
          <a:prstGeom prst="rect">
            <a:avLst/>
          </a:prstGeom>
        </p:spPr>
      </p:pic>
      <p:pic>
        <p:nvPicPr>
          <p:cNvPr id="9" name="Picture 8"/>
          <p:cNvPicPr>
            <a:picLocks noChangeAspect="1"/>
          </p:cNvPicPr>
          <p:nvPr/>
        </p:nvPicPr>
        <p:blipFill>
          <a:blip r:embed="rId6" cstate="hqprint">
            <a:extLst>
              <a:ext uri="{28A0092B-C50C-407E-A947-70E740481C1C}">
                <a14:useLocalDpi xmlns:a14="http://schemas.microsoft.com/office/drawing/2010/main" val="0"/>
              </a:ext>
            </a:extLst>
          </a:blip>
          <a:stretch>
            <a:fillRect/>
          </a:stretch>
        </p:blipFill>
        <p:spPr>
          <a:xfrm>
            <a:off x="182929" y="4527251"/>
            <a:ext cx="2740590" cy="2083276"/>
          </a:xfrm>
          <a:prstGeom prst="rect">
            <a:avLst/>
          </a:prstGeom>
        </p:spPr>
      </p:pic>
      <p:pic>
        <p:nvPicPr>
          <p:cNvPr id="10" name="Picture 9"/>
          <p:cNvPicPr>
            <a:picLocks noChangeAspect="1"/>
          </p:cNvPicPr>
          <p:nvPr/>
        </p:nvPicPr>
        <p:blipFill>
          <a:blip r:embed="rId7" cstate="hqprint">
            <a:extLst>
              <a:ext uri="{28A0092B-C50C-407E-A947-70E740481C1C}">
                <a14:useLocalDpi xmlns:a14="http://schemas.microsoft.com/office/drawing/2010/main" val="0"/>
              </a:ext>
            </a:extLst>
          </a:blip>
          <a:stretch>
            <a:fillRect/>
          </a:stretch>
        </p:blipFill>
        <p:spPr>
          <a:xfrm>
            <a:off x="182929" y="1971675"/>
            <a:ext cx="2893025" cy="1928683"/>
          </a:xfrm>
          <a:prstGeom prst="rect">
            <a:avLst/>
          </a:prstGeom>
        </p:spPr>
      </p:pic>
      <p:pic>
        <p:nvPicPr>
          <p:cNvPr id="11" name="Picture 10"/>
          <p:cNvPicPr>
            <a:picLocks noChangeAspect="1"/>
          </p:cNvPicPr>
          <p:nvPr/>
        </p:nvPicPr>
        <p:blipFill>
          <a:blip r:embed="rId8" cstate="hqprint">
            <a:extLst>
              <a:ext uri="{28A0092B-C50C-407E-A947-70E740481C1C}">
                <a14:useLocalDpi xmlns:a14="http://schemas.microsoft.com/office/drawing/2010/main" val="0"/>
              </a:ext>
            </a:extLst>
          </a:blip>
          <a:stretch>
            <a:fillRect/>
          </a:stretch>
        </p:blipFill>
        <p:spPr>
          <a:xfrm>
            <a:off x="3333694" y="971679"/>
            <a:ext cx="2183466" cy="2957383"/>
          </a:xfrm>
          <a:prstGeom prst="rect">
            <a:avLst/>
          </a:prstGeom>
        </p:spPr>
      </p:pic>
    </p:spTree>
    <p:extLst>
      <p:ext uri="{BB962C8B-B14F-4D97-AF65-F5344CB8AC3E}">
        <p14:creationId xmlns:p14="http://schemas.microsoft.com/office/powerpoint/2010/main" val="276807555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31C43D07-8156-4B9E-901B-D6EBB64F721B}"/>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D2CD170D-2DA8-49AD-B86D-CB04F66FC88F}"/>
              </a:ext>
            </a:extLst>
          </p:cNvPr>
          <p:cNvSpPr/>
          <p:nvPr/>
        </p:nvSpPr>
        <p:spPr>
          <a:xfrm>
            <a:off x="5205369" y="1708732"/>
            <a:ext cx="6736359" cy="350659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This methodology has been structured and catered to effectively answer the research subject and question. </a:t>
            </a:r>
          </a:p>
          <a:p>
            <a:pPr algn="ctr"/>
            <a:endParaRPr lang="en-GB" dirty="0"/>
          </a:p>
          <a:p>
            <a:pPr algn="ctr"/>
            <a:r>
              <a:rPr lang="en-GB" dirty="0"/>
              <a:t>Many other alternatives were considered:</a:t>
            </a:r>
          </a:p>
          <a:p>
            <a:pPr algn="ctr"/>
            <a:r>
              <a:rPr lang="en-GB" dirty="0"/>
              <a:t> such as opinion, </a:t>
            </a:r>
          </a:p>
          <a:p>
            <a:pPr algn="ctr"/>
            <a:r>
              <a:rPr lang="en-GB" dirty="0"/>
              <a:t>empirical, </a:t>
            </a:r>
          </a:p>
          <a:p>
            <a:pPr algn="ctr"/>
            <a:r>
              <a:rPr lang="en-GB" dirty="0"/>
              <a:t>archival </a:t>
            </a:r>
          </a:p>
          <a:p>
            <a:pPr algn="ctr"/>
            <a:r>
              <a:rPr lang="en-GB" dirty="0"/>
              <a:t>and analytic </a:t>
            </a:r>
          </a:p>
          <a:p>
            <a:pPr algn="ctr"/>
            <a:endParaRPr lang="en-GB" dirty="0"/>
          </a:p>
          <a:p>
            <a:pPr algn="ctr"/>
            <a:r>
              <a:rPr lang="en-GB" dirty="0"/>
              <a:t>Decided upon quantitative and qualitative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8288" y="1800618"/>
            <a:ext cx="4552949" cy="3414712"/>
          </a:xfrm>
          <a:prstGeom prst="rect">
            <a:avLst/>
          </a:prstGeom>
        </p:spPr>
      </p:pic>
    </p:spTree>
    <p:extLst>
      <p:ext uri="{BB962C8B-B14F-4D97-AF65-F5344CB8AC3E}">
        <p14:creationId xmlns:p14="http://schemas.microsoft.com/office/powerpoint/2010/main" val="67271465"/>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5FD4ED8-92D7-4657-8FDB-DC6283F4BAE3}"/>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F479F86E-1556-4814-815E-1BE6ADB74EE7}"/>
              </a:ext>
            </a:extLst>
          </p:cNvPr>
          <p:cNvSpPr/>
          <p:nvPr/>
        </p:nvSpPr>
        <p:spPr>
          <a:xfrm>
            <a:off x="2902591" y="1658113"/>
            <a:ext cx="9076888" cy="109895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Exploring the current creators of our time in the animation industry and their impact into the millennial generation and it’s target audience. </a:t>
            </a:r>
          </a:p>
        </p:txBody>
      </p:sp>
      <p:pic>
        <p:nvPicPr>
          <p:cNvPr id="8" name="Picture 7"/>
          <p:cNvPicPr/>
          <p:nvPr/>
        </p:nvPicPr>
        <p:blipFill>
          <a:blip r:embed="rId3"/>
          <a:stretch>
            <a:fillRect/>
          </a:stretch>
        </p:blipFill>
        <p:spPr>
          <a:xfrm>
            <a:off x="7777304" y="2975185"/>
            <a:ext cx="4202175" cy="2365302"/>
          </a:xfrm>
          <a:prstGeom prst="rect">
            <a:avLst/>
          </a:prstGeom>
        </p:spPr>
      </p:pic>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29063" y="2975185"/>
            <a:ext cx="3635720" cy="2405589"/>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13541" y="2988687"/>
            <a:ext cx="3588132" cy="2392088"/>
          </a:xfrm>
          <a:prstGeom prst="rect">
            <a:avLst/>
          </a:prstGeom>
        </p:spPr>
      </p:pic>
    </p:spTree>
    <p:extLst>
      <p:ext uri="{BB962C8B-B14F-4D97-AF65-F5344CB8AC3E}">
        <p14:creationId xmlns:p14="http://schemas.microsoft.com/office/powerpoint/2010/main" val="255477141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1AE548DE-DD39-4621-8E6F-7346686DC0F2}"/>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pic>
        <p:nvPicPr>
          <p:cNvPr id="5" name="Picture 4">
            <a:extLst>
              <a:ext uri="{FF2B5EF4-FFF2-40B4-BE49-F238E27FC236}">
                <a16:creationId xmlns:a16="http://schemas.microsoft.com/office/drawing/2014/main" id="{D0190A4D-2261-4B9F-BEE8-1F4C4692C54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61361" y="1761892"/>
            <a:ext cx="4934639" cy="1667108"/>
          </a:xfrm>
          <a:prstGeom prst="rect">
            <a:avLst/>
          </a:prstGeom>
        </p:spPr>
      </p:pic>
      <p:pic>
        <p:nvPicPr>
          <p:cNvPr id="7" name="Picture 6">
            <a:extLst>
              <a:ext uri="{FF2B5EF4-FFF2-40B4-BE49-F238E27FC236}">
                <a16:creationId xmlns:a16="http://schemas.microsoft.com/office/drawing/2014/main" id="{F7A9AB71-E9D6-4CD7-9679-CFAEE9E90CF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80413" y="4118985"/>
            <a:ext cx="4896533" cy="1600423"/>
          </a:xfrm>
          <a:prstGeom prst="rect">
            <a:avLst/>
          </a:prstGeom>
        </p:spPr>
      </p:pic>
      <p:sp>
        <p:nvSpPr>
          <p:cNvPr id="2" name="Rounded Rectangle 1"/>
          <p:cNvSpPr/>
          <p:nvPr/>
        </p:nvSpPr>
        <p:spPr>
          <a:xfrm>
            <a:off x="6715125" y="514350"/>
            <a:ext cx="4729163" cy="57864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Out of a collective of 71 females of whose cleavage is </a:t>
            </a:r>
            <a:r>
              <a:rPr lang="en-GB" dirty="0" smtClean="0"/>
              <a:t>visible:</a:t>
            </a:r>
          </a:p>
          <a:p>
            <a:pPr algn="ctr"/>
            <a:endParaRPr lang="en-GB" dirty="0"/>
          </a:p>
          <a:p>
            <a:pPr algn="ctr"/>
            <a:r>
              <a:rPr lang="en-GB" dirty="0" smtClean="0"/>
              <a:t> </a:t>
            </a:r>
            <a:r>
              <a:rPr lang="en-GB" dirty="0"/>
              <a:t>2.82% had been considered flat </a:t>
            </a:r>
            <a:r>
              <a:rPr lang="en-GB" dirty="0" smtClean="0"/>
              <a:t>chested, </a:t>
            </a:r>
          </a:p>
          <a:p>
            <a:pPr algn="ctr"/>
            <a:endParaRPr lang="en-GB" dirty="0"/>
          </a:p>
          <a:p>
            <a:pPr algn="ctr"/>
            <a:r>
              <a:rPr lang="en-GB" dirty="0" smtClean="0"/>
              <a:t>56.34</a:t>
            </a:r>
            <a:r>
              <a:rPr lang="en-GB" dirty="0"/>
              <a:t>% considered average, </a:t>
            </a:r>
            <a:endParaRPr lang="en-GB" dirty="0" smtClean="0"/>
          </a:p>
          <a:p>
            <a:pPr algn="ctr"/>
            <a:endParaRPr lang="en-GB" dirty="0"/>
          </a:p>
          <a:p>
            <a:pPr algn="ctr"/>
            <a:r>
              <a:rPr lang="en-GB" dirty="0" smtClean="0"/>
              <a:t>and </a:t>
            </a:r>
            <a:r>
              <a:rPr lang="en-GB" dirty="0"/>
              <a:t>40.85% considered as voluptuous (Beasley and Standley, 2002</a:t>
            </a:r>
            <a:r>
              <a:rPr lang="en-GB" dirty="0" smtClean="0"/>
              <a:t>).</a:t>
            </a:r>
          </a:p>
          <a:p>
            <a:pPr algn="ctr"/>
            <a:endParaRPr lang="en-GB" dirty="0"/>
          </a:p>
          <a:p>
            <a:pPr algn="ctr"/>
            <a:endParaRPr lang="en-GB" dirty="0" smtClean="0"/>
          </a:p>
          <a:p>
            <a:pPr algn="ctr"/>
            <a:r>
              <a:rPr lang="en-GB" dirty="0" smtClean="0"/>
              <a:t>31</a:t>
            </a:r>
            <a:r>
              <a:rPr lang="en-GB" dirty="0"/>
              <a:t>% of these females are in games rated “E” for everyone. </a:t>
            </a:r>
          </a:p>
        </p:txBody>
      </p:sp>
    </p:spTree>
    <p:extLst>
      <p:ext uri="{BB962C8B-B14F-4D97-AF65-F5344CB8AC3E}">
        <p14:creationId xmlns:p14="http://schemas.microsoft.com/office/powerpoint/2010/main" val="285522458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BA0A8957-6945-4AF3-AB61-DD6458BF199B}"/>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829B548A-E456-4D43-A340-1076BB53F198}"/>
              </a:ext>
            </a:extLst>
          </p:cNvPr>
          <p:cNvSpPr/>
          <p:nvPr/>
        </p:nvSpPr>
        <p:spPr>
          <a:xfrm>
            <a:off x="2973110" y="1489047"/>
            <a:ext cx="9018165" cy="13086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Many gaming and animated series characters have a lack of female characters within their stories, as an example out of an analysis of 47 selected games this concluded that only one in four gaming characters were female</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515475" y="3141154"/>
            <a:ext cx="2475800" cy="24758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797064" y="3141154"/>
            <a:ext cx="4514279" cy="2475800"/>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62311" y="3146252"/>
            <a:ext cx="4430621" cy="2473848"/>
          </a:xfrm>
          <a:prstGeom prst="rect">
            <a:avLst/>
          </a:prstGeom>
        </p:spPr>
      </p:pic>
    </p:spTree>
    <p:extLst>
      <p:ext uri="{BB962C8B-B14F-4D97-AF65-F5344CB8AC3E}">
        <p14:creationId xmlns:p14="http://schemas.microsoft.com/office/powerpoint/2010/main" val="180355417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F34646EE-EB79-44AC-9252-8EE3978FF2FC}"/>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9E5D2FC4-ABAA-4117-9D69-2E95BCF04B6E}"/>
              </a:ext>
            </a:extLst>
          </p:cNvPr>
          <p:cNvSpPr/>
          <p:nvPr/>
        </p:nvSpPr>
        <p:spPr>
          <a:xfrm>
            <a:off x="4941114" y="1182848"/>
            <a:ext cx="6778305" cy="468105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The conclusion that both Beasley and Standley settled on was that there is a clear gender role stereotyping within the gaming and animation industries with female characters being considerably underrepresented in these cultures. </a:t>
            </a:r>
          </a:p>
          <a:p>
            <a:pPr algn="ctr"/>
            <a:endParaRPr lang="en-GB" dirty="0"/>
          </a:p>
          <a:p>
            <a:pPr algn="ctr"/>
            <a:endParaRPr lang="en-GB" dirty="0"/>
          </a:p>
          <a:p>
            <a:pPr algn="ctr"/>
            <a:r>
              <a:rPr lang="en-GB" dirty="0"/>
              <a:t>The same set of results can be seen for the animation industry, with changes to these results only taking effect during the past 5 years becoming the most apparent, as with the release of Rebecca Sugar’s “Steven Universe (2013)”</a:t>
            </a:r>
          </a:p>
        </p:txBody>
      </p:sp>
      <p:pic>
        <p:nvPicPr>
          <p:cNvPr id="3" name="Picture 2"/>
          <p:cNvPicPr>
            <a:picLocks noChangeAspect="1"/>
          </p:cNvPicPr>
          <p:nvPr/>
        </p:nvPicPr>
        <p:blipFill rotWithShape="1">
          <a:blip r:embed="rId3" cstate="hqprint">
            <a:extLst>
              <a:ext uri="{28A0092B-C50C-407E-A947-70E740481C1C}">
                <a14:useLocalDpi xmlns:a14="http://schemas.microsoft.com/office/drawing/2010/main" val="0"/>
              </a:ext>
            </a:extLst>
          </a:blip>
          <a:srcRect r="37243"/>
          <a:stretch/>
        </p:blipFill>
        <p:spPr>
          <a:xfrm>
            <a:off x="420563" y="1685925"/>
            <a:ext cx="4099989" cy="3674902"/>
          </a:xfrm>
          <a:prstGeom prst="rect">
            <a:avLst/>
          </a:prstGeom>
        </p:spPr>
      </p:pic>
    </p:spTree>
    <p:extLst>
      <p:ext uri="{BB962C8B-B14F-4D97-AF65-F5344CB8AC3E}">
        <p14:creationId xmlns:p14="http://schemas.microsoft.com/office/powerpoint/2010/main" val="13754102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6A2C936-69AB-4FF7-B29A-67CF8379D8C7}"/>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5" name="Rectangle: Rounded Corners 4">
            <a:extLst>
              <a:ext uri="{FF2B5EF4-FFF2-40B4-BE49-F238E27FC236}">
                <a16:creationId xmlns:a16="http://schemas.microsoft.com/office/drawing/2014/main" id="{C9052511-537B-4134-AE2C-84620DAAB8F3}"/>
              </a:ext>
            </a:extLst>
          </p:cNvPr>
          <p:cNvSpPr/>
          <p:nvPr/>
        </p:nvSpPr>
        <p:spPr>
          <a:xfrm>
            <a:off x="956345" y="788565"/>
            <a:ext cx="10360404" cy="562062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Overall, there are many aspects to the paper that need to be taken into consideration when weighing up both the positive and negative connotations to the overall subject. </a:t>
            </a:r>
          </a:p>
          <a:p>
            <a:pPr algn="ctr"/>
            <a:endParaRPr lang="en-GB" dirty="0"/>
          </a:p>
          <a:p>
            <a:pPr algn="ctr"/>
            <a:r>
              <a:rPr lang="en-GB" dirty="0"/>
              <a:t>Ranging from a key principle of animation: </a:t>
            </a:r>
          </a:p>
          <a:p>
            <a:pPr algn="ctr"/>
            <a:endParaRPr lang="en-GB" dirty="0"/>
          </a:p>
          <a:p>
            <a:pPr algn="ctr"/>
            <a:r>
              <a:rPr lang="en-GB" dirty="0"/>
              <a:t>Appeal, </a:t>
            </a:r>
          </a:p>
          <a:p>
            <a:pPr algn="ctr"/>
            <a:endParaRPr lang="en-GB" dirty="0"/>
          </a:p>
          <a:p>
            <a:pPr algn="ctr"/>
            <a:r>
              <a:rPr lang="en-GB" dirty="0"/>
              <a:t>  representing functional design,</a:t>
            </a:r>
          </a:p>
          <a:p>
            <a:pPr algn="ctr"/>
            <a:endParaRPr lang="en-GB" dirty="0"/>
          </a:p>
          <a:p>
            <a:pPr algn="ctr"/>
            <a:r>
              <a:rPr lang="en-GB" dirty="0"/>
              <a:t> continuing to please the audience. </a:t>
            </a:r>
          </a:p>
          <a:p>
            <a:pPr algn="ctr"/>
            <a:endParaRPr lang="en-GB" dirty="0"/>
          </a:p>
          <a:p>
            <a:pPr algn="ctr"/>
            <a:r>
              <a:rPr lang="en-GB" dirty="0"/>
              <a:t>Many other elements that need to be investigated before stating a clear answer. </a:t>
            </a:r>
          </a:p>
          <a:p>
            <a:pPr algn="ctr"/>
            <a:endParaRPr lang="en-GB" dirty="0"/>
          </a:p>
          <a:p>
            <a:pPr algn="ctr"/>
            <a:r>
              <a:rPr lang="en-GB" dirty="0"/>
              <a:t>The research paper will be exploring exactly this.</a:t>
            </a:r>
          </a:p>
          <a:p>
            <a:pPr algn="ctr"/>
            <a:endParaRPr lang="en-GB" dirty="0"/>
          </a:p>
          <a:p>
            <a:pPr algn="ctr"/>
            <a:r>
              <a:rPr lang="en-GB" dirty="0"/>
              <a:t>taking some of the research as stated previously and gathering more to make a clear and concise conclusion.</a:t>
            </a:r>
          </a:p>
        </p:txBody>
      </p:sp>
    </p:spTree>
    <p:extLst>
      <p:ext uri="{BB962C8B-B14F-4D97-AF65-F5344CB8AC3E}">
        <p14:creationId xmlns:p14="http://schemas.microsoft.com/office/powerpoint/2010/main" val="358473967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06A2C936-69AB-4FF7-B29A-67CF8379D8C7}"/>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9" name="Rounded Rectangle 8"/>
          <p:cNvSpPr/>
          <p:nvPr/>
        </p:nvSpPr>
        <p:spPr>
          <a:xfrm>
            <a:off x="688181" y="414337"/>
            <a:ext cx="10815638" cy="618648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1.)	 Kinzie, M. and Joseph, D. (2018). Gender differences in game activity preferences of middle school children: implications for educational game design. [online] Springer Link. Available at: https://link.springer.com/article/10.1007/s11423-007-9076-z [Accessed 22 Oct. 2018].</a:t>
            </a:r>
          </a:p>
          <a:p>
            <a:pPr algn="ctr"/>
            <a:r>
              <a:rPr lang="en-GB"/>
              <a:t>2.)	Berrin Beasley. And Tracy Collins Standley. (2002) Shirts vs. Skins: Clothing as an Indicator of Gender Role Stereotyping in Video Games. [online] semantic scholar. Available at: https://pdfs.semanticscholar.org/a869/79702bd24d79e70d5c6ef75decacc70296ba.pdf  [Accessed 22 Oct. 2018]. </a:t>
            </a:r>
          </a:p>
          <a:p>
            <a:pPr algn="ctr"/>
            <a:r>
              <a:rPr lang="en-GB"/>
              <a:t>3.)	McNiff, S. (2007). Art-Based Research. [online] Moz.ac.at. Available at: https://www.moz.ac.at/files/pdf/fofoe/ff_abr.pdf [Accessed 2 Nov. 2018].</a:t>
            </a:r>
          </a:p>
          <a:p>
            <a:pPr algn="ctr"/>
            <a:r>
              <a:rPr lang="en-GB"/>
              <a:t>4.)	Bolton, C. (2016). Representation and Design Trends in Games. [online] Gamasutra.com. Available at: https://www.gamasutra.com/blogs/ClaireBolton/20161130/286551/Representation_and_Design_Trends_in_Games.php [Accessed 15 Oct. 2018].</a:t>
            </a:r>
          </a:p>
          <a:p>
            <a:pPr algn="ctr"/>
            <a:r>
              <a:rPr lang="en-GB"/>
              <a:t>5.)	Buchan, S. (2018). The Animated Female Body, Feminism(s) and 'Mushi'. [online] SpringerLink. Available at: https://link.springer.com/chapter/10.1007/978-3-319-73873-4_11 [Accessed 2 Nov. 2018].</a:t>
            </a:r>
          </a:p>
        </p:txBody>
      </p:sp>
      <p:sp>
        <p:nvSpPr>
          <p:cNvPr id="10" name="TextBox 9"/>
          <p:cNvSpPr txBox="1"/>
          <p:nvPr/>
        </p:nvSpPr>
        <p:spPr>
          <a:xfrm>
            <a:off x="4529138" y="585788"/>
            <a:ext cx="5600700" cy="707886"/>
          </a:xfrm>
          <a:prstGeom prst="rect">
            <a:avLst/>
          </a:prstGeom>
          <a:noFill/>
        </p:spPr>
        <p:txBody>
          <a:bodyPr wrap="square" rtlCol="0">
            <a:spAutoFit/>
          </a:bodyPr>
          <a:lstStyle/>
          <a:p>
            <a:r>
              <a:rPr lang="en-GB" sz="4000" dirty="0" smtClean="0">
                <a:solidFill>
                  <a:schemeClr val="bg1"/>
                </a:solidFill>
              </a:rPr>
              <a:t>Bibliography:</a:t>
            </a:r>
            <a:endParaRPr lang="en-GB" sz="4000" dirty="0">
              <a:solidFill>
                <a:schemeClr val="bg1"/>
              </a:solidFill>
            </a:endParaRPr>
          </a:p>
        </p:txBody>
      </p:sp>
    </p:spTree>
    <p:extLst>
      <p:ext uri="{BB962C8B-B14F-4D97-AF65-F5344CB8AC3E}">
        <p14:creationId xmlns:p14="http://schemas.microsoft.com/office/powerpoint/2010/main" val="34974037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5" name="Rectangle 4"/>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6A2C936-69AB-4FF7-B29A-67CF8379D8C7}"/>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7" name="Rounded Rectangle 6"/>
          <p:cNvSpPr/>
          <p:nvPr/>
        </p:nvSpPr>
        <p:spPr>
          <a:xfrm>
            <a:off x="685800" y="457200"/>
            <a:ext cx="10987088" cy="601503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6.)	Bradley, M. (2018). Living in the Liminal: Representation of Transgender and </a:t>
            </a:r>
            <a:r>
              <a:rPr lang="en-GB" dirty="0" err="1"/>
              <a:t>Nonbinary</a:t>
            </a:r>
            <a:r>
              <a:rPr lang="en-GB" dirty="0"/>
              <a:t> Identity in 'Steven Universe'. [online] Digital Commons @ </a:t>
            </a:r>
            <a:r>
              <a:rPr lang="en-GB" dirty="0" err="1"/>
              <a:t>Ursinus</a:t>
            </a:r>
            <a:r>
              <a:rPr lang="en-GB" dirty="0"/>
              <a:t> College. Available at: https://digitalcommons.ursinus.edu/media_com_hon/8/ [Accessed 15 Oct. 2018].</a:t>
            </a:r>
          </a:p>
          <a:p>
            <a:pPr algn="ctr"/>
            <a:r>
              <a:rPr lang="en-GB" dirty="0"/>
              <a:t>7.)	Bush, J. (2018). Moana. [online] Available at: https://muse.jhu.edu/article/683746/summary?casa_token=WrlnadXB9HUAAAAA:sCs5_Ld8GkkPLX0vHzkXIXvEpblMrgoApzFTnrC63rFI9Zsnb5uGM3BNwWps9oryg5itkX252Hg [Accessed 30 Oct. 2018].</a:t>
            </a:r>
          </a:p>
          <a:p>
            <a:pPr algn="ctr"/>
            <a:r>
              <a:rPr lang="en-GB" dirty="0"/>
              <a:t>8.)	B, M. and SP, K. (2018). Visual Media and Communication: A Conundrum of Gender Disparity in Animated World. [online] Globalmediajournal.com. Available at: http://www.globalmediajournal.com/open-access/visual-media-and-communication-a-conundrum-of-gender-disparity-inanimated-world.pdf [Accessed 2 Nov. 2018</a:t>
            </a:r>
            <a:r>
              <a:rPr lang="en-GB" dirty="0" smtClean="0"/>
              <a:t>].</a:t>
            </a:r>
          </a:p>
          <a:p>
            <a:pPr algn="ctr"/>
            <a:endParaRPr lang="en-GB" dirty="0"/>
          </a:p>
          <a:p>
            <a:pPr algn="ctr"/>
            <a:r>
              <a:rPr lang="en-GB" dirty="0" smtClean="0"/>
              <a:t>Images:</a:t>
            </a:r>
          </a:p>
          <a:p>
            <a:pPr algn="ctr"/>
            <a:endParaRPr lang="en-GB" dirty="0"/>
          </a:p>
          <a:p>
            <a:pPr algn="ctr"/>
            <a:r>
              <a:rPr lang="en-GB" dirty="0"/>
              <a:t>1.)	Steven Universe Wiki. (2014). OPAL.jpg. [online] Available at: http://steven-universe.wikia.com/wiki/File:OPAL.jpg [Accessed 2 Nov. 2018].</a:t>
            </a:r>
          </a:p>
          <a:p>
            <a:pPr algn="ctr"/>
            <a:r>
              <a:rPr lang="en-GB" dirty="0"/>
              <a:t>2.)	Sugar, R. (2012). Rebecca S Tumblr. [online] Rebeccasugar.tumblr.com. Available at: http://rebeccasugar.tumblr.com/image/28810472472 [Accessed 1 Nov. 2018].</a:t>
            </a:r>
          </a:p>
          <a:p>
            <a:pPr algn="ctr"/>
            <a:endParaRPr lang="en-GB" dirty="0"/>
          </a:p>
        </p:txBody>
      </p:sp>
    </p:spTree>
    <p:extLst>
      <p:ext uri="{BB962C8B-B14F-4D97-AF65-F5344CB8AC3E}">
        <p14:creationId xmlns:p14="http://schemas.microsoft.com/office/powerpoint/2010/main" val="5796235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5" name="Rectangle 4"/>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6A2C936-69AB-4FF7-B29A-67CF8379D8C7}"/>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
        <p:nvSpPr>
          <p:cNvPr id="7" name="Rounded Rectangle 6"/>
          <p:cNvSpPr/>
          <p:nvPr/>
        </p:nvSpPr>
        <p:spPr>
          <a:xfrm>
            <a:off x="614363" y="428625"/>
            <a:ext cx="11358562" cy="61722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z-Cyrl-AZ"/>
              <a:t>3.)	Концепт-арт, </a:t>
            </a:r>
            <a:r>
              <a:rPr lang="en-GB"/>
              <a:t>P. (2015). Tomb Raider, Lara Croft - </a:t>
            </a:r>
            <a:r>
              <a:rPr lang="az-Cyrl-AZ"/>
              <a:t>Концепт арт, 36 изображений. [</a:t>
            </a:r>
            <a:r>
              <a:rPr lang="en-GB"/>
              <a:t>online] </a:t>
            </a:r>
            <a:r>
              <a:rPr lang="az-Cyrl-AZ"/>
              <a:t>Концепт арт, постеры и дизайн | </a:t>
            </a:r>
            <a:r>
              <a:rPr lang="en-GB"/>
              <a:t>wArtBook. Available at: http://wartbook.ru/tomb-raider-concept-art/ [Accessed 1 Nov. 2018].</a:t>
            </a:r>
          </a:p>
          <a:p>
            <a:pPr algn="ctr"/>
            <a:r>
              <a:rPr lang="en-GB"/>
              <a:t>4.)	Vignette. (2018). Steven universe Art and Origins. [online] Available at: https://vignette.wikia.nocookie.net/steven-universe/images/9/9e/16665023_452640061793218_1984120056830296637_o.jpg/revision/latest?cb=20170207114453 [Accessed 2 Nov. 2018].</a:t>
            </a:r>
          </a:p>
          <a:p>
            <a:pPr algn="ctr"/>
            <a:r>
              <a:rPr lang="en-GB"/>
              <a:t>5.)	Sugar, R. (2012). RebeccaS page 40. [online] Rebeccasugar.tumblr.com. Available at: http://rebeccasugar.tumblr.com/page/40 [Accessed 2 Nov. 2018].</a:t>
            </a:r>
          </a:p>
        </p:txBody>
      </p:sp>
    </p:spTree>
    <p:extLst>
      <p:ext uri="{BB962C8B-B14F-4D97-AF65-F5344CB8AC3E}">
        <p14:creationId xmlns:p14="http://schemas.microsoft.com/office/powerpoint/2010/main" val="174591159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9408254"/>
          </a:xfrm>
          <a:prstGeom prst="rect">
            <a:avLst/>
          </a:prstGeom>
        </p:spPr>
      </p:pic>
      <p:sp>
        <p:nvSpPr>
          <p:cNvPr id="6" name="Rectangle 5"/>
          <p:cNvSpPr/>
          <p:nvPr/>
        </p:nvSpPr>
        <p:spPr>
          <a:xfrm>
            <a:off x="-105431" y="4857750"/>
            <a:ext cx="12501563" cy="214312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2AFDE181-E7D4-405A-9758-E39326BE72BC}"/>
              </a:ext>
            </a:extLst>
          </p:cNvPr>
          <p:cNvSpPr/>
          <p:nvPr/>
        </p:nvSpPr>
        <p:spPr>
          <a:xfrm>
            <a:off x="3658998" y="2942438"/>
            <a:ext cx="4874003" cy="97312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Any Questions?</a:t>
            </a:r>
          </a:p>
        </p:txBody>
      </p:sp>
      <p:sp>
        <p:nvSpPr>
          <p:cNvPr id="5" name="Rectangle 4">
            <a:extLst>
              <a:ext uri="{FF2B5EF4-FFF2-40B4-BE49-F238E27FC236}">
                <a16:creationId xmlns:a16="http://schemas.microsoft.com/office/drawing/2014/main" id="{1FB7E311-A289-4559-81A5-6C30DDA06908}"/>
              </a:ext>
            </a:extLst>
          </p:cNvPr>
          <p:cNvSpPr/>
          <p:nvPr/>
        </p:nvSpPr>
        <p:spPr>
          <a:xfrm>
            <a:off x="-204132" y="4379054"/>
            <a:ext cx="12600264" cy="620785"/>
          </a:xfrm>
          <a:prstGeom prst="rect">
            <a:avLst/>
          </a:prstGeom>
          <a:solidFill>
            <a:srgbClr val="51C4D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709462287"/>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276</TotalTime>
  <Words>834</Words>
  <Application>Microsoft Office PowerPoint</Application>
  <PresentationFormat>Widescreen</PresentationFormat>
  <Paragraphs>115</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Calibri</vt:lpstr>
      <vt:lpstr>Calibri Light</vt:lpstr>
      <vt:lpstr>Myriad Pro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Charlotte Preston</dc:creator>
  <cp:lastModifiedBy>Charlotte Preston (P145222)</cp:lastModifiedBy>
  <cp:revision>18</cp:revision>
  <dcterms:created xsi:type="dcterms:W3CDTF">2018-11-05T23:38:51Z</dcterms:created>
  <dcterms:modified xsi:type="dcterms:W3CDTF">2018-11-06T11:59:00Z</dcterms:modified>
</cp:coreProperties>
</file>