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24"/>
  </p:notesMasterIdLst>
  <p:handoutMasterIdLst>
    <p:handoutMasterId r:id="rId25"/>
  </p:handoutMasterIdLst>
  <p:sldIdLst>
    <p:sldId id="257" r:id="rId6"/>
    <p:sldId id="315" r:id="rId7"/>
    <p:sldId id="314" r:id="rId8"/>
    <p:sldId id="281" r:id="rId9"/>
    <p:sldId id="305" r:id="rId10"/>
    <p:sldId id="301" r:id="rId11"/>
    <p:sldId id="303" r:id="rId12"/>
    <p:sldId id="304" r:id="rId13"/>
    <p:sldId id="298" r:id="rId14"/>
    <p:sldId id="316" r:id="rId15"/>
    <p:sldId id="322" r:id="rId16"/>
    <p:sldId id="323" r:id="rId17"/>
    <p:sldId id="324" r:id="rId18"/>
    <p:sldId id="325" r:id="rId19"/>
    <p:sldId id="326" r:id="rId20"/>
    <p:sldId id="327" r:id="rId21"/>
    <p:sldId id="313" r:id="rId22"/>
    <p:sldId id="302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radley, Stephanie" initials="BS" lastIdx="1" clrIdx="0">
    <p:extLst>
      <p:ext uri="{19B8F6BF-5375-455C-9EA6-DF929625EA0E}">
        <p15:presenceInfo xmlns:p15="http://schemas.microsoft.com/office/powerpoint/2012/main" userId="S::s.bradley2@exeter.ac.uk::ca2ca656-e3fd-426a-89bc-218f0ebfefb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91" autoAdjust="0"/>
    <p:restoredTop sz="86442"/>
  </p:normalViewPr>
  <p:slideViewPr>
    <p:cSldViewPr>
      <p:cViewPr varScale="1">
        <p:scale>
          <a:sx n="79" d="100"/>
          <a:sy n="79" d="100"/>
        </p:scale>
        <p:origin x="969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1197" y="27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CD86AB-94D9-444C-AB90-291AD08848CD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0B705B8-1E84-45D7-B66F-11F8D6D77E72}">
      <dgm:prSet phldrT="[Text]"/>
      <dgm:spPr/>
      <dgm:t>
        <a:bodyPr/>
        <a:lstStyle/>
        <a:p>
          <a:r>
            <a:rPr lang="en-US" dirty="0" err="1"/>
            <a:t>Ymyriadau</a:t>
          </a:r>
          <a:endParaRPr lang="en-US" dirty="0"/>
        </a:p>
      </dgm:t>
    </dgm:pt>
    <dgm:pt modelId="{AB261E16-3CFE-405C-ADDE-D90EA541D2F4}" type="parTrans" cxnId="{C7C26F74-E4F5-4A5A-8930-D48FFC0B536C}">
      <dgm:prSet/>
      <dgm:spPr/>
      <dgm:t>
        <a:bodyPr/>
        <a:lstStyle/>
        <a:p>
          <a:endParaRPr lang="en-US"/>
        </a:p>
      </dgm:t>
    </dgm:pt>
    <dgm:pt modelId="{B6D3A1FF-B284-4792-A12C-9DE4F5E196D5}" type="sibTrans" cxnId="{C7C26F74-E4F5-4A5A-8930-D48FFC0B536C}">
      <dgm:prSet/>
      <dgm:spPr/>
      <dgm:t>
        <a:bodyPr/>
        <a:lstStyle/>
        <a:p>
          <a:endParaRPr lang="en-US"/>
        </a:p>
      </dgm:t>
    </dgm:pt>
    <dgm:pt modelId="{2DF2623F-30D9-418B-B940-82A2701AC067}">
      <dgm:prSet phldrT="[Text]"/>
      <dgm:spPr/>
      <dgm:t>
        <a:bodyPr/>
        <a:lstStyle/>
        <a:p>
          <a:r>
            <a:rPr lang="en-US" dirty="0" err="1"/>
            <a:t>Allanol</a:t>
          </a:r>
          <a:r>
            <a:rPr lang="en-US" dirty="0"/>
            <a:t> (</a:t>
          </a:r>
          <a:r>
            <a:rPr lang="en-US" dirty="0" err="1"/>
            <a:t>symbyliadau</a:t>
          </a:r>
          <a:r>
            <a:rPr lang="en-US" dirty="0"/>
            <a:t> y </a:t>
          </a:r>
          <a:r>
            <a:rPr lang="en-US" dirty="0" err="1"/>
            <a:t>tu</a:t>
          </a:r>
          <a:r>
            <a:rPr lang="en-US" dirty="0"/>
            <a:t> </a:t>
          </a:r>
          <a:r>
            <a:rPr lang="en-US" dirty="0" err="1"/>
            <a:t>allan</a:t>
          </a:r>
          <a:r>
            <a:rPr lang="en-US" dirty="0"/>
            <a:t>)</a:t>
          </a:r>
        </a:p>
      </dgm:t>
    </dgm:pt>
    <dgm:pt modelId="{FF68627C-C8F7-46CC-95F1-5B5756442B7F}" type="parTrans" cxnId="{DD5853A0-45D5-4648-9D6E-E9D2CF719D24}">
      <dgm:prSet/>
      <dgm:spPr/>
      <dgm:t>
        <a:bodyPr/>
        <a:lstStyle/>
        <a:p>
          <a:endParaRPr lang="en-US"/>
        </a:p>
      </dgm:t>
    </dgm:pt>
    <dgm:pt modelId="{FEFF875F-E82C-40E2-9018-076CC0FA7F3C}" type="sibTrans" cxnId="{DD5853A0-45D5-4648-9D6E-E9D2CF719D24}">
      <dgm:prSet/>
      <dgm:spPr/>
      <dgm:t>
        <a:bodyPr/>
        <a:lstStyle/>
        <a:p>
          <a:endParaRPr lang="en-US"/>
        </a:p>
      </dgm:t>
    </dgm:pt>
    <dgm:pt modelId="{EBC4DC33-D175-49A9-B666-DAA5E647B07A}">
      <dgm:prSet phldrT="[Text]"/>
      <dgm:spPr/>
      <dgm:t>
        <a:bodyPr/>
        <a:lstStyle/>
        <a:p>
          <a:r>
            <a:rPr lang="en-US" dirty="0" err="1"/>
            <a:t>Pobl</a:t>
          </a:r>
          <a:r>
            <a:rPr lang="en-US" dirty="0"/>
            <a:t> </a:t>
          </a:r>
          <a:r>
            <a:rPr lang="en-US" dirty="0" err="1"/>
            <a:t>eraill</a:t>
          </a:r>
          <a:endParaRPr lang="en-US" dirty="0"/>
        </a:p>
        <a:p>
          <a:r>
            <a:rPr lang="en-US" dirty="0"/>
            <a:t>Yr </a:t>
          </a:r>
          <a:r>
            <a:rPr lang="en-US" dirty="0" err="1"/>
            <a:t>amgylchedd</a:t>
          </a:r>
          <a:r>
            <a:rPr lang="en-US" dirty="0"/>
            <a:t> </a:t>
          </a:r>
          <a:r>
            <a:rPr lang="en-US" dirty="0" err="1"/>
            <a:t>astudio</a:t>
          </a:r>
          <a:endParaRPr lang="en-US" dirty="0"/>
        </a:p>
      </dgm:t>
    </dgm:pt>
    <dgm:pt modelId="{0D35E0C8-0385-46B3-9D25-EDBB509734C2}" type="parTrans" cxnId="{2E4897A2-06F7-47E6-8070-9D65E6D8C763}">
      <dgm:prSet/>
      <dgm:spPr/>
      <dgm:t>
        <a:bodyPr/>
        <a:lstStyle/>
        <a:p>
          <a:endParaRPr lang="en-US"/>
        </a:p>
      </dgm:t>
    </dgm:pt>
    <dgm:pt modelId="{78BA206D-221D-4D2F-B3EB-09F822F44EFC}" type="sibTrans" cxnId="{2E4897A2-06F7-47E6-8070-9D65E6D8C763}">
      <dgm:prSet/>
      <dgm:spPr/>
      <dgm:t>
        <a:bodyPr/>
        <a:lstStyle/>
        <a:p>
          <a:endParaRPr lang="en-US"/>
        </a:p>
      </dgm:t>
    </dgm:pt>
    <dgm:pt modelId="{04299AE1-77D9-4288-A792-71F9FB993DB7}">
      <dgm:prSet phldrT="[Text]"/>
      <dgm:spPr/>
      <dgm:t>
        <a:bodyPr/>
        <a:lstStyle/>
        <a:p>
          <a:r>
            <a:rPr lang="en-US" dirty="0" err="1"/>
            <a:t>Mewnol</a:t>
          </a:r>
          <a:r>
            <a:rPr lang="en-US" dirty="0"/>
            <a:t> (o </a:t>
          </a:r>
          <a:r>
            <a:rPr lang="en-US" dirty="0" err="1"/>
            <a:t>fewn</a:t>
          </a:r>
          <a:r>
            <a:rPr lang="en-US" dirty="0"/>
            <a:t> y </a:t>
          </a:r>
          <a:r>
            <a:rPr lang="en-US" dirty="0" err="1"/>
            <a:t>myfyriwr</a:t>
          </a:r>
          <a:r>
            <a:rPr lang="en-US" dirty="0"/>
            <a:t>)</a:t>
          </a:r>
        </a:p>
      </dgm:t>
    </dgm:pt>
    <dgm:pt modelId="{ED74296D-30CA-44D6-AF69-B9FE48E9004C}" type="parTrans" cxnId="{A916D2D1-3BE6-4112-829C-A62F189D3320}">
      <dgm:prSet/>
      <dgm:spPr/>
      <dgm:t>
        <a:bodyPr/>
        <a:lstStyle/>
        <a:p>
          <a:endParaRPr lang="en-US"/>
        </a:p>
      </dgm:t>
    </dgm:pt>
    <dgm:pt modelId="{D8FCF00C-85CF-43BC-B51A-F5811B1726BC}" type="sibTrans" cxnId="{A916D2D1-3BE6-4112-829C-A62F189D3320}">
      <dgm:prSet/>
      <dgm:spPr/>
      <dgm:t>
        <a:bodyPr/>
        <a:lstStyle/>
        <a:p>
          <a:endParaRPr lang="en-US"/>
        </a:p>
      </dgm:t>
    </dgm:pt>
    <dgm:pt modelId="{E536FB90-4A6E-487D-8B2B-8BFD1360F2E0}">
      <dgm:prSet phldrT="[Text]"/>
      <dgm:spPr/>
      <dgm:t>
        <a:bodyPr/>
        <a:lstStyle/>
        <a:p>
          <a:r>
            <a:rPr lang="en-US" dirty="0" err="1"/>
            <a:t>Corfforol</a:t>
          </a:r>
          <a:endParaRPr lang="en-US" dirty="0"/>
        </a:p>
        <a:p>
          <a:r>
            <a:rPr lang="en-US" dirty="0" err="1"/>
            <a:t>Meddyliol</a:t>
          </a:r>
          <a:endParaRPr lang="en-US" dirty="0"/>
        </a:p>
      </dgm:t>
    </dgm:pt>
    <dgm:pt modelId="{71DD5ED7-A76C-4B0F-8986-BE5A07E84310}" type="parTrans" cxnId="{7F007666-01D0-4D02-B9A8-FD8769708664}">
      <dgm:prSet/>
      <dgm:spPr/>
      <dgm:t>
        <a:bodyPr/>
        <a:lstStyle/>
        <a:p>
          <a:endParaRPr lang="en-US"/>
        </a:p>
      </dgm:t>
    </dgm:pt>
    <dgm:pt modelId="{7BA5A50F-5CB9-447E-B79D-53B0991506D2}" type="sibTrans" cxnId="{7F007666-01D0-4D02-B9A8-FD8769708664}">
      <dgm:prSet/>
      <dgm:spPr/>
      <dgm:t>
        <a:bodyPr/>
        <a:lstStyle/>
        <a:p>
          <a:endParaRPr lang="en-US"/>
        </a:p>
      </dgm:t>
    </dgm:pt>
    <dgm:pt modelId="{55681B26-C69C-4C14-B516-7667623C5BD0}" type="pres">
      <dgm:prSet presAssocID="{98CD86AB-94D9-444C-AB90-291AD08848C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CF244E1-F9CE-4E51-A8AD-18E3E21F1ED1}" type="pres">
      <dgm:prSet presAssocID="{90B705B8-1E84-45D7-B66F-11F8D6D77E72}" presName="hierRoot1" presStyleCnt="0"/>
      <dgm:spPr/>
    </dgm:pt>
    <dgm:pt modelId="{88051BAC-A931-432F-B0BE-E15DCD42B1B4}" type="pres">
      <dgm:prSet presAssocID="{90B705B8-1E84-45D7-B66F-11F8D6D77E72}" presName="composite" presStyleCnt="0"/>
      <dgm:spPr/>
    </dgm:pt>
    <dgm:pt modelId="{B54898AA-B68F-4F74-9DD6-2E84FB5E8456}" type="pres">
      <dgm:prSet presAssocID="{90B705B8-1E84-45D7-B66F-11F8D6D77E72}" presName="background" presStyleLbl="node0" presStyleIdx="0" presStyleCnt="1"/>
      <dgm:spPr/>
    </dgm:pt>
    <dgm:pt modelId="{796CEE39-F290-4B1D-81BE-53C66F58A60B}" type="pres">
      <dgm:prSet presAssocID="{90B705B8-1E84-45D7-B66F-11F8D6D77E72}" presName="text" presStyleLbl="fgAcc0" presStyleIdx="0" presStyleCnt="1">
        <dgm:presLayoutVars>
          <dgm:chPref val="3"/>
        </dgm:presLayoutVars>
      </dgm:prSet>
      <dgm:spPr/>
    </dgm:pt>
    <dgm:pt modelId="{C99EF50E-16FF-40F7-8673-2933C060C35E}" type="pres">
      <dgm:prSet presAssocID="{90B705B8-1E84-45D7-B66F-11F8D6D77E72}" presName="hierChild2" presStyleCnt="0"/>
      <dgm:spPr/>
    </dgm:pt>
    <dgm:pt modelId="{376E3E19-7A2E-4E17-A3D6-0AF0E5AC8DA5}" type="pres">
      <dgm:prSet presAssocID="{FF68627C-C8F7-46CC-95F1-5B5756442B7F}" presName="Name10" presStyleLbl="parChTrans1D2" presStyleIdx="0" presStyleCnt="2"/>
      <dgm:spPr/>
    </dgm:pt>
    <dgm:pt modelId="{F2150A58-0CEA-4371-BE8C-3188FF14E6B5}" type="pres">
      <dgm:prSet presAssocID="{2DF2623F-30D9-418B-B940-82A2701AC067}" presName="hierRoot2" presStyleCnt="0"/>
      <dgm:spPr/>
    </dgm:pt>
    <dgm:pt modelId="{B0047209-7898-422A-A6C5-DC5A8ED6674F}" type="pres">
      <dgm:prSet presAssocID="{2DF2623F-30D9-418B-B940-82A2701AC067}" presName="composite2" presStyleCnt="0"/>
      <dgm:spPr/>
    </dgm:pt>
    <dgm:pt modelId="{790C67D6-F3BF-465D-90A9-4F3315B1C7F8}" type="pres">
      <dgm:prSet presAssocID="{2DF2623F-30D9-418B-B940-82A2701AC067}" presName="background2" presStyleLbl="node2" presStyleIdx="0" presStyleCnt="2"/>
      <dgm:spPr/>
    </dgm:pt>
    <dgm:pt modelId="{BFB87664-04C6-46E4-814C-EA76BD5BEBF7}" type="pres">
      <dgm:prSet presAssocID="{2DF2623F-30D9-418B-B940-82A2701AC067}" presName="text2" presStyleLbl="fgAcc2" presStyleIdx="0" presStyleCnt="2" custLinFactNeighborX="-94745" custLinFactNeighborY="-1847">
        <dgm:presLayoutVars>
          <dgm:chPref val="3"/>
        </dgm:presLayoutVars>
      </dgm:prSet>
      <dgm:spPr/>
    </dgm:pt>
    <dgm:pt modelId="{59FF2D01-5E47-45A0-B608-16EBD5D86D23}" type="pres">
      <dgm:prSet presAssocID="{2DF2623F-30D9-418B-B940-82A2701AC067}" presName="hierChild3" presStyleCnt="0"/>
      <dgm:spPr/>
    </dgm:pt>
    <dgm:pt modelId="{65AD1BBE-BF05-4E27-89F7-54378D842211}" type="pres">
      <dgm:prSet presAssocID="{0D35E0C8-0385-46B3-9D25-EDBB509734C2}" presName="Name17" presStyleLbl="parChTrans1D3" presStyleIdx="0" presStyleCnt="2"/>
      <dgm:spPr/>
    </dgm:pt>
    <dgm:pt modelId="{76C6E55F-D8F2-40AF-82FA-D2D3F6195537}" type="pres">
      <dgm:prSet presAssocID="{EBC4DC33-D175-49A9-B666-DAA5E647B07A}" presName="hierRoot3" presStyleCnt="0"/>
      <dgm:spPr/>
    </dgm:pt>
    <dgm:pt modelId="{8A1B4E33-989F-47D8-B415-9D351C10DDE5}" type="pres">
      <dgm:prSet presAssocID="{EBC4DC33-D175-49A9-B666-DAA5E647B07A}" presName="composite3" presStyleCnt="0"/>
      <dgm:spPr/>
    </dgm:pt>
    <dgm:pt modelId="{A98C005A-714A-4B80-9B14-BD55C8BAF386}" type="pres">
      <dgm:prSet presAssocID="{EBC4DC33-D175-49A9-B666-DAA5E647B07A}" presName="background3" presStyleLbl="node3" presStyleIdx="0" presStyleCnt="2"/>
      <dgm:spPr/>
    </dgm:pt>
    <dgm:pt modelId="{1CDC52A6-3ADB-459B-A7F8-B37CE0AC7BD8}" type="pres">
      <dgm:prSet presAssocID="{EBC4DC33-D175-49A9-B666-DAA5E647B07A}" presName="text3" presStyleLbl="fgAcc3" presStyleIdx="0" presStyleCnt="2" custScaleX="136880">
        <dgm:presLayoutVars>
          <dgm:chPref val="3"/>
        </dgm:presLayoutVars>
      </dgm:prSet>
      <dgm:spPr/>
    </dgm:pt>
    <dgm:pt modelId="{5E6D46DB-DE8B-4767-A30C-C0B1402E585E}" type="pres">
      <dgm:prSet presAssocID="{EBC4DC33-D175-49A9-B666-DAA5E647B07A}" presName="hierChild4" presStyleCnt="0"/>
      <dgm:spPr/>
    </dgm:pt>
    <dgm:pt modelId="{73709DCA-7D12-47C2-8B00-36F8922C909A}" type="pres">
      <dgm:prSet presAssocID="{ED74296D-30CA-44D6-AF69-B9FE48E9004C}" presName="Name10" presStyleLbl="parChTrans1D2" presStyleIdx="1" presStyleCnt="2"/>
      <dgm:spPr/>
    </dgm:pt>
    <dgm:pt modelId="{B23AD7B3-82C1-4212-9406-043421DB552B}" type="pres">
      <dgm:prSet presAssocID="{04299AE1-77D9-4288-A792-71F9FB993DB7}" presName="hierRoot2" presStyleCnt="0"/>
      <dgm:spPr/>
    </dgm:pt>
    <dgm:pt modelId="{90197380-FCB5-4728-8F6D-A37275109242}" type="pres">
      <dgm:prSet presAssocID="{04299AE1-77D9-4288-A792-71F9FB993DB7}" presName="composite2" presStyleCnt="0"/>
      <dgm:spPr/>
    </dgm:pt>
    <dgm:pt modelId="{4992AD4A-CE41-49A0-BF8C-25EA6F644C1E}" type="pres">
      <dgm:prSet presAssocID="{04299AE1-77D9-4288-A792-71F9FB993DB7}" presName="background2" presStyleLbl="node2" presStyleIdx="1" presStyleCnt="2"/>
      <dgm:spPr/>
    </dgm:pt>
    <dgm:pt modelId="{49948C61-7D3A-47F1-A3B3-9E54BABC86EE}" type="pres">
      <dgm:prSet presAssocID="{04299AE1-77D9-4288-A792-71F9FB993DB7}" presName="text2" presStyleLbl="fgAcc2" presStyleIdx="1" presStyleCnt="2" custLinFactNeighborX="88253" custLinFactNeighborY="-1847">
        <dgm:presLayoutVars>
          <dgm:chPref val="3"/>
        </dgm:presLayoutVars>
      </dgm:prSet>
      <dgm:spPr/>
    </dgm:pt>
    <dgm:pt modelId="{B4524396-F187-49F7-BAE1-E1FD40C83C12}" type="pres">
      <dgm:prSet presAssocID="{04299AE1-77D9-4288-A792-71F9FB993DB7}" presName="hierChild3" presStyleCnt="0"/>
      <dgm:spPr/>
    </dgm:pt>
    <dgm:pt modelId="{CA138A02-8E00-402A-A978-C9C6712747CB}" type="pres">
      <dgm:prSet presAssocID="{71DD5ED7-A76C-4B0F-8986-BE5A07E84310}" presName="Name17" presStyleLbl="parChTrans1D3" presStyleIdx="1" presStyleCnt="2"/>
      <dgm:spPr/>
    </dgm:pt>
    <dgm:pt modelId="{0D8101C3-5367-4695-8E8D-0C1FFF0F071F}" type="pres">
      <dgm:prSet presAssocID="{E536FB90-4A6E-487D-8B2B-8BFD1360F2E0}" presName="hierRoot3" presStyleCnt="0"/>
      <dgm:spPr/>
    </dgm:pt>
    <dgm:pt modelId="{54FCFD22-225E-489E-921C-93D471637788}" type="pres">
      <dgm:prSet presAssocID="{E536FB90-4A6E-487D-8B2B-8BFD1360F2E0}" presName="composite3" presStyleCnt="0"/>
      <dgm:spPr/>
    </dgm:pt>
    <dgm:pt modelId="{E68A4EE5-98A5-4B6C-9E17-658F8216AC50}" type="pres">
      <dgm:prSet presAssocID="{E536FB90-4A6E-487D-8B2B-8BFD1360F2E0}" presName="background3" presStyleLbl="node3" presStyleIdx="1" presStyleCnt="2"/>
      <dgm:spPr/>
    </dgm:pt>
    <dgm:pt modelId="{F23BD6E9-6EE0-4603-AD34-4DF7B4725570}" type="pres">
      <dgm:prSet presAssocID="{E536FB90-4A6E-487D-8B2B-8BFD1360F2E0}" presName="text3" presStyleLbl="fgAcc3" presStyleIdx="1" presStyleCnt="2">
        <dgm:presLayoutVars>
          <dgm:chPref val="3"/>
        </dgm:presLayoutVars>
      </dgm:prSet>
      <dgm:spPr/>
    </dgm:pt>
    <dgm:pt modelId="{AA43478E-AF1F-40F5-9849-FAFAC4EDB684}" type="pres">
      <dgm:prSet presAssocID="{E536FB90-4A6E-487D-8B2B-8BFD1360F2E0}" presName="hierChild4" presStyleCnt="0"/>
      <dgm:spPr/>
    </dgm:pt>
  </dgm:ptLst>
  <dgm:cxnLst>
    <dgm:cxn modelId="{8BCC9609-BC9E-4FBD-86FB-29511EE3F3D3}" type="presOf" srcId="{E536FB90-4A6E-487D-8B2B-8BFD1360F2E0}" destId="{F23BD6E9-6EE0-4603-AD34-4DF7B4725570}" srcOrd="0" destOrd="0" presId="urn:microsoft.com/office/officeart/2005/8/layout/hierarchy1"/>
    <dgm:cxn modelId="{AE0DCF0A-18B5-4DE0-AE3D-8317FA2BD476}" type="presOf" srcId="{EBC4DC33-D175-49A9-B666-DAA5E647B07A}" destId="{1CDC52A6-3ADB-459B-A7F8-B37CE0AC7BD8}" srcOrd="0" destOrd="0" presId="urn:microsoft.com/office/officeart/2005/8/layout/hierarchy1"/>
    <dgm:cxn modelId="{7F007666-01D0-4D02-B9A8-FD8769708664}" srcId="{04299AE1-77D9-4288-A792-71F9FB993DB7}" destId="{E536FB90-4A6E-487D-8B2B-8BFD1360F2E0}" srcOrd="0" destOrd="0" parTransId="{71DD5ED7-A76C-4B0F-8986-BE5A07E84310}" sibTransId="{7BA5A50F-5CB9-447E-B79D-53B0991506D2}"/>
    <dgm:cxn modelId="{FCA02354-BFC9-4EB5-9ABE-4C21153915EC}" type="presOf" srcId="{2DF2623F-30D9-418B-B940-82A2701AC067}" destId="{BFB87664-04C6-46E4-814C-EA76BD5BEBF7}" srcOrd="0" destOrd="0" presId="urn:microsoft.com/office/officeart/2005/8/layout/hierarchy1"/>
    <dgm:cxn modelId="{C7C26F74-E4F5-4A5A-8930-D48FFC0B536C}" srcId="{98CD86AB-94D9-444C-AB90-291AD08848CD}" destId="{90B705B8-1E84-45D7-B66F-11F8D6D77E72}" srcOrd="0" destOrd="0" parTransId="{AB261E16-3CFE-405C-ADDE-D90EA541D2F4}" sibTransId="{B6D3A1FF-B284-4792-A12C-9DE4F5E196D5}"/>
    <dgm:cxn modelId="{174CFB74-2980-4533-A47F-83BAF21F057A}" type="presOf" srcId="{FF68627C-C8F7-46CC-95F1-5B5756442B7F}" destId="{376E3E19-7A2E-4E17-A3D6-0AF0E5AC8DA5}" srcOrd="0" destOrd="0" presId="urn:microsoft.com/office/officeart/2005/8/layout/hierarchy1"/>
    <dgm:cxn modelId="{51AB1A80-5A25-43EE-8CD9-12A3BA202816}" type="presOf" srcId="{04299AE1-77D9-4288-A792-71F9FB993DB7}" destId="{49948C61-7D3A-47F1-A3B3-9E54BABC86EE}" srcOrd="0" destOrd="0" presId="urn:microsoft.com/office/officeart/2005/8/layout/hierarchy1"/>
    <dgm:cxn modelId="{2C8E279D-B888-4A11-855F-4FC122B59EBD}" type="presOf" srcId="{90B705B8-1E84-45D7-B66F-11F8D6D77E72}" destId="{796CEE39-F290-4B1D-81BE-53C66F58A60B}" srcOrd="0" destOrd="0" presId="urn:microsoft.com/office/officeart/2005/8/layout/hierarchy1"/>
    <dgm:cxn modelId="{DD5853A0-45D5-4648-9D6E-E9D2CF719D24}" srcId="{90B705B8-1E84-45D7-B66F-11F8D6D77E72}" destId="{2DF2623F-30D9-418B-B940-82A2701AC067}" srcOrd="0" destOrd="0" parTransId="{FF68627C-C8F7-46CC-95F1-5B5756442B7F}" sibTransId="{FEFF875F-E82C-40E2-9018-076CC0FA7F3C}"/>
    <dgm:cxn modelId="{2E4897A2-06F7-47E6-8070-9D65E6D8C763}" srcId="{2DF2623F-30D9-418B-B940-82A2701AC067}" destId="{EBC4DC33-D175-49A9-B666-DAA5E647B07A}" srcOrd="0" destOrd="0" parTransId="{0D35E0C8-0385-46B3-9D25-EDBB509734C2}" sibTransId="{78BA206D-221D-4D2F-B3EB-09F822F44EFC}"/>
    <dgm:cxn modelId="{0B3CD5AA-CECC-4843-8755-F546960FA717}" type="presOf" srcId="{0D35E0C8-0385-46B3-9D25-EDBB509734C2}" destId="{65AD1BBE-BF05-4E27-89F7-54378D842211}" srcOrd="0" destOrd="0" presId="urn:microsoft.com/office/officeart/2005/8/layout/hierarchy1"/>
    <dgm:cxn modelId="{B90E50AB-C02D-4076-8032-62F2EDE64CAB}" type="presOf" srcId="{ED74296D-30CA-44D6-AF69-B9FE48E9004C}" destId="{73709DCA-7D12-47C2-8B00-36F8922C909A}" srcOrd="0" destOrd="0" presId="urn:microsoft.com/office/officeart/2005/8/layout/hierarchy1"/>
    <dgm:cxn modelId="{A916D2D1-3BE6-4112-829C-A62F189D3320}" srcId="{90B705B8-1E84-45D7-B66F-11F8D6D77E72}" destId="{04299AE1-77D9-4288-A792-71F9FB993DB7}" srcOrd="1" destOrd="0" parTransId="{ED74296D-30CA-44D6-AF69-B9FE48E9004C}" sibTransId="{D8FCF00C-85CF-43BC-B51A-F5811B1726BC}"/>
    <dgm:cxn modelId="{513AB2D8-8D41-4DCC-B0D6-659D916A636D}" type="presOf" srcId="{98CD86AB-94D9-444C-AB90-291AD08848CD}" destId="{55681B26-C69C-4C14-B516-7667623C5BD0}" srcOrd="0" destOrd="0" presId="urn:microsoft.com/office/officeart/2005/8/layout/hierarchy1"/>
    <dgm:cxn modelId="{AD1C1EF4-7491-4587-AAEF-E3BAE144CD1F}" type="presOf" srcId="{71DD5ED7-A76C-4B0F-8986-BE5A07E84310}" destId="{CA138A02-8E00-402A-A978-C9C6712747CB}" srcOrd="0" destOrd="0" presId="urn:microsoft.com/office/officeart/2005/8/layout/hierarchy1"/>
    <dgm:cxn modelId="{9ED442EC-B7A8-4E94-8E78-F860423D4B0F}" type="presParOf" srcId="{55681B26-C69C-4C14-B516-7667623C5BD0}" destId="{9CF244E1-F9CE-4E51-A8AD-18E3E21F1ED1}" srcOrd="0" destOrd="0" presId="urn:microsoft.com/office/officeart/2005/8/layout/hierarchy1"/>
    <dgm:cxn modelId="{E35352A9-8CBA-49A4-9F3D-F2D37E17E2C4}" type="presParOf" srcId="{9CF244E1-F9CE-4E51-A8AD-18E3E21F1ED1}" destId="{88051BAC-A931-432F-B0BE-E15DCD42B1B4}" srcOrd="0" destOrd="0" presId="urn:microsoft.com/office/officeart/2005/8/layout/hierarchy1"/>
    <dgm:cxn modelId="{AC18C67D-3A11-4FF8-9B65-B5539F7CA6ED}" type="presParOf" srcId="{88051BAC-A931-432F-B0BE-E15DCD42B1B4}" destId="{B54898AA-B68F-4F74-9DD6-2E84FB5E8456}" srcOrd="0" destOrd="0" presId="urn:microsoft.com/office/officeart/2005/8/layout/hierarchy1"/>
    <dgm:cxn modelId="{B2D9D27A-69F4-436A-BF80-C489C9F6387A}" type="presParOf" srcId="{88051BAC-A931-432F-B0BE-E15DCD42B1B4}" destId="{796CEE39-F290-4B1D-81BE-53C66F58A60B}" srcOrd="1" destOrd="0" presId="urn:microsoft.com/office/officeart/2005/8/layout/hierarchy1"/>
    <dgm:cxn modelId="{56751838-A691-4481-AB04-B50A2A3CD555}" type="presParOf" srcId="{9CF244E1-F9CE-4E51-A8AD-18E3E21F1ED1}" destId="{C99EF50E-16FF-40F7-8673-2933C060C35E}" srcOrd="1" destOrd="0" presId="urn:microsoft.com/office/officeart/2005/8/layout/hierarchy1"/>
    <dgm:cxn modelId="{46D59B83-7A54-4B0B-9892-6C4DA0AEC2D2}" type="presParOf" srcId="{C99EF50E-16FF-40F7-8673-2933C060C35E}" destId="{376E3E19-7A2E-4E17-A3D6-0AF0E5AC8DA5}" srcOrd="0" destOrd="0" presId="urn:microsoft.com/office/officeart/2005/8/layout/hierarchy1"/>
    <dgm:cxn modelId="{5DA58577-BF23-406E-A650-BD09B800BC37}" type="presParOf" srcId="{C99EF50E-16FF-40F7-8673-2933C060C35E}" destId="{F2150A58-0CEA-4371-BE8C-3188FF14E6B5}" srcOrd="1" destOrd="0" presId="urn:microsoft.com/office/officeart/2005/8/layout/hierarchy1"/>
    <dgm:cxn modelId="{16E15A07-98BB-4C26-BE04-9AFF291E2CB8}" type="presParOf" srcId="{F2150A58-0CEA-4371-BE8C-3188FF14E6B5}" destId="{B0047209-7898-422A-A6C5-DC5A8ED6674F}" srcOrd="0" destOrd="0" presId="urn:microsoft.com/office/officeart/2005/8/layout/hierarchy1"/>
    <dgm:cxn modelId="{9950BDAA-3D66-49CF-A344-B292D8A308E3}" type="presParOf" srcId="{B0047209-7898-422A-A6C5-DC5A8ED6674F}" destId="{790C67D6-F3BF-465D-90A9-4F3315B1C7F8}" srcOrd="0" destOrd="0" presId="urn:microsoft.com/office/officeart/2005/8/layout/hierarchy1"/>
    <dgm:cxn modelId="{87840BAB-E048-4964-98FE-4C5BA5893DDE}" type="presParOf" srcId="{B0047209-7898-422A-A6C5-DC5A8ED6674F}" destId="{BFB87664-04C6-46E4-814C-EA76BD5BEBF7}" srcOrd="1" destOrd="0" presId="urn:microsoft.com/office/officeart/2005/8/layout/hierarchy1"/>
    <dgm:cxn modelId="{072DCCEB-EDEC-4371-9797-BF6AAB205251}" type="presParOf" srcId="{F2150A58-0CEA-4371-BE8C-3188FF14E6B5}" destId="{59FF2D01-5E47-45A0-B608-16EBD5D86D23}" srcOrd="1" destOrd="0" presId="urn:microsoft.com/office/officeart/2005/8/layout/hierarchy1"/>
    <dgm:cxn modelId="{0A8CE7C6-61F0-4F00-8573-F20D2A5DD2E2}" type="presParOf" srcId="{59FF2D01-5E47-45A0-B608-16EBD5D86D23}" destId="{65AD1BBE-BF05-4E27-89F7-54378D842211}" srcOrd="0" destOrd="0" presId="urn:microsoft.com/office/officeart/2005/8/layout/hierarchy1"/>
    <dgm:cxn modelId="{70C31244-4C48-4585-9D89-24B5CDAEB9F9}" type="presParOf" srcId="{59FF2D01-5E47-45A0-B608-16EBD5D86D23}" destId="{76C6E55F-D8F2-40AF-82FA-D2D3F6195537}" srcOrd="1" destOrd="0" presId="urn:microsoft.com/office/officeart/2005/8/layout/hierarchy1"/>
    <dgm:cxn modelId="{B25BD922-6B8B-4FF1-968A-74603649EB95}" type="presParOf" srcId="{76C6E55F-D8F2-40AF-82FA-D2D3F6195537}" destId="{8A1B4E33-989F-47D8-B415-9D351C10DDE5}" srcOrd="0" destOrd="0" presId="urn:microsoft.com/office/officeart/2005/8/layout/hierarchy1"/>
    <dgm:cxn modelId="{271D1827-4004-4119-B85D-E1916F0C1A6F}" type="presParOf" srcId="{8A1B4E33-989F-47D8-B415-9D351C10DDE5}" destId="{A98C005A-714A-4B80-9B14-BD55C8BAF386}" srcOrd="0" destOrd="0" presId="urn:microsoft.com/office/officeart/2005/8/layout/hierarchy1"/>
    <dgm:cxn modelId="{99D0DB36-CE3D-4C40-9846-4F4699BC83F6}" type="presParOf" srcId="{8A1B4E33-989F-47D8-B415-9D351C10DDE5}" destId="{1CDC52A6-3ADB-459B-A7F8-B37CE0AC7BD8}" srcOrd="1" destOrd="0" presId="urn:microsoft.com/office/officeart/2005/8/layout/hierarchy1"/>
    <dgm:cxn modelId="{28178606-51E4-4B14-93EF-21098A94B007}" type="presParOf" srcId="{76C6E55F-D8F2-40AF-82FA-D2D3F6195537}" destId="{5E6D46DB-DE8B-4767-A30C-C0B1402E585E}" srcOrd="1" destOrd="0" presId="urn:microsoft.com/office/officeart/2005/8/layout/hierarchy1"/>
    <dgm:cxn modelId="{CA0480DB-8508-4DC7-B5B5-01033234FCD7}" type="presParOf" srcId="{C99EF50E-16FF-40F7-8673-2933C060C35E}" destId="{73709DCA-7D12-47C2-8B00-36F8922C909A}" srcOrd="2" destOrd="0" presId="urn:microsoft.com/office/officeart/2005/8/layout/hierarchy1"/>
    <dgm:cxn modelId="{272A976C-BFDC-4692-A41B-8799627A340E}" type="presParOf" srcId="{C99EF50E-16FF-40F7-8673-2933C060C35E}" destId="{B23AD7B3-82C1-4212-9406-043421DB552B}" srcOrd="3" destOrd="0" presId="urn:microsoft.com/office/officeart/2005/8/layout/hierarchy1"/>
    <dgm:cxn modelId="{CE581715-B545-45ED-9C49-1DEA001625C3}" type="presParOf" srcId="{B23AD7B3-82C1-4212-9406-043421DB552B}" destId="{90197380-FCB5-4728-8F6D-A37275109242}" srcOrd="0" destOrd="0" presId="urn:microsoft.com/office/officeart/2005/8/layout/hierarchy1"/>
    <dgm:cxn modelId="{C086EAAC-7FE8-42FF-B9DA-EB7146DE2852}" type="presParOf" srcId="{90197380-FCB5-4728-8F6D-A37275109242}" destId="{4992AD4A-CE41-49A0-BF8C-25EA6F644C1E}" srcOrd="0" destOrd="0" presId="urn:microsoft.com/office/officeart/2005/8/layout/hierarchy1"/>
    <dgm:cxn modelId="{BAE1CD17-7996-49C2-9E96-ABDE4CED7712}" type="presParOf" srcId="{90197380-FCB5-4728-8F6D-A37275109242}" destId="{49948C61-7D3A-47F1-A3B3-9E54BABC86EE}" srcOrd="1" destOrd="0" presId="urn:microsoft.com/office/officeart/2005/8/layout/hierarchy1"/>
    <dgm:cxn modelId="{20390283-FDB3-4F41-B9E3-0C9DEF50F231}" type="presParOf" srcId="{B23AD7B3-82C1-4212-9406-043421DB552B}" destId="{B4524396-F187-49F7-BAE1-E1FD40C83C12}" srcOrd="1" destOrd="0" presId="urn:microsoft.com/office/officeart/2005/8/layout/hierarchy1"/>
    <dgm:cxn modelId="{B90C660A-F994-4233-BACE-2FFAA7BA50CF}" type="presParOf" srcId="{B4524396-F187-49F7-BAE1-E1FD40C83C12}" destId="{CA138A02-8E00-402A-A978-C9C6712747CB}" srcOrd="0" destOrd="0" presId="urn:microsoft.com/office/officeart/2005/8/layout/hierarchy1"/>
    <dgm:cxn modelId="{203C0CEF-CC2B-4987-918C-CC6E88393661}" type="presParOf" srcId="{B4524396-F187-49F7-BAE1-E1FD40C83C12}" destId="{0D8101C3-5367-4695-8E8D-0C1FFF0F071F}" srcOrd="1" destOrd="0" presId="urn:microsoft.com/office/officeart/2005/8/layout/hierarchy1"/>
    <dgm:cxn modelId="{0C2949D7-2FA1-4E89-9D56-32CA72BD0274}" type="presParOf" srcId="{0D8101C3-5367-4695-8E8D-0C1FFF0F071F}" destId="{54FCFD22-225E-489E-921C-93D471637788}" srcOrd="0" destOrd="0" presId="urn:microsoft.com/office/officeart/2005/8/layout/hierarchy1"/>
    <dgm:cxn modelId="{4B7E4D38-97B0-4EDE-BF01-B5385FA4F409}" type="presParOf" srcId="{54FCFD22-225E-489E-921C-93D471637788}" destId="{E68A4EE5-98A5-4B6C-9E17-658F8216AC50}" srcOrd="0" destOrd="0" presId="urn:microsoft.com/office/officeart/2005/8/layout/hierarchy1"/>
    <dgm:cxn modelId="{E9438941-C7D7-41CF-80AB-FFB721FF3248}" type="presParOf" srcId="{54FCFD22-225E-489E-921C-93D471637788}" destId="{F23BD6E9-6EE0-4603-AD34-4DF7B4725570}" srcOrd="1" destOrd="0" presId="urn:microsoft.com/office/officeart/2005/8/layout/hierarchy1"/>
    <dgm:cxn modelId="{DDF87FCE-05FA-4D0B-955D-53332673DA40}" type="presParOf" srcId="{0D8101C3-5367-4695-8E8D-0C1FFF0F071F}" destId="{AA43478E-AF1F-40F5-9849-FAFAC4EDB68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138A02-8E00-402A-A978-C9C6712747CB}">
      <dsp:nvSpPr>
        <dsp:cNvPr id="0" name=""/>
        <dsp:cNvSpPr/>
      </dsp:nvSpPr>
      <dsp:spPr>
        <a:xfrm>
          <a:off x="5327058" y="2538711"/>
          <a:ext cx="1445835" cy="495682"/>
        </a:xfrm>
        <a:custGeom>
          <a:avLst/>
          <a:gdLst/>
          <a:ahLst/>
          <a:cxnLst/>
          <a:rect l="0" t="0" r="0" b="0"/>
          <a:pathLst>
            <a:path>
              <a:moveTo>
                <a:pt x="1445835" y="0"/>
              </a:moveTo>
              <a:lnTo>
                <a:pt x="1445835" y="343913"/>
              </a:lnTo>
              <a:lnTo>
                <a:pt x="0" y="343913"/>
              </a:lnTo>
              <a:lnTo>
                <a:pt x="0" y="4956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709DCA-7D12-47C2-8B00-36F8922C909A}">
      <dsp:nvSpPr>
        <dsp:cNvPr id="0" name=""/>
        <dsp:cNvSpPr/>
      </dsp:nvSpPr>
      <dsp:spPr>
        <a:xfrm>
          <a:off x="4174834" y="1041147"/>
          <a:ext cx="2598059" cy="4572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5484"/>
              </a:lnTo>
              <a:lnTo>
                <a:pt x="2598059" y="305484"/>
              </a:lnTo>
              <a:lnTo>
                <a:pt x="2598059" y="4572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AD1BBE-BF05-4E27-89F7-54378D842211}">
      <dsp:nvSpPr>
        <dsp:cNvPr id="0" name=""/>
        <dsp:cNvSpPr/>
      </dsp:nvSpPr>
      <dsp:spPr>
        <a:xfrm>
          <a:off x="1470416" y="2538711"/>
          <a:ext cx="1552193" cy="4956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3913"/>
              </a:lnTo>
              <a:lnTo>
                <a:pt x="1552193" y="343913"/>
              </a:lnTo>
              <a:lnTo>
                <a:pt x="1552193" y="4956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6E3E19-7A2E-4E17-A3D6-0AF0E5AC8DA5}">
      <dsp:nvSpPr>
        <dsp:cNvPr id="0" name=""/>
        <dsp:cNvSpPr/>
      </dsp:nvSpPr>
      <dsp:spPr>
        <a:xfrm>
          <a:off x="1470416" y="1041147"/>
          <a:ext cx="2704417" cy="457253"/>
        </a:xfrm>
        <a:custGeom>
          <a:avLst/>
          <a:gdLst/>
          <a:ahLst/>
          <a:cxnLst/>
          <a:rect l="0" t="0" r="0" b="0"/>
          <a:pathLst>
            <a:path>
              <a:moveTo>
                <a:pt x="2704417" y="0"/>
              </a:moveTo>
              <a:lnTo>
                <a:pt x="2704417" y="305484"/>
              </a:lnTo>
              <a:lnTo>
                <a:pt x="0" y="305484"/>
              </a:lnTo>
              <a:lnTo>
                <a:pt x="0" y="4572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4898AA-B68F-4F74-9DD6-2E84FB5E8456}">
      <dsp:nvSpPr>
        <dsp:cNvPr id="0" name=""/>
        <dsp:cNvSpPr/>
      </dsp:nvSpPr>
      <dsp:spPr>
        <a:xfrm>
          <a:off x="3355691" y="836"/>
          <a:ext cx="1638285" cy="10403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6CEE39-F290-4B1D-81BE-53C66F58A60B}">
      <dsp:nvSpPr>
        <dsp:cNvPr id="0" name=""/>
        <dsp:cNvSpPr/>
      </dsp:nvSpPr>
      <dsp:spPr>
        <a:xfrm>
          <a:off x="3537723" y="173766"/>
          <a:ext cx="1638285" cy="10403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Ymyriadau</a:t>
          </a:r>
          <a:endParaRPr lang="en-US" sz="1600" kern="1200" dirty="0"/>
        </a:p>
      </dsp:txBody>
      <dsp:txXfrm>
        <a:off x="3568193" y="204236"/>
        <a:ext cx="1577345" cy="979371"/>
      </dsp:txXfrm>
    </dsp:sp>
    <dsp:sp modelId="{790C67D6-F3BF-465D-90A9-4F3315B1C7F8}">
      <dsp:nvSpPr>
        <dsp:cNvPr id="0" name=""/>
        <dsp:cNvSpPr/>
      </dsp:nvSpPr>
      <dsp:spPr>
        <a:xfrm>
          <a:off x="651274" y="1498400"/>
          <a:ext cx="1638285" cy="10403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B87664-04C6-46E4-814C-EA76BD5BEBF7}">
      <dsp:nvSpPr>
        <dsp:cNvPr id="0" name=""/>
        <dsp:cNvSpPr/>
      </dsp:nvSpPr>
      <dsp:spPr>
        <a:xfrm>
          <a:off x="833305" y="1671330"/>
          <a:ext cx="1638285" cy="10403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Allanol</a:t>
          </a:r>
          <a:r>
            <a:rPr lang="en-US" sz="1600" kern="1200" dirty="0"/>
            <a:t> (</a:t>
          </a:r>
          <a:r>
            <a:rPr lang="en-US" sz="1600" kern="1200" dirty="0" err="1"/>
            <a:t>symbyliadau</a:t>
          </a:r>
          <a:r>
            <a:rPr lang="en-US" sz="1600" kern="1200" dirty="0"/>
            <a:t> y </a:t>
          </a:r>
          <a:r>
            <a:rPr lang="en-US" sz="1600" kern="1200" dirty="0" err="1"/>
            <a:t>tu</a:t>
          </a:r>
          <a:r>
            <a:rPr lang="en-US" sz="1600" kern="1200" dirty="0"/>
            <a:t> </a:t>
          </a:r>
          <a:r>
            <a:rPr lang="en-US" sz="1600" kern="1200" dirty="0" err="1"/>
            <a:t>allan</a:t>
          </a:r>
          <a:r>
            <a:rPr lang="en-US" sz="1600" kern="1200" dirty="0"/>
            <a:t>)</a:t>
          </a:r>
        </a:p>
      </dsp:txBody>
      <dsp:txXfrm>
        <a:off x="863775" y="1701800"/>
        <a:ext cx="1577345" cy="979371"/>
      </dsp:txXfrm>
    </dsp:sp>
    <dsp:sp modelId="{A98C005A-714A-4B80-9B14-BD55C8BAF386}">
      <dsp:nvSpPr>
        <dsp:cNvPr id="0" name=""/>
        <dsp:cNvSpPr/>
      </dsp:nvSpPr>
      <dsp:spPr>
        <a:xfrm>
          <a:off x="1901367" y="3034394"/>
          <a:ext cx="2242484" cy="10403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DC52A6-3ADB-459B-A7F8-B37CE0AC7BD8}">
      <dsp:nvSpPr>
        <dsp:cNvPr id="0" name=""/>
        <dsp:cNvSpPr/>
      </dsp:nvSpPr>
      <dsp:spPr>
        <a:xfrm>
          <a:off x="2083399" y="3207324"/>
          <a:ext cx="2242484" cy="10403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Pobl</a:t>
          </a:r>
          <a:r>
            <a:rPr lang="en-US" sz="1600" kern="1200" dirty="0"/>
            <a:t> </a:t>
          </a:r>
          <a:r>
            <a:rPr lang="en-US" sz="1600" kern="1200" dirty="0" err="1"/>
            <a:t>eraill</a:t>
          </a:r>
          <a:endParaRPr lang="en-US" sz="16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Yr </a:t>
          </a:r>
          <a:r>
            <a:rPr lang="en-US" sz="1600" kern="1200" dirty="0" err="1"/>
            <a:t>amgylchedd</a:t>
          </a:r>
          <a:r>
            <a:rPr lang="en-US" sz="1600" kern="1200" dirty="0"/>
            <a:t> </a:t>
          </a:r>
          <a:r>
            <a:rPr lang="en-US" sz="1600" kern="1200" dirty="0" err="1"/>
            <a:t>astudio</a:t>
          </a:r>
          <a:endParaRPr lang="en-US" sz="1600" kern="1200" dirty="0"/>
        </a:p>
      </dsp:txBody>
      <dsp:txXfrm>
        <a:off x="2113869" y="3237794"/>
        <a:ext cx="2181544" cy="979371"/>
      </dsp:txXfrm>
    </dsp:sp>
    <dsp:sp modelId="{4992AD4A-CE41-49A0-BF8C-25EA6F644C1E}">
      <dsp:nvSpPr>
        <dsp:cNvPr id="0" name=""/>
        <dsp:cNvSpPr/>
      </dsp:nvSpPr>
      <dsp:spPr>
        <a:xfrm>
          <a:off x="5953751" y="1498400"/>
          <a:ext cx="1638285" cy="10403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948C61-7D3A-47F1-A3B3-9E54BABC86EE}">
      <dsp:nvSpPr>
        <dsp:cNvPr id="0" name=""/>
        <dsp:cNvSpPr/>
      </dsp:nvSpPr>
      <dsp:spPr>
        <a:xfrm>
          <a:off x="6135783" y="1671330"/>
          <a:ext cx="1638285" cy="10403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Mewnol</a:t>
          </a:r>
          <a:r>
            <a:rPr lang="en-US" sz="1600" kern="1200" dirty="0"/>
            <a:t> (o </a:t>
          </a:r>
          <a:r>
            <a:rPr lang="en-US" sz="1600" kern="1200" dirty="0" err="1"/>
            <a:t>fewn</a:t>
          </a:r>
          <a:r>
            <a:rPr lang="en-US" sz="1600" kern="1200" dirty="0"/>
            <a:t> y </a:t>
          </a:r>
          <a:r>
            <a:rPr lang="en-US" sz="1600" kern="1200" dirty="0" err="1"/>
            <a:t>myfyriwr</a:t>
          </a:r>
          <a:r>
            <a:rPr lang="en-US" sz="1600" kern="1200" dirty="0"/>
            <a:t>)</a:t>
          </a:r>
        </a:p>
      </dsp:txBody>
      <dsp:txXfrm>
        <a:off x="6166253" y="1701800"/>
        <a:ext cx="1577345" cy="979371"/>
      </dsp:txXfrm>
    </dsp:sp>
    <dsp:sp modelId="{E68A4EE5-98A5-4B6C-9E17-658F8216AC50}">
      <dsp:nvSpPr>
        <dsp:cNvPr id="0" name=""/>
        <dsp:cNvSpPr/>
      </dsp:nvSpPr>
      <dsp:spPr>
        <a:xfrm>
          <a:off x="4507915" y="3034394"/>
          <a:ext cx="1638285" cy="10403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3BD6E9-6EE0-4603-AD34-4DF7B4725570}">
      <dsp:nvSpPr>
        <dsp:cNvPr id="0" name=""/>
        <dsp:cNvSpPr/>
      </dsp:nvSpPr>
      <dsp:spPr>
        <a:xfrm>
          <a:off x="4689947" y="3207324"/>
          <a:ext cx="1638285" cy="10403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Corfforol</a:t>
          </a:r>
          <a:endParaRPr lang="en-US" sz="16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Meddyliol</a:t>
          </a:r>
          <a:endParaRPr lang="en-US" sz="1600" kern="1200" dirty="0"/>
        </a:p>
      </dsp:txBody>
      <dsp:txXfrm>
        <a:off x="4720417" y="3237794"/>
        <a:ext cx="1577345" cy="9793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23/08/2025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FCE13B-0AC1-BF4E-AE78-6C47F85A992E}" type="datetimeFigureOut">
              <a:rPr lang="en-GB" smtClean="0"/>
              <a:t>23/08/2025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369AD6-FE78-FF43-93CF-C55F4AFE2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179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369AD6-FE78-FF43-93CF-C55F4AFE251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6139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369AD6-FE78-FF43-93CF-C55F4AFE251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078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369AD6-FE78-FF43-93CF-C55F4AFE251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926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23/08/2025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23/08/2025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23/08/2025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23/08/2025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23/08/2025</a:t>
            </a:fld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23/08/2025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23/08/2025</a:t>
            </a:fld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23/08/2025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23/08/2025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23/08/2025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23/08/2025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980902" y="1267730"/>
            <a:ext cx="7182197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5851" y="1411615"/>
            <a:ext cx="69723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851910" y="1267730"/>
            <a:ext cx="144018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3937635" y="1267730"/>
            <a:ext cx="126873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1827" y="2244830"/>
            <a:ext cx="6700347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5100" b="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21826" y="4682063"/>
            <a:ext cx="6702635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350" spc="6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200"/>
            </a:lvl2pPr>
            <a:lvl3pPr marL="685800" indent="0" algn="ctr">
              <a:buNone/>
              <a:defRPr sz="12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89070" y="1341256"/>
            <a:ext cx="1165860" cy="485546"/>
          </a:xfrm>
        </p:spPr>
        <p:txBody>
          <a:bodyPr/>
          <a:lstStyle>
            <a:lvl1pPr algn="ctr">
              <a:defRPr sz="975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8/23/2025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221826" y="5177408"/>
            <a:ext cx="4297721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177408"/>
            <a:ext cx="1466985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1450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8/23/2025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9886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980902" y="1267730"/>
            <a:ext cx="7182197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5851" y="1411615"/>
            <a:ext cx="69723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851910" y="1267730"/>
            <a:ext cx="144018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1867" y="2275166"/>
            <a:ext cx="6700266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510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3937635" y="1267730"/>
            <a:ext cx="126873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1867" y="4682062"/>
            <a:ext cx="670483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1975247" algn="l"/>
              </a:tabLst>
              <a:defRPr sz="135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89070" y="1344503"/>
            <a:ext cx="1165860" cy="498781"/>
          </a:xfrm>
        </p:spPr>
        <p:txBody>
          <a:bodyPr/>
          <a:lstStyle>
            <a:lvl1pPr algn="ctr">
              <a:defRPr lang="en-US" sz="975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8/23/2025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21868" y="5177408"/>
            <a:ext cx="4245101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9" y="5177408"/>
            <a:ext cx="1468754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9055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0100" y="2103120"/>
            <a:ext cx="3497580" cy="374904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6320" y="2103120"/>
            <a:ext cx="3497580" cy="374904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8/23/2025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53865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386" y="2074334"/>
            <a:ext cx="349758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425" b="1" i="0">
                <a:solidFill>
                  <a:schemeClr val="tx1"/>
                </a:solidFill>
                <a:latin typeface="+mn-lt"/>
              </a:defRPr>
            </a:lvl1pPr>
            <a:lvl2pPr marL="342900" indent="0">
              <a:buNone/>
              <a:defRPr sz="135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386" y="2792473"/>
            <a:ext cx="3497580" cy="3163825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44034" y="2074334"/>
            <a:ext cx="349758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425" b="1">
                <a:solidFill>
                  <a:schemeClr val="tx1"/>
                </a:solidFill>
              </a:defRPr>
            </a:lvl1pPr>
            <a:lvl2pPr marL="342900" indent="0">
              <a:buNone/>
              <a:defRPr sz="135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44034" y="2792472"/>
            <a:ext cx="3497580" cy="3164509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8/23/2025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9294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8/23/2025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4075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8/23/2025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7119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6089903" y="237744"/>
            <a:ext cx="2869947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6190995" y="374904"/>
            <a:ext cx="2667762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3651" y="607392"/>
            <a:ext cx="2371472" cy="1645920"/>
          </a:xfrm>
        </p:spPr>
        <p:txBody>
          <a:bodyPr anchor="b">
            <a:normAutofit/>
          </a:bodyPr>
          <a:lstStyle>
            <a:lvl1pPr algn="l" defTabSz="6858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609600"/>
            <a:ext cx="5143500" cy="5334000"/>
          </a:xfrm>
        </p:spPr>
        <p:txBody>
          <a:bodyPr/>
          <a:lstStyle>
            <a:lvl1pPr>
              <a:defRPr sz="1425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43651" y="2336800"/>
            <a:ext cx="2371472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4191000" y="6035040"/>
            <a:ext cx="146685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8/23/2025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514351" y="6035040"/>
            <a:ext cx="3438525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7547" y="6035040"/>
            <a:ext cx="917576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0454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6089903" y="237744"/>
            <a:ext cx="2869947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50" y="237744"/>
            <a:ext cx="577215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246753" y="6035040"/>
            <a:ext cx="1553972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8/23/2025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9486" y="6035040"/>
            <a:ext cx="3441002" cy="365760"/>
          </a:xfrm>
        </p:spPr>
        <p:txBody>
          <a:bodyPr/>
          <a:lstStyle>
            <a:lvl1pPr marL="0" algn="r" defTabSz="685800" rtl="0" eaLnBrk="1" latinLnBrk="0" hangingPunct="1">
              <a:defRPr lang="en-US" sz="75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035040"/>
            <a:ext cx="918972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6190995" y="374904"/>
            <a:ext cx="2667762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7937" y="603504"/>
            <a:ext cx="2358581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24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57937" y="2386584"/>
            <a:ext cx="2358581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600"/>
              </a:spcBef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241608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954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23/08/2025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 6"/>
          <p:cNvSpPr/>
          <p:nvPr/>
        </p:nvSpPr>
        <p:spPr>
          <a:xfrm>
            <a:off x="176022" y="237744"/>
            <a:ext cx="8791956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278892" y="374904"/>
            <a:ext cx="8586216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0100" y="642594"/>
            <a:ext cx="75438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2103120"/>
            <a:ext cx="75438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42596" y="6035040"/>
            <a:ext cx="2169784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8/23/2025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0100" y="6035040"/>
            <a:ext cx="436245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15250" y="6035040"/>
            <a:ext cx="62865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861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37160" indent="-137160" algn="l" defTabSz="685800" rtl="0" eaLnBrk="1" latinLnBrk="0" hangingPunct="1">
        <a:lnSpc>
          <a:spcPct val="110000"/>
        </a:lnSpc>
        <a:spcBef>
          <a:spcPts val="675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25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975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rj7oStGLkU" TargetMode="Externa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lideshare.net/slideshow/dealing-with-distractions-13540433/13540433" TargetMode="External"/><Relationship Id="rId2" Type="http://schemas.openxmlformats.org/officeDocument/2006/relationships/hyperlink" Target="https://blog.rescuetime.com/time-management-for-student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" y="857257"/>
            <a:ext cx="9143985" cy="5143493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71301" y="2213649"/>
            <a:ext cx="4089395" cy="243070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95758" y="2338578"/>
            <a:ext cx="3840480" cy="2180844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25345" y="2623844"/>
            <a:ext cx="3581306" cy="1223180"/>
          </a:xfrm>
        </p:spPr>
        <p:txBody>
          <a:bodyPr>
            <a:normAutofit/>
          </a:bodyPr>
          <a:lstStyle/>
          <a:p>
            <a:r>
              <a:rPr lang="cy-GB" sz="3300" noProof="0" dirty="0" err="1">
                <a:solidFill>
                  <a:schemeClr val="tx1"/>
                </a:solidFill>
              </a:rPr>
              <a:t>Time</a:t>
            </a:r>
            <a:r>
              <a:rPr lang="cy-GB" sz="3300" noProof="0" dirty="0">
                <a:solidFill>
                  <a:schemeClr val="tx1"/>
                </a:solidFill>
              </a:rPr>
              <a:t> </a:t>
            </a:r>
            <a:r>
              <a:rPr lang="cy-GB" sz="3300" noProof="0" dirty="0" err="1">
                <a:solidFill>
                  <a:schemeClr val="tx1"/>
                </a:solidFill>
              </a:rPr>
              <a:t>management</a:t>
            </a:r>
            <a:endParaRPr lang="cy-GB" sz="3300" noProof="0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25345" y="3854241"/>
            <a:ext cx="3581306" cy="419742"/>
          </a:xfrm>
        </p:spPr>
        <p:txBody>
          <a:bodyPr>
            <a:normAutofit fontScale="85000" lnSpcReduction="20000"/>
          </a:bodyPr>
          <a:lstStyle/>
          <a:p>
            <a:pPr>
              <a:spcAft>
                <a:spcPts val="450"/>
              </a:spcAft>
            </a:pPr>
            <a:r>
              <a:rPr lang="cy-GB" noProof="0" dirty="0">
                <a:solidFill>
                  <a:schemeClr val="tx1"/>
                </a:solidFill>
              </a:rPr>
              <a:t>ECGE6003</a:t>
            </a:r>
            <a:br>
              <a:rPr lang="cy-GB" noProof="0" dirty="0">
                <a:solidFill>
                  <a:schemeClr val="tx1"/>
                </a:solidFill>
              </a:rPr>
            </a:br>
            <a:r>
              <a:rPr lang="cy-GB" noProof="0" dirty="0" err="1">
                <a:solidFill>
                  <a:schemeClr val="tx1"/>
                </a:solidFill>
              </a:rPr>
              <a:t>Independent</a:t>
            </a:r>
            <a:r>
              <a:rPr lang="cy-GB" noProof="0" dirty="0">
                <a:solidFill>
                  <a:schemeClr val="tx1"/>
                </a:solidFill>
              </a:rPr>
              <a:t> Project, Heike Griffiths 2021</a:t>
            </a:r>
          </a:p>
        </p:txBody>
      </p:sp>
      <p:pic>
        <p:nvPicPr>
          <p:cNvPr id="4" name="Picture 3" descr="A blue background with yellow and black text&#10;&#10;Description automatically generated">
            <a:extLst>
              <a:ext uri="{FF2B5EF4-FFF2-40B4-BE49-F238E27FC236}">
                <a16:creationId xmlns:a16="http://schemas.microsoft.com/office/drawing/2014/main" id="{FA647D6F-4B4B-D60A-538F-B4A7384E31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noProof="0" dirty="0"/>
              <a:t>ECGE6003P/C</a:t>
            </a:r>
            <a:br>
              <a:rPr lang="cy-GB" noProof="0" dirty="0"/>
            </a:br>
            <a:r>
              <a:rPr lang="cy-GB" noProof="0" dirty="0"/>
              <a:t>2025-26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endParaRPr lang="cy-GB" noProof="0" dirty="0"/>
          </a:p>
          <a:p>
            <a:pPr marL="0" indent="0" algn="ctr">
              <a:buNone/>
            </a:pPr>
            <a:r>
              <a:rPr lang="cy-GB" noProof="0" dirty="0"/>
              <a:t>Ysgrifennu'r Cynnig Ymchwil</a:t>
            </a:r>
          </a:p>
          <a:p>
            <a:pPr marL="0" indent="0" algn="ctr">
              <a:buNone/>
            </a:pPr>
            <a:r>
              <a:rPr lang="cy-GB" noProof="0" dirty="0"/>
              <a:t>a</a:t>
            </a:r>
          </a:p>
          <a:p>
            <a:pPr marL="0" indent="0" algn="ctr">
              <a:buNone/>
            </a:pPr>
            <a:r>
              <a:rPr lang="cy-GB" noProof="0" dirty="0"/>
              <a:t>Rheoli Amser</a:t>
            </a:r>
          </a:p>
          <a:p>
            <a:pPr marL="0" indent="0" algn="ctr">
              <a:buNone/>
            </a:pPr>
            <a:endParaRPr lang="cy-GB" noProof="0" dirty="0"/>
          </a:p>
          <a:p>
            <a:pPr marL="0" indent="0" algn="ctr">
              <a:buNone/>
            </a:pPr>
            <a:r>
              <a:rPr lang="cy-GB" sz="2000" noProof="0" dirty="0"/>
              <a:t>Cindy Hunt, Heike Griffiths a Sue Ainsworth</a:t>
            </a:r>
          </a:p>
          <a:p>
            <a:pPr marL="0" indent="0" algn="ctr">
              <a:buNone/>
            </a:pPr>
            <a:r>
              <a:rPr lang="cy-GB" sz="2000" noProof="0" dirty="0"/>
              <a:t>01 Medi 2025</a:t>
            </a:r>
          </a:p>
        </p:txBody>
      </p:sp>
    </p:spTree>
    <p:extLst>
      <p:ext uri="{BB962C8B-B14F-4D97-AF65-F5344CB8AC3E}">
        <p14:creationId xmlns:p14="http://schemas.microsoft.com/office/powerpoint/2010/main" val="3200688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D3880-E9C3-12D4-F16D-8B48508B0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649384"/>
            <a:ext cx="7543800" cy="1358020"/>
          </a:xfrm>
        </p:spPr>
        <p:txBody>
          <a:bodyPr>
            <a:normAutofit fontScale="90000"/>
          </a:bodyPr>
          <a:lstStyle/>
          <a:p>
            <a:r>
              <a:rPr lang="cy-GB" sz="3600" b="1" dirty="0"/>
              <a:t>Gadewch i ni ddechrau gyda rheoli amser:</a:t>
            </a:r>
            <a:br>
              <a:rPr lang="cy-GB" sz="3600" b="1" dirty="0"/>
            </a:br>
            <a:r>
              <a:rPr lang="cy-GB" sz="3600" b="1" dirty="0"/>
              <a:t>Pam mae hyn yn bwysig......</a:t>
            </a:r>
            <a:endParaRPr lang="cy-GB" sz="3600" b="1" noProof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6A2359-DF0E-B846-FDA2-5CC6C9E696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sz="2000" dirty="0"/>
              <a:t>Gwylio gyda'n gilydd.</a:t>
            </a:r>
            <a:endParaRPr lang="cy-GB" sz="2000" noProof="0" dirty="0"/>
          </a:p>
          <a:p>
            <a:endParaRPr lang="cy-GB" sz="2000" noProof="0" dirty="0"/>
          </a:p>
          <a:p>
            <a:r>
              <a:rPr lang="cy-GB" sz="2000" noProof="0" dirty="0" err="1"/>
              <a:t>Tim</a:t>
            </a:r>
            <a:r>
              <a:rPr lang="cy-GB" sz="2000" noProof="0" dirty="0"/>
              <a:t> </a:t>
            </a:r>
            <a:r>
              <a:rPr lang="cy-GB" sz="2000" noProof="0" dirty="0" err="1"/>
              <a:t>Urban</a:t>
            </a:r>
            <a:r>
              <a:rPr lang="cy-GB" sz="2000" noProof="0" dirty="0"/>
              <a:t>: </a:t>
            </a:r>
            <a:r>
              <a:rPr lang="cy-GB" sz="2000" noProof="0" dirty="0" err="1"/>
              <a:t>Inside</a:t>
            </a:r>
            <a:r>
              <a:rPr lang="cy-GB" sz="2000" noProof="0" dirty="0"/>
              <a:t> the </a:t>
            </a:r>
            <a:r>
              <a:rPr lang="cy-GB" sz="2000" noProof="0" dirty="0" err="1"/>
              <a:t>Mind</a:t>
            </a:r>
            <a:r>
              <a:rPr lang="cy-GB" sz="2000" noProof="0" dirty="0"/>
              <a:t> of a Master </a:t>
            </a:r>
            <a:r>
              <a:rPr lang="cy-GB" sz="2000" noProof="0" dirty="0" err="1"/>
              <a:t>Procrastinator</a:t>
            </a:r>
            <a:r>
              <a:rPr lang="cy-GB" sz="2000" noProof="0" dirty="0"/>
              <a:t>.</a:t>
            </a:r>
          </a:p>
        </p:txBody>
      </p:sp>
      <p:sp>
        <p:nvSpPr>
          <p:cNvPr id="4" name="Action Button: Video 3">
            <a:hlinkClick r:id="rId2" highlightClick="1"/>
            <a:extLst>
              <a:ext uri="{FF2B5EF4-FFF2-40B4-BE49-F238E27FC236}">
                <a16:creationId xmlns:a16="http://schemas.microsoft.com/office/drawing/2014/main" id="{5FF006E8-7830-C8DB-6F26-FD92A3B90CB1}"/>
              </a:ext>
            </a:extLst>
          </p:cNvPr>
          <p:cNvSpPr/>
          <p:nvPr/>
        </p:nvSpPr>
        <p:spPr>
          <a:xfrm>
            <a:off x="2699792" y="3429000"/>
            <a:ext cx="1368152" cy="1080120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138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Rheoli Amser</a:t>
            </a:r>
            <a:endParaRPr lang="cy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b-NO" dirty="0"/>
              <a:t>Dwy agwedd ar reoli amser</a:t>
            </a:r>
            <a:endParaRPr lang="cy-GB" noProof="0" dirty="0"/>
          </a:p>
          <a:p>
            <a:pPr marL="514350" indent="-514350">
              <a:buFont typeface="+mj-lt"/>
              <a:buAutoNum type="arabicPeriod"/>
            </a:pPr>
            <a:r>
              <a:rPr lang="cy-GB" dirty="0"/>
              <a:t>Ffisegol (creu amser, gwneud amser a lle)</a:t>
            </a:r>
            <a:endParaRPr lang="cy-GB" noProof="0" dirty="0"/>
          </a:p>
          <a:p>
            <a:pPr marL="514350" indent="-514350">
              <a:buFont typeface="+mj-lt"/>
              <a:buAutoNum type="arabicPeriod"/>
            </a:pPr>
            <a:r>
              <a:rPr lang="cy-GB" dirty="0"/>
              <a:t>Seicolegol (cymhelliant, strategaethau ar gyfer defnyddio ein hamser yn effeithlon)</a:t>
            </a: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1016460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sz="3200" noProof="0" dirty="0"/>
              <a:t>Delio ag ymyriadau wrth astudio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579296" cy="3917032"/>
          </a:xfrm>
        </p:spPr>
        <p:txBody>
          <a:bodyPr>
            <a:normAutofit/>
          </a:bodyPr>
          <a:lstStyle/>
          <a:p>
            <a:r>
              <a:rPr lang="cy-GB" dirty="0"/>
              <a:t>Mae ymyriadau bob amser yn golygu bod eich cynhyrchiant a'ch perfformiad yn lleihau. Mae'n golygu eich bod yn canolbwyntio ar dasg wahanol yn y cyfamser</a:t>
            </a:r>
            <a:endParaRPr lang="cy-GB" noProof="0" dirty="0"/>
          </a:p>
          <a:p>
            <a:r>
              <a:rPr lang="cy-GB" dirty="0"/>
              <a:t>Mae llawer o amser ac egni yn cael ei wastraffu oherwydd ymyriadau parhaus</a:t>
            </a:r>
            <a:endParaRPr lang="cy-GB" noProof="0" dirty="0"/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627557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y-GB" noProof="0" dirty="0"/>
              <a:t>Beth yw Ymyriadau?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7867010"/>
              </p:ext>
            </p:extLst>
          </p:nvPr>
        </p:nvGraphicFramePr>
        <p:xfrm>
          <a:off x="457200" y="908721"/>
          <a:ext cx="8229600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267744" y="5235811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Technische</a:t>
            </a:r>
            <a:r>
              <a:rPr lang="en-GB" dirty="0"/>
              <a:t> </a:t>
            </a:r>
            <a:r>
              <a:rPr lang="en-GB" dirty="0" err="1"/>
              <a:t>Universitaet</a:t>
            </a:r>
            <a:r>
              <a:rPr lang="en-GB" dirty="0"/>
              <a:t>, Darmstadt, 2012)</a:t>
            </a:r>
          </a:p>
        </p:txBody>
      </p:sp>
    </p:spTree>
    <p:extLst>
      <p:ext uri="{BB962C8B-B14F-4D97-AF65-F5344CB8AC3E}">
        <p14:creationId xmlns:p14="http://schemas.microsoft.com/office/powerpoint/2010/main" val="3820903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y-GB" dirty="0"/>
              <a:t>Ymyriadau Mewnol</a:t>
            </a:r>
            <a:br>
              <a:rPr lang="cy-GB" noProof="0" dirty="0"/>
            </a:br>
            <a:r>
              <a:rPr lang="cy-GB" sz="3600" dirty="0"/>
              <a:t>Rhoi sylw i anghenion personol</a:t>
            </a:r>
            <a:endParaRPr lang="cy-GB" sz="3600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784976" cy="4392487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r>
              <a:rPr lang="cy-GB" b="1" noProof="0" dirty="0"/>
              <a:t>Chwant bwyd a syched</a:t>
            </a:r>
          </a:p>
          <a:p>
            <a:pPr marL="0" indent="0">
              <a:buNone/>
            </a:pPr>
            <a:r>
              <a:rPr lang="cy-GB" noProof="0" dirty="0"/>
              <a:t>Mae’n bwysig bwyta a hydradu! </a:t>
            </a:r>
          </a:p>
          <a:p>
            <a:r>
              <a:rPr lang="cy-GB" noProof="0" dirty="0"/>
              <a:t>Mae prydau bach/byrbrydau yn eich cadw’n dda.</a:t>
            </a:r>
          </a:p>
          <a:p>
            <a:r>
              <a:rPr lang="cy-GB" dirty="0"/>
              <a:t>Os ydych chi'n hydradu’n gyson rydych chi'n fwy tebygol o barhau i ganolbwyntio ac rydych chi'n fwy tueddol o berfformio ar lefel uwch!</a:t>
            </a:r>
            <a:endParaRPr lang="cy-GB" noProof="0" dirty="0"/>
          </a:p>
          <a:p>
            <a:pPr marL="0" indent="0">
              <a:buNone/>
            </a:pPr>
            <a:r>
              <a:rPr lang="cy-GB" b="1" noProof="0" dirty="0"/>
              <a:t>Blinder</a:t>
            </a:r>
            <a:endParaRPr lang="cy-GB" noProof="0" dirty="0"/>
          </a:p>
          <a:p>
            <a:pPr marL="0" indent="0">
              <a:buNone/>
            </a:pPr>
            <a:r>
              <a:rPr lang="cy-GB" dirty="0"/>
              <a:t>Os ydych chi wedi blino rydych yn ei chael yn anoddach canolbwyntio, byddwch chi'n gweithio'n arafach ac yn gwneud mwy o gamgymeriadau</a:t>
            </a:r>
            <a:endParaRPr lang="cy-GB" noProof="0" dirty="0"/>
          </a:p>
          <a:p>
            <a:r>
              <a:rPr lang="cy-GB" noProof="0" dirty="0"/>
              <a:t>Seibiau rheolaidd</a:t>
            </a:r>
            <a:r>
              <a:rPr lang="cy-GB" dirty="0"/>
              <a:t>! Yn ystod seibiau dylech roi rhywbeth gwahanol i waith i'r corff a'r meddwl ei wneud: er enghraifft, gweithgaredd corfforol y tu allan</a:t>
            </a:r>
            <a:endParaRPr lang="cy-GB" noProof="0" dirty="0"/>
          </a:p>
          <a:p>
            <a:pPr marL="0" indent="0">
              <a:buNone/>
            </a:pPr>
            <a:r>
              <a:rPr lang="cy-GB" b="1" dirty="0"/>
              <a:t>Gweithgaredd</a:t>
            </a:r>
          </a:p>
          <a:p>
            <a:pPr marL="0" indent="0">
              <a:buNone/>
            </a:pPr>
            <a:r>
              <a:rPr lang="cy-GB" dirty="0"/>
              <a:t>Mae gweithwyr yn treulio tua 85% o'u hamser gwaith yn eistedd wrth eu desg </a:t>
            </a:r>
            <a:endParaRPr lang="cy-GB" noProof="0" dirty="0"/>
          </a:p>
          <a:p>
            <a:r>
              <a:rPr lang="cy-GB" dirty="0"/>
              <a:t>Ewch i symud ychydig y tu allan yn ystod eich seibiau. Ewch i gael awyr iach!</a:t>
            </a:r>
            <a:endParaRPr lang="cy-GB" noProof="0" dirty="0"/>
          </a:p>
          <a:p>
            <a:r>
              <a:rPr lang="cy-GB" dirty="0"/>
              <a:t>Mae angen digon o ocsigen ar ein hymennydd, felly mae'n rhaid i ni sicrhau ein bod yn cael awyr iach</a:t>
            </a:r>
            <a:endParaRPr lang="cy-GB" noProof="0" dirty="0"/>
          </a:p>
          <a:p>
            <a:endParaRPr lang="cy-GB" sz="1000" noProof="0" dirty="0"/>
          </a:p>
          <a:p>
            <a:pPr marL="0" indent="0">
              <a:buNone/>
            </a:pPr>
            <a:r>
              <a:rPr lang="cy-GB" sz="1000" noProof="0" dirty="0"/>
              <a:t>                                                               (</a:t>
            </a:r>
            <a:r>
              <a:rPr lang="cy-GB" sz="1000" noProof="0" dirty="0" err="1"/>
              <a:t>Technische</a:t>
            </a:r>
            <a:r>
              <a:rPr lang="cy-GB" sz="1000" noProof="0" dirty="0"/>
              <a:t> </a:t>
            </a:r>
            <a:r>
              <a:rPr lang="cy-GB" sz="1000" noProof="0" dirty="0" err="1"/>
              <a:t>Universitaet</a:t>
            </a:r>
            <a:r>
              <a:rPr lang="cy-GB" sz="1000" noProof="0" dirty="0"/>
              <a:t>, </a:t>
            </a:r>
            <a:r>
              <a:rPr lang="cy-GB" sz="1000" noProof="0" dirty="0" err="1"/>
              <a:t>Darmstadt</a:t>
            </a:r>
            <a:r>
              <a:rPr lang="cy-GB" sz="1000" noProof="0" dirty="0"/>
              <a:t>, 2012)</a:t>
            </a:r>
          </a:p>
        </p:txBody>
      </p:sp>
    </p:spTree>
    <p:extLst>
      <p:ext uri="{BB962C8B-B14F-4D97-AF65-F5344CB8AC3E}">
        <p14:creationId xmlns:p14="http://schemas.microsoft.com/office/powerpoint/2010/main" val="3251502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712968" cy="850106"/>
          </a:xfrm>
        </p:spPr>
        <p:txBody>
          <a:bodyPr>
            <a:noAutofit/>
          </a:bodyPr>
          <a:lstStyle/>
          <a:p>
            <a:r>
              <a:rPr lang="cy-GB" sz="3600" noProof="0" dirty="0"/>
              <a:t>Ymyriadau Allanol</a:t>
            </a:r>
            <a:br>
              <a:rPr lang="cy-GB" sz="3600" dirty="0"/>
            </a:br>
            <a:r>
              <a:rPr lang="cy-GB" sz="3600" dirty="0"/>
              <a:t>Byddwch yn ymwybodol o'ch amgylchedd</a:t>
            </a:r>
            <a:endParaRPr lang="cy-GB" sz="3600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579296" cy="446449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y-GB" b="1" dirty="0"/>
              <a:t>Ffôn / dyfeisiau eraill</a:t>
            </a:r>
            <a:endParaRPr lang="cy-GB" b="1" noProof="0" dirty="0"/>
          </a:p>
          <a:p>
            <a:r>
              <a:rPr lang="cy-GB" dirty="0"/>
              <a:t>Ydy eich hysbysiadau’n </a:t>
            </a:r>
            <a:r>
              <a:rPr lang="cy-GB" dirty="0" err="1"/>
              <a:t>pingio</a:t>
            </a:r>
            <a:r>
              <a:rPr lang="cy-GB" dirty="0"/>
              <a:t> yn gyson?</a:t>
            </a:r>
            <a:endParaRPr lang="cy-GB" noProof="0" dirty="0"/>
          </a:p>
          <a:p>
            <a:pPr marL="0" indent="0">
              <a:buNone/>
            </a:pPr>
            <a:r>
              <a:rPr lang="de-DE" b="1" dirty="0"/>
              <a:t>Trefn eich Desg / dyfais astudio</a:t>
            </a:r>
            <a:r>
              <a:rPr lang="cy-GB" b="1" noProof="0" dirty="0"/>
              <a:t>?</a:t>
            </a:r>
          </a:p>
          <a:p>
            <a:r>
              <a:rPr lang="cy-GB" dirty="0"/>
              <a:t>Sut mae'ch desg CHI wedi'i threfnu? Ydych chi'n chwilio am ddogfennau pwysig drwy'r amser?</a:t>
            </a:r>
          </a:p>
          <a:p>
            <a:r>
              <a:rPr lang="cy-GB" dirty="0"/>
              <a:t>Sut mae eich ffeiliau a'ch ffolderi wedi'u trefnu? Ydych chi'n gwybod ble i ddod o hyd i'r dogfennau sydd eu hangen arnoch</a:t>
            </a:r>
            <a:r>
              <a:rPr lang="cy-GB" noProof="0" dirty="0"/>
              <a:t>?</a:t>
            </a:r>
          </a:p>
          <a:p>
            <a:pPr marL="0" indent="0">
              <a:buNone/>
            </a:pPr>
            <a:r>
              <a:rPr lang="cy-GB" b="1" dirty="0"/>
              <a:t>Golau / sedd / desg</a:t>
            </a:r>
            <a:r>
              <a:rPr lang="cy-GB" noProof="0" dirty="0"/>
              <a:t> </a:t>
            </a:r>
          </a:p>
          <a:p>
            <a:r>
              <a:rPr lang="cy-GB" dirty="0"/>
              <a:t>A yw'r golau’n gyfforddus i'ch llygaid?</a:t>
            </a:r>
            <a:endParaRPr lang="cy-GB" noProof="0" dirty="0"/>
          </a:p>
          <a:p>
            <a:r>
              <a:rPr lang="cy-GB" dirty="0"/>
              <a:t>A yw eich gweithle’n gyfforddus</a:t>
            </a:r>
            <a:r>
              <a:rPr lang="cy-GB" noProof="0" dirty="0"/>
              <a:t>?</a:t>
            </a:r>
          </a:p>
          <a:p>
            <a:pPr marL="0" indent="0">
              <a:buNone/>
            </a:pPr>
            <a:r>
              <a:rPr lang="cy-GB" b="1" dirty="0"/>
              <a:t>Cyfarfodydd a Galwadau </a:t>
            </a:r>
            <a:endParaRPr lang="cy-GB" b="1" noProof="0" dirty="0"/>
          </a:p>
          <a:p>
            <a:r>
              <a:rPr lang="cy-GB" dirty="0"/>
              <a:t>Nid yw’n anghwrtais neu’n anfoesgar dweud wrth ymwelydd neu alwr eich bod yn canolbwyntio ar dasg wahanol ac y byddwch yn dychwelyd yr alwad wedyn.</a:t>
            </a:r>
            <a:endParaRPr lang="cy-GB" noProof="0" dirty="0"/>
          </a:p>
          <a:p>
            <a:pPr marL="0" indent="0">
              <a:buNone/>
            </a:pPr>
            <a:r>
              <a:rPr lang="cy-GB" noProof="0" dirty="0"/>
              <a:t>                                                 (</a:t>
            </a:r>
            <a:r>
              <a:rPr lang="cy-GB" noProof="0" dirty="0" err="1"/>
              <a:t>Technische</a:t>
            </a:r>
            <a:r>
              <a:rPr lang="cy-GB" noProof="0" dirty="0"/>
              <a:t> </a:t>
            </a:r>
            <a:r>
              <a:rPr lang="cy-GB" noProof="0" dirty="0" err="1"/>
              <a:t>Universitaet</a:t>
            </a:r>
            <a:r>
              <a:rPr lang="cy-GB" noProof="0" dirty="0"/>
              <a:t>, </a:t>
            </a:r>
            <a:r>
              <a:rPr lang="cy-GB" noProof="0" dirty="0" err="1"/>
              <a:t>Darmstadt</a:t>
            </a:r>
            <a:r>
              <a:rPr lang="cy-GB" noProof="0" dirty="0"/>
              <a:t>, 2012)</a:t>
            </a:r>
          </a:p>
        </p:txBody>
      </p:sp>
    </p:spTree>
    <p:extLst>
      <p:ext uri="{BB962C8B-B14F-4D97-AF65-F5344CB8AC3E}">
        <p14:creationId xmlns:p14="http://schemas.microsoft.com/office/powerpoint/2010/main" val="1291136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y-GB" kern="0" dirty="0">
                <a:latin typeface="Arial"/>
                <a:ea typeface="ＭＳ Ｐゴシック" charset="-128"/>
              </a:rPr>
            </a:br>
            <a:r>
              <a:rPr lang="cy-GB" kern="0" dirty="0">
                <a:latin typeface="Arial"/>
                <a:ea typeface="ＭＳ Ｐゴシック" charset="-128"/>
              </a:rPr>
              <a:t>Defnyddio technegau rheoli amser</a:t>
            </a:r>
            <a:br>
              <a:rPr lang="cy-GB" kern="0" noProof="0" dirty="0">
                <a:latin typeface="Arial"/>
                <a:ea typeface="ＭＳ Ｐゴシック" charset="-128"/>
              </a:rPr>
            </a:br>
            <a:endParaRPr lang="cy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0" indent="-457200">
              <a:buAutoNum type="arabicPeriod"/>
            </a:pPr>
            <a:r>
              <a:rPr lang="cy-GB" sz="2000" dirty="0"/>
              <a:t>Defnyddiwch amserlen (neu restr) ddyddiol i gynllunio'ch diwrnod</a:t>
            </a:r>
            <a:endParaRPr lang="cy-GB" sz="2000" noProof="0" dirty="0"/>
          </a:p>
          <a:p>
            <a:pPr marL="457200" indent="-457200">
              <a:buAutoNum type="arabicPeriod"/>
            </a:pPr>
            <a:r>
              <a:rPr lang="cy-GB" sz="2000" dirty="0"/>
              <a:t>Cydnabyddwch ble rydych chi'n treulio'ch amser ar hyn o bryd (a sut rydych chi’n colli amser)</a:t>
            </a:r>
            <a:endParaRPr lang="cy-GB" sz="2000" noProof="0" dirty="0"/>
          </a:p>
          <a:p>
            <a:pPr marL="457200" indent="-457200">
              <a:buAutoNum type="arabicPeriod"/>
            </a:pPr>
            <a:r>
              <a:rPr lang="cy-GB" sz="2000" dirty="0"/>
              <a:t>Gosodwch nodau priodol i fesur eich cynnydd</a:t>
            </a:r>
            <a:endParaRPr lang="cy-GB" sz="2000" noProof="0" dirty="0"/>
          </a:p>
          <a:p>
            <a:pPr marL="457200" indent="-457200">
              <a:buAutoNum type="arabicPeriod"/>
            </a:pPr>
            <a:r>
              <a:rPr lang="cy-GB" sz="2000" dirty="0"/>
              <a:t>Torrwch prosiectau mawr yn dasgau bach y gellir eu gweithredu</a:t>
            </a:r>
            <a:endParaRPr lang="cy-GB" sz="2000" noProof="0" dirty="0"/>
          </a:p>
          <a:p>
            <a:pPr marL="457200" indent="-457200">
              <a:buAutoNum type="arabicPeriod"/>
            </a:pPr>
            <a:r>
              <a:rPr lang="cy-GB" sz="2000" dirty="0"/>
              <a:t>Byddwch yn wyliadwrus o'r ‘camsyniad cynllunio' (mae'n debyg y bydd angen mwy o amser arnoch nag y tybiwch)</a:t>
            </a:r>
            <a:endParaRPr lang="cy-GB" sz="2000" noProof="0" dirty="0"/>
          </a:p>
          <a:p>
            <a:pPr marL="457200" indent="-457200">
              <a:buAutoNum type="arabicPeriod"/>
            </a:pPr>
            <a:r>
              <a:rPr lang="cy-GB" sz="2000" dirty="0"/>
              <a:t>Dilynwch egni naturiol eich corff a’i lefelau uchel </a:t>
            </a:r>
          </a:p>
          <a:p>
            <a:pPr marL="0" indent="0">
              <a:buNone/>
            </a:pPr>
            <a:r>
              <a:rPr lang="cy-GB" sz="2000" dirty="0"/>
              <a:t>       ac isel</a:t>
            </a:r>
            <a:endParaRPr lang="cy-GB" sz="2000" noProof="0" dirty="0"/>
          </a:p>
          <a:p>
            <a:pPr marL="457200" indent="-457200">
              <a:buFont typeface="+mj-lt"/>
              <a:buAutoNum type="arabicPeriod" startAt="7"/>
            </a:pPr>
            <a:r>
              <a:rPr lang="cy-GB" sz="2000" noProof="0" dirty="0"/>
              <a:t>Cymerwch seibiau ar yr amser iawn</a:t>
            </a:r>
          </a:p>
          <a:p>
            <a:pPr marL="457200" indent="-457200">
              <a:buFont typeface="+mj-lt"/>
              <a:buAutoNum type="arabicPeriod" startAt="7"/>
            </a:pPr>
            <a:r>
              <a:rPr lang="cy-GB" sz="2000" noProof="0" dirty="0"/>
              <a:t>Gallwch oresgyn y duedd i oedi gyda’r rheol ‘5-munud’</a:t>
            </a:r>
          </a:p>
          <a:p>
            <a:pPr marL="457200" indent="-457200">
              <a:buFont typeface="+mj-lt"/>
              <a:buAutoNum type="arabicPeriod" startAt="7"/>
            </a:pPr>
            <a:r>
              <a:rPr lang="cy-GB" sz="2000" noProof="0" dirty="0"/>
              <a:t>Gwnewch yn fawr o’ch amser astudio i sicrhau llif</a:t>
            </a:r>
          </a:p>
          <a:p>
            <a:pPr marL="457200" indent="-457200">
              <a:buFont typeface="+mj-lt"/>
              <a:buAutoNum type="arabicPeriod" startAt="7"/>
            </a:pPr>
            <a:r>
              <a:rPr lang="cy-GB" sz="2000" noProof="0" dirty="0"/>
              <a:t>Meithrinwch arferion da a threfn i </a:t>
            </a:r>
            <a:r>
              <a:rPr lang="cy-GB" sz="2000" dirty="0"/>
              <a:t>sicrhau llwyddiant hirdymor parhaus</a:t>
            </a:r>
            <a:endParaRPr lang="cy-GB" sz="2000" noProof="0" dirty="0"/>
          </a:p>
          <a:p>
            <a:pPr marL="0" indent="0" algn="r">
              <a:buNone/>
            </a:pPr>
            <a:r>
              <a:rPr lang="cy-GB" sz="1000" noProof="0" dirty="0"/>
              <a:t>(</a:t>
            </a:r>
            <a:r>
              <a:rPr lang="cy-GB" sz="1000" noProof="0" dirty="0" err="1"/>
              <a:t>RescueTime</a:t>
            </a:r>
            <a:r>
              <a:rPr lang="cy-GB" sz="1000" noProof="0" dirty="0"/>
              <a:t>, 2019)</a:t>
            </a:r>
            <a:endParaRPr lang="cy-GB" sz="1100" noProof="0" dirty="0"/>
          </a:p>
          <a:p>
            <a:pPr marL="457200" indent="-457200">
              <a:buAutoNum type="arabicPeriod"/>
            </a:pPr>
            <a:endParaRPr lang="cy-GB" sz="2000" noProof="0" dirty="0"/>
          </a:p>
          <a:p>
            <a:endParaRPr lang="cy-GB" sz="2000" noProof="0" dirty="0"/>
          </a:p>
        </p:txBody>
      </p:sp>
      <p:pic>
        <p:nvPicPr>
          <p:cNvPr id="4" name="Picture 3" descr="Procrastination Is An Emotion Regulation Problem, Not 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100" y="3284984"/>
            <a:ext cx="2304256" cy="109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040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64D48-D560-FCC7-2DA8-5717EE29A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Ysgrifennu Eich Cynnig Prosiect Ymchwil</a:t>
            </a:r>
            <a:endParaRPr lang="cy-GB" noProof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B786B-56E7-D8D3-23C6-C8A6F07763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33350" marR="142875" algn="just" fontAlgn="base"/>
            <a:r>
              <a:rPr lang="cy-GB" sz="2800" dirty="0">
                <a:latin typeface="Arial" panose="020B0604020202020204" pitchFamily="34" charset="0"/>
                <a:ea typeface="DengXian Light" panose="02010600030101010101" pitchFamily="2" charset="-122"/>
              </a:rPr>
              <a:t>Gan ddefnyddio'r templed a ddarperir, bydd angen i chi gyflwyno </a:t>
            </a:r>
            <a:r>
              <a:rPr lang="cy-GB" sz="2800" dirty="0">
                <a:solidFill>
                  <a:srgbClr val="FF0000"/>
                </a:solidFill>
                <a:latin typeface="Arial" panose="020B0604020202020204" pitchFamily="34" charset="0"/>
                <a:ea typeface="DengXian Light" panose="02010600030101010101" pitchFamily="2" charset="-122"/>
              </a:rPr>
              <a:t>cynnig 1000 o eiriau </a:t>
            </a:r>
            <a:r>
              <a:rPr lang="cy-GB" sz="2800" dirty="0">
                <a:latin typeface="Arial" panose="020B0604020202020204" pitchFamily="34" charset="0"/>
                <a:ea typeface="DengXian Light" panose="02010600030101010101" pitchFamily="2" charset="-122"/>
              </a:rPr>
              <a:t>ar gyfer y pwnc rydych chi wedi dewis ymchwilio iddo.</a:t>
            </a:r>
            <a:endParaRPr lang="cy-GB" sz="2800" noProof="0" dirty="0">
              <a:effectLst/>
              <a:latin typeface="Arial" panose="020B0604020202020204" pitchFamily="34" charset="0"/>
              <a:ea typeface="DengXian Light" panose="02010600030101010101" pitchFamily="2" charset="-122"/>
            </a:endParaRPr>
          </a:p>
          <a:p>
            <a:pPr marL="133350" marR="142875" algn="just" fontAlgn="base"/>
            <a:r>
              <a:rPr lang="cy-GB" sz="2800" dirty="0">
                <a:latin typeface="Arial" panose="020B0604020202020204" pitchFamily="34" charset="0"/>
                <a:ea typeface="DengXian Light" panose="02010600030101010101" pitchFamily="2" charset="-122"/>
              </a:rPr>
              <a:t>Mae ffurflen y Prosiect Ymchwil yn gynnig ffurfiol sy'n </a:t>
            </a:r>
            <a:r>
              <a:rPr lang="cy-GB" sz="2800" dirty="0">
                <a:solidFill>
                  <a:srgbClr val="FF0000"/>
                </a:solidFill>
                <a:latin typeface="Arial" panose="020B0604020202020204" pitchFamily="34" charset="0"/>
                <a:ea typeface="DengXian Light" panose="02010600030101010101" pitchFamily="2" charset="-122"/>
              </a:rPr>
              <a:t>cyfiawnhau eich dewis </a:t>
            </a:r>
            <a:r>
              <a:rPr lang="cy-GB" sz="2800" dirty="0">
                <a:latin typeface="Arial" panose="020B0604020202020204" pitchFamily="34" charset="0"/>
                <a:ea typeface="DengXian Light" panose="02010600030101010101" pitchFamily="2" charset="-122"/>
              </a:rPr>
              <a:t>o brosiect ymchwil.</a:t>
            </a:r>
            <a:r>
              <a:rPr lang="cy-GB" sz="2800" noProof="0" dirty="0">
                <a:effectLst/>
                <a:latin typeface="Arial" panose="020B0604020202020204" pitchFamily="34" charset="0"/>
                <a:ea typeface="DengXian Light" panose="02010600030101010101" pitchFamily="2" charset="-122"/>
              </a:rPr>
              <a:t> </a:t>
            </a:r>
          </a:p>
          <a:p>
            <a:pPr marL="133350" marR="142875" algn="just" fontAlgn="base"/>
            <a:r>
              <a:rPr lang="cy-GB" sz="2800" dirty="0">
                <a:latin typeface="Arial" panose="020B0604020202020204" pitchFamily="34" charset="0"/>
                <a:ea typeface="DengXian Light" panose="02010600030101010101" pitchFamily="2" charset="-122"/>
              </a:rPr>
              <a:t>Bydd yn cynnwys </a:t>
            </a:r>
            <a:r>
              <a:rPr lang="cy-GB" sz="2800" dirty="0">
                <a:solidFill>
                  <a:srgbClr val="FF0000"/>
                </a:solidFill>
                <a:latin typeface="Arial" panose="020B0604020202020204" pitchFamily="34" charset="0"/>
                <a:ea typeface="DengXian Light" panose="02010600030101010101" pitchFamily="2" charset="-122"/>
              </a:rPr>
              <a:t>dulliau ymchwil </a:t>
            </a:r>
            <a:r>
              <a:rPr lang="cy-GB" sz="2800" dirty="0">
                <a:latin typeface="Arial" panose="020B0604020202020204" pitchFamily="34" charset="0"/>
                <a:ea typeface="DengXian Light" panose="02010600030101010101" pitchFamily="2" charset="-122"/>
              </a:rPr>
              <a:t>perthnasol a </a:t>
            </a:r>
            <a:r>
              <a:rPr lang="cy-GB" sz="2800" dirty="0">
                <a:solidFill>
                  <a:srgbClr val="FF0000"/>
                </a:solidFill>
                <a:latin typeface="Arial" panose="020B0604020202020204" pitchFamily="34" charset="0"/>
                <a:ea typeface="DengXian Light" panose="02010600030101010101" pitchFamily="2" charset="-122"/>
              </a:rPr>
              <a:t>chwestiynau priodol ar gyfer ymchwilio pellach</a:t>
            </a:r>
            <a:r>
              <a:rPr lang="cy-GB" sz="2800" noProof="0" dirty="0">
                <a:effectLst/>
                <a:latin typeface="Arial" panose="020B0604020202020204" pitchFamily="34" charset="0"/>
                <a:ea typeface="DengXian Light" panose="02010600030101010101" pitchFamily="2" charset="-122"/>
              </a:rPr>
              <a:t>. </a:t>
            </a:r>
          </a:p>
          <a:p>
            <a:pPr marL="0" marR="142875" indent="0" algn="just" fontAlgn="base">
              <a:buNone/>
            </a:pPr>
            <a:endParaRPr lang="cy-GB" sz="2800" noProof="0" dirty="0">
              <a:effectLst/>
              <a:latin typeface="Arial" panose="020B0604020202020204" pitchFamily="34" charset="0"/>
              <a:ea typeface="DengXian Light" panose="02010600030101010101" pitchFamily="2" charset="-122"/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15060459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CF0744-F2A2-4CE2-F335-AECBD4D4F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Ffurflen Cynnig Ymchwil</a:t>
            </a:r>
            <a:endParaRPr lang="cy-GB" noProof="0" dirty="0"/>
          </a:p>
        </p:txBody>
      </p:sp>
      <p:pic>
        <p:nvPicPr>
          <p:cNvPr id="4" name="Content Placeholder 3" descr="A blue square with white text&#10;&#10;Description automatically generated">
            <a:extLst>
              <a:ext uri="{FF2B5EF4-FFF2-40B4-BE49-F238E27FC236}">
                <a16:creationId xmlns:a16="http://schemas.microsoft.com/office/drawing/2014/main" id="{064C042B-408A-3F37-900F-EEE5891B57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9340" y="1323808"/>
            <a:ext cx="6665319" cy="259265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B8F60D-EE24-FC70-5138-7AA93A7E9C25}"/>
              </a:ext>
            </a:extLst>
          </p:cNvPr>
          <p:cNvSpPr txBox="1"/>
          <p:nvPr/>
        </p:nvSpPr>
        <p:spPr>
          <a:xfrm>
            <a:off x="465263" y="3776218"/>
            <a:ext cx="8668371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indent="-228600">
              <a:buFont typeface=""/>
              <a:buChar char="•"/>
            </a:pPr>
            <a:r>
              <a:rPr lang="cy-GB" sz="3000" noProof="0" dirty="0">
                <a:cs typeface="Arial"/>
              </a:rPr>
              <a:t>Edrychwch ar y templed​ (</a:t>
            </a:r>
            <a:r>
              <a:rPr lang="cy-GB" sz="3000" noProof="0" dirty="0" err="1">
                <a:cs typeface="Arial"/>
              </a:rPr>
              <a:t>Moodle</a:t>
            </a:r>
            <a:r>
              <a:rPr lang="cy-GB" sz="3000" noProof="0" dirty="0">
                <a:cs typeface="Arial"/>
              </a:rPr>
              <a:t> a </a:t>
            </a:r>
            <a:r>
              <a:rPr lang="cy-GB" sz="3000" noProof="0" dirty="0" err="1">
                <a:cs typeface="Arial"/>
              </a:rPr>
              <a:t>Teams</a:t>
            </a:r>
            <a:r>
              <a:rPr lang="cy-GB" sz="3000" noProof="0" dirty="0">
                <a:cs typeface="Arial"/>
              </a:rPr>
              <a:t>)</a:t>
            </a:r>
          </a:p>
          <a:p>
            <a:pPr marL="228600" indent="-228600">
              <a:buFont typeface=""/>
              <a:buChar char="•"/>
            </a:pPr>
            <a:r>
              <a:rPr lang="cy-GB" sz="3000" noProof="0" dirty="0">
                <a:cs typeface="Arial"/>
              </a:rPr>
              <a:t>Ar hyn o bryd, mae angen i'r teitl fod yn deitl dangosol yn unig. Ystyriwch eirfa L6, e.e. 'Gwerthuso', 'Dadansoddi'n feirniadol', 'Cyfosod</a:t>
            </a:r>
            <a:r>
              <a:rPr lang="en-GB" sz="3000" dirty="0">
                <a:cs typeface="Arial"/>
              </a:rPr>
              <a:t>'</a:t>
            </a:r>
          </a:p>
        </p:txBody>
      </p:sp>
    </p:spTree>
    <p:extLst>
      <p:ext uri="{BB962C8B-B14F-4D97-AF65-F5344CB8AC3E}">
        <p14:creationId xmlns:p14="http://schemas.microsoft.com/office/powerpoint/2010/main" val="1908945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F16F12C2-801B-8D9C-D104-B2B69BA00E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y-GB" dirty="0"/>
              <a:t>Beth yw prif nod eich ymchwil?</a:t>
            </a:r>
            <a:endParaRPr lang="cy-GB" noProof="0" dirty="0"/>
          </a:p>
        </p:txBody>
      </p:sp>
      <p:pic>
        <p:nvPicPr>
          <p:cNvPr id="4" name="Content Placeholder 3" descr="A blue rectangles with white text&#10;&#10;Description automatically generated">
            <a:extLst>
              <a:ext uri="{FF2B5EF4-FFF2-40B4-BE49-F238E27FC236}">
                <a16:creationId xmlns:a16="http://schemas.microsoft.com/office/drawing/2014/main" id="{2005B884-5E3C-3202-209A-3AE797938E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5248" y="1417638"/>
            <a:ext cx="6753504" cy="2062897"/>
          </a:xfr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074668-27E9-9D8B-336A-B0DEFF6B8B28}"/>
              </a:ext>
            </a:extLst>
          </p:cNvPr>
          <p:cNvSpPr txBox="1"/>
          <p:nvPr/>
        </p:nvSpPr>
        <p:spPr>
          <a:xfrm>
            <a:off x="4608" y="3430727"/>
            <a:ext cx="9048412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2400" noProof="0" dirty="0">
                <a:cs typeface="Arial"/>
              </a:rPr>
              <a:t>Nod: beth yw eich diben cyffredinol wrth gynnal yr ymchwil hwn? e.e. gallai fod yn</a:t>
            </a:r>
            <a:r>
              <a:rPr lang="cy-GB" sz="2400" noProof="0" dirty="0">
                <a:solidFill>
                  <a:srgbClr val="1F1F1F"/>
                </a:solidFill>
                <a:highlight>
                  <a:srgbClr val="FFFFFF"/>
                </a:highlight>
                <a:cs typeface="Arial"/>
              </a:rPr>
              <a:t> un o’r canlynol</a:t>
            </a:r>
            <a:endParaRPr lang="cy-GB" sz="2400" noProof="0" dirty="0">
              <a:solidFill>
                <a:srgbClr val="000000"/>
              </a:solidFill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cy-GB" sz="2400" noProof="0" dirty="0">
                <a:solidFill>
                  <a:srgbClr val="1F1F1F"/>
                </a:solidFill>
                <a:cs typeface="Arial"/>
              </a:rPr>
              <a:t>Ychwanegu at y wybodaeth yn y maes
Mynd i'r afael â bwlch cyfredol yn y wybodaeth
Dyfeisio a phrofi datrysiad i broblem sy'n bodoli eisoes</a:t>
            </a:r>
            <a:r>
              <a:rPr lang="cy-GB" sz="3000" noProof="0" dirty="0">
                <a:solidFill>
                  <a:srgbClr val="1F1F1F"/>
                </a:solidFill>
                <a:highlight>
                  <a:srgbClr val="FFFFFF"/>
                </a:highlight>
                <a:cs typeface="Arial"/>
              </a:rPr>
              <a:t>.</a:t>
            </a:r>
            <a:r>
              <a:rPr lang="cy-GB" sz="3000" noProof="0" dirty="0">
                <a:cs typeface="Arial"/>
              </a:rPr>
              <a:t> </a:t>
            </a: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879340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598DD4D1-0E79-2BEF-2322-72CED35E5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y-GB" sz="2800" b="1" dirty="0">
                <a:solidFill>
                  <a:srgbClr val="FF0000"/>
                </a:solidFill>
                <a:latin typeface="Arial"/>
                <a:cs typeface="Arial"/>
              </a:rPr>
              <a:t>Mae cwestiynau ymchwil yn rhoi ffocws clir i'ch prosiect</a:t>
            </a:r>
            <a:endParaRPr lang="cy-GB" sz="2800" noProof="0" dirty="0"/>
          </a:p>
        </p:txBody>
      </p:sp>
      <p:pic>
        <p:nvPicPr>
          <p:cNvPr id="4" name="Content Placeholder 3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687E07F8-3C20-BEB4-A462-9A6197E06C0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86692" y="1600201"/>
            <a:ext cx="3779615" cy="3989040"/>
          </a:xfrm>
          <a:noFill/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7061DFD-5879-B3A3-2BEF-439DC2C922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 algn="ctr">
              <a:buNone/>
            </a:pPr>
            <a:r>
              <a:rPr lang="cy-GB" sz="2700" dirty="0">
                <a:solidFill>
                  <a:srgbClr val="1F1F1F"/>
                </a:solidFill>
                <a:latin typeface="Arial"/>
                <a:cs typeface="Arial"/>
              </a:rPr>
              <a:t>Dylai eich dewis o gwestiynau ymchwil (1,2 a 3) fod:</a:t>
            </a:r>
            <a:endParaRPr lang="cy-GB" sz="2700" noProof="0" dirty="0">
              <a:latin typeface="Arial"/>
              <a:cs typeface="Arial"/>
            </a:endParaRPr>
          </a:p>
          <a:p>
            <a:r>
              <a:rPr lang="cy-GB" sz="2700" noProof="0" dirty="0">
                <a:solidFill>
                  <a:srgbClr val="1F1F1F"/>
                </a:solidFill>
                <a:highlight>
                  <a:srgbClr val="FFFFFF"/>
                </a:highlight>
                <a:latin typeface="Arial"/>
                <a:cs typeface="Arial"/>
              </a:rPr>
              <a:t>Yn </a:t>
            </a:r>
            <a:r>
              <a:rPr lang="cy-GB" sz="2700" noProof="0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cs typeface="Arial"/>
              </a:rPr>
              <a:t>glir a darparu gwybodaeth benodol </a:t>
            </a:r>
            <a:r>
              <a:rPr lang="cy-GB" sz="2700" noProof="0" dirty="0">
                <a:solidFill>
                  <a:srgbClr val="1F1F1F"/>
                </a:solidFill>
                <a:highlight>
                  <a:srgbClr val="FFFFFF"/>
                </a:highlight>
                <a:latin typeface="Arial"/>
                <a:cs typeface="Arial"/>
              </a:rPr>
              <a:t>fel y gall darllenwyr ddeall diben eich prosiect yn hawdd</a:t>
            </a:r>
            <a:endParaRPr lang="cy-GB" sz="2700" noProof="0" dirty="0">
              <a:latin typeface="Arial"/>
              <a:cs typeface="Arial"/>
            </a:endParaRPr>
          </a:p>
          <a:p>
            <a:r>
              <a:rPr lang="cy-GB" sz="2700" noProof="0" dirty="0">
                <a:highlight>
                  <a:srgbClr val="FFFFFF"/>
                </a:highlight>
                <a:latin typeface="Arial"/>
                <a:cs typeface="Arial"/>
              </a:rPr>
              <a:t>Fod â </a:t>
            </a:r>
            <a:r>
              <a:rPr lang="cy-GB" sz="2700" noProof="0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cs typeface="Arial"/>
              </a:rPr>
              <a:t>ffocws </a:t>
            </a:r>
            <a:r>
              <a:rPr lang="cy-GB" sz="2700" noProof="0" dirty="0">
                <a:highlight>
                  <a:srgbClr val="FFFFFF"/>
                </a:highlight>
                <a:latin typeface="Arial"/>
                <a:cs typeface="Arial"/>
              </a:rPr>
              <a:t>iddynt o ran eu cwmpas  </a:t>
            </a:r>
            <a:r>
              <a:rPr lang="cy-GB" sz="2700" dirty="0">
                <a:latin typeface="Arial"/>
                <a:cs typeface="Arial"/>
              </a:rPr>
              <a:t>ac yn ddigon cul i ymdrin â nhw yn y gofod a ganiateir mewn traethawd 8000</a:t>
            </a:r>
            <a:r>
              <a:rPr lang="cy-GB" sz="2700" dirty="0">
                <a:highlight>
                  <a:srgbClr val="FFFFFF"/>
                </a:highlight>
                <a:latin typeface="Arial"/>
                <a:cs typeface="Arial"/>
              </a:rPr>
              <a:t> o eiriau</a:t>
            </a:r>
            <a:r>
              <a:rPr lang="cy-GB" sz="2700" noProof="0" dirty="0">
                <a:solidFill>
                  <a:srgbClr val="1F1F1F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cy-GB" sz="2700" noProof="0" dirty="0">
              <a:latin typeface="Arial"/>
              <a:cs typeface="Arial"/>
            </a:endParaRPr>
          </a:p>
          <a:p>
            <a:r>
              <a:rPr lang="cy-GB" sz="2700" dirty="0">
                <a:solidFill>
                  <a:srgbClr val="1F1F1F"/>
                </a:solidFill>
                <a:latin typeface="Arial"/>
                <a:cs typeface="Arial"/>
              </a:rPr>
              <a:t>Yn </a:t>
            </a:r>
            <a:r>
              <a:rPr lang="cy-GB" sz="2700" dirty="0">
                <a:solidFill>
                  <a:srgbClr val="FF0000"/>
                </a:solidFill>
                <a:latin typeface="Arial"/>
                <a:cs typeface="Arial"/>
              </a:rPr>
              <a:t>berthnasol ac yn gryno </a:t>
            </a:r>
            <a:r>
              <a:rPr lang="cy-GB" sz="2700" dirty="0">
                <a:latin typeface="Arial"/>
                <a:cs typeface="Arial"/>
              </a:rPr>
              <a:t>gan f</a:t>
            </a:r>
            <a:r>
              <a:rPr lang="cy-GB" sz="2700" dirty="0">
                <a:solidFill>
                  <a:srgbClr val="1F1F1F"/>
                </a:solidFill>
                <a:latin typeface="Arial"/>
                <a:cs typeface="Arial"/>
              </a:rPr>
              <a:t>ynegi eich prif syniadau mewn cyn lleied o eiriau â phosibl.</a:t>
            </a:r>
            <a:endParaRPr lang="cy-GB" sz="2700" noProof="0" dirty="0">
              <a:latin typeface="Arial"/>
              <a:cs typeface="Arial"/>
            </a:endParaRPr>
          </a:p>
          <a:p>
            <a:endParaRPr lang="cy-GB" sz="2700" noProof="0" dirty="0">
              <a:solidFill>
                <a:srgbClr val="1F1F1F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17714595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3959A-C9C6-30B3-46D5-3B6C33E87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Cynnig Ymchwil</a:t>
            </a:r>
            <a:endParaRPr lang="cy-GB" noProof="0" dirty="0"/>
          </a:p>
        </p:txBody>
      </p:sp>
      <p:pic>
        <p:nvPicPr>
          <p:cNvPr id="5" name="Content Placeholder 4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3BE26912-652E-925C-DC74-97110ADF53C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1459246"/>
            <a:ext cx="4076806" cy="3322164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8F0EB3-0D63-90F6-7AAF-D251ADE9ECF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cy-GB" dirty="0"/>
              <a:t>Rhowch gefndir byr i'r pwnc
Darparwch y cyd-destun cyfredol (pam fod hwn yn faes pwysig?)
Nodwch yr ymchwil allweddol yn y maes hwn. 
Byddwch yn defnyddio'r wybodaeth hon yn eich adolygiad llenyddiaeth</a:t>
            </a:r>
            <a:endParaRPr lang="cy-GB" noProof="0" dirty="0"/>
          </a:p>
          <a:p>
            <a:endParaRPr lang="cy-GB" noProof="0" dirty="0"/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756690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F1C83-39B4-879E-D12F-3F892D0A0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noProof="0" dirty="0"/>
              <a:t>Yn yr adran ‘Nodiadau'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A45C0-7A7E-60B0-3C19-B163C94AE06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cy-GB" sz="1400" b="1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Pa ymchwil blaenorol sydd eisoes wedi'i wneud ar y pwnc hwn?</a:t>
            </a:r>
            <a:r>
              <a:rPr lang="cy-GB" sz="1400" noProof="0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 </a:t>
            </a:r>
          </a:p>
          <a:p>
            <a:r>
              <a:rPr lang="cy-GB" sz="1400" b="1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Pwy wnaeth yr ymchwil, pryd a pham efallai?</a:t>
            </a:r>
            <a:r>
              <a:rPr lang="cy-GB" sz="1400" noProof="0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 </a:t>
            </a:r>
          </a:p>
          <a:p>
            <a:r>
              <a:rPr lang="cy-GB" sz="1400" b="1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Pa gasgliadau y daeth ymchwilwyr blaenorol iddynt?</a:t>
            </a:r>
            <a:r>
              <a:rPr lang="cy-GB" sz="1400" noProof="0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 </a:t>
            </a:r>
          </a:p>
          <a:p>
            <a:r>
              <a:rPr lang="cy-GB" sz="1400" b="1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Pa mor berthnasol yw'r casgliadau hyn heddiw yn gyffredinol ac ar gyfer eich ymchwil eich hun?</a:t>
            </a:r>
            <a:r>
              <a:rPr lang="cy-GB" sz="1400" noProof="0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 </a:t>
            </a:r>
          </a:p>
          <a:p>
            <a:r>
              <a:rPr lang="cy-GB" sz="1400" b="1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Sut bydd eich ymchwil yn adeiladu ar ymchwil blaenorol?  Sut mae'n debyg neu'n wahanol?</a:t>
            </a:r>
            <a:r>
              <a:rPr lang="cy-GB" sz="1400" noProof="0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 </a:t>
            </a:r>
          </a:p>
          <a:p>
            <a:r>
              <a:rPr lang="cy-GB" sz="1400" b="1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Pa ddamcaniaethau, modelau neu arferion sy'n arbennig o berthnasol i baratoi neu ddadansoddi eich pwnc ymchwil a'ch canfyddiadau?</a:t>
            </a:r>
            <a:r>
              <a:rPr lang="cy-GB" sz="1400" noProof="0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 </a:t>
            </a:r>
          </a:p>
          <a:p>
            <a:r>
              <a:rPr lang="cy-GB" sz="1400" b="1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Sut mae ymchwil blaenorol wedi dylanwadu ar eich methodoleg a'ch dulliau ymchwil arfaethedig chi</a:t>
            </a:r>
            <a:r>
              <a:rPr lang="cy-GB" sz="1400" b="1" noProof="0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?</a:t>
            </a:r>
            <a:r>
              <a:rPr lang="cy-GB" sz="1400" noProof="0" dirty="0">
                <a:solidFill>
                  <a:srgbClr val="0070C0"/>
                </a:solidFill>
                <a:latin typeface="Calibri"/>
                <a:ea typeface="Calibri"/>
                <a:cs typeface="Arial"/>
              </a:rPr>
              <a:t> </a:t>
            </a:r>
            <a:endParaRPr lang="cy-GB" sz="1400" noProof="0" dirty="0">
              <a:solidFill>
                <a:srgbClr val="0070C0"/>
              </a:solidFill>
              <a:latin typeface="Calibri"/>
              <a:ea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5939C8-515E-497B-2F07-269FE334F4F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cy-GB" sz="3200" dirty="0">
                <a:ea typeface="+mn-lt"/>
                <a:cs typeface="+mn-lt"/>
              </a:rPr>
              <a:t>Os ydych wedi gallu dechrau eich gwaith darllen a'ch ymchwil, defnyddiwch y wybodaeth rydych wedi'i nodi ar y matrics llenyddiaeth a argymhellwyd gennym yn ein sesiwn ym mis Gorffennaf.</a:t>
            </a: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072966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1B3DD-E064-FC9C-19D2-C8DEA84A0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noProof="0" dirty="0"/>
              <a:t>Methodoleg: </a:t>
            </a:r>
            <a:br>
              <a:rPr lang="cy-GB" dirty="0"/>
            </a:br>
            <a:r>
              <a:rPr lang="cy-GB" dirty="0"/>
              <a:t>Data Cynradd neu Ddata Eilaidd?</a:t>
            </a:r>
            <a:endParaRPr lang="cy-GB" noProof="0" dirty="0"/>
          </a:p>
        </p:txBody>
      </p:sp>
      <p:pic>
        <p:nvPicPr>
          <p:cNvPr id="5" name="Content Placeholder 4" descr="A screenshot of a computer&#10;&#10;Description automatically generated">
            <a:extLst>
              <a:ext uri="{FF2B5EF4-FFF2-40B4-BE49-F238E27FC236}">
                <a16:creationId xmlns:a16="http://schemas.microsoft.com/office/drawing/2014/main" id="{BF279102-F814-A7E7-C269-6B17D771357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7200" y="1883349"/>
            <a:ext cx="4038600" cy="3422743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CC79F4-DB49-2906-56FE-2E372C87786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cy-GB" sz="2400" dirty="0">
                <a:latin typeface="Arial"/>
                <a:cs typeface="Arial"/>
              </a:rPr>
              <a:t>Mae </a:t>
            </a:r>
            <a:r>
              <a:rPr lang="cy-GB" sz="2400" dirty="0">
                <a:solidFill>
                  <a:srgbClr val="FF0000"/>
                </a:solidFill>
                <a:latin typeface="Arial"/>
                <a:cs typeface="Arial"/>
              </a:rPr>
              <a:t>casglu data cynradd yn ddewisol </a:t>
            </a:r>
            <a:r>
              <a:rPr lang="cy-GB" sz="2400" dirty="0">
                <a:latin typeface="Arial"/>
                <a:cs typeface="Arial"/>
              </a:rPr>
              <a:t>fel rhan o'r prosiect hwn.</a:t>
            </a:r>
            <a:endParaRPr lang="cy-GB" sz="2400" noProof="0" dirty="0">
              <a:latin typeface="Arial"/>
              <a:cs typeface="Arial"/>
            </a:endParaRPr>
          </a:p>
          <a:p>
            <a:r>
              <a:rPr lang="cy-GB" sz="2400" dirty="0">
                <a:latin typeface="Arial"/>
                <a:cs typeface="Arial"/>
              </a:rPr>
              <a:t>Os byddwch yn dewis gwneud hynny, bydd angen i chi ofyn am arweiniad eich tiwtor ynghylch yr ystyriaethau moesegol perthnasol. </a:t>
            </a:r>
            <a:endParaRPr lang="cy-GB" sz="2400" noProof="0" dirty="0">
              <a:latin typeface="Arial"/>
              <a:cs typeface="Arial"/>
            </a:endParaRPr>
          </a:p>
          <a:p>
            <a:r>
              <a:rPr lang="cy-GB" sz="2400" dirty="0">
                <a:latin typeface="Arial"/>
                <a:cs typeface="Arial"/>
              </a:rPr>
              <a:t>Mae defnyddio </a:t>
            </a:r>
            <a:r>
              <a:rPr lang="cy-GB" sz="2400" dirty="0">
                <a:solidFill>
                  <a:srgbClr val="FF0000"/>
                </a:solidFill>
                <a:latin typeface="Arial"/>
                <a:cs typeface="Arial"/>
              </a:rPr>
              <a:t>data eilaidd yn golygu archwilio gwybodaeth a data o ddogfennau sy’n bod yn barod ac ymchwil blaenorol</a:t>
            </a:r>
            <a:endParaRPr lang="cy-GB" sz="2400" noProof="0" dirty="0">
              <a:latin typeface="Arial"/>
              <a:cs typeface="Arial"/>
            </a:endParaRPr>
          </a:p>
          <a:p>
            <a:r>
              <a:rPr lang="cy-GB" sz="2400" dirty="0">
                <a:latin typeface="Arial"/>
                <a:cs typeface="Arial"/>
              </a:rPr>
              <a:t>Cyfeirir at y fethodoleg hon fel '</a:t>
            </a:r>
            <a:r>
              <a:rPr lang="cy-GB" sz="2400" dirty="0">
                <a:solidFill>
                  <a:srgbClr val="FF0000"/>
                </a:solidFill>
                <a:latin typeface="Arial"/>
                <a:cs typeface="Arial"/>
              </a:rPr>
              <a:t>Ymchwil Pen-desg</a:t>
            </a:r>
            <a:r>
              <a:rPr lang="cy-GB" sz="2400" dirty="0">
                <a:latin typeface="Arial"/>
                <a:cs typeface="Arial"/>
              </a:rPr>
              <a:t>'</a:t>
            </a:r>
            <a:endParaRPr lang="cy-GB" sz="2400" noProof="0" dirty="0">
              <a:latin typeface="Arial"/>
              <a:cs typeface="Arial"/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0250376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54DA5-F6F7-4E93-BA6B-85492581B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y-GB" dirty="0"/>
            </a:br>
            <a:r>
              <a:rPr lang="cy-GB" dirty="0"/>
              <a:t>Prosiect Annibynnol ECGE6003P/C</a:t>
            </a:r>
            <a:br>
              <a:rPr lang="cy-GB" noProof="0" dirty="0"/>
            </a:br>
            <a:r>
              <a:rPr lang="cy-GB" sz="2700" b="1" dirty="0">
                <a:solidFill>
                  <a:srgbClr val="FF0000"/>
                </a:solidFill>
              </a:rPr>
              <a:t>Bydd angen i chi weithio ar y Prosiect hwn drwy gydol y flwyddyn</a:t>
            </a:r>
            <a:br>
              <a:rPr lang="cy-GB" b="1" noProof="0" dirty="0"/>
            </a:br>
            <a:endParaRPr lang="cy-GB" b="1" noProof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F5404-2178-4A2C-AEE0-5C8A3EB7A5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y-GB" dirty="0"/>
              <a:t>Rhai dyddiadau pwysig ar gyfer eich dyddiadur:</a:t>
            </a:r>
            <a:endParaRPr lang="cy-GB" noProof="0" dirty="0"/>
          </a:p>
          <a:p>
            <a:pPr marL="0" indent="0">
              <a:buNone/>
            </a:pPr>
            <a:r>
              <a:rPr lang="cy-GB" b="1" dirty="0">
                <a:solidFill>
                  <a:srgbClr val="FF0000"/>
                </a:solidFill>
              </a:rPr>
              <a:t>20 Hydref 2025: </a:t>
            </a:r>
            <a:r>
              <a:rPr lang="cy-GB" dirty="0"/>
              <a:t>Mynychu sesiwn ar lenwi'r ffurflen Moeseg</a:t>
            </a:r>
          </a:p>
          <a:p>
            <a:pPr marL="0" indent="0">
              <a:buNone/>
            </a:pPr>
            <a:r>
              <a:rPr lang="cy-GB" b="1" dirty="0">
                <a:solidFill>
                  <a:srgbClr val="FF0000"/>
                </a:solidFill>
              </a:rPr>
              <a:t>01 Rhagfyr </a:t>
            </a:r>
            <a:r>
              <a:rPr lang="cy-GB" b="1" noProof="0" dirty="0">
                <a:solidFill>
                  <a:srgbClr val="FF0000"/>
                </a:solidFill>
              </a:rPr>
              <a:t>2025</a:t>
            </a:r>
            <a:r>
              <a:rPr lang="cy-GB" dirty="0"/>
              <a:t>: Rhannu eich </a:t>
            </a:r>
            <a:r>
              <a:rPr lang="cy-GB" dirty="0">
                <a:solidFill>
                  <a:srgbClr val="FF0000"/>
                </a:solidFill>
              </a:rPr>
              <a:t>Cynnig Ymchwil </a:t>
            </a:r>
            <a:r>
              <a:rPr lang="cy-GB" dirty="0"/>
              <a:t>a’ch </a:t>
            </a:r>
            <a:r>
              <a:rPr lang="cy-GB" dirty="0">
                <a:solidFill>
                  <a:srgbClr val="FF0000"/>
                </a:solidFill>
              </a:rPr>
              <a:t>ffurflen Foeseg </a:t>
            </a:r>
            <a:r>
              <a:rPr lang="cy-GB" dirty="0"/>
              <a:t>wedi'i chwblhau gyda'ch tiwtor erbyn y dyddiad hwn</a:t>
            </a:r>
            <a:endParaRPr lang="cy-GB" noProof="0" dirty="0"/>
          </a:p>
          <a:p>
            <a:pPr marL="0" indent="0">
              <a:buNone/>
            </a:pPr>
            <a:r>
              <a:rPr lang="cy-GB" b="1" dirty="0">
                <a:solidFill>
                  <a:srgbClr val="FF0000"/>
                </a:solidFill>
              </a:rPr>
              <a:t>13</a:t>
            </a:r>
            <a:r>
              <a:rPr lang="cy-GB" b="1" noProof="0" dirty="0">
                <a:solidFill>
                  <a:srgbClr val="FF0000"/>
                </a:solidFill>
              </a:rPr>
              <a:t> Ebrill 2026</a:t>
            </a:r>
            <a:r>
              <a:rPr lang="cy-GB" dirty="0"/>
              <a:t>: Mynychu sesiwn ar gwblhau'r Poster Academaidd</a:t>
            </a:r>
            <a:endParaRPr lang="cy-GB" noProof="0" dirty="0"/>
          </a:p>
          <a:p>
            <a:pPr marL="0" indent="0">
              <a:buNone/>
            </a:pPr>
            <a:r>
              <a:rPr lang="cy-GB" b="1" noProof="0" dirty="0">
                <a:solidFill>
                  <a:srgbClr val="FF0000"/>
                </a:solidFill>
              </a:rPr>
              <a:t>10 Mai 2026</a:t>
            </a:r>
            <a:r>
              <a:rPr lang="cy-GB" dirty="0"/>
              <a:t>: Cyflwyno eich </a:t>
            </a:r>
            <a:r>
              <a:rPr lang="cy-GB" dirty="0">
                <a:solidFill>
                  <a:srgbClr val="FF0000"/>
                </a:solidFill>
              </a:rPr>
              <a:t>Prosiect Annibynnol </a:t>
            </a:r>
            <a:r>
              <a:rPr lang="cy-GB" dirty="0"/>
              <a:t>wedi'i gwblhau</a:t>
            </a:r>
            <a:endParaRPr lang="cy-GB" noProof="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y-GB" noProof="0" dirty="0"/>
          </a:p>
          <a:p>
            <a:pPr marL="0" indent="0">
              <a:buNone/>
            </a:pP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23064108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Cyfeiriadau</a:t>
            </a:r>
            <a:endParaRPr lang="cy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Calibri"/>
                <a:ea typeface="Calibri"/>
                <a:cs typeface="Calibri"/>
              </a:rPr>
              <a:t>Cottrell, S. (2013). </a:t>
            </a:r>
            <a:r>
              <a:rPr lang="en-GB" altLang="cy-GB" sz="2000" i="1" kern="0" dirty="0">
                <a:solidFill>
                  <a:srgbClr val="000000"/>
                </a:solidFill>
                <a:latin typeface="Calibri"/>
                <a:ea typeface="ＭＳ Ｐゴシック"/>
                <a:cs typeface="Calibri"/>
              </a:rPr>
              <a:t>The Study Skills Handbook. </a:t>
            </a:r>
            <a:r>
              <a:rPr lang="en-GB" altLang="cy-GB" sz="2000" kern="0" dirty="0">
                <a:solidFill>
                  <a:srgbClr val="000000"/>
                </a:solidFill>
                <a:latin typeface="Calibri"/>
                <a:ea typeface="ＭＳ Ｐゴシック"/>
                <a:cs typeface="Calibri"/>
              </a:rPr>
              <a:t>(4</a:t>
            </a:r>
            <a:r>
              <a:rPr lang="en-GB" altLang="cy-GB" sz="2000" kern="0" baseline="30000" dirty="0">
                <a:solidFill>
                  <a:srgbClr val="000000"/>
                </a:solidFill>
                <a:latin typeface="Calibri"/>
                <a:ea typeface="ＭＳ Ｐゴシック"/>
                <a:cs typeface="Calibri"/>
              </a:rPr>
              <a:t>th</a:t>
            </a:r>
            <a:r>
              <a:rPr lang="en-GB" altLang="cy-GB" sz="2000" kern="0" dirty="0">
                <a:solidFill>
                  <a:srgbClr val="000000"/>
                </a:solidFill>
                <a:latin typeface="Calibri"/>
                <a:ea typeface="ＭＳ Ｐゴシック"/>
                <a:cs typeface="Calibri"/>
              </a:rPr>
              <a:t> ed). Hampshire: Palgrave Macmillan.</a:t>
            </a:r>
            <a:endParaRPr lang="en-GB" sz="2000" dirty="0">
              <a:latin typeface="Calibri"/>
              <a:ea typeface="ＭＳ Ｐゴシック"/>
              <a:cs typeface="Calibri"/>
            </a:endParaRPr>
          </a:p>
          <a:p>
            <a:pPr marL="0" indent="0">
              <a:buNone/>
            </a:pPr>
            <a:r>
              <a:rPr lang="en-GB" sz="2000" dirty="0" err="1">
                <a:latin typeface="Calibri"/>
                <a:ea typeface="Calibri"/>
                <a:cs typeface="Calibri"/>
              </a:rPr>
              <a:t>RescueTime</a:t>
            </a:r>
            <a:r>
              <a:rPr lang="en-GB" sz="2000" dirty="0">
                <a:latin typeface="Calibri"/>
                <a:ea typeface="Calibri"/>
                <a:cs typeface="Calibri"/>
              </a:rPr>
              <a:t> (2019) Time Management for Students. </a:t>
            </a:r>
            <a:r>
              <a:rPr lang="en-GB" sz="2000" dirty="0" err="1">
                <a:latin typeface="Calibri"/>
                <a:ea typeface="Calibri"/>
                <a:cs typeface="Calibri"/>
              </a:rPr>
              <a:t>Ar</a:t>
            </a:r>
            <a:r>
              <a:rPr lang="en-GB" sz="2000" dirty="0">
                <a:latin typeface="Calibri"/>
                <a:ea typeface="Calibri"/>
                <a:cs typeface="Calibri"/>
              </a:rPr>
              <a:t> </a:t>
            </a:r>
            <a:r>
              <a:rPr lang="en-GB" sz="2000" dirty="0" err="1">
                <a:latin typeface="Calibri"/>
                <a:ea typeface="Calibri"/>
                <a:cs typeface="Calibri"/>
              </a:rPr>
              <a:t>gael</a:t>
            </a:r>
            <a:r>
              <a:rPr lang="en-GB" sz="2000" dirty="0">
                <a:latin typeface="Calibri"/>
                <a:ea typeface="Calibri"/>
                <a:cs typeface="Calibri"/>
              </a:rPr>
              <a:t> </a:t>
            </a:r>
            <a:r>
              <a:rPr lang="en-GB" sz="2000" dirty="0" err="1">
                <a:latin typeface="Calibri"/>
                <a:ea typeface="Calibri"/>
                <a:cs typeface="Calibri"/>
              </a:rPr>
              <a:t>yn</a:t>
            </a:r>
            <a:r>
              <a:rPr lang="en-GB" sz="2000" dirty="0">
                <a:latin typeface="Calibri"/>
                <a:ea typeface="Calibri"/>
                <a:cs typeface="Calibri"/>
              </a:rPr>
              <a:t> </a:t>
            </a:r>
            <a:r>
              <a:rPr lang="en-GB" sz="2000" dirty="0">
                <a:latin typeface="Calibri"/>
                <a:ea typeface="Calibri"/>
                <a:cs typeface="Calibri"/>
                <a:hlinkClick r:id="rId2"/>
              </a:rPr>
              <a:t>https://blog.rescuetime.com/time-management-for-students/</a:t>
            </a:r>
            <a:r>
              <a:rPr lang="en-GB" sz="2000" dirty="0">
                <a:latin typeface="Calibri"/>
                <a:ea typeface="Calibri"/>
                <a:cs typeface="Calibri"/>
              </a:rPr>
              <a:t>   (</a:t>
            </a:r>
            <a:r>
              <a:rPr lang="en-GB" sz="2000" dirty="0" err="1">
                <a:latin typeface="Calibri"/>
                <a:ea typeface="Calibri"/>
                <a:cs typeface="Calibri"/>
              </a:rPr>
              <a:t>Cyrchwyd</a:t>
            </a:r>
            <a:r>
              <a:rPr lang="en-GB" sz="2000" dirty="0">
                <a:latin typeface="Calibri"/>
                <a:ea typeface="Calibri"/>
                <a:cs typeface="Calibri"/>
              </a:rPr>
              <a:t> </a:t>
            </a:r>
            <a:r>
              <a:rPr lang="en-GB" sz="2000" dirty="0" err="1">
                <a:latin typeface="Calibri"/>
                <a:ea typeface="Calibri"/>
                <a:cs typeface="Calibri"/>
              </a:rPr>
              <a:t>ddiwethaf</a:t>
            </a:r>
            <a:r>
              <a:rPr lang="en-GB" sz="2000" dirty="0">
                <a:latin typeface="Calibri"/>
                <a:ea typeface="Calibri"/>
                <a:cs typeface="Calibri"/>
              </a:rPr>
              <a:t> 20.08.2024) </a:t>
            </a:r>
          </a:p>
          <a:p>
            <a:pPr marL="0" indent="0">
              <a:buNone/>
            </a:pPr>
            <a:r>
              <a:rPr lang="en-GB" sz="2000" dirty="0" err="1">
                <a:latin typeface="Calibri"/>
                <a:ea typeface="Calibri"/>
                <a:cs typeface="Calibri"/>
              </a:rPr>
              <a:t>Technische</a:t>
            </a:r>
            <a:r>
              <a:rPr lang="en-GB" sz="2000" dirty="0">
                <a:latin typeface="Calibri"/>
                <a:ea typeface="Calibri"/>
                <a:cs typeface="Calibri"/>
              </a:rPr>
              <a:t> </a:t>
            </a:r>
            <a:r>
              <a:rPr lang="en-GB" sz="2000" dirty="0" err="1">
                <a:latin typeface="Calibri"/>
                <a:ea typeface="Calibri"/>
                <a:cs typeface="Calibri"/>
              </a:rPr>
              <a:t>Universitaet</a:t>
            </a:r>
            <a:r>
              <a:rPr lang="en-GB" sz="2000" dirty="0">
                <a:latin typeface="Calibri"/>
                <a:ea typeface="Calibri"/>
                <a:cs typeface="Calibri"/>
              </a:rPr>
              <a:t> Darmstadt (2012). Dealing with Distractions at your Workplace. Available at </a:t>
            </a:r>
            <a:r>
              <a:rPr lang="en-GB" sz="2000" dirty="0">
                <a:latin typeface="Calibri"/>
                <a:ea typeface="Calibri"/>
                <a:cs typeface="Calibri"/>
                <a:hlinkClick r:id="rId3"/>
              </a:rPr>
              <a:t>https://www.slideshare.net/slideshow/dealing-with-distractions-13540433/13540433</a:t>
            </a:r>
            <a:r>
              <a:rPr lang="en-GB" sz="2000" dirty="0">
                <a:latin typeface="Calibri"/>
                <a:ea typeface="Calibri"/>
                <a:cs typeface="Calibri"/>
              </a:rPr>
              <a:t>  (</a:t>
            </a:r>
            <a:r>
              <a:rPr lang="en-GB" sz="2000" dirty="0" err="1">
                <a:latin typeface="Calibri"/>
                <a:ea typeface="Calibri"/>
                <a:cs typeface="Calibri"/>
              </a:rPr>
              <a:t>Cyrchwyd</a:t>
            </a:r>
            <a:r>
              <a:rPr lang="en-GB" sz="2000" dirty="0">
                <a:latin typeface="Calibri"/>
                <a:ea typeface="Calibri"/>
                <a:cs typeface="Calibri"/>
              </a:rPr>
              <a:t> </a:t>
            </a:r>
            <a:r>
              <a:rPr lang="en-GB" sz="2000" dirty="0" err="1">
                <a:latin typeface="Calibri"/>
                <a:ea typeface="Calibri"/>
                <a:cs typeface="Calibri"/>
              </a:rPr>
              <a:t>ddiwethaf</a:t>
            </a:r>
            <a:r>
              <a:rPr lang="en-GB" sz="2000" dirty="0">
                <a:latin typeface="Calibri"/>
                <a:ea typeface="Calibri"/>
                <a:cs typeface="Calibri"/>
              </a:rPr>
              <a:t> 20.08.2024)</a:t>
            </a:r>
          </a:p>
        </p:txBody>
      </p:sp>
    </p:spTree>
    <p:extLst>
      <p:ext uri="{BB962C8B-B14F-4D97-AF65-F5344CB8AC3E}">
        <p14:creationId xmlns:p14="http://schemas.microsoft.com/office/powerpoint/2010/main" val="826543747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45A90D4AF1594DA85FD2E0F7B5AA8E" ma:contentTypeVersion="8" ma:contentTypeDescription="Create a new document." ma:contentTypeScope="" ma:versionID="84bab3cdc2dabbca48a3851f1df26d74">
  <xsd:schema xmlns:xsd="http://www.w3.org/2001/XMLSchema" xmlns:xs="http://www.w3.org/2001/XMLSchema" xmlns:p="http://schemas.microsoft.com/office/2006/metadata/properties" xmlns:ns2="9f8b6bd3-658c-499b-a11d-eb1fd1b1a001" targetNamespace="http://schemas.microsoft.com/office/2006/metadata/properties" ma:root="true" ma:fieldsID="0598b77dd51763194f65b2e2111adaad" ns2:_="">
    <xsd:import namespace="9f8b6bd3-658c-499b-a11d-eb1fd1b1a00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8b6bd3-658c-499b-a11d-eb1fd1b1a0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B98B103-4DF6-467D-BE2A-8EA5F8C367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8b6bd3-658c-499b-a11d-eb1fd1b1a0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303dbf9b-b85b-46a0-94f1-894078c07ec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211f9404-bca0-4bcf-9c1d-965ccb6f8d2d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1237</Words>
  <Application>Microsoft Office PowerPoint</Application>
  <PresentationFormat>On-screen Show (4:3)</PresentationFormat>
  <Paragraphs>113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Myriad Pro</vt:lpstr>
      <vt:lpstr>Arial</vt:lpstr>
      <vt:lpstr>Calibri</vt:lpstr>
      <vt:lpstr>Century Gothic</vt:lpstr>
      <vt:lpstr>Garamond</vt:lpstr>
      <vt:lpstr>20140311PresentationUWTSDTemplate</vt:lpstr>
      <vt:lpstr>SavonVTI</vt:lpstr>
      <vt:lpstr>Time management</vt:lpstr>
      <vt:lpstr>ECGE6003P/C 2025-26</vt:lpstr>
      <vt:lpstr>Gadewch i ni ddechrau gyda rheoli amser: Pam mae hyn yn bwysig......</vt:lpstr>
      <vt:lpstr>Rheoli Amser</vt:lpstr>
      <vt:lpstr>Delio ag ymyriadau wrth astudio</vt:lpstr>
      <vt:lpstr>Beth yw Ymyriadau?</vt:lpstr>
      <vt:lpstr>Ymyriadau Mewnol Rhoi sylw i anghenion personol</vt:lpstr>
      <vt:lpstr>Ymyriadau Allanol Byddwch yn ymwybodol o'ch amgylchedd</vt:lpstr>
      <vt:lpstr> Defnyddio technegau rheoli amser </vt:lpstr>
      <vt:lpstr>Ysgrifennu Eich Cynnig Prosiect Ymchwil</vt:lpstr>
      <vt:lpstr>Ffurflen Cynnig Ymchwil</vt:lpstr>
      <vt:lpstr>Beth yw prif nod eich ymchwil?</vt:lpstr>
      <vt:lpstr>Mae cwestiynau ymchwil yn rhoi ffocws clir i'ch prosiect</vt:lpstr>
      <vt:lpstr>Cynnig Ymchwil</vt:lpstr>
      <vt:lpstr>Yn yr adran ‘Nodiadau'</vt:lpstr>
      <vt:lpstr>Methodoleg:  Data Cynradd neu Ddata Eilaidd?</vt:lpstr>
      <vt:lpstr> Prosiect Annibynnol ECGE6003P/C Bydd angen i chi weithio ar y Prosiect hwn drwy gydol y flwyddyn </vt:lpstr>
      <vt:lpstr>Cyfeiriadau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Sue Ainsworth</cp:lastModifiedBy>
  <cp:revision>288</cp:revision>
  <dcterms:created xsi:type="dcterms:W3CDTF">2015-04-14T15:21:28Z</dcterms:created>
  <dcterms:modified xsi:type="dcterms:W3CDTF">2025-08-23T10:18:37Z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0x0101004645A90D4AF1594DA85FD2E0F7B5AA8E</vt:lpwstr>
  </property>
</Properties>
</file>