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1" r:id="rId9"/>
    <p:sldId id="264" r:id="rId10"/>
    <p:sldId id="262" r:id="rId11"/>
    <p:sldId id="263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4DEF31-D7A2-4AE9-91EA-16FBFEEAC157}" v="796" dt="2026-06-26T23:20:50.5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0" autoAdjust="0"/>
    <p:restoredTop sz="86410" autoAdjust="0"/>
  </p:normalViewPr>
  <p:slideViewPr>
    <p:cSldViewPr snapToGrid="0">
      <p:cViewPr varScale="1">
        <p:scale>
          <a:sx n="52" d="100"/>
          <a:sy n="52" d="100"/>
        </p:scale>
        <p:origin x="48" y="156"/>
      </p:cViewPr>
      <p:guideLst/>
    </p:cSldViewPr>
  </p:slideViewPr>
  <p:outlineViewPr>
    <p:cViewPr>
      <p:scale>
        <a:sx n="33" d="100"/>
        <a:sy n="33" d="100"/>
      </p:scale>
      <p:origin x="0" y="-1494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umitru Nechifor (2245145)" userId="72b93ecc-85d4-4703-9fd0-5e3786fcf06e" providerId="ADAL" clId="{6BF14EC9-64DD-4FE5-9893-355FB4AC0D03}"/>
    <pc:docChg chg="undo custSel addSld delSld modSld sldOrd">
      <pc:chgData name="Dumitru Nechifor (2245145)" userId="72b93ecc-85d4-4703-9fd0-5e3786fcf06e" providerId="ADAL" clId="{6BF14EC9-64DD-4FE5-9893-355FB4AC0D03}" dt="2026-06-26T23:20:50.548" v="793"/>
      <pc:docMkLst>
        <pc:docMk/>
      </pc:docMkLst>
      <pc:sldChg chg="addSp delSp modSp mod ord setBg modClrScheme delDesignElem chgLayout">
        <pc:chgData name="Dumitru Nechifor (2245145)" userId="72b93ecc-85d4-4703-9fd0-5e3786fcf06e" providerId="ADAL" clId="{6BF14EC9-64DD-4FE5-9893-355FB4AC0D03}" dt="2026-06-26T23:17:52.460" v="604"/>
        <pc:sldMkLst>
          <pc:docMk/>
          <pc:sldMk cId="132085624" sldId="256"/>
        </pc:sldMkLst>
        <pc:spChg chg="mod ord">
          <ac:chgData name="Dumitru Nechifor (2245145)" userId="72b93ecc-85d4-4703-9fd0-5e3786fcf06e" providerId="ADAL" clId="{6BF14EC9-64DD-4FE5-9893-355FB4AC0D03}" dt="2026-06-26T22:18:09.501" v="541" actId="113"/>
          <ac:spMkLst>
            <pc:docMk/>
            <pc:sldMk cId="132085624" sldId="256"/>
            <ac:spMk id="2" creationId="{4504F72C-9AE0-50CF-4A4F-DA1F6F3786D9}"/>
          </ac:spMkLst>
        </pc:spChg>
        <pc:spChg chg="mod ord">
          <ac:chgData name="Dumitru Nechifor (2245145)" userId="72b93ecc-85d4-4703-9fd0-5e3786fcf06e" providerId="ADAL" clId="{6BF14EC9-64DD-4FE5-9893-355FB4AC0D03}" dt="2026-06-26T23:11:13.431" v="601" actId="1076"/>
          <ac:spMkLst>
            <pc:docMk/>
            <pc:sldMk cId="132085624" sldId="256"/>
            <ac:spMk id="3" creationId="{CC90EBF7-F179-CAD1-B6CE-26BA90658F59}"/>
          </ac:spMkLst>
        </pc:spChg>
        <pc:spChg chg="add del">
          <ac:chgData name="Dumitru Nechifor (2245145)" userId="72b93ecc-85d4-4703-9fd0-5e3786fcf06e" providerId="ADAL" clId="{6BF14EC9-64DD-4FE5-9893-355FB4AC0D03}" dt="2026-06-26T21:37:42.439" v="1" actId="700"/>
          <ac:spMkLst>
            <pc:docMk/>
            <pc:sldMk cId="132085624" sldId="256"/>
            <ac:spMk id="9" creationId="{9F7D5CDA-D291-4307-BF55-1381FED29634}"/>
          </ac:spMkLst>
        </pc:spChg>
        <pc:picChg chg="add mod">
          <ac:chgData name="Dumitru Nechifor (2245145)" userId="72b93ecc-85d4-4703-9fd0-5e3786fcf06e" providerId="ADAL" clId="{6BF14EC9-64DD-4FE5-9893-355FB4AC0D03}" dt="2026-06-26T22:19:40.319" v="568" actId="1076"/>
          <ac:picMkLst>
            <pc:docMk/>
            <pc:sldMk cId="132085624" sldId="256"/>
            <ac:picMk id="4" creationId="{F0491A97-8F61-1517-5F6A-536EE56099EA}"/>
          </ac:picMkLst>
        </pc:picChg>
        <pc:picChg chg="del">
          <ac:chgData name="Dumitru Nechifor (2245145)" userId="72b93ecc-85d4-4703-9fd0-5e3786fcf06e" providerId="ADAL" clId="{6BF14EC9-64DD-4FE5-9893-355FB4AC0D03}" dt="2026-06-26T21:45:45.784" v="61" actId="478"/>
          <ac:picMkLst>
            <pc:docMk/>
            <pc:sldMk cId="132085624" sldId="256"/>
            <ac:picMk id="5" creationId="{C7A4551E-2B95-BBA7-1EEC-442020CA6C60}"/>
          </ac:picMkLst>
        </pc:picChg>
      </pc:sldChg>
      <pc:sldChg chg="setBg">
        <pc:chgData name="Dumitru Nechifor (2245145)" userId="72b93ecc-85d4-4703-9fd0-5e3786fcf06e" providerId="ADAL" clId="{6BF14EC9-64DD-4FE5-9893-355FB4AC0D03}" dt="2026-06-26T23:19:01.061" v="623"/>
        <pc:sldMkLst>
          <pc:docMk/>
          <pc:sldMk cId="3802573927" sldId="257"/>
        </pc:sldMkLst>
      </pc:sldChg>
      <pc:sldChg chg="setBg">
        <pc:chgData name="Dumitru Nechifor (2245145)" userId="72b93ecc-85d4-4703-9fd0-5e3786fcf06e" providerId="ADAL" clId="{6BF14EC9-64DD-4FE5-9893-355FB4AC0D03}" dt="2026-06-26T23:19:10.702" v="625"/>
        <pc:sldMkLst>
          <pc:docMk/>
          <pc:sldMk cId="3315844593" sldId="258"/>
        </pc:sldMkLst>
      </pc:sldChg>
      <pc:sldChg chg="setBg">
        <pc:chgData name="Dumitru Nechifor (2245145)" userId="72b93ecc-85d4-4703-9fd0-5e3786fcf06e" providerId="ADAL" clId="{6BF14EC9-64DD-4FE5-9893-355FB4AC0D03}" dt="2026-06-26T23:19:23.071" v="626"/>
        <pc:sldMkLst>
          <pc:docMk/>
          <pc:sldMk cId="3467575651" sldId="259"/>
        </pc:sldMkLst>
      </pc:sldChg>
      <pc:sldChg chg="setBg">
        <pc:chgData name="Dumitru Nechifor (2245145)" userId="72b93ecc-85d4-4703-9fd0-5e3786fcf06e" providerId="ADAL" clId="{6BF14EC9-64DD-4FE5-9893-355FB4AC0D03}" dt="2026-06-26T23:19:30.431" v="627"/>
        <pc:sldMkLst>
          <pc:docMk/>
          <pc:sldMk cId="2340893055" sldId="260"/>
        </pc:sldMkLst>
      </pc:sldChg>
      <pc:sldChg chg="setBg">
        <pc:chgData name="Dumitru Nechifor (2245145)" userId="72b93ecc-85d4-4703-9fd0-5e3786fcf06e" providerId="ADAL" clId="{6BF14EC9-64DD-4FE5-9893-355FB4AC0D03}" dt="2026-06-26T23:20:50.548" v="793"/>
        <pc:sldMkLst>
          <pc:docMk/>
          <pc:sldMk cId="3740905197" sldId="262"/>
        </pc:sldMkLst>
      </pc:sldChg>
      <pc:sldChg chg="new add del ord">
        <pc:chgData name="Dumitru Nechifor (2245145)" userId="72b93ecc-85d4-4703-9fd0-5e3786fcf06e" providerId="ADAL" clId="{6BF14EC9-64DD-4FE5-9893-355FB4AC0D03}" dt="2026-06-26T21:39:04.147" v="11" actId="680"/>
        <pc:sldMkLst>
          <pc:docMk/>
          <pc:sldMk cId="2118345087" sldId="266"/>
        </pc:sldMkLst>
      </pc:sldChg>
      <pc:sldChg chg="addSp delSp modSp new add del mod ord setBg chgLayout">
        <pc:chgData name="Dumitru Nechifor (2245145)" userId="72b93ecc-85d4-4703-9fd0-5e3786fcf06e" providerId="ADAL" clId="{6BF14EC9-64DD-4FE5-9893-355FB4AC0D03}" dt="2026-06-26T23:17:45.808" v="603"/>
        <pc:sldMkLst>
          <pc:docMk/>
          <pc:sldMk cId="3221516966" sldId="266"/>
        </pc:sldMkLst>
        <pc:spChg chg="del">
          <ac:chgData name="Dumitru Nechifor (2245145)" userId="72b93ecc-85d4-4703-9fd0-5e3786fcf06e" providerId="ADAL" clId="{6BF14EC9-64DD-4FE5-9893-355FB4AC0D03}" dt="2026-06-26T21:41:32.247" v="24" actId="6264"/>
          <ac:spMkLst>
            <pc:docMk/>
            <pc:sldMk cId="3221516966" sldId="266"/>
            <ac:spMk id="2" creationId="{77581799-B680-7291-3D36-885ACBF372AF}"/>
          </ac:spMkLst>
        </pc:spChg>
        <pc:spChg chg="mod ord">
          <ac:chgData name="Dumitru Nechifor (2245145)" userId="72b93ecc-85d4-4703-9fd0-5e3786fcf06e" providerId="ADAL" clId="{6BF14EC9-64DD-4FE5-9893-355FB4AC0D03}" dt="2026-06-26T21:58:08.175" v="291" actId="20577"/>
          <ac:spMkLst>
            <pc:docMk/>
            <pc:sldMk cId="3221516966" sldId="266"/>
            <ac:spMk id="3" creationId="{763B64B0-ABF5-055E-C201-A1A7A46DA46A}"/>
          </ac:spMkLst>
        </pc:spChg>
        <pc:spChg chg="add del mod">
          <ac:chgData name="Dumitru Nechifor (2245145)" userId="72b93ecc-85d4-4703-9fd0-5e3786fcf06e" providerId="ADAL" clId="{6BF14EC9-64DD-4FE5-9893-355FB4AC0D03}" dt="2026-06-26T21:41:32.247" v="24" actId="6264"/>
          <ac:spMkLst>
            <pc:docMk/>
            <pc:sldMk cId="3221516966" sldId="266"/>
            <ac:spMk id="4" creationId="{37CE4EE3-7AA1-D4AE-C1C1-DF8E69962640}"/>
          </ac:spMkLst>
        </pc:spChg>
        <pc:spChg chg="add del mod ord">
          <ac:chgData name="Dumitru Nechifor (2245145)" userId="72b93ecc-85d4-4703-9fd0-5e3786fcf06e" providerId="ADAL" clId="{6BF14EC9-64DD-4FE5-9893-355FB4AC0D03}" dt="2026-06-26T21:42:24.030" v="29" actId="6264"/>
          <ac:spMkLst>
            <pc:docMk/>
            <pc:sldMk cId="3221516966" sldId="266"/>
            <ac:spMk id="5" creationId="{79A01A67-4535-3081-001F-9A4653CF789A}"/>
          </ac:spMkLst>
        </pc:spChg>
        <pc:spChg chg="add del mod">
          <ac:chgData name="Dumitru Nechifor (2245145)" userId="72b93ecc-85d4-4703-9fd0-5e3786fcf06e" providerId="ADAL" clId="{6BF14EC9-64DD-4FE5-9893-355FB4AC0D03}" dt="2026-06-26T21:42:24.030" v="29" actId="6264"/>
          <ac:spMkLst>
            <pc:docMk/>
            <pc:sldMk cId="3221516966" sldId="266"/>
            <ac:spMk id="6" creationId="{BF8A5F77-40C4-2171-F533-7ACE5AB3BAE9}"/>
          </ac:spMkLst>
        </pc:spChg>
        <pc:spChg chg="add del mod ord">
          <ac:chgData name="Dumitru Nechifor (2245145)" userId="72b93ecc-85d4-4703-9fd0-5e3786fcf06e" providerId="ADAL" clId="{6BF14EC9-64DD-4FE5-9893-355FB4AC0D03}" dt="2026-06-26T21:42:27.483" v="30" actId="6264"/>
          <ac:spMkLst>
            <pc:docMk/>
            <pc:sldMk cId="3221516966" sldId="266"/>
            <ac:spMk id="7" creationId="{F91D77A4-BF74-668F-F38D-2D4084F1E416}"/>
          </ac:spMkLst>
        </pc:spChg>
        <pc:spChg chg="add del mod">
          <ac:chgData name="Dumitru Nechifor (2245145)" userId="72b93ecc-85d4-4703-9fd0-5e3786fcf06e" providerId="ADAL" clId="{6BF14EC9-64DD-4FE5-9893-355FB4AC0D03}" dt="2026-06-26T21:42:27.483" v="30" actId="6264"/>
          <ac:spMkLst>
            <pc:docMk/>
            <pc:sldMk cId="3221516966" sldId="266"/>
            <ac:spMk id="8" creationId="{B1B9321C-E0A9-1B56-ACD5-35628998B919}"/>
          </ac:spMkLst>
        </pc:spChg>
        <pc:spChg chg="add del mod ord">
          <ac:chgData name="Dumitru Nechifor (2245145)" userId="72b93ecc-85d4-4703-9fd0-5e3786fcf06e" providerId="ADAL" clId="{6BF14EC9-64DD-4FE5-9893-355FB4AC0D03}" dt="2026-06-26T21:42:28.499" v="31" actId="6264"/>
          <ac:spMkLst>
            <pc:docMk/>
            <pc:sldMk cId="3221516966" sldId="266"/>
            <ac:spMk id="9" creationId="{2040FD82-F628-5E23-F70D-9951E4DDC103}"/>
          </ac:spMkLst>
        </pc:spChg>
        <pc:spChg chg="add del mod">
          <ac:chgData name="Dumitru Nechifor (2245145)" userId="72b93ecc-85d4-4703-9fd0-5e3786fcf06e" providerId="ADAL" clId="{6BF14EC9-64DD-4FE5-9893-355FB4AC0D03}" dt="2026-06-26T21:42:28.499" v="31" actId="6264"/>
          <ac:spMkLst>
            <pc:docMk/>
            <pc:sldMk cId="3221516966" sldId="266"/>
            <ac:spMk id="10" creationId="{97506D61-9379-B2BE-FD24-BC885C1DE384}"/>
          </ac:spMkLst>
        </pc:spChg>
        <pc:spChg chg="add del mod ord">
          <ac:chgData name="Dumitru Nechifor (2245145)" userId="72b93ecc-85d4-4703-9fd0-5e3786fcf06e" providerId="ADAL" clId="{6BF14EC9-64DD-4FE5-9893-355FB4AC0D03}" dt="2026-06-26T21:42:29.811" v="32" actId="6264"/>
          <ac:spMkLst>
            <pc:docMk/>
            <pc:sldMk cId="3221516966" sldId="266"/>
            <ac:spMk id="11" creationId="{F903EDAF-52B9-506A-0472-7710F7F9526F}"/>
          </ac:spMkLst>
        </pc:spChg>
        <pc:spChg chg="add del mod">
          <ac:chgData name="Dumitru Nechifor (2245145)" userId="72b93ecc-85d4-4703-9fd0-5e3786fcf06e" providerId="ADAL" clId="{6BF14EC9-64DD-4FE5-9893-355FB4AC0D03}" dt="2026-06-26T21:42:29.811" v="32" actId="6264"/>
          <ac:spMkLst>
            <pc:docMk/>
            <pc:sldMk cId="3221516966" sldId="266"/>
            <ac:spMk id="12" creationId="{2E0AEAFC-CB81-F559-8871-43BD2C43E42F}"/>
          </ac:spMkLst>
        </pc:spChg>
        <pc:spChg chg="add mod ord">
          <ac:chgData name="Dumitru Nechifor (2245145)" userId="72b93ecc-85d4-4703-9fd0-5e3786fcf06e" providerId="ADAL" clId="{6BF14EC9-64DD-4FE5-9893-355FB4AC0D03}" dt="2026-06-26T21:59:14.819" v="313" actId="20577"/>
          <ac:spMkLst>
            <pc:docMk/>
            <pc:sldMk cId="3221516966" sldId="266"/>
            <ac:spMk id="13" creationId="{3521922F-4F79-BD72-EF03-E17F69F12047}"/>
          </ac:spMkLst>
        </pc:spChg>
      </pc:sldChg>
      <pc:sldChg chg="new del">
        <pc:chgData name="Dumitru Nechifor (2245145)" userId="72b93ecc-85d4-4703-9fd0-5e3786fcf06e" providerId="ADAL" clId="{6BF14EC9-64DD-4FE5-9893-355FB4AC0D03}" dt="2026-06-26T21:37:59.515" v="3" actId="680"/>
        <pc:sldMkLst>
          <pc:docMk/>
          <pc:sldMk cId="3809091053" sldId="266"/>
        </pc:sldMkLst>
      </pc:sldChg>
      <pc:sldChg chg="addSp modSp new modTransition setBg">
        <pc:chgData name="Dumitru Nechifor (2245145)" userId="72b93ecc-85d4-4703-9fd0-5e3786fcf06e" providerId="ADAL" clId="{6BF14EC9-64DD-4FE5-9893-355FB4AC0D03}" dt="2026-06-26T23:20:30.656" v="791"/>
        <pc:sldMkLst>
          <pc:docMk/>
          <pc:sldMk cId="3379022460" sldId="267"/>
        </pc:sldMkLst>
        <pc:spChg chg="mod">
          <ac:chgData name="Dumitru Nechifor (2245145)" userId="72b93ecc-85d4-4703-9fd0-5e3786fcf06e" providerId="ADAL" clId="{6BF14EC9-64DD-4FE5-9893-355FB4AC0D03}" dt="2026-06-26T22:59:02.786" v="595" actId="14100"/>
          <ac:spMkLst>
            <pc:docMk/>
            <pc:sldMk cId="3379022460" sldId="267"/>
            <ac:spMk id="2" creationId="{04D10F8A-40E5-8330-6FB3-E9F5E424DCB0}"/>
          </ac:spMkLst>
        </pc:spChg>
        <pc:spChg chg="mod">
          <ac:chgData name="Dumitru Nechifor (2245145)" userId="72b93ecc-85d4-4703-9fd0-5e3786fcf06e" providerId="ADAL" clId="{6BF14EC9-64DD-4FE5-9893-355FB4AC0D03}" dt="2026-06-26T22:59:07.986" v="596" actId="14100"/>
          <ac:spMkLst>
            <pc:docMk/>
            <pc:sldMk cId="3379022460" sldId="267"/>
            <ac:spMk id="3" creationId="{586A8DBA-7024-9DA1-C5D2-717321BE4269}"/>
          </ac:spMkLst>
        </pc:spChg>
        <pc:spChg chg="add mod">
          <ac:chgData name="Dumitru Nechifor (2245145)" userId="72b93ecc-85d4-4703-9fd0-5e3786fcf06e" providerId="ADAL" clId="{6BF14EC9-64DD-4FE5-9893-355FB4AC0D03}" dt="2026-06-26T22:55:47.793" v="578" actId="11529"/>
          <ac:spMkLst>
            <pc:docMk/>
            <pc:sldMk cId="3379022460" sldId="267"/>
            <ac:spMk id="4" creationId="{4FD61B93-1662-0AD0-2F85-4A0C2A5230E9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55543B-4F12-487C-848C-806D83600E9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D30ED9-3B5D-456C-BC3B-8AC1AA2FDAF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baseline="0"/>
            <a:t>Cultural awareness is not “being polite” – it is our competitive advantage and the foundation of success.</a:t>
          </a:r>
          <a:endParaRPr lang="en-US"/>
        </a:p>
      </dgm:t>
    </dgm:pt>
    <dgm:pt modelId="{638D16D2-4616-4CB5-9840-A82E0DC8E0F1}" type="parTrans" cxnId="{85327D88-78D0-41E7-99DD-937051E8EB98}">
      <dgm:prSet/>
      <dgm:spPr/>
      <dgm:t>
        <a:bodyPr/>
        <a:lstStyle/>
        <a:p>
          <a:endParaRPr lang="en-US"/>
        </a:p>
      </dgm:t>
    </dgm:pt>
    <dgm:pt modelId="{AF7B1E8B-D39E-4E5C-A2DB-0C13D4A1FBD0}" type="sibTrans" cxnId="{85327D88-78D0-41E7-99DD-937051E8EB9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E1CB0B4-0644-4FAC-9EEC-5A9B9FFB67B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baseline="0"/>
            <a:t>🔹 Trust comes before business: In China, you do not sign a deal with a company – you sign it with people you trust. Without cultural sensitivity, we remain “outsiders”, and the partnership will be shallow or fail (BYD, 2026)</a:t>
          </a:r>
          <a:endParaRPr lang="en-US"/>
        </a:p>
      </dgm:t>
    </dgm:pt>
    <dgm:pt modelId="{8D65FDBB-1E6F-4347-AA2E-C0C0388D1AB1}" type="parTrans" cxnId="{8760C0D6-C38E-44A2-AC55-BF5898A1764D}">
      <dgm:prSet/>
      <dgm:spPr/>
      <dgm:t>
        <a:bodyPr/>
        <a:lstStyle/>
        <a:p>
          <a:endParaRPr lang="en-US"/>
        </a:p>
      </dgm:t>
    </dgm:pt>
    <dgm:pt modelId="{71849553-5F0A-4399-A020-374E7874DE19}" type="sibTrans" cxnId="{8760C0D6-C38E-44A2-AC55-BF5898A1764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4C1AC18-71C0-41C8-B009-40D5D289027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baseline="0"/>
            <a:t>🔹 Avoid costly mistakes: Misinterpreting silence, pushing too hard, or ignoring hierarchy can cause irreparable damage – even if our offer is commercially excellent.</a:t>
          </a:r>
          <a:endParaRPr lang="en-US"/>
        </a:p>
      </dgm:t>
    </dgm:pt>
    <dgm:pt modelId="{49EF2929-EECA-4B15-86BB-436B5976BBD9}" type="parTrans" cxnId="{FF846BE9-EA33-431A-A309-1EC7B2FD4BEB}">
      <dgm:prSet/>
      <dgm:spPr/>
      <dgm:t>
        <a:bodyPr/>
        <a:lstStyle/>
        <a:p>
          <a:endParaRPr lang="en-US"/>
        </a:p>
      </dgm:t>
    </dgm:pt>
    <dgm:pt modelId="{C2699FE0-B619-4877-9A7F-42E5146D1F3B}" type="sibTrans" cxnId="{FF846BE9-EA33-431A-A309-1EC7B2FD4BE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271CC6E-8051-49DD-BA47-5180A85F8D7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baseline="0"/>
            <a:t>🔹 Create sustainable value: When we adapt, we show respect. This makes them more willing to share resources, open doors and collaborate beyond the initial contract. Our flexibility becomes their loyalty.</a:t>
          </a:r>
          <a:endParaRPr lang="en-US"/>
        </a:p>
      </dgm:t>
    </dgm:pt>
    <dgm:pt modelId="{D20250AD-59F5-48DA-9679-1C899334D295}" type="parTrans" cxnId="{816834CC-0391-4483-A7ED-382F2B1261BB}">
      <dgm:prSet/>
      <dgm:spPr/>
      <dgm:t>
        <a:bodyPr/>
        <a:lstStyle/>
        <a:p>
          <a:endParaRPr lang="en-US"/>
        </a:p>
      </dgm:t>
    </dgm:pt>
    <dgm:pt modelId="{DF84D276-5A1E-4D85-917E-870F4C7EC3F5}" type="sibTrans" cxnId="{816834CC-0391-4483-A7ED-382F2B1261B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5C529D8-8A26-445C-8474-9F4A3D7CB38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baseline="0"/>
            <a:t>🔹 Long-term vs. short-term: A UK-only approach might get a quick signature but weak delivery. A culturally adapted approach builds a partnership that grows for years, with shared innovation, shared risk and shared reward</a:t>
          </a:r>
          <a:r>
            <a:rPr lang="en-GB"/>
            <a:t> (Usunier &amp; Lee, 2013).</a:t>
          </a:r>
          <a:endParaRPr lang="en-US"/>
        </a:p>
      </dgm:t>
    </dgm:pt>
    <dgm:pt modelId="{0E597D58-D2C3-4155-A66C-298D97004809}" type="parTrans" cxnId="{DF77EDE8-5CE5-4F8F-BA4E-A07D0AD01028}">
      <dgm:prSet/>
      <dgm:spPr/>
      <dgm:t>
        <a:bodyPr/>
        <a:lstStyle/>
        <a:p>
          <a:endParaRPr lang="en-US"/>
        </a:p>
      </dgm:t>
    </dgm:pt>
    <dgm:pt modelId="{6EF55879-411C-45B7-A8AC-9F78B1AADC34}" type="sibTrans" cxnId="{DF77EDE8-5CE5-4F8F-BA4E-A07D0AD01028}">
      <dgm:prSet/>
      <dgm:spPr/>
      <dgm:t>
        <a:bodyPr/>
        <a:lstStyle/>
        <a:p>
          <a:endParaRPr lang="en-US"/>
        </a:p>
      </dgm:t>
    </dgm:pt>
    <dgm:pt modelId="{985415E1-5D1A-4EC1-8B55-4356E6F884CB}" type="pres">
      <dgm:prSet presAssocID="{0F55543B-4F12-487C-848C-806D83600E9E}" presName="root" presStyleCnt="0">
        <dgm:presLayoutVars>
          <dgm:dir/>
          <dgm:resizeHandles val="exact"/>
        </dgm:presLayoutVars>
      </dgm:prSet>
      <dgm:spPr/>
    </dgm:pt>
    <dgm:pt modelId="{452CAAD7-0222-4EB1-BDCB-EE4FC8B68A14}" type="pres">
      <dgm:prSet presAssocID="{0F55543B-4F12-487C-848C-806D83600E9E}" presName="container" presStyleCnt="0">
        <dgm:presLayoutVars>
          <dgm:dir/>
          <dgm:resizeHandles val="exact"/>
        </dgm:presLayoutVars>
      </dgm:prSet>
      <dgm:spPr/>
    </dgm:pt>
    <dgm:pt modelId="{DFEE349F-19F0-408C-A849-7FFF7AA9CD2A}" type="pres">
      <dgm:prSet presAssocID="{CFD30ED9-3B5D-456C-BC3B-8AC1AA2FDAF5}" presName="compNode" presStyleCnt="0"/>
      <dgm:spPr/>
    </dgm:pt>
    <dgm:pt modelId="{4D2D5DE8-70D0-4A43-8686-37F78018AF17}" type="pres">
      <dgm:prSet presAssocID="{CFD30ED9-3B5D-456C-BC3B-8AC1AA2FDAF5}" presName="iconBgRect" presStyleLbl="bgShp" presStyleIdx="0" presStyleCnt="5"/>
      <dgm:spPr/>
    </dgm:pt>
    <dgm:pt modelId="{344223DC-F361-459F-8C29-6113B7FC51EB}" type="pres">
      <dgm:prSet presAssocID="{CFD30ED9-3B5D-456C-BC3B-8AC1AA2FDAF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D17C3FB4-3035-4FBF-9975-FCE65C23B303}" type="pres">
      <dgm:prSet presAssocID="{CFD30ED9-3B5D-456C-BC3B-8AC1AA2FDAF5}" presName="spaceRect" presStyleCnt="0"/>
      <dgm:spPr/>
    </dgm:pt>
    <dgm:pt modelId="{CDB2E5C5-1E01-4D17-BCE7-7ABE8288C423}" type="pres">
      <dgm:prSet presAssocID="{CFD30ED9-3B5D-456C-BC3B-8AC1AA2FDAF5}" presName="textRect" presStyleLbl="revTx" presStyleIdx="0" presStyleCnt="5">
        <dgm:presLayoutVars>
          <dgm:chMax val="1"/>
          <dgm:chPref val="1"/>
        </dgm:presLayoutVars>
      </dgm:prSet>
      <dgm:spPr/>
    </dgm:pt>
    <dgm:pt modelId="{9F6332C0-17E4-41F9-AED1-4E0228E43D61}" type="pres">
      <dgm:prSet presAssocID="{AF7B1E8B-D39E-4E5C-A2DB-0C13D4A1FBD0}" presName="sibTrans" presStyleLbl="sibTrans2D1" presStyleIdx="0" presStyleCnt="0"/>
      <dgm:spPr/>
    </dgm:pt>
    <dgm:pt modelId="{26139692-7538-47D4-A876-CEF358165490}" type="pres">
      <dgm:prSet presAssocID="{7E1CB0B4-0644-4FAC-9EEC-5A9B9FFB67B8}" presName="compNode" presStyleCnt="0"/>
      <dgm:spPr/>
    </dgm:pt>
    <dgm:pt modelId="{86E6BF64-F7AC-46F9-9218-D72C2C9FB498}" type="pres">
      <dgm:prSet presAssocID="{7E1CB0B4-0644-4FAC-9EEC-5A9B9FFB67B8}" presName="iconBgRect" presStyleLbl="bgShp" presStyleIdx="1" presStyleCnt="5"/>
      <dgm:spPr/>
    </dgm:pt>
    <dgm:pt modelId="{0D3DAA36-2CB9-4849-8A8B-901F130A0B9C}" type="pres">
      <dgm:prSet presAssocID="{7E1CB0B4-0644-4FAC-9EEC-5A9B9FFB67B8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 with Right Arrow"/>
        </a:ext>
      </dgm:extLst>
    </dgm:pt>
    <dgm:pt modelId="{73C30304-8E1F-4813-9616-1C71D57FB026}" type="pres">
      <dgm:prSet presAssocID="{7E1CB0B4-0644-4FAC-9EEC-5A9B9FFB67B8}" presName="spaceRect" presStyleCnt="0"/>
      <dgm:spPr/>
    </dgm:pt>
    <dgm:pt modelId="{9C311AC2-FAC6-4E7B-B306-BBE44A18EF93}" type="pres">
      <dgm:prSet presAssocID="{7E1CB0B4-0644-4FAC-9EEC-5A9B9FFB67B8}" presName="textRect" presStyleLbl="revTx" presStyleIdx="1" presStyleCnt="5">
        <dgm:presLayoutVars>
          <dgm:chMax val="1"/>
          <dgm:chPref val="1"/>
        </dgm:presLayoutVars>
      </dgm:prSet>
      <dgm:spPr/>
    </dgm:pt>
    <dgm:pt modelId="{D396AFC7-20C0-4B9F-9EA9-2F190F1EC52E}" type="pres">
      <dgm:prSet presAssocID="{71849553-5F0A-4399-A020-374E7874DE19}" presName="sibTrans" presStyleLbl="sibTrans2D1" presStyleIdx="0" presStyleCnt="0"/>
      <dgm:spPr/>
    </dgm:pt>
    <dgm:pt modelId="{FA373E9E-8927-41DC-A69E-43DC24E769ED}" type="pres">
      <dgm:prSet presAssocID="{44C1AC18-71C0-41C8-B009-40D5D289027C}" presName="compNode" presStyleCnt="0"/>
      <dgm:spPr/>
    </dgm:pt>
    <dgm:pt modelId="{2CC54256-9F4C-4FFE-9687-CCF07C3E38F9}" type="pres">
      <dgm:prSet presAssocID="{44C1AC18-71C0-41C8-B009-40D5D289027C}" presName="iconBgRect" presStyleLbl="bgShp" presStyleIdx="2" presStyleCnt="5"/>
      <dgm:spPr/>
    </dgm:pt>
    <dgm:pt modelId="{32160B8D-EFA6-4863-BD7E-3D8B46A34048}" type="pres">
      <dgm:prSet presAssocID="{44C1AC18-71C0-41C8-B009-40D5D289027C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4103223F-4496-46AB-BC1D-CDD7D8BD445B}" type="pres">
      <dgm:prSet presAssocID="{44C1AC18-71C0-41C8-B009-40D5D289027C}" presName="spaceRect" presStyleCnt="0"/>
      <dgm:spPr/>
    </dgm:pt>
    <dgm:pt modelId="{4397B37F-5632-42C8-BC12-44014B3FC28D}" type="pres">
      <dgm:prSet presAssocID="{44C1AC18-71C0-41C8-B009-40D5D289027C}" presName="textRect" presStyleLbl="revTx" presStyleIdx="2" presStyleCnt="5">
        <dgm:presLayoutVars>
          <dgm:chMax val="1"/>
          <dgm:chPref val="1"/>
        </dgm:presLayoutVars>
      </dgm:prSet>
      <dgm:spPr/>
    </dgm:pt>
    <dgm:pt modelId="{FF0DF834-3380-45C4-84FF-D8E1F5F44486}" type="pres">
      <dgm:prSet presAssocID="{C2699FE0-B619-4877-9A7F-42E5146D1F3B}" presName="sibTrans" presStyleLbl="sibTrans2D1" presStyleIdx="0" presStyleCnt="0"/>
      <dgm:spPr/>
    </dgm:pt>
    <dgm:pt modelId="{78E38AB4-F47A-4915-A75B-3B294BEFB7FF}" type="pres">
      <dgm:prSet presAssocID="{8271CC6E-8051-49DD-BA47-5180A85F8D7E}" presName="compNode" presStyleCnt="0"/>
      <dgm:spPr/>
    </dgm:pt>
    <dgm:pt modelId="{F4DED84B-C2C9-476A-851E-95DF09D5889B}" type="pres">
      <dgm:prSet presAssocID="{8271CC6E-8051-49DD-BA47-5180A85F8D7E}" presName="iconBgRect" presStyleLbl="bgShp" presStyleIdx="3" presStyleCnt="5"/>
      <dgm:spPr/>
    </dgm:pt>
    <dgm:pt modelId="{7A402F73-200A-4535-85FA-1531B58271AD}" type="pres">
      <dgm:prSet presAssocID="{8271CC6E-8051-49DD-BA47-5180A85F8D7E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43126DB8-7E78-4D74-B4DB-AB76188699A3}" type="pres">
      <dgm:prSet presAssocID="{8271CC6E-8051-49DD-BA47-5180A85F8D7E}" presName="spaceRect" presStyleCnt="0"/>
      <dgm:spPr/>
    </dgm:pt>
    <dgm:pt modelId="{0B7E42DB-FE9B-4261-B627-C271474065A7}" type="pres">
      <dgm:prSet presAssocID="{8271CC6E-8051-49DD-BA47-5180A85F8D7E}" presName="textRect" presStyleLbl="revTx" presStyleIdx="3" presStyleCnt="5">
        <dgm:presLayoutVars>
          <dgm:chMax val="1"/>
          <dgm:chPref val="1"/>
        </dgm:presLayoutVars>
      </dgm:prSet>
      <dgm:spPr/>
    </dgm:pt>
    <dgm:pt modelId="{94EBE05A-C70D-4E79-A454-205E744D327F}" type="pres">
      <dgm:prSet presAssocID="{DF84D276-5A1E-4D85-917E-870F4C7EC3F5}" presName="sibTrans" presStyleLbl="sibTrans2D1" presStyleIdx="0" presStyleCnt="0"/>
      <dgm:spPr/>
    </dgm:pt>
    <dgm:pt modelId="{4ADF30AF-6AEA-473D-A8FD-C753BC535BA5}" type="pres">
      <dgm:prSet presAssocID="{D5C529D8-8A26-445C-8474-9F4A3D7CB38F}" presName="compNode" presStyleCnt="0"/>
      <dgm:spPr/>
    </dgm:pt>
    <dgm:pt modelId="{44576B92-2DE6-45F3-8776-2027A7DEF82E}" type="pres">
      <dgm:prSet presAssocID="{D5C529D8-8A26-445C-8474-9F4A3D7CB38F}" presName="iconBgRect" presStyleLbl="bgShp" presStyleIdx="4" presStyleCnt="5"/>
      <dgm:spPr/>
    </dgm:pt>
    <dgm:pt modelId="{630643EF-179B-4317-87DF-0FF864E721FF}" type="pres">
      <dgm:prSet presAssocID="{D5C529D8-8A26-445C-8474-9F4A3D7CB38F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D824256-8FF6-48A6-9E42-FC758C2499B1}" type="pres">
      <dgm:prSet presAssocID="{D5C529D8-8A26-445C-8474-9F4A3D7CB38F}" presName="spaceRect" presStyleCnt="0"/>
      <dgm:spPr/>
    </dgm:pt>
    <dgm:pt modelId="{059C7DE2-A824-4F97-B60E-65563887E1FA}" type="pres">
      <dgm:prSet presAssocID="{D5C529D8-8A26-445C-8474-9F4A3D7CB38F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8D2EE23-6D74-43E8-B439-C2A41401886C}" type="presOf" srcId="{AF7B1E8B-D39E-4E5C-A2DB-0C13D4A1FBD0}" destId="{9F6332C0-17E4-41F9-AED1-4E0228E43D61}" srcOrd="0" destOrd="0" presId="urn:microsoft.com/office/officeart/2018/2/layout/IconCircleList"/>
    <dgm:cxn modelId="{E2C4A527-211D-4619-8E49-D089103F8544}" type="presOf" srcId="{D5C529D8-8A26-445C-8474-9F4A3D7CB38F}" destId="{059C7DE2-A824-4F97-B60E-65563887E1FA}" srcOrd="0" destOrd="0" presId="urn:microsoft.com/office/officeart/2018/2/layout/IconCircleList"/>
    <dgm:cxn modelId="{A1AC5639-E89F-4A9B-A541-E13BE9C257A9}" type="presOf" srcId="{DF84D276-5A1E-4D85-917E-870F4C7EC3F5}" destId="{94EBE05A-C70D-4E79-A454-205E744D327F}" srcOrd="0" destOrd="0" presId="urn:microsoft.com/office/officeart/2018/2/layout/IconCircleList"/>
    <dgm:cxn modelId="{433C4A61-5133-4BB8-9B9A-FAFCA3B6BCD7}" type="presOf" srcId="{71849553-5F0A-4399-A020-374E7874DE19}" destId="{D396AFC7-20C0-4B9F-9EA9-2F190F1EC52E}" srcOrd="0" destOrd="0" presId="urn:microsoft.com/office/officeart/2018/2/layout/IconCircleList"/>
    <dgm:cxn modelId="{38250D64-FD19-4CF4-81F3-F1CF2C014D75}" type="presOf" srcId="{C2699FE0-B619-4877-9A7F-42E5146D1F3B}" destId="{FF0DF834-3380-45C4-84FF-D8E1F5F44486}" srcOrd="0" destOrd="0" presId="urn:microsoft.com/office/officeart/2018/2/layout/IconCircleList"/>
    <dgm:cxn modelId="{24783750-1ED3-483F-806C-ADAAC9EF7F8E}" type="presOf" srcId="{8271CC6E-8051-49DD-BA47-5180A85F8D7E}" destId="{0B7E42DB-FE9B-4261-B627-C271474065A7}" srcOrd="0" destOrd="0" presId="urn:microsoft.com/office/officeart/2018/2/layout/IconCircleList"/>
    <dgm:cxn modelId="{93057851-1108-4A4C-B03C-F640677C7B87}" type="presOf" srcId="{CFD30ED9-3B5D-456C-BC3B-8AC1AA2FDAF5}" destId="{CDB2E5C5-1E01-4D17-BCE7-7ABE8288C423}" srcOrd="0" destOrd="0" presId="urn:microsoft.com/office/officeart/2018/2/layout/IconCircleList"/>
    <dgm:cxn modelId="{C9B74276-E9B3-4BD4-80C7-960733C525F3}" type="presOf" srcId="{0F55543B-4F12-487C-848C-806D83600E9E}" destId="{985415E1-5D1A-4EC1-8B55-4356E6F884CB}" srcOrd="0" destOrd="0" presId="urn:microsoft.com/office/officeart/2018/2/layout/IconCircleList"/>
    <dgm:cxn modelId="{85327D88-78D0-41E7-99DD-937051E8EB98}" srcId="{0F55543B-4F12-487C-848C-806D83600E9E}" destId="{CFD30ED9-3B5D-456C-BC3B-8AC1AA2FDAF5}" srcOrd="0" destOrd="0" parTransId="{638D16D2-4616-4CB5-9840-A82E0DC8E0F1}" sibTransId="{AF7B1E8B-D39E-4E5C-A2DB-0C13D4A1FBD0}"/>
    <dgm:cxn modelId="{AFDD7895-928B-480E-B975-B644293140B7}" type="presOf" srcId="{44C1AC18-71C0-41C8-B009-40D5D289027C}" destId="{4397B37F-5632-42C8-BC12-44014B3FC28D}" srcOrd="0" destOrd="0" presId="urn:microsoft.com/office/officeart/2018/2/layout/IconCircleList"/>
    <dgm:cxn modelId="{816834CC-0391-4483-A7ED-382F2B1261BB}" srcId="{0F55543B-4F12-487C-848C-806D83600E9E}" destId="{8271CC6E-8051-49DD-BA47-5180A85F8D7E}" srcOrd="3" destOrd="0" parTransId="{D20250AD-59F5-48DA-9679-1C899334D295}" sibTransId="{DF84D276-5A1E-4D85-917E-870F4C7EC3F5}"/>
    <dgm:cxn modelId="{8760C0D6-C38E-44A2-AC55-BF5898A1764D}" srcId="{0F55543B-4F12-487C-848C-806D83600E9E}" destId="{7E1CB0B4-0644-4FAC-9EEC-5A9B9FFB67B8}" srcOrd="1" destOrd="0" parTransId="{8D65FDBB-1E6F-4347-AA2E-C0C0388D1AB1}" sibTransId="{71849553-5F0A-4399-A020-374E7874DE19}"/>
    <dgm:cxn modelId="{C846ADDF-4458-42B4-A5C5-F1C9D5F2CB4E}" type="presOf" srcId="{7E1CB0B4-0644-4FAC-9EEC-5A9B9FFB67B8}" destId="{9C311AC2-FAC6-4E7B-B306-BBE44A18EF93}" srcOrd="0" destOrd="0" presId="urn:microsoft.com/office/officeart/2018/2/layout/IconCircleList"/>
    <dgm:cxn modelId="{DF77EDE8-5CE5-4F8F-BA4E-A07D0AD01028}" srcId="{0F55543B-4F12-487C-848C-806D83600E9E}" destId="{D5C529D8-8A26-445C-8474-9F4A3D7CB38F}" srcOrd="4" destOrd="0" parTransId="{0E597D58-D2C3-4155-A66C-298D97004809}" sibTransId="{6EF55879-411C-45B7-A8AC-9F78B1AADC34}"/>
    <dgm:cxn modelId="{FF846BE9-EA33-431A-A309-1EC7B2FD4BEB}" srcId="{0F55543B-4F12-487C-848C-806D83600E9E}" destId="{44C1AC18-71C0-41C8-B009-40D5D289027C}" srcOrd="2" destOrd="0" parTransId="{49EF2929-EECA-4B15-86BB-436B5976BBD9}" sibTransId="{C2699FE0-B619-4877-9A7F-42E5146D1F3B}"/>
    <dgm:cxn modelId="{ACDF4A13-5DBB-43A4-9F17-BB10C902C8DC}" type="presParOf" srcId="{985415E1-5D1A-4EC1-8B55-4356E6F884CB}" destId="{452CAAD7-0222-4EB1-BDCB-EE4FC8B68A14}" srcOrd="0" destOrd="0" presId="urn:microsoft.com/office/officeart/2018/2/layout/IconCircleList"/>
    <dgm:cxn modelId="{7484B7A9-F6CE-4D5A-A00D-52040A76FE53}" type="presParOf" srcId="{452CAAD7-0222-4EB1-BDCB-EE4FC8B68A14}" destId="{DFEE349F-19F0-408C-A849-7FFF7AA9CD2A}" srcOrd="0" destOrd="0" presId="urn:microsoft.com/office/officeart/2018/2/layout/IconCircleList"/>
    <dgm:cxn modelId="{ECF98844-F942-49CE-8C70-22CFB468FD01}" type="presParOf" srcId="{DFEE349F-19F0-408C-A849-7FFF7AA9CD2A}" destId="{4D2D5DE8-70D0-4A43-8686-37F78018AF17}" srcOrd="0" destOrd="0" presId="urn:microsoft.com/office/officeart/2018/2/layout/IconCircleList"/>
    <dgm:cxn modelId="{A236ED42-D912-41CE-A774-81916A14BED3}" type="presParOf" srcId="{DFEE349F-19F0-408C-A849-7FFF7AA9CD2A}" destId="{344223DC-F361-459F-8C29-6113B7FC51EB}" srcOrd="1" destOrd="0" presId="urn:microsoft.com/office/officeart/2018/2/layout/IconCircleList"/>
    <dgm:cxn modelId="{DC3EC3BA-BF7F-4A06-85B2-437966A7C47C}" type="presParOf" srcId="{DFEE349F-19F0-408C-A849-7FFF7AA9CD2A}" destId="{D17C3FB4-3035-4FBF-9975-FCE65C23B303}" srcOrd="2" destOrd="0" presId="urn:microsoft.com/office/officeart/2018/2/layout/IconCircleList"/>
    <dgm:cxn modelId="{B2C7F72D-B3AF-4AE4-B625-BCEA7FFB6EE7}" type="presParOf" srcId="{DFEE349F-19F0-408C-A849-7FFF7AA9CD2A}" destId="{CDB2E5C5-1E01-4D17-BCE7-7ABE8288C423}" srcOrd="3" destOrd="0" presId="urn:microsoft.com/office/officeart/2018/2/layout/IconCircleList"/>
    <dgm:cxn modelId="{16ED7ED8-0ECB-4428-A085-8F41598F6270}" type="presParOf" srcId="{452CAAD7-0222-4EB1-BDCB-EE4FC8B68A14}" destId="{9F6332C0-17E4-41F9-AED1-4E0228E43D61}" srcOrd="1" destOrd="0" presId="urn:microsoft.com/office/officeart/2018/2/layout/IconCircleList"/>
    <dgm:cxn modelId="{0F835196-82F0-4745-9814-5720FF787B50}" type="presParOf" srcId="{452CAAD7-0222-4EB1-BDCB-EE4FC8B68A14}" destId="{26139692-7538-47D4-A876-CEF358165490}" srcOrd="2" destOrd="0" presId="urn:microsoft.com/office/officeart/2018/2/layout/IconCircleList"/>
    <dgm:cxn modelId="{2AADA05D-0A0E-42A4-9E33-68A1C34DEB44}" type="presParOf" srcId="{26139692-7538-47D4-A876-CEF358165490}" destId="{86E6BF64-F7AC-46F9-9218-D72C2C9FB498}" srcOrd="0" destOrd="0" presId="urn:microsoft.com/office/officeart/2018/2/layout/IconCircleList"/>
    <dgm:cxn modelId="{9E1EB3CB-9619-469D-A7D2-BAA5CD36AE81}" type="presParOf" srcId="{26139692-7538-47D4-A876-CEF358165490}" destId="{0D3DAA36-2CB9-4849-8A8B-901F130A0B9C}" srcOrd="1" destOrd="0" presId="urn:microsoft.com/office/officeart/2018/2/layout/IconCircleList"/>
    <dgm:cxn modelId="{40F96833-E3B7-4A93-976F-963DB78C7EA5}" type="presParOf" srcId="{26139692-7538-47D4-A876-CEF358165490}" destId="{73C30304-8E1F-4813-9616-1C71D57FB026}" srcOrd="2" destOrd="0" presId="urn:microsoft.com/office/officeart/2018/2/layout/IconCircleList"/>
    <dgm:cxn modelId="{CB19018F-B248-43A2-97F9-BE4F78995FFB}" type="presParOf" srcId="{26139692-7538-47D4-A876-CEF358165490}" destId="{9C311AC2-FAC6-4E7B-B306-BBE44A18EF93}" srcOrd="3" destOrd="0" presId="urn:microsoft.com/office/officeart/2018/2/layout/IconCircleList"/>
    <dgm:cxn modelId="{38DC208B-8359-4397-B98D-A8007EF51928}" type="presParOf" srcId="{452CAAD7-0222-4EB1-BDCB-EE4FC8B68A14}" destId="{D396AFC7-20C0-4B9F-9EA9-2F190F1EC52E}" srcOrd="3" destOrd="0" presId="urn:microsoft.com/office/officeart/2018/2/layout/IconCircleList"/>
    <dgm:cxn modelId="{917381E8-1D3B-48E3-A110-8A8C1E94E156}" type="presParOf" srcId="{452CAAD7-0222-4EB1-BDCB-EE4FC8B68A14}" destId="{FA373E9E-8927-41DC-A69E-43DC24E769ED}" srcOrd="4" destOrd="0" presId="urn:microsoft.com/office/officeart/2018/2/layout/IconCircleList"/>
    <dgm:cxn modelId="{C559BFFA-DE1A-461A-9759-1290E35C69D1}" type="presParOf" srcId="{FA373E9E-8927-41DC-A69E-43DC24E769ED}" destId="{2CC54256-9F4C-4FFE-9687-CCF07C3E38F9}" srcOrd="0" destOrd="0" presId="urn:microsoft.com/office/officeart/2018/2/layout/IconCircleList"/>
    <dgm:cxn modelId="{1B88FF13-7E3C-4200-B8F9-645E72350B22}" type="presParOf" srcId="{FA373E9E-8927-41DC-A69E-43DC24E769ED}" destId="{32160B8D-EFA6-4863-BD7E-3D8B46A34048}" srcOrd="1" destOrd="0" presId="urn:microsoft.com/office/officeart/2018/2/layout/IconCircleList"/>
    <dgm:cxn modelId="{DC18BCD7-6C87-473D-B16A-C1FD7EDEA5A7}" type="presParOf" srcId="{FA373E9E-8927-41DC-A69E-43DC24E769ED}" destId="{4103223F-4496-46AB-BC1D-CDD7D8BD445B}" srcOrd="2" destOrd="0" presId="urn:microsoft.com/office/officeart/2018/2/layout/IconCircleList"/>
    <dgm:cxn modelId="{ABCED6C9-A955-4E06-824E-2F460D149AEF}" type="presParOf" srcId="{FA373E9E-8927-41DC-A69E-43DC24E769ED}" destId="{4397B37F-5632-42C8-BC12-44014B3FC28D}" srcOrd="3" destOrd="0" presId="urn:microsoft.com/office/officeart/2018/2/layout/IconCircleList"/>
    <dgm:cxn modelId="{0A6CCB7E-94D5-4270-9B37-05A4DB3C45CB}" type="presParOf" srcId="{452CAAD7-0222-4EB1-BDCB-EE4FC8B68A14}" destId="{FF0DF834-3380-45C4-84FF-D8E1F5F44486}" srcOrd="5" destOrd="0" presId="urn:microsoft.com/office/officeart/2018/2/layout/IconCircleList"/>
    <dgm:cxn modelId="{B937202B-BF96-4231-B64B-CB32D215CA79}" type="presParOf" srcId="{452CAAD7-0222-4EB1-BDCB-EE4FC8B68A14}" destId="{78E38AB4-F47A-4915-A75B-3B294BEFB7FF}" srcOrd="6" destOrd="0" presId="urn:microsoft.com/office/officeart/2018/2/layout/IconCircleList"/>
    <dgm:cxn modelId="{FB10DAB2-EB5F-4403-B555-87BEE1A99246}" type="presParOf" srcId="{78E38AB4-F47A-4915-A75B-3B294BEFB7FF}" destId="{F4DED84B-C2C9-476A-851E-95DF09D5889B}" srcOrd="0" destOrd="0" presId="urn:microsoft.com/office/officeart/2018/2/layout/IconCircleList"/>
    <dgm:cxn modelId="{25E0E79F-4D1D-4D80-AD60-DA5DCC027D44}" type="presParOf" srcId="{78E38AB4-F47A-4915-A75B-3B294BEFB7FF}" destId="{7A402F73-200A-4535-85FA-1531B58271AD}" srcOrd="1" destOrd="0" presId="urn:microsoft.com/office/officeart/2018/2/layout/IconCircleList"/>
    <dgm:cxn modelId="{F21D01AB-A889-4504-A43A-A7795E5C8411}" type="presParOf" srcId="{78E38AB4-F47A-4915-A75B-3B294BEFB7FF}" destId="{43126DB8-7E78-4D74-B4DB-AB76188699A3}" srcOrd="2" destOrd="0" presId="urn:microsoft.com/office/officeart/2018/2/layout/IconCircleList"/>
    <dgm:cxn modelId="{83AB35DA-9661-4DBD-8AD8-CF1F5B13FFA1}" type="presParOf" srcId="{78E38AB4-F47A-4915-A75B-3B294BEFB7FF}" destId="{0B7E42DB-FE9B-4261-B627-C271474065A7}" srcOrd="3" destOrd="0" presId="urn:microsoft.com/office/officeart/2018/2/layout/IconCircleList"/>
    <dgm:cxn modelId="{B4AA947C-43EF-4DAB-8B62-DAA4ACA0CA8E}" type="presParOf" srcId="{452CAAD7-0222-4EB1-BDCB-EE4FC8B68A14}" destId="{94EBE05A-C70D-4E79-A454-205E744D327F}" srcOrd="7" destOrd="0" presId="urn:microsoft.com/office/officeart/2018/2/layout/IconCircleList"/>
    <dgm:cxn modelId="{6539D61C-D9B9-4009-AA8F-EAEAE601C405}" type="presParOf" srcId="{452CAAD7-0222-4EB1-BDCB-EE4FC8B68A14}" destId="{4ADF30AF-6AEA-473D-A8FD-C753BC535BA5}" srcOrd="8" destOrd="0" presId="urn:microsoft.com/office/officeart/2018/2/layout/IconCircleList"/>
    <dgm:cxn modelId="{60972F35-1B46-4ED9-B5E2-2ABD8128C678}" type="presParOf" srcId="{4ADF30AF-6AEA-473D-A8FD-C753BC535BA5}" destId="{44576B92-2DE6-45F3-8776-2027A7DEF82E}" srcOrd="0" destOrd="0" presId="urn:microsoft.com/office/officeart/2018/2/layout/IconCircleList"/>
    <dgm:cxn modelId="{1A68E60F-1531-4919-A9F8-16F73F48F9AA}" type="presParOf" srcId="{4ADF30AF-6AEA-473D-A8FD-C753BC535BA5}" destId="{630643EF-179B-4317-87DF-0FF864E721FF}" srcOrd="1" destOrd="0" presId="urn:microsoft.com/office/officeart/2018/2/layout/IconCircleList"/>
    <dgm:cxn modelId="{119BF290-BD63-45EF-99DD-B6D42E74EC35}" type="presParOf" srcId="{4ADF30AF-6AEA-473D-A8FD-C753BC535BA5}" destId="{1D824256-8FF6-48A6-9E42-FC758C2499B1}" srcOrd="2" destOrd="0" presId="urn:microsoft.com/office/officeart/2018/2/layout/IconCircleList"/>
    <dgm:cxn modelId="{0F181DF9-AEF3-40CF-AE3D-B16DF4BAFD7F}" type="presParOf" srcId="{4ADF30AF-6AEA-473D-A8FD-C753BC535BA5}" destId="{059C7DE2-A824-4F97-B60E-65563887E1F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39A922-2885-4A1E-86FA-55E268646D6E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C82C7F34-90F4-4333-ADC9-B9D260E804B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✅ Key cultural challenges: Hierarchy, relationship-first style, indirect communication, face preservation.</a:t>
          </a:r>
          <a:endParaRPr lang="en-US"/>
        </a:p>
      </dgm:t>
    </dgm:pt>
    <dgm:pt modelId="{24A56B8C-AA87-406E-B394-13EEDE0D39F3}" type="parTrans" cxnId="{51959D7A-C44B-4CC5-BDED-C41162B5544E}">
      <dgm:prSet/>
      <dgm:spPr/>
      <dgm:t>
        <a:bodyPr/>
        <a:lstStyle/>
        <a:p>
          <a:endParaRPr lang="en-US"/>
        </a:p>
      </dgm:t>
    </dgm:pt>
    <dgm:pt modelId="{287861C9-4B60-44C4-B0F2-FC27D3DC8634}" type="sibTrans" cxnId="{51959D7A-C44B-4CC5-BDED-C41162B5544E}">
      <dgm:prSet/>
      <dgm:spPr/>
      <dgm:t>
        <a:bodyPr/>
        <a:lstStyle/>
        <a:p>
          <a:endParaRPr lang="en-US"/>
        </a:p>
      </dgm:t>
    </dgm:pt>
    <dgm:pt modelId="{78011B05-B331-4528-A9EB-AF9C4B495BD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✅ Our strategy: Senior representation, relationship-first approach, indirect communication, patience, flexible contracting (Lewicki et al., 2016)</a:t>
          </a:r>
          <a:endParaRPr lang="en-US"/>
        </a:p>
      </dgm:t>
    </dgm:pt>
    <dgm:pt modelId="{5EEF932C-559E-4CFC-9AB5-70DED53BD0D1}" type="parTrans" cxnId="{2AE5B423-8609-4752-892F-0383AE6CEEE4}">
      <dgm:prSet/>
      <dgm:spPr/>
      <dgm:t>
        <a:bodyPr/>
        <a:lstStyle/>
        <a:p>
          <a:endParaRPr lang="en-US"/>
        </a:p>
      </dgm:t>
    </dgm:pt>
    <dgm:pt modelId="{C58A68B8-39CF-495E-9BB6-751648E7D745}" type="sibTrans" cxnId="{2AE5B423-8609-4752-892F-0383AE6CEEE4}">
      <dgm:prSet/>
      <dgm:spPr/>
      <dgm:t>
        <a:bodyPr/>
        <a:lstStyle/>
        <a:p>
          <a:endParaRPr lang="en-US"/>
        </a:p>
      </dgm:t>
    </dgm:pt>
    <dgm:pt modelId="{EAF93E60-8B3C-4302-86F2-E3434A3D8B0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✅ Core principle: Cultural awareness = trust = successful partnership.</a:t>
          </a:r>
          <a:endParaRPr lang="en-US"/>
        </a:p>
      </dgm:t>
    </dgm:pt>
    <dgm:pt modelId="{A8028159-40E3-4FFA-BCC1-FEB455EE54F9}" type="parTrans" cxnId="{00D0B8B4-D379-4C3B-82D8-274AA7E8373B}">
      <dgm:prSet/>
      <dgm:spPr/>
      <dgm:t>
        <a:bodyPr/>
        <a:lstStyle/>
        <a:p>
          <a:endParaRPr lang="en-US"/>
        </a:p>
      </dgm:t>
    </dgm:pt>
    <dgm:pt modelId="{5FB797F7-5AB8-4F6D-9017-33DECBF3299A}" type="sibTrans" cxnId="{00D0B8B4-D379-4C3B-82D8-274AA7E8373B}">
      <dgm:prSet/>
      <dgm:spPr/>
      <dgm:t>
        <a:bodyPr/>
        <a:lstStyle/>
        <a:p>
          <a:endParaRPr lang="en-US"/>
        </a:p>
      </dgm:t>
    </dgm:pt>
    <dgm:pt modelId="{DA923453-CAF8-460E-96A2-791C94C33E4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Next steps</a:t>
          </a:r>
          <a:r>
            <a:rPr lang="en-US"/>
            <a:t>:</a:t>
          </a:r>
        </a:p>
      </dgm:t>
    </dgm:pt>
    <dgm:pt modelId="{95819369-97B8-4BAE-A474-6FC8727CB8BD}" type="parTrans" cxnId="{93618CFD-C86A-4132-BE54-9A570F49B3A7}">
      <dgm:prSet/>
      <dgm:spPr/>
      <dgm:t>
        <a:bodyPr/>
        <a:lstStyle/>
        <a:p>
          <a:endParaRPr lang="en-US"/>
        </a:p>
      </dgm:t>
    </dgm:pt>
    <dgm:pt modelId="{751E3D68-5229-43F9-990A-194CA31FD9F7}" type="sibTrans" cxnId="{93618CFD-C86A-4132-BE54-9A570F49B3A7}">
      <dgm:prSet/>
      <dgm:spPr/>
      <dgm:t>
        <a:bodyPr/>
        <a:lstStyle/>
        <a:p>
          <a:endParaRPr lang="en-US"/>
        </a:p>
      </dgm:t>
    </dgm:pt>
    <dgm:pt modelId="{028444C0-C478-44D6-ACDC-25031E108BD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Form our negotiation team</a:t>
          </a:r>
          <a:endParaRPr lang="en-US"/>
        </a:p>
      </dgm:t>
    </dgm:pt>
    <dgm:pt modelId="{C44855D9-5439-45E1-9172-58309D0DCF4F}" type="parTrans" cxnId="{EAA16288-43AE-40CA-A2BE-B47B6FCB626F}">
      <dgm:prSet/>
      <dgm:spPr/>
      <dgm:t>
        <a:bodyPr/>
        <a:lstStyle/>
        <a:p>
          <a:endParaRPr lang="en-US"/>
        </a:p>
      </dgm:t>
    </dgm:pt>
    <dgm:pt modelId="{7C22142B-3C76-456A-B09C-24FB6C6CEEF4}" type="sibTrans" cxnId="{EAA16288-43AE-40CA-A2BE-B47B6FCB626F}">
      <dgm:prSet/>
      <dgm:spPr/>
      <dgm:t>
        <a:bodyPr/>
        <a:lstStyle/>
        <a:p>
          <a:endParaRPr lang="en-US"/>
        </a:p>
      </dgm:t>
    </dgm:pt>
    <dgm:pt modelId="{97A153AD-E3A6-4898-A47F-BF23F4EF391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Schedule our first visit </a:t>
          </a:r>
          <a:endParaRPr lang="en-US"/>
        </a:p>
      </dgm:t>
    </dgm:pt>
    <dgm:pt modelId="{DAFA05E9-2B91-411C-85BB-A4327C47767A}" type="parTrans" cxnId="{1F108B4C-6C51-4168-9639-6253FF0A34AE}">
      <dgm:prSet/>
      <dgm:spPr/>
      <dgm:t>
        <a:bodyPr/>
        <a:lstStyle/>
        <a:p>
          <a:endParaRPr lang="en-US"/>
        </a:p>
      </dgm:t>
    </dgm:pt>
    <dgm:pt modelId="{E45664B2-AE06-4DBC-9587-71DDF684AA1E}" type="sibTrans" cxnId="{1F108B4C-6C51-4168-9639-6253FF0A34AE}">
      <dgm:prSet/>
      <dgm:spPr/>
      <dgm:t>
        <a:bodyPr/>
        <a:lstStyle/>
        <a:p>
          <a:endParaRPr lang="en-US"/>
        </a:p>
      </dgm:t>
    </dgm:pt>
    <dgm:pt modelId="{D1AE1909-2A2B-4655-9F87-EF210C2AC1D4}" type="pres">
      <dgm:prSet presAssocID="{9339A922-2885-4A1E-86FA-55E268646D6E}" presName="root" presStyleCnt="0">
        <dgm:presLayoutVars>
          <dgm:dir/>
          <dgm:resizeHandles val="exact"/>
        </dgm:presLayoutVars>
      </dgm:prSet>
      <dgm:spPr/>
    </dgm:pt>
    <dgm:pt modelId="{D8D87450-B8BF-449E-9006-809267911713}" type="pres">
      <dgm:prSet presAssocID="{C82C7F34-90F4-4333-ADC9-B9D260E804B7}" presName="compNode" presStyleCnt="0"/>
      <dgm:spPr/>
    </dgm:pt>
    <dgm:pt modelId="{5ADCB479-698B-4B6D-9DEC-E64CEBF28E90}" type="pres">
      <dgm:prSet presAssocID="{C82C7F34-90F4-4333-ADC9-B9D260E804B7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243DAAD4-CEFD-48AD-86BA-642EB33F0043}" type="pres">
      <dgm:prSet presAssocID="{C82C7F34-90F4-4333-ADC9-B9D260E804B7}" presName="spaceRect" presStyleCnt="0"/>
      <dgm:spPr/>
    </dgm:pt>
    <dgm:pt modelId="{B4D77869-38A0-4949-B843-32B0CE0A51F1}" type="pres">
      <dgm:prSet presAssocID="{C82C7F34-90F4-4333-ADC9-B9D260E804B7}" presName="textRect" presStyleLbl="revTx" presStyleIdx="0" presStyleCnt="6">
        <dgm:presLayoutVars>
          <dgm:chMax val="1"/>
          <dgm:chPref val="1"/>
        </dgm:presLayoutVars>
      </dgm:prSet>
      <dgm:spPr/>
    </dgm:pt>
    <dgm:pt modelId="{126F6560-0761-4B62-8515-9DB67FB81A38}" type="pres">
      <dgm:prSet presAssocID="{287861C9-4B60-44C4-B0F2-FC27D3DC8634}" presName="sibTrans" presStyleCnt="0"/>
      <dgm:spPr/>
    </dgm:pt>
    <dgm:pt modelId="{D9AF4107-C634-4F0F-B709-8DF40EF01191}" type="pres">
      <dgm:prSet presAssocID="{78011B05-B331-4528-A9EB-AF9C4B495BD2}" presName="compNode" presStyleCnt="0"/>
      <dgm:spPr/>
    </dgm:pt>
    <dgm:pt modelId="{C7E0843E-C046-4F30-AED6-BA939D9E6065}" type="pres">
      <dgm:prSet presAssocID="{78011B05-B331-4528-A9EB-AF9C4B495BD2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FE037D0A-E61F-4945-B71B-B7ECF7EB0E39}" type="pres">
      <dgm:prSet presAssocID="{78011B05-B331-4528-A9EB-AF9C4B495BD2}" presName="spaceRect" presStyleCnt="0"/>
      <dgm:spPr/>
    </dgm:pt>
    <dgm:pt modelId="{3B10C9ED-52A9-4F81-B6E5-3E6964B2F4B0}" type="pres">
      <dgm:prSet presAssocID="{78011B05-B331-4528-A9EB-AF9C4B495BD2}" presName="textRect" presStyleLbl="revTx" presStyleIdx="1" presStyleCnt="6">
        <dgm:presLayoutVars>
          <dgm:chMax val="1"/>
          <dgm:chPref val="1"/>
        </dgm:presLayoutVars>
      </dgm:prSet>
      <dgm:spPr/>
    </dgm:pt>
    <dgm:pt modelId="{DE6D98F6-5322-4448-87B9-6C9A35D49FD3}" type="pres">
      <dgm:prSet presAssocID="{C58A68B8-39CF-495E-9BB6-751648E7D745}" presName="sibTrans" presStyleCnt="0"/>
      <dgm:spPr/>
    </dgm:pt>
    <dgm:pt modelId="{6EA047F6-CC9A-4EB5-A390-0307812E95C6}" type="pres">
      <dgm:prSet presAssocID="{EAF93E60-8B3C-4302-86F2-E3434A3D8B0E}" presName="compNode" presStyleCnt="0"/>
      <dgm:spPr/>
    </dgm:pt>
    <dgm:pt modelId="{EA6C72E2-2A9E-446E-858B-655FB0FC8FEE}" type="pres">
      <dgm:prSet presAssocID="{EAF93E60-8B3C-4302-86F2-E3434A3D8B0E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EC6A8498-08C9-4445-B3F4-4F373B328760}" type="pres">
      <dgm:prSet presAssocID="{EAF93E60-8B3C-4302-86F2-E3434A3D8B0E}" presName="spaceRect" presStyleCnt="0"/>
      <dgm:spPr/>
    </dgm:pt>
    <dgm:pt modelId="{54D598F0-744A-456F-9BD9-1B3A1E691FEC}" type="pres">
      <dgm:prSet presAssocID="{EAF93E60-8B3C-4302-86F2-E3434A3D8B0E}" presName="textRect" presStyleLbl="revTx" presStyleIdx="2" presStyleCnt="6">
        <dgm:presLayoutVars>
          <dgm:chMax val="1"/>
          <dgm:chPref val="1"/>
        </dgm:presLayoutVars>
      </dgm:prSet>
      <dgm:spPr/>
    </dgm:pt>
    <dgm:pt modelId="{577E32E7-0928-4149-BA18-2089CA639CE0}" type="pres">
      <dgm:prSet presAssocID="{5FB797F7-5AB8-4F6D-9017-33DECBF3299A}" presName="sibTrans" presStyleCnt="0"/>
      <dgm:spPr/>
    </dgm:pt>
    <dgm:pt modelId="{CD692F84-D043-4FB8-8084-65DF169034BC}" type="pres">
      <dgm:prSet presAssocID="{DA923453-CAF8-460E-96A2-791C94C33E49}" presName="compNode" presStyleCnt="0"/>
      <dgm:spPr/>
    </dgm:pt>
    <dgm:pt modelId="{EA1EFB3D-B501-4C58-94AF-B98E9E6A9F07}" type="pres">
      <dgm:prSet presAssocID="{DA923453-CAF8-460E-96A2-791C94C33E49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otprints"/>
        </a:ext>
      </dgm:extLst>
    </dgm:pt>
    <dgm:pt modelId="{FE38E2FE-700A-4966-B20D-8518911E796A}" type="pres">
      <dgm:prSet presAssocID="{DA923453-CAF8-460E-96A2-791C94C33E49}" presName="spaceRect" presStyleCnt="0"/>
      <dgm:spPr/>
    </dgm:pt>
    <dgm:pt modelId="{624FB7C8-8225-4E35-9264-F719ADCFC99A}" type="pres">
      <dgm:prSet presAssocID="{DA923453-CAF8-460E-96A2-791C94C33E49}" presName="textRect" presStyleLbl="revTx" presStyleIdx="3" presStyleCnt="6">
        <dgm:presLayoutVars>
          <dgm:chMax val="1"/>
          <dgm:chPref val="1"/>
        </dgm:presLayoutVars>
      </dgm:prSet>
      <dgm:spPr/>
    </dgm:pt>
    <dgm:pt modelId="{2CACDA01-DE5E-4015-B4A0-14BBF19AE478}" type="pres">
      <dgm:prSet presAssocID="{751E3D68-5229-43F9-990A-194CA31FD9F7}" presName="sibTrans" presStyleCnt="0"/>
      <dgm:spPr/>
    </dgm:pt>
    <dgm:pt modelId="{2C8C18C6-3A86-4ECD-801B-9A503F8455B5}" type="pres">
      <dgm:prSet presAssocID="{028444C0-C478-44D6-ACDC-25031E108BD5}" presName="compNode" presStyleCnt="0"/>
      <dgm:spPr/>
    </dgm:pt>
    <dgm:pt modelId="{803A0E1F-B0BD-45DE-8C5C-B225A1AD22C2}" type="pres">
      <dgm:prSet presAssocID="{028444C0-C478-44D6-ACDC-25031E108BD5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0CDF873E-0316-462F-9A3E-6A3A4B268513}" type="pres">
      <dgm:prSet presAssocID="{028444C0-C478-44D6-ACDC-25031E108BD5}" presName="spaceRect" presStyleCnt="0"/>
      <dgm:spPr/>
    </dgm:pt>
    <dgm:pt modelId="{7834F00E-0623-4C86-B2ED-688AC8391212}" type="pres">
      <dgm:prSet presAssocID="{028444C0-C478-44D6-ACDC-25031E108BD5}" presName="textRect" presStyleLbl="revTx" presStyleIdx="4" presStyleCnt="6">
        <dgm:presLayoutVars>
          <dgm:chMax val="1"/>
          <dgm:chPref val="1"/>
        </dgm:presLayoutVars>
      </dgm:prSet>
      <dgm:spPr/>
    </dgm:pt>
    <dgm:pt modelId="{C291D6B5-8125-4690-BD25-0D6BD652E36B}" type="pres">
      <dgm:prSet presAssocID="{7C22142B-3C76-456A-B09C-24FB6C6CEEF4}" presName="sibTrans" presStyleCnt="0"/>
      <dgm:spPr/>
    </dgm:pt>
    <dgm:pt modelId="{EB39C9BA-49E8-4CC9-B36A-46028B9CFCB6}" type="pres">
      <dgm:prSet presAssocID="{97A153AD-E3A6-4898-A47F-BF23F4EF3913}" presName="compNode" presStyleCnt="0"/>
      <dgm:spPr/>
    </dgm:pt>
    <dgm:pt modelId="{6C39704E-E268-4581-AE9E-7FB19CAB9CBE}" type="pres">
      <dgm:prSet presAssocID="{97A153AD-E3A6-4898-A47F-BF23F4EF3913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C7A4089B-89F5-4393-9080-3B9695791169}" type="pres">
      <dgm:prSet presAssocID="{97A153AD-E3A6-4898-A47F-BF23F4EF3913}" presName="spaceRect" presStyleCnt="0"/>
      <dgm:spPr/>
    </dgm:pt>
    <dgm:pt modelId="{DDDCAA3F-31A3-446C-BF33-FB7A06C71188}" type="pres">
      <dgm:prSet presAssocID="{97A153AD-E3A6-4898-A47F-BF23F4EF3913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2AE5B423-8609-4752-892F-0383AE6CEEE4}" srcId="{9339A922-2885-4A1E-86FA-55E268646D6E}" destId="{78011B05-B331-4528-A9EB-AF9C4B495BD2}" srcOrd="1" destOrd="0" parTransId="{5EEF932C-559E-4CFC-9AB5-70DED53BD0D1}" sibTransId="{C58A68B8-39CF-495E-9BB6-751648E7D745}"/>
    <dgm:cxn modelId="{6C3CC842-59DC-49B3-83F7-35F267CC1944}" type="presOf" srcId="{78011B05-B331-4528-A9EB-AF9C4B495BD2}" destId="{3B10C9ED-52A9-4F81-B6E5-3E6964B2F4B0}" srcOrd="0" destOrd="0" presId="urn:microsoft.com/office/officeart/2018/2/layout/IconLabelList"/>
    <dgm:cxn modelId="{1F108B4C-6C51-4168-9639-6253FF0A34AE}" srcId="{9339A922-2885-4A1E-86FA-55E268646D6E}" destId="{97A153AD-E3A6-4898-A47F-BF23F4EF3913}" srcOrd="5" destOrd="0" parTransId="{DAFA05E9-2B91-411C-85BB-A4327C47767A}" sibTransId="{E45664B2-AE06-4DBC-9587-71DDF684AA1E}"/>
    <dgm:cxn modelId="{51959D7A-C44B-4CC5-BDED-C41162B5544E}" srcId="{9339A922-2885-4A1E-86FA-55E268646D6E}" destId="{C82C7F34-90F4-4333-ADC9-B9D260E804B7}" srcOrd="0" destOrd="0" parTransId="{24A56B8C-AA87-406E-B394-13EEDE0D39F3}" sibTransId="{287861C9-4B60-44C4-B0F2-FC27D3DC8634}"/>
    <dgm:cxn modelId="{EAA16288-43AE-40CA-A2BE-B47B6FCB626F}" srcId="{9339A922-2885-4A1E-86FA-55E268646D6E}" destId="{028444C0-C478-44D6-ACDC-25031E108BD5}" srcOrd="4" destOrd="0" parTransId="{C44855D9-5439-45E1-9172-58309D0DCF4F}" sibTransId="{7C22142B-3C76-456A-B09C-24FB6C6CEEF4}"/>
    <dgm:cxn modelId="{BAEC229E-DA51-4F70-BCFC-E43D88DF4724}" type="presOf" srcId="{EAF93E60-8B3C-4302-86F2-E3434A3D8B0E}" destId="{54D598F0-744A-456F-9BD9-1B3A1E691FEC}" srcOrd="0" destOrd="0" presId="urn:microsoft.com/office/officeart/2018/2/layout/IconLabelList"/>
    <dgm:cxn modelId="{4CD598B2-87B7-43FE-9F58-A93DBD0D54F9}" type="presOf" srcId="{DA923453-CAF8-460E-96A2-791C94C33E49}" destId="{624FB7C8-8225-4E35-9264-F719ADCFC99A}" srcOrd="0" destOrd="0" presId="urn:microsoft.com/office/officeart/2018/2/layout/IconLabelList"/>
    <dgm:cxn modelId="{00D0B8B4-D379-4C3B-82D8-274AA7E8373B}" srcId="{9339A922-2885-4A1E-86FA-55E268646D6E}" destId="{EAF93E60-8B3C-4302-86F2-E3434A3D8B0E}" srcOrd="2" destOrd="0" parTransId="{A8028159-40E3-4FFA-BCC1-FEB455EE54F9}" sibTransId="{5FB797F7-5AB8-4F6D-9017-33DECBF3299A}"/>
    <dgm:cxn modelId="{948469C7-CEA0-4FCB-A54D-D8BDEE00C29A}" type="presOf" srcId="{028444C0-C478-44D6-ACDC-25031E108BD5}" destId="{7834F00E-0623-4C86-B2ED-688AC8391212}" srcOrd="0" destOrd="0" presId="urn:microsoft.com/office/officeart/2018/2/layout/IconLabelList"/>
    <dgm:cxn modelId="{11E95BDD-296A-4006-B97A-9741E571B23E}" type="presOf" srcId="{97A153AD-E3A6-4898-A47F-BF23F4EF3913}" destId="{DDDCAA3F-31A3-446C-BF33-FB7A06C71188}" srcOrd="0" destOrd="0" presId="urn:microsoft.com/office/officeart/2018/2/layout/IconLabelList"/>
    <dgm:cxn modelId="{9CEABAE3-3FFC-4C73-B02E-06FB6E7732A5}" type="presOf" srcId="{C82C7F34-90F4-4333-ADC9-B9D260E804B7}" destId="{B4D77869-38A0-4949-B843-32B0CE0A51F1}" srcOrd="0" destOrd="0" presId="urn:microsoft.com/office/officeart/2018/2/layout/IconLabelList"/>
    <dgm:cxn modelId="{1A52EAF7-420F-466D-B26A-6F6FE3588B6C}" type="presOf" srcId="{9339A922-2885-4A1E-86FA-55E268646D6E}" destId="{D1AE1909-2A2B-4655-9F87-EF210C2AC1D4}" srcOrd="0" destOrd="0" presId="urn:microsoft.com/office/officeart/2018/2/layout/IconLabelList"/>
    <dgm:cxn modelId="{93618CFD-C86A-4132-BE54-9A570F49B3A7}" srcId="{9339A922-2885-4A1E-86FA-55E268646D6E}" destId="{DA923453-CAF8-460E-96A2-791C94C33E49}" srcOrd="3" destOrd="0" parTransId="{95819369-97B8-4BAE-A474-6FC8727CB8BD}" sibTransId="{751E3D68-5229-43F9-990A-194CA31FD9F7}"/>
    <dgm:cxn modelId="{AAE2D3A4-D80D-4FE1-9A9F-FF6A8DCBC058}" type="presParOf" srcId="{D1AE1909-2A2B-4655-9F87-EF210C2AC1D4}" destId="{D8D87450-B8BF-449E-9006-809267911713}" srcOrd="0" destOrd="0" presId="urn:microsoft.com/office/officeart/2018/2/layout/IconLabelList"/>
    <dgm:cxn modelId="{5E3660D0-C069-4DC2-8700-66373D343AA1}" type="presParOf" srcId="{D8D87450-B8BF-449E-9006-809267911713}" destId="{5ADCB479-698B-4B6D-9DEC-E64CEBF28E90}" srcOrd="0" destOrd="0" presId="urn:microsoft.com/office/officeart/2018/2/layout/IconLabelList"/>
    <dgm:cxn modelId="{5B7B0E44-8C51-447E-87A3-BE2843D61B97}" type="presParOf" srcId="{D8D87450-B8BF-449E-9006-809267911713}" destId="{243DAAD4-CEFD-48AD-86BA-642EB33F0043}" srcOrd="1" destOrd="0" presId="urn:microsoft.com/office/officeart/2018/2/layout/IconLabelList"/>
    <dgm:cxn modelId="{D23F00A7-8EA4-43BF-8D6C-8B50197574BD}" type="presParOf" srcId="{D8D87450-B8BF-449E-9006-809267911713}" destId="{B4D77869-38A0-4949-B843-32B0CE0A51F1}" srcOrd="2" destOrd="0" presId="urn:microsoft.com/office/officeart/2018/2/layout/IconLabelList"/>
    <dgm:cxn modelId="{CA4B3D77-4046-4D23-A07F-4D95DBA6DD67}" type="presParOf" srcId="{D1AE1909-2A2B-4655-9F87-EF210C2AC1D4}" destId="{126F6560-0761-4B62-8515-9DB67FB81A38}" srcOrd="1" destOrd="0" presId="urn:microsoft.com/office/officeart/2018/2/layout/IconLabelList"/>
    <dgm:cxn modelId="{C7BE1C22-874F-49AC-AEE6-9A0824E2B6DF}" type="presParOf" srcId="{D1AE1909-2A2B-4655-9F87-EF210C2AC1D4}" destId="{D9AF4107-C634-4F0F-B709-8DF40EF01191}" srcOrd="2" destOrd="0" presId="urn:microsoft.com/office/officeart/2018/2/layout/IconLabelList"/>
    <dgm:cxn modelId="{F9E9BFE4-AA99-4F51-9C54-3F9C7C01C203}" type="presParOf" srcId="{D9AF4107-C634-4F0F-B709-8DF40EF01191}" destId="{C7E0843E-C046-4F30-AED6-BA939D9E6065}" srcOrd="0" destOrd="0" presId="urn:microsoft.com/office/officeart/2018/2/layout/IconLabelList"/>
    <dgm:cxn modelId="{58C01C49-7FC2-40A0-96AD-9B050F7DF24D}" type="presParOf" srcId="{D9AF4107-C634-4F0F-B709-8DF40EF01191}" destId="{FE037D0A-E61F-4945-B71B-B7ECF7EB0E39}" srcOrd="1" destOrd="0" presId="urn:microsoft.com/office/officeart/2018/2/layout/IconLabelList"/>
    <dgm:cxn modelId="{ED5A1384-6702-4633-BBE5-CBBFF8CE1623}" type="presParOf" srcId="{D9AF4107-C634-4F0F-B709-8DF40EF01191}" destId="{3B10C9ED-52A9-4F81-B6E5-3E6964B2F4B0}" srcOrd="2" destOrd="0" presId="urn:microsoft.com/office/officeart/2018/2/layout/IconLabelList"/>
    <dgm:cxn modelId="{81F030BE-2B07-47E7-BA84-47CA8CFC7FDD}" type="presParOf" srcId="{D1AE1909-2A2B-4655-9F87-EF210C2AC1D4}" destId="{DE6D98F6-5322-4448-87B9-6C9A35D49FD3}" srcOrd="3" destOrd="0" presId="urn:microsoft.com/office/officeart/2018/2/layout/IconLabelList"/>
    <dgm:cxn modelId="{70671BAC-A3D3-471F-A6CB-FBCBCDDFE0F4}" type="presParOf" srcId="{D1AE1909-2A2B-4655-9F87-EF210C2AC1D4}" destId="{6EA047F6-CC9A-4EB5-A390-0307812E95C6}" srcOrd="4" destOrd="0" presId="urn:microsoft.com/office/officeart/2018/2/layout/IconLabelList"/>
    <dgm:cxn modelId="{3F7913DE-3A31-4E2D-89AE-EAFC1108404C}" type="presParOf" srcId="{6EA047F6-CC9A-4EB5-A390-0307812E95C6}" destId="{EA6C72E2-2A9E-446E-858B-655FB0FC8FEE}" srcOrd="0" destOrd="0" presId="urn:microsoft.com/office/officeart/2018/2/layout/IconLabelList"/>
    <dgm:cxn modelId="{6833B00F-D509-485D-A220-78378DFFDF28}" type="presParOf" srcId="{6EA047F6-CC9A-4EB5-A390-0307812E95C6}" destId="{EC6A8498-08C9-4445-B3F4-4F373B328760}" srcOrd="1" destOrd="0" presId="urn:microsoft.com/office/officeart/2018/2/layout/IconLabelList"/>
    <dgm:cxn modelId="{EA97CAE1-174C-478F-85EC-1B8596498A6E}" type="presParOf" srcId="{6EA047F6-CC9A-4EB5-A390-0307812E95C6}" destId="{54D598F0-744A-456F-9BD9-1B3A1E691FEC}" srcOrd="2" destOrd="0" presId="urn:microsoft.com/office/officeart/2018/2/layout/IconLabelList"/>
    <dgm:cxn modelId="{86075B25-3931-4748-8DC9-96CC1391E2E6}" type="presParOf" srcId="{D1AE1909-2A2B-4655-9F87-EF210C2AC1D4}" destId="{577E32E7-0928-4149-BA18-2089CA639CE0}" srcOrd="5" destOrd="0" presId="urn:microsoft.com/office/officeart/2018/2/layout/IconLabelList"/>
    <dgm:cxn modelId="{1B28E572-F8BA-402E-8A36-6B71719ADB24}" type="presParOf" srcId="{D1AE1909-2A2B-4655-9F87-EF210C2AC1D4}" destId="{CD692F84-D043-4FB8-8084-65DF169034BC}" srcOrd="6" destOrd="0" presId="urn:microsoft.com/office/officeart/2018/2/layout/IconLabelList"/>
    <dgm:cxn modelId="{ECFDEBDD-F8C6-4BF5-A13C-95C84B38898B}" type="presParOf" srcId="{CD692F84-D043-4FB8-8084-65DF169034BC}" destId="{EA1EFB3D-B501-4C58-94AF-B98E9E6A9F07}" srcOrd="0" destOrd="0" presId="urn:microsoft.com/office/officeart/2018/2/layout/IconLabelList"/>
    <dgm:cxn modelId="{84F6903E-C28B-4F97-A5E6-37CA429AA767}" type="presParOf" srcId="{CD692F84-D043-4FB8-8084-65DF169034BC}" destId="{FE38E2FE-700A-4966-B20D-8518911E796A}" srcOrd="1" destOrd="0" presId="urn:microsoft.com/office/officeart/2018/2/layout/IconLabelList"/>
    <dgm:cxn modelId="{9D32B0C3-E04E-425A-B3E6-636E6AB8CAE2}" type="presParOf" srcId="{CD692F84-D043-4FB8-8084-65DF169034BC}" destId="{624FB7C8-8225-4E35-9264-F719ADCFC99A}" srcOrd="2" destOrd="0" presId="urn:microsoft.com/office/officeart/2018/2/layout/IconLabelList"/>
    <dgm:cxn modelId="{904BBEFD-64D0-42FB-B8B0-B9063D626B39}" type="presParOf" srcId="{D1AE1909-2A2B-4655-9F87-EF210C2AC1D4}" destId="{2CACDA01-DE5E-4015-B4A0-14BBF19AE478}" srcOrd="7" destOrd="0" presId="urn:microsoft.com/office/officeart/2018/2/layout/IconLabelList"/>
    <dgm:cxn modelId="{86CA2037-500B-478A-8EC5-ABD9FE41F5F5}" type="presParOf" srcId="{D1AE1909-2A2B-4655-9F87-EF210C2AC1D4}" destId="{2C8C18C6-3A86-4ECD-801B-9A503F8455B5}" srcOrd="8" destOrd="0" presId="urn:microsoft.com/office/officeart/2018/2/layout/IconLabelList"/>
    <dgm:cxn modelId="{A0E23A86-6A4B-4934-98DF-7130C20998CD}" type="presParOf" srcId="{2C8C18C6-3A86-4ECD-801B-9A503F8455B5}" destId="{803A0E1F-B0BD-45DE-8C5C-B225A1AD22C2}" srcOrd="0" destOrd="0" presId="urn:microsoft.com/office/officeart/2018/2/layout/IconLabelList"/>
    <dgm:cxn modelId="{FE90039C-DC9C-4936-8743-D428A260019B}" type="presParOf" srcId="{2C8C18C6-3A86-4ECD-801B-9A503F8455B5}" destId="{0CDF873E-0316-462F-9A3E-6A3A4B268513}" srcOrd="1" destOrd="0" presId="urn:microsoft.com/office/officeart/2018/2/layout/IconLabelList"/>
    <dgm:cxn modelId="{6C5A99EE-8045-4FF7-93EB-96541CEA858B}" type="presParOf" srcId="{2C8C18C6-3A86-4ECD-801B-9A503F8455B5}" destId="{7834F00E-0623-4C86-B2ED-688AC8391212}" srcOrd="2" destOrd="0" presId="urn:microsoft.com/office/officeart/2018/2/layout/IconLabelList"/>
    <dgm:cxn modelId="{8FE247B7-7DF8-492B-8CD9-9D32B58E065C}" type="presParOf" srcId="{D1AE1909-2A2B-4655-9F87-EF210C2AC1D4}" destId="{C291D6B5-8125-4690-BD25-0D6BD652E36B}" srcOrd="9" destOrd="0" presId="urn:microsoft.com/office/officeart/2018/2/layout/IconLabelList"/>
    <dgm:cxn modelId="{F5CF6DD8-C2A2-40FD-91F2-6F2C034C1ABD}" type="presParOf" srcId="{D1AE1909-2A2B-4655-9F87-EF210C2AC1D4}" destId="{EB39C9BA-49E8-4CC9-B36A-46028B9CFCB6}" srcOrd="10" destOrd="0" presId="urn:microsoft.com/office/officeart/2018/2/layout/IconLabelList"/>
    <dgm:cxn modelId="{FA01558D-FA6B-4949-86A1-1BB644251387}" type="presParOf" srcId="{EB39C9BA-49E8-4CC9-B36A-46028B9CFCB6}" destId="{6C39704E-E268-4581-AE9E-7FB19CAB9CBE}" srcOrd="0" destOrd="0" presId="urn:microsoft.com/office/officeart/2018/2/layout/IconLabelList"/>
    <dgm:cxn modelId="{E792FCED-25CB-45E3-9D60-064F56778274}" type="presParOf" srcId="{EB39C9BA-49E8-4CC9-B36A-46028B9CFCB6}" destId="{C7A4089B-89F5-4393-9080-3B9695791169}" srcOrd="1" destOrd="0" presId="urn:microsoft.com/office/officeart/2018/2/layout/IconLabelList"/>
    <dgm:cxn modelId="{09F01066-8703-4E81-BB89-DD191D935AD9}" type="presParOf" srcId="{EB39C9BA-49E8-4CC9-B36A-46028B9CFCB6}" destId="{DDDCAA3F-31A3-446C-BF33-FB7A06C7118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D5DE8-70D0-4A43-8686-37F78018AF17}">
      <dsp:nvSpPr>
        <dsp:cNvPr id="0" name=""/>
        <dsp:cNvSpPr/>
      </dsp:nvSpPr>
      <dsp:spPr>
        <a:xfrm>
          <a:off x="16777" y="1016342"/>
          <a:ext cx="1033222" cy="10332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4223DC-F361-459F-8C29-6113B7FC51EB}">
      <dsp:nvSpPr>
        <dsp:cNvPr id="0" name=""/>
        <dsp:cNvSpPr/>
      </dsp:nvSpPr>
      <dsp:spPr>
        <a:xfrm>
          <a:off x="233754" y="1233319"/>
          <a:ext cx="599269" cy="5992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B2E5C5-1E01-4D17-BCE7-7ABE8288C423}">
      <dsp:nvSpPr>
        <dsp:cNvPr id="0" name=""/>
        <dsp:cNvSpPr/>
      </dsp:nvSpPr>
      <dsp:spPr>
        <a:xfrm>
          <a:off x="1271404" y="1016342"/>
          <a:ext cx="2435453" cy="1033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i="0" kern="1200" baseline="0"/>
            <a:t>Cultural awareness is not “being polite” – it is our competitive advantage and the foundation of success.</a:t>
          </a:r>
          <a:endParaRPr lang="en-US" sz="1100" kern="1200"/>
        </a:p>
      </dsp:txBody>
      <dsp:txXfrm>
        <a:off x="1271404" y="1016342"/>
        <a:ext cx="2435453" cy="1033222"/>
      </dsp:txXfrm>
    </dsp:sp>
    <dsp:sp modelId="{86E6BF64-F7AC-46F9-9218-D72C2C9FB498}">
      <dsp:nvSpPr>
        <dsp:cNvPr id="0" name=""/>
        <dsp:cNvSpPr/>
      </dsp:nvSpPr>
      <dsp:spPr>
        <a:xfrm>
          <a:off x="4131216" y="1016342"/>
          <a:ext cx="1033222" cy="10332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3DAA36-2CB9-4849-8A8B-901F130A0B9C}">
      <dsp:nvSpPr>
        <dsp:cNvPr id="0" name=""/>
        <dsp:cNvSpPr/>
      </dsp:nvSpPr>
      <dsp:spPr>
        <a:xfrm>
          <a:off x="4348193" y="1233319"/>
          <a:ext cx="599269" cy="5992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311AC2-FAC6-4E7B-B306-BBE44A18EF93}">
      <dsp:nvSpPr>
        <dsp:cNvPr id="0" name=""/>
        <dsp:cNvSpPr/>
      </dsp:nvSpPr>
      <dsp:spPr>
        <a:xfrm>
          <a:off x="5385844" y="1016342"/>
          <a:ext cx="2435453" cy="1033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i="0" kern="1200" baseline="0"/>
            <a:t>🔹 Trust comes before business: In China, you do not sign a deal with a company – you sign it with people you trust. Without cultural sensitivity, we remain “outsiders”, and the partnership will be shallow or fail (BYD, 2026)</a:t>
          </a:r>
          <a:endParaRPr lang="en-US" sz="1100" kern="1200"/>
        </a:p>
      </dsp:txBody>
      <dsp:txXfrm>
        <a:off x="5385844" y="1016342"/>
        <a:ext cx="2435453" cy="1033222"/>
      </dsp:txXfrm>
    </dsp:sp>
    <dsp:sp modelId="{2CC54256-9F4C-4FFE-9687-CCF07C3E38F9}">
      <dsp:nvSpPr>
        <dsp:cNvPr id="0" name=""/>
        <dsp:cNvSpPr/>
      </dsp:nvSpPr>
      <dsp:spPr>
        <a:xfrm>
          <a:off x="8245656" y="1016342"/>
          <a:ext cx="1033222" cy="10332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160B8D-EFA6-4863-BD7E-3D8B46A34048}">
      <dsp:nvSpPr>
        <dsp:cNvPr id="0" name=""/>
        <dsp:cNvSpPr/>
      </dsp:nvSpPr>
      <dsp:spPr>
        <a:xfrm>
          <a:off x="8462633" y="1233319"/>
          <a:ext cx="599269" cy="5992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97B37F-5632-42C8-BC12-44014B3FC28D}">
      <dsp:nvSpPr>
        <dsp:cNvPr id="0" name=""/>
        <dsp:cNvSpPr/>
      </dsp:nvSpPr>
      <dsp:spPr>
        <a:xfrm>
          <a:off x="9500283" y="1016342"/>
          <a:ext cx="2435453" cy="1033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i="0" kern="1200" baseline="0"/>
            <a:t>🔹 Avoid costly mistakes: Misinterpreting silence, pushing too hard, or ignoring hierarchy can cause irreparable damage – even if our offer is commercially excellent.</a:t>
          </a:r>
          <a:endParaRPr lang="en-US" sz="1100" kern="1200"/>
        </a:p>
      </dsp:txBody>
      <dsp:txXfrm>
        <a:off x="9500283" y="1016342"/>
        <a:ext cx="2435453" cy="1033222"/>
      </dsp:txXfrm>
    </dsp:sp>
    <dsp:sp modelId="{F4DED84B-C2C9-476A-851E-95DF09D5889B}">
      <dsp:nvSpPr>
        <dsp:cNvPr id="0" name=""/>
        <dsp:cNvSpPr/>
      </dsp:nvSpPr>
      <dsp:spPr>
        <a:xfrm>
          <a:off x="16777" y="2889146"/>
          <a:ext cx="1033222" cy="10332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402F73-200A-4535-85FA-1531B58271AD}">
      <dsp:nvSpPr>
        <dsp:cNvPr id="0" name=""/>
        <dsp:cNvSpPr/>
      </dsp:nvSpPr>
      <dsp:spPr>
        <a:xfrm>
          <a:off x="233754" y="3106123"/>
          <a:ext cx="599269" cy="5992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7E42DB-FE9B-4261-B627-C271474065A7}">
      <dsp:nvSpPr>
        <dsp:cNvPr id="0" name=""/>
        <dsp:cNvSpPr/>
      </dsp:nvSpPr>
      <dsp:spPr>
        <a:xfrm>
          <a:off x="1271404" y="2889146"/>
          <a:ext cx="2435453" cy="1033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i="0" kern="1200" baseline="0"/>
            <a:t>🔹 Create sustainable value: When we adapt, we show respect. This makes them more willing to share resources, open doors and collaborate beyond the initial contract. Our flexibility becomes their loyalty.</a:t>
          </a:r>
          <a:endParaRPr lang="en-US" sz="1100" kern="1200"/>
        </a:p>
      </dsp:txBody>
      <dsp:txXfrm>
        <a:off x="1271404" y="2889146"/>
        <a:ext cx="2435453" cy="1033222"/>
      </dsp:txXfrm>
    </dsp:sp>
    <dsp:sp modelId="{44576B92-2DE6-45F3-8776-2027A7DEF82E}">
      <dsp:nvSpPr>
        <dsp:cNvPr id="0" name=""/>
        <dsp:cNvSpPr/>
      </dsp:nvSpPr>
      <dsp:spPr>
        <a:xfrm>
          <a:off x="4131216" y="2889146"/>
          <a:ext cx="1033222" cy="10332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0643EF-179B-4317-87DF-0FF864E721FF}">
      <dsp:nvSpPr>
        <dsp:cNvPr id="0" name=""/>
        <dsp:cNvSpPr/>
      </dsp:nvSpPr>
      <dsp:spPr>
        <a:xfrm>
          <a:off x="4348193" y="3106123"/>
          <a:ext cx="599269" cy="5992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9C7DE2-A824-4F97-B60E-65563887E1FA}">
      <dsp:nvSpPr>
        <dsp:cNvPr id="0" name=""/>
        <dsp:cNvSpPr/>
      </dsp:nvSpPr>
      <dsp:spPr>
        <a:xfrm>
          <a:off x="5385844" y="2889146"/>
          <a:ext cx="2435453" cy="1033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i="0" kern="1200" baseline="0"/>
            <a:t>🔹 Long-term vs. short-term: A UK-only approach might get a quick signature but weak delivery. A culturally adapted approach builds a partnership that grows for years, with shared innovation, shared risk and shared reward</a:t>
          </a:r>
          <a:r>
            <a:rPr lang="en-GB" sz="1100" kern="1200"/>
            <a:t> (Usunier &amp; Lee, 2013).</a:t>
          </a:r>
          <a:endParaRPr lang="en-US" sz="1100" kern="1200"/>
        </a:p>
      </dsp:txBody>
      <dsp:txXfrm>
        <a:off x="5385844" y="2889146"/>
        <a:ext cx="2435453" cy="10332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DCB479-698B-4B6D-9DEC-E64CEBF28E90}">
      <dsp:nvSpPr>
        <dsp:cNvPr id="0" name=""/>
        <dsp:cNvSpPr/>
      </dsp:nvSpPr>
      <dsp:spPr>
        <a:xfrm>
          <a:off x="421398" y="1236965"/>
          <a:ext cx="688183" cy="6881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D77869-38A0-4949-B843-32B0CE0A51F1}">
      <dsp:nvSpPr>
        <dsp:cNvPr id="0" name=""/>
        <dsp:cNvSpPr/>
      </dsp:nvSpPr>
      <dsp:spPr>
        <a:xfrm>
          <a:off x="841" y="2206961"/>
          <a:ext cx="1529296" cy="908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✅ Key cultural challenges: Hierarchy, relationship-first style, indirect communication, face preservation.</a:t>
          </a:r>
          <a:endParaRPr lang="en-US" sz="1100" kern="1200"/>
        </a:p>
      </dsp:txBody>
      <dsp:txXfrm>
        <a:off x="841" y="2206961"/>
        <a:ext cx="1529296" cy="908617"/>
      </dsp:txXfrm>
    </dsp:sp>
    <dsp:sp modelId="{C7E0843E-C046-4F30-AED6-BA939D9E6065}">
      <dsp:nvSpPr>
        <dsp:cNvPr id="0" name=""/>
        <dsp:cNvSpPr/>
      </dsp:nvSpPr>
      <dsp:spPr>
        <a:xfrm>
          <a:off x="2218322" y="1236965"/>
          <a:ext cx="688183" cy="6881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0C9ED-52A9-4F81-B6E5-3E6964B2F4B0}">
      <dsp:nvSpPr>
        <dsp:cNvPr id="0" name=""/>
        <dsp:cNvSpPr/>
      </dsp:nvSpPr>
      <dsp:spPr>
        <a:xfrm>
          <a:off x="1797765" y="2206961"/>
          <a:ext cx="1529296" cy="908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✅ Our strategy: Senior representation, relationship-first approach, indirect communication, patience, flexible contracting (Lewicki et al., 2016)</a:t>
          </a:r>
          <a:endParaRPr lang="en-US" sz="1100" kern="1200"/>
        </a:p>
      </dsp:txBody>
      <dsp:txXfrm>
        <a:off x="1797765" y="2206961"/>
        <a:ext cx="1529296" cy="908617"/>
      </dsp:txXfrm>
    </dsp:sp>
    <dsp:sp modelId="{EA6C72E2-2A9E-446E-858B-655FB0FC8FEE}">
      <dsp:nvSpPr>
        <dsp:cNvPr id="0" name=""/>
        <dsp:cNvSpPr/>
      </dsp:nvSpPr>
      <dsp:spPr>
        <a:xfrm>
          <a:off x="4015246" y="1236965"/>
          <a:ext cx="688183" cy="6881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D598F0-744A-456F-9BD9-1B3A1E691FEC}">
      <dsp:nvSpPr>
        <dsp:cNvPr id="0" name=""/>
        <dsp:cNvSpPr/>
      </dsp:nvSpPr>
      <dsp:spPr>
        <a:xfrm>
          <a:off x="3594689" y="2206961"/>
          <a:ext cx="1529296" cy="908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✅ Core principle: Cultural awareness = trust = successful partnership.</a:t>
          </a:r>
          <a:endParaRPr lang="en-US" sz="1100" kern="1200"/>
        </a:p>
      </dsp:txBody>
      <dsp:txXfrm>
        <a:off x="3594689" y="2206961"/>
        <a:ext cx="1529296" cy="908617"/>
      </dsp:txXfrm>
    </dsp:sp>
    <dsp:sp modelId="{EA1EFB3D-B501-4C58-94AF-B98E9E6A9F07}">
      <dsp:nvSpPr>
        <dsp:cNvPr id="0" name=""/>
        <dsp:cNvSpPr/>
      </dsp:nvSpPr>
      <dsp:spPr>
        <a:xfrm>
          <a:off x="5812170" y="1236965"/>
          <a:ext cx="688183" cy="6881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4FB7C8-8225-4E35-9264-F719ADCFC99A}">
      <dsp:nvSpPr>
        <dsp:cNvPr id="0" name=""/>
        <dsp:cNvSpPr/>
      </dsp:nvSpPr>
      <dsp:spPr>
        <a:xfrm>
          <a:off x="5391613" y="2206961"/>
          <a:ext cx="1529296" cy="908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Next steps</a:t>
          </a:r>
          <a:r>
            <a:rPr lang="en-US" sz="1100" kern="1200"/>
            <a:t>:</a:t>
          </a:r>
        </a:p>
      </dsp:txBody>
      <dsp:txXfrm>
        <a:off x="5391613" y="2206961"/>
        <a:ext cx="1529296" cy="908617"/>
      </dsp:txXfrm>
    </dsp:sp>
    <dsp:sp modelId="{803A0E1F-B0BD-45DE-8C5C-B225A1AD22C2}">
      <dsp:nvSpPr>
        <dsp:cNvPr id="0" name=""/>
        <dsp:cNvSpPr/>
      </dsp:nvSpPr>
      <dsp:spPr>
        <a:xfrm>
          <a:off x="7609093" y="1236965"/>
          <a:ext cx="688183" cy="6881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34F00E-0623-4C86-B2ED-688AC8391212}">
      <dsp:nvSpPr>
        <dsp:cNvPr id="0" name=""/>
        <dsp:cNvSpPr/>
      </dsp:nvSpPr>
      <dsp:spPr>
        <a:xfrm>
          <a:off x="7188537" y="2206961"/>
          <a:ext cx="1529296" cy="908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Form our negotiation team</a:t>
          </a:r>
          <a:endParaRPr lang="en-US" sz="1100" kern="1200"/>
        </a:p>
      </dsp:txBody>
      <dsp:txXfrm>
        <a:off x="7188537" y="2206961"/>
        <a:ext cx="1529296" cy="908617"/>
      </dsp:txXfrm>
    </dsp:sp>
    <dsp:sp modelId="{6C39704E-E268-4581-AE9E-7FB19CAB9CBE}">
      <dsp:nvSpPr>
        <dsp:cNvPr id="0" name=""/>
        <dsp:cNvSpPr/>
      </dsp:nvSpPr>
      <dsp:spPr>
        <a:xfrm>
          <a:off x="9406017" y="1236965"/>
          <a:ext cx="688183" cy="6881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DCAA3F-31A3-446C-BF33-FB7A06C71188}">
      <dsp:nvSpPr>
        <dsp:cNvPr id="0" name=""/>
        <dsp:cNvSpPr/>
      </dsp:nvSpPr>
      <dsp:spPr>
        <a:xfrm>
          <a:off x="8985461" y="2206961"/>
          <a:ext cx="1529296" cy="908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Schedule our first visit </a:t>
          </a:r>
          <a:endParaRPr lang="en-US" sz="1100" kern="1200"/>
        </a:p>
      </dsp:txBody>
      <dsp:txXfrm>
        <a:off x="8985461" y="2206961"/>
        <a:ext cx="1529296" cy="9086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D90CE-CF85-4FDB-B5B8-692D1B01402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4FED7-9B5D-4352-9DAC-1DBB32262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34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C4FED7-9B5D-4352-9DAC-1DBB3226289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72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8D4D5-08AE-690D-C9EC-290F1DECF8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40B280-FAC0-1DD8-289D-6E4C30FB8C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F2284-EA8E-AB89-9BA3-3225EDEE2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B0D7B-2179-0481-7E50-2C8B87CC3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2514A-B66A-F516-D8AD-66FCFB824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477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EA1E1-55C3-CCD4-255C-56692D51B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0E28A-CAD0-AC77-71B3-B2716C32D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4F40B-F148-D87A-A45F-13CB2964A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B48EF-AB68-47A9-6B8B-3C7D20E7A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00B45-CA78-12BE-97F6-D7ED70500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09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29B6D-562D-7868-4C1E-00AB3C4E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924906-19C5-0C72-4AF0-411EA327C4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83E81-7CB8-1901-57AA-913686CF2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4585C-2BBE-5CEA-6568-3BCBFE2C5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C26F9-2C2C-63E6-F1A8-9D3457E04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96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E75D8-98DF-4D58-7950-0D0CB9D6D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0EE8B-306E-0EDE-387E-8F82037522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0500AF-0DFE-6AEF-1D19-38B9EC0D19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D5A4EB-1896-F214-4F87-ABF711B27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135AB6-1BB8-F1B9-6763-E1012CC1A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1DA406-55BD-1AA0-F64B-0E75EA322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07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D2272-51B7-A3AC-A305-8BAC6BDA4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A73934-F316-5A8B-5D5D-F0589151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8B6B3F-2654-CE27-3C59-72DE97AE3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AECD44-E956-8522-7CD0-2A5FCE30D1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389CA2-7A4E-3231-90DD-A0BF940191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95A76B-A693-DA19-AEA5-C3451FC3C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2AE1D7-04EB-388A-8915-648C9936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301864-B211-E77F-91B5-67023EE17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311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0C27B-BD35-1E68-3166-113856009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46E85F-5DE2-4026-92A9-BFE0B1CB4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E2A986-7C07-ABCE-40A0-4AE2B8D2C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DC852-18C9-DBC5-AF8B-583E49E1E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873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D62556-231E-1D70-2151-79F22A305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DD5A56-58D3-B894-1122-AE8BDBD06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10F94F-E0C6-4736-DA7D-7E214DC8D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895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6AF89-5471-0CD4-C0BD-5BFA9D583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27FD9-6017-FF8B-4D8C-771C212FD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D379E8-18F2-49DD-F8A4-490537819A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D8DF6A-DAE3-514A-1587-807974194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D0A07-EF46-B896-2D65-5DB071A68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3D68CC-0B03-B581-9EF3-E1076532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964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B33A7-13C1-7189-14B8-37054E4C9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C72B50-7EA2-01A8-F4A3-6B007DC9A2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15C4AC-327F-6D22-48F5-EA3D85ABB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A57E3F-252A-563B-1040-AA54FD0C5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C64213-914D-23C1-C78E-E6278739C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13BC5B-7B89-84AD-6274-887553609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54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F79E5-40CB-1FFD-B90F-A3E12A09E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2449C5-2B2B-88A5-B8A7-A0109DCCD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8D863-2867-0902-C18F-9B668F165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2BB13-904F-6D28-CD69-FC0A45A62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E9705-9866-9272-8CB0-BA2AB1592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83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DCC951-3A75-658D-D736-7C0F51CB3A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798D84-D3C4-84D9-0D6F-4BA422AB1A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B419B-3E7D-C6A1-944B-539A0347D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F3493F-2B6F-5B3F-D40F-B9760922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CB979-744A-B375-0AA6-A034DF5FC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320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64A9C-B95C-611D-E712-05B70E8BC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C102EB-0BE3-2F65-6A63-C8AD723659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5CA6D-08CB-30CD-77C9-5E654AB3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8BB42-EBAF-C9E5-C735-6548E717F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9D168-7CE1-8004-EF06-8564B9B7A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761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DC9078-582D-D141-1DFC-C8FF5E612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275EA-12B9-5A89-D4EC-BDF6A6F09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74AC1-58D0-1DB4-46F1-5417711F7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972E1A-7D63-40A4-B5F4-A85DBE657104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ACB4F-D20D-DC6D-0E8D-620E89228D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C3C87-1A42-7764-EFF7-988467E141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8DE9AC-83F0-457E-A46F-816870552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6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cid:image001.png@01D0EA4A.2BD679A0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04F72C-9AE0-50CF-4A4F-DA1F6F378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158" y="762001"/>
            <a:ext cx="11266714" cy="85452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R="0"/>
            <a:r>
              <a:rPr lang="en-US" sz="4000" b="1" i="0" u="none" strike="noStrike" baseline="0" dirty="0"/>
              <a:t>Cross</a:t>
            </a:r>
            <a:r>
              <a:rPr lang="en-US" sz="4000" b="1" i="0" u="none" strike="noStrike" dirty="0"/>
              <a:t> Cultural Negotiations-</a:t>
            </a:r>
            <a:r>
              <a:rPr lang="en-US" sz="4000" b="1" i="0" u="none" strike="noStrike" dirty="0" err="1"/>
              <a:t>SinoGreen</a:t>
            </a:r>
            <a:r>
              <a:rPr lang="en-US" sz="4000" b="1" i="0" u="none" strike="noStrike" dirty="0"/>
              <a:t> Energy </a:t>
            </a:r>
            <a:r>
              <a:rPr lang="en-US" sz="4000" b="1" i="0" u="none" strike="noStrike" dirty="0" err="1"/>
              <a:t>Partenership</a:t>
            </a:r>
            <a:endParaRPr lang="en-US" sz="4000" b="1" i="0" u="none" strike="noStrike" baseline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90EBF7-F179-CAD1-B6CE-26BA90658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800" y="1845129"/>
            <a:ext cx="11109071" cy="437862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 dirty="0"/>
              <a:t>Programme: BA (Hons) Business Management</a:t>
            </a:r>
            <a:endParaRPr lang="en-GB" sz="1200" dirty="0"/>
          </a:p>
          <a:p>
            <a:pPr lvl="0"/>
            <a:r>
              <a:rPr lang="en-GB" dirty="0"/>
              <a:t>Module: International Business Communications</a:t>
            </a:r>
            <a:endParaRPr lang="en-GB" sz="1200" dirty="0"/>
          </a:p>
          <a:p>
            <a:pPr lvl="0"/>
            <a:r>
              <a:rPr lang="en-GB" dirty="0"/>
              <a:t>Module code: LCBB6023</a:t>
            </a:r>
            <a:endParaRPr lang="en-GB" sz="1200" dirty="0"/>
          </a:p>
          <a:p>
            <a:pPr lvl="0"/>
            <a:r>
              <a:rPr lang="en-GB" dirty="0"/>
              <a:t> Assignment Title: Individual Presentation</a:t>
            </a:r>
            <a:endParaRPr lang="en-GB" sz="1200" dirty="0"/>
          </a:p>
          <a:p>
            <a:pPr lvl="0"/>
            <a:r>
              <a:rPr lang="en-GB" dirty="0"/>
              <a:t> Lecturer: Doreen </a:t>
            </a:r>
            <a:r>
              <a:rPr lang="en-GB" dirty="0" err="1"/>
              <a:t>Amundam</a:t>
            </a:r>
            <a:endParaRPr lang="en-GB" sz="1200" dirty="0"/>
          </a:p>
          <a:p>
            <a:pPr lvl="0"/>
            <a:r>
              <a:rPr lang="en-GB" dirty="0"/>
              <a:t> Student Name: Dumitru Nechifor                          </a:t>
            </a:r>
            <a:endParaRPr lang="en-GB" sz="1200" dirty="0"/>
          </a:p>
          <a:p>
            <a:pPr lvl="0"/>
            <a:r>
              <a:rPr lang="en-GB" dirty="0"/>
              <a:t> Student ID: 2245145</a:t>
            </a:r>
            <a:endParaRPr lang="en-GB" sz="1200" dirty="0"/>
          </a:p>
          <a:p>
            <a:r>
              <a:rPr lang="en-GB" dirty="0"/>
              <a:t> </a:t>
            </a:r>
          </a:p>
          <a:p>
            <a:pPr marL="914400" lvl="2" indent="0">
              <a:buNone/>
            </a:pPr>
            <a:endParaRPr lang="en-US" sz="1900" b="0" i="0" u="none" strike="noStrike" baseline="0" dirty="0"/>
          </a:p>
        </p:txBody>
      </p:sp>
      <p:pic>
        <p:nvPicPr>
          <p:cNvPr id="4" name="Picture 3" descr="Discover University of Wales Trinity Saint David">
            <a:extLst>
              <a:ext uri="{FF2B5EF4-FFF2-40B4-BE49-F238E27FC236}">
                <a16:creationId xmlns:a16="http://schemas.microsoft.com/office/drawing/2014/main" id="{F0491A97-8F61-1517-5F6A-536EE56099EA}"/>
              </a:ext>
            </a:extLst>
          </p:cNvPr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1121" y="38101"/>
            <a:ext cx="1809750" cy="723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085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3521922F-4F79-BD72-EF03-E17F69F12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Presentation Outline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3B64B0-ABF5-055E-C201-A1A7A46DA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/>
              <a:t>Introduction</a:t>
            </a:r>
          </a:p>
          <a:p>
            <a:r>
              <a:rPr lang="en-GB" dirty="0"/>
              <a:t>Cultural Elements to Overcome</a:t>
            </a:r>
          </a:p>
          <a:p>
            <a:r>
              <a:rPr lang="en-GB" dirty="0"/>
              <a:t>Strategies for </a:t>
            </a:r>
            <a:r>
              <a:rPr lang="en-GB" dirty="0" err="1"/>
              <a:t>Succcess</a:t>
            </a:r>
            <a:endParaRPr lang="en-GB" dirty="0"/>
          </a:p>
          <a:p>
            <a:r>
              <a:rPr lang="en-GB" dirty="0"/>
              <a:t>Importance of Cultural </a:t>
            </a:r>
            <a:r>
              <a:rPr lang="en-GB" dirty="0" err="1"/>
              <a:t>Awarenees</a:t>
            </a:r>
            <a:r>
              <a:rPr lang="en-GB" dirty="0"/>
              <a:t> &amp; Adaptability</a:t>
            </a:r>
          </a:p>
          <a:p>
            <a:r>
              <a:rPr lang="en-GB" dirty="0"/>
              <a:t>Conclusion</a:t>
            </a:r>
          </a:p>
          <a:p>
            <a:r>
              <a:rPr lang="en-GB" dirty="0"/>
              <a:t>Summary &amp; Next Steps</a:t>
            </a:r>
          </a:p>
          <a:p>
            <a:r>
              <a:rPr lang="en-GB" dirty="0"/>
              <a:t>Reference list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16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chemeClr val="accent1">
                <a:lumMod val="5000"/>
                <a:lumOff val="95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10F8A-40E5-8330-6FB3-E9F5E424D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Introduction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6A8DBA-7024-9DA1-C5D2-717321BE4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18557"/>
            <a:ext cx="10515600" cy="4658406"/>
          </a:xfrm>
        </p:spPr>
        <p:txBody>
          <a:bodyPr>
            <a:normAutofit lnSpcReduction="10000"/>
          </a:bodyPr>
          <a:lstStyle/>
          <a:p>
            <a:pPr marL="0" marR="0" lvl="0" indent="0">
              <a:buNone/>
            </a:pPr>
            <a:r>
              <a:rPr lang="en-US" b="1" dirty="0"/>
              <a:t>  Cross Cultural Negotiations-</a:t>
            </a:r>
            <a:r>
              <a:rPr lang="en-US" b="1" dirty="0" err="1"/>
              <a:t>SinoGreen</a:t>
            </a:r>
            <a:r>
              <a:rPr lang="en-US" b="1" dirty="0"/>
              <a:t> Energy </a:t>
            </a:r>
            <a:r>
              <a:rPr lang="en-US" b="1" dirty="0" err="1"/>
              <a:t>Partenership</a:t>
            </a:r>
            <a:endParaRPr lang="en-US" dirty="0"/>
          </a:p>
          <a:p>
            <a:pPr marR="0" lvl="0"/>
            <a:endParaRPr lang="en-US" dirty="0"/>
          </a:p>
          <a:p>
            <a:pPr marR="0" lvl="0"/>
            <a:r>
              <a:rPr lang="en-US" dirty="0"/>
              <a:t>Objective: Establish a long-term strategic partnership with </a:t>
            </a:r>
            <a:r>
              <a:rPr lang="en-US" dirty="0" err="1"/>
              <a:t>SinoGreen</a:t>
            </a:r>
            <a:r>
              <a:rPr lang="en-US" dirty="0"/>
              <a:t> Energy Co., Ltd. (China) to co-develop, manufacture and distribute smart solar storage systems across Europe and Asia.</a:t>
            </a:r>
          </a:p>
          <a:p>
            <a:pPr marR="0" lvl="0"/>
            <a:r>
              <a:rPr lang="en-US" dirty="0"/>
              <a:t>This collaboration combines our UK innovation, quality standards and market access with their large-scale manufacturing capability, supply chain reach and domestic market expertise. Success depends entirely on understanding and bridging cultural differences in how we negotiate, build trust and make decisions.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022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C9B55B-BD5B-0779-85F9-1A1E9B7C0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431" y="762001"/>
            <a:ext cx="7403123" cy="90607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R="0"/>
            <a:r>
              <a:rPr lang="en-US" sz="4000" b="0" i="0" u="none" strike="noStrike" baseline="0" dirty="0"/>
              <a:t>                Cultural Elements to Overcome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0E792A-EF62-DA04-D150-5C5EC6602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3431" y="1668080"/>
            <a:ext cx="8528537" cy="5189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/>
            <a:r>
              <a:rPr lang="en-US" sz="1800" b="0" i="0" u="none" strike="noStrike" baseline="0" dirty="0"/>
              <a:t>These are the key differences that could derail discussions or damage the relationship if not addressed:</a:t>
            </a:r>
          </a:p>
          <a:p>
            <a:pPr marR="0" lvl="0"/>
            <a:r>
              <a:rPr lang="en-US" sz="1800" b="0" i="0" u="none" strike="noStrike" baseline="0" dirty="0"/>
              <a:t>✅ Hierarchy &amp; Decision-Making</a:t>
            </a:r>
          </a:p>
          <a:p>
            <a:pPr marR="0" lvl="0"/>
            <a:r>
              <a:rPr lang="en-US" sz="1800" b="0" i="0" u="none" strike="noStrike" baseline="0" dirty="0"/>
              <a:t> UK: Decisions are often delegated; negotiation teams have authority to agree terms; discussions are open, collaborative and relatively fast (Hofstede Insights,2026).</a:t>
            </a:r>
          </a:p>
          <a:p>
            <a:pPr marR="0" lvl="0"/>
            <a:r>
              <a:rPr lang="en-US" sz="1800" b="0" i="0" u="none" strike="noStrike" baseline="0" dirty="0"/>
              <a:t> China: Strict hierarchy – decisions are made by senior leaders, not negotiators on site. Consensus across departments is required; process is slower and more structured. Risk: Frustration if we push for quick agreement, or if we speak to people without decision power</a:t>
            </a:r>
            <a:r>
              <a:rPr lang="en-US" sz="1800" dirty="0"/>
              <a:t> (Graham &amp; Lam,2003)</a:t>
            </a:r>
            <a:endParaRPr lang="en-US" sz="1800" b="0" i="0" u="none" strike="noStrike" baseline="0" dirty="0"/>
          </a:p>
          <a:p>
            <a:pPr marR="0" lvl="0"/>
            <a:r>
              <a:rPr lang="en-US" sz="1800" b="0" i="0" u="none" strike="noStrike" baseline="0" dirty="0"/>
              <a:t>✅ Relationship vs. Contract</a:t>
            </a:r>
          </a:p>
          <a:p>
            <a:pPr marR="0" lvl="0"/>
            <a:r>
              <a:rPr lang="en-US" sz="1800" b="0" i="0" u="none" strike="noStrike" baseline="0" dirty="0"/>
              <a:t> UK: Focus on clear legal terms, detailed contracts, risk allocation and immediate outcomes</a:t>
            </a:r>
            <a:r>
              <a:rPr lang="en-US" sz="1800" dirty="0"/>
              <a:t>, t</a:t>
            </a:r>
            <a:r>
              <a:rPr lang="en-US" sz="1800" b="0" i="0" u="none" strike="noStrike" baseline="0" dirty="0"/>
              <a:t>he deal is defined by the document (</a:t>
            </a:r>
            <a:r>
              <a:rPr lang="en-US" sz="1800" b="0" i="0" u="none" strike="noStrike" baseline="0" dirty="0" err="1"/>
              <a:t>Usunier</a:t>
            </a:r>
            <a:r>
              <a:rPr lang="en-US" sz="1800" b="0" i="0" u="none" strike="noStrike" baseline="0" dirty="0"/>
              <a:t> &amp; Lee,2013).</a:t>
            </a:r>
          </a:p>
          <a:p>
            <a:pPr marR="0" lvl="0"/>
            <a:r>
              <a:rPr lang="en-US" sz="1800" b="0" i="0" u="none" strike="noStrike" baseline="0" dirty="0"/>
              <a:t> China: Focus first on guanxi – trust, personal relationship and long-term mutual benefit. Contracts are seen as a starting point, not a rigid rulebook. Risk: Being seen as cold, untrustworthy or too transactional; skipping relationship-building leads to weak commitment.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0E939D-510B-154A-46DF-A5779ECAE7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180" r="39137" b="-1"/>
          <a:stretch>
            <a:fillRect/>
          </a:stretch>
        </p:blipFill>
        <p:spPr>
          <a:xfrm>
            <a:off x="8845061" y="0"/>
            <a:ext cx="4683369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2573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312AD-D23E-BB63-A42D-3F16B9466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0967"/>
          </a:xfrm>
        </p:spPr>
        <p:txBody>
          <a:bodyPr/>
          <a:lstStyle/>
          <a:p>
            <a:pPr marR="0" rtl="0"/>
            <a:r>
              <a:rPr lang="en-GB" b="0" i="0" u="none" strike="noStrike" kern="100" baseline="0" dirty="0">
                <a:solidFill>
                  <a:srgbClr val="0F4761"/>
                </a:solidFill>
                <a:latin typeface="Aptos Display" panose="020B0004020202020204" pitchFamily="34" charset="0"/>
              </a:rPr>
              <a:t>          Cultural Elements to Overcome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0D28D-7065-20EA-B279-32792FCB4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5943" y="1690688"/>
            <a:ext cx="8209503" cy="5004025"/>
          </a:xfrm>
        </p:spPr>
        <p:txBody>
          <a:bodyPr>
            <a:normAutofit fontScale="70000" lnSpcReduction="20000"/>
          </a:bodyPr>
          <a:lstStyle/>
          <a:p>
            <a:pPr marR="0" lvl="0" rtl="0"/>
            <a:r>
              <a:rPr lang="en-GB" b="0" i="0" u="none" strike="noStrike" kern="100" baseline="0" dirty="0">
                <a:latin typeface="Segoe UI Emoji" panose="020B0502040204020203" pitchFamily="34" charset="0"/>
              </a:rPr>
              <a:t>✅</a:t>
            </a:r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Communication Style</a:t>
            </a:r>
          </a:p>
          <a:p>
            <a:pPr marR="0" lvl="0" rtl="0"/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UK: Direct, explicit, open disagreement, “yes/no” clarity, factual arguments.</a:t>
            </a:r>
          </a:p>
          <a:p>
            <a:pPr marR="0" lvl="0" rtl="0"/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China: Indirect, polite, avoid confrontation or saying “no” openly; use hints, silence or ambiguity to preserve face (</a:t>
            </a:r>
            <a:r>
              <a:rPr lang="en-GB" b="0" i="0" u="none" strike="noStrike" kern="100" baseline="0" dirty="0" err="1">
                <a:latin typeface="Aptos Display" panose="020B0004020202020204" pitchFamily="34" charset="0"/>
              </a:rPr>
              <a:t>mianzi</a:t>
            </a:r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). Disagreement is expressed gently or through third parties. Risk: Misunderstanding silence or vague answers as agreement; causing embarrassment leads to loss of trust (</a:t>
            </a:r>
            <a:r>
              <a:rPr lang="en-GB" b="0" i="0" u="none" strike="noStrike" kern="100" baseline="0" dirty="0" err="1">
                <a:latin typeface="Aptos Display" panose="020B0004020202020204" pitchFamily="34" charset="0"/>
              </a:rPr>
              <a:t>Gudykunst</a:t>
            </a:r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, 2003).</a:t>
            </a:r>
          </a:p>
          <a:p>
            <a:pPr marR="0" lvl="0" rtl="0"/>
            <a:r>
              <a:rPr lang="en-GB" b="0" i="0" u="none" strike="noStrike" kern="100" baseline="0" dirty="0">
                <a:latin typeface="Segoe UI Emoji" panose="020B0502040204020203" pitchFamily="34" charset="0"/>
              </a:rPr>
              <a:t>✅</a:t>
            </a:r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Time &amp; Patience</a:t>
            </a:r>
          </a:p>
          <a:p>
            <a:pPr marR="0" lvl="0" rtl="0"/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UK: Value efficiency, fixed schedules, fast progress.</a:t>
            </a:r>
          </a:p>
          <a:p>
            <a:pPr marR="0" lvl="0" rtl="0"/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China: Negotiations take time – trust and alignment must be built first; rushing signals lack of respect or seriousness (Selmer, 2004).</a:t>
            </a:r>
          </a:p>
          <a:p>
            <a:pPr marR="0" lvl="0" rtl="0"/>
            <a:r>
              <a:rPr lang="en-GB" b="0" i="0" u="none" strike="noStrike" kern="100" baseline="0" dirty="0">
                <a:latin typeface="Segoe UI Emoji" panose="020B0502040204020203" pitchFamily="34" charset="0"/>
              </a:rPr>
              <a:t>✅</a:t>
            </a:r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Face &amp; Status</a:t>
            </a:r>
          </a:p>
          <a:p>
            <a:pPr marR="0" lvl="0" rtl="0"/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UK: Focus on problem-solving; criticism or debate is normal.</a:t>
            </a:r>
          </a:p>
          <a:p>
            <a:pPr marR="0" lvl="0" rtl="0"/>
            <a:r>
              <a:rPr lang="en-GB" b="0" i="0" u="none" strike="noStrike" kern="100" baseline="0" dirty="0">
                <a:latin typeface="Aptos Display" panose="020B0004020202020204" pitchFamily="34" charset="0"/>
              </a:rPr>
              <a:t> China: Preserving face (reputation, dignity, social standing) is vital. Public correction, direct refusal or aggressive pressure causes loss of face and ends cooperation (Ho,1976).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23163A-3D0E-6E59-3DCA-3BA5C304BD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180" r="39137" b="-1"/>
          <a:stretch>
            <a:fillRect/>
          </a:stretch>
        </p:blipFill>
        <p:spPr>
          <a:xfrm>
            <a:off x="9442938" y="0"/>
            <a:ext cx="4120663" cy="6839702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5844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7485DE-2164-4BCD-9FE9-866E26CBE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000" b="0" i="0" u="none" strike="noStrike" kern="120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Strategies for Success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ADCDE-C4F1-E979-480E-90B355920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3769" y="1622744"/>
            <a:ext cx="10831861" cy="494071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/>
            <a:r>
              <a:rPr lang="en-US" sz="1600" b="0" i="0" u="none" strike="noStrike" baseline="0" dirty="0"/>
              <a:t>We will adopt a structured, culturally aligned approach across all negotiation stages:</a:t>
            </a:r>
          </a:p>
          <a:p>
            <a:pPr marR="0" lvl="0"/>
            <a:r>
              <a:rPr lang="en-US" sz="1600" b="0" i="0" u="none" strike="noStrike" baseline="0" dirty="0"/>
              <a:t>🤝 </a:t>
            </a:r>
            <a:r>
              <a:rPr lang="en-US" sz="1600" b="1" i="0" u="none" strike="noStrike" baseline="0" dirty="0"/>
              <a:t>Phase 1:</a:t>
            </a:r>
            <a:r>
              <a:rPr lang="en-US" sz="1600" b="0" i="0" u="none" strike="noStrike" baseline="0" dirty="0"/>
              <a:t> Preparation &amp; Relationship Building</a:t>
            </a:r>
          </a:p>
          <a:p>
            <a:pPr marR="0" lvl="0"/>
            <a:r>
              <a:rPr lang="en-US" sz="1600" b="0" i="0" u="none" strike="noStrike" baseline="0" dirty="0"/>
              <a:t> Send senior representatives – match their hierarchy level to show respect and seriousness.</a:t>
            </a:r>
          </a:p>
          <a:p>
            <a:pPr marR="0" lvl="0"/>
            <a:r>
              <a:rPr lang="en-US" sz="1600" b="0" i="0" u="none" strike="noStrike" baseline="0" dirty="0"/>
              <a:t> Allocate time for informal interaction: meals, site visits, cultural exchanges. This is not “</a:t>
            </a:r>
            <a:r>
              <a:rPr lang="en-US" sz="1600" b="0" i="0" u="none" strike="noStrike" baseline="0" dirty="0" err="1"/>
              <a:t>socialising</a:t>
            </a:r>
            <a:r>
              <a:rPr lang="en-US" sz="1600" b="0" i="0" u="none" strike="noStrike" baseline="0" dirty="0"/>
              <a:t>” – it is business foundation.</a:t>
            </a:r>
          </a:p>
          <a:p>
            <a:pPr marR="0" lvl="0"/>
            <a:r>
              <a:rPr lang="en-US" sz="1600" b="0" i="0" u="none" strike="noStrike" baseline="0" dirty="0"/>
              <a:t> Research their company background, history and leadership – reference this in meetings to show we value them.</a:t>
            </a:r>
          </a:p>
          <a:p>
            <a:pPr marR="0" lvl="0"/>
            <a:r>
              <a:rPr lang="en-US" sz="1600" b="0" i="0" u="none" strike="noStrike" baseline="0" dirty="0"/>
              <a:t> Bring small, thoughtful gifts (branded but modest – no luxury items) as a sign of goodwill (Chan, 2007).</a:t>
            </a:r>
          </a:p>
          <a:p>
            <a:pPr marR="0" lvl="0"/>
            <a:r>
              <a:rPr lang="en-US" sz="1600" b="1" i="0" u="none" strike="noStrike" baseline="0" dirty="0"/>
              <a:t>🤝 Phase 2: </a:t>
            </a:r>
            <a:r>
              <a:rPr lang="en-US" sz="1600" b="0" i="0" u="none" strike="noStrike" baseline="0" dirty="0"/>
              <a:t>Communication &amp; Discussion</a:t>
            </a:r>
          </a:p>
          <a:p>
            <a:pPr marR="0" lvl="0"/>
            <a:r>
              <a:rPr lang="en-US" sz="1600" b="0" i="0" u="none" strike="noStrike" baseline="0" dirty="0"/>
              <a:t> Adapt our style: Be polite, soft-spoken, avoid pressure. Use indirect language when disagreeing: “We understand your position, and perhaps we could explore another way…”</a:t>
            </a:r>
          </a:p>
          <a:p>
            <a:pPr marR="0" lvl="0"/>
            <a:r>
              <a:rPr lang="en-US" sz="1600" b="0" i="0" u="none" strike="noStrike" baseline="0" dirty="0"/>
              <a:t> Read between the lines: Silence, “we will consider it”, or “this is difficult” often mean no or not yet. Do not force an answer.</a:t>
            </a:r>
          </a:p>
          <a:p>
            <a:pPr marR="0" lvl="0"/>
            <a:r>
              <a:rPr lang="en-US" sz="1600" b="0" i="0" u="none" strike="noStrike" baseline="0" dirty="0"/>
              <a:t> Use intermediaries if needed: A trusted third party or shared partner can deliver sensitive messages without causing loss of face.</a:t>
            </a:r>
          </a:p>
          <a:p>
            <a:pPr marR="0" lvl="0"/>
            <a:r>
              <a:rPr lang="en-US" sz="1600" b="0" i="0" u="none" strike="noStrike" baseline="0" dirty="0"/>
              <a:t> Frame arguments around mutual benefit: </a:t>
            </a:r>
            <a:r>
              <a:rPr lang="en-US" sz="1600" b="0" i="0" u="none" strike="noStrike" baseline="0" dirty="0" err="1"/>
              <a:t>Emphasise</a:t>
            </a:r>
            <a:r>
              <a:rPr lang="en-US" sz="1600" b="0" i="0" u="none" strike="noStrike" baseline="0" dirty="0"/>
              <a:t> long-term stability, shared growth, win-win results – not just our profit or their cost savings (Chen, 2001).</a:t>
            </a:r>
          </a:p>
        </p:txBody>
      </p:sp>
    </p:spTree>
    <p:extLst>
      <p:ext uri="{BB962C8B-B14F-4D97-AF65-F5344CB8AC3E}">
        <p14:creationId xmlns:p14="http://schemas.microsoft.com/office/powerpoint/2010/main" val="3467575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0A2879-4DE8-6F43-7C5F-F97DB1F6E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000" b="0" i="0" u="none" strike="noStrike" kern="120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Strategies for Success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C46ADD-D139-23AC-39F0-6B5A0DF30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3430" y="1805003"/>
            <a:ext cx="11732646" cy="483204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/>
            <a:r>
              <a:rPr lang="en-US" sz="1600" b="0" i="0" u="none" strike="noStrike" baseline="0" dirty="0"/>
              <a:t>🤝 </a:t>
            </a:r>
            <a:r>
              <a:rPr lang="en-US" sz="1600" b="1" i="0" u="none" strike="noStrike" baseline="0" dirty="0"/>
              <a:t>Phase 3: Decision-Making &amp; Agreement</a:t>
            </a:r>
          </a:p>
          <a:p>
            <a:pPr marR="0" lvl="0"/>
            <a:r>
              <a:rPr lang="en-US" sz="1600" b="0" i="0" u="none" strike="noStrike" baseline="0" dirty="0"/>
              <a:t> Respect their process: Accept that they must consult internally. Provide clear written summaries after every meeting so they can share details with leadership.</a:t>
            </a:r>
          </a:p>
          <a:p>
            <a:pPr marR="0" lvl="0"/>
            <a:r>
              <a:rPr lang="en-US" sz="1600" b="0" i="0" u="none" strike="noStrike" baseline="0" dirty="0"/>
              <a:t> Avoid last-minute changes: These are seen as untrustworthy or disrespectful. Propose changes well in advance and explain why they benefit both sides.</a:t>
            </a:r>
          </a:p>
          <a:p>
            <a:pPr marR="0" lvl="0"/>
            <a:r>
              <a:rPr lang="en-US" sz="1600" b="0" i="0" u="none" strike="noStrike" baseline="0" dirty="0"/>
              <a:t> Build flexibility into the contract: Include mechanisms to adjust terms later – this aligns with their view that the relationship evolves.</a:t>
            </a:r>
          </a:p>
          <a:p>
            <a:pPr marR="0" lvl="0"/>
            <a:r>
              <a:rPr lang="en-US" sz="1600" b="0" i="0" u="none" strike="noStrike" baseline="0" dirty="0"/>
              <a:t> Celebrate agreement publicly: Signing ceremonies, photos and announcements reinforce commitment and give face to their team (Davies, 1995).</a:t>
            </a:r>
          </a:p>
          <a:p>
            <a:pPr marR="0" lvl="0"/>
            <a:r>
              <a:rPr lang="en-US" sz="1600" b="0" i="0" u="none" strike="noStrike" baseline="0" dirty="0"/>
              <a:t>🤝 </a:t>
            </a:r>
            <a:r>
              <a:rPr lang="en-US" sz="1600" b="1" i="0" u="none" strike="noStrike" baseline="0" dirty="0"/>
              <a:t>Phase 4: Post-Negotiation</a:t>
            </a:r>
          </a:p>
          <a:p>
            <a:pPr marR="0" lvl="0"/>
            <a:r>
              <a:rPr lang="en-US" sz="1600" b="0" i="0" u="none" strike="noStrike" baseline="0" dirty="0"/>
              <a:t> Maintain regular contact: Visits, updates and personal communication – trust must be sustained, not just created at the table (Selmer, 2004).</a:t>
            </a:r>
          </a:p>
          <a:p>
            <a:pPr marR="0" lvl="0"/>
            <a:r>
              <a:rPr lang="en-US" sz="1600" b="0" i="0" u="none" strike="noStrike" baseline="0" dirty="0"/>
              <a:t> Honour commitments fully: Reliability is the strongest proof of cultural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2340893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C375B-B361-FAB0-9B7B-92B73DA9F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5218"/>
          </a:xfrm>
        </p:spPr>
        <p:txBody>
          <a:bodyPr>
            <a:normAutofit fontScale="90000"/>
          </a:bodyPr>
          <a:lstStyle/>
          <a:p>
            <a:pPr marR="0" rtl="0"/>
            <a:r>
              <a:rPr lang="en-GB" b="0" i="0" u="none" strike="noStrike" kern="100" baseline="0" dirty="0">
                <a:solidFill>
                  <a:srgbClr val="0F4761"/>
                </a:solidFill>
                <a:latin typeface="Aptos Display" panose="020B0004020202020204" pitchFamily="34" charset="0"/>
              </a:rPr>
              <a:t>Importance of Cultural Awareness &amp; Adaptability</a:t>
            </a:r>
            <a:endParaRPr lang="en-GB" b="0" i="0" u="none" strike="noStrike" kern="100" baseline="0" dirty="0">
              <a:solidFill>
                <a:srgbClr val="0F476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61810D58-D92F-2B01-3647-15511316A8D8}"/>
              </a:ext>
            </a:extLst>
          </p:cNvPr>
          <p:cNvGraphicFramePr/>
          <p:nvPr/>
        </p:nvGraphicFramePr>
        <p:xfrm>
          <a:off x="114300" y="1690688"/>
          <a:ext cx="11952514" cy="493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5815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Mobile device with apps">
            <a:extLst>
              <a:ext uri="{FF2B5EF4-FFF2-40B4-BE49-F238E27FC236}">
                <a16:creationId xmlns:a16="http://schemas.microsoft.com/office/drawing/2014/main" id="{E9468E2B-B2F1-1407-8038-F9DED87CC1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598" r="8027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716FDD-4BBB-941E-681A-098AA18266E1}"/>
              </a:ext>
            </a:extLst>
          </p:cNvPr>
          <p:cNvSpPr txBox="1"/>
          <p:nvPr/>
        </p:nvSpPr>
        <p:spPr>
          <a:xfrm>
            <a:off x="6115317" y="405685"/>
            <a:ext cx="5464968" cy="15593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R="0" lvl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0" i="0" u="none" strike="noStrike" baseline="0">
                <a:latin typeface="+mj-lt"/>
                <a:ea typeface="+mj-ea"/>
                <a:cs typeface="+mj-cs"/>
              </a:rPr>
              <a:t>                                Conclusion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3A82F6-8DCE-CAB3-69A1-69EB252F14D4}"/>
              </a:ext>
            </a:extLst>
          </p:cNvPr>
          <p:cNvSpPr txBox="1"/>
          <p:nvPr/>
        </p:nvSpPr>
        <p:spPr>
          <a:xfrm>
            <a:off x="6115317" y="2743200"/>
            <a:ext cx="5247340" cy="3496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0" i="0" u="none" strike="noStrike" baseline="0"/>
          </a:p>
          <a:p>
            <a:pPr marR="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baseline="0"/>
              <a:t>Our technology is strong, but how we negotiate will determine whether we unlock China’s market and manufacturing power. Adaptability is not compromise – it is the smartest strategy for mutual success.</a:t>
            </a:r>
          </a:p>
        </p:txBody>
      </p:sp>
    </p:spTree>
    <p:extLst>
      <p:ext uri="{BB962C8B-B14F-4D97-AF65-F5344CB8AC3E}">
        <p14:creationId xmlns:p14="http://schemas.microsoft.com/office/powerpoint/2010/main" val="1835558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764EC7-F3FD-9F58-7A1A-9583FCA6A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algn="ctr"/>
            <a:r>
              <a:rPr lang="en-US" sz="5200" b="0" i="0" u="none" strike="noStrike" kern="1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Summary &amp; Next Steps</a:t>
            </a:r>
          </a:p>
        </p:txBody>
      </p:sp>
      <p:graphicFrame>
        <p:nvGraphicFramePr>
          <p:cNvPr id="25" name="Text Placeholder 2">
            <a:extLst>
              <a:ext uri="{FF2B5EF4-FFF2-40B4-BE49-F238E27FC236}">
                <a16:creationId xmlns:a16="http://schemas.microsoft.com/office/drawing/2014/main" id="{AB6911E9-FE7B-061E-6F35-73C5BEE4FF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4415477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0905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07C410-3B97-1A06-A61D-9718F4DB5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000" b="0" i="0" u="none" strike="noStrike" kern="120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Reference list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BA5A2-A9C2-8294-C7F9-65728B227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522" y="1885279"/>
            <a:ext cx="11500339" cy="46781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/>
            <a:r>
              <a:rPr lang="en-US" sz="1400" b="0" i="0" u="none" strike="noStrike" baseline="0" dirty="0"/>
              <a:t>BYD Co., Ltd. (2026) Corporate Profile &amp; Global Strategy. Shenzhen: BYD Group.</a:t>
            </a:r>
          </a:p>
          <a:p>
            <a:pPr marR="0" lvl="0"/>
            <a:r>
              <a:rPr lang="en-US" sz="1400" b="0" i="0" u="none" strike="noStrike" baseline="0" dirty="0"/>
              <a:t>Chan, S. (2007) Chinese Business Etiquette: A Guide to Protocol, Manners, and Culture in the People’s Republic of China. New York: Warner Business Books.</a:t>
            </a:r>
          </a:p>
          <a:p>
            <a:pPr marR="0" lvl="0"/>
            <a:r>
              <a:rPr lang="en-US" sz="1400" b="0" i="0" u="none" strike="noStrike" baseline="0" dirty="0"/>
              <a:t>Chen, M. (2001) Inside Chinese Business: A Guide for Managers Worldwide. Boston: Harvard Business School Press.</a:t>
            </a:r>
          </a:p>
          <a:p>
            <a:pPr marR="0" lvl="0"/>
            <a:r>
              <a:rPr lang="en-US" sz="1400" b="0" i="0" u="none" strike="noStrike" baseline="0" dirty="0"/>
              <a:t>Davies, H. (1995) ‘Guanxi: the key to doing business in China’, Long Range Planning, 28(2), pp. 27–34.</a:t>
            </a:r>
          </a:p>
          <a:p>
            <a:pPr marR="0" lvl="0"/>
            <a:r>
              <a:rPr lang="en-US" sz="1400" b="0" i="0" u="none" strike="noStrike" baseline="0" dirty="0"/>
              <a:t>Graham, J.L. and Lam, N.M. (2003) ‘The Chinese negotiation’, Harvard Business Review, 81(10), pp. 82–90.</a:t>
            </a:r>
          </a:p>
          <a:p>
            <a:pPr marR="0" lvl="0"/>
            <a:r>
              <a:rPr lang="en-US" sz="1400" b="0" i="0" u="none" strike="noStrike" baseline="0" dirty="0"/>
              <a:t> </a:t>
            </a:r>
            <a:r>
              <a:rPr lang="en-US" sz="1400" b="0" i="0" u="none" strike="noStrike" baseline="0" dirty="0" err="1"/>
              <a:t>Gudykunst</a:t>
            </a:r>
            <a:r>
              <a:rPr lang="en-US" sz="1400" b="0" i="0" u="none" strike="noStrike" baseline="0" dirty="0"/>
              <a:t>, W.B. (2003) Cross‑Cultural and Intercultural Communication. Thousand Oaks: Sage.</a:t>
            </a:r>
          </a:p>
          <a:p>
            <a:pPr marR="0" lvl="0"/>
            <a:r>
              <a:rPr lang="en-US" sz="1400" b="0" i="0" u="none" strike="noStrike" baseline="0" dirty="0"/>
              <a:t>Hofstede Insights (2026) Country Comparison: United Kingdom vs China. Available at: https://www.hofstede‑insights.com (Accessed: 20 June 2026).</a:t>
            </a:r>
          </a:p>
          <a:p>
            <a:pPr marR="0" lvl="0"/>
            <a:r>
              <a:rPr lang="en-US" sz="1400" b="0" i="0" u="none" strike="noStrike" baseline="0" dirty="0"/>
              <a:t>19. Ho, D.Y.F. (1976) ‘On the concept of face’, American Journal of Sociology, 81(4), pp. 867–884.</a:t>
            </a:r>
          </a:p>
          <a:p>
            <a:pPr marR="0" lvl="0"/>
            <a:r>
              <a:rPr lang="en-US" sz="1400" b="0" i="0" u="none" strike="noStrike" baseline="0" dirty="0"/>
              <a:t>Lewicki, R.J., Saunders, D.M. and Barry, B. (2016) Negotiation. 7th </a:t>
            </a:r>
            <a:r>
              <a:rPr lang="en-US" sz="1400" b="0" i="0" u="none" strike="noStrike" baseline="0" dirty="0" err="1"/>
              <a:t>edn</a:t>
            </a:r>
            <a:r>
              <a:rPr lang="en-US" sz="1400" b="0" i="0" u="none" strike="noStrike" baseline="0" dirty="0"/>
              <a:t>. New York: McGraw‑Hill Education.</a:t>
            </a:r>
          </a:p>
          <a:p>
            <a:pPr marR="0" lvl="0"/>
            <a:r>
              <a:rPr lang="en-US" sz="1400" b="0" i="0" u="none" strike="noStrike" baseline="0" dirty="0"/>
              <a:t>23. Selmer, J. (2004) ‘Cross‑cultural training and expatriate adjustment in China’, Journal of World Business, 39(1), pp. 36–50. 26.</a:t>
            </a:r>
          </a:p>
          <a:p>
            <a:pPr marR="0" lvl="0"/>
            <a:r>
              <a:rPr lang="en-US" sz="1400" b="0" i="0" u="none" strike="noStrike" baseline="0" dirty="0"/>
              <a:t> </a:t>
            </a:r>
            <a:r>
              <a:rPr lang="en-US" sz="1400" b="0" i="0" u="none" strike="noStrike" baseline="0" dirty="0" err="1"/>
              <a:t>Usunier</a:t>
            </a:r>
            <a:r>
              <a:rPr lang="en-US" sz="1400" b="0" i="0" u="none" strike="noStrike" baseline="0" dirty="0"/>
              <a:t>, J‑C. and Lee, J.A. (2013) International Marketing Across Cultures. 6th </a:t>
            </a:r>
            <a:r>
              <a:rPr lang="en-US" sz="1400" b="0" i="0" u="none" strike="noStrike" baseline="0" dirty="0" err="1"/>
              <a:t>edn</a:t>
            </a:r>
            <a:r>
              <a:rPr lang="en-US" sz="1400" b="0" i="0" u="none" strike="noStrike" baseline="0" dirty="0"/>
              <a:t>. Harlow: Pearson Education</a:t>
            </a:r>
            <a:r>
              <a:rPr lang="en-US" sz="1300" b="0" i="0" u="none" strike="noStrike" baseline="0" dirty="0"/>
              <a:t>.</a:t>
            </a:r>
          </a:p>
          <a:p>
            <a:pPr marR="0" lvl="0"/>
            <a:endParaRPr lang="en-US" sz="1300" b="0" i="0" u="none" strike="noStrike" baseline="0" dirty="0"/>
          </a:p>
          <a:p>
            <a:pPr marR="0" lvl="0"/>
            <a:endParaRPr lang="en-US" sz="1300" b="0" i="0" u="none" strike="noStrike" baseline="0" dirty="0"/>
          </a:p>
        </p:txBody>
      </p:sp>
    </p:spTree>
    <p:extLst>
      <p:ext uri="{BB962C8B-B14F-4D97-AF65-F5344CB8AC3E}">
        <p14:creationId xmlns:p14="http://schemas.microsoft.com/office/powerpoint/2010/main" val="326375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3F82FB7-87AE-B62E-C09C-4906F52A6AC3}"/>
              </a:ext>
            </a:extLst>
          </p:cNvPr>
          <p:cNvSpPr txBox="1"/>
          <p:nvPr/>
        </p:nvSpPr>
        <p:spPr>
          <a:xfrm>
            <a:off x="3502731" y="1542402"/>
            <a:ext cx="5186842" cy="23879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                                      TNANK YOU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71535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~present</Template>
  <TotalTime>159</TotalTime>
  <Words>1544</Words>
  <Application>Microsoft Office PowerPoint</Application>
  <PresentationFormat>Widescreen</PresentationFormat>
  <Paragraphs>91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Segoe UI Emoji</vt:lpstr>
      <vt:lpstr>Times New Roman</vt:lpstr>
      <vt:lpstr>Office Theme</vt:lpstr>
      <vt:lpstr>Cross Cultural Negotiations-SinoGreen Energy Partenership</vt:lpstr>
      <vt:lpstr>                      Presentation Outline</vt:lpstr>
      <vt:lpstr>                      Introduction</vt:lpstr>
      <vt:lpstr>                Cultural Elements to Overcome</vt:lpstr>
      <vt:lpstr>          Cultural Elements to Overcome</vt:lpstr>
      <vt:lpstr>                 Strategies for Success</vt:lpstr>
      <vt:lpstr>                      Strategies for Success</vt:lpstr>
      <vt:lpstr>Importance of Cultural Awareness &amp; Adaptability</vt:lpstr>
      <vt:lpstr>PowerPoint Presentation</vt:lpstr>
      <vt:lpstr>Summary &amp; Next Steps</vt:lpstr>
      <vt:lpstr>                     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Dumitru Nechifor (2245145)</dc:creator>
  <cp:lastModifiedBy>Dumitru Nechifor (2245145)</cp:lastModifiedBy>
  <cp:revision>1</cp:revision>
  <dcterms:created xsi:type="dcterms:W3CDTF">2026-06-26T19:53:05Z</dcterms:created>
  <dcterms:modified xsi:type="dcterms:W3CDTF">2026-06-26T23:20:55Z</dcterms:modified>
</cp:coreProperties>
</file>