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theme/themeOverride1.xml" ContentType="application/vnd.openxmlformats-officedocument.themeOverrid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theme/themeOverride2.xml" ContentType="application/vnd.openxmlformats-officedocument.themeOverrid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theme/themeOverride3.xml" ContentType="application/vnd.openxmlformats-officedocument.themeOverrid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theme/themeOverride4.xml" ContentType="application/vnd.openxmlformats-officedocument.themeOverrid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theme/themeOverride5.xml" ContentType="application/vnd.openxmlformats-officedocument.themeOverrid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theme/themeOverride6.xml" ContentType="application/vnd.openxmlformats-officedocument.themeOverrid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96F0079" w14:textId="25D6F62D" w:rsidR="00581549" w:rsidRPr="001A6BA7" w:rsidRDefault="001A24F3" w:rsidP="001A6BA7">
      <w:pPr>
        <w:pStyle w:val="Header"/>
        <w:tabs>
          <w:tab w:val="clear" w:pos="4153"/>
          <w:tab w:val="clear" w:pos="8306"/>
        </w:tabs>
        <w:jc w:val="right"/>
        <w:rPr>
          <w:rFonts w:ascii="Arial" w:hAnsi="Arial" w:cs="Arial"/>
          <w:b/>
          <w:sz w:val="28"/>
          <w:szCs w:val="28"/>
        </w:rPr>
      </w:pPr>
      <w:r w:rsidRPr="00A406E5">
        <w:rPr>
          <w:rFonts w:ascii="Arial" w:hAnsi="Arial" w:cs="Arial"/>
          <w:noProof/>
        </w:rPr>
        <w:drawing>
          <wp:anchor distT="0" distB="0" distL="114300" distR="114300" simplePos="0" relativeHeight="251653632" behindDoc="0" locked="0" layoutInCell="1" allowOverlap="1" wp14:anchorId="5EC9F11E" wp14:editId="0433F002">
            <wp:simplePos x="457200" y="457200"/>
            <wp:positionH relativeFrom="column">
              <wp:align>left</wp:align>
            </wp:positionH>
            <wp:positionV relativeFrom="paragraph">
              <wp:align>top</wp:align>
            </wp:positionV>
            <wp:extent cx="1809750" cy="723900"/>
            <wp:effectExtent l="0" t="0" r="0" b="0"/>
            <wp:wrapSquare wrapText="bothSides"/>
            <wp:docPr id="1" name="Picture 1" descr="Discover University of Wales Trinity Saint David"/>
            <wp:cNvGraphicFramePr/>
            <a:graphic xmlns:a="http://schemas.openxmlformats.org/drawingml/2006/main">
              <a:graphicData uri="http://schemas.openxmlformats.org/drawingml/2006/picture">
                <pic:pic xmlns:pic="http://schemas.openxmlformats.org/drawingml/2006/picture">
                  <pic:nvPicPr>
                    <pic:cNvPr id="1" name="Picture 1" descr="Discover University of Wales Trinity Saint David"/>
                    <pic:cNvPicPr/>
                  </pic:nvPicPr>
                  <pic:blipFill>
                    <a:blip r:embed="rId11" r:link="rId12">
                      <a:extLst>
                        <a:ext uri="{28A0092B-C50C-407E-A947-70E740481C1C}">
                          <a14:useLocalDpi xmlns:a14="http://schemas.microsoft.com/office/drawing/2010/main" val="0"/>
                        </a:ext>
                      </a:extLst>
                    </a:blip>
                    <a:srcRect/>
                    <a:stretch>
                      <a:fillRect/>
                    </a:stretch>
                  </pic:blipFill>
                  <pic:spPr bwMode="auto">
                    <a:xfrm>
                      <a:off x="0" y="0"/>
                      <a:ext cx="1809750" cy="723900"/>
                    </a:xfrm>
                    <a:prstGeom prst="rect">
                      <a:avLst/>
                    </a:prstGeom>
                    <a:noFill/>
                    <a:ln>
                      <a:noFill/>
                    </a:ln>
                  </pic:spPr>
                </pic:pic>
              </a:graphicData>
            </a:graphic>
          </wp:anchor>
        </w:drawing>
      </w:r>
      <w:r w:rsidR="005F3A53">
        <w:rPr>
          <w:rFonts w:ascii="Arial" w:hAnsi="Arial" w:cs="Arial"/>
        </w:rPr>
        <w:t xml:space="preserve"> </w:t>
      </w:r>
      <w:r w:rsidR="005F3A53">
        <w:rPr>
          <w:rFonts w:ascii="Arial" w:hAnsi="Arial" w:cs="Arial"/>
        </w:rPr>
        <w:br w:type="textWrapping" w:clear="all"/>
      </w:r>
      <w:r w:rsidR="00E26732">
        <w:rPr>
          <w:noProof/>
          <w:color w:val="808080"/>
        </w:rPr>
        <w:drawing>
          <wp:anchor distT="0" distB="0" distL="114300" distR="114300" simplePos="0" relativeHeight="251648512" behindDoc="0" locked="0" layoutInCell="1" allowOverlap="1" wp14:anchorId="65E32D71" wp14:editId="4E81E24C">
            <wp:simplePos x="0" y="0"/>
            <wp:positionH relativeFrom="column">
              <wp:posOffset>5162774</wp:posOffset>
            </wp:positionH>
            <wp:positionV relativeFrom="paragraph">
              <wp:posOffset>-295274</wp:posOffset>
            </wp:positionV>
            <wp:extent cx="1619026" cy="533400"/>
            <wp:effectExtent l="0" t="0" r="635" b="0"/>
            <wp:wrapNone/>
            <wp:docPr id="2" name="Picture 2" descr="A picture containing text, 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ign&#10;&#10;Description automatically generated"/>
                    <pic:cNvPicPr>
                      <a:picLocks noChangeAspect="1" noChangeArrowheads="1"/>
                    </pic:cNvPicPr>
                  </pic:nvPicPr>
                  <pic:blipFill>
                    <a:blip r:embed="rId13" r:link="rId14">
                      <a:extLst>
                        <a:ext uri="{28A0092B-C50C-407E-A947-70E740481C1C}">
                          <a14:useLocalDpi xmlns:a14="http://schemas.microsoft.com/office/drawing/2010/main" val="0"/>
                        </a:ext>
                      </a:extLst>
                    </a:blip>
                    <a:srcRect/>
                    <a:stretch>
                      <a:fillRect/>
                    </a:stretch>
                  </pic:blipFill>
                  <pic:spPr bwMode="auto">
                    <a:xfrm>
                      <a:off x="0" y="0"/>
                      <a:ext cx="1628779" cy="536613"/>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3B973DA2" w14:textId="6888B8EB" w:rsidR="00E26732" w:rsidRDefault="00E26732" w:rsidP="00581549">
      <w:pPr>
        <w:rPr>
          <w:rFonts w:ascii="Arial" w:hAnsi="Arial" w:cs="Arial"/>
          <w:sz w:val="22"/>
          <w:szCs w:val="22"/>
        </w:rPr>
      </w:pPr>
    </w:p>
    <w:p w14:paraId="602AFB91" w14:textId="77777777" w:rsidR="00D424D5" w:rsidRPr="004B61C0" w:rsidRDefault="00D424D5" w:rsidP="00581549">
      <w:pPr>
        <w:rPr>
          <w:rFonts w:asciiTheme="majorHAnsi" w:hAnsiTheme="majorHAnsi" w:cstheme="majorHAnsi"/>
        </w:rPr>
      </w:pPr>
    </w:p>
    <w:p w14:paraId="6F6B1A20" w14:textId="71AD4DBB" w:rsidR="00E26732" w:rsidRPr="004B61C0" w:rsidRDefault="00E26732" w:rsidP="00581549">
      <w:pPr>
        <w:rPr>
          <w:rFonts w:asciiTheme="majorHAnsi" w:hAnsiTheme="majorHAnsi" w:cstheme="majorHAnsi"/>
        </w:rPr>
      </w:pPr>
    </w:p>
    <w:p w14:paraId="3F6ADAC1" w14:textId="363BA67E" w:rsidR="00581549" w:rsidRPr="004B61C0" w:rsidRDefault="00581549" w:rsidP="00581549">
      <w:pPr>
        <w:rPr>
          <w:rFonts w:asciiTheme="majorHAnsi" w:hAnsiTheme="majorHAnsi" w:cstheme="majorHAnsi"/>
          <w:b/>
          <w:bCs/>
          <w:sz w:val="24"/>
          <w:szCs w:val="24"/>
        </w:rPr>
      </w:pPr>
      <w:r w:rsidRPr="004B61C0">
        <w:rPr>
          <w:rFonts w:asciiTheme="majorHAnsi" w:hAnsiTheme="majorHAnsi" w:cstheme="majorHAnsi"/>
          <w:b/>
          <w:bCs/>
          <w:sz w:val="24"/>
          <w:szCs w:val="24"/>
        </w:rPr>
        <w:t>MSc Industry 4.0 Advanced Manufacturing</w:t>
      </w:r>
    </w:p>
    <w:p w14:paraId="07B08B7C" w14:textId="68988C93" w:rsidR="00581549" w:rsidRPr="004B61C0" w:rsidRDefault="00581549" w:rsidP="00581549">
      <w:pPr>
        <w:rPr>
          <w:rFonts w:asciiTheme="majorHAnsi" w:hAnsiTheme="majorHAnsi" w:cstheme="majorHAnsi"/>
          <w:b/>
          <w:bCs/>
          <w:sz w:val="28"/>
          <w:szCs w:val="28"/>
        </w:rPr>
      </w:pPr>
    </w:p>
    <w:p w14:paraId="3252AFDB" w14:textId="51D4A5E1" w:rsidR="00581549" w:rsidRPr="004B61C0" w:rsidRDefault="00286927" w:rsidP="00581549">
      <w:pPr>
        <w:rPr>
          <w:rFonts w:asciiTheme="majorHAnsi" w:hAnsiTheme="majorHAnsi" w:cstheme="majorHAnsi"/>
          <w:b/>
          <w:bCs/>
          <w:sz w:val="28"/>
          <w:szCs w:val="28"/>
        </w:rPr>
      </w:pPr>
      <w:r w:rsidRPr="004B61C0">
        <w:rPr>
          <w:rFonts w:asciiTheme="majorHAnsi" w:hAnsiTheme="majorHAnsi" w:cstheme="majorHAnsi"/>
          <w:b/>
          <w:bCs/>
          <w:sz w:val="28"/>
          <w:szCs w:val="28"/>
        </w:rPr>
        <w:t>Financial Management and Planning</w:t>
      </w:r>
      <w:r w:rsidRPr="004B61C0">
        <w:rPr>
          <w:rFonts w:asciiTheme="majorHAnsi" w:hAnsiTheme="majorHAnsi" w:cstheme="majorHAnsi"/>
          <w:b/>
          <w:bCs/>
          <w:sz w:val="28"/>
          <w:szCs w:val="28"/>
        </w:rPr>
        <w:cr/>
      </w:r>
    </w:p>
    <w:p w14:paraId="7DE0DAED" w14:textId="3F6E0183" w:rsidR="00581549" w:rsidRPr="004B61C0" w:rsidRDefault="00581549" w:rsidP="00581549">
      <w:pPr>
        <w:rPr>
          <w:rFonts w:asciiTheme="majorHAnsi" w:hAnsiTheme="majorHAnsi" w:cstheme="majorHAnsi"/>
          <w:b/>
          <w:bCs/>
          <w:sz w:val="24"/>
          <w:szCs w:val="24"/>
        </w:rPr>
      </w:pPr>
      <w:r w:rsidRPr="004B61C0">
        <w:rPr>
          <w:rFonts w:asciiTheme="majorHAnsi" w:hAnsiTheme="majorHAnsi" w:cstheme="majorHAnsi"/>
          <w:b/>
          <w:bCs/>
          <w:sz w:val="24"/>
          <w:szCs w:val="24"/>
        </w:rPr>
        <w:t>Module Code: ACPA700</w:t>
      </w:r>
      <w:r w:rsidR="00286927" w:rsidRPr="004B61C0">
        <w:rPr>
          <w:rFonts w:asciiTheme="majorHAnsi" w:hAnsiTheme="majorHAnsi" w:cstheme="majorHAnsi"/>
          <w:b/>
          <w:bCs/>
          <w:sz w:val="24"/>
          <w:szCs w:val="24"/>
        </w:rPr>
        <w:t>2</w:t>
      </w:r>
    </w:p>
    <w:p w14:paraId="1F4AD5D6" w14:textId="5CA0D98E" w:rsidR="00581549" w:rsidRPr="004B61C0" w:rsidRDefault="00581549">
      <w:pPr>
        <w:rPr>
          <w:rStyle w:val="eop"/>
          <w:rFonts w:asciiTheme="majorHAnsi" w:hAnsiTheme="majorHAnsi" w:cstheme="majorHAnsi"/>
          <w:b/>
          <w:bCs/>
          <w:color w:val="000000"/>
          <w:sz w:val="28"/>
          <w:szCs w:val="28"/>
        </w:rPr>
      </w:pPr>
    </w:p>
    <w:p w14:paraId="398E1D16" w14:textId="3CAAC216" w:rsidR="00581549" w:rsidRPr="004B61C0" w:rsidRDefault="009B3E43" w:rsidP="00286927">
      <w:pPr>
        <w:rPr>
          <w:rFonts w:asciiTheme="majorHAnsi" w:hAnsiTheme="majorHAnsi" w:cstheme="majorHAnsi"/>
          <w:b/>
          <w:bCs/>
          <w:sz w:val="28"/>
          <w:szCs w:val="28"/>
        </w:rPr>
      </w:pPr>
      <w:r w:rsidRPr="004B61C0">
        <w:rPr>
          <w:rFonts w:asciiTheme="majorHAnsi" w:hAnsiTheme="majorHAnsi" w:cstheme="majorHAnsi"/>
          <w:b/>
          <w:bCs/>
          <w:sz w:val="28"/>
          <w:szCs w:val="28"/>
        </w:rPr>
        <w:t xml:space="preserve">Assignment - </w:t>
      </w:r>
      <w:r w:rsidR="00286927" w:rsidRPr="004B61C0">
        <w:rPr>
          <w:rFonts w:asciiTheme="majorHAnsi" w:hAnsiTheme="majorHAnsi" w:cstheme="majorHAnsi"/>
          <w:b/>
          <w:bCs/>
          <w:sz w:val="28"/>
          <w:szCs w:val="28"/>
        </w:rPr>
        <w:t>Business review of another business utilising their published Financial Statements.</w:t>
      </w:r>
    </w:p>
    <w:p w14:paraId="59810B25" w14:textId="77777777" w:rsidR="009B3E43" w:rsidRPr="004B61C0" w:rsidRDefault="009B3E43">
      <w:pPr>
        <w:rPr>
          <w:rFonts w:asciiTheme="majorHAnsi" w:hAnsiTheme="majorHAnsi" w:cstheme="majorHAnsi"/>
          <w:b/>
          <w:bCs/>
          <w:sz w:val="24"/>
          <w:szCs w:val="24"/>
        </w:rPr>
      </w:pPr>
    </w:p>
    <w:p w14:paraId="13B6FC5E" w14:textId="01A85BEB" w:rsidR="00581549" w:rsidRPr="004B61C0" w:rsidRDefault="006D29DE">
      <w:pPr>
        <w:rPr>
          <w:rFonts w:asciiTheme="majorHAnsi" w:hAnsiTheme="majorHAnsi" w:cstheme="majorHAnsi"/>
          <w:b/>
          <w:bCs/>
          <w:sz w:val="24"/>
          <w:szCs w:val="24"/>
        </w:rPr>
      </w:pPr>
      <w:r w:rsidRPr="004B61C0">
        <w:rPr>
          <w:rFonts w:asciiTheme="majorHAnsi" w:hAnsiTheme="majorHAnsi" w:cstheme="majorHAnsi"/>
          <w:b/>
          <w:bCs/>
          <w:sz w:val="24"/>
          <w:szCs w:val="24"/>
        </w:rPr>
        <w:t>Lecturer</w:t>
      </w:r>
      <w:r w:rsidR="00581549" w:rsidRPr="004B61C0">
        <w:rPr>
          <w:rFonts w:asciiTheme="majorHAnsi" w:hAnsiTheme="majorHAnsi" w:cstheme="majorHAnsi"/>
          <w:b/>
          <w:bCs/>
          <w:sz w:val="24"/>
          <w:szCs w:val="24"/>
        </w:rPr>
        <w:t xml:space="preserve">: </w:t>
      </w:r>
      <w:r w:rsidR="00286927" w:rsidRPr="004B61C0">
        <w:rPr>
          <w:rFonts w:asciiTheme="majorHAnsi" w:hAnsiTheme="majorHAnsi" w:cstheme="majorHAnsi"/>
          <w:b/>
          <w:bCs/>
          <w:sz w:val="24"/>
          <w:szCs w:val="24"/>
        </w:rPr>
        <w:t>Howard Davies</w:t>
      </w:r>
    </w:p>
    <w:p w14:paraId="2D681FAE" w14:textId="3E103B35" w:rsidR="00581549" w:rsidRPr="004B61C0" w:rsidRDefault="00581549">
      <w:pPr>
        <w:rPr>
          <w:rFonts w:asciiTheme="majorHAnsi" w:hAnsiTheme="majorHAnsi" w:cstheme="majorHAnsi"/>
          <w:b/>
          <w:bCs/>
          <w:sz w:val="28"/>
          <w:szCs w:val="28"/>
        </w:rPr>
      </w:pPr>
    </w:p>
    <w:p w14:paraId="0FBC32FA" w14:textId="00872EC7" w:rsidR="00E26732" w:rsidRPr="004B61C0" w:rsidRDefault="00E26732">
      <w:pPr>
        <w:rPr>
          <w:rFonts w:asciiTheme="majorHAnsi" w:hAnsiTheme="majorHAnsi" w:cstheme="majorHAnsi"/>
          <w:b/>
          <w:bCs/>
          <w:sz w:val="28"/>
          <w:szCs w:val="28"/>
        </w:rPr>
      </w:pPr>
    </w:p>
    <w:p w14:paraId="0B48961C" w14:textId="7AD62F70" w:rsidR="00E26732" w:rsidRPr="004B61C0" w:rsidRDefault="00E26732">
      <w:pPr>
        <w:rPr>
          <w:rFonts w:asciiTheme="majorHAnsi" w:hAnsiTheme="majorHAnsi" w:cstheme="majorHAnsi"/>
          <w:b/>
          <w:bCs/>
          <w:sz w:val="28"/>
          <w:szCs w:val="28"/>
        </w:rPr>
      </w:pPr>
    </w:p>
    <w:p w14:paraId="05E6D899" w14:textId="04101145" w:rsidR="00E26732" w:rsidRPr="004B61C0" w:rsidRDefault="00E26732">
      <w:pPr>
        <w:rPr>
          <w:rFonts w:asciiTheme="majorHAnsi" w:hAnsiTheme="majorHAnsi" w:cstheme="majorHAnsi"/>
          <w:b/>
          <w:bCs/>
          <w:sz w:val="28"/>
          <w:szCs w:val="28"/>
        </w:rPr>
      </w:pPr>
    </w:p>
    <w:p w14:paraId="77733391" w14:textId="77777777" w:rsidR="00E26732" w:rsidRPr="004B61C0" w:rsidRDefault="00E26732">
      <w:pPr>
        <w:rPr>
          <w:rFonts w:asciiTheme="majorHAnsi" w:hAnsiTheme="majorHAnsi" w:cstheme="majorHAnsi"/>
          <w:b/>
          <w:bCs/>
          <w:sz w:val="28"/>
          <w:szCs w:val="28"/>
        </w:rPr>
      </w:pPr>
    </w:p>
    <w:p w14:paraId="64F040CF" w14:textId="6FF32A93" w:rsidR="00581549" w:rsidRPr="004B61C0" w:rsidRDefault="00581549">
      <w:pPr>
        <w:rPr>
          <w:rFonts w:asciiTheme="majorHAnsi" w:hAnsiTheme="majorHAnsi" w:cstheme="majorHAnsi"/>
          <w:b/>
          <w:bCs/>
          <w:sz w:val="32"/>
          <w:szCs w:val="32"/>
        </w:rPr>
      </w:pPr>
    </w:p>
    <w:p w14:paraId="65A37143" w14:textId="686B73D9" w:rsidR="00A21F5A" w:rsidRPr="004B61C0" w:rsidRDefault="00286927">
      <w:pPr>
        <w:rPr>
          <w:rFonts w:asciiTheme="majorHAnsi" w:hAnsiTheme="majorHAnsi" w:cstheme="majorHAnsi"/>
          <w:b/>
          <w:bCs/>
          <w:sz w:val="32"/>
          <w:szCs w:val="32"/>
        </w:rPr>
      </w:pPr>
      <w:r w:rsidRPr="004B61C0">
        <w:rPr>
          <w:rFonts w:asciiTheme="majorHAnsi" w:hAnsiTheme="majorHAnsi" w:cstheme="majorHAnsi"/>
          <w:b/>
          <w:bCs/>
          <w:color w:val="002060"/>
          <w:sz w:val="36"/>
          <w:szCs w:val="36"/>
        </w:rPr>
        <w:t>Business Report</w:t>
      </w:r>
      <w:r w:rsidR="004B61C0" w:rsidRPr="004B61C0">
        <w:rPr>
          <w:rFonts w:asciiTheme="majorHAnsi" w:hAnsiTheme="majorHAnsi" w:cstheme="majorHAnsi"/>
          <w:b/>
          <w:bCs/>
          <w:color w:val="002060"/>
          <w:sz w:val="36"/>
          <w:szCs w:val="36"/>
        </w:rPr>
        <w:t>: Aston Martin Lagonda Joint Venture viability</w:t>
      </w:r>
    </w:p>
    <w:p w14:paraId="026DDBE2" w14:textId="4B992E70" w:rsidR="00E26732" w:rsidRPr="004B61C0" w:rsidRDefault="00E26732">
      <w:pPr>
        <w:rPr>
          <w:rFonts w:asciiTheme="majorHAnsi" w:hAnsiTheme="majorHAnsi" w:cstheme="majorHAnsi"/>
          <w:b/>
          <w:bCs/>
          <w:sz w:val="28"/>
          <w:szCs w:val="28"/>
        </w:rPr>
      </w:pPr>
    </w:p>
    <w:p w14:paraId="4E976784" w14:textId="6EE27B04" w:rsidR="00E26732" w:rsidRPr="004B61C0" w:rsidRDefault="00E26732">
      <w:pPr>
        <w:rPr>
          <w:rFonts w:asciiTheme="majorHAnsi" w:hAnsiTheme="majorHAnsi" w:cstheme="majorHAnsi"/>
          <w:b/>
          <w:bCs/>
          <w:sz w:val="28"/>
          <w:szCs w:val="28"/>
        </w:rPr>
      </w:pPr>
    </w:p>
    <w:p w14:paraId="5FA4891C" w14:textId="462CE5EA" w:rsidR="00E26732" w:rsidRPr="004B61C0" w:rsidRDefault="00E26732">
      <w:pPr>
        <w:rPr>
          <w:rFonts w:asciiTheme="majorHAnsi" w:hAnsiTheme="majorHAnsi" w:cstheme="majorHAnsi"/>
          <w:b/>
          <w:bCs/>
          <w:sz w:val="28"/>
          <w:szCs w:val="28"/>
        </w:rPr>
      </w:pPr>
    </w:p>
    <w:p w14:paraId="437D2DAE" w14:textId="096CD1A5" w:rsidR="00E26732" w:rsidRPr="004B61C0" w:rsidRDefault="00E26732">
      <w:pPr>
        <w:rPr>
          <w:rFonts w:asciiTheme="majorHAnsi" w:hAnsiTheme="majorHAnsi" w:cstheme="majorHAnsi"/>
          <w:b/>
          <w:bCs/>
          <w:sz w:val="28"/>
          <w:szCs w:val="28"/>
        </w:rPr>
      </w:pPr>
    </w:p>
    <w:p w14:paraId="2EB34D62" w14:textId="2FAC630C" w:rsidR="00D424D5" w:rsidRPr="004B61C0" w:rsidRDefault="00D424D5">
      <w:pPr>
        <w:rPr>
          <w:rFonts w:asciiTheme="majorHAnsi" w:hAnsiTheme="majorHAnsi" w:cstheme="majorHAnsi"/>
          <w:b/>
          <w:bCs/>
          <w:sz w:val="28"/>
          <w:szCs w:val="28"/>
        </w:rPr>
      </w:pPr>
    </w:p>
    <w:p w14:paraId="036090EA" w14:textId="2AA41469" w:rsidR="00D424D5" w:rsidRPr="004B61C0" w:rsidRDefault="00D424D5">
      <w:pPr>
        <w:rPr>
          <w:rFonts w:asciiTheme="majorHAnsi" w:hAnsiTheme="majorHAnsi" w:cstheme="majorHAnsi"/>
          <w:b/>
          <w:bCs/>
          <w:sz w:val="28"/>
          <w:szCs w:val="28"/>
        </w:rPr>
      </w:pPr>
    </w:p>
    <w:p w14:paraId="73AFCAD8" w14:textId="77777777" w:rsidR="00D424D5" w:rsidRPr="004B61C0" w:rsidRDefault="00D424D5">
      <w:pPr>
        <w:rPr>
          <w:rFonts w:asciiTheme="majorHAnsi" w:hAnsiTheme="majorHAnsi" w:cstheme="majorHAnsi"/>
          <w:b/>
          <w:bCs/>
          <w:sz w:val="28"/>
          <w:szCs w:val="28"/>
        </w:rPr>
      </w:pPr>
    </w:p>
    <w:p w14:paraId="39FC113B" w14:textId="2EDEA5C5" w:rsidR="00E26732" w:rsidRPr="004B61C0" w:rsidRDefault="00E26732">
      <w:pPr>
        <w:rPr>
          <w:rFonts w:asciiTheme="majorHAnsi" w:hAnsiTheme="majorHAnsi" w:cstheme="majorHAnsi"/>
          <w:b/>
          <w:bCs/>
          <w:sz w:val="28"/>
          <w:szCs w:val="28"/>
        </w:rPr>
      </w:pPr>
    </w:p>
    <w:p w14:paraId="23B48D11" w14:textId="0B0AEBBB" w:rsidR="00A21F5A" w:rsidRPr="004B61C0" w:rsidRDefault="00286927" w:rsidP="00E26732">
      <w:pPr>
        <w:spacing w:line="480" w:lineRule="auto"/>
        <w:rPr>
          <w:rFonts w:asciiTheme="majorHAnsi" w:hAnsiTheme="majorHAnsi" w:cstheme="majorHAnsi"/>
          <w:b/>
          <w:bCs/>
          <w:sz w:val="28"/>
          <w:szCs w:val="28"/>
        </w:rPr>
      </w:pPr>
      <w:r w:rsidRPr="004B61C0">
        <w:rPr>
          <w:rFonts w:asciiTheme="majorHAnsi" w:hAnsiTheme="majorHAnsi" w:cstheme="majorHAnsi"/>
          <w:b/>
          <w:bCs/>
          <w:sz w:val="28"/>
          <w:szCs w:val="28"/>
        </w:rPr>
        <w:t>2</w:t>
      </w:r>
      <w:r w:rsidR="00F7571E">
        <w:rPr>
          <w:rFonts w:asciiTheme="majorHAnsi" w:hAnsiTheme="majorHAnsi" w:cstheme="majorHAnsi"/>
          <w:b/>
          <w:bCs/>
          <w:sz w:val="28"/>
          <w:szCs w:val="28"/>
        </w:rPr>
        <w:t>8</w:t>
      </w:r>
      <w:r w:rsidR="00A21F5A" w:rsidRPr="004B61C0">
        <w:rPr>
          <w:rFonts w:asciiTheme="majorHAnsi" w:hAnsiTheme="majorHAnsi" w:cstheme="majorHAnsi"/>
          <w:b/>
          <w:bCs/>
          <w:sz w:val="28"/>
          <w:szCs w:val="28"/>
          <w:vertAlign w:val="superscript"/>
        </w:rPr>
        <w:t>th</w:t>
      </w:r>
      <w:r w:rsidR="00A21F5A" w:rsidRPr="004B61C0">
        <w:rPr>
          <w:rFonts w:asciiTheme="majorHAnsi" w:hAnsiTheme="majorHAnsi" w:cstheme="majorHAnsi"/>
          <w:b/>
          <w:bCs/>
          <w:sz w:val="28"/>
          <w:szCs w:val="28"/>
        </w:rPr>
        <w:t xml:space="preserve"> </w:t>
      </w:r>
      <w:r w:rsidR="00884816" w:rsidRPr="004B61C0">
        <w:rPr>
          <w:rFonts w:asciiTheme="majorHAnsi" w:hAnsiTheme="majorHAnsi" w:cstheme="majorHAnsi"/>
          <w:b/>
          <w:bCs/>
          <w:sz w:val="28"/>
          <w:szCs w:val="28"/>
        </w:rPr>
        <w:t>January</w:t>
      </w:r>
      <w:r w:rsidR="00A21F5A" w:rsidRPr="004B61C0">
        <w:rPr>
          <w:rFonts w:asciiTheme="majorHAnsi" w:hAnsiTheme="majorHAnsi" w:cstheme="majorHAnsi"/>
          <w:b/>
          <w:bCs/>
          <w:sz w:val="28"/>
          <w:szCs w:val="28"/>
        </w:rPr>
        <w:t xml:space="preserve"> 202</w:t>
      </w:r>
      <w:r w:rsidR="00884816" w:rsidRPr="004B61C0">
        <w:rPr>
          <w:rFonts w:asciiTheme="majorHAnsi" w:hAnsiTheme="majorHAnsi" w:cstheme="majorHAnsi"/>
          <w:b/>
          <w:bCs/>
          <w:sz w:val="28"/>
          <w:szCs w:val="28"/>
        </w:rPr>
        <w:t>3</w:t>
      </w:r>
    </w:p>
    <w:p w14:paraId="6C60BDBE" w14:textId="43C25894" w:rsidR="00A21F5A" w:rsidRPr="004B61C0" w:rsidRDefault="00A21F5A" w:rsidP="00E26732">
      <w:pPr>
        <w:spacing w:line="480" w:lineRule="auto"/>
        <w:rPr>
          <w:rFonts w:asciiTheme="majorHAnsi" w:hAnsiTheme="majorHAnsi" w:cstheme="majorHAnsi"/>
          <w:b/>
          <w:bCs/>
          <w:sz w:val="28"/>
          <w:szCs w:val="28"/>
        </w:rPr>
      </w:pPr>
      <w:r w:rsidRPr="004B61C0">
        <w:rPr>
          <w:rFonts w:asciiTheme="majorHAnsi" w:hAnsiTheme="majorHAnsi" w:cstheme="majorHAnsi"/>
          <w:b/>
          <w:bCs/>
          <w:sz w:val="28"/>
          <w:szCs w:val="28"/>
        </w:rPr>
        <w:t>Student: Gareth Gooding (2125561)</w:t>
      </w:r>
    </w:p>
    <w:p w14:paraId="36A2954C" w14:textId="604C4991" w:rsidR="00A21F5A" w:rsidRPr="004B61C0" w:rsidRDefault="00A21F5A" w:rsidP="00E26732">
      <w:pPr>
        <w:spacing w:line="480" w:lineRule="auto"/>
        <w:rPr>
          <w:rFonts w:asciiTheme="majorHAnsi" w:hAnsiTheme="majorHAnsi" w:cstheme="majorHAnsi"/>
          <w:b/>
          <w:bCs/>
          <w:sz w:val="24"/>
          <w:szCs w:val="24"/>
        </w:rPr>
      </w:pPr>
      <w:r w:rsidRPr="004B61C0">
        <w:rPr>
          <w:rFonts w:asciiTheme="majorHAnsi" w:hAnsiTheme="majorHAnsi" w:cstheme="majorHAnsi"/>
          <w:b/>
          <w:bCs/>
          <w:sz w:val="24"/>
          <w:szCs w:val="24"/>
        </w:rPr>
        <w:t>E-mail: 2125561@student.uwtsd.ac.uk</w:t>
      </w:r>
    </w:p>
    <w:p w14:paraId="41493E49" w14:textId="1B3EF45E" w:rsidR="00A21F5A" w:rsidRPr="004B61C0" w:rsidRDefault="00A21F5A">
      <w:pPr>
        <w:rPr>
          <w:rFonts w:asciiTheme="majorHAnsi" w:hAnsiTheme="majorHAnsi" w:cstheme="majorHAnsi"/>
          <w:b/>
          <w:bCs/>
        </w:rPr>
      </w:pPr>
    </w:p>
    <w:p w14:paraId="203B57E6" w14:textId="77777777" w:rsidR="001A6BA7" w:rsidRPr="004B61C0" w:rsidRDefault="001A6BA7">
      <w:pPr>
        <w:rPr>
          <w:rStyle w:val="eop"/>
          <w:rFonts w:asciiTheme="majorHAnsi" w:hAnsiTheme="majorHAnsi" w:cstheme="majorHAnsi"/>
          <w:color w:val="000000"/>
        </w:rPr>
      </w:pPr>
    </w:p>
    <w:p w14:paraId="137E1A07" w14:textId="133A3A2E" w:rsidR="00A21F5A" w:rsidRPr="004B61C0" w:rsidRDefault="00A21F5A">
      <w:pPr>
        <w:rPr>
          <w:rStyle w:val="eop"/>
          <w:rFonts w:asciiTheme="majorHAnsi" w:hAnsiTheme="majorHAnsi" w:cstheme="majorHAnsi"/>
          <w:color w:val="000000"/>
        </w:rPr>
      </w:pPr>
    </w:p>
    <w:p w14:paraId="45A7082A" w14:textId="43B3EC9A" w:rsidR="00A21F5A" w:rsidRPr="004B61C0" w:rsidRDefault="00D424D5">
      <w:pPr>
        <w:rPr>
          <w:rStyle w:val="eop"/>
          <w:rFonts w:asciiTheme="majorHAnsi" w:hAnsiTheme="majorHAnsi" w:cstheme="majorHAnsi"/>
          <w:color w:val="000000"/>
        </w:rPr>
      </w:pPr>
      <w:r w:rsidRPr="004B61C0">
        <w:rPr>
          <w:rStyle w:val="eop"/>
          <w:rFonts w:asciiTheme="majorHAnsi" w:hAnsiTheme="majorHAnsi" w:cstheme="majorHAnsi"/>
          <w:noProof/>
          <w:color w:val="000000"/>
        </w:rPr>
        <w:drawing>
          <wp:anchor distT="0" distB="0" distL="114300" distR="114300" simplePos="0" relativeHeight="251666944" behindDoc="0" locked="0" layoutInCell="1" allowOverlap="1" wp14:anchorId="01E740BD" wp14:editId="20B2ACCB">
            <wp:simplePos x="0" y="0"/>
            <wp:positionH relativeFrom="column">
              <wp:posOffset>3067050</wp:posOffset>
            </wp:positionH>
            <wp:positionV relativeFrom="paragraph">
              <wp:posOffset>26035</wp:posOffset>
            </wp:positionV>
            <wp:extent cx="1038225" cy="942975"/>
            <wp:effectExtent l="0" t="0" r="9525" b="9525"/>
            <wp:wrapNone/>
            <wp:docPr id="6" name="Picture 6"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Text&#10;&#10;Description automatically generated"/>
                    <pic:cNvPicPr/>
                  </pic:nvPicPr>
                  <pic:blipFill>
                    <a:blip r:embed="rId15"/>
                    <a:stretch>
                      <a:fillRect/>
                    </a:stretch>
                  </pic:blipFill>
                  <pic:spPr>
                    <a:xfrm>
                      <a:off x="0" y="0"/>
                      <a:ext cx="1038225" cy="942975"/>
                    </a:xfrm>
                    <a:prstGeom prst="rect">
                      <a:avLst/>
                    </a:prstGeom>
                  </pic:spPr>
                </pic:pic>
              </a:graphicData>
            </a:graphic>
          </wp:anchor>
        </w:drawing>
      </w:r>
      <w:r w:rsidR="00E26732" w:rsidRPr="004B61C0">
        <w:rPr>
          <w:rFonts w:asciiTheme="majorHAnsi" w:hAnsiTheme="majorHAnsi" w:cstheme="majorHAnsi"/>
          <w:noProof/>
        </w:rPr>
        <w:drawing>
          <wp:anchor distT="0" distB="0" distL="114300" distR="114300" simplePos="0" relativeHeight="251660800" behindDoc="0" locked="0" layoutInCell="1" allowOverlap="1" wp14:anchorId="64F14710" wp14:editId="3825B6E9">
            <wp:simplePos x="0" y="0"/>
            <wp:positionH relativeFrom="column">
              <wp:posOffset>304800</wp:posOffset>
            </wp:positionH>
            <wp:positionV relativeFrom="paragraph">
              <wp:posOffset>130810</wp:posOffset>
            </wp:positionV>
            <wp:extent cx="1781175" cy="571500"/>
            <wp:effectExtent l="0" t="0" r="0" b="0"/>
            <wp:wrapNone/>
            <wp:docPr id="3" name="Picture 3" descr="Logo of UWTSD Moodle 2021/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Logo of UWTSD Moodle 2021/22"/>
                    <pic:cNvPicPr>
                      <a:picLocks noChangeAspect="1" noChangeArrowheads="1"/>
                    </pic:cNvPicPr>
                  </pic:nvPicPr>
                  <pic:blipFill rotWithShape="1">
                    <a:blip r:embed="rId16">
                      <a:extLst>
                        <a:ext uri="{28A0092B-C50C-407E-A947-70E740481C1C}">
                          <a14:useLocalDpi xmlns:a14="http://schemas.microsoft.com/office/drawing/2010/main" val="0"/>
                        </a:ext>
                      </a:extLst>
                    </a:blip>
                    <a:srcRect r="37667"/>
                    <a:stretch/>
                  </pic:blipFill>
                  <pic:spPr bwMode="auto">
                    <a:xfrm>
                      <a:off x="0" y="0"/>
                      <a:ext cx="1781175" cy="571500"/>
                    </a:xfrm>
                    <a:prstGeom prst="rect">
                      <a:avLst/>
                    </a:prstGeom>
                    <a:noFill/>
                    <a:ln>
                      <a:noFill/>
                    </a:ln>
                    <a:extLst>
                      <a:ext uri="{53640926-AAD7-44D8-BBD7-CCE9431645EC}">
                        <a14:shadowObscured xmlns:a14="http://schemas.microsoft.com/office/drawing/2010/main"/>
                      </a:ext>
                    </a:extLst>
                  </pic:spPr>
                </pic:pic>
              </a:graphicData>
            </a:graphic>
          </wp:anchor>
        </w:drawing>
      </w:r>
    </w:p>
    <w:p w14:paraId="3EC769D4" w14:textId="4CEDCCE8" w:rsidR="00A21F5A" w:rsidRPr="004B61C0" w:rsidRDefault="00A21F5A">
      <w:pPr>
        <w:rPr>
          <w:rStyle w:val="eop"/>
          <w:rFonts w:asciiTheme="majorHAnsi" w:hAnsiTheme="majorHAnsi" w:cstheme="majorHAnsi"/>
          <w:color w:val="000000"/>
        </w:rPr>
      </w:pPr>
    </w:p>
    <w:p w14:paraId="71CB52CD" w14:textId="20F03411" w:rsidR="00A21F5A" w:rsidRPr="004B61C0" w:rsidRDefault="00A21F5A">
      <w:pPr>
        <w:rPr>
          <w:rStyle w:val="eop"/>
          <w:rFonts w:asciiTheme="majorHAnsi" w:hAnsiTheme="majorHAnsi" w:cstheme="majorHAnsi"/>
          <w:color w:val="000000"/>
        </w:rPr>
      </w:pPr>
    </w:p>
    <w:p w14:paraId="1610B75C" w14:textId="24C4E7ED" w:rsidR="00A21F5A" w:rsidRPr="004B61C0" w:rsidRDefault="00A21F5A">
      <w:pPr>
        <w:rPr>
          <w:rStyle w:val="eop"/>
          <w:rFonts w:asciiTheme="majorHAnsi" w:hAnsiTheme="majorHAnsi" w:cstheme="majorHAnsi"/>
          <w:color w:val="000000"/>
        </w:rPr>
      </w:pPr>
    </w:p>
    <w:p w14:paraId="5D594CC2" w14:textId="77777777" w:rsidR="00C754D8" w:rsidRPr="004B61C0" w:rsidRDefault="00C754D8" w:rsidP="00C754D8">
      <w:pPr>
        <w:rPr>
          <w:rStyle w:val="eop"/>
          <w:rFonts w:asciiTheme="majorHAnsi" w:hAnsiTheme="majorHAnsi" w:cstheme="majorHAnsi"/>
          <w:color w:val="000000"/>
        </w:rPr>
      </w:pPr>
    </w:p>
    <w:p w14:paraId="7ED081B5" w14:textId="77777777" w:rsidR="00286927" w:rsidRPr="004B61C0" w:rsidRDefault="00286927" w:rsidP="00182311">
      <w:pPr>
        <w:spacing w:line="360" w:lineRule="auto"/>
        <w:jc w:val="center"/>
        <w:rPr>
          <w:rFonts w:asciiTheme="majorHAnsi" w:hAnsiTheme="majorHAnsi" w:cstheme="majorHAnsi"/>
          <w:b/>
          <w:bCs/>
          <w:color w:val="002060"/>
          <w:sz w:val="28"/>
          <w:szCs w:val="28"/>
        </w:rPr>
      </w:pPr>
    </w:p>
    <w:p w14:paraId="02F9A232" w14:textId="77777777" w:rsidR="004B61C0" w:rsidRPr="004B61C0" w:rsidRDefault="004B61C0" w:rsidP="004B61C0">
      <w:pPr>
        <w:jc w:val="center"/>
        <w:rPr>
          <w:rFonts w:asciiTheme="majorHAnsi" w:hAnsiTheme="majorHAnsi" w:cstheme="majorHAnsi"/>
          <w:b/>
          <w:bCs/>
          <w:sz w:val="28"/>
          <w:szCs w:val="28"/>
          <w:u w:val="single"/>
        </w:rPr>
      </w:pPr>
      <w:r w:rsidRPr="004B61C0">
        <w:rPr>
          <w:rFonts w:asciiTheme="majorHAnsi" w:hAnsiTheme="majorHAnsi" w:cstheme="majorHAnsi"/>
          <w:b/>
          <w:bCs/>
          <w:color w:val="002060"/>
          <w:sz w:val="32"/>
          <w:szCs w:val="32"/>
          <w:u w:val="single"/>
        </w:rPr>
        <w:lastRenderedPageBreak/>
        <w:t>Business Report: Aston Martin Lagonda Joint Venture viability</w:t>
      </w:r>
    </w:p>
    <w:p w14:paraId="4111C24A" w14:textId="213A5F2B" w:rsidR="009B3E43" w:rsidRPr="004B61C0" w:rsidRDefault="009B3E43">
      <w:pPr>
        <w:rPr>
          <w:rFonts w:asciiTheme="majorHAnsi" w:hAnsiTheme="majorHAnsi" w:cstheme="majorHAnsi"/>
          <w:b/>
          <w:bCs/>
          <w:color w:val="002060"/>
          <w:u w:val="single"/>
        </w:rPr>
      </w:pPr>
    </w:p>
    <w:p w14:paraId="5761AB18" w14:textId="58ED9394" w:rsidR="007A2862" w:rsidRPr="004B61C0" w:rsidRDefault="007A2862">
      <w:pPr>
        <w:rPr>
          <w:rFonts w:asciiTheme="majorHAnsi" w:hAnsiTheme="majorHAnsi" w:cstheme="majorHAnsi"/>
          <w:b/>
          <w:bCs/>
          <w:color w:val="002060"/>
          <w:u w:val="single"/>
        </w:rPr>
      </w:pPr>
    </w:p>
    <w:p w14:paraId="2D438921" w14:textId="77777777" w:rsidR="007A2862" w:rsidRPr="004B61C0" w:rsidRDefault="007A2862">
      <w:pPr>
        <w:rPr>
          <w:rFonts w:asciiTheme="majorHAnsi" w:hAnsiTheme="majorHAnsi" w:cstheme="majorHAnsi"/>
          <w:b/>
          <w:bCs/>
          <w:color w:val="002060"/>
          <w:u w:val="single"/>
        </w:rPr>
      </w:pPr>
    </w:p>
    <w:p w14:paraId="7F25AE88" w14:textId="77777777" w:rsidR="00627594" w:rsidRPr="004B61C0" w:rsidRDefault="00627594">
      <w:p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Contents</w:t>
      </w:r>
    </w:p>
    <w:p w14:paraId="6234B350" w14:textId="77777777" w:rsidR="00627594" w:rsidRPr="004B61C0" w:rsidRDefault="00627594">
      <w:pPr>
        <w:rPr>
          <w:rFonts w:asciiTheme="majorHAnsi" w:hAnsiTheme="majorHAnsi" w:cstheme="majorHAnsi"/>
          <w:b/>
          <w:bCs/>
          <w:color w:val="002060"/>
          <w:sz w:val="24"/>
          <w:szCs w:val="24"/>
          <w:u w:val="single"/>
        </w:rPr>
      </w:pPr>
    </w:p>
    <w:p w14:paraId="0A2D8D65" w14:textId="7EBCA7E7" w:rsidR="00627594" w:rsidRPr="004B61C0" w:rsidRDefault="00286927" w:rsidP="00286927">
      <w:pPr>
        <w:pStyle w:val="ListParagraph"/>
        <w:numPr>
          <w:ilvl w:val="0"/>
          <w:numId w:val="19"/>
        </w:numPr>
        <w:rPr>
          <w:rFonts w:asciiTheme="majorHAnsi" w:hAnsiTheme="majorHAnsi" w:cstheme="majorHAnsi"/>
          <w:color w:val="002060"/>
          <w:sz w:val="24"/>
          <w:szCs w:val="24"/>
        </w:rPr>
      </w:pPr>
      <w:r w:rsidRPr="004B61C0">
        <w:rPr>
          <w:rFonts w:asciiTheme="majorHAnsi" w:hAnsiTheme="majorHAnsi" w:cstheme="majorHAnsi"/>
          <w:color w:val="002060"/>
          <w:sz w:val="24"/>
          <w:szCs w:val="24"/>
        </w:rPr>
        <w:t>Executive Summar</w:t>
      </w:r>
      <w:r w:rsidR="004B61C0">
        <w:rPr>
          <w:rFonts w:asciiTheme="majorHAnsi" w:hAnsiTheme="majorHAnsi" w:cstheme="majorHAnsi"/>
          <w:color w:val="002060"/>
          <w:sz w:val="24"/>
          <w:szCs w:val="24"/>
        </w:rPr>
        <w:t>y</w:t>
      </w:r>
      <w:r w:rsidR="00182311" w:rsidRPr="004B61C0">
        <w:rPr>
          <w:rFonts w:asciiTheme="majorHAnsi" w:hAnsiTheme="majorHAnsi" w:cstheme="majorHAnsi"/>
          <w:color w:val="002060"/>
          <w:sz w:val="24"/>
          <w:szCs w:val="24"/>
        </w:rPr>
        <w:tab/>
      </w:r>
      <w:r w:rsidR="00182311" w:rsidRPr="004B61C0">
        <w:rPr>
          <w:rFonts w:asciiTheme="majorHAnsi" w:hAnsiTheme="majorHAnsi" w:cstheme="majorHAnsi"/>
          <w:color w:val="002060"/>
          <w:sz w:val="24"/>
          <w:szCs w:val="24"/>
        </w:rPr>
        <w:tab/>
      </w:r>
      <w:r w:rsidR="00182311" w:rsidRPr="004B61C0">
        <w:rPr>
          <w:rFonts w:asciiTheme="majorHAnsi" w:hAnsiTheme="majorHAnsi" w:cstheme="majorHAnsi"/>
          <w:color w:val="002060"/>
          <w:sz w:val="24"/>
          <w:szCs w:val="24"/>
        </w:rPr>
        <w:tab/>
      </w:r>
      <w:r w:rsidR="00182311" w:rsidRPr="004B61C0">
        <w:rPr>
          <w:rFonts w:asciiTheme="majorHAnsi" w:hAnsiTheme="majorHAnsi" w:cstheme="majorHAnsi"/>
          <w:color w:val="002060"/>
          <w:sz w:val="24"/>
          <w:szCs w:val="24"/>
        </w:rPr>
        <w:tab/>
      </w:r>
      <w:r w:rsidR="00182311" w:rsidRPr="004B61C0">
        <w:rPr>
          <w:rFonts w:asciiTheme="majorHAnsi" w:hAnsiTheme="majorHAnsi" w:cstheme="majorHAnsi"/>
          <w:color w:val="002060"/>
          <w:sz w:val="24"/>
          <w:szCs w:val="24"/>
        </w:rPr>
        <w:tab/>
      </w:r>
      <w:r w:rsidR="00AD283E">
        <w:rPr>
          <w:rFonts w:asciiTheme="majorHAnsi" w:hAnsiTheme="majorHAnsi" w:cstheme="majorHAnsi"/>
          <w:color w:val="002060"/>
          <w:sz w:val="24"/>
          <w:szCs w:val="24"/>
        </w:rPr>
        <w:tab/>
      </w:r>
      <w:r w:rsidR="00AD283E">
        <w:rPr>
          <w:rFonts w:asciiTheme="majorHAnsi" w:hAnsiTheme="majorHAnsi" w:cstheme="majorHAnsi"/>
          <w:color w:val="002060"/>
          <w:sz w:val="24"/>
          <w:szCs w:val="24"/>
        </w:rPr>
        <w:tab/>
      </w:r>
      <w:r w:rsidR="00AD283E">
        <w:rPr>
          <w:rFonts w:asciiTheme="majorHAnsi" w:hAnsiTheme="majorHAnsi" w:cstheme="majorHAnsi"/>
          <w:color w:val="002060"/>
          <w:sz w:val="24"/>
          <w:szCs w:val="24"/>
        </w:rPr>
        <w:tab/>
      </w:r>
      <w:r w:rsidR="00AD283E">
        <w:rPr>
          <w:rFonts w:asciiTheme="majorHAnsi" w:hAnsiTheme="majorHAnsi" w:cstheme="majorHAnsi"/>
          <w:color w:val="002060"/>
          <w:sz w:val="24"/>
          <w:szCs w:val="24"/>
        </w:rPr>
        <w:tab/>
      </w:r>
      <w:r w:rsidR="00AD283E">
        <w:rPr>
          <w:rFonts w:asciiTheme="majorHAnsi" w:hAnsiTheme="majorHAnsi" w:cstheme="majorHAnsi"/>
          <w:color w:val="002060"/>
          <w:sz w:val="24"/>
          <w:szCs w:val="24"/>
        </w:rPr>
        <w:tab/>
      </w:r>
      <w:r w:rsidR="00AD283E">
        <w:rPr>
          <w:rFonts w:asciiTheme="majorHAnsi" w:hAnsiTheme="majorHAnsi" w:cstheme="majorHAnsi"/>
          <w:color w:val="002060"/>
          <w:sz w:val="24"/>
          <w:szCs w:val="24"/>
        </w:rPr>
        <w:tab/>
      </w:r>
      <w:r w:rsidR="00182311" w:rsidRPr="004B61C0">
        <w:rPr>
          <w:rFonts w:asciiTheme="majorHAnsi" w:hAnsiTheme="majorHAnsi" w:cstheme="majorHAnsi"/>
          <w:color w:val="002060"/>
          <w:sz w:val="24"/>
          <w:szCs w:val="24"/>
        </w:rPr>
        <w:t>3</w:t>
      </w:r>
    </w:p>
    <w:p w14:paraId="092BC8DE" w14:textId="77777777" w:rsidR="007A2862" w:rsidRPr="004B61C0" w:rsidRDefault="007A2862" w:rsidP="00646014">
      <w:pPr>
        <w:rPr>
          <w:rFonts w:asciiTheme="majorHAnsi" w:hAnsiTheme="majorHAnsi" w:cstheme="majorHAnsi"/>
          <w:color w:val="002060"/>
          <w:sz w:val="24"/>
          <w:szCs w:val="24"/>
        </w:rPr>
      </w:pPr>
    </w:p>
    <w:p w14:paraId="59BD1844" w14:textId="2ECE85F5" w:rsidR="00187C81" w:rsidRDefault="00286927" w:rsidP="00187C81">
      <w:pPr>
        <w:pStyle w:val="ListParagraph"/>
        <w:numPr>
          <w:ilvl w:val="0"/>
          <w:numId w:val="19"/>
        </w:numPr>
        <w:jc w:val="both"/>
        <w:rPr>
          <w:rFonts w:asciiTheme="majorHAnsi" w:hAnsiTheme="majorHAnsi" w:cstheme="majorHAnsi"/>
          <w:color w:val="002060"/>
          <w:sz w:val="24"/>
          <w:szCs w:val="24"/>
        </w:rPr>
      </w:pPr>
      <w:r w:rsidRPr="004B61C0">
        <w:rPr>
          <w:rFonts w:asciiTheme="majorHAnsi" w:hAnsiTheme="majorHAnsi" w:cstheme="majorHAnsi"/>
          <w:color w:val="002060"/>
          <w:sz w:val="24"/>
          <w:szCs w:val="24"/>
        </w:rPr>
        <w:t>Introduction</w:t>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t>3</w:t>
      </w:r>
    </w:p>
    <w:p w14:paraId="4658D43A" w14:textId="77777777" w:rsidR="00187C81" w:rsidRPr="00187C81" w:rsidRDefault="00187C81" w:rsidP="00187C81">
      <w:pPr>
        <w:pStyle w:val="ListParagraph"/>
        <w:rPr>
          <w:rFonts w:asciiTheme="majorHAnsi" w:hAnsiTheme="majorHAnsi" w:cstheme="majorHAnsi"/>
          <w:color w:val="002060"/>
          <w:sz w:val="24"/>
          <w:szCs w:val="24"/>
        </w:rPr>
      </w:pPr>
    </w:p>
    <w:p w14:paraId="344FCC60" w14:textId="59348F62" w:rsidR="00627594" w:rsidRPr="00187C81" w:rsidRDefault="00286927" w:rsidP="00187C81">
      <w:pPr>
        <w:pStyle w:val="ListParagraph"/>
        <w:numPr>
          <w:ilvl w:val="0"/>
          <w:numId w:val="19"/>
        </w:numPr>
        <w:jc w:val="both"/>
        <w:rPr>
          <w:rFonts w:asciiTheme="majorHAnsi" w:hAnsiTheme="majorHAnsi" w:cstheme="majorHAnsi"/>
          <w:color w:val="002060"/>
          <w:sz w:val="24"/>
          <w:szCs w:val="24"/>
        </w:rPr>
      </w:pPr>
      <w:r w:rsidRPr="00187C81">
        <w:rPr>
          <w:rFonts w:asciiTheme="majorHAnsi" w:hAnsiTheme="majorHAnsi" w:cstheme="majorHAnsi"/>
          <w:color w:val="002060"/>
          <w:sz w:val="24"/>
          <w:szCs w:val="24"/>
        </w:rPr>
        <w:t>Aston Martin Financial Results</w:t>
      </w:r>
      <w:r w:rsidR="00EE7593" w:rsidRPr="00187C81">
        <w:rPr>
          <w:rFonts w:asciiTheme="majorHAnsi" w:hAnsiTheme="majorHAnsi" w:cstheme="majorHAnsi"/>
          <w:color w:val="002060"/>
        </w:rPr>
        <w:tab/>
      </w:r>
      <w:r w:rsidR="00EE7593" w:rsidRPr="00187C81">
        <w:rPr>
          <w:rFonts w:asciiTheme="majorHAnsi" w:hAnsiTheme="majorHAnsi" w:cstheme="majorHAnsi"/>
          <w:color w:val="002060"/>
        </w:rPr>
        <w:tab/>
      </w:r>
      <w:r w:rsidR="00EE7593" w:rsidRPr="00187C81">
        <w:rPr>
          <w:rFonts w:asciiTheme="majorHAnsi" w:hAnsiTheme="majorHAnsi" w:cstheme="majorHAnsi"/>
          <w:color w:val="002060"/>
        </w:rPr>
        <w:tab/>
      </w:r>
      <w:r w:rsidR="008E1C1E">
        <w:rPr>
          <w:rFonts w:asciiTheme="majorHAnsi" w:hAnsiTheme="majorHAnsi" w:cstheme="majorHAnsi"/>
          <w:color w:val="002060"/>
        </w:rPr>
        <w:tab/>
      </w:r>
      <w:r w:rsidR="00EE7593" w:rsidRPr="00187C81">
        <w:rPr>
          <w:rFonts w:asciiTheme="majorHAnsi" w:hAnsiTheme="majorHAnsi" w:cstheme="majorHAnsi"/>
        </w:rPr>
        <w:tab/>
      </w:r>
      <w:r w:rsidR="00EE7593" w:rsidRPr="00187C81">
        <w:rPr>
          <w:rFonts w:asciiTheme="majorHAnsi" w:hAnsiTheme="majorHAnsi" w:cstheme="majorHAnsi"/>
        </w:rPr>
        <w:tab/>
      </w:r>
      <w:r w:rsidRPr="00187C81">
        <w:rPr>
          <w:rFonts w:asciiTheme="majorHAnsi" w:hAnsiTheme="majorHAnsi" w:cstheme="majorHAnsi"/>
        </w:rPr>
        <w:tab/>
      </w:r>
      <w:r w:rsidRPr="00187C81">
        <w:rPr>
          <w:rFonts w:asciiTheme="majorHAnsi" w:hAnsiTheme="majorHAnsi" w:cstheme="majorHAnsi"/>
        </w:rPr>
        <w:tab/>
      </w:r>
      <w:r w:rsidRPr="00187C81">
        <w:rPr>
          <w:rFonts w:asciiTheme="majorHAnsi" w:hAnsiTheme="majorHAnsi" w:cstheme="majorHAnsi"/>
        </w:rPr>
        <w:tab/>
      </w:r>
      <w:r w:rsidR="00EE7593" w:rsidRPr="00187C81">
        <w:rPr>
          <w:rFonts w:asciiTheme="majorHAnsi" w:hAnsiTheme="majorHAnsi" w:cstheme="majorHAnsi"/>
        </w:rPr>
        <w:tab/>
      </w:r>
      <w:r w:rsidR="00187C81">
        <w:rPr>
          <w:rFonts w:asciiTheme="majorHAnsi" w:hAnsiTheme="majorHAnsi" w:cstheme="majorHAnsi"/>
          <w:color w:val="002060"/>
          <w:sz w:val="24"/>
          <w:szCs w:val="24"/>
        </w:rPr>
        <w:t>3</w:t>
      </w:r>
    </w:p>
    <w:p w14:paraId="681F670E" w14:textId="77777777" w:rsidR="002504AD" w:rsidRPr="004B61C0" w:rsidRDefault="002504AD" w:rsidP="002504AD">
      <w:pPr>
        <w:rPr>
          <w:rFonts w:asciiTheme="majorHAnsi" w:hAnsiTheme="majorHAnsi" w:cstheme="majorHAnsi"/>
          <w:color w:val="002060"/>
          <w:sz w:val="24"/>
          <w:szCs w:val="24"/>
        </w:rPr>
      </w:pPr>
    </w:p>
    <w:p w14:paraId="6A3165B4" w14:textId="31C40184" w:rsidR="00E575DD" w:rsidRPr="004B61C0" w:rsidRDefault="00286927" w:rsidP="00E575DD">
      <w:pPr>
        <w:pStyle w:val="ListParagraph"/>
        <w:numPr>
          <w:ilvl w:val="0"/>
          <w:numId w:val="19"/>
        </w:numPr>
        <w:rPr>
          <w:rFonts w:asciiTheme="majorHAnsi" w:hAnsiTheme="majorHAnsi" w:cstheme="majorHAnsi"/>
          <w:color w:val="002060"/>
          <w:sz w:val="24"/>
          <w:szCs w:val="24"/>
        </w:rPr>
      </w:pPr>
      <w:r w:rsidRPr="004B61C0">
        <w:rPr>
          <w:rFonts w:asciiTheme="majorHAnsi" w:hAnsiTheme="majorHAnsi" w:cstheme="majorHAnsi"/>
          <w:color w:val="002060"/>
          <w:sz w:val="24"/>
          <w:szCs w:val="24"/>
        </w:rPr>
        <w:t>Analysis</w:t>
      </w:r>
      <w:r w:rsidRPr="004B61C0">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r>
      <w:r w:rsidR="00187C81">
        <w:rPr>
          <w:rFonts w:asciiTheme="majorHAnsi" w:hAnsiTheme="majorHAnsi" w:cstheme="majorHAnsi"/>
          <w:color w:val="002060"/>
          <w:sz w:val="24"/>
          <w:szCs w:val="24"/>
        </w:rPr>
        <w:tab/>
        <w:t>3</w:t>
      </w:r>
    </w:p>
    <w:p w14:paraId="041787C1" w14:textId="77777777" w:rsidR="00E575DD" w:rsidRPr="004B61C0" w:rsidRDefault="00E575DD" w:rsidP="00E575DD">
      <w:pPr>
        <w:pStyle w:val="ListParagraph"/>
        <w:rPr>
          <w:rFonts w:asciiTheme="majorHAnsi" w:hAnsiTheme="majorHAnsi" w:cstheme="majorHAnsi"/>
          <w:color w:val="002060"/>
          <w:sz w:val="24"/>
          <w:szCs w:val="24"/>
        </w:rPr>
      </w:pPr>
    </w:p>
    <w:p w14:paraId="7A34CE33" w14:textId="477AF8CC" w:rsidR="00EE1A78" w:rsidRDefault="00EE1A78" w:rsidP="00E575DD">
      <w:pPr>
        <w:pStyle w:val="ListParagraph"/>
        <w:numPr>
          <w:ilvl w:val="0"/>
          <w:numId w:val="19"/>
        </w:numPr>
        <w:rPr>
          <w:rFonts w:asciiTheme="majorHAnsi" w:hAnsiTheme="majorHAnsi" w:cstheme="majorHAnsi"/>
          <w:color w:val="002060"/>
          <w:sz w:val="24"/>
          <w:szCs w:val="24"/>
        </w:rPr>
      </w:pPr>
      <w:r>
        <w:rPr>
          <w:rFonts w:asciiTheme="majorHAnsi" w:hAnsiTheme="majorHAnsi" w:cstheme="majorHAnsi"/>
          <w:color w:val="002060"/>
          <w:sz w:val="24"/>
          <w:szCs w:val="24"/>
        </w:rPr>
        <w:t>AML Ratio Results</w:t>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r>
      <w:r>
        <w:rPr>
          <w:rFonts w:asciiTheme="majorHAnsi" w:hAnsiTheme="majorHAnsi" w:cstheme="majorHAnsi"/>
          <w:color w:val="002060"/>
          <w:sz w:val="24"/>
          <w:szCs w:val="24"/>
        </w:rPr>
        <w:tab/>
        <w:t>4</w:t>
      </w:r>
    </w:p>
    <w:p w14:paraId="56D77B1A" w14:textId="77777777" w:rsidR="00EE1A78" w:rsidRPr="00EE1A78" w:rsidRDefault="00EE1A78" w:rsidP="00EE1A78">
      <w:pPr>
        <w:pStyle w:val="ListParagraph"/>
        <w:rPr>
          <w:rFonts w:asciiTheme="majorHAnsi" w:hAnsiTheme="majorHAnsi" w:cstheme="majorHAnsi"/>
          <w:color w:val="002060"/>
          <w:sz w:val="24"/>
          <w:szCs w:val="24"/>
        </w:rPr>
      </w:pPr>
    </w:p>
    <w:p w14:paraId="157E9B5C" w14:textId="66D4F976" w:rsidR="004B1CBB" w:rsidRDefault="00B628AA" w:rsidP="004B1CBB">
      <w:pPr>
        <w:pStyle w:val="ListParagraph"/>
        <w:numPr>
          <w:ilvl w:val="0"/>
          <w:numId w:val="19"/>
        </w:numPr>
        <w:rPr>
          <w:rFonts w:asciiTheme="majorHAnsi" w:hAnsiTheme="majorHAnsi" w:cstheme="majorHAnsi"/>
          <w:color w:val="002060"/>
          <w:sz w:val="24"/>
          <w:szCs w:val="24"/>
        </w:rPr>
      </w:pPr>
      <w:r>
        <w:rPr>
          <w:rFonts w:asciiTheme="majorHAnsi" w:hAnsiTheme="majorHAnsi" w:cstheme="majorHAnsi"/>
          <w:color w:val="002060"/>
          <w:sz w:val="24"/>
          <w:szCs w:val="24"/>
        </w:rPr>
        <w:t>Ratio Analysis</w:t>
      </w:r>
      <w:r>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8E1C1E">
        <w:rPr>
          <w:rFonts w:asciiTheme="majorHAnsi" w:hAnsiTheme="majorHAnsi" w:cstheme="majorHAnsi"/>
          <w:color w:val="002060"/>
          <w:sz w:val="24"/>
          <w:szCs w:val="24"/>
        </w:rPr>
        <w:tab/>
      </w:r>
      <w:r w:rsidR="00DD5C80">
        <w:rPr>
          <w:rFonts w:asciiTheme="majorHAnsi" w:hAnsiTheme="majorHAnsi" w:cstheme="majorHAnsi"/>
          <w:color w:val="002060"/>
          <w:sz w:val="24"/>
          <w:szCs w:val="24"/>
        </w:rPr>
        <w:t>5</w:t>
      </w:r>
    </w:p>
    <w:p w14:paraId="351ACAA0" w14:textId="77777777" w:rsidR="004B1CBB" w:rsidRPr="004B1CBB" w:rsidRDefault="004B1CBB" w:rsidP="004B1CBB">
      <w:pPr>
        <w:pStyle w:val="ListParagraph"/>
        <w:rPr>
          <w:rFonts w:asciiTheme="majorHAnsi" w:hAnsiTheme="majorHAnsi" w:cstheme="majorHAnsi"/>
          <w:color w:val="002060"/>
          <w:sz w:val="24"/>
          <w:szCs w:val="24"/>
        </w:rPr>
      </w:pPr>
    </w:p>
    <w:p w14:paraId="2D5F7D96" w14:textId="700D868C" w:rsidR="004B1CBB" w:rsidRDefault="00286927" w:rsidP="004B1CBB">
      <w:pPr>
        <w:pStyle w:val="ListParagraph"/>
        <w:numPr>
          <w:ilvl w:val="1"/>
          <w:numId w:val="19"/>
        </w:numPr>
        <w:rPr>
          <w:rFonts w:asciiTheme="majorHAnsi" w:hAnsiTheme="majorHAnsi" w:cstheme="majorHAnsi"/>
          <w:color w:val="002060"/>
          <w:sz w:val="24"/>
          <w:szCs w:val="24"/>
        </w:rPr>
      </w:pPr>
      <w:r w:rsidRPr="004B1CBB">
        <w:rPr>
          <w:rFonts w:asciiTheme="majorHAnsi" w:hAnsiTheme="majorHAnsi" w:cstheme="majorHAnsi"/>
          <w:color w:val="002060"/>
          <w:sz w:val="24"/>
          <w:szCs w:val="24"/>
        </w:rPr>
        <w:t>Ratio</w:t>
      </w:r>
      <w:r w:rsidR="004B1CBB">
        <w:rPr>
          <w:rFonts w:asciiTheme="majorHAnsi" w:hAnsiTheme="majorHAnsi" w:cstheme="majorHAnsi"/>
          <w:color w:val="002060"/>
          <w:sz w:val="24"/>
          <w:szCs w:val="24"/>
        </w:rPr>
        <w:t xml:space="preserve"> Limitations</w:t>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t>5</w:t>
      </w:r>
    </w:p>
    <w:p w14:paraId="40FFF3BE" w14:textId="77777777" w:rsidR="004B1CBB" w:rsidRDefault="004B1CBB" w:rsidP="004B1CBB">
      <w:pPr>
        <w:pStyle w:val="ListParagraph"/>
        <w:ind w:left="792"/>
        <w:rPr>
          <w:rFonts w:asciiTheme="majorHAnsi" w:hAnsiTheme="majorHAnsi" w:cstheme="majorHAnsi"/>
          <w:color w:val="002060"/>
          <w:sz w:val="24"/>
          <w:szCs w:val="24"/>
        </w:rPr>
      </w:pPr>
    </w:p>
    <w:p w14:paraId="3B42B5AE" w14:textId="380A26FF" w:rsidR="004B1CBB" w:rsidRDefault="00286927" w:rsidP="004B1CBB">
      <w:pPr>
        <w:pStyle w:val="ListParagraph"/>
        <w:numPr>
          <w:ilvl w:val="1"/>
          <w:numId w:val="19"/>
        </w:numPr>
        <w:rPr>
          <w:rFonts w:asciiTheme="majorHAnsi" w:hAnsiTheme="majorHAnsi" w:cstheme="majorHAnsi"/>
          <w:color w:val="002060"/>
          <w:sz w:val="24"/>
          <w:szCs w:val="24"/>
        </w:rPr>
      </w:pPr>
      <w:r w:rsidRPr="004B1CBB">
        <w:rPr>
          <w:rFonts w:asciiTheme="majorHAnsi" w:hAnsiTheme="majorHAnsi" w:cstheme="majorHAnsi"/>
          <w:color w:val="002060"/>
          <w:sz w:val="24"/>
          <w:szCs w:val="24"/>
        </w:rPr>
        <w:t>Profitability</w:t>
      </w:r>
      <w:r w:rsidR="00430FE8">
        <w:rPr>
          <w:rFonts w:asciiTheme="majorHAnsi" w:hAnsiTheme="majorHAnsi" w:cstheme="majorHAnsi"/>
          <w:color w:val="002060"/>
          <w:sz w:val="24"/>
          <w:szCs w:val="24"/>
        </w:rPr>
        <w:t xml:space="preserve"> Ratios</w:t>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t>5</w:t>
      </w:r>
    </w:p>
    <w:p w14:paraId="0940B59F" w14:textId="77777777" w:rsidR="004B1CBB" w:rsidRPr="004B1CBB" w:rsidRDefault="004B1CBB" w:rsidP="004B1CBB">
      <w:pPr>
        <w:pStyle w:val="ListParagraph"/>
        <w:rPr>
          <w:rFonts w:asciiTheme="majorHAnsi" w:hAnsiTheme="majorHAnsi" w:cstheme="majorHAnsi"/>
          <w:color w:val="002060"/>
          <w:sz w:val="24"/>
          <w:szCs w:val="24"/>
        </w:rPr>
      </w:pPr>
    </w:p>
    <w:p w14:paraId="6D48A330" w14:textId="76DAC5E3" w:rsidR="004B1CBB" w:rsidRDefault="004B1CBB" w:rsidP="004B1CBB">
      <w:pPr>
        <w:pStyle w:val="ListParagraph"/>
        <w:numPr>
          <w:ilvl w:val="1"/>
          <w:numId w:val="19"/>
        </w:numPr>
        <w:rPr>
          <w:rFonts w:asciiTheme="majorHAnsi" w:hAnsiTheme="majorHAnsi" w:cstheme="majorHAnsi"/>
          <w:color w:val="002060"/>
          <w:sz w:val="24"/>
          <w:szCs w:val="24"/>
        </w:rPr>
      </w:pPr>
      <w:r>
        <w:rPr>
          <w:rFonts w:asciiTheme="majorHAnsi" w:hAnsiTheme="majorHAnsi" w:cstheme="majorHAnsi"/>
          <w:color w:val="002060"/>
          <w:sz w:val="24"/>
          <w:szCs w:val="24"/>
        </w:rPr>
        <w:t>Liquidity</w:t>
      </w:r>
      <w:r w:rsidR="00430FE8" w:rsidRPr="00430FE8">
        <w:rPr>
          <w:rFonts w:asciiTheme="majorHAnsi" w:hAnsiTheme="majorHAnsi" w:cstheme="majorHAnsi"/>
          <w:color w:val="002060"/>
          <w:sz w:val="24"/>
          <w:szCs w:val="24"/>
        </w:rPr>
        <w:t xml:space="preserve"> </w:t>
      </w:r>
      <w:r w:rsidR="00430FE8">
        <w:rPr>
          <w:rFonts w:asciiTheme="majorHAnsi" w:hAnsiTheme="majorHAnsi" w:cstheme="majorHAnsi"/>
          <w:color w:val="002060"/>
          <w:sz w:val="24"/>
          <w:szCs w:val="24"/>
        </w:rPr>
        <w:t>Ratios</w:t>
      </w:r>
      <w:r w:rsidR="00430FE8">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r>
      <w:r w:rsidR="00DD5C80">
        <w:rPr>
          <w:rFonts w:asciiTheme="majorHAnsi" w:hAnsiTheme="majorHAnsi" w:cstheme="majorHAnsi"/>
          <w:color w:val="002060"/>
          <w:sz w:val="24"/>
          <w:szCs w:val="24"/>
        </w:rPr>
        <w:tab/>
        <w:t>7</w:t>
      </w:r>
    </w:p>
    <w:p w14:paraId="16A94F64" w14:textId="77777777" w:rsidR="004B1CBB" w:rsidRPr="004B1CBB" w:rsidRDefault="004B1CBB" w:rsidP="004B1CBB">
      <w:pPr>
        <w:pStyle w:val="ListParagraph"/>
        <w:rPr>
          <w:rFonts w:asciiTheme="majorHAnsi" w:hAnsiTheme="majorHAnsi" w:cstheme="majorHAnsi"/>
          <w:color w:val="002060"/>
          <w:sz w:val="24"/>
          <w:szCs w:val="24"/>
        </w:rPr>
      </w:pPr>
    </w:p>
    <w:p w14:paraId="3DBC44D1" w14:textId="26C3D8FE" w:rsidR="004B1CBB" w:rsidRDefault="004B1CBB" w:rsidP="004B1CBB">
      <w:pPr>
        <w:pStyle w:val="ListParagraph"/>
        <w:numPr>
          <w:ilvl w:val="1"/>
          <w:numId w:val="19"/>
        </w:numPr>
        <w:rPr>
          <w:rFonts w:asciiTheme="majorHAnsi" w:hAnsiTheme="majorHAnsi" w:cstheme="majorHAnsi"/>
          <w:color w:val="002060"/>
          <w:sz w:val="24"/>
          <w:szCs w:val="24"/>
        </w:rPr>
      </w:pPr>
      <w:r>
        <w:rPr>
          <w:rFonts w:asciiTheme="majorHAnsi" w:hAnsiTheme="majorHAnsi" w:cstheme="majorHAnsi"/>
          <w:color w:val="002060"/>
          <w:sz w:val="24"/>
          <w:szCs w:val="24"/>
        </w:rPr>
        <w:t>Activity</w:t>
      </w:r>
      <w:r w:rsidR="00430FE8">
        <w:rPr>
          <w:rFonts w:asciiTheme="majorHAnsi" w:hAnsiTheme="majorHAnsi" w:cstheme="majorHAnsi"/>
          <w:color w:val="002060"/>
          <w:sz w:val="24"/>
          <w:szCs w:val="24"/>
        </w:rPr>
        <w:t xml:space="preserve"> </w:t>
      </w:r>
      <w:r w:rsidR="00430FE8">
        <w:rPr>
          <w:rFonts w:asciiTheme="majorHAnsi" w:hAnsiTheme="majorHAnsi" w:cstheme="majorHAnsi"/>
          <w:color w:val="002060"/>
          <w:sz w:val="24"/>
          <w:szCs w:val="24"/>
        </w:rPr>
        <w:t>Ratios</w:t>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t>8</w:t>
      </w:r>
    </w:p>
    <w:p w14:paraId="7AA8D92B" w14:textId="77777777" w:rsidR="004B1CBB" w:rsidRPr="004B1CBB" w:rsidRDefault="004B1CBB" w:rsidP="004B1CBB">
      <w:pPr>
        <w:pStyle w:val="ListParagraph"/>
        <w:rPr>
          <w:rFonts w:asciiTheme="majorHAnsi" w:hAnsiTheme="majorHAnsi" w:cstheme="majorHAnsi"/>
          <w:color w:val="002060"/>
          <w:sz w:val="24"/>
          <w:szCs w:val="24"/>
        </w:rPr>
      </w:pPr>
    </w:p>
    <w:p w14:paraId="592277C2" w14:textId="2CF22B46" w:rsidR="004B1CBB" w:rsidRDefault="004B1CBB" w:rsidP="004B1CBB">
      <w:pPr>
        <w:pStyle w:val="ListParagraph"/>
        <w:numPr>
          <w:ilvl w:val="1"/>
          <w:numId w:val="19"/>
        </w:numPr>
        <w:rPr>
          <w:rFonts w:asciiTheme="majorHAnsi" w:hAnsiTheme="majorHAnsi" w:cstheme="majorHAnsi"/>
          <w:color w:val="002060"/>
          <w:sz w:val="24"/>
          <w:szCs w:val="24"/>
        </w:rPr>
      </w:pPr>
      <w:r>
        <w:rPr>
          <w:rFonts w:asciiTheme="majorHAnsi" w:hAnsiTheme="majorHAnsi" w:cstheme="majorHAnsi"/>
          <w:color w:val="002060"/>
          <w:sz w:val="24"/>
          <w:szCs w:val="24"/>
        </w:rPr>
        <w:t>Leverage</w:t>
      </w:r>
      <w:r w:rsidR="00430FE8" w:rsidRPr="00430FE8">
        <w:rPr>
          <w:rFonts w:asciiTheme="majorHAnsi" w:hAnsiTheme="majorHAnsi" w:cstheme="majorHAnsi"/>
          <w:color w:val="002060"/>
          <w:sz w:val="24"/>
          <w:szCs w:val="24"/>
        </w:rPr>
        <w:t xml:space="preserve"> </w:t>
      </w:r>
      <w:r w:rsidR="00430FE8">
        <w:rPr>
          <w:rFonts w:asciiTheme="majorHAnsi" w:hAnsiTheme="majorHAnsi" w:cstheme="majorHAnsi"/>
          <w:color w:val="002060"/>
          <w:sz w:val="24"/>
          <w:szCs w:val="24"/>
        </w:rPr>
        <w:t>Ratios</w:t>
      </w:r>
      <w:r w:rsidR="00430FE8">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t>9</w:t>
      </w:r>
    </w:p>
    <w:p w14:paraId="1A593EEC" w14:textId="77777777" w:rsidR="004B1CBB" w:rsidRPr="004B1CBB" w:rsidRDefault="004B1CBB" w:rsidP="004B1CBB">
      <w:pPr>
        <w:pStyle w:val="ListParagraph"/>
        <w:rPr>
          <w:rFonts w:asciiTheme="majorHAnsi" w:hAnsiTheme="majorHAnsi" w:cstheme="majorHAnsi"/>
          <w:color w:val="002060"/>
          <w:sz w:val="24"/>
          <w:szCs w:val="24"/>
        </w:rPr>
      </w:pPr>
    </w:p>
    <w:p w14:paraId="152676D8" w14:textId="1DE8A117" w:rsidR="00FE5DF6" w:rsidRDefault="00FE5DF6" w:rsidP="004B1CBB">
      <w:pPr>
        <w:pStyle w:val="ListParagraph"/>
        <w:numPr>
          <w:ilvl w:val="1"/>
          <w:numId w:val="19"/>
        </w:numPr>
        <w:rPr>
          <w:rFonts w:asciiTheme="majorHAnsi" w:hAnsiTheme="majorHAnsi" w:cstheme="majorHAnsi"/>
          <w:color w:val="002060"/>
          <w:sz w:val="24"/>
          <w:szCs w:val="24"/>
        </w:rPr>
      </w:pPr>
      <w:r>
        <w:rPr>
          <w:rFonts w:asciiTheme="majorHAnsi" w:hAnsiTheme="majorHAnsi" w:cstheme="majorHAnsi"/>
          <w:color w:val="002060"/>
          <w:sz w:val="24"/>
          <w:szCs w:val="24"/>
        </w:rPr>
        <w:t>Investor</w:t>
      </w:r>
      <w:r w:rsidR="00430FE8" w:rsidRPr="00430FE8">
        <w:rPr>
          <w:rFonts w:asciiTheme="majorHAnsi" w:hAnsiTheme="majorHAnsi" w:cstheme="majorHAnsi"/>
          <w:color w:val="002060"/>
          <w:sz w:val="24"/>
          <w:szCs w:val="24"/>
        </w:rPr>
        <w:t xml:space="preserve"> </w:t>
      </w:r>
      <w:r w:rsidR="00430FE8">
        <w:rPr>
          <w:rFonts w:asciiTheme="majorHAnsi" w:hAnsiTheme="majorHAnsi" w:cstheme="majorHAnsi"/>
          <w:color w:val="002060"/>
          <w:sz w:val="24"/>
          <w:szCs w:val="24"/>
        </w:rPr>
        <w:t>Ratios</w:t>
      </w:r>
      <w:r w:rsidR="00430FE8">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t>10</w:t>
      </w:r>
    </w:p>
    <w:p w14:paraId="7FAA0BF7" w14:textId="77777777" w:rsidR="00FE5DF6" w:rsidRPr="00FE5DF6" w:rsidRDefault="00FE5DF6" w:rsidP="00FE5DF6">
      <w:pPr>
        <w:pStyle w:val="ListParagraph"/>
        <w:rPr>
          <w:rFonts w:asciiTheme="majorHAnsi" w:hAnsiTheme="majorHAnsi" w:cstheme="majorHAnsi"/>
          <w:color w:val="002060"/>
          <w:sz w:val="24"/>
          <w:szCs w:val="24"/>
        </w:rPr>
      </w:pPr>
    </w:p>
    <w:p w14:paraId="40F9D31E" w14:textId="3F6EBB0A" w:rsidR="0092708C" w:rsidRPr="004B1CBB" w:rsidRDefault="00FE5DF6" w:rsidP="004B1CBB">
      <w:pPr>
        <w:pStyle w:val="ListParagraph"/>
        <w:numPr>
          <w:ilvl w:val="1"/>
          <w:numId w:val="19"/>
        </w:numPr>
        <w:rPr>
          <w:rFonts w:asciiTheme="majorHAnsi" w:hAnsiTheme="majorHAnsi" w:cstheme="majorHAnsi"/>
          <w:color w:val="002060"/>
          <w:sz w:val="24"/>
          <w:szCs w:val="24"/>
        </w:rPr>
      </w:pPr>
      <w:r>
        <w:rPr>
          <w:rFonts w:asciiTheme="majorHAnsi" w:hAnsiTheme="majorHAnsi" w:cstheme="majorHAnsi"/>
          <w:color w:val="002060"/>
          <w:sz w:val="24"/>
          <w:szCs w:val="24"/>
        </w:rPr>
        <w:t>2022 Analysis</w:t>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r>
      <w:r w:rsidR="00286927" w:rsidRPr="004B1CBB">
        <w:rPr>
          <w:rFonts w:asciiTheme="majorHAnsi" w:hAnsiTheme="majorHAnsi" w:cstheme="majorHAnsi"/>
          <w:color w:val="002060"/>
          <w:sz w:val="24"/>
          <w:szCs w:val="24"/>
        </w:rPr>
        <w:tab/>
        <w:t>1</w:t>
      </w:r>
      <w:r w:rsidR="004C72BC">
        <w:rPr>
          <w:rFonts w:asciiTheme="majorHAnsi" w:hAnsiTheme="majorHAnsi" w:cstheme="majorHAnsi"/>
          <w:color w:val="002060"/>
          <w:sz w:val="24"/>
          <w:szCs w:val="24"/>
        </w:rPr>
        <w:t>1</w:t>
      </w:r>
    </w:p>
    <w:p w14:paraId="5397AF89" w14:textId="77777777" w:rsidR="0092708C" w:rsidRPr="004B61C0" w:rsidRDefault="0092708C" w:rsidP="0092708C">
      <w:pPr>
        <w:rPr>
          <w:rFonts w:asciiTheme="majorHAnsi" w:hAnsiTheme="majorHAnsi" w:cstheme="majorHAnsi"/>
          <w:color w:val="002060"/>
          <w:sz w:val="24"/>
          <w:szCs w:val="24"/>
        </w:rPr>
      </w:pPr>
    </w:p>
    <w:p w14:paraId="738021F9" w14:textId="0E528019" w:rsidR="00286927" w:rsidRPr="004B61C0" w:rsidRDefault="0092708C" w:rsidP="0060234B">
      <w:pPr>
        <w:pStyle w:val="ListParagraph"/>
        <w:numPr>
          <w:ilvl w:val="0"/>
          <w:numId w:val="19"/>
        </w:numPr>
        <w:rPr>
          <w:rFonts w:asciiTheme="majorHAnsi" w:hAnsiTheme="majorHAnsi" w:cstheme="majorHAnsi"/>
          <w:color w:val="002060"/>
          <w:sz w:val="24"/>
          <w:szCs w:val="24"/>
        </w:rPr>
      </w:pPr>
      <w:r w:rsidRPr="004B61C0">
        <w:rPr>
          <w:rFonts w:asciiTheme="majorHAnsi" w:hAnsiTheme="majorHAnsi" w:cstheme="majorHAnsi"/>
          <w:color w:val="002060"/>
          <w:sz w:val="24"/>
          <w:szCs w:val="24"/>
        </w:rPr>
        <w:t>Summary of findings</w:t>
      </w:r>
      <w:r w:rsidR="006B2565" w:rsidRPr="004B61C0">
        <w:rPr>
          <w:rFonts w:asciiTheme="majorHAnsi" w:hAnsiTheme="majorHAnsi" w:cstheme="majorHAnsi"/>
          <w:color w:val="002060"/>
          <w:sz w:val="24"/>
          <w:szCs w:val="24"/>
        </w:rPr>
        <w:t xml:space="preserve"> </w:t>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t>12</w:t>
      </w:r>
    </w:p>
    <w:p w14:paraId="212DD34C" w14:textId="77777777" w:rsidR="00DC0E0B" w:rsidRPr="004B61C0" w:rsidRDefault="00DC0E0B" w:rsidP="001E0A2A">
      <w:pPr>
        <w:pStyle w:val="ListParagraph"/>
        <w:rPr>
          <w:rFonts w:asciiTheme="majorHAnsi" w:hAnsiTheme="majorHAnsi" w:cstheme="majorHAnsi"/>
          <w:color w:val="002060"/>
          <w:sz w:val="24"/>
          <w:szCs w:val="24"/>
        </w:rPr>
      </w:pPr>
    </w:p>
    <w:p w14:paraId="473C4B4D" w14:textId="2AFC1FD1" w:rsidR="006A4C42" w:rsidRPr="004B61C0" w:rsidRDefault="00286927" w:rsidP="00286927">
      <w:pPr>
        <w:pStyle w:val="ListParagraph"/>
        <w:numPr>
          <w:ilvl w:val="0"/>
          <w:numId w:val="19"/>
        </w:numPr>
        <w:rPr>
          <w:rFonts w:asciiTheme="majorHAnsi" w:hAnsiTheme="majorHAnsi" w:cstheme="majorHAnsi"/>
          <w:color w:val="002060"/>
          <w:sz w:val="24"/>
          <w:szCs w:val="24"/>
        </w:rPr>
      </w:pPr>
      <w:r w:rsidRPr="004B61C0">
        <w:rPr>
          <w:rFonts w:asciiTheme="majorHAnsi" w:hAnsiTheme="majorHAnsi" w:cstheme="majorHAnsi"/>
          <w:color w:val="002060"/>
          <w:sz w:val="24"/>
          <w:szCs w:val="24"/>
        </w:rPr>
        <w:t>Conclusion</w:t>
      </w:r>
      <w:r w:rsidRPr="004B61C0">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r>
      <w:r w:rsidR="004C72BC">
        <w:rPr>
          <w:rFonts w:asciiTheme="majorHAnsi" w:hAnsiTheme="majorHAnsi" w:cstheme="majorHAnsi"/>
          <w:color w:val="002060"/>
          <w:sz w:val="24"/>
          <w:szCs w:val="24"/>
        </w:rPr>
        <w:tab/>
        <w:t>13</w:t>
      </w:r>
    </w:p>
    <w:p w14:paraId="6F21B0BF" w14:textId="77777777" w:rsidR="006A4C42" w:rsidRPr="004B61C0" w:rsidRDefault="006A4C42" w:rsidP="006A4C42">
      <w:pPr>
        <w:pStyle w:val="ListParagraph"/>
        <w:rPr>
          <w:rFonts w:asciiTheme="majorHAnsi" w:hAnsiTheme="majorHAnsi" w:cstheme="majorHAnsi"/>
          <w:color w:val="002060"/>
          <w:sz w:val="24"/>
          <w:szCs w:val="24"/>
        </w:rPr>
      </w:pPr>
    </w:p>
    <w:p w14:paraId="2AF13D69" w14:textId="3CD877D0" w:rsidR="00286927" w:rsidRPr="004B61C0" w:rsidRDefault="006A4C42" w:rsidP="002A0B2C">
      <w:pPr>
        <w:pStyle w:val="ListParagraph"/>
        <w:numPr>
          <w:ilvl w:val="0"/>
          <w:numId w:val="19"/>
        </w:numPr>
        <w:rPr>
          <w:rFonts w:asciiTheme="majorHAnsi" w:hAnsiTheme="majorHAnsi" w:cstheme="majorHAnsi"/>
          <w:color w:val="002060"/>
          <w:sz w:val="24"/>
          <w:szCs w:val="24"/>
        </w:rPr>
      </w:pPr>
      <w:r w:rsidRPr="004B61C0">
        <w:rPr>
          <w:rFonts w:asciiTheme="majorHAnsi" w:hAnsiTheme="majorHAnsi" w:cstheme="majorHAnsi"/>
          <w:color w:val="002060"/>
          <w:sz w:val="24"/>
          <w:szCs w:val="24"/>
        </w:rPr>
        <w:t>Recommendation</w:t>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286927" w:rsidRPr="004B61C0">
        <w:rPr>
          <w:rFonts w:asciiTheme="majorHAnsi" w:hAnsiTheme="majorHAnsi" w:cstheme="majorHAnsi"/>
          <w:color w:val="002060"/>
          <w:sz w:val="24"/>
          <w:szCs w:val="24"/>
        </w:rPr>
        <w:tab/>
      </w:r>
      <w:r w:rsidR="004C72BC">
        <w:rPr>
          <w:rFonts w:asciiTheme="majorHAnsi" w:hAnsiTheme="majorHAnsi" w:cstheme="majorHAnsi"/>
          <w:color w:val="002060"/>
          <w:sz w:val="24"/>
          <w:szCs w:val="24"/>
        </w:rPr>
        <w:tab/>
        <w:t>13</w:t>
      </w:r>
    </w:p>
    <w:p w14:paraId="45CD927A" w14:textId="77777777" w:rsidR="00286927" w:rsidRPr="004B61C0" w:rsidRDefault="00286927" w:rsidP="00286927">
      <w:pPr>
        <w:pStyle w:val="ListParagraph"/>
        <w:rPr>
          <w:rFonts w:asciiTheme="majorHAnsi" w:hAnsiTheme="majorHAnsi" w:cstheme="majorHAnsi"/>
          <w:color w:val="002060"/>
          <w:sz w:val="24"/>
          <w:szCs w:val="24"/>
        </w:rPr>
      </w:pPr>
    </w:p>
    <w:p w14:paraId="2B375613" w14:textId="63AB09F0" w:rsidR="00286927" w:rsidRPr="004B61C0" w:rsidRDefault="00286927" w:rsidP="00286927">
      <w:pPr>
        <w:pStyle w:val="ListParagraph"/>
        <w:numPr>
          <w:ilvl w:val="0"/>
          <w:numId w:val="19"/>
        </w:numPr>
        <w:rPr>
          <w:rFonts w:asciiTheme="majorHAnsi" w:hAnsiTheme="majorHAnsi" w:cstheme="majorHAnsi"/>
          <w:color w:val="002060"/>
          <w:sz w:val="24"/>
          <w:szCs w:val="24"/>
        </w:rPr>
      </w:pPr>
      <w:r w:rsidRPr="004B61C0">
        <w:rPr>
          <w:rFonts w:asciiTheme="majorHAnsi" w:hAnsiTheme="majorHAnsi" w:cstheme="majorHAnsi"/>
          <w:color w:val="002060"/>
          <w:sz w:val="24"/>
          <w:szCs w:val="24"/>
        </w:rPr>
        <w:t>References</w:t>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t>1</w:t>
      </w:r>
      <w:r w:rsidR="004C72BC">
        <w:rPr>
          <w:rFonts w:asciiTheme="majorHAnsi" w:hAnsiTheme="majorHAnsi" w:cstheme="majorHAnsi"/>
          <w:color w:val="002060"/>
          <w:sz w:val="24"/>
          <w:szCs w:val="24"/>
        </w:rPr>
        <w:t>4</w:t>
      </w:r>
    </w:p>
    <w:p w14:paraId="1463C0CC" w14:textId="77777777" w:rsidR="00286927" w:rsidRPr="00FE5DF6" w:rsidRDefault="00286927" w:rsidP="00286927">
      <w:pPr>
        <w:rPr>
          <w:rFonts w:asciiTheme="majorHAnsi" w:hAnsiTheme="majorHAnsi" w:cstheme="majorHAnsi"/>
          <w:color w:val="002060"/>
          <w:sz w:val="24"/>
          <w:szCs w:val="24"/>
        </w:rPr>
      </w:pPr>
    </w:p>
    <w:p w14:paraId="00A3AAB5" w14:textId="43A2E6F5" w:rsidR="00FE5DF6" w:rsidRPr="00FE5DF6" w:rsidRDefault="00286927" w:rsidP="00FE5DF6">
      <w:pPr>
        <w:pStyle w:val="ListParagraph"/>
        <w:numPr>
          <w:ilvl w:val="0"/>
          <w:numId w:val="19"/>
        </w:numPr>
        <w:rPr>
          <w:rFonts w:asciiTheme="majorHAnsi" w:hAnsiTheme="majorHAnsi" w:cstheme="majorHAnsi"/>
          <w:color w:val="002060"/>
          <w:sz w:val="24"/>
          <w:szCs w:val="24"/>
        </w:rPr>
      </w:pPr>
      <w:r w:rsidRPr="00FE5DF6">
        <w:rPr>
          <w:rFonts w:asciiTheme="majorHAnsi" w:hAnsiTheme="majorHAnsi" w:cstheme="majorHAnsi"/>
          <w:color w:val="002060"/>
          <w:sz w:val="24"/>
          <w:szCs w:val="24"/>
        </w:rPr>
        <w:t>Appendix</w:t>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t>15</w:t>
      </w:r>
    </w:p>
    <w:p w14:paraId="502D2B17" w14:textId="77777777" w:rsidR="00FE5DF6" w:rsidRPr="00FE5DF6" w:rsidRDefault="00FE5DF6" w:rsidP="00FE5DF6">
      <w:pPr>
        <w:pStyle w:val="ListParagraph"/>
        <w:rPr>
          <w:rFonts w:asciiTheme="majorHAnsi" w:hAnsiTheme="majorHAnsi" w:cstheme="majorHAnsi"/>
          <w:color w:val="002060"/>
          <w:sz w:val="24"/>
          <w:szCs w:val="24"/>
        </w:rPr>
      </w:pPr>
    </w:p>
    <w:p w14:paraId="0D78A04A" w14:textId="45011EF9" w:rsidR="00FE5DF6" w:rsidRPr="00FE5DF6" w:rsidRDefault="00FE5DF6" w:rsidP="00FE5DF6">
      <w:pPr>
        <w:pStyle w:val="ListParagraph"/>
        <w:numPr>
          <w:ilvl w:val="1"/>
          <w:numId w:val="19"/>
        </w:numPr>
        <w:rPr>
          <w:rFonts w:asciiTheme="majorHAnsi" w:hAnsiTheme="majorHAnsi" w:cstheme="majorHAnsi"/>
          <w:color w:val="002060"/>
          <w:sz w:val="24"/>
          <w:szCs w:val="24"/>
        </w:rPr>
      </w:pPr>
      <w:r w:rsidRPr="00FE5DF6">
        <w:rPr>
          <w:rFonts w:asciiTheme="majorHAnsi" w:hAnsiTheme="majorHAnsi" w:cstheme="majorHAnsi"/>
          <w:color w:val="002060"/>
          <w:sz w:val="24"/>
          <w:szCs w:val="24"/>
        </w:rPr>
        <w:t>Explanation of Ratios and Calculations</w:t>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r>
      <w:r w:rsidR="0032586E">
        <w:rPr>
          <w:rFonts w:asciiTheme="majorHAnsi" w:hAnsiTheme="majorHAnsi" w:cstheme="majorHAnsi"/>
          <w:color w:val="002060"/>
          <w:sz w:val="24"/>
          <w:szCs w:val="24"/>
        </w:rPr>
        <w:tab/>
        <w:t>15</w:t>
      </w:r>
    </w:p>
    <w:p w14:paraId="7D291E92" w14:textId="139FF06D" w:rsidR="00FE5DF6" w:rsidRPr="00FE5DF6" w:rsidRDefault="00FE5DF6" w:rsidP="00FE5DF6">
      <w:pPr>
        <w:pStyle w:val="ListParagraph"/>
        <w:ind w:left="792"/>
        <w:rPr>
          <w:rFonts w:asciiTheme="majorHAnsi" w:hAnsiTheme="majorHAnsi" w:cstheme="majorHAnsi"/>
          <w:color w:val="002060"/>
          <w:sz w:val="24"/>
          <w:szCs w:val="24"/>
        </w:rPr>
      </w:pPr>
    </w:p>
    <w:p w14:paraId="7957C005" w14:textId="32105317" w:rsidR="00FE5DF6" w:rsidRDefault="00FE5DF6" w:rsidP="00FE5DF6">
      <w:pPr>
        <w:pStyle w:val="ListParagraph"/>
        <w:numPr>
          <w:ilvl w:val="1"/>
          <w:numId w:val="19"/>
        </w:numPr>
        <w:rPr>
          <w:rFonts w:asciiTheme="majorHAnsi" w:hAnsiTheme="majorHAnsi" w:cstheme="majorHAnsi"/>
          <w:color w:val="002060"/>
          <w:sz w:val="24"/>
          <w:szCs w:val="24"/>
        </w:rPr>
      </w:pPr>
      <w:r w:rsidRPr="00FE5DF6">
        <w:rPr>
          <w:rFonts w:asciiTheme="majorHAnsi" w:hAnsiTheme="majorHAnsi" w:cstheme="majorHAnsi"/>
          <w:color w:val="002060"/>
          <w:sz w:val="24"/>
          <w:szCs w:val="24"/>
        </w:rPr>
        <w:t>Financial Statements</w:t>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r>
      <w:r w:rsidR="00F7571E">
        <w:rPr>
          <w:rFonts w:asciiTheme="majorHAnsi" w:hAnsiTheme="majorHAnsi" w:cstheme="majorHAnsi"/>
          <w:color w:val="002060"/>
          <w:sz w:val="24"/>
          <w:szCs w:val="24"/>
        </w:rPr>
        <w:tab/>
        <w:t>20</w:t>
      </w:r>
    </w:p>
    <w:p w14:paraId="1B4E1933" w14:textId="77777777" w:rsidR="00FE5DF6" w:rsidRPr="00FE5DF6" w:rsidRDefault="00FE5DF6" w:rsidP="00FE5DF6">
      <w:pPr>
        <w:pStyle w:val="ListParagraph"/>
        <w:rPr>
          <w:rFonts w:asciiTheme="majorHAnsi" w:hAnsiTheme="majorHAnsi" w:cstheme="majorHAnsi"/>
          <w:color w:val="002060"/>
          <w:sz w:val="24"/>
          <w:szCs w:val="24"/>
        </w:rPr>
      </w:pPr>
    </w:p>
    <w:p w14:paraId="2CF1BCE0" w14:textId="6DA4945D" w:rsidR="00FE5DF6" w:rsidRPr="00FE5DF6" w:rsidRDefault="00FE5DF6" w:rsidP="00FE5DF6">
      <w:pPr>
        <w:pStyle w:val="ListParagraph"/>
        <w:numPr>
          <w:ilvl w:val="1"/>
          <w:numId w:val="19"/>
        </w:numPr>
        <w:rPr>
          <w:rFonts w:asciiTheme="majorHAnsi" w:hAnsiTheme="majorHAnsi" w:cstheme="majorHAnsi"/>
          <w:color w:val="002060"/>
          <w:sz w:val="22"/>
          <w:szCs w:val="22"/>
        </w:rPr>
      </w:pPr>
      <w:r w:rsidRPr="00FE5DF6">
        <w:rPr>
          <w:rFonts w:asciiTheme="majorHAnsi" w:hAnsiTheme="majorHAnsi" w:cstheme="majorHAnsi"/>
          <w:color w:val="002060"/>
          <w:sz w:val="22"/>
          <w:szCs w:val="22"/>
        </w:rPr>
        <w:t>AML Shares Performance</w:t>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r>
      <w:r w:rsidR="00F7571E">
        <w:rPr>
          <w:rFonts w:asciiTheme="majorHAnsi" w:hAnsiTheme="majorHAnsi" w:cstheme="majorHAnsi"/>
          <w:color w:val="002060"/>
          <w:sz w:val="22"/>
          <w:szCs w:val="22"/>
        </w:rPr>
        <w:tab/>
        <w:t>29</w:t>
      </w:r>
    </w:p>
    <w:p w14:paraId="41EF7AFD" w14:textId="77777777" w:rsidR="00FE5DF6" w:rsidRPr="00FE5DF6" w:rsidRDefault="00FE5DF6" w:rsidP="00FE5DF6">
      <w:pPr>
        <w:rPr>
          <w:rFonts w:asciiTheme="majorHAnsi" w:hAnsiTheme="majorHAnsi" w:cstheme="majorHAnsi"/>
          <w:color w:val="002060"/>
          <w:sz w:val="24"/>
          <w:szCs w:val="24"/>
        </w:rPr>
      </w:pPr>
    </w:p>
    <w:p w14:paraId="21D87F81" w14:textId="77777777" w:rsidR="00FE5DF6" w:rsidRPr="00FE5DF6" w:rsidRDefault="00FE5DF6" w:rsidP="00FE5DF6">
      <w:pPr>
        <w:rPr>
          <w:rFonts w:asciiTheme="majorHAnsi" w:hAnsiTheme="majorHAnsi" w:cstheme="majorHAnsi"/>
          <w:color w:val="002060"/>
          <w:sz w:val="24"/>
          <w:szCs w:val="24"/>
        </w:rPr>
      </w:pPr>
    </w:p>
    <w:p w14:paraId="2299ACD0" w14:textId="1FF31641" w:rsidR="00286927" w:rsidRPr="00FE5DF6" w:rsidRDefault="00FE5DF6" w:rsidP="00FE5DF6">
      <w:pPr>
        <w:rPr>
          <w:rFonts w:asciiTheme="majorHAnsi" w:hAnsiTheme="majorHAnsi" w:cstheme="majorHAnsi"/>
          <w:color w:val="002060"/>
          <w:sz w:val="24"/>
          <w:szCs w:val="24"/>
        </w:rPr>
      </w:pPr>
      <w:r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r w:rsidR="00286927" w:rsidRPr="00FE5DF6">
        <w:rPr>
          <w:rFonts w:asciiTheme="majorHAnsi" w:hAnsiTheme="majorHAnsi" w:cstheme="majorHAnsi"/>
          <w:color w:val="002060"/>
          <w:sz w:val="24"/>
          <w:szCs w:val="24"/>
        </w:rPr>
        <w:tab/>
      </w:r>
    </w:p>
    <w:p w14:paraId="5915B0DA" w14:textId="77777777" w:rsidR="008E1C1E" w:rsidRDefault="00286927" w:rsidP="008E1C1E">
      <w:pPr>
        <w:rPr>
          <w:rFonts w:asciiTheme="majorHAnsi" w:hAnsiTheme="majorHAnsi" w:cstheme="majorHAnsi"/>
          <w:color w:val="002060"/>
          <w:sz w:val="24"/>
          <w:szCs w:val="24"/>
        </w:rPr>
      </w:pP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Pr="004B61C0">
        <w:rPr>
          <w:rFonts w:asciiTheme="majorHAnsi" w:hAnsiTheme="majorHAnsi" w:cstheme="majorHAnsi"/>
          <w:color w:val="002060"/>
          <w:sz w:val="24"/>
          <w:szCs w:val="24"/>
        </w:rPr>
        <w:tab/>
      </w:r>
      <w:r w:rsidR="002504AD" w:rsidRPr="004B61C0">
        <w:rPr>
          <w:rFonts w:asciiTheme="majorHAnsi" w:hAnsiTheme="majorHAnsi" w:cstheme="majorHAnsi"/>
          <w:color w:val="002060"/>
          <w:sz w:val="24"/>
          <w:szCs w:val="24"/>
        </w:rPr>
        <w:tab/>
      </w:r>
      <w:r w:rsidR="002504AD" w:rsidRPr="004B61C0">
        <w:rPr>
          <w:rFonts w:asciiTheme="majorHAnsi" w:hAnsiTheme="majorHAnsi" w:cstheme="majorHAnsi"/>
          <w:color w:val="002060"/>
          <w:sz w:val="24"/>
          <w:szCs w:val="24"/>
        </w:rPr>
        <w:tab/>
      </w:r>
      <w:r w:rsidR="002504AD" w:rsidRPr="004B61C0">
        <w:rPr>
          <w:rFonts w:asciiTheme="majorHAnsi" w:hAnsiTheme="majorHAnsi" w:cstheme="majorHAnsi"/>
          <w:color w:val="002060"/>
          <w:sz w:val="24"/>
          <w:szCs w:val="24"/>
        </w:rPr>
        <w:tab/>
      </w:r>
      <w:r w:rsidR="002504AD" w:rsidRPr="004B61C0">
        <w:rPr>
          <w:rFonts w:asciiTheme="majorHAnsi" w:hAnsiTheme="majorHAnsi" w:cstheme="majorHAnsi"/>
          <w:color w:val="002060"/>
          <w:sz w:val="24"/>
          <w:szCs w:val="24"/>
        </w:rPr>
        <w:tab/>
      </w:r>
      <w:r w:rsidR="002504AD" w:rsidRPr="004B61C0">
        <w:rPr>
          <w:rFonts w:asciiTheme="majorHAnsi" w:hAnsiTheme="majorHAnsi" w:cstheme="majorHAnsi"/>
          <w:color w:val="002060"/>
          <w:sz w:val="24"/>
          <w:szCs w:val="24"/>
        </w:rPr>
        <w:tab/>
      </w:r>
      <w:r w:rsidR="002504AD" w:rsidRPr="004B61C0">
        <w:rPr>
          <w:rFonts w:asciiTheme="majorHAnsi" w:hAnsiTheme="majorHAnsi" w:cstheme="majorHAnsi"/>
          <w:color w:val="002060"/>
          <w:sz w:val="24"/>
          <w:szCs w:val="24"/>
        </w:rPr>
        <w:tab/>
      </w:r>
    </w:p>
    <w:p w14:paraId="39639BD9" w14:textId="2D600E6A" w:rsidR="00AD283E" w:rsidRPr="004B61C0" w:rsidRDefault="00AD283E" w:rsidP="008E1C1E">
      <w:pPr>
        <w:jc w:val="center"/>
        <w:rPr>
          <w:rFonts w:asciiTheme="majorHAnsi" w:hAnsiTheme="majorHAnsi" w:cstheme="majorHAnsi"/>
          <w:b/>
          <w:bCs/>
          <w:sz w:val="28"/>
          <w:szCs w:val="28"/>
          <w:u w:val="single"/>
        </w:rPr>
      </w:pPr>
      <w:r w:rsidRPr="004B61C0">
        <w:rPr>
          <w:rFonts w:asciiTheme="majorHAnsi" w:hAnsiTheme="majorHAnsi" w:cstheme="majorHAnsi"/>
          <w:b/>
          <w:bCs/>
          <w:color w:val="002060"/>
          <w:sz w:val="32"/>
          <w:szCs w:val="32"/>
          <w:u w:val="single"/>
        </w:rPr>
        <w:lastRenderedPageBreak/>
        <w:t>Business Report: Aston Martin Lagonda Joint Venture viability</w:t>
      </w:r>
    </w:p>
    <w:p w14:paraId="281B9BD8" w14:textId="77777777" w:rsidR="00286927" w:rsidRPr="004B61C0" w:rsidRDefault="00286927" w:rsidP="00286927">
      <w:pPr>
        <w:jc w:val="both"/>
        <w:rPr>
          <w:rFonts w:asciiTheme="majorHAnsi" w:hAnsiTheme="majorHAnsi" w:cstheme="majorHAnsi"/>
          <w:b/>
          <w:bCs/>
          <w:color w:val="002060"/>
          <w:u w:val="single"/>
        </w:rPr>
      </w:pPr>
    </w:p>
    <w:p w14:paraId="74D51DC9" w14:textId="2EE494BE" w:rsidR="00286927" w:rsidRPr="004B61C0" w:rsidRDefault="00286927" w:rsidP="00C1620B">
      <w:pPr>
        <w:jc w:val="both"/>
        <w:rPr>
          <w:rFonts w:asciiTheme="majorHAnsi" w:hAnsiTheme="majorHAnsi" w:cstheme="majorHAnsi"/>
          <w:b/>
          <w:bCs/>
          <w:color w:val="002060"/>
          <w:u w:val="single"/>
        </w:rPr>
      </w:pPr>
    </w:p>
    <w:p w14:paraId="6D972825" w14:textId="77777777" w:rsidR="00BA7DF4" w:rsidRDefault="00D90206" w:rsidP="00D90206">
      <w:pPr>
        <w:pStyle w:val="ListParagraph"/>
        <w:numPr>
          <w:ilvl w:val="0"/>
          <w:numId w:val="20"/>
        </w:numPr>
        <w:rPr>
          <w:rFonts w:asciiTheme="majorHAnsi" w:hAnsiTheme="majorHAnsi" w:cstheme="majorHAnsi"/>
          <w:b/>
          <w:bCs/>
          <w:color w:val="002060"/>
          <w:sz w:val="28"/>
          <w:szCs w:val="28"/>
        </w:rPr>
      </w:pPr>
      <w:r w:rsidRPr="004B61C0">
        <w:rPr>
          <w:rFonts w:asciiTheme="majorHAnsi" w:hAnsiTheme="majorHAnsi" w:cstheme="majorHAnsi"/>
          <w:b/>
          <w:bCs/>
          <w:color w:val="002060"/>
          <w:sz w:val="28"/>
          <w:szCs w:val="28"/>
          <w:u w:val="single"/>
        </w:rPr>
        <w:t>Executive Summary</w:t>
      </w:r>
      <w:r w:rsidRPr="004B61C0">
        <w:rPr>
          <w:rFonts w:asciiTheme="majorHAnsi" w:hAnsiTheme="majorHAnsi" w:cstheme="majorHAnsi"/>
          <w:b/>
          <w:bCs/>
          <w:color w:val="002060"/>
          <w:sz w:val="28"/>
          <w:szCs w:val="28"/>
        </w:rPr>
        <w:tab/>
      </w:r>
    </w:p>
    <w:p w14:paraId="37CFC1CB" w14:textId="464C0636" w:rsidR="00D90206" w:rsidRPr="00BA7DF4" w:rsidRDefault="00D90206" w:rsidP="00BA7DF4">
      <w:pPr>
        <w:rPr>
          <w:rFonts w:asciiTheme="majorHAnsi" w:hAnsiTheme="majorHAnsi" w:cstheme="majorHAnsi"/>
          <w:b/>
          <w:bCs/>
          <w:color w:val="002060"/>
          <w:sz w:val="28"/>
          <w:szCs w:val="28"/>
        </w:rPr>
      </w:pP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r w:rsidRPr="00BA7DF4">
        <w:rPr>
          <w:rFonts w:asciiTheme="majorHAnsi" w:hAnsiTheme="majorHAnsi" w:cstheme="majorHAnsi"/>
          <w:b/>
          <w:bCs/>
          <w:color w:val="002060"/>
          <w:sz w:val="28"/>
          <w:szCs w:val="28"/>
        </w:rPr>
        <w:tab/>
      </w:r>
    </w:p>
    <w:p w14:paraId="56C41E80" w14:textId="6D128DEA" w:rsidR="00F90E9B" w:rsidRDefault="005452BF" w:rsidP="00D90206">
      <w:pPr>
        <w:rPr>
          <w:rFonts w:asciiTheme="majorHAnsi" w:hAnsiTheme="majorHAnsi" w:cstheme="majorHAnsi"/>
        </w:rPr>
      </w:pPr>
      <w:r w:rsidRPr="004B61C0">
        <w:rPr>
          <w:rFonts w:asciiTheme="majorHAnsi" w:hAnsiTheme="majorHAnsi" w:cstheme="majorHAnsi"/>
        </w:rPr>
        <w:t>Aston Martin Lagonda</w:t>
      </w:r>
      <w:r w:rsidR="000F7646" w:rsidRPr="004B61C0">
        <w:rPr>
          <w:rFonts w:asciiTheme="majorHAnsi" w:hAnsiTheme="majorHAnsi" w:cstheme="majorHAnsi"/>
        </w:rPr>
        <w:t xml:space="preserve"> </w:t>
      </w:r>
      <w:r w:rsidR="008B5743" w:rsidRPr="004B61C0">
        <w:rPr>
          <w:rFonts w:asciiTheme="majorHAnsi" w:hAnsiTheme="majorHAnsi" w:cstheme="majorHAnsi"/>
        </w:rPr>
        <w:t>Global Holding PLC has been trading since 2018</w:t>
      </w:r>
      <w:r w:rsidR="00AC15F3" w:rsidRPr="004B61C0">
        <w:rPr>
          <w:rFonts w:asciiTheme="majorHAnsi" w:hAnsiTheme="majorHAnsi" w:cstheme="majorHAnsi"/>
        </w:rPr>
        <w:t xml:space="preserve"> with a share price of over £</w:t>
      </w:r>
      <w:r w:rsidR="00DB2D07" w:rsidRPr="004B61C0">
        <w:rPr>
          <w:rFonts w:asciiTheme="majorHAnsi" w:hAnsiTheme="majorHAnsi" w:cstheme="majorHAnsi"/>
        </w:rPr>
        <w:t xml:space="preserve">30 in 2018 to </w:t>
      </w:r>
      <w:r w:rsidR="00564374" w:rsidRPr="004B61C0">
        <w:rPr>
          <w:rFonts w:asciiTheme="majorHAnsi" w:hAnsiTheme="majorHAnsi" w:cstheme="majorHAnsi"/>
        </w:rPr>
        <w:t xml:space="preserve">£1.70 in 2023 </w:t>
      </w:r>
      <w:sdt>
        <w:sdtPr>
          <w:rPr>
            <w:rFonts w:asciiTheme="majorHAnsi" w:hAnsiTheme="majorHAnsi" w:cstheme="majorHAnsi"/>
            <w:i/>
            <w:iCs/>
          </w:rPr>
          <w:id w:val="-1946687967"/>
          <w:citation/>
        </w:sdtPr>
        <w:sdtContent>
          <w:r w:rsidR="00564374" w:rsidRPr="004B61C0">
            <w:rPr>
              <w:rFonts w:asciiTheme="majorHAnsi" w:hAnsiTheme="majorHAnsi" w:cstheme="majorHAnsi"/>
              <w:i/>
              <w:iCs/>
            </w:rPr>
            <w:fldChar w:fldCharType="begin"/>
          </w:r>
          <w:r w:rsidR="00564374" w:rsidRPr="004B61C0">
            <w:rPr>
              <w:rFonts w:asciiTheme="majorHAnsi" w:hAnsiTheme="majorHAnsi" w:cstheme="majorHAnsi"/>
              <w:i/>
              <w:iCs/>
            </w:rPr>
            <w:instrText xml:space="preserve"> CITATION AJB231 \l 2057 </w:instrText>
          </w:r>
          <w:r w:rsidR="00564374" w:rsidRPr="004B61C0">
            <w:rPr>
              <w:rFonts w:asciiTheme="majorHAnsi" w:hAnsiTheme="majorHAnsi" w:cstheme="majorHAnsi"/>
              <w:i/>
              <w:iCs/>
            </w:rPr>
            <w:fldChar w:fldCharType="separate"/>
          </w:r>
          <w:r w:rsidR="00564374" w:rsidRPr="004B61C0">
            <w:rPr>
              <w:rFonts w:asciiTheme="majorHAnsi" w:hAnsiTheme="majorHAnsi" w:cstheme="majorHAnsi"/>
              <w:i/>
              <w:iCs/>
              <w:noProof/>
            </w:rPr>
            <w:t>(AJ Bell, 2023)</w:t>
          </w:r>
          <w:r w:rsidR="00564374" w:rsidRPr="004B61C0">
            <w:rPr>
              <w:rFonts w:asciiTheme="majorHAnsi" w:hAnsiTheme="majorHAnsi" w:cstheme="majorHAnsi"/>
              <w:i/>
              <w:iCs/>
            </w:rPr>
            <w:fldChar w:fldCharType="end"/>
          </w:r>
        </w:sdtContent>
      </w:sdt>
      <w:r w:rsidR="00564374" w:rsidRPr="004B61C0">
        <w:rPr>
          <w:rFonts w:asciiTheme="majorHAnsi" w:hAnsiTheme="majorHAnsi" w:cstheme="majorHAnsi"/>
          <w:i/>
          <w:iCs/>
        </w:rPr>
        <w:t xml:space="preserve">. </w:t>
      </w:r>
      <w:r w:rsidR="00564374" w:rsidRPr="004B61C0">
        <w:rPr>
          <w:rFonts w:asciiTheme="majorHAnsi" w:hAnsiTheme="majorHAnsi" w:cstheme="majorHAnsi"/>
        </w:rPr>
        <w:t xml:space="preserve">A key </w:t>
      </w:r>
      <w:r w:rsidR="00626D0F" w:rsidRPr="004B61C0">
        <w:rPr>
          <w:rFonts w:asciiTheme="majorHAnsi" w:hAnsiTheme="majorHAnsi" w:cstheme="majorHAnsi"/>
        </w:rPr>
        <w:t xml:space="preserve">trader in the luxury car market the company </w:t>
      </w:r>
      <w:r w:rsidR="00981551" w:rsidRPr="004B61C0">
        <w:rPr>
          <w:rFonts w:asciiTheme="majorHAnsi" w:hAnsiTheme="majorHAnsi" w:cstheme="majorHAnsi"/>
        </w:rPr>
        <w:t xml:space="preserve">has not performed well in the last 5 years. Impacted by Covid-19 in 2020 </w:t>
      </w:r>
      <w:r w:rsidR="00CC356A" w:rsidRPr="004B61C0">
        <w:rPr>
          <w:rFonts w:asciiTheme="majorHAnsi" w:hAnsiTheme="majorHAnsi" w:cstheme="majorHAnsi"/>
        </w:rPr>
        <w:t>the company is evaluated financially</w:t>
      </w:r>
      <w:r w:rsidR="003F7F86" w:rsidRPr="004B61C0">
        <w:rPr>
          <w:rFonts w:asciiTheme="majorHAnsi" w:hAnsiTheme="majorHAnsi" w:cstheme="majorHAnsi"/>
        </w:rPr>
        <w:t xml:space="preserve"> in </w:t>
      </w:r>
      <w:r w:rsidR="00CC356A" w:rsidRPr="004B61C0">
        <w:rPr>
          <w:rFonts w:asciiTheme="majorHAnsi" w:hAnsiTheme="majorHAnsi" w:cstheme="majorHAnsi"/>
        </w:rPr>
        <w:t xml:space="preserve">with the use of key financial ratios to determine the financial performance and whether it is suitable to invest in as a joint venture. </w:t>
      </w:r>
      <w:r w:rsidR="005751D5" w:rsidRPr="004B61C0">
        <w:rPr>
          <w:rFonts w:asciiTheme="majorHAnsi" w:hAnsiTheme="majorHAnsi" w:cstheme="majorHAnsi"/>
        </w:rPr>
        <w:t>3 years of financial reports prepared by Aston Martin Lagonda has been reviewed</w:t>
      </w:r>
      <w:r w:rsidR="00ED22AD" w:rsidRPr="004B61C0">
        <w:rPr>
          <w:rFonts w:asciiTheme="majorHAnsi" w:hAnsiTheme="majorHAnsi" w:cstheme="majorHAnsi"/>
        </w:rPr>
        <w:t xml:space="preserve"> with insights into the fundamental changes within Aston Martin Lagonda, such as Director changes, </w:t>
      </w:r>
      <w:r w:rsidR="00D5416A" w:rsidRPr="004B61C0">
        <w:rPr>
          <w:rFonts w:asciiTheme="majorHAnsi" w:hAnsiTheme="majorHAnsi" w:cstheme="majorHAnsi"/>
        </w:rPr>
        <w:t xml:space="preserve">strategy pivoting and a re-entry into Motorsports with the </w:t>
      </w:r>
      <w:r w:rsidR="00D5416A" w:rsidRPr="004B61C0">
        <w:rPr>
          <w:rFonts w:asciiTheme="majorHAnsi" w:hAnsiTheme="majorHAnsi" w:cstheme="majorHAnsi"/>
        </w:rPr>
        <w:t>Aston martin Cognizant F1</w:t>
      </w:r>
      <w:r w:rsidR="00D5416A" w:rsidRPr="004B61C0">
        <w:rPr>
          <w:rFonts w:asciiTheme="majorHAnsi" w:hAnsiTheme="majorHAnsi" w:cstheme="majorHAnsi"/>
        </w:rPr>
        <w:t xml:space="preserve"> team. Major investments have occurred as well as extensive borrowing to keep the company financially stable</w:t>
      </w:r>
      <w:r w:rsidR="00CD0C4A" w:rsidRPr="004B61C0">
        <w:rPr>
          <w:rFonts w:asciiTheme="majorHAnsi" w:hAnsiTheme="majorHAnsi" w:cstheme="majorHAnsi"/>
        </w:rPr>
        <w:t xml:space="preserve">. The ratios </w:t>
      </w:r>
      <w:r w:rsidR="00217978" w:rsidRPr="004B61C0">
        <w:rPr>
          <w:rFonts w:asciiTheme="majorHAnsi" w:hAnsiTheme="majorHAnsi" w:cstheme="majorHAnsi"/>
        </w:rPr>
        <w:t>are used to indicate if the company is exhibiting stable financial behaviours, or too much of a risk to invest in.</w:t>
      </w:r>
      <w:r w:rsidR="00BA7DF4">
        <w:rPr>
          <w:rFonts w:asciiTheme="majorHAnsi" w:hAnsiTheme="majorHAnsi" w:cstheme="majorHAnsi"/>
        </w:rPr>
        <w:t xml:space="preserve"> Indications of recovery and a good future </w:t>
      </w:r>
      <w:r w:rsidR="00AD283E">
        <w:rPr>
          <w:rFonts w:asciiTheme="majorHAnsi" w:hAnsiTheme="majorHAnsi" w:cstheme="majorHAnsi"/>
        </w:rPr>
        <w:t>are present, but some further investigation may be required before committing the investment.</w:t>
      </w:r>
    </w:p>
    <w:p w14:paraId="3E95416F" w14:textId="77777777" w:rsidR="004B61C0" w:rsidRPr="004B61C0" w:rsidRDefault="004B61C0" w:rsidP="00D90206">
      <w:pPr>
        <w:rPr>
          <w:rFonts w:asciiTheme="majorHAnsi" w:hAnsiTheme="majorHAnsi" w:cstheme="majorHAnsi"/>
        </w:rPr>
      </w:pPr>
    </w:p>
    <w:p w14:paraId="073021B0" w14:textId="77777777" w:rsidR="00F90E9B" w:rsidRPr="004B61C0" w:rsidRDefault="00F90E9B" w:rsidP="00D90206">
      <w:pPr>
        <w:rPr>
          <w:rFonts w:asciiTheme="majorHAnsi" w:hAnsiTheme="majorHAnsi" w:cstheme="majorHAnsi"/>
          <w:b/>
          <w:bCs/>
          <w:color w:val="002060"/>
          <w:sz w:val="24"/>
          <w:szCs w:val="24"/>
        </w:rPr>
      </w:pPr>
    </w:p>
    <w:p w14:paraId="17B51D24" w14:textId="11C2613B" w:rsidR="00D90206" w:rsidRPr="004B61C0" w:rsidRDefault="00D90206" w:rsidP="00D90206">
      <w:pPr>
        <w:pStyle w:val="ListParagraph"/>
        <w:numPr>
          <w:ilvl w:val="0"/>
          <w:numId w:val="20"/>
        </w:numPr>
        <w:jc w:val="both"/>
        <w:rPr>
          <w:rFonts w:asciiTheme="majorHAnsi" w:hAnsiTheme="majorHAnsi" w:cstheme="majorHAnsi"/>
          <w:b/>
          <w:bCs/>
          <w:color w:val="002060"/>
          <w:sz w:val="24"/>
          <w:szCs w:val="24"/>
        </w:rPr>
      </w:pPr>
      <w:r w:rsidRPr="004B61C0">
        <w:rPr>
          <w:rFonts w:asciiTheme="majorHAnsi" w:hAnsiTheme="majorHAnsi" w:cstheme="majorHAnsi"/>
          <w:b/>
          <w:bCs/>
          <w:color w:val="002060"/>
          <w:sz w:val="28"/>
          <w:szCs w:val="28"/>
          <w:u w:val="single"/>
        </w:rPr>
        <w:t>Introduction</w:t>
      </w:r>
      <w:r w:rsidRPr="00430FE8">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p>
    <w:p w14:paraId="1A2BAE98" w14:textId="6FB8A7DD" w:rsidR="00D90206" w:rsidRPr="004B61C0" w:rsidRDefault="00D90206" w:rsidP="00D90206">
      <w:pPr>
        <w:rPr>
          <w:rFonts w:asciiTheme="majorHAnsi" w:hAnsiTheme="majorHAnsi" w:cstheme="majorHAnsi"/>
          <w:b/>
          <w:bCs/>
          <w:color w:val="002060"/>
          <w:sz w:val="24"/>
          <w:szCs w:val="24"/>
        </w:rPr>
      </w:pPr>
    </w:p>
    <w:p w14:paraId="4DC9B835" w14:textId="27E8437A" w:rsidR="000574F3" w:rsidRPr="004B61C0" w:rsidRDefault="000574F3" w:rsidP="000574F3">
      <w:pPr>
        <w:jc w:val="both"/>
        <w:rPr>
          <w:rFonts w:asciiTheme="majorHAnsi" w:hAnsiTheme="majorHAnsi" w:cstheme="majorHAnsi"/>
          <w:i/>
          <w:iCs/>
        </w:rPr>
      </w:pPr>
      <w:r w:rsidRPr="004B61C0">
        <w:rPr>
          <w:rFonts w:asciiTheme="majorHAnsi" w:hAnsiTheme="majorHAnsi" w:cstheme="majorHAnsi"/>
        </w:rPr>
        <w:t>Aston Martin Lagonda</w:t>
      </w:r>
      <w:r w:rsidR="00AC004D" w:rsidRPr="004B61C0">
        <w:rPr>
          <w:rFonts w:asciiTheme="majorHAnsi" w:hAnsiTheme="majorHAnsi" w:cstheme="majorHAnsi"/>
        </w:rPr>
        <w:t xml:space="preserve"> (AML)</w:t>
      </w:r>
      <w:r w:rsidRPr="004B61C0">
        <w:rPr>
          <w:rFonts w:asciiTheme="majorHAnsi" w:hAnsiTheme="majorHAnsi" w:cstheme="majorHAnsi"/>
        </w:rPr>
        <w:t xml:space="preserve"> is an independent luxury automotive manufacturer trading as Aston Martin Lagonda Global Holding PLC (AML</w:t>
      </w:r>
      <w:r w:rsidR="004B3251" w:rsidRPr="004B61C0">
        <w:rPr>
          <w:rFonts w:asciiTheme="majorHAnsi" w:hAnsiTheme="majorHAnsi" w:cstheme="majorHAnsi"/>
        </w:rPr>
        <w:t>) and</w:t>
      </w:r>
      <w:r w:rsidRPr="004B61C0">
        <w:rPr>
          <w:rFonts w:asciiTheme="majorHAnsi" w:hAnsiTheme="majorHAnsi" w:cstheme="majorHAnsi"/>
        </w:rPr>
        <w:t xml:space="preserve"> was incorporated on 27</w:t>
      </w:r>
      <w:r w:rsidRPr="004B61C0">
        <w:rPr>
          <w:rFonts w:asciiTheme="majorHAnsi" w:hAnsiTheme="majorHAnsi" w:cstheme="majorHAnsi"/>
          <w:vertAlign w:val="superscript"/>
        </w:rPr>
        <w:t>th</w:t>
      </w:r>
      <w:r w:rsidRPr="004B61C0">
        <w:rPr>
          <w:rFonts w:asciiTheme="majorHAnsi" w:hAnsiTheme="majorHAnsi" w:cstheme="majorHAnsi"/>
        </w:rPr>
        <w:t xml:space="preserve"> July 2018 </w:t>
      </w:r>
      <w:sdt>
        <w:sdtPr>
          <w:rPr>
            <w:rFonts w:asciiTheme="majorHAnsi" w:hAnsiTheme="majorHAnsi" w:cstheme="majorHAnsi"/>
            <w:i/>
            <w:iCs/>
          </w:rPr>
          <w:id w:val="911358309"/>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Com18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(Companies House, 2018)</w:t>
          </w:r>
          <w:r w:rsidRPr="004B61C0">
            <w:rPr>
              <w:rFonts w:asciiTheme="majorHAnsi" w:hAnsiTheme="majorHAnsi" w:cstheme="majorHAnsi"/>
              <w:i/>
              <w:iCs/>
            </w:rPr>
            <w:fldChar w:fldCharType="end"/>
          </w:r>
        </w:sdtContent>
      </w:sdt>
      <w:r w:rsidRPr="004B61C0">
        <w:rPr>
          <w:rFonts w:asciiTheme="majorHAnsi" w:hAnsiTheme="majorHAnsi" w:cstheme="majorHAnsi"/>
        </w:rPr>
        <w:t xml:space="preserve"> and has been trading as a FTSE 250 company on the London Stock Exchange since 2018</w:t>
      </w:r>
      <w:sdt>
        <w:sdtPr>
          <w:rPr>
            <w:rFonts w:asciiTheme="majorHAnsi" w:hAnsiTheme="majorHAnsi" w:cstheme="majorHAnsi"/>
          </w:rPr>
          <w:id w:val="787551051"/>
          <w:citation/>
        </w:sdtPr>
        <w:sdtEndPr>
          <w:rPr>
            <w:i/>
            <w:iCs/>
          </w:rPr>
        </w:sdtEnd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Lon23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 xml:space="preserve"> (London Stock Exchange, 2023)</w:t>
          </w:r>
          <w:r w:rsidRPr="004B61C0">
            <w:rPr>
              <w:rFonts w:asciiTheme="majorHAnsi" w:hAnsiTheme="majorHAnsi" w:cstheme="majorHAnsi"/>
              <w:i/>
              <w:iCs/>
            </w:rPr>
            <w:fldChar w:fldCharType="end"/>
          </w:r>
        </w:sdtContent>
      </w:sdt>
      <w:r w:rsidRPr="004B61C0">
        <w:rPr>
          <w:rFonts w:asciiTheme="majorHAnsi" w:hAnsiTheme="majorHAnsi" w:cstheme="majorHAnsi"/>
          <w:i/>
          <w:iCs/>
        </w:rPr>
        <w:t xml:space="preserve">. </w:t>
      </w:r>
    </w:p>
    <w:p w14:paraId="5675D3EA" w14:textId="77777777" w:rsidR="000574F3" w:rsidRPr="00AD0567" w:rsidRDefault="000574F3" w:rsidP="000574F3">
      <w:pPr>
        <w:rPr>
          <w:rFonts w:asciiTheme="majorHAnsi" w:hAnsiTheme="majorHAnsi" w:cstheme="majorHAnsi"/>
        </w:rPr>
      </w:pPr>
      <w:r w:rsidRPr="00AD0567">
        <w:rPr>
          <w:rFonts w:asciiTheme="majorHAnsi" w:hAnsiTheme="majorHAnsi" w:cstheme="majorHAnsi"/>
        </w:rPr>
        <w:t> </w:t>
      </w:r>
    </w:p>
    <w:p w14:paraId="014F9EE3" w14:textId="0F4A5412" w:rsidR="000574F3" w:rsidRPr="00AD0567" w:rsidRDefault="000574F3" w:rsidP="000574F3">
      <w:pPr>
        <w:rPr>
          <w:rFonts w:asciiTheme="majorHAnsi" w:hAnsiTheme="majorHAnsi" w:cstheme="majorHAnsi"/>
        </w:rPr>
      </w:pPr>
      <w:r w:rsidRPr="00AD0567">
        <w:rPr>
          <w:rFonts w:asciiTheme="majorHAnsi" w:hAnsiTheme="majorHAnsi" w:cstheme="majorHAnsi"/>
        </w:rPr>
        <w:t xml:space="preserve">Based in Gaydon, England, </w:t>
      </w:r>
      <w:r w:rsidR="00326EE4" w:rsidRPr="004B61C0">
        <w:rPr>
          <w:rFonts w:asciiTheme="majorHAnsi" w:hAnsiTheme="majorHAnsi" w:cstheme="majorHAnsi"/>
        </w:rPr>
        <w:t>AML</w:t>
      </w:r>
      <w:r w:rsidR="00326EE4" w:rsidRPr="00AD0567">
        <w:rPr>
          <w:rFonts w:asciiTheme="majorHAnsi" w:hAnsiTheme="majorHAnsi" w:cstheme="majorHAnsi"/>
        </w:rPr>
        <w:t xml:space="preserve"> </w:t>
      </w:r>
      <w:r w:rsidRPr="00AD0567">
        <w:rPr>
          <w:rFonts w:asciiTheme="majorHAnsi" w:hAnsiTheme="majorHAnsi" w:cstheme="majorHAnsi"/>
        </w:rPr>
        <w:t xml:space="preserve">designs, </w:t>
      </w:r>
      <w:r w:rsidR="00225F18" w:rsidRPr="00AD0567">
        <w:rPr>
          <w:rFonts w:asciiTheme="majorHAnsi" w:hAnsiTheme="majorHAnsi" w:cstheme="majorHAnsi"/>
        </w:rPr>
        <w:t>creates,</w:t>
      </w:r>
      <w:r w:rsidRPr="00AD0567">
        <w:rPr>
          <w:rFonts w:asciiTheme="majorHAnsi" w:hAnsiTheme="majorHAnsi" w:cstheme="majorHAnsi"/>
        </w:rPr>
        <w:t xml:space="preserve"> and exports cars which are sold in 5</w:t>
      </w:r>
      <w:r w:rsidRPr="004B61C0">
        <w:rPr>
          <w:rFonts w:asciiTheme="majorHAnsi" w:hAnsiTheme="majorHAnsi" w:cstheme="majorHAnsi"/>
        </w:rPr>
        <w:t>6</w:t>
      </w:r>
      <w:r w:rsidRPr="00AD0567">
        <w:rPr>
          <w:rFonts w:asciiTheme="majorHAnsi" w:hAnsiTheme="majorHAnsi" w:cstheme="majorHAnsi"/>
        </w:rPr>
        <w:t xml:space="preserve"> countries a</w:t>
      </w:r>
      <w:r w:rsidRPr="004B61C0">
        <w:rPr>
          <w:rFonts w:asciiTheme="majorHAnsi" w:hAnsiTheme="majorHAnsi" w:cstheme="majorHAnsi"/>
        </w:rPr>
        <w:t>cross</w:t>
      </w:r>
      <w:r w:rsidRPr="00AD0567">
        <w:rPr>
          <w:rFonts w:asciiTheme="majorHAnsi" w:hAnsiTheme="majorHAnsi" w:cstheme="majorHAnsi"/>
        </w:rPr>
        <w:t xml:space="preserve"> the world. Its sports cars are manufactured in Gaydon with its luxury DBX SUV range manufactured in St Athan, Wales.</w:t>
      </w:r>
    </w:p>
    <w:p w14:paraId="5B3619E4" w14:textId="3251BF92" w:rsidR="000574F3" w:rsidRPr="004B61C0" w:rsidRDefault="000574F3" w:rsidP="000574F3">
      <w:pPr>
        <w:rPr>
          <w:rFonts w:asciiTheme="majorHAnsi" w:hAnsiTheme="majorHAnsi" w:cstheme="majorHAnsi"/>
        </w:rPr>
      </w:pPr>
      <w:r w:rsidRPr="00AD0567">
        <w:rPr>
          <w:rFonts w:asciiTheme="majorHAnsi" w:hAnsiTheme="majorHAnsi" w:cstheme="majorHAnsi"/>
        </w:rPr>
        <w:t>  </w:t>
      </w:r>
    </w:p>
    <w:p w14:paraId="458C2056" w14:textId="1745C026" w:rsidR="000574F3" w:rsidRPr="00AD0567" w:rsidRDefault="00326EE4" w:rsidP="000574F3">
      <w:pPr>
        <w:rPr>
          <w:rFonts w:asciiTheme="majorHAnsi" w:hAnsiTheme="majorHAnsi" w:cstheme="majorHAnsi"/>
        </w:rPr>
      </w:pPr>
      <w:r w:rsidRPr="004B61C0">
        <w:rPr>
          <w:rFonts w:asciiTheme="majorHAnsi" w:hAnsiTheme="majorHAnsi" w:cstheme="majorHAnsi"/>
        </w:rPr>
        <w:t>T</w:t>
      </w:r>
      <w:r w:rsidR="000574F3" w:rsidRPr="004B61C0">
        <w:rPr>
          <w:rFonts w:asciiTheme="majorHAnsi" w:hAnsiTheme="majorHAnsi" w:cstheme="majorHAnsi"/>
        </w:rPr>
        <w:t>he company has 2207 employees, sold 6178 wholesale units, has 168 third party dealerships and generated £1.1bn total revenue</w:t>
      </w:r>
      <w:sdt>
        <w:sdtPr>
          <w:rPr>
            <w:rFonts w:asciiTheme="majorHAnsi" w:hAnsiTheme="majorHAnsi" w:cstheme="majorHAnsi"/>
            <w:i/>
            <w:iCs/>
          </w:rPr>
          <w:id w:val="1834798294"/>
          <w:citation/>
        </w:sdtPr>
        <w:sdtContent>
          <w:r w:rsidR="000574F3" w:rsidRPr="004B61C0">
            <w:rPr>
              <w:rFonts w:asciiTheme="majorHAnsi" w:hAnsiTheme="majorHAnsi" w:cstheme="majorHAnsi"/>
              <w:i/>
              <w:iCs/>
            </w:rPr>
            <w:fldChar w:fldCharType="begin"/>
          </w:r>
          <w:r w:rsidR="007369DE" w:rsidRPr="004B61C0">
            <w:rPr>
              <w:rFonts w:asciiTheme="majorHAnsi" w:hAnsiTheme="majorHAnsi" w:cstheme="majorHAnsi"/>
              <w:i/>
              <w:iCs/>
            </w:rPr>
            <w:instrText xml:space="preserve">CITATION Ast22 \l 2057 </w:instrText>
          </w:r>
          <w:r w:rsidR="000574F3" w:rsidRPr="004B61C0">
            <w:rPr>
              <w:rFonts w:asciiTheme="majorHAnsi" w:hAnsiTheme="majorHAnsi" w:cstheme="majorHAnsi"/>
              <w:i/>
              <w:iCs/>
            </w:rPr>
            <w:fldChar w:fldCharType="separate"/>
          </w:r>
          <w:r w:rsidR="007369DE" w:rsidRPr="004B61C0">
            <w:rPr>
              <w:rFonts w:asciiTheme="majorHAnsi" w:hAnsiTheme="majorHAnsi" w:cstheme="majorHAnsi"/>
              <w:i/>
              <w:iCs/>
              <w:noProof/>
            </w:rPr>
            <w:t xml:space="preserve"> (Aston Martin Lagonda, 2021)</w:t>
          </w:r>
          <w:r w:rsidR="000574F3" w:rsidRPr="004B61C0">
            <w:rPr>
              <w:rFonts w:asciiTheme="majorHAnsi" w:hAnsiTheme="majorHAnsi" w:cstheme="majorHAnsi"/>
              <w:i/>
              <w:iCs/>
            </w:rPr>
            <w:fldChar w:fldCharType="end"/>
          </w:r>
        </w:sdtContent>
      </w:sdt>
      <w:r w:rsidR="000574F3" w:rsidRPr="004B61C0">
        <w:rPr>
          <w:rFonts w:asciiTheme="majorHAnsi" w:hAnsiTheme="majorHAnsi" w:cstheme="majorHAnsi"/>
          <w:i/>
          <w:iCs/>
        </w:rPr>
        <w:t xml:space="preserve">. </w:t>
      </w:r>
      <w:r w:rsidR="000574F3" w:rsidRPr="004B61C0">
        <w:rPr>
          <w:rFonts w:asciiTheme="majorHAnsi" w:hAnsiTheme="majorHAnsi" w:cstheme="majorHAnsi"/>
        </w:rPr>
        <w:t>Wholesale volumes have been higher in the Americas for 2021 consisting of 32.1% of total wholesale units sold.</w:t>
      </w:r>
    </w:p>
    <w:p w14:paraId="2BC15B49" w14:textId="77777777" w:rsidR="000574F3" w:rsidRPr="004B61C0" w:rsidRDefault="000574F3" w:rsidP="000574F3">
      <w:pPr>
        <w:rPr>
          <w:rFonts w:asciiTheme="majorHAnsi" w:hAnsiTheme="majorHAnsi" w:cstheme="majorHAnsi"/>
        </w:rPr>
      </w:pPr>
    </w:p>
    <w:p w14:paraId="33D7C368" w14:textId="1E87BCD2" w:rsidR="000574F3" w:rsidRPr="004B61C0" w:rsidRDefault="000574F3" w:rsidP="000574F3">
      <w:pPr>
        <w:rPr>
          <w:rFonts w:asciiTheme="majorHAnsi" w:hAnsiTheme="majorHAnsi" w:cstheme="majorHAnsi"/>
        </w:rPr>
      </w:pPr>
      <w:r w:rsidRPr="004B61C0">
        <w:rPr>
          <w:rFonts w:asciiTheme="majorHAnsi" w:hAnsiTheme="majorHAnsi" w:cstheme="majorHAnsi"/>
        </w:rPr>
        <w:t>This report wi</w:t>
      </w:r>
      <w:r w:rsidRPr="004B61C0">
        <w:rPr>
          <w:rFonts w:asciiTheme="majorHAnsi" w:hAnsiTheme="majorHAnsi" w:cstheme="majorHAnsi"/>
        </w:rPr>
        <w:t xml:space="preserve">ll examine </w:t>
      </w:r>
      <w:r w:rsidR="00326EE4" w:rsidRPr="004B61C0">
        <w:rPr>
          <w:rFonts w:asciiTheme="majorHAnsi" w:hAnsiTheme="majorHAnsi" w:cstheme="majorHAnsi"/>
        </w:rPr>
        <w:t>AML</w:t>
      </w:r>
      <w:r w:rsidR="00326EE4" w:rsidRPr="00AD0567">
        <w:rPr>
          <w:rFonts w:asciiTheme="majorHAnsi" w:hAnsiTheme="majorHAnsi" w:cstheme="majorHAnsi"/>
        </w:rPr>
        <w:t xml:space="preserve"> </w:t>
      </w:r>
      <w:r w:rsidR="006D1DBD" w:rsidRPr="004B61C0">
        <w:rPr>
          <w:rFonts w:asciiTheme="majorHAnsi" w:hAnsiTheme="majorHAnsi" w:cstheme="majorHAnsi"/>
        </w:rPr>
        <w:t xml:space="preserve">financial </w:t>
      </w:r>
      <w:r w:rsidR="00630988" w:rsidRPr="004B61C0">
        <w:rPr>
          <w:rFonts w:asciiTheme="majorHAnsi" w:hAnsiTheme="majorHAnsi" w:cstheme="majorHAnsi"/>
        </w:rPr>
        <w:t xml:space="preserve">statements and balance sheets </w:t>
      </w:r>
      <w:r w:rsidR="006D1DBD" w:rsidRPr="004B61C0">
        <w:rPr>
          <w:rFonts w:asciiTheme="majorHAnsi" w:hAnsiTheme="majorHAnsi" w:cstheme="majorHAnsi"/>
        </w:rPr>
        <w:t>for the years 2019, 2020, 2021 and 3 quarters of 2022</w:t>
      </w:r>
      <w:r w:rsidR="00CE646A" w:rsidRPr="004B61C0">
        <w:rPr>
          <w:rFonts w:asciiTheme="majorHAnsi" w:hAnsiTheme="majorHAnsi" w:cstheme="majorHAnsi"/>
        </w:rPr>
        <w:t xml:space="preserve"> to critically evaluate profitability, liquidity, activity</w:t>
      </w:r>
      <w:r w:rsidR="00554EC8" w:rsidRPr="004B61C0">
        <w:rPr>
          <w:rFonts w:asciiTheme="majorHAnsi" w:hAnsiTheme="majorHAnsi" w:cstheme="majorHAnsi"/>
        </w:rPr>
        <w:t xml:space="preserve">, </w:t>
      </w:r>
      <w:r w:rsidR="00225F18" w:rsidRPr="004B61C0">
        <w:rPr>
          <w:rFonts w:asciiTheme="majorHAnsi" w:hAnsiTheme="majorHAnsi" w:cstheme="majorHAnsi"/>
        </w:rPr>
        <w:t>leverage,</w:t>
      </w:r>
      <w:r w:rsidR="00554EC8" w:rsidRPr="004B61C0">
        <w:rPr>
          <w:rFonts w:asciiTheme="majorHAnsi" w:hAnsiTheme="majorHAnsi" w:cstheme="majorHAnsi"/>
        </w:rPr>
        <w:t xml:space="preserve"> and investor ratios. Other financial </w:t>
      </w:r>
      <w:r w:rsidR="00630988" w:rsidRPr="004B61C0">
        <w:rPr>
          <w:rFonts w:asciiTheme="majorHAnsi" w:hAnsiTheme="majorHAnsi" w:cstheme="majorHAnsi"/>
        </w:rPr>
        <w:t xml:space="preserve">information </w:t>
      </w:r>
      <w:r w:rsidR="002F1AF2" w:rsidRPr="004B61C0">
        <w:rPr>
          <w:rFonts w:asciiTheme="majorHAnsi" w:hAnsiTheme="majorHAnsi" w:cstheme="majorHAnsi"/>
        </w:rPr>
        <w:t xml:space="preserve">and academic theory </w:t>
      </w:r>
      <w:r w:rsidR="00630988" w:rsidRPr="004B61C0">
        <w:rPr>
          <w:rFonts w:asciiTheme="majorHAnsi" w:hAnsiTheme="majorHAnsi" w:cstheme="majorHAnsi"/>
        </w:rPr>
        <w:t xml:space="preserve">will also be referenced to determine </w:t>
      </w:r>
      <w:r w:rsidR="002F1AF2" w:rsidRPr="004B61C0">
        <w:rPr>
          <w:rFonts w:asciiTheme="majorHAnsi" w:hAnsiTheme="majorHAnsi" w:cstheme="majorHAnsi"/>
        </w:rPr>
        <w:t xml:space="preserve">whether </w:t>
      </w:r>
      <w:r w:rsidR="00326EE4" w:rsidRPr="004B61C0">
        <w:rPr>
          <w:rFonts w:asciiTheme="majorHAnsi" w:hAnsiTheme="majorHAnsi" w:cstheme="majorHAnsi"/>
        </w:rPr>
        <w:t>AML</w:t>
      </w:r>
      <w:r w:rsidR="00326EE4" w:rsidRPr="00AD0567">
        <w:rPr>
          <w:rFonts w:asciiTheme="majorHAnsi" w:hAnsiTheme="majorHAnsi" w:cstheme="majorHAnsi"/>
        </w:rPr>
        <w:t xml:space="preserve"> </w:t>
      </w:r>
      <w:r w:rsidR="002F1AF2" w:rsidRPr="004B61C0">
        <w:rPr>
          <w:rFonts w:asciiTheme="majorHAnsi" w:hAnsiTheme="majorHAnsi" w:cstheme="majorHAnsi"/>
        </w:rPr>
        <w:t xml:space="preserve">is a </w:t>
      </w:r>
      <w:r w:rsidR="00DD4288" w:rsidRPr="004B61C0">
        <w:rPr>
          <w:rFonts w:asciiTheme="majorHAnsi" w:hAnsiTheme="majorHAnsi" w:cstheme="majorHAnsi"/>
        </w:rPr>
        <w:t xml:space="preserve">suitable for a potential </w:t>
      </w:r>
      <w:r w:rsidR="00771CCE" w:rsidRPr="004B61C0">
        <w:rPr>
          <w:rFonts w:asciiTheme="majorHAnsi" w:hAnsiTheme="majorHAnsi" w:cstheme="majorHAnsi"/>
        </w:rPr>
        <w:t>joint venture.</w:t>
      </w:r>
    </w:p>
    <w:p w14:paraId="1BFBBF12" w14:textId="43F5E00B" w:rsidR="00F6211B" w:rsidRDefault="00F6211B" w:rsidP="00D90206">
      <w:pPr>
        <w:rPr>
          <w:rFonts w:asciiTheme="majorHAnsi" w:hAnsiTheme="majorHAnsi" w:cstheme="majorHAnsi"/>
          <w:b/>
          <w:bCs/>
          <w:color w:val="002060"/>
          <w:sz w:val="24"/>
          <w:szCs w:val="24"/>
        </w:rPr>
      </w:pPr>
    </w:p>
    <w:p w14:paraId="4AA0F03E" w14:textId="77777777" w:rsidR="00187C81" w:rsidRPr="004B61C0" w:rsidRDefault="00187C81" w:rsidP="00D90206">
      <w:pPr>
        <w:rPr>
          <w:rFonts w:asciiTheme="majorHAnsi" w:hAnsiTheme="majorHAnsi" w:cstheme="majorHAnsi"/>
          <w:b/>
          <w:bCs/>
          <w:color w:val="002060"/>
          <w:sz w:val="24"/>
          <w:szCs w:val="24"/>
        </w:rPr>
      </w:pPr>
    </w:p>
    <w:p w14:paraId="5B2A3457" w14:textId="6B50EDD5" w:rsidR="00D90206" w:rsidRPr="00430FE8" w:rsidRDefault="006872AF" w:rsidP="00936232">
      <w:pPr>
        <w:pStyle w:val="ListParagraph"/>
        <w:numPr>
          <w:ilvl w:val="0"/>
          <w:numId w:val="20"/>
        </w:numPr>
        <w:jc w:val="both"/>
        <w:rPr>
          <w:rFonts w:asciiTheme="majorHAnsi" w:hAnsiTheme="majorHAnsi" w:cstheme="majorHAnsi"/>
          <w:b/>
          <w:bCs/>
          <w:color w:val="002060"/>
        </w:rPr>
      </w:pPr>
      <w:r w:rsidRPr="004B61C0">
        <w:rPr>
          <w:rFonts w:asciiTheme="majorHAnsi" w:hAnsiTheme="majorHAnsi" w:cstheme="majorHAnsi"/>
          <w:b/>
          <w:bCs/>
          <w:color w:val="002060"/>
          <w:sz w:val="28"/>
          <w:szCs w:val="28"/>
          <w:u w:val="single"/>
        </w:rPr>
        <w:t>AML</w:t>
      </w:r>
      <w:r w:rsidR="00114EFB" w:rsidRPr="004B61C0">
        <w:rPr>
          <w:rFonts w:asciiTheme="majorHAnsi" w:hAnsiTheme="majorHAnsi" w:cstheme="majorHAnsi"/>
          <w:b/>
          <w:bCs/>
          <w:color w:val="002060"/>
          <w:sz w:val="28"/>
          <w:szCs w:val="28"/>
          <w:u w:val="single"/>
        </w:rPr>
        <w:t xml:space="preserve"> </w:t>
      </w:r>
      <w:r w:rsidR="00D90206" w:rsidRPr="004B61C0">
        <w:rPr>
          <w:rFonts w:asciiTheme="majorHAnsi" w:hAnsiTheme="majorHAnsi" w:cstheme="majorHAnsi"/>
          <w:b/>
          <w:bCs/>
          <w:color w:val="002060"/>
          <w:sz w:val="28"/>
          <w:szCs w:val="28"/>
          <w:u w:val="single"/>
        </w:rPr>
        <w:t>Financial Results</w:t>
      </w:r>
      <w:r w:rsidR="00D90206" w:rsidRPr="00430FE8">
        <w:rPr>
          <w:rFonts w:asciiTheme="majorHAnsi" w:hAnsiTheme="majorHAnsi" w:cstheme="majorHAnsi"/>
          <w:b/>
          <w:bCs/>
          <w:color w:val="002060"/>
          <w:sz w:val="22"/>
          <w:szCs w:val="22"/>
        </w:rPr>
        <w:tab/>
      </w:r>
      <w:r w:rsidR="00D90206" w:rsidRPr="00430FE8">
        <w:rPr>
          <w:rFonts w:asciiTheme="majorHAnsi" w:hAnsiTheme="majorHAnsi" w:cstheme="majorHAnsi"/>
          <w:b/>
          <w:bCs/>
        </w:rPr>
        <w:tab/>
      </w:r>
      <w:r w:rsidR="00D90206" w:rsidRPr="00430FE8">
        <w:rPr>
          <w:rFonts w:asciiTheme="majorHAnsi" w:hAnsiTheme="majorHAnsi" w:cstheme="majorHAnsi"/>
          <w:b/>
          <w:bCs/>
        </w:rPr>
        <w:tab/>
      </w:r>
      <w:r w:rsidR="00D90206" w:rsidRPr="00430FE8">
        <w:rPr>
          <w:rFonts w:asciiTheme="majorHAnsi" w:hAnsiTheme="majorHAnsi" w:cstheme="majorHAnsi"/>
          <w:b/>
          <w:bCs/>
        </w:rPr>
        <w:tab/>
      </w:r>
      <w:r w:rsidR="00D90206" w:rsidRPr="00430FE8">
        <w:rPr>
          <w:rFonts w:asciiTheme="majorHAnsi" w:hAnsiTheme="majorHAnsi" w:cstheme="majorHAnsi"/>
          <w:b/>
          <w:bCs/>
        </w:rPr>
        <w:tab/>
      </w:r>
      <w:r w:rsidR="00D90206" w:rsidRPr="00430FE8">
        <w:rPr>
          <w:rFonts w:asciiTheme="majorHAnsi" w:hAnsiTheme="majorHAnsi" w:cstheme="majorHAnsi"/>
          <w:b/>
          <w:bCs/>
        </w:rPr>
        <w:tab/>
      </w:r>
      <w:r w:rsidR="00D90206" w:rsidRPr="00430FE8">
        <w:rPr>
          <w:rFonts w:asciiTheme="majorHAnsi" w:hAnsiTheme="majorHAnsi" w:cstheme="majorHAnsi"/>
          <w:b/>
          <w:bCs/>
        </w:rPr>
        <w:tab/>
      </w:r>
      <w:r w:rsidR="00D90206" w:rsidRPr="00430FE8">
        <w:rPr>
          <w:rFonts w:asciiTheme="majorHAnsi" w:hAnsiTheme="majorHAnsi" w:cstheme="majorHAnsi"/>
          <w:b/>
          <w:bCs/>
        </w:rPr>
        <w:tab/>
      </w:r>
      <w:r w:rsidR="00D90206" w:rsidRPr="00430FE8">
        <w:rPr>
          <w:rFonts w:asciiTheme="majorHAnsi" w:hAnsiTheme="majorHAnsi" w:cstheme="majorHAnsi"/>
          <w:b/>
          <w:bCs/>
        </w:rPr>
        <w:tab/>
      </w:r>
    </w:p>
    <w:p w14:paraId="1CC67C39" w14:textId="428903E6" w:rsidR="009D14EC" w:rsidRPr="00430FE8" w:rsidRDefault="009D14EC" w:rsidP="00D90206">
      <w:pPr>
        <w:rPr>
          <w:rFonts w:asciiTheme="majorHAnsi" w:hAnsiTheme="majorHAnsi" w:cstheme="majorHAnsi"/>
        </w:rPr>
      </w:pPr>
      <w:r w:rsidRPr="00430FE8">
        <w:rPr>
          <w:rFonts w:asciiTheme="majorHAnsi" w:hAnsiTheme="majorHAnsi" w:cstheme="majorHAnsi"/>
        </w:rPr>
        <w:t xml:space="preserve">Financial results </w:t>
      </w:r>
      <w:r w:rsidR="00341012" w:rsidRPr="00430FE8">
        <w:rPr>
          <w:rFonts w:asciiTheme="majorHAnsi" w:hAnsiTheme="majorHAnsi" w:cstheme="majorHAnsi"/>
        </w:rPr>
        <w:t>are in the Appendices</w:t>
      </w:r>
    </w:p>
    <w:p w14:paraId="1D676387" w14:textId="2261E4C6" w:rsidR="00341012" w:rsidRPr="004B61C0" w:rsidRDefault="00341012" w:rsidP="00D90206">
      <w:pPr>
        <w:rPr>
          <w:rFonts w:asciiTheme="majorHAnsi" w:hAnsiTheme="majorHAnsi" w:cstheme="majorHAnsi"/>
        </w:rPr>
      </w:pPr>
    </w:p>
    <w:p w14:paraId="20923249" w14:textId="5DF66202" w:rsidR="00341012" w:rsidRPr="004B61C0" w:rsidRDefault="00341012" w:rsidP="00A12243">
      <w:pPr>
        <w:pStyle w:val="ListParagraph"/>
        <w:numPr>
          <w:ilvl w:val="0"/>
          <w:numId w:val="28"/>
        </w:numPr>
        <w:rPr>
          <w:rFonts w:asciiTheme="majorHAnsi" w:hAnsiTheme="majorHAnsi" w:cstheme="majorHAnsi"/>
        </w:rPr>
      </w:pPr>
      <w:r w:rsidRPr="004B61C0">
        <w:rPr>
          <w:rFonts w:asciiTheme="majorHAnsi" w:hAnsiTheme="majorHAnsi" w:cstheme="majorHAnsi"/>
        </w:rPr>
        <w:t>202</w:t>
      </w:r>
      <w:r w:rsidR="00A12243" w:rsidRPr="004B61C0">
        <w:rPr>
          <w:rFonts w:asciiTheme="majorHAnsi" w:hAnsiTheme="majorHAnsi" w:cstheme="majorHAnsi"/>
        </w:rPr>
        <w:t>1</w:t>
      </w:r>
      <w:r w:rsidRPr="004B61C0">
        <w:rPr>
          <w:rFonts w:asciiTheme="majorHAnsi" w:hAnsiTheme="majorHAnsi" w:cstheme="majorHAnsi"/>
        </w:rPr>
        <w:t xml:space="preserve"> </w:t>
      </w:r>
      <w:r w:rsidR="00A12243" w:rsidRPr="004B61C0">
        <w:rPr>
          <w:rFonts w:asciiTheme="majorHAnsi" w:hAnsiTheme="majorHAnsi" w:cstheme="majorHAnsi"/>
        </w:rPr>
        <w:t xml:space="preserve">Annual Report - </w:t>
      </w:r>
      <w:r w:rsidRPr="004B61C0">
        <w:rPr>
          <w:rFonts w:asciiTheme="majorHAnsi" w:hAnsiTheme="majorHAnsi" w:cstheme="majorHAnsi"/>
        </w:rPr>
        <w:t xml:space="preserve">Appendix </w:t>
      </w:r>
      <w:r w:rsidR="00326EE4" w:rsidRPr="004B61C0">
        <w:rPr>
          <w:rFonts w:asciiTheme="majorHAnsi" w:hAnsiTheme="majorHAnsi" w:cstheme="majorHAnsi"/>
        </w:rPr>
        <w:t>11.</w:t>
      </w:r>
      <w:r w:rsidR="008E1C1E">
        <w:rPr>
          <w:rFonts w:asciiTheme="majorHAnsi" w:hAnsiTheme="majorHAnsi" w:cstheme="majorHAnsi"/>
        </w:rPr>
        <w:t>2</w:t>
      </w:r>
    </w:p>
    <w:p w14:paraId="6D3067A0" w14:textId="1F41AF4A" w:rsidR="00341012" w:rsidRPr="004B61C0" w:rsidRDefault="00341012" w:rsidP="00A12243">
      <w:pPr>
        <w:pStyle w:val="ListParagraph"/>
        <w:numPr>
          <w:ilvl w:val="0"/>
          <w:numId w:val="28"/>
        </w:numPr>
        <w:rPr>
          <w:rFonts w:asciiTheme="majorHAnsi" w:hAnsiTheme="majorHAnsi" w:cstheme="majorHAnsi"/>
        </w:rPr>
      </w:pPr>
      <w:r w:rsidRPr="004B61C0">
        <w:rPr>
          <w:rFonts w:asciiTheme="majorHAnsi" w:hAnsiTheme="majorHAnsi" w:cstheme="majorHAnsi"/>
        </w:rPr>
        <w:t>202</w:t>
      </w:r>
      <w:r w:rsidR="00A12243" w:rsidRPr="004B61C0">
        <w:rPr>
          <w:rFonts w:asciiTheme="majorHAnsi" w:hAnsiTheme="majorHAnsi" w:cstheme="majorHAnsi"/>
        </w:rPr>
        <w:t xml:space="preserve">0 Annual Report </w:t>
      </w:r>
      <w:r w:rsidR="00326EE4" w:rsidRPr="004B61C0">
        <w:rPr>
          <w:rFonts w:asciiTheme="majorHAnsi" w:hAnsiTheme="majorHAnsi" w:cstheme="majorHAnsi"/>
        </w:rPr>
        <w:t>–</w:t>
      </w:r>
      <w:r w:rsidR="00A12243" w:rsidRPr="004B61C0">
        <w:rPr>
          <w:rFonts w:asciiTheme="majorHAnsi" w:hAnsiTheme="majorHAnsi" w:cstheme="majorHAnsi"/>
        </w:rPr>
        <w:t xml:space="preserve"> </w:t>
      </w:r>
      <w:r w:rsidRPr="004B61C0">
        <w:rPr>
          <w:rFonts w:asciiTheme="majorHAnsi" w:hAnsiTheme="majorHAnsi" w:cstheme="majorHAnsi"/>
        </w:rPr>
        <w:t>Appendix</w:t>
      </w:r>
      <w:r w:rsidR="00326EE4" w:rsidRPr="004B61C0">
        <w:rPr>
          <w:rFonts w:asciiTheme="majorHAnsi" w:hAnsiTheme="majorHAnsi" w:cstheme="majorHAnsi"/>
        </w:rPr>
        <w:t xml:space="preserve"> 11.</w:t>
      </w:r>
      <w:r w:rsidR="008E1C1E">
        <w:rPr>
          <w:rFonts w:asciiTheme="majorHAnsi" w:hAnsiTheme="majorHAnsi" w:cstheme="majorHAnsi"/>
        </w:rPr>
        <w:t>2</w:t>
      </w:r>
    </w:p>
    <w:p w14:paraId="453F231B" w14:textId="16B8FCD0" w:rsidR="00341012" w:rsidRPr="004B61C0" w:rsidRDefault="00341012" w:rsidP="00A12243">
      <w:pPr>
        <w:pStyle w:val="ListParagraph"/>
        <w:numPr>
          <w:ilvl w:val="0"/>
          <w:numId w:val="28"/>
        </w:numPr>
        <w:rPr>
          <w:rFonts w:asciiTheme="majorHAnsi" w:hAnsiTheme="majorHAnsi" w:cstheme="majorHAnsi"/>
        </w:rPr>
      </w:pPr>
      <w:r w:rsidRPr="004B61C0">
        <w:rPr>
          <w:rFonts w:asciiTheme="majorHAnsi" w:hAnsiTheme="majorHAnsi" w:cstheme="majorHAnsi"/>
        </w:rPr>
        <w:t xml:space="preserve">2019 </w:t>
      </w:r>
      <w:r w:rsidR="00A12243" w:rsidRPr="004B61C0">
        <w:rPr>
          <w:rFonts w:asciiTheme="majorHAnsi" w:hAnsiTheme="majorHAnsi" w:cstheme="majorHAnsi"/>
        </w:rPr>
        <w:t xml:space="preserve">Annual Report – </w:t>
      </w:r>
      <w:r w:rsidRPr="004B61C0">
        <w:rPr>
          <w:rFonts w:asciiTheme="majorHAnsi" w:hAnsiTheme="majorHAnsi" w:cstheme="majorHAnsi"/>
        </w:rPr>
        <w:t>Appendix</w:t>
      </w:r>
      <w:r w:rsidR="00326EE4" w:rsidRPr="004B61C0">
        <w:rPr>
          <w:rFonts w:asciiTheme="majorHAnsi" w:hAnsiTheme="majorHAnsi" w:cstheme="majorHAnsi"/>
        </w:rPr>
        <w:t xml:space="preserve"> 11.</w:t>
      </w:r>
      <w:r w:rsidR="008E1C1E">
        <w:rPr>
          <w:rFonts w:asciiTheme="majorHAnsi" w:hAnsiTheme="majorHAnsi" w:cstheme="majorHAnsi"/>
        </w:rPr>
        <w:t>2</w:t>
      </w:r>
    </w:p>
    <w:p w14:paraId="3AACB292" w14:textId="40449FAA" w:rsidR="00F648B6" w:rsidRPr="004B61C0" w:rsidRDefault="00A12243" w:rsidP="00D90206">
      <w:pPr>
        <w:pStyle w:val="ListParagraph"/>
        <w:numPr>
          <w:ilvl w:val="0"/>
          <w:numId w:val="28"/>
        </w:numPr>
        <w:rPr>
          <w:rFonts w:asciiTheme="majorHAnsi" w:hAnsiTheme="majorHAnsi" w:cstheme="majorHAnsi"/>
        </w:rPr>
      </w:pPr>
      <w:r w:rsidRPr="004B61C0">
        <w:rPr>
          <w:rFonts w:asciiTheme="majorHAnsi" w:hAnsiTheme="majorHAnsi" w:cstheme="majorHAnsi"/>
        </w:rPr>
        <w:t>202</w:t>
      </w:r>
      <w:r w:rsidR="00AC004D" w:rsidRPr="004B61C0">
        <w:rPr>
          <w:rFonts w:asciiTheme="majorHAnsi" w:hAnsiTheme="majorHAnsi" w:cstheme="majorHAnsi"/>
        </w:rPr>
        <w:t>2</w:t>
      </w:r>
      <w:r w:rsidRPr="004B61C0">
        <w:rPr>
          <w:rFonts w:asciiTheme="majorHAnsi" w:hAnsiTheme="majorHAnsi" w:cstheme="majorHAnsi"/>
        </w:rPr>
        <w:t xml:space="preserve"> Q3 Results </w:t>
      </w:r>
      <w:r w:rsidR="00326EE4" w:rsidRPr="004B61C0">
        <w:rPr>
          <w:rFonts w:asciiTheme="majorHAnsi" w:hAnsiTheme="majorHAnsi" w:cstheme="majorHAnsi"/>
        </w:rPr>
        <w:t>–</w:t>
      </w:r>
      <w:r w:rsidRPr="004B61C0">
        <w:rPr>
          <w:rFonts w:asciiTheme="majorHAnsi" w:hAnsiTheme="majorHAnsi" w:cstheme="majorHAnsi"/>
        </w:rPr>
        <w:t xml:space="preserve"> Appendix</w:t>
      </w:r>
      <w:r w:rsidR="00326EE4" w:rsidRPr="004B61C0">
        <w:rPr>
          <w:rFonts w:asciiTheme="majorHAnsi" w:hAnsiTheme="majorHAnsi" w:cstheme="majorHAnsi"/>
        </w:rPr>
        <w:t xml:space="preserve"> 11</w:t>
      </w:r>
      <w:r w:rsidR="008E1C1E">
        <w:rPr>
          <w:rFonts w:asciiTheme="majorHAnsi" w:hAnsiTheme="majorHAnsi" w:cstheme="majorHAnsi"/>
        </w:rPr>
        <w:t>.2</w:t>
      </w:r>
    </w:p>
    <w:p w14:paraId="7A5640D8" w14:textId="1B2D6A18" w:rsidR="00F648B6" w:rsidRDefault="00F648B6" w:rsidP="00D90206">
      <w:pPr>
        <w:rPr>
          <w:rFonts w:asciiTheme="majorHAnsi" w:hAnsiTheme="majorHAnsi" w:cstheme="majorHAnsi"/>
          <w:b/>
          <w:bCs/>
          <w:color w:val="002060"/>
          <w:sz w:val="24"/>
          <w:szCs w:val="24"/>
        </w:rPr>
      </w:pPr>
    </w:p>
    <w:p w14:paraId="384BDFF4" w14:textId="77777777" w:rsidR="00187C81" w:rsidRPr="004B61C0" w:rsidRDefault="00187C81" w:rsidP="00D90206">
      <w:pPr>
        <w:rPr>
          <w:rFonts w:asciiTheme="majorHAnsi" w:hAnsiTheme="majorHAnsi" w:cstheme="majorHAnsi"/>
          <w:b/>
          <w:bCs/>
          <w:color w:val="002060"/>
          <w:sz w:val="24"/>
          <w:szCs w:val="24"/>
        </w:rPr>
      </w:pPr>
    </w:p>
    <w:p w14:paraId="7D26D6A7" w14:textId="7840F5BA" w:rsidR="00D90206" w:rsidRPr="004B61C0" w:rsidRDefault="00D90206" w:rsidP="00D90206">
      <w:pPr>
        <w:pStyle w:val="ListParagraph"/>
        <w:numPr>
          <w:ilvl w:val="0"/>
          <w:numId w:val="20"/>
        </w:numPr>
        <w:rPr>
          <w:rFonts w:asciiTheme="majorHAnsi" w:hAnsiTheme="majorHAnsi" w:cstheme="majorHAnsi"/>
          <w:b/>
          <w:bCs/>
          <w:color w:val="002060"/>
          <w:sz w:val="24"/>
          <w:szCs w:val="24"/>
        </w:rPr>
      </w:pPr>
      <w:r w:rsidRPr="004B61C0">
        <w:rPr>
          <w:rFonts w:asciiTheme="majorHAnsi" w:hAnsiTheme="majorHAnsi" w:cstheme="majorHAnsi"/>
          <w:b/>
          <w:bCs/>
          <w:color w:val="002060"/>
          <w:sz w:val="28"/>
          <w:szCs w:val="28"/>
          <w:u w:val="single"/>
        </w:rPr>
        <w:t>Analysis</w:t>
      </w:r>
      <w:r w:rsidRPr="004B61C0">
        <w:rPr>
          <w:rFonts w:asciiTheme="majorHAnsi" w:hAnsiTheme="majorHAnsi" w:cstheme="majorHAnsi"/>
          <w:b/>
          <w:bCs/>
          <w:color w:val="002060"/>
          <w:sz w:val="28"/>
          <w:szCs w:val="28"/>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r w:rsidRPr="004B61C0">
        <w:rPr>
          <w:rFonts w:asciiTheme="majorHAnsi" w:hAnsiTheme="majorHAnsi" w:cstheme="majorHAnsi"/>
          <w:b/>
          <w:bCs/>
          <w:color w:val="002060"/>
          <w:sz w:val="24"/>
          <w:szCs w:val="24"/>
        </w:rPr>
        <w:tab/>
      </w:r>
    </w:p>
    <w:p w14:paraId="5605B7D5" w14:textId="096AC798" w:rsidR="00D90206" w:rsidRPr="004B61C0" w:rsidRDefault="00D90206" w:rsidP="00D90206">
      <w:pPr>
        <w:ind w:firstLine="720"/>
        <w:rPr>
          <w:rFonts w:asciiTheme="majorHAnsi" w:hAnsiTheme="majorHAnsi" w:cstheme="majorHAnsi"/>
          <w:b/>
          <w:bCs/>
          <w:color w:val="002060"/>
          <w:sz w:val="24"/>
          <w:szCs w:val="24"/>
        </w:rPr>
      </w:pPr>
    </w:p>
    <w:p w14:paraId="138FBFC3" w14:textId="41139E85" w:rsidR="00A12243" w:rsidRPr="004B61C0" w:rsidRDefault="00A12243" w:rsidP="00A12243">
      <w:pPr>
        <w:rPr>
          <w:rFonts w:asciiTheme="majorHAnsi" w:hAnsiTheme="majorHAnsi" w:cstheme="majorHAnsi"/>
        </w:rPr>
      </w:pPr>
      <w:r w:rsidRPr="004B61C0">
        <w:rPr>
          <w:rFonts w:asciiTheme="majorHAnsi" w:hAnsiTheme="majorHAnsi" w:cstheme="majorHAnsi"/>
        </w:rPr>
        <w:t xml:space="preserve">To analyse the potential for investment into </w:t>
      </w:r>
      <w:r w:rsidR="00114EFB" w:rsidRPr="004B61C0">
        <w:rPr>
          <w:rFonts w:asciiTheme="majorHAnsi" w:hAnsiTheme="majorHAnsi" w:cstheme="majorHAnsi"/>
        </w:rPr>
        <w:t>AML</w:t>
      </w:r>
      <w:r w:rsidRPr="004B61C0">
        <w:rPr>
          <w:rFonts w:asciiTheme="majorHAnsi" w:hAnsiTheme="majorHAnsi" w:cstheme="majorHAnsi"/>
        </w:rPr>
        <w:t xml:space="preserve"> historical data must be used to evaluate the </w:t>
      </w:r>
      <w:r w:rsidR="00B47964" w:rsidRPr="004B61C0">
        <w:rPr>
          <w:rFonts w:asciiTheme="majorHAnsi" w:hAnsiTheme="majorHAnsi" w:cstheme="majorHAnsi"/>
        </w:rPr>
        <w:t>financial</w:t>
      </w:r>
      <w:r w:rsidRPr="004B61C0">
        <w:rPr>
          <w:rFonts w:asciiTheme="majorHAnsi" w:hAnsiTheme="majorHAnsi" w:cstheme="majorHAnsi"/>
        </w:rPr>
        <w:t xml:space="preserve"> performance </w:t>
      </w:r>
      <w:r w:rsidR="00936232" w:rsidRPr="004B61C0">
        <w:rPr>
          <w:rFonts w:asciiTheme="majorHAnsi" w:hAnsiTheme="majorHAnsi" w:cstheme="majorHAnsi"/>
        </w:rPr>
        <w:t xml:space="preserve">and financial health </w:t>
      </w:r>
      <w:r w:rsidRPr="004B61C0">
        <w:rPr>
          <w:rFonts w:asciiTheme="majorHAnsi" w:hAnsiTheme="majorHAnsi" w:cstheme="majorHAnsi"/>
        </w:rPr>
        <w:t xml:space="preserve">of the company </w:t>
      </w:r>
      <w:r w:rsidR="00AC004D" w:rsidRPr="004B61C0">
        <w:rPr>
          <w:rFonts w:asciiTheme="majorHAnsi" w:hAnsiTheme="majorHAnsi" w:cstheme="majorHAnsi"/>
        </w:rPr>
        <w:t>to</w:t>
      </w:r>
      <w:r w:rsidRPr="004B61C0">
        <w:rPr>
          <w:rFonts w:asciiTheme="majorHAnsi" w:hAnsiTheme="majorHAnsi" w:cstheme="majorHAnsi"/>
        </w:rPr>
        <w:t xml:space="preserve"> determine quantitative trends from which future performance can be predicted. </w:t>
      </w:r>
    </w:p>
    <w:p w14:paraId="0CBC5251" w14:textId="77777777" w:rsidR="00A12243" w:rsidRPr="004B61C0" w:rsidRDefault="00A12243" w:rsidP="00A12243">
      <w:pPr>
        <w:rPr>
          <w:rFonts w:asciiTheme="majorHAnsi" w:hAnsiTheme="majorHAnsi" w:cstheme="majorHAnsi"/>
        </w:rPr>
      </w:pPr>
    </w:p>
    <w:p w14:paraId="2FAEA2ED" w14:textId="0A597EC5" w:rsidR="00A12243" w:rsidRPr="004B61C0" w:rsidRDefault="00A12243" w:rsidP="00A12243">
      <w:pPr>
        <w:rPr>
          <w:rFonts w:asciiTheme="majorHAnsi" w:hAnsiTheme="majorHAnsi" w:cstheme="majorHAnsi"/>
          <w:i/>
          <w:iCs/>
        </w:rPr>
      </w:pPr>
      <w:r w:rsidRPr="004B61C0">
        <w:rPr>
          <w:rFonts w:asciiTheme="majorHAnsi" w:hAnsiTheme="majorHAnsi" w:cstheme="majorHAnsi"/>
        </w:rPr>
        <w:t xml:space="preserve">Financial Performance – The Income Statement describes the performance of the company over </w:t>
      </w:r>
      <w:r w:rsidR="00B47964" w:rsidRPr="004B61C0">
        <w:rPr>
          <w:rFonts w:asciiTheme="majorHAnsi" w:hAnsiTheme="majorHAnsi" w:cstheme="majorHAnsi"/>
        </w:rPr>
        <w:t>a period</w:t>
      </w:r>
      <w:r w:rsidRPr="004B61C0">
        <w:rPr>
          <w:rFonts w:asciiTheme="majorHAnsi" w:hAnsiTheme="majorHAnsi" w:cstheme="majorHAnsi"/>
        </w:rPr>
        <w:t xml:space="preserve">. This information measures the company’s revenue and the expenses that were expended. </w:t>
      </w:r>
      <w:sdt>
        <w:sdtPr>
          <w:rPr>
            <w:rFonts w:asciiTheme="majorHAnsi" w:hAnsiTheme="majorHAnsi" w:cstheme="majorHAnsi"/>
            <w:i/>
            <w:iCs/>
          </w:rPr>
          <w:id w:val="-579440981"/>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Edw16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(Fields, 2016)</w:t>
          </w:r>
          <w:r w:rsidRPr="004B61C0">
            <w:rPr>
              <w:rFonts w:asciiTheme="majorHAnsi" w:hAnsiTheme="majorHAnsi" w:cstheme="majorHAnsi"/>
              <w:i/>
              <w:iCs/>
            </w:rPr>
            <w:fldChar w:fldCharType="end"/>
          </w:r>
        </w:sdtContent>
      </w:sdt>
    </w:p>
    <w:p w14:paraId="59AD2C19" w14:textId="77777777" w:rsidR="00A12243" w:rsidRPr="004B61C0" w:rsidRDefault="00A12243" w:rsidP="00A12243">
      <w:pPr>
        <w:rPr>
          <w:rFonts w:asciiTheme="majorHAnsi" w:hAnsiTheme="majorHAnsi" w:cstheme="majorHAnsi"/>
          <w:i/>
          <w:iCs/>
        </w:rPr>
      </w:pPr>
    </w:p>
    <w:p w14:paraId="6381984A" w14:textId="529639E0" w:rsidR="00A12243" w:rsidRPr="004B61C0" w:rsidRDefault="00A12243" w:rsidP="00A12243">
      <w:pPr>
        <w:rPr>
          <w:rFonts w:asciiTheme="majorHAnsi" w:hAnsiTheme="majorHAnsi" w:cstheme="majorHAnsi"/>
        </w:rPr>
      </w:pPr>
      <w:r w:rsidRPr="004B61C0">
        <w:rPr>
          <w:rFonts w:asciiTheme="majorHAnsi" w:hAnsiTheme="majorHAnsi" w:cstheme="majorHAnsi"/>
        </w:rPr>
        <w:t>Financial Health – The Balance Sheet is a representation of the company’s financial health</w:t>
      </w:r>
      <w:r w:rsidR="0038389E" w:rsidRPr="004B61C0">
        <w:rPr>
          <w:rFonts w:asciiTheme="majorHAnsi" w:hAnsiTheme="majorHAnsi" w:cstheme="majorHAnsi"/>
        </w:rPr>
        <w:t xml:space="preserve">. </w:t>
      </w:r>
      <w:r w:rsidRPr="004B61C0">
        <w:rPr>
          <w:rFonts w:asciiTheme="majorHAnsi" w:hAnsiTheme="majorHAnsi" w:cstheme="majorHAnsi"/>
        </w:rPr>
        <w:t>It lists the assets that the company owns and the liabilities that the company owes to others</w:t>
      </w:r>
      <w:r w:rsidR="009E226A" w:rsidRPr="004B61C0">
        <w:rPr>
          <w:rFonts w:asciiTheme="majorHAnsi" w:hAnsiTheme="majorHAnsi" w:cstheme="majorHAnsi"/>
        </w:rPr>
        <w:t xml:space="preserve">. </w:t>
      </w:r>
      <w:r w:rsidRPr="004B61C0">
        <w:rPr>
          <w:rFonts w:asciiTheme="majorHAnsi" w:hAnsiTheme="majorHAnsi" w:cstheme="majorHAnsi"/>
        </w:rPr>
        <w:t xml:space="preserve">The balance sheet tells us about the company’s Liquidity – </w:t>
      </w:r>
      <w:r w:rsidR="00CF136C" w:rsidRPr="004B61C0">
        <w:rPr>
          <w:rFonts w:asciiTheme="majorHAnsi" w:hAnsiTheme="majorHAnsi" w:cstheme="majorHAnsi"/>
        </w:rPr>
        <w:t>its</w:t>
      </w:r>
      <w:r w:rsidRPr="004B61C0">
        <w:rPr>
          <w:rFonts w:asciiTheme="majorHAnsi" w:hAnsiTheme="majorHAnsi" w:cstheme="majorHAnsi"/>
        </w:rPr>
        <w:t xml:space="preserve"> ability to meets its current obligations; and the </w:t>
      </w:r>
      <w:r w:rsidR="00B47964" w:rsidRPr="004B61C0">
        <w:rPr>
          <w:rFonts w:asciiTheme="majorHAnsi" w:hAnsiTheme="majorHAnsi" w:cstheme="majorHAnsi"/>
        </w:rPr>
        <w:t>financial</w:t>
      </w:r>
      <w:r w:rsidRPr="004B61C0">
        <w:rPr>
          <w:rFonts w:asciiTheme="majorHAnsi" w:hAnsiTheme="majorHAnsi" w:cstheme="majorHAnsi"/>
        </w:rPr>
        <w:t xml:space="preserve"> health – </w:t>
      </w:r>
      <w:r w:rsidR="00CF136C" w:rsidRPr="004B61C0">
        <w:rPr>
          <w:rFonts w:asciiTheme="majorHAnsi" w:hAnsiTheme="majorHAnsi" w:cstheme="majorHAnsi"/>
        </w:rPr>
        <w:t>its</w:t>
      </w:r>
      <w:r w:rsidRPr="004B61C0">
        <w:rPr>
          <w:rFonts w:asciiTheme="majorHAnsi" w:hAnsiTheme="majorHAnsi" w:cstheme="majorHAnsi"/>
        </w:rPr>
        <w:t xml:space="preserve"> ability to meet its obligations over the longer term.</w:t>
      </w:r>
    </w:p>
    <w:p w14:paraId="7DBC4D95" w14:textId="77777777" w:rsidR="00A12243" w:rsidRPr="004B61C0" w:rsidRDefault="00A12243" w:rsidP="00A12243">
      <w:pPr>
        <w:rPr>
          <w:rFonts w:asciiTheme="majorHAnsi" w:hAnsiTheme="majorHAnsi" w:cstheme="majorHAnsi"/>
        </w:rPr>
      </w:pPr>
    </w:p>
    <w:p w14:paraId="7B24EF63" w14:textId="16D41FA0" w:rsidR="00CA5B80" w:rsidRPr="004B61C0" w:rsidRDefault="00972086" w:rsidP="00D90206">
      <w:pPr>
        <w:rPr>
          <w:rFonts w:asciiTheme="majorHAnsi" w:hAnsiTheme="majorHAnsi" w:cstheme="majorHAnsi"/>
          <w:b/>
          <w:bCs/>
          <w:color w:val="002060"/>
          <w:sz w:val="24"/>
          <w:szCs w:val="24"/>
        </w:rPr>
      </w:pPr>
      <w:r w:rsidRPr="004B61C0">
        <w:rPr>
          <w:rFonts w:asciiTheme="majorHAnsi" w:hAnsiTheme="majorHAnsi" w:cstheme="majorHAnsi"/>
        </w:rPr>
        <w:t xml:space="preserve">We will use Financial Ratios from the Income Statement and the Balance sheet to evaluate </w:t>
      </w:r>
      <w:r w:rsidRPr="004B61C0">
        <w:rPr>
          <w:rFonts w:asciiTheme="majorHAnsi" w:hAnsiTheme="majorHAnsi" w:cstheme="majorHAnsi"/>
        </w:rPr>
        <w:t>AML</w:t>
      </w:r>
      <w:r w:rsidRPr="004B61C0">
        <w:rPr>
          <w:rFonts w:asciiTheme="majorHAnsi" w:hAnsiTheme="majorHAnsi" w:cstheme="majorHAnsi"/>
        </w:rPr>
        <w:t xml:space="preserve"> </w:t>
      </w:r>
      <w:r w:rsidR="00014E5A" w:rsidRPr="004B61C0">
        <w:rPr>
          <w:rFonts w:asciiTheme="majorHAnsi" w:hAnsiTheme="majorHAnsi" w:cstheme="majorHAnsi"/>
        </w:rPr>
        <w:t>financial performance.</w:t>
      </w:r>
    </w:p>
    <w:p w14:paraId="485525F8" w14:textId="77777777" w:rsidR="00187C81" w:rsidRPr="004B61C0" w:rsidRDefault="00187C81" w:rsidP="00D90206">
      <w:pPr>
        <w:rPr>
          <w:rFonts w:asciiTheme="majorHAnsi" w:hAnsiTheme="majorHAnsi" w:cstheme="majorHAnsi"/>
          <w:b/>
          <w:bCs/>
          <w:color w:val="002060"/>
          <w:sz w:val="28"/>
          <w:szCs w:val="28"/>
          <w:u w:val="single"/>
        </w:rPr>
      </w:pPr>
    </w:p>
    <w:p w14:paraId="59854BC9" w14:textId="5DB9DC37" w:rsidR="00EA2A44" w:rsidRPr="004B61C0" w:rsidRDefault="00AD6843" w:rsidP="00CA5B80">
      <w:pPr>
        <w:pStyle w:val="ListParagraph"/>
        <w:numPr>
          <w:ilvl w:val="0"/>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lastRenderedPageBreak/>
        <w:t xml:space="preserve">AML </w:t>
      </w:r>
      <w:r w:rsidR="00CA5B80" w:rsidRPr="004B61C0">
        <w:rPr>
          <w:rFonts w:asciiTheme="majorHAnsi" w:hAnsiTheme="majorHAnsi" w:cstheme="majorHAnsi"/>
          <w:b/>
          <w:bCs/>
          <w:color w:val="002060"/>
          <w:sz w:val="28"/>
          <w:szCs w:val="28"/>
          <w:u w:val="single"/>
        </w:rPr>
        <w:t>R</w:t>
      </w:r>
      <w:r w:rsidR="00D90206" w:rsidRPr="004B61C0">
        <w:rPr>
          <w:rFonts w:asciiTheme="majorHAnsi" w:hAnsiTheme="majorHAnsi" w:cstheme="majorHAnsi"/>
          <w:b/>
          <w:bCs/>
          <w:color w:val="002060"/>
          <w:sz w:val="28"/>
          <w:szCs w:val="28"/>
          <w:u w:val="single"/>
        </w:rPr>
        <w:t>atio</w:t>
      </w:r>
      <w:r w:rsidR="00CA5B80" w:rsidRPr="004B61C0">
        <w:rPr>
          <w:rFonts w:asciiTheme="majorHAnsi" w:hAnsiTheme="majorHAnsi" w:cstheme="majorHAnsi"/>
          <w:b/>
          <w:bCs/>
          <w:color w:val="002060"/>
          <w:sz w:val="28"/>
          <w:szCs w:val="28"/>
          <w:u w:val="single"/>
        </w:rPr>
        <w:t xml:space="preserve"> </w:t>
      </w:r>
      <w:r w:rsidRPr="004B61C0">
        <w:rPr>
          <w:rFonts w:asciiTheme="majorHAnsi" w:hAnsiTheme="majorHAnsi" w:cstheme="majorHAnsi"/>
          <w:b/>
          <w:bCs/>
          <w:color w:val="002060"/>
          <w:sz w:val="28"/>
          <w:szCs w:val="28"/>
          <w:u w:val="single"/>
        </w:rPr>
        <w:t>Results</w:t>
      </w:r>
    </w:p>
    <w:p w14:paraId="3E4216C7" w14:textId="7FCA060F" w:rsidR="00CE7DCC" w:rsidRDefault="00CE7DCC" w:rsidP="00CE7DCC">
      <w:pPr>
        <w:pStyle w:val="ListParagraph"/>
        <w:ind w:left="360"/>
        <w:rPr>
          <w:rFonts w:asciiTheme="majorHAnsi" w:hAnsiTheme="majorHAnsi" w:cstheme="majorHAnsi"/>
          <w:b/>
          <w:bCs/>
          <w:color w:val="002060"/>
          <w:sz w:val="24"/>
          <w:szCs w:val="24"/>
        </w:rPr>
      </w:pPr>
    </w:p>
    <w:p w14:paraId="045760EB" w14:textId="77777777" w:rsidR="00EE1A78" w:rsidRPr="004B61C0" w:rsidRDefault="00EE1A78" w:rsidP="00CE7DCC">
      <w:pPr>
        <w:pStyle w:val="ListParagraph"/>
        <w:ind w:left="360"/>
        <w:rPr>
          <w:rFonts w:asciiTheme="majorHAnsi" w:hAnsiTheme="majorHAnsi" w:cstheme="majorHAnsi"/>
          <w:b/>
          <w:bCs/>
          <w:color w:val="002060"/>
          <w:sz w:val="24"/>
          <w:szCs w:val="24"/>
        </w:rPr>
      </w:pPr>
    </w:p>
    <w:p w14:paraId="7963E032" w14:textId="314B9A8D" w:rsidR="00BD58A6" w:rsidRPr="004B61C0" w:rsidRDefault="00927F5F" w:rsidP="00EA2A44">
      <w:pPr>
        <w:rPr>
          <w:rFonts w:asciiTheme="majorHAnsi" w:hAnsiTheme="majorHAnsi" w:cstheme="majorHAnsi"/>
          <w:b/>
          <w:bCs/>
          <w:color w:val="002060"/>
          <w:sz w:val="24"/>
          <w:szCs w:val="24"/>
        </w:rPr>
      </w:pPr>
      <w:r w:rsidRPr="004B61C0">
        <w:rPr>
          <w:rFonts w:asciiTheme="majorHAnsi" w:hAnsiTheme="majorHAnsi" w:cstheme="majorHAnsi"/>
        </w:rPr>
        <w:drawing>
          <wp:inline distT="0" distB="0" distL="0" distR="0" wp14:anchorId="2D25F786" wp14:editId="2049665A">
            <wp:extent cx="5564038" cy="4861676"/>
            <wp:effectExtent l="0" t="0" r="0" b="0"/>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5570540" cy="4867357"/>
                    </a:xfrm>
                    <a:prstGeom prst="rect">
                      <a:avLst/>
                    </a:prstGeom>
                    <a:noFill/>
                    <a:ln>
                      <a:noFill/>
                    </a:ln>
                  </pic:spPr>
                </pic:pic>
              </a:graphicData>
            </a:graphic>
          </wp:inline>
        </w:drawing>
      </w:r>
    </w:p>
    <w:p w14:paraId="3C74DD67" w14:textId="272DC767" w:rsidR="000D1040" w:rsidRDefault="000D1040" w:rsidP="00EA2A44">
      <w:pPr>
        <w:rPr>
          <w:rFonts w:asciiTheme="majorHAnsi" w:hAnsiTheme="majorHAnsi" w:cstheme="majorHAnsi"/>
          <w:b/>
          <w:bCs/>
          <w:color w:val="002060"/>
          <w:sz w:val="24"/>
          <w:szCs w:val="24"/>
        </w:rPr>
      </w:pPr>
    </w:p>
    <w:p w14:paraId="22477E74" w14:textId="780D85E2" w:rsidR="00EE1A78" w:rsidRDefault="00EE1A78" w:rsidP="00EA2A44">
      <w:pPr>
        <w:rPr>
          <w:rFonts w:asciiTheme="majorHAnsi" w:hAnsiTheme="majorHAnsi" w:cstheme="majorHAnsi"/>
          <w:b/>
          <w:bCs/>
          <w:color w:val="002060"/>
          <w:sz w:val="24"/>
          <w:szCs w:val="24"/>
        </w:rPr>
      </w:pPr>
    </w:p>
    <w:p w14:paraId="39D61634" w14:textId="77777777" w:rsidR="00EE1A78" w:rsidRPr="004B61C0" w:rsidRDefault="00EE1A78" w:rsidP="00EA2A44">
      <w:pPr>
        <w:rPr>
          <w:rFonts w:asciiTheme="majorHAnsi" w:hAnsiTheme="majorHAnsi" w:cstheme="majorHAnsi"/>
          <w:b/>
          <w:bCs/>
          <w:color w:val="002060"/>
          <w:sz w:val="24"/>
          <w:szCs w:val="24"/>
        </w:rPr>
      </w:pPr>
    </w:p>
    <w:p w14:paraId="263CC2CB" w14:textId="541258A4" w:rsidR="00BD58A6" w:rsidRPr="004B61C0" w:rsidRDefault="000D1040" w:rsidP="00EA2A44">
      <w:pPr>
        <w:rPr>
          <w:rFonts w:asciiTheme="majorHAnsi" w:hAnsiTheme="majorHAnsi" w:cstheme="majorHAnsi"/>
          <w:b/>
          <w:bCs/>
          <w:color w:val="002060"/>
          <w:sz w:val="24"/>
          <w:szCs w:val="24"/>
        </w:rPr>
      </w:pPr>
      <w:r w:rsidRPr="004B61C0">
        <w:rPr>
          <w:rFonts w:asciiTheme="majorHAnsi" w:hAnsiTheme="majorHAnsi" w:cstheme="majorHAnsi"/>
        </w:rPr>
        <w:drawing>
          <wp:inline distT="0" distB="0" distL="0" distR="0" wp14:anchorId="7CB4E8C5" wp14:editId="10127C29">
            <wp:extent cx="5563870" cy="995879"/>
            <wp:effectExtent l="0" t="0" r="0" b="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5599985" cy="1002343"/>
                    </a:xfrm>
                    <a:prstGeom prst="rect">
                      <a:avLst/>
                    </a:prstGeom>
                    <a:noFill/>
                    <a:ln>
                      <a:noFill/>
                    </a:ln>
                  </pic:spPr>
                </pic:pic>
              </a:graphicData>
            </a:graphic>
          </wp:inline>
        </w:drawing>
      </w:r>
    </w:p>
    <w:p w14:paraId="5EDF71A1" w14:textId="2BCAFF49" w:rsidR="000D1040" w:rsidRDefault="000D1040" w:rsidP="00EA2A44">
      <w:pPr>
        <w:rPr>
          <w:rFonts w:asciiTheme="majorHAnsi" w:hAnsiTheme="majorHAnsi" w:cstheme="majorHAnsi"/>
          <w:b/>
          <w:bCs/>
          <w:color w:val="002060"/>
          <w:sz w:val="24"/>
          <w:szCs w:val="24"/>
        </w:rPr>
      </w:pPr>
    </w:p>
    <w:p w14:paraId="25B05083" w14:textId="3EEF691A" w:rsidR="00EE1A78" w:rsidRDefault="00EE1A78" w:rsidP="00EA2A44">
      <w:pPr>
        <w:rPr>
          <w:rFonts w:asciiTheme="majorHAnsi" w:hAnsiTheme="majorHAnsi" w:cstheme="majorHAnsi"/>
          <w:b/>
          <w:bCs/>
          <w:color w:val="002060"/>
          <w:sz w:val="24"/>
          <w:szCs w:val="24"/>
        </w:rPr>
      </w:pPr>
    </w:p>
    <w:p w14:paraId="019FDF31" w14:textId="77777777" w:rsidR="008E1C1E" w:rsidRPr="004B61C0" w:rsidRDefault="008E1C1E" w:rsidP="00EA2A44">
      <w:pPr>
        <w:rPr>
          <w:rFonts w:asciiTheme="majorHAnsi" w:hAnsiTheme="majorHAnsi" w:cstheme="majorHAnsi"/>
          <w:b/>
          <w:bCs/>
          <w:color w:val="002060"/>
          <w:sz w:val="24"/>
          <w:szCs w:val="24"/>
        </w:rPr>
      </w:pPr>
    </w:p>
    <w:p w14:paraId="5D006A56" w14:textId="5F1792E6" w:rsidR="00F25644" w:rsidRPr="004B61C0" w:rsidRDefault="000D1040" w:rsidP="00D90206">
      <w:pPr>
        <w:rPr>
          <w:rFonts w:asciiTheme="majorHAnsi" w:hAnsiTheme="majorHAnsi" w:cstheme="majorHAnsi"/>
          <w:b/>
          <w:bCs/>
          <w:color w:val="002060"/>
          <w:sz w:val="24"/>
          <w:szCs w:val="24"/>
        </w:rPr>
      </w:pPr>
      <w:r w:rsidRPr="004B61C0">
        <w:rPr>
          <w:rFonts w:asciiTheme="majorHAnsi" w:hAnsiTheme="majorHAnsi" w:cstheme="majorHAnsi"/>
        </w:rPr>
        <w:drawing>
          <wp:inline distT="0" distB="0" distL="0" distR="0" wp14:anchorId="6D5FEB05" wp14:editId="657D3C87">
            <wp:extent cx="5563870" cy="995879"/>
            <wp:effectExtent l="0" t="0" r="0" b="0"/>
            <wp:docPr id="42"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577952" cy="998400"/>
                    </a:xfrm>
                    <a:prstGeom prst="rect">
                      <a:avLst/>
                    </a:prstGeom>
                    <a:noFill/>
                    <a:ln>
                      <a:noFill/>
                    </a:ln>
                  </pic:spPr>
                </pic:pic>
              </a:graphicData>
            </a:graphic>
          </wp:inline>
        </w:drawing>
      </w:r>
    </w:p>
    <w:p w14:paraId="74C17C53" w14:textId="23477C57" w:rsidR="000B34E6" w:rsidRPr="004B61C0" w:rsidRDefault="000B34E6" w:rsidP="00D90206">
      <w:pPr>
        <w:rPr>
          <w:rFonts w:asciiTheme="majorHAnsi" w:hAnsiTheme="majorHAnsi" w:cstheme="majorHAnsi"/>
          <w:b/>
          <w:bCs/>
          <w:color w:val="002060"/>
          <w:sz w:val="24"/>
          <w:szCs w:val="24"/>
        </w:rPr>
      </w:pPr>
    </w:p>
    <w:p w14:paraId="58E58D78" w14:textId="1087ED53" w:rsidR="000D1040" w:rsidRDefault="000D1040" w:rsidP="00D90206">
      <w:pPr>
        <w:rPr>
          <w:rFonts w:asciiTheme="majorHAnsi" w:hAnsiTheme="majorHAnsi" w:cstheme="majorHAnsi"/>
          <w:b/>
          <w:bCs/>
          <w:color w:val="002060"/>
          <w:sz w:val="24"/>
          <w:szCs w:val="24"/>
        </w:rPr>
      </w:pPr>
    </w:p>
    <w:p w14:paraId="49A83A4E" w14:textId="55D1A22B" w:rsidR="00EE1A78" w:rsidRDefault="00EE1A78" w:rsidP="00D90206">
      <w:pPr>
        <w:rPr>
          <w:rFonts w:asciiTheme="majorHAnsi" w:hAnsiTheme="majorHAnsi" w:cstheme="majorHAnsi"/>
          <w:b/>
          <w:bCs/>
          <w:color w:val="002060"/>
          <w:sz w:val="24"/>
          <w:szCs w:val="24"/>
        </w:rPr>
      </w:pPr>
    </w:p>
    <w:p w14:paraId="664731AC" w14:textId="54497C75" w:rsidR="00EE1A78" w:rsidRDefault="00EE1A78" w:rsidP="00D90206">
      <w:pPr>
        <w:rPr>
          <w:rFonts w:asciiTheme="majorHAnsi" w:hAnsiTheme="majorHAnsi" w:cstheme="majorHAnsi"/>
          <w:b/>
          <w:bCs/>
          <w:color w:val="002060"/>
          <w:sz w:val="24"/>
          <w:szCs w:val="24"/>
        </w:rPr>
      </w:pPr>
    </w:p>
    <w:p w14:paraId="223880B4" w14:textId="77777777" w:rsidR="00EE1A78" w:rsidRPr="004B61C0" w:rsidRDefault="00EE1A78" w:rsidP="00D90206">
      <w:pPr>
        <w:rPr>
          <w:rFonts w:asciiTheme="majorHAnsi" w:hAnsiTheme="majorHAnsi" w:cstheme="majorHAnsi"/>
          <w:b/>
          <w:bCs/>
          <w:color w:val="002060"/>
          <w:sz w:val="24"/>
          <w:szCs w:val="24"/>
        </w:rPr>
      </w:pPr>
    </w:p>
    <w:p w14:paraId="2B99C361" w14:textId="2B3B98DC" w:rsidR="000B34E6" w:rsidRPr="004B61C0" w:rsidRDefault="000B34E6" w:rsidP="000B34E6">
      <w:pPr>
        <w:pStyle w:val="ListParagraph"/>
        <w:numPr>
          <w:ilvl w:val="0"/>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lastRenderedPageBreak/>
        <w:t>Ratio Analysis</w:t>
      </w:r>
    </w:p>
    <w:p w14:paraId="36353D73" w14:textId="77777777" w:rsidR="000B34E6" w:rsidRPr="004B61C0" w:rsidRDefault="000B34E6" w:rsidP="001A7392">
      <w:pPr>
        <w:rPr>
          <w:rFonts w:asciiTheme="majorHAnsi" w:hAnsiTheme="majorHAnsi" w:cstheme="majorHAnsi"/>
          <w:b/>
          <w:bCs/>
          <w:color w:val="002060"/>
          <w:sz w:val="24"/>
          <w:szCs w:val="24"/>
        </w:rPr>
      </w:pPr>
    </w:p>
    <w:p w14:paraId="29865430" w14:textId="381B9B70" w:rsidR="000B34E6" w:rsidRPr="004B61C0" w:rsidRDefault="000B34E6" w:rsidP="00D90206">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 xml:space="preserve"> </w:t>
      </w:r>
      <w:r w:rsidR="001A7392" w:rsidRPr="004B61C0">
        <w:rPr>
          <w:rFonts w:asciiTheme="majorHAnsi" w:hAnsiTheme="majorHAnsi" w:cstheme="majorHAnsi"/>
          <w:b/>
          <w:bCs/>
          <w:color w:val="002060"/>
          <w:sz w:val="28"/>
          <w:szCs w:val="28"/>
          <w:u w:val="single"/>
        </w:rPr>
        <w:t xml:space="preserve">Ratio </w:t>
      </w:r>
      <w:r w:rsidRPr="004B61C0">
        <w:rPr>
          <w:rFonts w:asciiTheme="majorHAnsi" w:hAnsiTheme="majorHAnsi" w:cstheme="majorHAnsi"/>
          <w:b/>
          <w:bCs/>
          <w:color w:val="002060"/>
          <w:sz w:val="28"/>
          <w:szCs w:val="28"/>
          <w:u w:val="single"/>
        </w:rPr>
        <w:t>Limitations</w:t>
      </w:r>
    </w:p>
    <w:p w14:paraId="13CA558F" w14:textId="23A2F750" w:rsidR="000B34E6" w:rsidRPr="004B61C0" w:rsidRDefault="000B34E6" w:rsidP="000B34E6">
      <w:pPr>
        <w:rPr>
          <w:rFonts w:asciiTheme="majorHAnsi" w:hAnsiTheme="majorHAnsi" w:cstheme="majorHAnsi"/>
          <w:b/>
          <w:bCs/>
          <w:color w:val="002060"/>
          <w:sz w:val="24"/>
          <w:szCs w:val="24"/>
        </w:rPr>
      </w:pPr>
    </w:p>
    <w:p w14:paraId="3DF68DA2" w14:textId="5DED71E9" w:rsidR="000B34E6" w:rsidRPr="004B61C0" w:rsidRDefault="006E475A" w:rsidP="000B34E6">
      <w:pPr>
        <w:rPr>
          <w:rFonts w:asciiTheme="majorHAnsi" w:hAnsiTheme="majorHAnsi" w:cstheme="majorHAnsi"/>
        </w:rPr>
      </w:pPr>
      <w:r w:rsidRPr="004B61C0">
        <w:rPr>
          <w:rFonts w:asciiTheme="majorHAnsi" w:hAnsiTheme="majorHAnsi" w:cstheme="majorHAnsi"/>
        </w:rPr>
        <w:t xml:space="preserve">Ratio analysis of </w:t>
      </w:r>
      <w:r w:rsidR="0047379C" w:rsidRPr="004B61C0">
        <w:rPr>
          <w:rFonts w:asciiTheme="majorHAnsi" w:hAnsiTheme="majorHAnsi" w:cstheme="majorHAnsi"/>
        </w:rPr>
        <w:t>AML</w:t>
      </w:r>
      <w:r w:rsidRPr="004B61C0">
        <w:rPr>
          <w:rFonts w:asciiTheme="majorHAnsi" w:hAnsiTheme="majorHAnsi" w:cstheme="majorHAnsi"/>
        </w:rPr>
        <w:t xml:space="preserve"> is using data from previous </w:t>
      </w:r>
      <w:r w:rsidR="003F312A" w:rsidRPr="004B61C0">
        <w:rPr>
          <w:rFonts w:asciiTheme="majorHAnsi" w:hAnsiTheme="majorHAnsi" w:cstheme="majorHAnsi"/>
        </w:rPr>
        <w:t xml:space="preserve">Annual Reports. The limitation is that </w:t>
      </w:r>
      <w:r w:rsidR="00115728" w:rsidRPr="004B61C0">
        <w:rPr>
          <w:rFonts w:asciiTheme="majorHAnsi" w:hAnsiTheme="majorHAnsi" w:cstheme="majorHAnsi"/>
        </w:rPr>
        <w:t xml:space="preserve">analysis of 2021’s financial performance, </w:t>
      </w:r>
      <w:r w:rsidR="00A60816" w:rsidRPr="004B61C0">
        <w:rPr>
          <w:rFonts w:asciiTheme="majorHAnsi" w:hAnsiTheme="majorHAnsi" w:cstheme="majorHAnsi"/>
        </w:rPr>
        <w:t>cannot</w:t>
      </w:r>
      <w:r w:rsidR="00115728" w:rsidRPr="004B61C0">
        <w:rPr>
          <w:rFonts w:asciiTheme="majorHAnsi" w:hAnsiTheme="majorHAnsi" w:cstheme="majorHAnsi"/>
        </w:rPr>
        <w:t xml:space="preserve"> be conducted until the </w:t>
      </w:r>
      <w:r w:rsidR="001A7392" w:rsidRPr="004B61C0">
        <w:rPr>
          <w:rFonts w:asciiTheme="majorHAnsi" w:hAnsiTheme="majorHAnsi" w:cstheme="majorHAnsi"/>
        </w:rPr>
        <w:t xml:space="preserve">Annual </w:t>
      </w:r>
      <w:r w:rsidR="00115728" w:rsidRPr="004B61C0">
        <w:rPr>
          <w:rFonts w:asciiTheme="majorHAnsi" w:hAnsiTheme="majorHAnsi" w:cstheme="majorHAnsi"/>
        </w:rPr>
        <w:t>report is published</w:t>
      </w:r>
      <w:r w:rsidR="00FE6DF9" w:rsidRPr="004B61C0">
        <w:rPr>
          <w:rFonts w:asciiTheme="majorHAnsi" w:hAnsiTheme="majorHAnsi" w:cstheme="majorHAnsi"/>
        </w:rPr>
        <w:t xml:space="preserve">, </w:t>
      </w:r>
      <w:r w:rsidR="00604EEC" w:rsidRPr="004B61C0">
        <w:rPr>
          <w:rFonts w:asciiTheme="majorHAnsi" w:hAnsiTheme="majorHAnsi" w:cstheme="majorHAnsi"/>
        </w:rPr>
        <w:t>which was in June 2022</w:t>
      </w:r>
      <w:r w:rsidR="00366539" w:rsidRPr="004B61C0">
        <w:rPr>
          <w:rFonts w:asciiTheme="majorHAnsi" w:hAnsiTheme="majorHAnsi" w:cstheme="majorHAnsi"/>
        </w:rPr>
        <w:t xml:space="preserve">. </w:t>
      </w:r>
      <w:r w:rsidR="00962CBD" w:rsidRPr="004B61C0">
        <w:rPr>
          <w:rFonts w:asciiTheme="majorHAnsi" w:hAnsiTheme="majorHAnsi" w:cstheme="majorHAnsi"/>
        </w:rPr>
        <w:t xml:space="preserve">The company may have experienced changes in that </w:t>
      </w:r>
      <w:r w:rsidR="0049231A" w:rsidRPr="004B61C0">
        <w:rPr>
          <w:rFonts w:asciiTheme="majorHAnsi" w:hAnsiTheme="majorHAnsi" w:cstheme="majorHAnsi"/>
        </w:rPr>
        <w:t>time</w:t>
      </w:r>
      <w:r w:rsidR="0017774D" w:rsidRPr="004B61C0">
        <w:rPr>
          <w:rFonts w:asciiTheme="majorHAnsi" w:hAnsiTheme="majorHAnsi" w:cstheme="majorHAnsi"/>
        </w:rPr>
        <w:t xml:space="preserve">, such </w:t>
      </w:r>
      <w:r w:rsidR="00DC7D53" w:rsidRPr="004B61C0">
        <w:rPr>
          <w:rFonts w:asciiTheme="majorHAnsi" w:hAnsiTheme="majorHAnsi" w:cstheme="majorHAnsi"/>
        </w:rPr>
        <w:t xml:space="preserve">a crisis that may affect performance. </w:t>
      </w:r>
    </w:p>
    <w:p w14:paraId="1A43C5A9" w14:textId="350299AB" w:rsidR="004302E7" w:rsidRPr="004B61C0" w:rsidRDefault="004302E7" w:rsidP="000B34E6">
      <w:pPr>
        <w:rPr>
          <w:rFonts w:asciiTheme="majorHAnsi" w:hAnsiTheme="majorHAnsi" w:cstheme="majorHAnsi"/>
        </w:rPr>
      </w:pPr>
    </w:p>
    <w:p w14:paraId="0A42248A" w14:textId="0606CF8F" w:rsidR="004302E7" w:rsidRPr="004B61C0" w:rsidRDefault="004302E7" w:rsidP="000B34E6">
      <w:pPr>
        <w:rPr>
          <w:rFonts w:asciiTheme="majorHAnsi" w:hAnsiTheme="majorHAnsi" w:cstheme="majorHAnsi"/>
          <w:b/>
          <w:bCs/>
          <w:color w:val="002060"/>
          <w:sz w:val="24"/>
          <w:szCs w:val="24"/>
        </w:rPr>
      </w:pPr>
      <w:r w:rsidRPr="004B61C0">
        <w:rPr>
          <w:rFonts w:asciiTheme="majorHAnsi" w:hAnsiTheme="majorHAnsi" w:cstheme="majorHAnsi"/>
        </w:rPr>
        <w:t xml:space="preserve">Another limitation </w:t>
      </w:r>
      <w:r w:rsidR="004A6E2A" w:rsidRPr="004B61C0">
        <w:rPr>
          <w:rFonts w:asciiTheme="majorHAnsi" w:hAnsiTheme="majorHAnsi" w:cstheme="majorHAnsi"/>
        </w:rPr>
        <w:t>would be factors that are out of the company’s control. For example</w:t>
      </w:r>
      <w:r w:rsidR="00A60816" w:rsidRPr="004B61C0">
        <w:rPr>
          <w:rFonts w:asciiTheme="majorHAnsi" w:hAnsiTheme="majorHAnsi" w:cstheme="majorHAnsi"/>
        </w:rPr>
        <w:t>,</w:t>
      </w:r>
      <w:r w:rsidR="004A6E2A" w:rsidRPr="004B61C0">
        <w:rPr>
          <w:rFonts w:asciiTheme="majorHAnsi" w:hAnsiTheme="majorHAnsi" w:cstheme="majorHAnsi"/>
        </w:rPr>
        <w:t xml:space="preserve"> </w:t>
      </w:r>
      <w:r w:rsidR="005E6B8B" w:rsidRPr="004B61C0">
        <w:rPr>
          <w:rFonts w:asciiTheme="majorHAnsi" w:hAnsiTheme="majorHAnsi" w:cstheme="majorHAnsi"/>
        </w:rPr>
        <w:t>foreign exchange rates, or global pandemics, such as Covid-19.</w:t>
      </w:r>
    </w:p>
    <w:p w14:paraId="49E56941" w14:textId="4E554C1B" w:rsidR="000B34E6" w:rsidRPr="004B61C0" w:rsidRDefault="000B34E6" w:rsidP="000B34E6">
      <w:pPr>
        <w:rPr>
          <w:rFonts w:asciiTheme="majorHAnsi" w:hAnsiTheme="majorHAnsi" w:cstheme="majorHAnsi"/>
          <w:b/>
          <w:bCs/>
          <w:color w:val="002060"/>
          <w:sz w:val="24"/>
          <w:szCs w:val="24"/>
        </w:rPr>
      </w:pPr>
    </w:p>
    <w:p w14:paraId="56B6C1FC" w14:textId="11D30345" w:rsidR="006C185C" w:rsidRPr="004B61C0" w:rsidRDefault="00114EFB" w:rsidP="000B34E6">
      <w:pPr>
        <w:rPr>
          <w:rFonts w:asciiTheme="majorHAnsi" w:hAnsiTheme="majorHAnsi" w:cstheme="majorHAnsi"/>
        </w:rPr>
      </w:pPr>
      <w:r w:rsidRPr="004B61C0">
        <w:rPr>
          <w:rFonts w:asciiTheme="majorHAnsi" w:hAnsiTheme="majorHAnsi" w:cstheme="majorHAnsi"/>
        </w:rPr>
        <w:t>AML</w:t>
      </w:r>
      <w:r w:rsidRPr="004B61C0">
        <w:rPr>
          <w:rFonts w:asciiTheme="majorHAnsi" w:hAnsiTheme="majorHAnsi" w:cstheme="majorHAnsi"/>
        </w:rPr>
        <w:t xml:space="preserve">’s </w:t>
      </w:r>
      <w:r w:rsidR="00D956CB" w:rsidRPr="004B61C0">
        <w:rPr>
          <w:rFonts w:asciiTheme="majorHAnsi" w:hAnsiTheme="majorHAnsi" w:cstheme="majorHAnsi"/>
        </w:rPr>
        <w:t xml:space="preserve">competitors are differing in the way they operate, making it difficult for comparison. Jaguar </w:t>
      </w:r>
      <w:r w:rsidR="00610970" w:rsidRPr="004B61C0">
        <w:rPr>
          <w:rFonts w:asciiTheme="majorHAnsi" w:hAnsiTheme="majorHAnsi" w:cstheme="majorHAnsi"/>
        </w:rPr>
        <w:t>Land Rover</w:t>
      </w:r>
      <w:r w:rsidR="00D956CB" w:rsidRPr="004B61C0">
        <w:rPr>
          <w:rFonts w:asciiTheme="majorHAnsi" w:hAnsiTheme="majorHAnsi" w:cstheme="majorHAnsi"/>
        </w:rPr>
        <w:t xml:space="preserve"> financial statements are from April to April</w:t>
      </w:r>
      <w:r w:rsidR="0049231A" w:rsidRPr="004B61C0">
        <w:rPr>
          <w:rFonts w:asciiTheme="majorHAnsi" w:hAnsiTheme="majorHAnsi" w:cstheme="majorHAnsi"/>
        </w:rPr>
        <w:t xml:space="preserve">. </w:t>
      </w:r>
      <w:r w:rsidR="00D86297" w:rsidRPr="004B61C0">
        <w:rPr>
          <w:rFonts w:asciiTheme="majorHAnsi" w:hAnsiTheme="majorHAnsi" w:cstheme="majorHAnsi"/>
        </w:rPr>
        <w:t>Bentley is a comp</w:t>
      </w:r>
      <w:r w:rsidR="005D0DC9" w:rsidRPr="004B61C0">
        <w:rPr>
          <w:rFonts w:asciiTheme="majorHAnsi" w:hAnsiTheme="majorHAnsi" w:cstheme="majorHAnsi"/>
        </w:rPr>
        <w:t>etitor in the same High luxury sports (HLS) sector</w:t>
      </w:r>
      <w:r w:rsidR="009A3F57" w:rsidRPr="004B61C0">
        <w:rPr>
          <w:rFonts w:asciiTheme="majorHAnsi" w:hAnsiTheme="majorHAnsi" w:cstheme="majorHAnsi"/>
        </w:rPr>
        <w:t>, with ratios calculated as a reference point.</w:t>
      </w:r>
    </w:p>
    <w:p w14:paraId="17E81B7A" w14:textId="313BA837" w:rsidR="00D956CB" w:rsidRDefault="00D956CB" w:rsidP="000B34E6">
      <w:pPr>
        <w:rPr>
          <w:rFonts w:asciiTheme="majorHAnsi" w:hAnsiTheme="majorHAnsi" w:cstheme="majorHAnsi"/>
          <w:b/>
          <w:bCs/>
          <w:color w:val="002060"/>
          <w:sz w:val="24"/>
          <w:szCs w:val="24"/>
        </w:rPr>
      </w:pPr>
    </w:p>
    <w:p w14:paraId="58B11434" w14:textId="77777777" w:rsidR="004C72BC" w:rsidRPr="004B61C0" w:rsidRDefault="004C72BC" w:rsidP="000B34E6">
      <w:pPr>
        <w:rPr>
          <w:rFonts w:asciiTheme="majorHAnsi" w:hAnsiTheme="majorHAnsi" w:cstheme="majorHAnsi"/>
          <w:b/>
          <w:bCs/>
          <w:color w:val="002060"/>
          <w:sz w:val="24"/>
          <w:szCs w:val="24"/>
        </w:rPr>
      </w:pPr>
    </w:p>
    <w:p w14:paraId="2BDF9D3A" w14:textId="3B7DA297" w:rsidR="000B34E6" w:rsidRPr="004B61C0" w:rsidRDefault="00D90206" w:rsidP="00D90206">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 xml:space="preserve"> Profitability</w:t>
      </w:r>
      <w:r w:rsidR="00F25644" w:rsidRPr="004B61C0">
        <w:rPr>
          <w:rFonts w:asciiTheme="majorHAnsi" w:hAnsiTheme="majorHAnsi" w:cstheme="majorHAnsi"/>
          <w:b/>
          <w:bCs/>
          <w:color w:val="002060"/>
          <w:sz w:val="28"/>
          <w:szCs w:val="28"/>
          <w:u w:val="single"/>
        </w:rPr>
        <w:t xml:space="preserve"> Ratios</w:t>
      </w:r>
      <w:r w:rsidR="00954237" w:rsidRPr="004B61C0">
        <w:rPr>
          <w:rFonts w:asciiTheme="majorHAnsi" w:hAnsiTheme="majorHAnsi" w:cstheme="majorHAnsi"/>
          <w:b/>
          <w:bCs/>
          <w:color w:val="002060"/>
          <w:sz w:val="28"/>
          <w:szCs w:val="28"/>
          <w:u w:val="single"/>
        </w:rPr>
        <w:t xml:space="preserve"> </w:t>
      </w:r>
    </w:p>
    <w:p w14:paraId="6A5B7676" w14:textId="66D1855B" w:rsidR="00975246" w:rsidRPr="004B61C0" w:rsidRDefault="00975246" w:rsidP="00975246">
      <w:pPr>
        <w:rPr>
          <w:rFonts w:asciiTheme="majorHAnsi" w:hAnsiTheme="majorHAnsi" w:cstheme="majorHAnsi"/>
          <w:b/>
          <w:bCs/>
          <w:color w:val="002060"/>
          <w:sz w:val="24"/>
          <w:szCs w:val="24"/>
        </w:rPr>
      </w:pPr>
    </w:p>
    <w:p w14:paraId="51E7A3B7" w14:textId="6B81A095" w:rsidR="000B34E6" w:rsidRPr="004B61C0" w:rsidRDefault="00723F7F" w:rsidP="00B62142">
      <w:pPr>
        <w:rPr>
          <w:rFonts w:asciiTheme="majorHAnsi" w:hAnsiTheme="majorHAnsi" w:cstheme="majorHAnsi"/>
          <w:b/>
          <w:bCs/>
          <w:color w:val="002060"/>
          <w:sz w:val="24"/>
          <w:szCs w:val="24"/>
        </w:rPr>
      </w:pPr>
      <w:r w:rsidRPr="004B61C0">
        <w:rPr>
          <w:rFonts w:asciiTheme="majorHAnsi" w:hAnsiTheme="majorHAnsi" w:cstheme="majorHAnsi"/>
          <w:noProof/>
        </w:rPr>
        <w:drawing>
          <wp:inline distT="0" distB="0" distL="0" distR="0" wp14:anchorId="04EECA74" wp14:editId="343FBAE2">
            <wp:extent cx="6869927" cy="3808730"/>
            <wp:effectExtent l="0" t="0" r="7620" b="1270"/>
            <wp:docPr id="11" name="Chart 11">
              <a:extLst xmlns:a="http://schemas.openxmlformats.org/drawingml/2006/main">
                <a:ext uri="{FF2B5EF4-FFF2-40B4-BE49-F238E27FC236}">
                  <a16:creationId xmlns:a16="http://schemas.microsoft.com/office/drawing/2014/main" id="{2A6BBCD1-E19F-43D2-9735-76CB43C51D7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5C9DCA0" w14:textId="0C21E296" w:rsidR="000B34E6" w:rsidRPr="004B61C0" w:rsidRDefault="000B34E6" w:rsidP="000B34E6">
      <w:pPr>
        <w:rPr>
          <w:rFonts w:asciiTheme="majorHAnsi" w:hAnsiTheme="majorHAnsi" w:cstheme="majorHAnsi"/>
          <w:b/>
          <w:bCs/>
          <w:color w:val="002060"/>
          <w:sz w:val="24"/>
          <w:szCs w:val="24"/>
        </w:rPr>
      </w:pPr>
    </w:p>
    <w:p w14:paraId="6DFB235C" w14:textId="584E55C7" w:rsidR="00F802B5" w:rsidRPr="004B1CBB" w:rsidRDefault="001D72F0"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Gross Margin %</w:t>
      </w:r>
    </w:p>
    <w:p w14:paraId="503DA855" w14:textId="77777777" w:rsidR="00262B14" w:rsidRPr="004B61C0" w:rsidRDefault="00262B14" w:rsidP="00262B14">
      <w:pPr>
        <w:rPr>
          <w:rFonts w:asciiTheme="majorHAnsi" w:hAnsiTheme="majorHAnsi" w:cstheme="majorHAnsi"/>
          <w:b/>
          <w:bCs/>
          <w:color w:val="002060"/>
          <w:sz w:val="24"/>
          <w:szCs w:val="24"/>
        </w:rPr>
      </w:pPr>
    </w:p>
    <w:p w14:paraId="5688687F" w14:textId="230C66F8" w:rsidR="00F802B5" w:rsidRPr="004B61C0" w:rsidRDefault="00E4104C" w:rsidP="00F802B5">
      <w:pPr>
        <w:rPr>
          <w:rFonts w:asciiTheme="majorHAnsi" w:hAnsiTheme="majorHAnsi" w:cstheme="majorHAnsi"/>
        </w:rPr>
      </w:pPr>
      <w:r w:rsidRPr="004B61C0">
        <w:rPr>
          <w:rFonts w:asciiTheme="majorHAnsi" w:hAnsiTheme="majorHAnsi" w:cstheme="majorHAnsi"/>
        </w:rPr>
        <w:t>T</w:t>
      </w:r>
      <w:r w:rsidR="00F802B5" w:rsidRPr="004B61C0">
        <w:rPr>
          <w:rFonts w:asciiTheme="majorHAnsi" w:hAnsiTheme="majorHAnsi" w:cstheme="majorHAnsi"/>
        </w:rPr>
        <w:t xml:space="preserve">he graph shows Gross Margin% dropped to 18% in 2020, impacted by a drop in Revenue by 38% caused by 42% less wholesale units sold. Covid-19 was </w:t>
      </w:r>
      <w:r w:rsidR="00001651" w:rsidRPr="004B61C0">
        <w:rPr>
          <w:rFonts w:asciiTheme="majorHAnsi" w:hAnsiTheme="majorHAnsi" w:cstheme="majorHAnsi"/>
        </w:rPr>
        <w:t>a</w:t>
      </w:r>
      <w:r w:rsidR="00F802B5" w:rsidRPr="004B61C0">
        <w:rPr>
          <w:rFonts w:asciiTheme="majorHAnsi" w:hAnsiTheme="majorHAnsi" w:cstheme="majorHAnsi"/>
        </w:rPr>
        <w:t xml:space="preserve"> contributing factor, along with de-stocking of dealerships to align supply with demand. </w:t>
      </w:r>
      <w:sdt>
        <w:sdtPr>
          <w:rPr>
            <w:rFonts w:asciiTheme="majorHAnsi" w:hAnsiTheme="majorHAnsi" w:cstheme="majorHAnsi"/>
            <w:i/>
            <w:iCs/>
          </w:rPr>
          <w:id w:val="-438988753"/>
          <w:citation/>
        </w:sdtPr>
        <w:sdtContent>
          <w:r w:rsidR="00F802B5" w:rsidRPr="004B61C0">
            <w:rPr>
              <w:rFonts w:asciiTheme="majorHAnsi" w:hAnsiTheme="majorHAnsi" w:cstheme="majorHAnsi"/>
              <w:i/>
              <w:iCs/>
            </w:rPr>
            <w:fldChar w:fldCharType="begin"/>
          </w:r>
          <w:r w:rsidR="00F802B5" w:rsidRPr="004B61C0">
            <w:rPr>
              <w:rFonts w:asciiTheme="majorHAnsi" w:hAnsiTheme="majorHAnsi" w:cstheme="majorHAnsi"/>
              <w:i/>
              <w:iCs/>
            </w:rPr>
            <w:instrText xml:space="preserve">CITATION Ast22 \l 2057 </w:instrText>
          </w:r>
          <w:r w:rsidR="00F802B5" w:rsidRPr="004B61C0">
            <w:rPr>
              <w:rFonts w:asciiTheme="majorHAnsi" w:hAnsiTheme="majorHAnsi" w:cstheme="majorHAnsi"/>
              <w:i/>
              <w:iCs/>
            </w:rPr>
            <w:fldChar w:fldCharType="separate"/>
          </w:r>
          <w:r w:rsidR="00F802B5" w:rsidRPr="004B61C0">
            <w:rPr>
              <w:rFonts w:asciiTheme="majorHAnsi" w:hAnsiTheme="majorHAnsi" w:cstheme="majorHAnsi"/>
              <w:i/>
              <w:iCs/>
              <w:noProof/>
            </w:rPr>
            <w:t>(Aston Martin Lagonda, 2021)</w:t>
          </w:r>
          <w:r w:rsidR="00F802B5" w:rsidRPr="004B61C0">
            <w:rPr>
              <w:rFonts w:asciiTheme="majorHAnsi" w:hAnsiTheme="majorHAnsi" w:cstheme="majorHAnsi"/>
              <w:i/>
              <w:iCs/>
            </w:rPr>
            <w:fldChar w:fldCharType="end"/>
          </w:r>
        </w:sdtContent>
      </w:sdt>
    </w:p>
    <w:p w14:paraId="4A1DB584" w14:textId="77777777" w:rsidR="00F802B5" w:rsidRPr="004B61C0" w:rsidRDefault="00F802B5" w:rsidP="00F802B5">
      <w:pPr>
        <w:rPr>
          <w:rFonts w:asciiTheme="majorHAnsi" w:hAnsiTheme="majorHAnsi" w:cstheme="majorHAnsi"/>
        </w:rPr>
      </w:pPr>
    </w:p>
    <w:p w14:paraId="2A8E03CA" w14:textId="5C0F4B38" w:rsidR="005064A9" w:rsidRPr="004B61C0" w:rsidRDefault="00F802B5" w:rsidP="00F802B5">
      <w:pPr>
        <w:rPr>
          <w:rFonts w:asciiTheme="majorHAnsi" w:hAnsiTheme="majorHAnsi" w:cstheme="majorHAnsi"/>
        </w:rPr>
      </w:pPr>
      <w:r w:rsidRPr="004B61C0">
        <w:rPr>
          <w:rFonts w:asciiTheme="majorHAnsi" w:hAnsiTheme="majorHAnsi" w:cstheme="majorHAnsi"/>
        </w:rPr>
        <w:t xml:space="preserve">Gross Margin% increased from 18% in 2020 to 31% in 2021, delivered by increase in revenue by 79%. The increase in 2021 was driven by strong demand across the portfolio, and a return to normal operations after Covid-19. </w:t>
      </w:r>
      <w:sdt>
        <w:sdtPr>
          <w:rPr>
            <w:rFonts w:asciiTheme="majorHAnsi" w:hAnsiTheme="majorHAnsi" w:cstheme="majorHAnsi"/>
            <w:i/>
            <w:iCs/>
          </w:rPr>
          <w:id w:val="519360561"/>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Ast21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(Aston Martin Lagonda, 2022)</w:t>
          </w:r>
          <w:r w:rsidRPr="004B61C0">
            <w:rPr>
              <w:rFonts w:asciiTheme="majorHAnsi" w:hAnsiTheme="majorHAnsi" w:cstheme="majorHAnsi"/>
              <w:i/>
              <w:iCs/>
            </w:rPr>
            <w:fldChar w:fldCharType="end"/>
          </w:r>
        </w:sdtContent>
      </w:sdt>
    </w:p>
    <w:p w14:paraId="5A7C2F24" w14:textId="77777777" w:rsidR="005064A9" w:rsidRPr="004B61C0" w:rsidRDefault="005064A9" w:rsidP="00F802B5">
      <w:pPr>
        <w:rPr>
          <w:rFonts w:asciiTheme="majorHAnsi" w:hAnsiTheme="majorHAnsi" w:cstheme="majorHAnsi"/>
        </w:rPr>
      </w:pPr>
    </w:p>
    <w:p w14:paraId="42831CC9" w14:textId="16F2D264" w:rsidR="00F802B5" w:rsidRPr="004B61C0" w:rsidRDefault="00E4104C" w:rsidP="00F802B5">
      <w:pPr>
        <w:rPr>
          <w:rFonts w:asciiTheme="majorHAnsi" w:hAnsiTheme="majorHAnsi" w:cstheme="majorHAnsi"/>
        </w:rPr>
      </w:pPr>
      <w:r w:rsidRPr="004B61C0">
        <w:rPr>
          <w:rFonts w:asciiTheme="majorHAnsi" w:hAnsiTheme="majorHAnsi" w:cstheme="majorHAnsi"/>
        </w:rPr>
        <w:t>I</w:t>
      </w:r>
      <w:r w:rsidR="00F802B5" w:rsidRPr="004B61C0">
        <w:rPr>
          <w:rFonts w:asciiTheme="majorHAnsi" w:hAnsiTheme="majorHAnsi" w:cstheme="majorHAnsi"/>
        </w:rPr>
        <w:t>ncrease</w:t>
      </w:r>
      <w:r w:rsidRPr="004B61C0">
        <w:rPr>
          <w:rFonts w:asciiTheme="majorHAnsi" w:hAnsiTheme="majorHAnsi" w:cstheme="majorHAnsi"/>
        </w:rPr>
        <w:t>s</w:t>
      </w:r>
      <w:r w:rsidR="00F802B5" w:rsidRPr="004B61C0">
        <w:rPr>
          <w:rFonts w:asciiTheme="majorHAnsi" w:hAnsiTheme="majorHAnsi" w:cstheme="majorHAnsi"/>
        </w:rPr>
        <w:t xml:space="preserve"> in </w:t>
      </w:r>
      <w:r w:rsidRPr="004B61C0">
        <w:rPr>
          <w:rFonts w:asciiTheme="majorHAnsi" w:hAnsiTheme="majorHAnsi" w:cstheme="majorHAnsi"/>
        </w:rPr>
        <w:t>u</w:t>
      </w:r>
      <w:r w:rsidR="00F802B5" w:rsidRPr="004B61C0">
        <w:rPr>
          <w:rFonts w:asciiTheme="majorHAnsi" w:hAnsiTheme="majorHAnsi" w:cstheme="majorHAnsi"/>
        </w:rPr>
        <w:t>nits sold and revenue indicat</w:t>
      </w:r>
      <w:r w:rsidRPr="004B61C0">
        <w:rPr>
          <w:rFonts w:asciiTheme="majorHAnsi" w:hAnsiTheme="majorHAnsi" w:cstheme="majorHAnsi"/>
        </w:rPr>
        <w:t>es</w:t>
      </w:r>
      <w:r w:rsidR="00F802B5" w:rsidRPr="004B61C0">
        <w:rPr>
          <w:rFonts w:asciiTheme="majorHAnsi" w:hAnsiTheme="majorHAnsi" w:cstheme="majorHAnsi"/>
        </w:rPr>
        <w:t xml:space="preserve"> better performance but the Gross Margin % indicates that the profit per unit produced was better in 2019.</w:t>
      </w:r>
    </w:p>
    <w:p w14:paraId="3AF41892" w14:textId="77777777" w:rsidR="00F802B5" w:rsidRPr="004B61C0" w:rsidRDefault="00F802B5" w:rsidP="00F802B5">
      <w:pPr>
        <w:rPr>
          <w:rFonts w:asciiTheme="majorHAnsi" w:hAnsiTheme="majorHAnsi" w:cstheme="majorHAnsi"/>
        </w:rPr>
      </w:pPr>
    </w:p>
    <w:p w14:paraId="45D0BA82" w14:textId="6057BDBC" w:rsidR="005064A9" w:rsidRPr="004B61C0" w:rsidRDefault="00114EFB" w:rsidP="00F802B5">
      <w:pPr>
        <w:rPr>
          <w:rFonts w:asciiTheme="majorHAnsi" w:hAnsiTheme="majorHAnsi" w:cstheme="majorHAnsi"/>
          <w:i/>
          <w:iCs/>
        </w:rPr>
      </w:pPr>
      <w:r w:rsidRPr="004B61C0">
        <w:rPr>
          <w:rFonts w:asciiTheme="majorHAnsi" w:hAnsiTheme="majorHAnsi" w:cstheme="majorHAnsi"/>
        </w:rPr>
        <w:t>AML</w:t>
      </w:r>
      <w:r w:rsidRPr="004B61C0">
        <w:rPr>
          <w:rFonts w:asciiTheme="majorHAnsi" w:hAnsiTheme="majorHAnsi" w:cstheme="majorHAnsi"/>
        </w:rPr>
        <w:t xml:space="preserve"> </w:t>
      </w:r>
      <w:r w:rsidR="00F802B5" w:rsidRPr="004B61C0">
        <w:rPr>
          <w:rFonts w:asciiTheme="majorHAnsi" w:hAnsiTheme="majorHAnsi" w:cstheme="majorHAnsi"/>
        </w:rPr>
        <w:t xml:space="preserve">are aware of this and are focussing on average selling price and operational efficiencies, claiming ‘Project Horizon’ has provided a 20% reduction in manufacturing costs. </w:t>
      </w:r>
      <w:sdt>
        <w:sdtPr>
          <w:rPr>
            <w:rFonts w:asciiTheme="majorHAnsi" w:hAnsiTheme="majorHAnsi" w:cstheme="majorHAnsi"/>
            <w:i/>
            <w:iCs/>
          </w:rPr>
          <w:id w:val="-860274695"/>
          <w:citation/>
        </w:sdtPr>
        <w:sdtContent>
          <w:r w:rsidR="00F802B5" w:rsidRPr="004B61C0">
            <w:rPr>
              <w:rFonts w:asciiTheme="majorHAnsi" w:hAnsiTheme="majorHAnsi" w:cstheme="majorHAnsi"/>
              <w:i/>
              <w:iCs/>
            </w:rPr>
            <w:fldChar w:fldCharType="begin"/>
          </w:r>
          <w:r w:rsidR="00F802B5" w:rsidRPr="004B61C0">
            <w:rPr>
              <w:rFonts w:asciiTheme="majorHAnsi" w:hAnsiTheme="majorHAnsi" w:cstheme="majorHAnsi"/>
              <w:i/>
              <w:iCs/>
            </w:rPr>
            <w:instrText xml:space="preserve"> CITATION Ast21 \l 2057 </w:instrText>
          </w:r>
          <w:r w:rsidR="00F802B5" w:rsidRPr="004B61C0">
            <w:rPr>
              <w:rFonts w:asciiTheme="majorHAnsi" w:hAnsiTheme="majorHAnsi" w:cstheme="majorHAnsi"/>
              <w:i/>
              <w:iCs/>
            </w:rPr>
            <w:fldChar w:fldCharType="separate"/>
          </w:r>
          <w:r w:rsidR="00F802B5" w:rsidRPr="004B61C0">
            <w:rPr>
              <w:rFonts w:asciiTheme="majorHAnsi" w:hAnsiTheme="majorHAnsi" w:cstheme="majorHAnsi"/>
              <w:i/>
              <w:iCs/>
              <w:noProof/>
            </w:rPr>
            <w:t>(Aston Martin Lagonda, 2022)</w:t>
          </w:r>
          <w:r w:rsidR="00F802B5" w:rsidRPr="004B61C0">
            <w:rPr>
              <w:rFonts w:asciiTheme="majorHAnsi" w:hAnsiTheme="majorHAnsi" w:cstheme="majorHAnsi"/>
              <w:i/>
              <w:iCs/>
            </w:rPr>
            <w:fldChar w:fldCharType="end"/>
          </w:r>
        </w:sdtContent>
      </w:sdt>
    </w:p>
    <w:p w14:paraId="564FCD9C" w14:textId="77777777" w:rsidR="005064A9" w:rsidRPr="004B61C0" w:rsidRDefault="005064A9" w:rsidP="00F802B5">
      <w:pPr>
        <w:rPr>
          <w:rFonts w:asciiTheme="majorHAnsi" w:hAnsiTheme="majorHAnsi" w:cstheme="majorHAnsi"/>
        </w:rPr>
      </w:pPr>
    </w:p>
    <w:p w14:paraId="2FB4C879" w14:textId="048275AD" w:rsidR="002D21C3" w:rsidRPr="004B61C0" w:rsidRDefault="00152647" w:rsidP="00F802B5">
      <w:pPr>
        <w:rPr>
          <w:rFonts w:asciiTheme="majorHAnsi" w:hAnsiTheme="majorHAnsi" w:cstheme="majorHAnsi"/>
        </w:rPr>
      </w:pPr>
      <w:r w:rsidRPr="004B61C0">
        <w:rPr>
          <w:rFonts w:asciiTheme="majorHAnsi" w:hAnsiTheme="majorHAnsi" w:cstheme="majorHAnsi"/>
        </w:rPr>
        <w:lastRenderedPageBreak/>
        <w:t>C</w:t>
      </w:r>
      <w:r w:rsidR="002D21C3" w:rsidRPr="004B61C0">
        <w:rPr>
          <w:rFonts w:asciiTheme="majorHAnsi" w:hAnsiTheme="majorHAnsi" w:cstheme="majorHAnsi"/>
        </w:rPr>
        <w:t>omparison:</w:t>
      </w:r>
    </w:p>
    <w:p w14:paraId="339DD6E7" w14:textId="0E0A21A7" w:rsidR="002D21C3" w:rsidRPr="004B61C0" w:rsidRDefault="00D90282" w:rsidP="00152647">
      <w:pPr>
        <w:ind w:firstLine="720"/>
        <w:rPr>
          <w:rFonts w:asciiTheme="majorHAnsi" w:hAnsiTheme="majorHAnsi" w:cstheme="majorHAnsi"/>
        </w:rPr>
      </w:pPr>
      <w:r w:rsidRPr="004B61C0">
        <w:rPr>
          <w:rFonts w:asciiTheme="majorHAnsi" w:hAnsiTheme="majorHAnsi" w:cstheme="majorHAnsi"/>
        </w:rPr>
        <w:t xml:space="preserve">Bentley – 2020 = 29% / 2021 = 39% </w:t>
      </w:r>
      <w:sdt>
        <w:sdtPr>
          <w:rPr>
            <w:rFonts w:asciiTheme="majorHAnsi" w:hAnsiTheme="majorHAnsi" w:cstheme="majorHAnsi"/>
          </w:rPr>
          <w:id w:val="912581411"/>
          <w:citation/>
        </w:sdtPr>
        <w:sdtContent>
          <w:r w:rsidR="002D21C3" w:rsidRPr="004B61C0">
            <w:rPr>
              <w:rFonts w:asciiTheme="majorHAnsi" w:hAnsiTheme="majorHAnsi" w:cstheme="majorHAnsi"/>
              <w:i/>
              <w:iCs/>
            </w:rPr>
            <w:fldChar w:fldCharType="begin"/>
          </w:r>
          <w:r w:rsidR="002D21C3" w:rsidRPr="004B61C0">
            <w:rPr>
              <w:rFonts w:asciiTheme="majorHAnsi" w:hAnsiTheme="majorHAnsi" w:cstheme="majorHAnsi"/>
              <w:i/>
              <w:iCs/>
            </w:rPr>
            <w:instrText xml:space="preserve">CITATION Ben22 \l 2057 </w:instrText>
          </w:r>
          <w:r w:rsidR="002D21C3" w:rsidRPr="004B61C0">
            <w:rPr>
              <w:rFonts w:asciiTheme="majorHAnsi" w:hAnsiTheme="majorHAnsi" w:cstheme="majorHAnsi"/>
              <w:i/>
              <w:iCs/>
            </w:rPr>
            <w:fldChar w:fldCharType="separate"/>
          </w:r>
          <w:r w:rsidR="002D21C3" w:rsidRPr="004B61C0">
            <w:rPr>
              <w:rFonts w:asciiTheme="majorHAnsi" w:hAnsiTheme="majorHAnsi" w:cstheme="majorHAnsi"/>
              <w:i/>
              <w:iCs/>
              <w:noProof/>
            </w:rPr>
            <w:t>(Bentley, 2022)</w:t>
          </w:r>
          <w:r w:rsidR="002D21C3" w:rsidRPr="004B61C0">
            <w:rPr>
              <w:rFonts w:asciiTheme="majorHAnsi" w:hAnsiTheme="majorHAnsi" w:cstheme="majorHAnsi"/>
              <w:i/>
              <w:iCs/>
            </w:rPr>
            <w:fldChar w:fldCharType="end"/>
          </w:r>
        </w:sdtContent>
      </w:sdt>
    </w:p>
    <w:p w14:paraId="0BBF0E12" w14:textId="038229D4" w:rsidR="0079042A" w:rsidRPr="004B61C0" w:rsidRDefault="00114EFB" w:rsidP="00152647">
      <w:pPr>
        <w:ind w:firstLine="720"/>
        <w:rPr>
          <w:rFonts w:asciiTheme="majorHAnsi" w:hAnsiTheme="majorHAnsi" w:cstheme="majorHAnsi"/>
        </w:rPr>
      </w:pPr>
      <w:r w:rsidRPr="004B61C0">
        <w:rPr>
          <w:rFonts w:asciiTheme="majorHAnsi" w:hAnsiTheme="majorHAnsi" w:cstheme="majorHAnsi"/>
        </w:rPr>
        <w:t>AML</w:t>
      </w:r>
      <w:r w:rsidRPr="004B61C0">
        <w:rPr>
          <w:rFonts w:asciiTheme="majorHAnsi" w:hAnsiTheme="majorHAnsi" w:cstheme="majorHAnsi"/>
        </w:rPr>
        <w:t xml:space="preserve"> </w:t>
      </w:r>
      <w:r w:rsidR="00D90282" w:rsidRPr="004B61C0">
        <w:rPr>
          <w:rFonts w:asciiTheme="majorHAnsi" w:hAnsiTheme="majorHAnsi" w:cstheme="majorHAnsi"/>
        </w:rPr>
        <w:t>– 2020 = 18% / 2021 = 31%</w:t>
      </w:r>
    </w:p>
    <w:p w14:paraId="63C47406" w14:textId="6B424CC3" w:rsidR="00D90282" w:rsidRPr="004B61C0" w:rsidRDefault="00D90282" w:rsidP="00F802B5">
      <w:pPr>
        <w:rPr>
          <w:rFonts w:asciiTheme="majorHAnsi" w:hAnsiTheme="majorHAnsi" w:cstheme="majorHAnsi"/>
        </w:rPr>
      </w:pPr>
      <w:r w:rsidRPr="004B61C0">
        <w:rPr>
          <w:rFonts w:asciiTheme="majorHAnsi" w:hAnsiTheme="majorHAnsi" w:cstheme="majorHAnsi"/>
        </w:rPr>
        <w:t xml:space="preserve">This comparison indicates similar </w:t>
      </w:r>
      <w:r w:rsidR="00790996" w:rsidRPr="004B61C0">
        <w:rPr>
          <w:rFonts w:asciiTheme="majorHAnsi" w:hAnsiTheme="majorHAnsi" w:cstheme="majorHAnsi"/>
        </w:rPr>
        <w:t xml:space="preserve">increases in Gross Profit %, indicating that Covid-19 recovery </w:t>
      </w:r>
      <w:r w:rsidR="00B45930" w:rsidRPr="004B61C0">
        <w:rPr>
          <w:rFonts w:asciiTheme="majorHAnsi" w:hAnsiTheme="majorHAnsi" w:cstheme="majorHAnsi"/>
        </w:rPr>
        <w:t>is a major factor</w:t>
      </w:r>
      <w:r w:rsidR="00E4104C" w:rsidRPr="004B61C0">
        <w:rPr>
          <w:rFonts w:asciiTheme="majorHAnsi" w:hAnsiTheme="majorHAnsi" w:cstheme="majorHAnsi"/>
        </w:rPr>
        <w:t>.</w:t>
      </w:r>
    </w:p>
    <w:p w14:paraId="141B90AE" w14:textId="2D572F14" w:rsidR="00F802B5" w:rsidRPr="004B61C0" w:rsidRDefault="00F802B5" w:rsidP="005064A9">
      <w:pPr>
        <w:rPr>
          <w:rFonts w:asciiTheme="majorHAnsi" w:hAnsiTheme="majorHAnsi" w:cstheme="majorHAnsi"/>
          <w:b/>
          <w:bCs/>
          <w:color w:val="002060"/>
          <w:sz w:val="24"/>
          <w:szCs w:val="24"/>
        </w:rPr>
      </w:pPr>
    </w:p>
    <w:p w14:paraId="7F5625F6" w14:textId="39972209" w:rsidR="00F802B5" w:rsidRPr="004B1CBB" w:rsidRDefault="00F802B5"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Operating Profit</w:t>
      </w:r>
      <w:r w:rsidR="005701E3" w:rsidRPr="004B1CBB">
        <w:rPr>
          <w:rFonts w:asciiTheme="majorHAnsi" w:hAnsiTheme="majorHAnsi" w:cstheme="majorHAnsi"/>
          <w:b/>
          <w:bCs/>
          <w:color w:val="002060"/>
          <w:sz w:val="24"/>
          <w:szCs w:val="24"/>
        </w:rPr>
        <w:t xml:space="preserve">/Loss% </w:t>
      </w:r>
    </w:p>
    <w:p w14:paraId="1B4C5011" w14:textId="0F7C535A" w:rsidR="00F802B5" w:rsidRPr="004B61C0" w:rsidRDefault="00F802B5" w:rsidP="001001E7">
      <w:pPr>
        <w:rPr>
          <w:rFonts w:asciiTheme="majorHAnsi" w:hAnsiTheme="majorHAnsi" w:cstheme="majorHAnsi"/>
          <w:b/>
          <w:bCs/>
          <w:color w:val="002060"/>
          <w:sz w:val="24"/>
          <w:szCs w:val="24"/>
        </w:rPr>
      </w:pPr>
    </w:p>
    <w:p w14:paraId="2F965DD7" w14:textId="29BEAD5A" w:rsidR="001001E7" w:rsidRPr="004B61C0" w:rsidRDefault="000D30B2" w:rsidP="001001E7">
      <w:pPr>
        <w:rPr>
          <w:rFonts w:asciiTheme="majorHAnsi" w:hAnsiTheme="majorHAnsi" w:cstheme="majorHAnsi"/>
        </w:rPr>
      </w:pPr>
      <w:r w:rsidRPr="004B61C0">
        <w:rPr>
          <w:rFonts w:asciiTheme="majorHAnsi" w:hAnsiTheme="majorHAnsi" w:cstheme="majorHAnsi"/>
        </w:rPr>
        <w:t xml:space="preserve">Operating </w:t>
      </w:r>
      <w:r w:rsidR="00B4409B" w:rsidRPr="004B61C0">
        <w:rPr>
          <w:rFonts w:asciiTheme="majorHAnsi" w:hAnsiTheme="majorHAnsi" w:cstheme="majorHAnsi"/>
        </w:rPr>
        <w:t>Loss%</w:t>
      </w:r>
      <w:r w:rsidRPr="004B61C0">
        <w:rPr>
          <w:rFonts w:asciiTheme="majorHAnsi" w:hAnsiTheme="majorHAnsi" w:cstheme="majorHAnsi"/>
        </w:rPr>
        <w:t xml:space="preserve"> was -5% in 2019</w:t>
      </w:r>
      <w:r w:rsidR="009B380E" w:rsidRPr="004B61C0">
        <w:rPr>
          <w:rFonts w:asciiTheme="majorHAnsi" w:hAnsiTheme="majorHAnsi" w:cstheme="majorHAnsi"/>
        </w:rPr>
        <w:t xml:space="preserve">, with a </w:t>
      </w:r>
      <w:r w:rsidR="002D136D" w:rsidRPr="004B61C0">
        <w:rPr>
          <w:rFonts w:asciiTheme="majorHAnsi" w:hAnsiTheme="majorHAnsi" w:cstheme="majorHAnsi"/>
        </w:rPr>
        <w:t>drop to -53% in 2020</w:t>
      </w:r>
      <w:r w:rsidR="00152647" w:rsidRPr="004B61C0">
        <w:rPr>
          <w:rFonts w:asciiTheme="majorHAnsi" w:hAnsiTheme="majorHAnsi" w:cstheme="majorHAnsi"/>
        </w:rPr>
        <w:t xml:space="preserve"> caused by</w:t>
      </w:r>
      <w:r w:rsidR="00AC02D2" w:rsidRPr="004B61C0">
        <w:rPr>
          <w:rFonts w:asciiTheme="majorHAnsi" w:hAnsiTheme="majorHAnsi" w:cstheme="majorHAnsi"/>
        </w:rPr>
        <w:t xml:space="preserve"> the</w:t>
      </w:r>
      <w:r w:rsidR="00E16E83" w:rsidRPr="004B61C0">
        <w:rPr>
          <w:rFonts w:asciiTheme="majorHAnsi" w:hAnsiTheme="majorHAnsi" w:cstheme="majorHAnsi"/>
        </w:rPr>
        <w:t xml:space="preserve"> drop in Revenue</w:t>
      </w:r>
      <w:r w:rsidR="00E4104C" w:rsidRPr="004B61C0">
        <w:rPr>
          <w:rFonts w:asciiTheme="majorHAnsi" w:hAnsiTheme="majorHAnsi" w:cstheme="majorHAnsi"/>
        </w:rPr>
        <w:t>. O</w:t>
      </w:r>
      <w:r w:rsidR="00C77540" w:rsidRPr="004B61C0">
        <w:rPr>
          <w:rFonts w:asciiTheme="majorHAnsi" w:hAnsiTheme="majorHAnsi" w:cstheme="majorHAnsi"/>
        </w:rPr>
        <w:t>ther expe</w:t>
      </w:r>
      <w:r w:rsidR="007118FD" w:rsidRPr="004B61C0">
        <w:rPr>
          <w:rFonts w:asciiTheme="majorHAnsi" w:hAnsiTheme="majorHAnsi" w:cstheme="majorHAnsi"/>
        </w:rPr>
        <w:t>n</w:t>
      </w:r>
      <w:r w:rsidR="00407D5E" w:rsidRPr="004B61C0">
        <w:rPr>
          <w:rFonts w:asciiTheme="majorHAnsi" w:hAnsiTheme="majorHAnsi" w:cstheme="majorHAnsi"/>
        </w:rPr>
        <w:t xml:space="preserve">ses were incurred, </w:t>
      </w:r>
      <w:r w:rsidR="001D2A91" w:rsidRPr="004B61C0">
        <w:rPr>
          <w:rFonts w:asciiTheme="majorHAnsi" w:hAnsiTheme="majorHAnsi" w:cstheme="majorHAnsi"/>
        </w:rPr>
        <w:t xml:space="preserve">including </w:t>
      </w:r>
      <w:r w:rsidR="0031125D" w:rsidRPr="004B61C0">
        <w:rPr>
          <w:rFonts w:asciiTheme="majorHAnsi" w:hAnsiTheme="majorHAnsi" w:cstheme="majorHAnsi"/>
        </w:rPr>
        <w:t>a £27m increase in depreciation and amortisation due to the DBX facility in St Athan being fully operational (</w:t>
      </w:r>
      <w:r w:rsidR="00A53F92" w:rsidRPr="004B61C0">
        <w:rPr>
          <w:rFonts w:asciiTheme="majorHAnsi" w:hAnsiTheme="majorHAnsi" w:cstheme="majorHAnsi"/>
        </w:rPr>
        <w:t>depreciation and amortisation is only expensed when asset is operational).</w:t>
      </w:r>
      <w:r w:rsidR="00711815" w:rsidRPr="004B61C0">
        <w:rPr>
          <w:rFonts w:asciiTheme="majorHAnsi" w:hAnsiTheme="majorHAnsi" w:cstheme="majorHAnsi"/>
          <w:i/>
          <w:iCs/>
        </w:rPr>
        <w:t xml:space="preserve"> </w:t>
      </w:r>
      <w:sdt>
        <w:sdtPr>
          <w:rPr>
            <w:rFonts w:asciiTheme="majorHAnsi" w:hAnsiTheme="majorHAnsi" w:cstheme="majorHAnsi"/>
            <w:i/>
            <w:iCs/>
          </w:rPr>
          <w:id w:val="-2141714614"/>
          <w:citation/>
        </w:sdtPr>
        <w:sdtContent>
          <w:r w:rsidR="00711815" w:rsidRPr="004B61C0">
            <w:rPr>
              <w:rFonts w:asciiTheme="majorHAnsi" w:hAnsiTheme="majorHAnsi" w:cstheme="majorHAnsi"/>
              <w:i/>
              <w:iCs/>
            </w:rPr>
            <w:fldChar w:fldCharType="begin"/>
          </w:r>
          <w:r w:rsidR="00711815" w:rsidRPr="004B61C0">
            <w:rPr>
              <w:rFonts w:asciiTheme="majorHAnsi" w:hAnsiTheme="majorHAnsi" w:cstheme="majorHAnsi"/>
              <w:i/>
              <w:iCs/>
            </w:rPr>
            <w:instrText xml:space="preserve">CITATION Ast22 \l 2057 </w:instrText>
          </w:r>
          <w:r w:rsidR="00711815" w:rsidRPr="004B61C0">
            <w:rPr>
              <w:rFonts w:asciiTheme="majorHAnsi" w:hAnsiTheme="majorHAnsi" w:cstheme="majorHAnsi"/>
              <w:i/>
              <w:iCs/>
            </w:rPr>
            <w:fldChar w:fldCharType="separate"/>
          </w:r>
          <w:r w:rsidR="00711815" w:rsidRPr="004B61C0">
            <w:rPr>
              <w:rFonts w:asciiTheme="majorHAnsi" w:hAnsiTheme="majorHAnsi" w:cstheme="majorHAnsi"/>
              <w:i/>
              <w:iCs/>
              <w:noProof/>
            </w:rPr>
            <w:t>(Aston Martin Lagonda, 2021)</w:t>
          </w:r>
          <w:r w:rsidR="00711815" w:rsidRPr="004B61C0">
            <w:rPr>
              <w:rFonts w:asciiTheme="majorHAnsi" w:hAnsiTheme="majorHAnsi" w:cstheme="majorHAnsi"/>
              <w:i/>
              <w:iCs/>
            </w:rPr>
            <w:fldChar w:fldCharType="end"/>
          </w:r>
        </w:sdtContent>
      </w:sdt>
    </w:p>
    <w:p w14:paraId="780318C4" w14:textId="29DA02CD" w:rsidR="00A53F92" w:rsidRPr="004B61C0" w:rsidRDefault="00A53F92" w:rsidP="001001E7">
      <w:pPr>
        <w:rPr>
          <w:rFonts w:asciiTheme="majorHAnsi" w:hAnsiTheme="majorHAnsi" w:cstheme="majorHAnsi"/>
        </w:rPr>
      </w:pPr>
    </w:p>
    <w:p w14:paraId="4DDE067E" w14:textId="652726F6" w:rsidR="00F802B5" w:rsidRPr="004B61C0" w:rsidRDefault="008F7FDB" w:rsidP="000527D5">
      <w:pPr>
        <w:rPr>
          <w:rFonts w:asciiTheme="majorHAnsi" w:hAnsiTheme="majorHAnsi" w:cstheme="majorHAnsi"/>
          <w:i/>
          <w:iCs/>
        </w:rPr>
      </w:pPr>
      <w:r w:rsidRPr="004B61C0">
        <w:rPr>
          <w:rFonts w:asciiTheme="majorHAnsi" w:hAnsiTheme="majorHAnsi" w:cstheme="majorHAnsi"/>
        </w:rPr>
        <w:t>Operating Loss% improved to -7% for 2021</w:t>
      </w:r>
      <w:r w:rsidR="00AC02D2" w:rsidRPr="004B61C0">
        <w:rPr>
          <w:rFonts w:asciiTheme="majorHAnsi" w:hAnsiTheme="majorHAnsi" w:cstheme="majorHAnsi"/>
        </w:rPr>
        <w:t>, due to</w:t>
      </w:r>
      <w:r w:rsidR="00324070" w:rsidRPr="004B61C0">
        <w:rPr>
          <w:rFonts w:asciiTheme="majorHAnsi" w:hAnsiTheme="majorHAnsi" w:cstheme="majorHAnsi"/>
        </w:rPr>
        <w:t xml:space="preserve"> the </w:t>
      </w:r>
      <w:r w:rsidR="001275BE" w:rsidRPr="004B61C0">
        <w:rPr>
          <w:rFonts w:asciiTheme="majorHAnsi" w:hAnsiTheme="majorHAnsi" w:cstheme="majorHAnsi"/>
        </w:rPr>
        <w:t>increase in revenu</w:t>
      </w:r>
      <w:r w:rsidR="00AC02D2" w:rsidRPr="004B61C0">
        <w:rPr>
          <w:rFonts w:asciiTheme="majorHAnsi" w:hAnsiTheme="majorHAnsi" w:cstheme="majorHAnsi"/>
        </w:rPr>
        <w:t>e</w:t>
      </w:r>
      <w:r w:rsidR="00557009" w:rsidRPr="004B61C0">
        <w:rPr>
          <w:rFonts w:asciiTheme="majorHAnsi" w:hAnsiTheme="majorHAnsi" w:cstheme="majorHAnsi"/>
        </w:rPr>
        <w:t xml:space="preserve">. </w:t>
      </w:r>
      <w:r w:rsidR="009D5168" w:rsidRPr="004B61C0">
        <w:rPr>
          <w:rFonts w:asciiTheme="majorHAnsi" w:hAnsiTheme="majorHAnsi" w:cstheme="majorHAnsi"/>
        </w:rPr>
        <w:t>However,</w:t>
      </w:r>
      <w:r w:rsidR="00557009" w:rsidRPr="004B61C0">
        <w:rPr>
          <w:rFonts w:asciiTheme="majorHAnsi" w:hAnsiTheme="majorHAnsi" w:cstheme="majorHAnsi"/>
        </w:rPr>
        <w:t xml:space="preserve"> the Operating Loss% is not lower than 2019, </w:t>
      </w:r>
      <w:r w:rsidR="000A3D28" w:rsidRPr="004B61C0">
        <w:rPr>
          <w:rFonts w:asciiTheme="majorHAnsi" w:hAnsiTheme="majorHAnsi" w:cstheme="majorHAnsi"/>
        </w:rPr>
        <w:t>because of</w:t>
      </w:r>
      <w:r w:rsidR="00557009" w:rsidRPr="004B61C0">
        <w:rPr>
          <w:rFonts w:asciiTheme="majorHAnsi" w:hAnsiTheme="majorHAnsi" w:cstheme="majorHAnsi"/>
        </w:rPr>
        <w:t xml:space="preserve"> further increase</w:t>
      </w:r>
      <w:r w:rsidR="000A3D28" w:rsidRPr="004B61C0">
        <w:rPr>
          <w:rFonts w:asciiTheme="majorHAnsi" w:hAnsiTheme="majorHAnsi" w:cstheme="majorHAnsi"/>
        </w:rPr>
        <w:t>s</w:t>
      </w:r>
      <w:r w:rsidR="00557009" w:rsidRPr="004B61C0">
        <w:rPr>
          <w:rFonts w:asciiTheme="majorHAnsi" w:hAnsiTheme="majorHAnsi" w:cstheme="majorHAnsi"/>
        </w:rPr>
        <w:t xml:space="preserve"> in depreciation and amortisation </w:t>
      </w:r>
      <w:r w:rsidR="00E02EA6" w:rsidRPr="004B61C0">
        <w:rPr>
          <w:rFonts w:asciiTheme="majorHAnsi" w:hAnsiTheme="majorHAnsi" w:cstheme="majorHAnsi"/>
        </w:rPr>
        <w:t>incurred by a ful</w:t>
      </w:r>
      <w:r w:rsidR="0051012A" w:rsidRPr="004B61C0">
        <w:rPr>
          <w:rFonts w:asciiTheme="majorHAnsi" w:hAnsiTheme="majorHAnsi" w:cstheme="majorHAnsi"/>
        </w:rPr>
        <w:t>l</w:t>
      </w:r>
      <w:r w:rsidR="00E02EA6" w:rsidRPr="004B61C0">
        <w:rPr>
          <w:rFonts w:asciiTheme="majorHAnsi" w:hAnsiTheme="majorHAnsi" w:cstheme="majorHAnsi"/>
        </w:rPr>
        <w:t xml:space="preserve"> year of DBX production and sales. Other operating expenses </w:t>
      </w:r>
      <w:r w:rsidR="005A60CD" w:rsidRPr="004B61C0">
        <w:rPr>
          <w:rFonts w:asciiTheme="majorHAnsi" w:hAnsiTheme="majorHAnsi" w:cstheme="majorHAnsi"/>
        </w:rPr>
        <w:t xml:space="preserve">include </w:t>
      </w:r>
      <w:r w:rsidR="00415198" w:rsidRPr="004B61C0">
        <w:rPr>
          <w:rFonts w:asciiTheme="majorHAnsi" w:hAnsiTheme="majorHAnsi" w:cstheme="majorHAnsi"/>
        </w:rPr>
        <w:t>brand</w:t>
      </w:r>
      <w:r w:rsidR="005A60CD" w:rsidRPr="004B61C0">
        <w:rPr>
          <w:rFonts w:asciiTheme="majorHAnsi" w:hAnsiTheme="majorHAnsi" w:cstheme="majorHAnsi"/>
        </w:rPr>
        <w:t xml:space="preserve"> </w:t>
      </w:r>
      <w:r w:rsidR="00415198" w:rsidRPr="004B61C0">
        <w:rPr>
          <w:rFonts w:asciiTheme="majorHAnsi" w:hAnsiTheme="majorHAnsi" w:cstheme="majorHAnsi"/>
        </w:rPr>
        <w:t xml:space="preserve">investment </w:t>
      </w:r>
      <w:r w:rsidR="00D0390D" w:rsidRPr="004B61C0">
        <w:rPr>
          <w:rFonts w:asciiTheme="majorHAnsi" w:hAnsiTheme="majorHAnsi" w:cstheme="majorHAnsi"/>
        </w:rPr>
        <w:t>at Goodwood, Pebble Beach</w:t>
      </w:r>
      <w:r w:rsidR="004078C4" w:rsidRPr="004B61C0">
        <w:rPr>
          <w:rFonts w:asciiTheme="majorHAnsi" w:hAnsiTheme="majorHAnsi" w:cstheme="majorHAnsi"/>
        </w:rPr>
        <w:t xml:space="preserve"> and events associated with F1 and James Bond: No time to die. </w:t>
      </w:r>
      <w:sdt>
        <w:sdtPr>
          <w:rPr>
            <w:rFonts w:asciiTheme="majorHAnsi" w:hAnsiTheme="majorHAnsi" w:cstheme="majorHAnsi"/>
            <w:i/>
            <w:iCs/>
          </w:rPr>
          <w:id w:val="-1024865846"/>
          <w:citation/>
        </w:sdtPr>
        <w:sdtContent>
          <w:r w:rsidR="004078C4" w:rsidRPr="004B61C0">
            <w:rPr>
              <w:rFonts w:asciiTheme="majorHAnsi" w:hAnsiTheme="majorHAnsi" w:cstheme="majorHAnsi"/>
              <w:i/>
              <w:iCs/>
            </w:rPr>
            <w:fldChar w:fldCharType="begin"/>
          </w:r>
          <w:r w:rsidR="004078C4" w:rsidRPr="004B61C0">
            <w:rPr>
              <w:rFonts w:asciiTheme="majorHAnsi" w:hAnsiTheme="majorHAnsi" w:cstheme="majorHAnsi"/>
              <w:i/>
              <w:iCs/>
            </w:rPr>
            <w:instrText xml:space="preserve"> CITATION Ast21 \l 2057 </w:instrText>
          </w:r>
          <w:r w:rsidR="004078C4" w:rsidRPr="004B61C0">
            <w:rPr>
              <w:rFonts w:asciiTheme="majorHAnsi" w:hAnsiTheme="majorHAnsi" w:cstheme="majorHAnsi"/>
              <w:i/>
              <w:iCs/>
            </w:rPr>
            <w:fldChar w:fldCharType="separate"/>
          </w:r>
          <w:r w:rsidR="004078C4" w:rsidRPr="004B61C0">
            <w:rPr>
              <w:rFonts w:asciiTheme="majorHAnsi" w:hAnsiTheme="majorHAnsi" w:cstheme="majorHAnsi"/>
              <w:i/>
              <w:iCs/>
              <w:noProof/>
            </w:rPr>
            <w:t>(Aston Martin Lagonda, 2022)</w:t>
          </w:r>
          <w:r w:rsidR="004078C4" w:rsidRPr="004B61C0">
            <w:rPr>
              <w:rFonts w:asciiTheme="majorHAnsi" w:hAnsiTheme="majorHAnsi" w:cstheme="majorHAnsi"/>
              <w:i/>
              <w:iCs/>
            </w:rPr>
            <w:fldChar w:fldCharType="end"/>
          </w:r>
        </w:sdtContent>
      </w:sdt>
    </w:p>
    <w:p w14:paraId="2CB28441" w14:textId="57888768" w:rsidR="0079042A" w:rsidRPr="004B61C0" w:rsidRDefault="0079042A" w:rsidP="003539F5">
      <w:pPr>
        <w:rPr>
          <w:rFonts w:asciiTheme="majorHAnsi" w:hAnsiTheme="majorHAnsi" w:cstheme="majorHAnsi"/>
        </w:rPr>
      </w:pPr>
    </w:p>
    <w:p w14:paraId="0BEA070E" w14:textId="025BE6CB" w:rsidR="002D21C3" w:rsidRPr="004B61C0" w:rsidRDefault="00F84620" w:rsidP="003539F5">
      <w:pPr>
        <w:rPr>
          <w:rFonts w:asciiTheme="majorHAnsi" w:hAnsiTheme="majorHAnsi" w:cstheme="majorHAnsi"/>
        </w:rPr>
      </w:pPr>
      <w:r w:rsidRPr="004B61C0">
        <w:rPr>
          <w:rFonts w:asciiTheme="majorHAnsi" w:hAnsiTheme="majorHAnsi" w:cstheme="majorHAnsi"/>
        </w:rPr>
        <w:t>C</w:t>
      </w:r>
      <w:r w:rsidR="0079042A" w:rsidRPr="004B61C0">
        <w:rPr>
          <w:rFonts w:asciiTheme="majorHAnsi" w:hAnsiTheme="majorHAnsi" w:cstheme="majorHAnsi"/>
        </w:rPr>
        <w:t>omparison</w:t>
      </w:r>
      <w:r w:rsidR="002D21C3" w:rsidRPr="004B61C0">
        <w:rPr>
          <w:rFonts w:asciiTheme="majorHAnsi" w:hAnsiTheme="majorHAnsi" w:cstheme="majorHAnsi"/>
        </w:rPr>
        <w:t>:</w:t>
      </w:r>
      <w:r w:rsidR="0079042A" w:rsidRPr="004B61C0">
        <w:rPr>
          <w:rFonts w:asciiTheme="majorHAnsi" w:hAnsiTheme="majorHAnsi" w:cstheme="majorHAnsi"/>
        </w:rPr>
        <w:t xml:space="preserve"> </w:t>
      </w:r>
    </w:p>
    <w:p w14:paraId="7A98994B" w14:textId="4E6871C2" w:rsidR="002D21C3" w:rsidRPr="004B61C0" w:rsidRDefault="0079042A" w:rsidP="00F84620">
      <w:pPr>
        <w:ind w:firstLine="720"/>
        <w:rPr>
          <w:rFonts w:asciiTheme="majorHAnsi" w:hAnsiTheme="majorHAnsi" w:cstheme="majorHAnsi"/>
        </w:rPr>
      </w:pPr>
      <w:r w:rsidRPr="004B61C0">
        <w:rPr>
          <w:rFonts w:asciiTheme="majorHAnsi" w:hAnsiTheme="majorHAnsi" w:cstheme="majorHAnsi"/>
        </w:rPr>
        <w:t>Bentley</w:t>
      </w:r>
      <w:r w:rsidR="007D6121" w:rsidRPr="004B61C0">
        <w:rPr>
          <w:rFonts w:asciiTheme="majorHAnsi" w:hAnsiTheme="majorHAnsi" w:cstheme="majorHAnsi"/>
        </w:rPr>
        <w:t xml:space="preserve"> – 2020 = 7% / 2021 = 24%</w:t>
      </w:r>
      <w:r w:rsidR="002D21C3" w:rsidRPr="004B61C0">
        <w:rPr>
          <w:rFonts w:asciiTheme="majorHAnsi" w:hAnsiTheme="majorHAnsi" w:cstheme="majorHAnsi"/>
        </w:rPr>
        <w:t xml:space="preserve"> </w:t>
      </w:r>
      <w:sdt>
        <w:sdtPr>
          <w:rPr>
            <w:rFonts w:asciiTheme="majorHAnsi" w:hAnsiTheme="majorHAnsi" w:cstheme="majorHAnsi"/>
          </w:rPr>
          <w:id w:val="-1861043446"/>
          <w:citation/>
        </w:sdtPr>
        <w:sdtContent>
          <w:r w:rsidR="002D21C3" w:rsidRPr="004B61C0">
            <w:rPr>
              <w:rFonts w:asciiTheme="majorHAnsi" w:hAnsiTheme="majorHAnsi" w:cstheme="majorHAnsi"/>
              <w:i/>
              <w:iCs/>
            </w:rPr>
            <w:fldChar w:fldCharType="begin"/>
          </w:r>
          <w:r w:rsidR="002D21C3" w:rsidRPr="004B61C0">
            <w:rPr>
              <w:rFonts w:asciiTheme="majorHAnsi" w:hAnsiTheme="majorHAnsi" w:cstheme="majorHAnsi"/>
              <w:i/>
              <w:iCs/>
            </w:rPr>
            <w:instrText xml:space="preserve">CITATION Ben22 \l 2057 </w:instrText>
          </w:r>
          <w:r w:rsidR="002D21C3" w:rsidRPr="004B61C0">
            <w:rPr>
              <w:rFonts w:asciiTheme="majorHAnsi" w:hAnsiTheme="majorHAnsi" w:cstheme="majorHAnsi"/>
              <w:i/>
              <w:iCs/>
            </w:rPr>
            <w:fldChar w:fldCharType="separate"/>
          </w:r>
          <w:r w:rsidR="002D21C3" w:rsidRPr="004B61C0">
            <w:rPr>
              <w:rFonts w:asciiTheme="majorHAnsi" w:hAnsiTheme="majorHAnsi" w:cstheme="majorHAnsi"/>
              <w:i/>
              <w:iCs/>
              <w:noProof/>
            </w:rPr>
            <w:t>(Bentley, 2022)</w:t>
          </w:r>
          <w:r w:rsidR="002D21C3" w:rsidRPr="004B61C0">
            <w:rPr>
              <w:rFonts w:asciiTheme="majorHAnsi" w:hAnsiTheme="majorHAnsi" w:cstheme="majorHAnsi"/>
              <w:i/>
              <w:iCs/>
            </w:rPr>
            <w:fldChar w:fldCharType="end"/>
          </w:r>
        </w:sdtContent>
      </w:sdt>
    </w:p>
    <w:p w14:paraId="2F2AF68B" w14:textId="44B866CE" w:rsidR="0079042A" w:rsidRPr="004B61C0" w:rsidRDefault="00114EFB" w:rsidP="00F84620">
      <w:pPr>
        <w:ind w:firstLine="720"/>
        <w:rPr>
          <w:rFonts w:asciiTheme="majorHAnsi" w:hAnsiTheme="majorHAnsi" w:cstheme="majorHAnsi"/>
        </w:rPr>
      </w:pPr>
      <w:r w:rsidRPr="004B61C0">
        <w:rPr>
          <w:rFonts w:asciiTheme="majorHAnsi" w:hAnsiTheme="majorHAnsi" w:cstheme="majorHAnsi"/>
        </w:rPr>
        <w:t>AML</w:t>
      </w:r>
      <w:r w:rsidRPr="004B61C0">
        <w:rPr>
          <w:rFonts w:asciiTheme="majorHAnsi" w:hAnsiTheme="majorHAnsi" w:cstheme="majorHAnsi"/>
        </w:rPr>
        <w:t xml:space="preserve"> </w:t>
      </w:r>
      <w:r w:rsidR="003C5181" w:rsidRPr="004B61C0">
        <w:rPr>
          <w:rFonts w:asciiTheme="majorHAnsi" w:hAnsiTheme="majorHAnsi" w:cstheme="majorHAnsi"/>
        </w:rPr>
        <w:t>– 2020 = -53% / 2021 = -7%</w:t>
      </w:r>
    </w:p>
    <w:p w14:paraId="593C8A4C" w14:textId="719235F0" w:rsidR="0079042A" w:rsidRPr="004B61C0" w:rsidRDefault="002D21C3" w:rsidP="003539F5">
      <w:pPr>
        <w:rPr>
          <w:rFonts w:asciiTheme="majorHAnsi" w:hAnsiTheme="majorHAnsi" w:cstheme="majorHAnsi"/>
        </w:rPr>
      </w:pPr>
      <w:r w:rsidRPr="004B61C0">
        <w:rPr>
          <w:rFonts w:asciiTheme="majorHAnsi" w:hAnsiTheme="majorHAnsi" w:cstheme="majorHAnsi"/>
        </w:rPr>
        <w:t xml:space="preserve">This comparison </w:t>
      </w:r>
      <w:r w:rsidR="00C4347C" w:rsidRPr="004B61C0">
        <w:rPr>
          <w:rFonts w:asciiTheme="majorHAnsi" w:hAnsiTheme="majorHAnsi" w:cstheme="majorHAnsi"/>
        </w:rPr>
        <w:t xml:space="preserve">indicated </w:t>
      </w:r>
      <w:r w:rsidR="00114EFB" w:rsidRPr="004B61C0">
        <w:rPr>
          <w:rFonts w:asciiTheme="majorHAnsi" w:hAnsiTheme="majorHAnsi" w:cstheme="majorHAnsi"/>
        </w:rPr>
        <w:t>AML</w:t>
      </w:r>
      <w:r w:rsidR="00114EFB" w:rsidRPr="004B61C0">
        <w:rPr>
          <w:rFonts w:asciiTheme="majorHAnsi" w:hAnsiTheme="majorHAnsi" w:cstheme="majorHAnsi"/>
        </w:rPr>
        <w:t xml:space="preserve"> </w:t>
      </w:r>
      <w:r w:rsidR="00C4347C" w:rsidRPr="004B61C0">
        <w:rPr>
          <w:rFonts w:asciiTheme="majorHAnsi" w:hAnsiTheme="majorHAnsi" w:cstheme="majorHAnsi"/>
        </w:rPr>
        <w:t xml:space="preserve">made better gains than Bentley. </w:t>
      </w:r>
    </w:p>
    <w:p w14:paraId="4CFC4AA9" w14:textId="3CB49B09" w:rsidR="003E03F2" w:rsidRPr="004B61C0" w:rsidRDefault="003E03F2" w:rsidP="003539F5">
      <w:pPr>
        <w:rPr>
          <w:rFonts w:asciiTheme="majorHAnsi" w:hAnsiTheme="majorHAnsi" w:cstheme="majorHAnsi"/>
          <w:b/>
          <w:bCs/>
          <w:color w:val="002060"/>
          <w:sz w:val="24"/>
          <w:szCs w:val="24"/>
        </w:rPr>
      </w:pPr>
    </w:p>
    <w:p w14:paraId="4E193E26" w14:textId="3F53760B" w:rsidR="00F802B5" w:rsidRPr="004B1CBB" w:rsidRDefault="00943852"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 xml:space="preserve">Net Profit </w:t>
      </w:r>
      <w:r w:rsidR="008C4DD1" w:rsidRPr="004B1CBB">
        <w:rPr>
          <w:rFonts w:asciiTheme="majorHAnsi" w:hAnsiTheme="majorHAnsi" w:cstheme="majorHAnsi"/>
          <w:b/>
          <w:bCs/>
          <w:color w:val="002060"/>
          <w:sz w:val="24"/>
          <w:szCs w:val="24"/>
        </w:rPr>
        <w:t>/ Net Loss %</w:t>
      </w:r>
    </w:p>
    <w:p w14:paraId="73C4277A" w14:textId="472B7459" w:rsidR="00972E2E" w:rsidRPr="004B61C0" w:rsidRDefault="00972E2E" w:rsidP="00972E2E">
      <w:pPr>
        <w:rPr>
          <w:rFonts w:asciiTheme="majorHAnsi" w:hAnsiTheme="majorHAnsi" w:cstheme="majorHAnsi"/>
          <w:b/>
          <w:bCs/>
          <w:color w:val="002060"/>
          <w:sz w:val="24"/>
          <w:szCs w:val="24"/>
        </w:rPr>
      </w:pPr>
    </w:p>
    <w:p w14:paraId="691B4C14" w14:textId="5175029E" w:rsidR="00972E2E" w:rsidRPr="004B61C0" w:rsidRDefault="00853FC5" w:rsidP="00972E2E">
      <w:pPr>
        <w:rPr>
          <w:rFonts w:asciiTheme="majorHAnsi" w:hAnsiTheme="majorHAnsi" w:cstheme="majorHAnsi"/>
        </w:rPr>
      </w:pPr>
      <w:r w:rsidRPr="004B61C0">
        <w:rPr>
          <w:rFonts w:asciiTheme="majorHAnsi" w:hAnsiTheme="majorHAnsi" w:cstheme="majorHAnsi"/>
        </w:rPr>
        <w:t xml:space="preserve">2019 Net Profit % ratio was at -12%, </w:t>
      </w:r>
      <w:r w:rsidR="00AB1867" w:rsidRPr="004B61C0">
        <w:rPr>
          <w:rFonts w:asciiTheme="majorHAnsi" w:hAnsiTheme="majorHAnsi" w:cstheme="majorHAnsi"/>
        </w:rPr>
        <w:t xml:space="preserve">worsening to </w:t>
      </w:r>
      <w:r w:rsidR="002D2C1B" w:rsidRPr="004B61C0">
        <w:rPr>
          <w:rFonts w:asciiTheme="majorHAnsi" w:hAnsiTheme="majorHAnsi" w:cstheme="majorHAnsi"/>
        </w:rPr>
        <w:t>-67% in 2020</w:t>
      </w:r>
      <w:r w:rsidR="00C7357E" w:rsidRPr="004B61C0">
        <w:rPr>
          <w:rFonts w:asciiTheme="majorHAnsi" w:hAnsiTheme="majorHAnsi" w:cstheme="majorHAnsi"/>
        </w:rPr>
        <w:t xml:space="preserve">, because of </w:t>
      </w:r>
      <w:r w:rsidR="002D2C1B" w:rsidRPr="004B61C0">
        <w:rPr>
          <w:rFonts w:asciiTheme="majorHAnsi" w:hAnsiTheme="majorHAnsi" w:cstheme="majorHAnsi"/>
        </w:rPr>
        <w:t>the drop in Revenue</w:t>
      </w:r>
      <w:r w:rsidR="000A3D28" w:rsidRPr="004B61C0">
        <w:rPr>
          <w:rFonts w:asciiTheme="majorHAnsi" w:hAnsiTheme="majorHAnsi" w:cstheme="majorHAnsi"/>
        </w:rPr>
        <w:t>.</w:t>
      </w:r>
      <w:r w:rsidR="000129ED" w:rsidRPr="004B61C0">
        <w:rPr>
          <w:rFonts w:asciiTheme="majorHAnsi" w:hAnsiTheme="majorHAnsi" w:cstheme="majorHAnsi"/>
        </w:rPr>
        <w:t xml:space="preserve"> There </w:t>
      </w:r>
      <w:r w:rsidR="004E23F7" w:rsidRPr="004B61C0">
        <w:rPr>
          <w:rFonts w:asciiTheme="majorHAnsi" w:hAnsiTheme="majorHAnsi" w:cstheme="majorHAnsi"/>
        </w:rPr>
        <w:t xml:space="preserve">was a tax rebate of £55.5m </w:t>
      </w:r>
      <w:r w:rsidR="00620E2E" w:rsidRPr="004B61C0">
        <w:rPr>
          <w:rFonts w:asciiTheme="majorHAnsi" w:hAnsiTheme="majorHAnsi" w:cstheme="majorHAnsi"/>
        </w:rPr>
        <w:t xml:space="preserve">received by </w:t>
      </w:r>
      <w:r w:rsidR="00873BF4" w:rsidRPr="004B61C0">
        <w:rPr>
          <w:rFonts w:asciiTheme="majorHAnsi" w:hAnsiTheme="majorHAnsi" w:cstheme="majorHAnsi"/>
        </w:rPr>
        <w:t>AML</w:t>
      </w:r>
      <w:r w:rsidR="00620E2E" w:rsidRPr="004B61C0">
        <w:rPr>
          <w:rFonts w:asciiTheme="majorHAnsi" w:hAnsiTheme="majorHAnsi" w:cstheme="majorHAnsi"/>
        </w:rPr>
        <w:t xml:space="preserve">, </w:t>
      </w:r>
      <w:r w:rsidR="00C7357E" w:rsidRPr="004B61C0">
        <w:rPr>
          <w:rFonts w:asciiTheme="majorHAnsi" w:hAnsiTheme="majorHAnsi" w:cstheme="majorHAnsi"/>
        </w:rPr>
        <w:t>and</w:t>
      </w:r>
      <w:r w:rsidR="00620E2E" w:rsidRPr="004B61C0">
        <w:rPr>
          <w:rFonts w:asciiTheme="majorHAnsi" w:hAnsiTheme="majorHAnsi" w:cstheme="majorHAnsi"/>
        </w:rPr>
        <w:t xml:space="preserve"> finance income of £40m</w:t>
      </w:r>
      <w:r w:rsidR="00A40EF2" w:rsidRPr="004B61C0">
        <w:rPr>
          <w:rFonts w:asciiTheme="majorHAnsi" w:hAnsiTheme="majorHAnsi" w:cstheme="majorHAnsi"/>
        </w:rPr>
        <w:t xml:space="preserve">. </w:t>
      </w:r>
      <w:r w:rsidR="00513405" w:rsidRPr="004B61C0">
        <w:rPr>
          <w:rFonts w:asciiTheme="majorHAnsi" w:hAnsiTheme="majorHAnsi" w:cstheme="majorHAnsi"/>
        </w:rPr>
        <w:t>However,</w:t>
      </w:r>
      <w:r w:rsidR="00A40EF2" w:rsidRPr="004B61C0">
        <w:rPr>
          <w:rFonts w:asciiTheme="majorHAnsi" w:hAnsiTheme="majorHAnsi" w:cstheme="majorHAnsi"/>
        </w:rPr>
        <w:t xml:space="preserve"> Finance expense increased by £100m from 2019 to 2020</w:t>
      </w:r>
      <w:r w:rsidR="00EC71E6" w:rsidRPr="004B61C0">
        <w:rPr>
          <w:rFonts w:asciiTheme="majorHAnsi" w:hAnsiTheme="majorHAnsi" w:cstheme="majorHAnsi"/>
        </w:rPr>
        <w:t xml:space="preserve"> due to </w:t>
      </w:r>
      <w:r w:rsidR="00061C57" w:rsidRPr="004B61C0">
        <w:rPr>
          <w:rFonts w:asciiTheme="majorHAnsi" w:hAnsiTheme="majorHAnsi" w:cstheme="majorHAnsi"/>
        </w:rPr>
        <w:t xml:space="preserve">repaying of borrowing and new </w:t>
      </w:r>
      <w:r w:rsidR="00EC71E6" w:rsidRPr="004B61C0">
        <w:rPr>
          <w:rFonts w:asciiTheme="majorHAnsi" w:hAnsiTheme="majorHAnsi" w:cstheme="majorHAnsi"/>
        </w:rPr>
        <w:t>borrowi</w:t>
      </w:r>
      <w:r w:rsidR="00061C57" w:rsidRPr="004B61C0">
        <w:rPr>
          <w:rFonts w:asciiTheme="majorHAnsi" w:hAnsiTheme="majorHAnsi" w:cstheme="majorHAnsi"/>
        </w:rPr>
        <w:t>ngs.</w:t>
      </w:r>
      <w:r w:rsidR="00711815" w:rsidRPr="004B61C0">
        <w:rPr>
          <w:rFonts w:asciiTheme="majorHAnsi" w:hAnsiTheme="majorHAnsi" w:cstheme="majorHAnsi"/>
        </w:rPr>
        <w:t xml:space="preserve"> </w:t>
      </w:r>
      <w:sdt>
        <w:sdtPr>
          <w:rPr>
            <w:rFonts w:asciiTheme="majorHAnsi" w:hAnsiTheme="majorHAnsi" w:cstheme="majorHAnsi"/>
            <w:i/>
            <w:iCs/>
          </w:rPr>
          <w:id w:val="-1174880206"/>
          <w:citation/>
        </w:sdtPr>
        <w:sdtContent>
          <w:r w:rsidR="00711815" w:rsidRPr="004B61C0">
            <w:rPr>
              <w:rFonts w:asciiTheme="majorHAnsi" w:hAnsiTheme="majorHAnsi" w:cstheme="majorHAnsi"/>
              <w:i/>
              <w:iCs/>
            </w:rPr>
            <w:fldChar w:fldCharType="begin"/>
          </w:r>
          <w:r w:rsidR="00711815" w:rsidRPr="004B61C0">
            <w:rPr>
              <w:rFonts w:asciiTheme="majorHAnsi" w:hAnsiTheme="majorHAnsi" w:cstheme="majorHAnsi"/>
              <w:i/>
              <w:iCs/>
            </w:rPr>
            <w:instrText xml:space="preserve">CITATION Ast22 \l 2057 </w:instrText>
          </w:r>
          <w:r w:rsidR="00711815" w:rsidRPr="004B61C0">
            <w:rPr>
              <w:rFonts w:asciiTheme="majorHAnsi" w:hAnsiTheme="majorHAnsi" w:cstheme="majorHAnsi"/>
              <w:i/>
              <w:iCs/>
            </w:rPr>
            <w:fldChar w:fldCharType="separate"/>
          </w:r>
          <w:r w:rsidR="00711815" w:rsidRPr="004B61C0">
            <w:rPr>
              <w:rFonts w:asciiTheme="majorHAnsi" w:hAnsiTheme="majorHAnsi" w:cstheme="majorHAnsi"/>
              <w:i/>
              <w:iCs/>
              <w:noProof/>
            </w:rPr>
            <w:t>(Aston Martin Lagonda, 2021)</w:t>
          </w:r>
          <w:r w:rsidR="00711815" w:rsidRPr="004B61C0">
            <w:rPr>
              <w:rFonts w:asciiTheme="majorHAnsi" w:hAnsiTheme="majorHAnsi" w:cstheme="majorHAnsi"/>
              <w:i/>
              <w:iCs/>
            </w:rPr>
            <w:fldChar w:fldCharType="end"/>
          </w:r>
        </w:sdtContent>
      </w:sdt>
    </w:p>
    <w:p w14:paraId="3983A686" w14:textId="0A982D29" w:rsidR="00061C57" w:rsidRPr="004B61C0" w:rsidRDefault="00061C57" w:rsidP="00972E2E">
      <w:pPr>
        <w:rPr>
          <w:rFonts w:asciiTheme="majorHAnsi" w:hAnsiTheme="majorHAnsi" w:cstheme="majorHAnsi"/>
        </w:rPr>
      </w:pPr>
    </w:p>
    <w:p w14:paraId="60F4AB31" w14:textId="715748D1" w:rsidR="00711815" w:rsidRPr="004B61C0" w:rsidRDefault="00061C57" w:rsidP="00711815">
      <w:pPr>
        <w:rPr>
          <w:rFonts w:asciiTheme="majorHAnsi" w:hAnsiTheme="majorHAnsi" w:cstheme="majorHAnsi"/>
        </w:rPr>
      </w:pPr>
      <w:r w:rsidRPr="004B61C0">
        <w:rPr>
          <w:rFonts w:asciiTheme="majorHAnsi" w:hAnsiTheme="majorHAnsi" w:cstheme="majorHAnsi"/>
        </w:rPr>
        <w:t>Net Profit % improved to -</w:t>
      </w:r>
      <w:r w:rsidR="005C6B9E" w:rsidRPr="004B61C0">
        <w:rPr>
          <w:rFonts w:asciiTheme="majorHAnsi" w:hAnsiTheme="majorHAnsi" w:cstheme="majorHAnsi"/>
        </w:rPr>
        <w:t>17</w:t>
      </w:r>
      <w:r w:rsidRPr="004B61C0">
        <w:rPr>
          <w:rFonts w:asciiTheme="majorHAnsi" w:hAnsiTheme="majorHAnsi" w:cstheme="majorHAnsi"/>
        </w:rPr>
        <w:t>%</w:t>
      </w:r>
      <w:r w:rsidR="00B44320" w:rsidRPr="004B61C0">
        <w:rPr>
          <w:rFonts w:asciiTheme="majorHAnsi" w:hAnsiTheme="majorHAnsi" w:cstheme="majorHAnsi"/>
        </w:rPr>
        <w:t xml:space="preserve">, </w:t>
      </w:r>
      <w:r w:rsidR="00BA5B00" w:rsidRPr="004B61C0">
        <w:rPr>
          <w:rFonts w:asciiTheme="majorHAnsi" w:hAnsiTheme="majorHAnsi" w:cstheme="majorHAnsi"/>
        </w:rPr>
        <w:t xml:space="preserve">due to </w:t>
      </w:r>
      <w:r w:rsidR="0051012A" w:rsidRPr="004B61C0">
        <w:rPr>
          <w:rFonts w:asciiTheme="majorHAnsi" w:hAnsiTheme="majorHAnsi" w:cstheme="majorHAnsi"/>
        </w:rPr>
        <w:t>the increase in revenue</w:t>
      </w:r>
      <w:r w:rsidR="00513405" w:rsidRPr="004B61C0">
        <w:rPr>
          <w:rFonts w:asciiTheme="majorHAnsi" w:hAnsiTheme="majorHAnsi" w:cstheme="majorHAnsi"/>
        </w:rPr>
        <w:t xml:space="preserve">. </w:t>
      </w:r>
      <w:r w:rsidR="00730EF7" w:rsidRPr="004B61C0">
        <w:rPr>
          <w:rFonts w:asciiTheme="majorHAnsi" w:hAnsiTheme="majorHAnsi" w:cstheme="majorHAnsi"/>
        </w:rPr>
        <w:t xml:space="preserve">Not the same level as 2019, but </w:t>
      </w:r>
      <w:r w:rsidR="00B35BB5" w:rsidRPr="004B61C0">
        <w:rPr>
          <w:rFonts w:asciiTheme="majorHAnsi" w:hAnsiTheme="majorHAnsi" w:cstheme="majorHAnsi"/>
        </w:rPr>
        <w:t xml:space="preserve">with more borrowings in 2020 and 2021 </w:t>
      </w:r>
      <w:r w:rsidR="000527D5" w:rsidRPr="004B61C0">
        <w:rPr>
          <w:rFonts w:asciiTheme="majorHAnsi" w:hAnsiTheme="majorHAnsi" w:cstheme="majorHAnsi"/>
        </w:rPr>
        <w:t>the finance expense is higher at £173.7m, not fully mitigated by a tax rebate of £24.5m and a finance income of £36m.</w:t>
      </w:r>
      <w:r w:rsidR="00711815" w:rsidRPr="004B61C0">
        <w:rPr>
          <w:rFonts w:asciiTheme="majorHAnsi" w:hAnsiTheme="majorHAnsi" w:cstheme="majorHAnsi"/>
          <w:i/>
          <w:iCs/>
        </w:rPr>
        <w:t xml:space="preserve"> </w:t>
      </w:r>
      <w:sdt>
        <w:sdtPr>
          <w:rPr>
            <w:rFonts w:asciiTheme="majorHAnsi" w:hAnsiTheme="majorHAnsi" w:cstheme="majorHAnsi"/>
            <w:i/>
            <w:iCs/>
          </w:rPr>
          <w:id w:val="1982186203"/>
          <w:citation/>
        </w:sdtPr>
        <w:sdtContent>
          <w:r w:rsidR="00711815" w:rsidRPr="004B61C0">
            <w:rPr>
              <w:rFonts w:asciiTheme="majorHAnsi" w:hAnsiTheme="majorHAnsi" w:cstheme="majorHAnsi"/>
              <w:i/>
              <w:iCs/>
            </w:rPr>
            <w:fldChar w:fldCharType="begin"/>
          </w:r>
          <w:r w:rsidR="00711815" w:rsidRPr="004B61C0">
            <w:rPr>
              <w:rFonts w:asciiTheme="majorHAnsi" w:hAnsiTheme="majorHAnsi" w:cstheme="majorHAnsi"/>
              <w:i/>
              <w:iCs/>
            </w:rPr>
            <w:instrText xml:space="preserve"> CITATION Ast21 \l 2057 </w:instrText>
          </w:r>
          <w:r w:rsidR="00711815" w:rsidRPr="004B61C0">
            <w:rPr>
              <w:rFonts w:asciiTheme="majorHAnsi" w:hAnsiTheme="majorHAnsi" w:cstheme="majorHAnsi"/>
              <w:i/>
              <w:iCs/>
            </w:rPr>
            <w:fldChar w:fldCharType="separate"/>
          </w:r>
          <w:r w:rsidR="00711815" w:rsidRPr="004B61C0">
            <w:rPr>
              <w:rFonts w:asciiTheme="majorHAnsi" w:hAnsiTheme="majorHAnsi" w:cstheme="majorHAnsi"/>
              <w:i/>
              <w:iCs/>
              <w:noProof/>
            </w:rPr>
            <w:t>(Aston Martin Lagonda, 2022)</w:t>
          </w:r>
          <w:r w:rsidR="00711815" w:rsidRPr="004B61C0">
            <w:rPr>
              <w:rFonts w:asciiTheme="majorHAnsi" w:hAnsiTheme="majorHAnsi" w:cstheme="majorHAnsi"/>
              <w:i/>
              <w:iCs/>
            </w:rPr>
            <w:fldChar w:fldCharType="end"/>
          </w:r>
        </w:sdtContent>
      </w:sdt>
    </w:p>
    <w:p w14:paraId="0B094681" w14:textId="1742D0E0" w:rsidR="00061C57" w:rsidRPr="004B61C0" w:rsidRDefault="00061C57" w:rsidP="00972E2E">
      <w:pPr>
        <w:rPr>
          <w:rFonts w:asciiTheme="majorHAnsi" w:hAnsiTheme="majorHAnsi" w:cstheme="majorHAnsi"/>
        </w:rPr>
      </w:pPr>
    </w:p>
    <w:p w14:paraId="71446D1C" w14:textId="31A5B127" w:rsidR="00250471" w:rsidRPr="004B61C0" w:rsidRDefault="00250471" w:rsidP="00250471">
      <w:pPr>
        <w:rPr>
          <w:rFonts w:asciiTheme="majorHAnsi" w:hAnsiTheme="majorHAnsi" w:cstheme="majorHAnsi"/>
        </w:rPr>
      </w:pPr>
      <w:r w:rsidRPr="004B61C0">
        <w:rPr>
          <w:rFonts w:asciiTheme="majorHAnsi" w:hAnsiTheme="majorHAnsi" w:cstheme="majorHAnsi"/>
        </w:rPr>
        <w:t xml:space="preserve">This ratio is limited for performance measuring due to the tax rebates, financing and borrowing activities that affect the Net </w:t>
      </w:r>
      <w:r w:rsidR="001E7752" w:rsidRPr="004B61C0">
        <w:rPr>
          <w:rFonts w:asciiTheme="majorHAnsi" w:hAnsiTheme="majorHAnsi" w:cstheme="majorHAnsi"/>
        </w:rPr>
        <w:t>Lo</w:t>
      </w:r>
      <w:r w:rsidRPr="004B61C0">
        <w:rPr>
          <w:rFonts w:asciiTheme="majorHAnsi" w:hAnsiTheme="majorHAnsi" w:cstheme="majorHAnsi"/>
        </w:rPr>
        <w:t>ss % ratio.</w:t>
      </w:r>
    </w:p>
    <w:p w14:paraId="691AB2A5" w14:textId="77777777" w:rsidR="00250471" w:rsidRPr="004B61C0" w:rsidRDefault="00250471" w:rsidP="00250471">
      <w:pPr>
        <w:rPr>
          <w:rFonts w:asciiTheme="majorHAnsi" w:hAnsiTheme="majorHAnsi" w:cstheme="majorHAnsi"/>
          <w:b/>
          <w:bCs/>
          <w:color w:val="002060"/>
          <w:sz w:val="24"/>
          <w:szCs w:val="24"/>
        </w:rPr>
      </w:pPr>
    </w:p>
    <w:p w14:paraId="7953D273" w14:textId="4061A9D9" w:rsidR="00250471" w:rsidRPr="004B61C0" w:rsidRDefault="00250471" w:rsidP="00972E2E">
      <w:pPr>
        <w:rPr>
          <w:rFonts w:asciiTheme="majorHAnsi" w:hAnsiTheme="majorHAnsi" w:cstheme="majorHAnsi"/>
        </w:rPr>
      </w:pPr>
      <w:r w:rsidRPr="004B61C0">
        <w:rPr>
          <w:rFonts w:asciiTheme="majorHAnsi" w:hAnsiTheme="majorHAnsi" w:cstheme="majorHAnsi"/>
        </w:rPr>
        <w:t>It is a concern having a negative Net Income</w:t>
      </w:r>
      <w:r w:rsidR="00140277" w:rsidRPr="004B61C0">
        <w:rPr>
          <w:rFonts w:asciiTheme="majorHAnsi" w:hAnsiTheme="majorHAnsi" w:cstheme="majorHAnsi"/>
        </w:rPr>
        <w:t xml:space="preserve"> over </w:t>
      </w:r>
      <w:r w:rsidR="00B44320" w:rsidRPr="004B61C0">
        <w:rPr>
          <w:rFonts w:asciiTheme="majorHAnsi" w:hAnsiTheme="majorHAnsi" w:cstheme="majorHAnsi"/>
        </w:rPr>
        <w:t>several</w:t>
      </w:r>
      <w:r w:rsidR="00140277" w:rsidRPr="004B61C0">
        <w:rPr>
          <w:rFonts w:asciiTheme="majorHAnsi" w:hAnsiTheme="majorHAnsi" w:cstheme="majorHAnsi"/>
        </w:rPr>
        <w:t xml:space="preserve"> years</w:t>
      </w:r>
      <w:r w:rsidRPr="004B61C0">
        <w:rPr>
          <w:rFonts w:asciiTheme="majorHAnsi" w:hAnsiTheme="majorHAnsi" w:cstheme="majorHAnsi"/>
        </w:rPr>
        <w:t xml:space="preserve">, </w:t>
      </w:r>
      <w:r w:rsidR="00140277" w:rsidRPr="004B61C0">
        <w:rPr>
          <w:rFonts w:asciiTheme="majorHAnsi" w:hAnsiTheme="majorHAnsi" w:cstheme="majorHAnsi"/>
        </w:rPr>
        <w:t>with no earnings to come out of the company</w:t>
      </w:r>
      <w:r w:rsidR="00B44320" w:rsidRPr="004B61C0">
        <w:rPr>
          <w:rFonts w:asciiTheme="majorHAnsi" w:hAnsiTheme="majorHAnsi" w:cstheme="majorHAnsi"/>
        </w:rPr>
        <w:t>, indicating</w:t>
      </w:r>
      <w:r w:rsidR="00140277" w:rsidRPr="004B61C0">
        <w:rPr>
          <w:rFonts w:asciiTheme="majorHAnsi" w:hAnsiTheme="majorHAnsi" w:cstheme="majorHAnsi"/>
        </w:rPr>
        <w:t xml:space="preserve"> i</w:t>
      </w:r>
      <w:r w:rsidR="00B44320" w:rsidRPr="004B61C0">
        <w:rPr>
          <w:rFonts w:asciiTheme="majorHAnsi" w:hAnsiTheme="majorHAnsi" w:cstheme="majorHAnsi"/>
        </w:rPr>
        <w:t>t</w:t>
      </w:r>
      <w:r w:rsidR="00140277" w:rsidRPr="004B61C0">
        <w:rPr>
          <w:rFonts w:asciiTheme="majorHAnsi" w:hAnsiTheme="majorHAnsi" w:cstheme="majorHAnsi"/>
        </w:rPr>
        <w:t>, rel</w:t>
      </w:r>
      <w:r w:rsidR="00B44320" w:rsidRPr="004B61C0">
        <w:rPr>
          <w:rFonts w:asciiTheme="majorHAnsi" w:hAnsiTheme="majorHAnsi" w:cstheme="majorHAnsi"/>
        </w:rPr>
        <w:t>ies</w:t>
      </w:r>
      <w:r w:rsidR="00140277" w:rsidRPr="004B61C0">
        <w:rPr>
          <w:rFonts w:asciiTheme="majorHAnsi" w:hAnsiTheme="majorHAnsi" w:cstheme="majorHAnsi"/>
        </w:rPr>
        <w:t xml:space="preserve"> on debt and investments.</w:t>
      </w:r>
    </w:p>
    <w:p w14:paraId="44A461B0" w14:textId="77777777" w:rsidR="00250471" w:rsidRPr="004B61C0" w:rsidRDefault="00250471" w:rsidP="00972E2E">
      <w:pPr>
        <w:rPr>
          <w:rFonts w:asciiTheme="majorHAnsi" w:hAnsiTheme="majorHAnsi" w:cstheme="majorHAnsi"/>
        </w:rPr>
      </w:pPr>
    </w:p>
    <w:p w14:paraId="581F03E2" w14:textId="5416E03B" w:rsidR="009D5168" w:rsidRPr="004B61C0" w:rsidRDefault="00D54462" w:rsidP="009D5168">
      <w:pPr>
        <w:rPr>
          <w:rFonts w:asciiTheme="majorHAnsi" w:hAnsiTheme="majorHAnsi" w:cstheme="majorHAnsi"/>
        </w:rPr>
      </w:pPr>
      <w:r w:rsidRPr="004B61C0">
        <w:rPr>
          <w:rFonts w:asciiTheme="majorHAnsi" w:hAnsiTheme="majorHAnsi" w:cstheme="majorHAnsi"/>
        </w:rPr>
        <w:t>C</w:t>
      </w:r>
      <w:r w:rsidR="009D5168" w:rsidRPr="004B61C0">
        <w:rPr>
          <w:rFonts w:asciiTheme="majorHAnsi" w:hAnsiTheme="majorHAnsi" w:cstheme="majorHAnsi"/>
        </w:rPr>
        <w:t xml:space="preserve">omparison: </w:t>
      </w:r>
    </w:p>
    <w:p w14:paraId="38E4EA71" w14:textId="68939EB5" w:rsidR="009D5168" w:rsidRPr="004B61C0" w:rsidRDefault="009D5168" w:rsidP="009D5168">
      <w:pPr>
        <w:rPr>
          <w:rFonts w:asciiTheme="majorHAnsi" w:hAnsiTheme="majorHAnsi" w:cstheme="majorHAnsi"/>
        </w:rPr>
      </w:pPr>
      <w:r w:rsidRPr="004B61C0">
        <w:rPr>
          <w:rFonts w:asciiTheme="majorHAnsi" w:hAnsiTheme="majorHAnsi" w:cstheme="majorHAnsi"/>
        </w:rPr>
        <w:t xml:space="preserve">Bentley – 2020 = </w:t>
      </w:r>
      <w:r w:rsidRPr="004B61C0">
        <w:rPr>
          <w:rFonts w:asciiTheme="majorHAnsi" w:hAnsiTheme="majorHAnsi" w:cstheme="majorHAnsi"/>
        </w:rPr>
        <w:t>4</w:t>
      </w:r>
      <w:r w:rsidRPr="004B61C0">
        <w:rPr>
          <w:rFonts w:asciiTheme="majorHAnsi" w:hAnsiTheme="majorHAnsi" w:cstheme="majorHAnsi"/>
        </w:rPr>
        <w:t xml:space="preserve">% / 2021 = </w:t>
      </w:r>
      <w:r w:rsidR="003C3834" w:rsidRPr="004B61C0">
        <w:rPr>
          <w:rFonts w:asciiTheme="majorHAnsi" w:hAnsiTheme="majorHAnsi" w:cstheme="majorHAnsi"/>
        </w:rPr>
        <w:t>1</w:t>
      </w:r>
      <w:r w:rsidRPr="004B61C0">
        <w:rPr>
          <w:rFonts w:asciiTheme="majorHAnsi" w:hAnsiTheme="majorHAnsi" w:cstheme="majorHAnsi"/>
        </w:rPr>
        <w:t>8</w:t>
      </w:r>
      <w:r w:rsidRPr="004B61C0">
        <w:rPr>
          <w:rFonts w:asciiTheme="majorHAnsi" w:hAnsiTheme="majorHAnsi" w:cstheme="majorHAnsi"/>
        </w:rPr>
        <w:t xml:space="preserve">% </w:t>
      </w:r>
      <w:sdt>
        <w:sdtPr>
          <w:rPr>
            <w:rFonts w:asciiTheme="majorHAnsi" w:hAnsiTheme="majorHAnsi" w:cstheme="majorHAnsi"/>
          </w:rPr>
          <w:id w:val="766353971"/>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CITATION Ben22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(Bentley, 2022)</w:t>
          </w:r>
          <w:r w:rsidRPr="004B61C0">
            <w:rPr>
              <w:rFonts w:asciiTheme="majorHAnsi" w:hAnsiTheme="majorHAnsi" w:cstheme="majorHAnsi"/>
              <w:i/>
              <w:iCs/>
            </w:rPr>
            <w:fldChar w:fldCharType="end"/>
          </w:r>
        </w:sdtContent>
      </w:sdt>
    </w:p>
    <w:p w14:paraId="2003C2F9" w14:textId="4F65ED60" w:rsidR="009D5168" w:rsidRPr="004B61C0" w:rsidRDefault="00114EFB" w:rsidP="009D5168">
      <w:pPr>
        <w:rPr>
          <w:rFonts w:asciiTheme="majorHAnsi" w:hAnsiTheme="majorHAnsi" w:cstheme="majorHAnsi"/>
        </w:rPr>
      </w:pPr>
      <w:r w:rsidRPr="004B61C0">
        <w:rPr>
          <w:rFonts w:asciiTheme="majorHAnsi" w:hAnsiTheme="majorHAnsi" w:cstheme="majorHAnsi"/>
        </w:rPr>
        <w:t>AML</w:t>
      </w:r>
      <w:r w:rsidRPr="004B61C0">
        <w:rPr>
          <w:rFonts w:asciiTheme="majorHAnsi" w:hAnsiTheme="majorHAnsi" w:cstheme="majorHAnsi"/>
        </w:rPr>
        <w:t xml:space="preserve"> </w:t>
      </w:r>
      <w:r w:rsidR="009D5168" w:rsidRPr="004B61C0">
        <w:rPr>
          <w:rFonts w:asciiTheme="majorHAnsi" w:hAnsiTheme="majorHAnsi" w:cstheme="majorHAnsi"/>
        </w:rPr>
        <w:t>– 2020 = -</w:t>
      </w:r>
      <w:r w:rsidR="009D5168" w:rsidRPr="004B61C0">
        <w:rPr>
          <w:rFonts w:asciiTheme="majorHAnsi" w:hAnsiTheme="majorHAnsi" w:cstheme="majorHAnsi"/>
        </w:rPr>
        <w:t>67</w:t>
      </w:r>
      <w:r w:rsidR="009D5168" w:rsidRPr="004B61C0">
        <w:rPr>
          <w:rFonts w:asciiTheme="majorHAnsi" w:hAnsiTheme="majorHAnsi" w:cstheme="majorHAnsi"/>
        </w:rPr>
        <w:t>% / 2021 = -</w:t>
      </w:r>
      <w:r w:rsidR="003C3834" w:rsidRPr="004B61C0">
        <w:rPr>
          <w:rFonts w:asciiTheme="majorHAnsi" w:hAnsiTheme="majorHAnsi" w:cstheme="majorHAnsi"/>
        </w:rPr>
        <w:t>17</w:t>
      </w:r>
      <w:r w:rsidR="009D5168" w:rsidRPr="004B61C0">
        <w:rPr>
          <w:rFonts w:asciiTheme="majorHAnsi" w:hAnsiTheme="majorHAnsi" w:cstheme="majorHAnsi"/>
        </w:rPr>
        <w:t>%</w:t>
      </w:r>
    </w:p>
    <w:p w14:paraId="4B5B88B9" w14:textId="2E5B4AF2" w:rsidR="009D5168" w:rsidRPr="004B61C0" w:rsidRDefault="009D5168" w:rsidP="009D5168">
      <w:pPr>
        <w:rPr>
          <w:rFonts w:asciiTheme="majorHAnsi" w:hAnsiTheme="majorHAnsi" w:cstheme="majorHAnsi"/>
        </w:rPr>
      </w:pPr>
      <w:r w:rsidRPr="004B61C0">
        <w:rPr>
          <w:rFonts w:asciiTheme="majorHAnsi" w:hAnsiTheme="majorHAnsi" w:cstheme="majorHAnsi"/>
        </w:rPr>
        <w:t xml:space="preserve">This comparison indicated </w:t>
      </w:r>
      <w:r w:rsidR="00114EFB" w:rsidRPr="004B61C0">
        <w:rPr>
          <w:rFonts w:asciiTheme="majorHAnsi" w:hAnsiTheme="majorHAnsi" w:cstheme="majorHAnsi"/>
        </w:rPr>
        <w:t>AML</w:t>
      </w:r>
      <w:r w:rsidR="00114EFB" w:rsidRPr="004B61C0">
        <w:rPr>
          <w:rFonts w:asciiTheme="majorHAnsi" w:hAnsiTheme="majorHAnsi" w:cstheme="majorHAnsi"/>
        </w:rPr>
        <w:t xml:space="preserve"> </w:t>
      </w:r>
      <w:r w:rsidRPr="004B61C0">
        <w:rPr>
          <w:rFonts w:asciiTheme="majorHAnsi" w:hAnsiTheme="majorHAnsi" w:cstheme="majorHAnsi"/>
        </w:rPr>
        <w:t xml:space="preserve">made better gains than Bentley. </w:t>
      </w:r>
    </w:p>
    <w:p w14:paraId="172539C5" w14:textId="77777777" w:rsidR="00534528" w:rsidRPr="004B61C0" w:rsidRDefault="00534528" w:rsidP="00972E2E">
      <w:pPr>
        <w:rPr>
          <w:rFonts w:asciiTheme="majorHAnsi" w:hAnsiTheme="majorHAnsi" w:cstheme="majorHAnsi"/>
          <w:b/>
          <w:bCs/>
          <w:color w:val="002060"/>
          <w:sz w:val="24"/>
          <w:szCs w:val="24"/>
        </w:rPr>
      </w:pPr>
    </w:p>
    <w:p w14:paraId="3B9E3491" w14:textId="61F78B88" w:rsidR="00972E2E" w:rsidRPr="004B1CBB" w:rsidRDefault="003541DE"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Return on Assets</w:t>
      </w:r>
    </w:p>
    <w:p w14:paraId="3627EBA2" w14:textId="77777777" w:rsidR="00234D01" w:rsidRPr="004B61C0" w:rsidRDefault="00234D01" w:rsidP="00234D01">
      <w:pPr>
        <w:rPr>
          <w:rFonts w:asciiTheme="majorHAnsi" w:hAnsiTheme="majorHAnsi" w:cstheme="majorHAnsi"/>
          <w:b/>
          <w:bCs/>
          <w:color w:val="002060"/>
          <w:sz w:val="24"/>
          <w:szCs w:val="24"/>
        </w:rPr>
      </w:pPr>
    </w:p>
    <w:p w14:paraId="3D158DC7" w14:textId="183D0D9C" w:rsidR="003541DE" w:rsidRPr="004B61C0" w:rsidRDefault="00977174" w:rsidP="003541DE">
      <w:pPr>
        <w:rPr>
          <w:rFonts w:asciiTheme="majorHAnsi" w:hAnsiTheme="majorHAnsi" w:cstheme="majorHAnsi"/>
        </w:rPr>
      </w:pPr>
      <w:r w:rsidRPr="004B61C0">
        <w:rPr>
          <w:rFonts w:asciiTheme="majorHAnsi" w:hAnsiTheme="majorHAnsi" w:cstheme="majorHAnsi"/>
        </w:rPr>
        <w:t xml:space="preserve">Return on Assets ratio </w:t>
      </w:r>
      <w:r w:rsidR="006179E0" w:rsidRPr="004B61C0">
        <w:rPr>
          <w:rFonts w:asciiTheme="majorHAnsi" w:hAnsiTheme="majorHAnsi" w:cstheme="majorHAnsi"/>
        </w:rPr>
        <w:t>worsened from -5% in 2019 to -15% in 2020</w:t>
      </w:r>
      <w:r w:rsidR="00D54462" w:rsidRPr="004B61C0">
        <w:rPr>
          <w:rFonts w:asciiTheme="majorHAnsi" w:hAnsiTheme="majorHAnsi" w:cstheme="majorHAnsi"/>
        </w:rPr>
        <w:t xml:space="preserve">, because of </w:t>
      </w:r>
      <w:r w:rsidR="006179E0" w:rsidRPr="004B61C0">
        <w:rPr>
          <w:rFonts w:asciiTheme="majorHAnsi" w:hAnsiTheme="majorHAnsi" w:cstheme="majorHAnsi"/>
        </w:rPr>
        <w:t>the drop in Revenue</w:t>
      </w:r>
      <w:r w:rsidR="00D357E2" w:rsidRPr="004B61C0">
        <w:rPr>
          <w:rFonts w:asciiTheme="majorHAnsi" w:hAnsiTheme="majorHAnsi" w:cstheme="majorHAnsi"/>
        </w:rPr>
        <w:t xml:space="preserve">. </w:t>
      </w:r>
      <w:r w:rsidR="007F7DC3" w:rsidRPr="004B61C0">
        <w:rPr>
          <w:rFonts w:asciiTheme="majorHAnsi" w:hAnsiTheme="majorHAnsi" w:cstheme="majorHAnsi"/>
        </w:rPr>
        <w:t>However, there was a</w:t>
      </w:r>
      <w:r w:rsidR="007977DE" w:rsidRPr="004B61C0">
        <w:rPr>
          <w:rFonts w:asciiTheme="majorHAnsi" w:hAnsiTheme="majorHAnsi" w:cstheme="majorHAnsi"/>
        </w:rPr>
        <w:t>n</w:t>
      </w:r>
      <w:r w:rsidR="007F7DC3" w:rsidRPr="004B61C0">
        <w:rPr>
          <w:rFonts w:asciiTheme="majorHAnsi" w:hAnsiTheme="majorHAnsi" w:cstheme="majorHAnsi"/>
        </w:rPr>
        <w:t xml:space="preserve"> increase in Total Assets. </w:t>
      </w:r>
      <w:r w:rsidR="006A753D" w:rsidRPr="004B61C0">
        <w:rPr>
          <w:rFonts w:asciiTheme="majorHAnsi" w:hAnsiTheme="majorHAnsi" w:cstheme="majorHAnsi"/>
        </w:rPr>
        <w:t>An</w:t>
      </w:r>
      <w:r w:rsidR="007F7DC3" w:rsidRPr="004B61C0">
        <w:rPr>
          <w:rFonts w:asciiTheme="majorHAnsi" w:hAnsiTheme="majorHAnsi" w:cstheme="majorHAnsi"/>
        </w:rPr>
        <w:t xml:space="preserve"> </w:t>
      </w:r>
      <w:r w:rsidR="007977DE" w:rsidRPr="004B61C0">
        <w:rPr>
          <w:rFonts w:asciiTheme="majorHAnsi" w:hAnsiTheme="majorHAnsi" w:cstheme="majorHAnsi"/>
        </w:rPr>
        <w:t>addition</w:t>
      </w:r>
      <w:r w:rsidR="007F7DC3" w:rsidRPr="004B61C0">
        <w:rPr>
          <w:rFonts w:asciiTheme="majorHAnsi" w:hAnsiTheme="majorHAnsi" w:cstheme="majorHAnsi"/>
        </w:rPr>
        <w:t xml:space="preserve"> to the </w:t>
      </w:r>
      <w:r w:rsidR="00F053CC" w:rsidRPr="004B61C0">
        <w:rPr>
          <w:rFonts w:asciiTheme="majorHAnsi" w:hAnsiTheme="majorHAnsi" w:cstheme="majorHAnsi"/>
        </w:rPr>
        <w:t xml:space="preserve">Intangible Assets </w:t>
      </w:r>
      <w:r w:rsidR="003A3560" w:rsidRPr="004B61C0">
        <w:rPr>
          <w:rFonts w:asciiTheme="majorHAnsi" w:hAnsiTheme="majorHAnsi" w:cstheme="majorHAnsi"/>
        </w:rPr>
        <w:t>= Mercedes</w:t>
      </w:r>
      <w:r w:rsidR="009F5FB0" w:rsidRPr="004B61C0">
        <w:rPr>
          <w:rFonts w:asciiTheme="majorHAnsi" w:hAnsiTheme="majorHAnsi" w:cstheme="majorHAnsi"/>
        </w:rPr>
        <w:t xml:space="preserve"> Benz AG </w:t>
      </w:r>
      <w:r w:rsidR="001A7DA9" w:rsidRPr="004B61C0">
        <w:rPr>
          <w:rFonts w:asciiTheme="majorHAnsi" w:hAnsiTheme="majorHAnsi" w:cstheme="majorHAnsi"/>
        </w:rPr>
        <w:t xml:space="preserve">technology </w:t>
      </w:r>
      <w:r w:rsidR="001659D5" w:rsidRPr="004B61C0">
        <w:rPr>
          <w:rFonts w:asciiTheme="majorHAnsi" w:hAnsiTheme="majorHAnsi" w:cstheme="majorHAnsi"/>
        </w:rPr>
        <w:t>valued at £14</w:t>
      </w:r>
      <w:r w:rsidR="007B6DB6" w:rsidRPr="004B61C0">
        <w:rPr>
          <w:rFonts w:asciiTheme="majorHAnsi" w:hAnsiTheme="majorHAnsi" w:cstheme="majorHAnsi"/>
        </w:rPr>
        <w:t xml:space="preserve">2.3m. This technology is part of </w:t>
      </w:r>
      <w:r w:rsidR="001659D5" w:rsidRPr="004B61C0">
        <w:rPr>
          <w:rFonts w:asciiTheme="majorHAnsi" w:hAnsiTheme="majorHAnsi" w:cstheme="majorHAnsi"/>
        </w:rPr>
        <w:t xml:space="preserve">the </w:t>
      </w:r>
      <w:r w:rsidR="006A753D" w:rsidRPr="004B61C0">
        <w:rPr>
          <w:rFonts w:asciiTheme="majorHAnsi" w:hAnsiTheme="majorHAnsi" w:cstheme="majorHAnsi"/>
        </w:rPr>
        <w:t>Strategic Cooperation Agreement</w:t>
      </w:r>
      <w:r w:rsidR="001659D5" w:rsidRPr="004B61C0">
        <w:rPr>
          <w:rFonts w:asciiTheme="majorHAnsi" w:hAnsiTheme="majorHAnsi" w:cstheme="majorHAnsi"/>
        </w:rPr>
        <w:t xml:space="preserve"> </w:t>
      </w:r>
      <w:r w:rsidR="007B6DB6" w:rsidRPr="004B61C0">
        <w:rPr>
          <w:rFonts w:asciiTheme="majorHAnsi" w:hAnsiTheme="majorHAnsi" w:cstheme="majorHAnsi"/>
        </w:rPr>
        <w:t xml:space="preserve">with Mercedes Benz AG </w:t>
      </w:r>
      <w:r w:rsidR="00330ECB" w:rsidRPr="004B61C0">
        <w:rPr>
          <w:rFonts w:asciiTheme="majorHAnsi" w:hAnsiTheme="majorHAnsi" w:cstheme="majorHAnsi"/>
        </w:rPr>
        <w:t>t</w:t>
      </w:r>
      <w:r w:rsidR="00A63BF2" w:rsidRPr="004B61C0">
        <w:rPr>
          <w:rFonts w:asciiTheme="majorHAnsi" w:hAnsiTheme="majorHAnsi" w:cstheme="majorHAnsi"/>
        </w:rPr>
        <w:t>o</w:t>
      </w:r>
      <w:r w:rsidR="00FB2640" w:rsidRPr="004B61C0">
        <w:rPr>
          <w:rFonts w:asciiTheme="majorHAnsi" w:hAnsiTheme="majorHAnsi" w:cstheme="majorHAnsi"/>
        </w:rPr>
        <w:t xml:space="preserve"> access Hybrid and EV car technology for </w:t>
      </w:r>
      <w:r w:rsidR="00873BF4" w:rsidRPr="004B61C0">
        <w:rPr>
          <w:rFonts w:asciiTheme="majorHAnsi" w:hAnsiTheme="majorHAnsi" w:cstheme="majorHAnsi"/>
        </w:rPr>
        <w:t>AML</w:t>
      </w:r>
      <w:r w:rsidR="00873BF4" w:rsidRPr="004B61C0">
        <w:rPr>
          <w:rFonts w:asciiTheme="majorHAnsi" w:hAnsiTheme="majorHAnsi" w:cstheme="majorHAnsi"/>
        </w:rPr>
        <w:t xml:space="preserve"> </w:t>
      </w:r>
      <w:r w:rsidR="00FB2640" w:rsidRPr="004B61C0">
        <w:rPr>
          <w:rFonts w:asciiTheme="majorHAnsi" w:hAnsiTheme="majorHAnsi" w:cstheme="majorHAnsi"/>
        </w:rPr>
        <w:t xml:space="preserve">cars. </w:t>
      </w:r>
      <w:r w:rsidR="002172BC" w:rsidRPr="004B61C0">
        <w:rPr>
          <w:rFonts w:asciiTheme="majorHAnsi" w:hAnsiTheme="majorHAnsi" w:cstheme="majorHAnsi"/>
        </w:rPr>
        <w:t xml:space="preserve">Another factor is the </w:t>
      </w:r>
      <w:r w:rsidR="001A7DA9" w:rsidRPr="004B61C0">
        <w:rPr>
          <w:rFonts w:asciiTheme="majorHAnsi" w:hAnsiTheme="majorHAnsi" w:cstheme="majorHAnsi"/>
        </w:rPr>
        <w:t>C</w:t>
      </w:r>
      <w:r w:rsidR="002172BC" w:rsidRPr="004B61C0">
        <w:rPr>
          <w:rFonts w:asciiTheme="majorHAnsi" w:hAnsiTheme="majorHAnsi" w:cstheme="majorHAnsi"/>
        </w:rPr>
        <w:t xml:space="preserve">ash and cash equivalents increase from </w:t>
      </w:r>
      <w:r w:rsidR="002D5B8B" w:rsidRPr="004B61C0">
        <w:rPr>
          <w:rFonts w:asciiTheme="majorHAnsi" w:hAnsiTheme="majorHAnsi" w:cstheme="majorHAnsi"/>
        </w:rPr>
        <w:t xml:space="preserve">£107.9m in 2019 to £489.4m in 2020, </w:t>
      </w:r>
      <w:r w:rsidR="005201A2" w:rsidRPr="004B61C0">
        <w:rPr>
          <w:rFonts w:asciiTheme="majorHAnsi" w:hAnsiTheme="majorHAnsi" w:cstheme="majorHAnsi"/>
        </w:rPr>
        <w:t>due to proceeds from equity share issue and additional borrowing.</w:t>
      </w:r>
      <w:r w:rsidR="00AA3941" w:rsidRPr="004B61C0">
        <w:rPr>
          <w:rFonts w:asciiTheme="majorHAnsi" w:hAnsiTheme="majorHAnsi" w:cstheme="majorHAnsi"/>
        </w:rPr>
        <w:t xml:space="preserve"> </w:t>
      </w:r>
      <w:sdt>
        <w:sdtPr>
          <w:rPr>
            <w:rFonts w:asciiTheme="majorHAnsi" w:hAnsiTheme="majorHAnsi" w:cstheme="majorHAnsi"/>
            <w:i/>
            <w:iCs/>
          </w:rPr>
          <w:id w:val="-1616361064"/>
          <w:citation/>
        </w:sdtPr>
        <w:sdtContent>
          <w:r w:rsidR="00AA3941" w:rsidRPr="004B61C0">
            <w:rPr>
              <w:rFonts w:asciiTheme="majorHAnsi" w:hAnsiTheme="majorHAnsi" w:cstheme="majorHAnsi"/>
              <w:i/>
              <w:iCs/>
            </w:rPr>
            <w:fldChar w:fldCharType="begin"/>
          </w:r>
          <w:r w:rsidR="00AA3941" w:rsidRPr="004B61C0">
            <w:rPr>
              <w:rFonts w:asciiTheme="majorHAnsi" w:hAnsiTheme="majorHAnsi" w:cstheme="majorHAnsi"/>
              <w:i/>
              <w:iCs/>
            </w:rPr>
            <w:instrText xml:space="preserve">CITATION Ast22 \l 2057 </w:instrText>
          </w:r>
          <w:r w:rsidR="00AA3941" w:rsidRPr="004B61C0">
            <w:rPr>
              <w:rFonts w:asciiTheme="majorHAnsi" w:hAnsiTheme="majorHAnsi" w:cstheme="majorHAnsi"/>
              <w:i/>
              <w:iCs/>
            </w:rPr>
            <w:fldChar w:fldCharType="separate"/>
          </w:r>
          <w:r w:rsidR="00AA3941" w:rsidRPr="004B61C0">
            <w:rPr>
              <w:rFonts w:asciiTheme="majorHAnsi" w:hAnsiTheme="majorHAnsi" w:cstheme="majorHAnsi"/>
              <w:i/>
              <w:iCs/>
              <w:noProof/>
            </w:rPr>
            <w:t>(Aston Martin Lagonda, 2021)</w:t>
          </w:r>
          <w:r w:rsidR="00AA3941" w:rsidRPr="004B61C0">
            <w:rPr>
              <w:rFonts w:asciiTheme="majorHAnsi" w:hAnsiTheme="majorHAnsi" w:cstheme="majorHAnsi"/>
              <w:i/>
              <w:iCs/>
            </w:rPr>
            <w:fldChar w:fldCharType="end"/>
          </w:r>
        </w:sdtContent>
      </w:sdt>
    </w:p>
    <w:p w14:paraId="4C982875" w14:textId="77777777" w:rsidR="005201A2" w:rsidRPr="004B61C0" w:rsidRDefault="005201A2" w:rsidP="003541DE">
      <w:pPr>
        <w:rPr>
          <w:rFonts w:asciiTheme="majorHAnsi" w:hAnsiTheme="majorHAnsi" w:cstheme="majorHAnsi"/>
        </w:rPr>
      </w:pPr>
    </w:p>
    <w:p w14:paraId="1E52050B" w14:textId="3F63048E" w:rsidR="00146483" w:rsidRPr="004B61C0" w:rsidRDefault="009C3E4A" w:rsidP="003541DE">
      <w:pPr>
        <w:rPr>
          <w:rFonts w:asciiTheme="majorHAnsi" w:hAnsiTheme="majorHAnsi" w:cstheme="majorHAnsi"/>
        </w:rPr>
      </w:pPr>
      <w:r w:rsidRPr="004B61C0">
        <w:rPr>
          <w:rFonts w:asciiTheme="majorHAnsi" w:hAnsiTheme="majorHAnsi" w:cstheme="majorHAnsi"/>
        </w:rPr>
        <w:t xml:space="preserve">Return on Assets improved from -15% in 2020 to </w:t>
      </w:r>
      <w:r w:rsidR="00C41B59" w:rsidRPr="004B61C0">
        <w:rPr>
          <w:rFonts w:asciiTheme="majorHAnsi" w:hAnsiTheme="majorHAnsi" w:cstheme="majorHAnsi"/>
        </w:rPr>
        <w:t>-7% in 2021</w:t>
      </w:r>
      <w:r w:rsidR="00937C2B" w:rsidRPr="004B61C0">
        <w:rPr>
          <w:rFonts w:asciiTheme="majorHAnsi" w:hAnsiTheme="majorHAnsi" w:cstheme="majorHAnsi"/>
        </w:rPr>
        <w:t xml:space="preserve"> due to increased</w:t>
      </w:r>
      <w:r w:rsidR="00C41B59" w:rsidRPr="004B61C0">
        <w:rPr>
          <w:rFonts w:asciiTheme="majorHAnsi" w:hAnsiTheme="majorHAnsi" w:cstheme="majorHAnsi"/>
        </w:rPr>
        <w:t xml:space="preserve"> </w:t>
      </w:r>
      <w:r w:rsidR="00937C2B" w:rsidRPr="004B61C0">
        <w:rPr>
          <w:rFonts w:asciiTheme="majorHAnsi" w:hAnsiTheme="majorHAnsi" w:cstheme="majorHAnsi"/>
        </w:rPr>
        <w:t>revenue</w:t>
      </w:r>
      <w:r w:rsidR="00C222E9" w:rsidRPr="004B61C0">
        <w:rPr>
          <w:rFonts w:asciiTheme="majorHAnsi" w:hAnsiTheme="majorHAnsi" w:cstheme="majorHAnsi"/>
        </w:rPr>
        <w:t>.</w:t>
      </w:r>
      <w:r w:rsidR="000F55DB" w:rsidRPr="004B61C0">
        <w:rPr>
          <w:rFonts w:asciiTheme="majorHAnsi" w:hAnsiTheme="majorHAnsi" w:cstheme="majorHAnsi"/>
        </w:rPr>
        <w:t xml:space="preserve"> </w:t>
      </w:r>
      <w:r w:rsidR="009428C2" w:rsidRPr="004B61C0">
        <w:rPr>
          <w:rFonts w:asciiTheme="majorHAnsi" w:hAnsiTheme="majorHAnsi" w:cstheme="majorHAnsi"/>
        </w:rPr>
        <w:t>A small increase in Trade and other receivables due to a Vel</w:t>
      </w:r>
      <w:r w:rsidR="00527007" w:rsidRPr="004B61C0">
        <w:rPr>
          <w:rFonts w:asciiTheme="majorHAnsi" w:hAnsiTheme="majorHAnsi" w:cstheme="majorHAnsi"/>
        </w:rPr>
        <w:t>oci</w:t>
      </w:r>
      <w:r w:rsidR="009428C2" w:rsidRPr="004B61C0">
        <w:rPr>
          <w:rFonts w:asciiTheme="majorHAnsi" w:hAnsiTheme="majorHAnsi" w:cstheme="majorHAnsi"/>
        </w:rPr>
        <w:t>tas financing function with third party dealers</w:t>
      </w:r>
      <w:r w:rsidR="002163BD" w:rsidRPr="004B61C0">
        <w:rPr>
          <w:rFonts w:asciiTheme="majorHAnsi" w:hAnsiTheme="majorHAnsi" w:cstheme="majorHAnsi"/>
        </w:rPr>
        <w:t xml:space="preserve"> </w:t>
      </w:r>
      <w:r w:rsidR="00A63BF2" w:rsidRPr="004B61C0">
        <w:rPr>
          <w:rFonts w:asciiTheme="majorHAnsi" w:hAnsiTheme="majorHAnsi" w:cstheme="majorHAnsi"/>
        </w:rPr>
        <w:t xml:space="preserve">being </w:t>
      </w:r>
      <w:r w:rsidR="009428C2" w:rsidRPr="004B61C0">
        <w:rPr>
          <w:rFonts w:asciiTheme="majorHAnsi" w:hAnsiTheme="majorHAnsi" w:cstheme="majorHAnsi"/>
        </w:rPr>
        <w:t>offset by a reduction in Inventory</w:t>
      </w:r>
      <w:r w:rsidR="00064BCE" w:rsidRPr="004B61C0">
        <w:rPr>
          <w:rFonts w:asciiTheme="majorHAnsi" w:hAnsiTheme="majorHAnsi" w:cstheme="majorHAnsi"/>
        </w:rPr>
        <w:t>, as part of the de-stocking strategy for the Group.</w:t>
      </w:r>
      <w:r w:rsidR="00AA3941" w:rsidRPr="004B61C0">
        <w:rPr>
          <w:rFonts w:asciiTheme="majorHAnsi" w:hAnsiTheme="majorHAnsi" w:cstheme="majorHAnsi"/>
        </w:rPr>
        <w:t xml:space="preserve"> </w:t>
      </w:r>
      <w:sdt>
        <w:sdtPr>
          <w:rPr>
            <w:rFonts w:asciiTheme="majorHAnsi" w:hAnsiTheme="majorHAnsi" w:cstheme="majorHAnsi"/>
            <w:i/>
            <w:iCs/>
          </w:rPr>
          <w:id w:val="-1977293860"/>
          <w:citation/>
        </w:sdtPr>
        <w:sdtContent>
          <w:r w:rsidR="00AA3941" w:rsidRPr="004B61C0">
            <w:rPr>
              <w:rFonts w:asciiTheme="majorHAnsi" w:hAnsiTheme="majorHAnsi" w:cstheme="majorHAnsi"/>
              <w:i/>
              <w:iCs/>
            </w:rPr>
            <w:fldChar w:fldCharType="begin"/>
          </w:r>
          <w:r w:rsidR="00AA3941" w:rsidRPr="004B61C0">
            <w:rPr>
              <w:rFonts w:asciiTheme="majorHAnsi" w:hAnsiTheme="majorHAnsi" w:cstheme="majorHAnsi"/>
              <w:i/>
              <w:iCs/>
            </w:rPr>
            <w:instrText xml:space="preserve"> CITATION Ast21 \l 2057 </w:instrText>
          </w:r>
          <w:r w:rsidR="00AA3941" w:rsidRPr="004B61C0">
            <w:rPr>
              <w:rFonts w:asciiTheme="majorHAnsi" w:hAnsiTheme="majorHAnsi" w:cstheme="majorHAnsi"/>
              <w:i/>
              <w:iCs/>
            </w:rPr>
            <w:fldChar w:fldCharType="separate"/>
          </w:r>
          <w:r w:rsidR="00AA3941" w:rsidRPr="004B61C0">
            <w:rPr>
              <w:rFonts w:asciiTheme="majorHAnsi" w:hAnsiTheme="majorHAnsi" w:cstheme="majorHAnsi"/>
              <w:i/>
              <w:iCs/>
              <w:noProof/>
            </w:rPr>
            <w:t>(Aston Martin Lagonda, 2022)</w:t>
          </w:r>
          <w:r w:rsidR="00AA3941" w:rsidRPr="004B61C0">
            <w:rPr>
              <w:rFonts w:asciiTheme="majorHAnsi" w:hAnsiTheme="majorHAnsi" w:cstheme="majorHAnsi"/>
              <w:i/>
              <w:iCs/>
            </w:rPr>
            <w:fldChar w:fldCharType="end"/>
          </w:r>
        </w:sdtContent>
      </w:sdt>
    </w:p>
    <w:p w14:paraId="1A384811" w14:textId="2EF37F99" w:rsidR="00064BCE" w:rsidRPr="004B61C0" w:rsidRDefault="00064BCE" w:rsidP="003541DE">
      <w:pPr>
        <w:rPr>
          <w:rFonts w:asciiTheme="majorHAnsi" w:hAnsiTheme="majorHAnsi" w:cstheme="majorHAnsi"/>
        </w:rPr>
      </w:pPr>
    </w:p>
    <w:p w14:paraId="4E72EFD1" w14:textId="66EFFE12" w:rsidR="00250471" w:rsidRPr="004B61C0" w:rsidRDefault="00250471" w:rsidP="003541DE">
      <w:pPr>
        <w:rPr>
          <w:rFonts w:asciiTheme="majorHAnsi" w:hAnsiTheme="majorHAnsi" w:cstheme="majorHAnsi"/>
        </w:rPr>
      </w:pPr>
      <w:r w:rsidRPr="004B61C0">
        <w:rPr>
          <w:rFonts w:asciiTheme="majorHAnsi" w:hAnsiTheme="majorHAnsi" w:cstheme="majorHAnsi"/>
        </w:rPr>
        <w:t>With the ratio being negative for AML it shows that the Assets are</w:t>
      </w:r>
      <w:r w:rsidR="00A63BF2" w:rsidRPr="004B61C0">
        <w:rPr>
          <w:rFonts w:asciiTheme="majorHAnsi" w:hAnsiTheme="majorHAnsi" w:cstheme="majorHAnsi"/>
        </w:rPr>
        <w:t>n’t</w:t>
      </w:r>
      <w:r w:rsidRPr="004B61C0">
        <w:rPr>
          <w:rFonts w:asciiTheme="majorHAnsi" w:hAnsiTheme="majorHAnsi" w:cstheme="majorHAnsi"/>
        </w:rPr>
        <w:t xml:space="preserve"> returning enough income to create a profit. Investment</w:t>
      </w:r>
      <w:r w:rsidR="00A90EB0" w:rsidRPr="004B61C0">
        <w:rPr>
          <w:rFonts w:asciiTheme="majorHAnsi" w:hAnsiTheme="majorHAnsi" w:cstheme="majorHAnsi"/>
        </w:rPr>
        <w:t xml:space="preserve"> and</w:t>
      </w:r>
      <w:r w:rsidRPr="004B61C0">
        <w:rPr>
          <w:rFonts w:asciiTheme="majorHAnsi" w:hAnsiTheme="majorHAnsi" w:cstheme="majorHAnsi"/>
        </w:rPr>
        <w:t xml:space="preserve"> borrowing can distort this ratio, but it can be a good indicator if moving with other ratios.</w:t>
      </w:r>
    </w:p>
    <w:p w14:paraId="6933B76F" w14:textId="77777777" w:rsidR="00250471" w:rsidRPr="004B61C0" w:rsidRDefault="00250471" w:rsidP="003541DE">
      <w:pPr>
        <w:rPr>
          <w:rFonts w:asciiTheme="majorHAnsi" w:hAnsiTheme="majorHAnsi" w:cstheme="majorHAnsi"/>
        </w:rPr>
      </w:pPr>
    </w:p>
    <w:p w14:paraId="220E0050" w14:textId="4783858E" w:rsidR="003C3834" w:rsidRPr="004B61C0" w:rsidRDefault="002C092E" w:rsidP="003C3834">
      <w:pPr>
        <w:rPr>
          <w:rFonts w:asciiTheme="majorHAnsi" w:hAnsiTheme="majorHAnsi" w:cstheme="majorHAnsi"/>
        </w:rPr>
      </w:pPr>
      <w:r w:rsidRPr="004B61C0">
        <w:rPr>
          <w:rFonts w:asciiTheme="majorHAnsi" w:hAnsiTheme="majorHAnsi" w:cstheme="majorHAnsi"/>
        </w:rPr>
        <w:t>C</w:t>
      </w:r>
      <w:r w:rsidR="003C3834" w:rsidRPr="004B61C0">
        <w:rPr>
          <w:rFonts w:asciiTheme="majorHAnsi" w:hAnsiTheme="majorHAnsi" w:cstheme="majorHAnsi"/>
        </w:rPr>
        <w:t xml:space="preserve">omparison: </w:t>
      </w:r>
    </w:p>
    <w:p w14:paraId="0E2EC3A6" w14:textId="769CA096" w:rsidR="003C3834" w:rsidRPr="004B61C0" w:rsidRDefault="003C3834" w:rsidP="003C3834">
      <w:pPr>
        <w:rPr>
          <w:rFonts w:asciiTheme="majorHAnsi" w:hAnsiTheme="majorHAnsi" w:cstheme="majorHAnsi"/>
        </w:rPr>
      </w:pPr>
      <w:r w:rsidRPr="004B61C0">
        <w:rPr>
          <w:rFonts w:asciiTheme="majorHAnsi" w:hAnsiTheme="majorHAnsi" w:cstheme="majorHAnsi"/>
        </w:rPr>
        <w:t xml:space="preserve">Bentley – 2020 = 7% / 2021 = </w:t>
      </w:r>
      <w:r w:rsidR="004E34C7" w:rsidRPr="004B61C0">
        <w:rPr>
          <w:rFonts w:asciiTheme="majorHAnsi" w:hAnsiTheme="majorHAnsi" w:cstheme="majorHAnsi"/>
        </w:rPr>
        <w:t>43</w:t>
      </w:r>
      <w:r w:rsidRPr="004B61C0">
        <w:rPr>
          <w:rFonts w:asciiTheme="majorHAnsi" w:hAnsiTheme="majorHAnsi" w:cstheme="majorHAnsi"/>
        </w:rPr>
        <w:t xml:space="preserve">% </w:t>
      </w:r>
      <w:sdt>
        <w:sdtPr>
          <w:rPr>
            <w:rFonts w:asciiTheme="majorHAnsi" w:hAnsiTheme="majorHAnsi" w:cstheme="majorHAnsi"/>
          </w:rPr>
          <w:id w:val="-1962716040"/>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CITATION Ben22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(Bentley, 2022)</w:t>
          </w:r>
          <w:r w:rsidRPr="004B61C0">
            <w:rPr>
              <w:rFonts w:asciiTheme="majorHAnsi" w:hAnsiTheme="majorHAnsi" w:cstheme="majorHAnsi"/>
              <w:i/>
              <w:iCs/>
            </w:rPr>
            <w:fldChar w:fldCharType="end"/>
          </w:r>
        </w:sdtContent>
      </w:sdt>
    </w:p>
    <w:p w14:paraId="33146ED4" w14:textId="78202C50" w:rsidR="003C3834" w:rsidRPr="004B61C0" w:rsidRDefault="0069554A" w:rsidP="003C3834">
      <w:pPr>
        <w:rPr>
          <w:rFonts w:asciiTheme="majorHAnsi" w:hAnsiTheme="majorHAnsi" w:cstheme="majorHAnsi"/>
        </w:rPr>
      </w:pPr>
      <w:r w:rsidRPr="004B61C0">
        <w:rPr>
          <w:rFonts w:asciiTheme="majorHAnsi" w:hAnsiTheme="majorHAnsi" w:cstheme="majorHAnsi"/>
        </w:rPr>
        <w:t>AML</w:t>
      </w:r>
      <w:r w:rsidRPr="004B61C0">
        <w:rPr>
          <w:rFonts w:asciiTheme="majorHAnsi" w:hAnsiTheme="majorHAnsi" w:cstheme="majorHAnsi"/>
        </w:rPr>
        <w:t xml:space="preserve"> </w:t>
      </w:r>
      <w:r w:rsidR="003C3834" w:rsidRPr="004B61C0">
        <w:rPr>
          <w:rFonts w:asciiTheme="majorHAnsi" w:hAnsiTheme="majorHAnsi" w:cstheme="majorHAnsi"/>
        </w:rPr>
        <w:t>– 2020 = -</w:t>
      </w:r>
      <w:r w:rsidR="00065396" w:rsidRPr="004B61C0">
        <w:rPr>
          <w:rFonts w:asciiTheme="majorHAnsi" w:hAnsiTheme="majorHAnsi" w:cstheme="majorHAnsi"/>
        </w:rPr>
        <w:t>15</w:t>
      </w:r>
      <w:r w:rsidR="003C3834" w:rsidRPr="004B61C0">
        <w:rPr>
          <w:rFonts w:asciiTheme="majorHAnsi" w:hAnsiTheme="majorHAnsi" w:cstheme="majorHAnsi"/>
        </w:rPr>
        <w:t>% / 2021 = -7%</w:t>
      </w:r>
    </w:p>
    <w:p w14:paraId="31EC8558" w14:textId="612882AD" w:rsidR="003C3834" w:rsidRPr="004B61C0" w:rsidRDefault="003C3834" w:rsidP="003C3834">
      <w:pPr>
        <w:rPr>
          <w:rFonts w:asciiTheme="majorHAnsi" w:hAnsiTheme="majorHAnsi" w:cstheme="majorHAnsi"/>
        </w:rPr>
      </w:pPr>
    </w:p>
    <w:p w14:paraId="59C46200" w14:textId="1D2B5BD0" w:rsidR="003C3834" w:rsidRPr="004B61C0" w:rsidRDefault="002C092E" w:rsidP="003C3834">
      <w:pPr>
        <w:rPr>
          <w:rFonts w:asciiTheme="majorHAnsi" w:hAnsiTheme="majorHAnsi" w:cstheme="majorHAnsi"/>
        </w:rPr>
      </w:pPr>
      <w:r w:rsidRPr="004B61C0">
        <w:rPr>
          <w:rFonts w:asciiTheme="majorHAnsi" w:hAnsiTheme="majorHAnsi" w:cstheme="majorHAnsi"/>
        </w:rPr>
        <w:t>This</w:t>
      </w:r>
      <w:r w:rsidR="003C3834" w:rsidRPr="004B61C0">
        <w:rPr>
          <w:rFonts w:asciiTheme="majorHAnsi" w:hAnsiTheme="majorHAnsi" w:cstheme="majorHAnsi"/>
        </w:rPr>
        <w:t xml:space="preserve"> indicate</w:t>
      </w:r>
      <w:r w:rsidRPr="004B61C0">
        <w:rPr>
          <w:rFonts w:asciiTheme="majorHAnsi" w:hAnsiTheme="majorHAnsi" w:cstheme="majorHAnsi"/>
        </w:rPr>
        <w:t>s</w:t>
      </w:r>
      <w:r w:rsidR="003C3834" w:rsidRPr="004B61C0">
        <w:rPr>
          <w:rFonts w:asciiTheme="majorHAnsi" w:hAnsiTheme="majorHAnsi" w:cstheme="majorHAnsi"/>
        </w:rPr>
        <w:t xml:space="preserve"> </w:t>
      </w:r>
      <w:r w:rsidR="00065396" w:rsidRPr="004B61C0">
        <w:rPr>
          <w:rFonts w:asciiTheme="majorHAnsi" w:hAnsiTheme="majorHAnsi" w:cstheme="majorHAnsi"/>
        </w:rPr>
        <w:t>Bentley</w:t>
      </w:r>
      <w:r w:rsidR="003C3834" w:rsidRPr="004B61C0">
        <w:rPr>
          <w:rFonts w:asciiTheme="majorHAnsi" w:hAnsiTheme="majorHAnsi" w:cstheme="majorHAnsi"/>
        </w:rPr>
        <w:t xml:space="preserve"> made better gains than </w:t>
      </w:r>
      <w:r w:rsidR="0069554A" w:rsidRPr="004B61C0">
        <w:rPr>
          <w:rFonts w:asciiTheme="majorHAnsi" w:hAnsiTheme="majorHAnsi" w:cstheme="majorHAnsi"/>
        </w:rPr>
        <w:t>AML</w:t>
      </w:r>
      <w:r w:rsidR="003C3834" w:rsidRPr="004B61C0">
        <w:rPr>
          <w:rFonts w:asciiTheme="majorHAnsi" w:hAnsiTheme="majorHAnsi" w:cstheme="majorHAnsi"/>
        </w:rPr>
        <w:t>.</w:t>
      </w:r>
      <w:r w:rsidR="001822A6" w:rsidRPr="004B61C0">
        <w:rPr>
          <w:rFonts w:asciiTheme="majorHAnsi" w:hAnsiTheme="majorHAnsi" w:cstheme="majorHAnsi"/>
        </w:rPr>
        <w:t xml:space="preserve"> Bentley’s </w:t>
      </w:r>
      <w:r w:rsidR="001E4251" w:rsidRPr="004B61C0">
        <w:rPr>
          <w:rFonts w:asciiTheme="majorHAnsi" w:hAnsiTheme="majorHAnsi" w:cstheme="majorHAnsi"/>
        </w:rPr>
        <w:t xml:space="preserve">Total </w:t>
      </w:r>
      <w:r w:rsidR="001822A6" w:rsidRPr="004B61C0">
        <w:rPr>
          <w:rFonts w:asciiTheme="majorHAnsi" w:hAnsiTheme="majorHAnsi" w:cstheme="majorHAnsi"/>
        </w:rPr>
        <w:t>Assets</w:t>
      </w:r>
      <w:r w:rsidR="00C52EE9" w:rsidRPr="004B61C0">
        <w:rPr>
          <w:rFonts w:asciiTheme="majorHAnsi" w:hAnsiTheme="majorHAnsi" w:cstheme="majorHAnsi"/>
        </w:rPr>
        <w:t xml:space="preserve"> have not </w:t>
      </w:r>
      <w:r w:rsidR="001E4251" w:rsidRPr="004B61C0">
        <w:rPr>
          <w:rFonts w:asciiTheme="majorHAnsi" w:hAnsiTheme="majorHAnsi" w:cstheme="majorHAnsi"/>
        </w:rPr>
        <w:t xml:space="preserve">changed, but the Net Income increase from £76.4m to £440m </w:t>
      </w:r>
      <w:r w:rsidR="00250471" w:rsidRPr="004B61C0">
        <w:rPr>
          <w:rFonts w:asciiTheme="majorHAnsi" w:hAnsiTheme="majorHAnsi" w:cstheme="majorHAnsi"/>
        </w:rPr>
        <w:t>shows the amount of available return.</w:t>
      </w:r>
      <w:r w:rsidR="003C3834" w:rsidRPr="004B61C0">
        <w:rPr>
          <w:rFonts w:asciiTheme="majorHAnsi" w:hAnsiTheme="majorHAnsi" w:cstheme="majorHAnsi"/>
        </w:rPr>
        <w:t xml:space="preserve"> </w:t>
      </w:r>
    </w:p>
    <w:p w14:paraId="3A4B612E" w14:textId="77777777" w:rsidR="00146483" w:rsidRPr="004B61C0" w:rsidRDefault="00146483" w:rsidP="003541DE">
      <w:pPr>
        <w:rPr>
          <w:rFonts w:asciiTheme="majorHAnsi" w:hAnsiTheme="majorHAnsi" w:cstheme="majorHAnsi"/>
          <w:b/>
          <w:bCs/>
          <w:color w:val="002060"/>
          <w:sz w:val="24"/>
          <w:szCs w:val="24"/>
        </w:rPr>
      </w:pPr>
    </w:p>
    <w:p w14:paraId="3FFE736F" w14:textId="6BA20496" w:rsidR="00D60629" w:rsidRPr="004B1CBB" w:rsidRDefault="00D60629"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Return on Shareholder Equity</w:t>
      </w:r>
    </w:p>
    <w:p w14:paraId="0E010214" w14:textId="77777777" w:rsidR="009955C0" w:rsidRPr="004B61C0" w:rsidRDefault="009955C0" w:rsidP="00D60629">
      <w:pPr>
        <w:rPr>
          <w:rFonts w:asciiTheme="majorHAnsi" w:hAnsiTheme="majorHAnsi" w:cstheme="majorHAnsi"/>
        </w:rPr>
      </w:pPr>
    </w:p>
    <w:p w14:paraId="51246A02" w14:textId="5A78FF07" w:rsidR="00D60629" w:rsidRPr="004B61C0" w:rsidRDefault="007029A8" w:rsidP="00D60629">
      <w:pPr>
        <w:rPr>
          <w:rFonts w:asciiTheme="majorHAnsi" w:hAnsiTheme="majorHAnsi" w:cstheme="majorHAnsi"/>
        </w:rPr>
      </w:pPr>
      <w:r w:rsidRPr="004B61C0">
        <w:rPr>
          <w:rFonts w:asciiTheme="majorHAnsi" w:hAnsiTheme="majorHAnsi" w:cstheme="majorHAnsi"/>
        </w:rPr>
        <w:t xml:space="preserve">Return on Equity </w:t>
      </w:r>
      <w:r w:rsidR="003E7C4E" w:rsidRPr="004B61C0">
        <w:rPr>
          <w:rFonts w:asciiTheme="majorHAnsi" w:hAnsiTheme="majorHAnsi" w:cstheme="majorHAnsi"/>
        </w:rPr>
        <w:t>dropped from -36% in 2019 to -51% in 2020</w:t>
      </w:r>
      <w:r w:rsidR="002C092E" w:rsidRPr="004B61C0">
        <w:rPr>
          <w:rFonts w:asciiTheme="majorHAnsi" w:hAnsiTheme="majorHAnsi" w:cstheme="majorHAnsi"/>
        </w:rPr>
        <w:t xml:space="preserve">, because of </w:t>
      </w:r>
      <w:r w:rsidR="003E7C4E" w:rsidRPr="004B61C0">
        <w:rPr>
          <w:rFonts w:asciiTheme="majorHAnsi" w:hAnsiTheme="majorHAnsi" w:cstheme="majorHAnsi"/>
        </w:rPr>
        <w:t>the drop in Revenue</w:t>
      </w:r>
      <w:r w:rsidR="00832BFE" w:rsidRPr="004B61C0">
        <w:rPr>
          <w:rFonts w:asciiTheme="majorHAnsi" w:hAnsiTheme="majorHAnsi" w:cstheme="majorHAnsi"/>
        </w:rPr>
        <w:t xml:space="preserve">. </w:t>
      </w:r>
      <w:r w:rsidR="00A23463" w:rsidRPr="004B61C0">
        <w:rPr>
          <w:rFonts w:asciiTheme="majorHAnsi" w:hAnsiTheme="majorHAnsi" w:cstheme="majorHAnsi"/>
        </w:rPr>
        <w:t>Shareholder Equity increased in 2020 from £329.6m to £804.1m</w:t>
      </w:r>
      <w:r w:rsidR="001E2051" w:rsidRPr="004B61C0">
        <w:rPr>
          <w:rFonts w:asciiTheme="majorHAnsi" w:hAnsiTheme="majorHAnsi" w:cstheme="majorHAnsi"/>
        </w:rPr>
        <w:t>, provided by a</w:t>
      </w:r>
      <w:r w:rsidR="0008691E" w:rsidRPr="004B61C0">
        <w:rPr>
          <w:rFonts w:asciiTheme="majorHAnsi" w:hAnsiTheme="majorHAnsi" w:cstheme="majorHAnsi"/>
        </w:rPr>
        <w:t xml:space="preserve"> Share Premium </w:t>
      </w:r>
      <w:r w:rsidR="00C1395C" w:rsidRPr="004B61C0">
        <w:rPr>
          <w:rFonts w:asciiTheme="majorHAnsi" w:hAnsiTheme="majorHAnsi" w:cstheme="majorHAnsi"/>
        </w:rPr>
        <w:t>of £1108m during 2020</w:t>
      </w:r>
      <w:r w:rsidR="00A40513" w:rsidRPr="004B61C0">
        <w:rPr>
          <w:rFonts w:asciiTheme="majorHAnsi" w:hAnsiTheme="majorHAnsi" w:cstheme="majorHAnsi"/>
        </w:rPr>
        <w:t>,</w:t>
      </w:r>
      <w:r w:rsidR="00562DDF" w:rsidRPr="004B61C0">
        <w:rPr>
          <w:rFonts w:asciiTheme="majorHAnsi" w:hAnsiTheme="majorHAnsi" w:cstheme="majorHAnsi"/>
        </w:rPr>
        <w:t xml:space="preserve"> </w:t>
      </w:r>
      <w:r w:rsidR="00384E81" w:rsidRPr="004B61C0">
        <w:rPr>
          <w:rFonts w:asciiTheme="majorHAnsi" w:hAnsiTheme="majorHAnsi" w:cstheme="majorHAnsi"/>
        </w:rPr>
        <w:t xml:space="preserve">investment from Kenneth Stroll to </w:t>
      </w:r>
      <w:r w:rsidR="009B6F51" w:rsidRPr="004B61C0">
        <w:rPr>
          <w:rFonts w:asciiTheme="majorHAnsi" w:hAnsiTheme="majorHAnsi" w:cstheme="majorHAnsi"/>
        </w:rPr>
        <w:t>increase his stake in the company,</w:t>
      </w:r>
      <w:r w:rsidR="0068028D" w:rsidRPr="004B61C0">
        <w:rPr>
          <w:rFonts w:asciiTheme="majorHAnsi" w:hAnsiTheme="majorHAnsi" w:cstheme="majorHAnsi"/>
        </w:rPr>
        <w:t xml:space="preserve"> investment from Mercedes Benz AG and other investors</w:t>
      </w:r>
      <w:r w:rsidR="00865891" w:rsidRPr="004B61C0">
        <w:rPr>
          <w:rFonts w:asciiTheme="majorHAnsi" w:hAnsiTheme="majorHAnsi" w:cstheme="majorHAnsi"/>
        </w:rPr>
        <w:t>.</w:t>
      </w:r>
      <w:r w:rsidR="00AA3941" w:rsidRPr="004B61C0">
        <w:rPr>
          <w:rFonts w:asciiTheme="majorHAnsi" w:hAnsiTheme="majorHAnsi" w:cstheme="majorHAnsi"/>
        </w:rPr>
        <w:t xml:space="preserve"> </w:t>
      </w:r>
      <w:sdt>
        <w:sdtPr>
          <w:rPr>
            <w:rFonts w:asciiTheme="majorHAnsi" w:hAnsiTheme="majorHAnsi" w:cstheme="majorHAnsi"/>
            <w:i/>
            <w:iCs/>
          </w:rPr>
          <w:id w:val="239521273"/>
          <w:citation/>
        </w:sdtPr>
        <w:sdtContent>
          <w:r w:rsidR="00AA3941" w:rsidRPr="004B61C0">
            <w:rPr>
              <w:rFonts w:asciiTheme="majorHAnsi" w:hAnsiTheme="majorHAnsi" w:cstheme="majorHAnsi"/>
              <w:i/>
              <w:iCs/>
            </w:rPr>
            <w:fldChar w:fldCharType="begin"/>
          </w:r>
          <w:r w:rsidR="00AA3941" w:rsidRPr="004B61C0">
            <w:rPr>
              <w:rFonts w:asciiTheme="majorHAnsi" w:hAnsiTheme="majorHAnsi" w:cstheme="majorHAnsi"/>
              <w:i/>
              <w:iCs/>
            </w:rPr>
            <w:instrText xml:space="preserve">CITATION Ast22 \l 2057 </w:instrText>
          </w:r>
          <w:r w:rsidR="00AA3941" w:rsidRPr="004B61C0">
            <w:rPr>
              <w:rFonts w:asciiTheme="majorHAnsi" w:hAnsiTheme="majorHAnsi" w:cstheme="majorHAnsi"/>
              <w:i/>
              <w:iCs/>
            </w:rPr>
            <w:fldChar w:fldCharType="separate"/>
          </w:r>
          <w:r w:rsidR="00AA3941" w:rsidRPr="004B61C0">
            <w:rPr>
              <w:rFonts w:asciiTheme="majorHAnsi" w:hAnsiTheme="majorHAnsi" w:cstheme="majorHAnsi"/>
              <w:i/>
              <w:iCs/>
              <w:noProof/>
            </w:rPr>
            <w:t>(Aston Martin Lagonda, 2021)</w:t>
          </w:r>
          <w:r w:rsidR="00AA3941" w:rsidRPr="004B61C0">
            <w:rPr>
              <w:rFonts w:asciiTheme="majorHAnsi" w:hAnsiTheme="majorHAnsi" w:cstheme="majorHAnsi"/>
              <w:i/>
              <w:iCs/>
            </w:rPr>
            <w:fldChar w:fldCharType="end"/>
          </w:r>
        </w:sdtContent>
      </w:sdt>
    </w:p>
    <w:p w14:paraId="1F19694A" w14:textId="2CE8EF23" w:rsidR="009E1982" w:rsidRPr="004B61C0" w:rsidRDefault="009E1982" w:rsidP="00D60629">
      <w:pPr>
        <w:rPr>
          <w:rFonts w:asciiTheme="majorHAnsi" w:hAnsiTheme="majorHAnsi" w:cstheme="majorHAnsi"/>
        </w:rPr>
      </w:pPr>
    </w:p>
    <w:p w14:paraId="7F2ACE7A" w14:textId="1D0CCE9D" w:rsidR="009E1982" w:rsidRPr="004B61C0" w:rsidRDefault="009E1982" w:rsidP="00D60629">
      <w:pPr>
        <w:rPr>
          <w:rFonts w:asciiTheme="majorHAnsi" w:hAnsiTheme="majorHAnsi" w:cstheme="majorHAnsi"/>
        </w:rPr>
      </w:pPr>
      <w:r w:rsidRPr="004B61C0">
        <w:rPr>
          <w:rFonts w:asciiTheme="majorHAnsi" w:hAnsiTheme="majorHAnsi" w:cstheme="majorHAnsi"/>
        </w:rPr>
        <w:t>Return on Equity increased from -51% in 2019 to -29% in 2021</w:t>
      </w:r>
      <w:r w:rsidR="002C092E" w:rsidRPr="004B61C0">
        <w:rPr>
          <w:rFonts w:asciiTheme="majorHAnsi" w:hAnsiTheme="majorHAnsi" w:cstheme="majorHAnsi"/>
        </w:rPr>
        <w:t>, due to increasing</w:t>
      </w:r>
      <w:r w:rsidR="00AA3941" w:rsidRPr="004B61C0">
        <w:rPr>
          <w:rFonts w:asciiTheme="majorHAnsi" w:hAnsiTheme="majorHAnsi" w:cstheme="majorHAnsi"/>
        </w:rPr>
        <w:t xml:space="preserve"> revenue</w:t>
      </w:r>
      <w:r w:rsidR="00832BFE" w:rsidRPr="004B61C0">
        <w:rPr>
          <w:rFonts w:asciiTheme="majorHAnsi" w:hAnsiTheme="majorHAnsi" w:cstheme="majorHAnsi"/>
        </w:rPr>
        <w:t xml:space="preserve">. </w:t>
      </w:r>
      <w:r w:rsidR="007766BE" w:rsidRPr="004B61C0">
        <w:rPr>
          <w:rFonts w:asciiTheme="majorHAnsi" w:hAnsiTheme="majorHAnsi" w:cstheme="majorHAnsi"/>
        </w:rPr>
        <w:t>Shareholder Equity reduced, with two factors contributing to the reduction – borrowing increase</w:t>
      </w:r>
      <w:r w:rsidR="005B2972" w:rsidRPr="004B61C0">
        <w:rPr>
          <w:rFonts w:asciiTheme="majorHAnsi" w:hAnsiTheme="majorHAnsi" w:cstheme="majorHAnsi"/>
        </w:rPr>
        <w:t>d</w:t>
      </w:r>
      <w:r w:rsidR="007766BE" w:rsidRPr="004B61C0">
        <w:rPr>
          <w:rFonts w:asciiTheme="majorHAnsi" w:hAnsiTheme="majorHAnsi" w:cstheme="majorHAnsi"/>
        </w:rPr>
        <w:t xml:space="preserve"> and an increase in Trade and other payables</w:t>
      </w:r>
      <w:r w:rsidR="009D44F7" w:rsidRPr="004B61C0">
        <w:rPr>
          <w:rFonts w:asciiTheme="majorHAnsi" w:hAnsiTheme="majorHAnsi" w:cstheme="majorHAnsi"/>
        </w:rPr>
        <w:t xml:space="preserve">, </w:t>
      </w:r>
      <w:r w:rsidR="002C092E" w:rsidRPr="004B61C0">
        <w:rPr>
          <w:rFonts w:asciiTheme="majorHAnsi" w:hAnsiTheme="majorHAnsi" w:cstheme="majorHAnsi"/>
        </w:rPr>
        <w:t>from</w:t>
      </w:r>
      <w:r w:rsidR="009D44F7" w:rsidRPr="004B61C0">
        <w:rPr>
          <w:rFonts w:asciiTheme="majorHAnsi" w:hAnsiTheme="majorHAnsi" w:cstheme="majorHAnsi"/>
        </w:rPr>
        <w:t xml:space="preserve"> Customer deposits.</w:t>
      </w:r>
      <w:r w:rsidR="00AA3941" w:rsidRPr="004B61C0">
        <w:rPr>
          <w:rFonts w:asciiTheme="majorHAnsi" w:hAnsiTheme="majorHAnsi" w:cstheme="majorHAnsi"/>
        </w:rPr>
        <w:t xml:space="preserve">  </w:t>
      </w:r>
      <w:sdt>
        <w:sdtPr>
          <w:rPr>
            <w:rFonts w:asciiTheme="majorHAnsi" w:hAnsiTheme="majorHAnsi" w:cstheme="majorHAnsi"/>
            <w:i/>
            <w:iCs/>
          </w:rPr>
          <w:id w:val="-1031347662"/>
          <w:citation/>
        </w:sdtPr>
        <w:sdtContent>
          <w:r w:rsidR="00AA3941" w:rsidRPr="004B61C0">
            <w:rPr>
              <w:rFonts w:asciiTheme="majorHAnsi" w:hAnsiTheme="majorHAnsi" w:cstheme="majorHAnsi"/>
              <w:i/>
              <w:iCs/>
            </w:rPr>
            <w:fldChar w:fldCharType="begin"/>
          </w:r>
          <w:r w:rsidR="00AA3941" w:rsidRPr="004B61C0">
            <w:rPr>
              <w:rFonts w:asciiTheme="majorHAnsi" w:hAnsiTheme="majorHAnsi" w:cstheme="majorHAnsi"/>
              <w:i/>
              <w:iCs/>
            </w:rPr>
            <w:instrText xml:space="preserve"> CITATION Ast21 \l 2057 </w:instrText>
          </w:r>
          <w:r w:rsidR="00AA3941" w:rsidRPr="004B61C0">
            <w:rPr>
              <w:rFonts w:asciiTheme="majorHAnsi" w:hAnsiTheme="majorHAnsi" w:cstheme="majorHAnsi"/>
              <w:i/>
              <w:iCs/>
            </w:rPr>
            <w:fldChar w:fldCharType="separate"/>
          </w:r>
          <w:r w:rsidR="00AA3941" w:rsidRPr="004B61C0">
            <w:rPr>
              <w:rFonts w:asciiTheme="majorHAnsi" w:hAnsiTheme="majorHAnsi" w:cstheme="majorHAnsi"/>
              <w:i/>
              <w:iCs/>
              <w:noProof/>
            </w:rPr>
            <w:t>(Aston Martin Lagonda, 2022)</w:t>
          </w:r>
          <w:r w:rsidR="00AA3941" w:rsidRPr="004B61C0">
            <w:rPr>
              <w:rFonts w:asciiTheme="majorHAnsi" w:hAnsiTheme="majorHAnsi" w:cstheme="majorHAnsi"/>
              <w:i/>
              <w:iCs/>
            </w:rPr>
            <w:fldChar w:fldCharType="end"/>
          </w:r>
        </w:sdtContent>
      </w:sdt>
    </w:p>
    <w:p w14:paraId="2CA389A7" w14:textId="50D0D9CB" w:rsidR="00A92DAF" w:rsidRPr="004B61C0" w:rsidRDefault="00A92DAF" w:rsidP="00D60629">
      <w:pPr>
        <w:rPr>
          <w:rFonts w:asciiTheme="majorHAnsi" w:hAnsiTheme="majorHAnsi" w:cstheme="majorHAnsi"/>
        </w:rPr>
      </w:pPr>
    </w:p>
    <w:p w14:paraId="61B543DE" w14:textId="711CE793" w:rsidR="00250471" w:rsidRPr="004B61C0" w:rsidRDefault="00EB124C" w:rsidP="00D60629">
      <w:pPr>
        <w:rPr>
          <w:rFonts w:asciiTheme="majorHAnsi" w:hAnsiTheme="majorHAnsi" w:cstheme="majorHAnsi"/>
        </w:rPr>
      </w:pPr>
      <w:r w:rsidRPr="004B61C0">
        <w:rPr>
          <w:rFonts w:asciiTheme="majorHAnsi" w:hAnsiTheme="majorHAnsi" w:cstheme="majorHAnsi"/>
        </w:rPr>
        <w:t>An improvement for the Return on Equity gives a positive outlook for potential investors</w:t>
      </w:r>
      <w:r w:rsidR="00C5102E" w:rsidRPr="004B61C0">
        <w:rPr>
          <w:rFonts w:asciiTheme="majorHAnsi" w:hAnsiTheme="majorHAnsi" w:cstheme="majorHAnsi"/>
        </w:rPr>
        <w:t>, indicat</w:t>
      </w:r>
      <w:r w:rsidR="00562DDF" w:rsidRPr="004B61C0">
        <w:rPr>
          <w:rFonts w:asciiTheme="majorHAnsi" w:hAnsiTheme="majorHAnsi" w:cstheme="majorHAnsi"/>
        </w:rPr>
        <w:t>ing</w:t>
      </w:r>
      <w:r w:rsidR="00C5102E" w:rsidRPr="004B61C0">
        <w:rPr>
          <w:rFonts w:asciiTheme="majorHAnsi" w:hAnsiTheme="majorHAnsi" w:cstheme="majorHAnsi"/>
        </w:rPr>
        <w:t xml:space="preserve"> </w:t>
      </w:r>
      <w:r w:rsidR="00DA60F2" w:rsidRPr="004B61C0">
        <w:rPr>
          <w:rFonts w:asciiTheme="majorHAnsi" w:hAnsiTheme="majorHAnsi" w:cstheme="majorHAnsi"/>
        </w:rPr>
        <w:t xml:space="preserve">that the company is moving towards a return for its investors. </w:t>
      </w:r>
    </w:p>
    <w:p w14:paraId="01DAFFDA" w14:textId="499610F5" w:rsidR="0057217E" w:rsidRPr="004B61C0" w:rsidRDefault="0057217E" w:rsidP="00D60629">
      <w:pPr>
        <w:rPr>
          <w:rFonts w:asciiTheme="majorHAnsi" w:hAnsiTheme="majorHAnsi" w:cstheme="majorHAnsi"/>
          <w:b/>
          <w:bCs/>
          <w:color w:val="002060"/>
          <w:sz w:val="24"/>
          <w:szCs w:val="24"/>
        </w:rPr>
      </w:pPr>
    </w:p>
    <w:p w14:paraId="1D155AC7" w14:textId="6D09FAA9" w:rsidR="0057217E" w:rsidRPr="004B61C0" w:rsidRDefault="009E46E5" w:rsidP="00562DDF">
      <w:pPr>
        <w:pStyle w:val="ListParagraph"/>
        <w:rPr>
          <w:rFonts w:asciiTheme="majorHAnsi" w:hAnsiTheme="majorHAnsi" w:cstheme="majorHAnsi"/>
        </w:rPr>
      </w:pPr>
      <w:r w:rsidRPr="004B61C0">
        <w:rPr>
          <w:rFonts w:asciiTheme="majorHAnsi" w:hAnsiTheme="majorHAnsi" w:cstheme="majorHAnsi"/>
        </w:rPr>
        <w:t xml:space="preserve">All Profitability Ratios are trending in a similar pattern. </w:t>
      </w:r>
      <w:r w:rsidR="003E03F2" w:rsidRPr="004B61C0">
        <w:rPr>
          <w:rFonts w:asciiTheme="majorHAnsi" w:hAnsiTheme="majorHAnsi" w:cstheme="majorHAnsi"/>
        </w:rPr>
        <w:t>Covid-19 a</w:t>
      </w:r>
      <w:r w:rsidR="00562DDF" w:rsidRPr="004B61C0">
        <w:rPr>
          <w:rFonts w:asciiTheme="majorHAnsi" w:hAnsiTheme="majorHAnsi" w:cstheme="majorHAnsi"/>
        </w:rPr>
        <w:t>n</w:t>
      </w:r>
      <w:r w:rsidR="003E03F2" w:rsidRPr="004B61C0">
        <w:rPr>
          <w:rFonts w:asciiTheme="majorHAnsi" w:hAnsiTheme="majorHAnsi" w:cstheme="majorHAnsi"/>
        </w:rPr>
        <w:t xml:space="preserve"> impact</w:t>
      </w:r>
      <w:r w:rsidR="006B0687" w:rsidRPr="004B61C0">
        <w:rPr>
          <w:rFonts w:asciiTheme="majorHAnsi" w:hAnsiTheme="majorHAnsi" w:cstheme="majorHAnsi"/>
        </w:rPr>
        <w:t xml:space="preserve"> affecting the profitability of the company. All ratios show improvement to pre-Covid-</w:t>
      </w:r>
      <w:r w:rsidR="00DE28EA" w:rsidRPr="004B61C0">
        <w:rPr>
          <w:rFonts w:asciiTheme="majorHAnsi" w:hAnsiTheme="majorHAnsi" w:cstheme="majorHAnsi"/>
        </w:rPr>
        <w:t>19 levels of performance.</w:t>
      </w:r>
    </w:p>
    <w:p w14:paraId="3DBCED1D" w14:textId="20534282" w:rsidR="00A92DAF" w:rsidRDefault="00A92DAF" w:rsidP="00D60629">
      <w:pPr>
        <w:rPr>
          <w:rFonts w:asciiTheme="majorHAnsi" w:hAnsiTheme="majorHAnsi" w:cstheme="majorHAnsi"/>
          <w:b/>
          <w:bCs/>
          <w:color w:val="002060"/>
          <w:sz w:val="24"/>
          <w:szCs w:val="24"/>
        </w:rPr>
      </w:pPr>
    </w:p>
    <w:p w14:paraId="352B45C7" w14:textId="77777777" w:rsidR="004C72BC" w:rsidRPr="004B61C0" w:rsidRDefault="004C72BC" w:rsidP="00D60629">
      <w:pPr>
        <w:rPr>
          <w:rFonts w:asciiTheme="majorHAnsi" w:hAnsiTheme="majorHAnsi" w:cstheme="majorHAnsi"/>
          <w:b/>
          <w:bCs/>
          <w:color w:val="002060"/>
          <w:sz w:val="24"/>
          <w:szCs w:val="24"/>
        </w:rPr>
      </w:pPr>
    </w:p>
    <w:p w14:paraId="28FD4214" w14:textId="1C863576" w:rsidR="00E12966" w:rsidRPr="004B61C0" w:rsidRDefault="0057217E" w:rsidP="0057217E">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Liquidity Ratios</w:t>
      </w:r>
    </w:p>
    <w:p w14:paraId="63BDBF97" w14:textId="77777777" w:rsidR="00562DDF" w:rsidRPr="004B61C0" w:rsidRDefault="00562DDF" w:rsidP="00562DDF">
      <w:pPr>
        <w:pStyle w:val="ListParagraph"/>
        <w:ind w:left="792"/>
        <w:rPr>
          <w:rFonts w:asciiTheme="majorHAnsi" w:hAnsiTheme="majorHAnsi" w:cstheme="majorHAnsi"/>
          <w:b/>
          <w:bCs/>
          <w:color w:val="002060"/>
          <w:sz w:val="28"/>
          <w:szCs w:val="28"/>
          <w:u w:val="single"/>
        </w:rPr>
      </w:pPr>
    </w:p>
    <w:p w14:paraId="1422A471" w14:textId="7EF8A58C" w:rsidR="0057217E" w:rsidRPr="004B61C0" w:rsidRDefault="00DE28EA" w:rsidP="0057217E">
      <w:pPr>
        <w:rPr>
          <w:rFonts w:asciiTheme="majorHAnsi" w:hAnsiTheme="majorHAnsi" w:cstheme="majorHAnsi"/>
          <w:b/>
          <w:bCs/>
          <w:color w:val="002060"/>
          <w:sz w:val="24"/>
          <w:szCs w:val="24"/>
        </w:rPr>
      </w:pPr>
      <w:r w:rsidRPr="004B61C0">
        <w:rPr>
          <w:rFonts w:asciiTheme="majorHAnsi" w:hAnsiTheme="majorHAnsi" w:cstheme="majorHAnsi"/>
          <w:noProof/>
        </w:rPr>
        <w:drawing>
          <wp:inline distT="0" distB="0" distL="0" distR="0" wp14:anchorId="23F3D702" wp14:editId="4B991B6B">
            <wp:extent cx="6995795" cy="2415396"/>
            <wp:effectExtent l="0" t="0" r="14605" b="4445"/>
            <wp:docPr id="10" name="Chart 10">
              <a:extLst xmlns:a="http://schemas.openxmlformats.org/drawingml/2006/main">
                <a:ext uri="{FF2B5EF4-FFF2-40B4-BE49-F238E27FC236}">
                  <a16:creationId xmlns:a16="http://schemas.microsoft.com/office/drawing/2014/main" id="{57CBEC08-86EB-4029-A71D-04ABAFB466E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1C6DC5BB" w14:textId="4BBDC365" w:rsidR="0057217E" w:rsidRDefault="0057217E" w:rsidP="0057217E">
      <w:pPr>
        <w:rPr>
          <w:rFonts w:asciiTheme="majorHAnsi" w:hAnsiTheme="majorHAnsi" w:cstheme="majorHAnsi"/>
          <w:b/>
          <w:bCs/>
          <w:color w:val="002060"/>
          <w:sz w:val="24"/>
          <w:szCs w:val="24"/>
        </w:rPr>
      </w:pPr>
    </w:p>
    <w:p w14:paraId="49FDC645" w14:textId="77777777" w:rsidR="004C72BC" w:rsidRPr="004B61C0" w:rsidRDefault="004C72BC" w:rsidP="0057217E">
      <w:pPr>
        <w:rPr>
          <w:rFonts w:asciiTheme="majorHAnsi" w:hAnsiTheme="majorHAnsi" w:cstheme="majorHAnsi"/>
          <w:b/>
          <w:bCs/>
          <w:color w:val="002060"/>
          <w:sz w:val="24"/>
          <w:szCs w:val="24"/>
        </w:rPr>
      </w:pPr>
    </w:p>
    <w:p w14:paraId="6120B51A" w14:textId="18A3E851" w:rsidR="00DC6087" w:rsidRPr="004B1CBB" w:rsidRDefault="00F0740B"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Current ratio</w:t>
      </w:r>
    </w:p>
    <w:p w14:paraId="3921C445" w14:textId="77777777" w:rsidR="002A3418" w:rsidRPr="004B61C0" w:rsidRDefault="002A3418" w:rsidP="00F0740B">
      <w:pPr>
        <w:rPr>
          <w:rFonts w:asciiTheme="majorHAnsi" w:hAnsiTheme="majorHAnsi" w:cstheme="majorHAnsi"/>
        </w:rPr>
      </w:pPr>
    </w:p>
    <w:p w14:paraId="121E125C" w14:textId="253CD933" w:rsidR="00BF4A65" w:rsidRPr="004B61C0" w:rsidRDefault="002A3418" w:rsidP="00F0740B">
      <w:pPr>
        <w:rPr>
          <w:rFonts w:asciiTheme="majorHAnsi" w:hAnsiTheme="majorHAnsi" w:cstheme="majorHAnsi"/>
        </w:rPr>
      </w:pPr>
      <w:r w:rsidRPr="004B61C0">
        <w:rPr>
          <w:rFonts w:asciiTheme="majorHAnsi" w:hAnsiTheme="majorHAnsi" w:cstheme="majorHAnsi"/>
        </w:rPr>
        <w:t xml:space="preserve">Current ratio for AML </w:t>
      </w:r>
      <w:r w:rsidR="00B24F53" w:rsidRPr="004B61C0">
        <w:rPr>
          <w:rFonts w:asciiTheme="majorHAnsi" w:hAnsiTheme="majorHAnsi" w:cstheme="majorHAnsi"/>
        </w:rPr>
        <w:t>increased from 0.64</w:t>
      </w:r>
      <w:r w:rsidR="00B23F31" w:rsidRPr="004B61C0">
        <w:rPr>
          <w:rFonts w:asciiTheme="majorHAnsi" w:hAnsiTheme="majorHAnsi" w:cstheme="majorHAnsi"/>
        </w:rPr>
        <w:t xml:space="preserve"> in 2019</w:t>
      </w:r>
      <w:r w:rsidR="00B24F53" w:rsidRPr="004B61C0">
        <w:rPr>
          <w:rFonts w:asciiTheme="majorHAnsi" w:hAnsiTheme="majorHAnsi" w:cstheme="majorHAnsi"/>
        </w:rPr>
        <w:t xml:space="preserve"> to 1.1</w:t>
      </w:r>
      <w:r w:rsidR="00B23F31" w:rsidRPr="004B61C0">
        <w:rPr>
          <w:rFonts w:asciiTheme="majorHAnsi" w:hAnsiTheme="majorHAnsi" w:cstheme="majorHAnsi"/>
        </w:rPr>
        <w:t xml:space="preserve"> in 2020.</w:t>
      </w:r>
      <w:r w:rsidR="0053714C" w:rsidRPr="004B61C0">
        <w:rPr>
          <w:rFonts w:asciiTheme="majorHAnsi" w:hAnsiTheme="majorHAnsi" w:cstheme="majorHAnsi"/>
        </w:rPr>
        <w:t xml:space="preserve"> </w:t>
      </w:r>
      <w:r w:rsidR="00F13B58" w:rsidRPr="004B61C0">
        <w:rPr>
          <w:rFonts w:asciiTheme="majorHAnsi" w:hAnsiTheme="majorHAnsi" w:cstheme="majorHAnsi"/>
        </w:rPr>
        <w:t xml:space="preserve">Current Assets </w:t>
      </w:r>
      <w:r w:rsidR="004C393E" w:rsidRPr="004B61C0">
        <w:rPr>
          <w:rFonts w:asciiTheme="majorHAnsi" w:hAnsiTheme="majorHAnsi" w:cstheme="majorHAnsi"/>
        </w:rPr>
        <w:t>increased Year to Year driven by a</w:t>
      </w:r>
      <w:r w:rsidR="00F13B58" w:rsidRPr="004B61C0">
        <w:rPr>
          <w:rFonts w:asciiTheme="majorHAnsi" w:hAnsiTheme="majorHAnsi" w:cstheme="majorHAnsi"/>
        </w:rPr>
        <w:t xml:space="preserve"> large increase in </w:t>
      </w:r>
      <w:r w:rsidR="002C092E" w:rsidRPr="004B61C0">
        <w:rPr>
          <w:rFonts w:asciiTheme="majorHAnsi" w:hAnsiTheme="majorHAnsi" w:cstheme="majorHAnsi"/>
        </w:rPr>
        <w:t>C</w:t>
      </w:r>
      <w:r w:rsidR="006A7F05" w:rsidRPr="004B61C0">
        <w:rPr>
          <w:rFonts w:asciiTheme="majorHAnsi" w:hAnsiTheme="majorHAnsi" w:cstheme="majorHAnsi"/>
        </w:rPr>
        <w:t>ash and cash equivalents from £107.9m in 2019 to £489.4m in 2020, due to proceeds from equity share issue and additional borrowing.</w:t>
      </w:r>
      <w:r w:rsidR="004F33AC" w:rsidRPr="004B61C0">
        <w:rPr>
          <w:rFonts w:asciiTheme="majorHAnsi" w:hAnsiTheme="majorHAnsi" w:cstheme="majorHAnsi"/>
        </w:rPr>
        <w:t xml:space="preserve"> Current Liabilities dropped by £</w:t>
      </w:r>
      <w:r w:rsidR="00F42001" w:rsidRPr="004B61C0">
        <w:rPr>
          <w:rFonts w:asciiTheme="majorHAnsi" w:hAnsiTheme="majorHAnsi" w:cstheme="majorHAnsi"/>
        </w:rPr>
        <w:t>155.2m in Trade and other Payables, offset by</w:t>
      </w:r>
      <w:r w:rsidR="00DA07D3" w:rsidRPr="004B61C0">
        <w:rPr>
          <w:rFonts w:asciiTheme="majorHAnsi" w:hAnsiTheme="majorHAnsi" w:cstheme="majorHAnsi"/>
        </w:rPr>
        <w:t xml:space="preserve"> an increase in Other financial liabilities by </w:t>
      </w:r>
      <w:r w:rsidR="000D0E02" w:rsidRPr="004B61C0">
        <w:rPr>
          <w:rFonts w:asciiTheme="majorHAnsi" w:hAnsiTheme="majorHAnsi" w:cstheme="majorHAnsi"/>
        </w:rPr>
        <w:t>£87m</w:t>
      </w:r>
      <w:r w:rsidR="0004795D" w:rsidRPr="004B61C0">
        <w:rPr>
          <w:rFonts w:asciiTheme="majorHAnsi" w:hAnsiTheme="majorHAnsi" w:cstheme="majorHAnsi"/>
        </w:rPr>
        <w:t xml:space="preserve">. </w:t>
      </w:r>
      <w:r w:rsidR="00B16A62" w:rsidRPr="004B61C0">
        <w:rPr>
          <w:rFonts w:asciiTheme="majorHAnsi" w:hAnsiTheme="majorHAnsi" w:cstheme="majorHAnsi"/>
        </w:rPr>
        <w:t xml:space="preserve">Trade and other payables reduced </w:t>
      </w:r>
      <w:r w:rsidR="00AB20B8" w:rsidRPr="004B61C0">
        <w:rPr>
          <w:rFonts w:asciiTheme="majorHAnsi" w:hAnsiTheme="majorHAnsi" w:cstheme="majorHAnsi"/>
        </w:rPr>
        <w:t>d</w:t>
      </w:r>
      <w:r w:rsidR="00B16A62" w:rsidRPr="004B61C0">
        <w:rPr>
          <w:rFonts w:asciiTheme="majorHAnsi" w:hAnsiTheme="majorHAnsi" w:cstheme="majorHAnsi"/>
        </w:rPr>
        <w:t xml:space="preserve">ue to less customer deposits </w:t>
      </w:r>
      <w:r w:rsidR="00AB20B8" w:rsidRPr="004B61C0">
        <w:rPr>
          <w:rFonts w:asciiTheme="majorHAnsi" w:hAnsiTheme="majorHAnsi" w:cstheme="majorHAnsi"/>
        </w:rPr>
        <w:t>and advances, because of</w:t>
      </w:r>
      <w:r w:rsidR="00B16A62" w:rsidRPr="004B61C0">
        <w:rPr>
          <w:rFonts w:asciiTheme="majorHAnsi" w:hAnsiTheme="majorHAnsi" w:cstheme="majorHAnsi"/>
        </w:rPr>
        <w:t xml:space="preserve"> Covid-19</w:t>
      </w:r>
      <w:r w:rsidR="00AB20B8" w:rsidRPr="004B61C0">
        <w:rPr>
          <w:rFonts w:asciiTheme="majorHAnsi" w:hAnsiTheme="majorHAnsi" w:cstheme="majorHAnsi"/>
        </w:rPr>
        <w:t>.</w:t>
      </w:r>
      <w:r w:rsidR="00AB20B8" w:rsidRPr="004B61C0">
        <w:rPr>
          <w:rFonts w:asciiTheme="majorHAnsi" w:hAnsiTheme="majorHAnsi" w:cstheme="majorHAnsi"/>
        </w:rPr>
        <w:t xml:space="preserve"> </w:t>
      </w:r>
      <w:sdt>
        <w:sdtPr>
          <w:rPr>
            <w:rFonts w:asciiTheme="majorHAnsi" w:hAnsiTheme="majorHAnsi" w:cstheme="majorHAnsi"/>
            <w:i/>
            <w:iCs/>
          </w:rPr>
          <w:id w:val="1597522363"/>
          <w:citation/>
        </w:sdtPr>
        <w:sdtContent>
          <w:r w:rsidR="006A7F05" w:rsidRPr="004B61C0">
            <w:rPr>
              <w:rFonts w:asciiTheme="majorHAnsi" w:hAnsiTheme="majorHAnsi" w:cstheme="majorHAnsi"/>
              <w:i/>
              <w:iCs/>
            </w:rPr>
            <w:fldChar w:fldCharType="begin"/>
          </w:r>
          <w:r w:rsidR="006A7F05" w:rsidRPr="004B61C0">
            <w:rPr>
              <w:rFonts w:asciiTheme="majorHAnsi" w:hAnsiTheme="majorHAnsi" w:cstheme="majorHAnsi"/>
              <w:i/>
              <w:iCs/>
            </w:rPr>
            <w:instrText xml:space="preserve">CITATION Ast22 \l 2057 </w:instrText>
          </w:r>
          <w:r w:rsidR="006A7F05" w:rsidRPr="004B61C0">
            <w:rPr>
              <w:rFonts w:asciiTheme="majorHAnsi" w:hAnsiTheme="majorHAnsi" w:cstheme="majorHAnsi"/>
              <w:i/>
              <w:iCs/>
            </w:rPr>
            <w:fldChar w:fldCharType="separate"/>
          </w:r>
          <w:r w:rsidR="006A7F05" w:rsidRPr="004B61C0">
            <w:rPr>
              <w:rFonts w:asciiTheme="majorHAnsi" w:hAnsiTheme="majorHAnsi" w:cstheme="majorHAnsi"/>
              <w:i/>
              <w:iCs/>
              <w:noProof/>
            </w:rPr>
            <w:t>(Aston Martin Lagonda, 2021)</w:t>
          </w:r>
          <w:r w:rsidR="006A7F05" w:rsidRPr="004B61C0">
            <w:rPr>
              <w:rFonts w:asciiTheme="majorHAnsi" w:hAnsiTheme="majorHAnsi" w:cstheme="majorHAnsi"/>
              <w:i/>
              <w:iCs/>
            </w:rPr>
            <w:fldChar w:fldCharType="end"/>
          </w:r>
        </w:sdtContent>
      </w:sdt>
    </w:p>
    <w:p w14:paraId="3ED22F22" w14:textId="77777777" w:rsidR="00562DDF" w:rsidRPr="004B61C0" w:rsidRDefault="00562DDF" w:rsidP="00F0740B">
      <w:pPr>
        <w:rPr>
          <w:rFonts w:asciiTheme="majorHAnsi" w:hAnsiTheme="majorHAnsi" w:cstheme="majorHAnsi"/>
          <w:i/>
          <w:iCs/>
        </w:rPr>
      </w:pPr>
    </w:p>
    <w:p w14:paraId="3446326C" w14:textId="07D68945" w:rsidR="00632A08" w:rsidRPr="004B61C0" w:rsidRDefault="00632A08" w:rsidP="00F0740B">
      <w:pPr>
        <w:rPr>
          <w:rFonts w:asciiTheme="majorHAnsi" w:hAnsiTheme="majorHAnsi" w:cstheme="majorHAnsi"/>
        </w:rPr>
      </w:pPr>
      <w:r w:rsidRPr="004B61C0">
        <w:rPr>
          <w:rFonts w:asciiTheme="majorHAnsi" w:hAnsiTheme="majorHAnsi" w:cstheme="majorHAnsi"/>
        </w:rPr>
        <w:t xml:space="preserve">Current Ratio decreased in 2021 to </w:t>
      </w:r>
      <w:r w:rsidR="0037593B" w:rsidRPr="004B61C0">
        <w:rPr>
          <w:rFonts w:asciiTheme="majorHAnsi" w:hAnsiTheme="majorHAnsi" w:cstheme="majorHAnsi"/>
        </w:rPr>
        <w:t>0.96</w:t>
      </w:r>
      <w:r w:rsidR="00496CBE" w:rsidRPr="004B61C0">
        <w:rPr>
          <w:rFonts w:asciiTheme="majorHAnsi" w:hAnsiTheme="majorHAnsi" w:cstheme="majorHAnsi"/>
        </w:rPr>
        <w:t>, caused by</w:t>
      </w:r>
      <w:r w:rsidR="0037593B" w:rsidRPr="004B61C0">
        <w:rPr>
          <w:rFonts w:asciiTheme="majorHAnsi" w:hAnsiTheme="majorHAnsi" w:cstheme="majorHAnsi"/>
        </w:rPr>
        <w:t xml:space="preserve"> </w:t>
      </w:r>
      <w:r w:rsidR="00AD2E25" w:rsidRPr="004B61C0">
        <w:rPr>
          <w:rFonts w:asciiTheme="majorHAnsi" w:hAnsiTheme="majorHAnsi" w:cstheme="majorHAnsi"/>
        </w:rPr>
        <w:t xml:space="preserve">Current Assets </w:t>
      </w:r>
      <w:r w:rsidR="00496CBE" w:rsidRPr="004B61C0">
        <w:rPr>
          <w:rFonts w:asciiTheme="majorHAnsi" w:hAnsiTheme="majorHAnsi" w:cstheme="majorHAnsi"/>
        </w:rPr>
        <w:t xml:space="preserve">decreasing </w:t>
      </w:r>
      <w:r w:rsidR="00D27FE4" w:rsidRPr="004B61C0">
        <w:rPr>
          <w:rFonts w:asciiTheme="majorHAnsi" w:hAnsiTheme="majorHAnsi" w:cstheme="majorHAnsi"/>
        </w:rPr>
        <w:t>and current</w:t>
      </w:r>
      <w:r w:rsidR="00496CBE" w:rsidRPr="004B61C0">
        <w:rPr>
          <w:rFonts w:asciiTheme="majorHAnsi" w:hAnsiTheme="majorHAnsi" w:cstheme="majorHAnsi"/>
        </w:rPr>
        <w:t xml:space="preserve"> liabilities increasing</w:t>
      </w:r>
      <w:r w:rsidR="00EE2A29" w:rsidRPr="004B61C0">
        <w:rPr>
          <w:rFonts w:asciiTheme="majorHAnsi" w:hAnsiTheme="majorHAnsi" w:cstheme="majorHAnsi"/>
        </w:rPr>
        <w:t>.</w:t>
      </w:r>
      <w:r w:rsidR="000608FB" w:rsidRPr="004B61C0">
        <w:rPr>
          <w:rFonts w:asciiTheme="majorHAnsi" w:hAnsiTheme="majorHAnsi" w:cstheme="majorHAnsi"/>
        </w:rPr>
        <w:t xml:space="preserve"> Current Assets decreased due to lower inventory </w:t>
      </w:r>
      <w:r w:rsidR="0077291E" w:rsidRPr="004B61C0">
        <w:rPr>
          <w:rFonts w:asciiTheme="majorHAnsi" w:hAnsiTheme="majorHAnsi" w:cstheme="majorHAnsi"/>
        </w:rPr>
        <w:t xml:space="preserve">- </w:t>
      </w:r>
      <w:r w:rsidR="000608FB" w:rsidRPr="004B61C0">
        <w:rPr>
          <w:rFonts w:asciiTheme="majorHAnsi" w:hAnsiTheme="majorHAnsi" w:cstheme="majorHAnsi"/>
        </w:rPr>
        <w:t xml:space="preserve">de-stocking </w:t>
      </w:r>
      <w:r w:rsidR="00757BEB" w:rsidRPr="004B61C0">
        <w:rPr>
          <w:rFonts w:asciiTheme="majorHAnsi" w:hAnsiTheme="majorHAnsi" w:cstheme="majorHAnsi"/>
        </w:rPr>
        <w:t>strategy for the group</w:t>
      </w:r>
      <w:r w:rsidR="000F3D93" w:rsidRPr="004B61C0">
        <w:rPr>
          <w:rFonts w:asciiTheme="majorHAnsi" w:hAnsiTheme="majorHAnsi" w:cstheme="majorHAnsi"/>
        </w:rPr>
        <w:t xml:space="preserve"> (£8m)</w:t>
      </w:r>
      <w:r w:rsidR="00C57B77" w:rsidRPr="004B61C0">
        <w:rPr>
          <w:rFonts w:asciiTheme="majorHAnsi" w:hAnsiTheme="majorHAnsi" w:cstheme="majorHAnsi"/>
        </w:rPr>
        <w:t xml:space="preserve">. Other </w:t>
      </w:r>
      <w:r w:rsidR="009F0D69" w:rsidRPr="004B61C0">
        <w:rPr>
          <w:rFonts w:asciiTheme="majorHAnsi" w:hAnsiTheme="majorHAnsi" w:cstheme="majorHAnsi"/>
        </w:rPr>
        <w:t>movements</w:t>
      </w:r>
      <w:r w:rsidR="00C57B77" w:rsidRPr="004B61C0">
        <w:rPr>
          <w:rFonts w:asciiTheme="majorHAnsi" w:hAnsiTheme="majorHAnsi" w:cstheme="majorHAnsi"/>
        </w:rPr>
        <w:t xml:space="preserve"> in </w:t>
      </w:r>
      <w:r w:rsidR="000170B6" w:rsidRPr="004B61C0">
        <w:rPr>
          <w:rFonts w:asciiTheme="majorHAnsi" w:hAnsiTheme="majorHAnsi" w:cstheme="majorHAnsi"/>
        </w:rPr>
        <w:t>C</w:t>
      </w:r>
      <w:r w:rsidR="00C57B77" w:rsidRPr="004B61C0">
        <w:rPr>
          <w:rFonts w:asciiTheme="majorHAnsi" w:hAnsiTheme="majorHAnsi" w:cstheme="majorHAnsi"/>
        </w:rPr>
        <w:t xml:space="preserve">urrent </w:t>
      </w:r>
      <w:r w:rsidR="009F0D69" w:rsidRPr="004B61C0">
        <w:rPr>
          <w:rFonts w:asciiTheme="majorHAnsi" w:hAnsiTheme="majorHAnsi" w:cstheme="majorHAnsi"/>
        </w:rPr>
        <w:t xml:space="preserve">assets were </w:t>
      </w:r>
      <w:r w:rsidR="002505F4" w:rsidRPr="004B61C0">
        <w:rPr>
          <w:rFonts w:asciiTheme="majorHAnsi" w:hAnsiTheme="majorHAnsi" w:cstheme="majorHAnsi"/>
        </w:rPr>
        <w:t>T</w:t>
      </w:r>
      <w:r w:rsidR="009F0D69" w:rsidRPr="004B61C0">
        <w:rPr>
          <w:rFonts w:asciiTheme="majorHAnsi" w:hAnsiTheme="majorHAnsi" w:cstheme="majorHAnsi"/>
        </w:rPr>
        <w:t xml:space="preserve">rades and other receivables increasing due to customer </w:t>
      </w:r>
      <w:r w:rsidR="00D27FE4" w:rsidRPr="004B61C0">
        <w:rPr>
          <w:rFonts w:asciiTheme="majorHAnsi" w:hAnsiTheme="majorHAnsi" w:cstheme="majorHAnsi"/>
        </w:rPr>
        <w:t>prepayments</w:t>
      </w:r>
      <w:r w:rsidR="009F0D69" w:rsidRPr="004B61C0">
        <w:rPr>
          <w:rFonts w:asciiTheme="majorHAnsi" w:hAnsiTheme="majorHAnsi" w:cstheme="majorHAnsi"/>
        </w:rPr>
        <w:t xml:space="preserve"> </w:t>
      </w:r>
      <w:r w:rsidR="00236257" w:rsidRPr="004B61C0">
        <w:rPr>
          <w:rFonts w:asciiTheme="majorHAnsi" w:hAnsiTheme="majorHAnsi" w:cstheme="majorHAnsi"/>
        </w:rPr>
        <w:t>–</w:t>
      </w:r>
      <w:r w:rsidR="009F0D69" w:rsidRPr="004B61C0">
        <w:rPr>
          <w:rFonts w:asciiTheme="majorHAnsi" w:hAnsiTheme="majorHAnsi" w:cstheme="majorHAnsi"/>
        </w:rPr>
        <w:t xml:space="preserve"> </w:t>
      </w:r>
      <w:r w:rsidR="00236257" w:rsidRPr="004B61C0">
        <w:rPr>
          <w:rFonts w:asciiTheme="majorHAnsi" w:hAnsiTheme="majorHAnsi" w:cstheme="majorHAnsi"/>
        </w:rPr>
        <w:t>more units sold</w:t>
      </w:r>
      <w:r w:rsidR="009C69AA" w:rsidRPr="004B61C0">
        <w:rPr>
          <w:rFonts w:asciiTheme="majorHAnsi" w:hAnsiTheme="majorHAnsi" w:cstheme="majorHAnsi"/>
        </w:rPr>
        <w:t>.</w:t>
      </w:r>
      <w:r w:rsidR="007D00A7" w:rsidRPr="004B61C0">
        <w:rPr>
          <w:rFonts w:asciiTheme="majorHAnsi" w:hAnsiTheme="majorHAnsi" w:cstheme="majorHAnsi"/>
        </w:rPr>
        <w:t xml:space="preserve"> </w:t>
      </w:r>
      <w:r w:rsidR="008A3B8E" w:rsidRPr="004B61C0">
        <w:rPr>
          <w:rFonts w:asciiTheme="majorHAnsi" w:hAnsiTheme="majorHAnsi" w:cstheme="majorHAnsi"/>
        </w:rPr>
        <w:t>Receivables</w:t>
      </w:r>
      <w:r w:rsidR="00FA61EE" w:rsidRPr="004B61C0">
        <w:rPr>
          <w:rFonts w:asciiTheme="majorHAnsi" w:hAnsiTheme="majorHAnsi" w:cstheme="majorHAnsi"/>
        </w:rPr>
        <w:t xml:space="preserve"> increased due to </w:t>
      </w:r>
      <w:r w:rsidR="008A3B8E" w:rsidRPr="004B61C0">
        <w:rPr>
          <w:rFonts w:asciiTheme="majorHAnsi" w:hAnsiTheme="majorHAnsi" w:cstheme="majorHAnsi"/>
        </w:rPr>
        <w:t xml:space="preserve">supply chain constraints moving delivery into 2022. </w:t>
      </w:r>
      <w:r w:rsidR="00161FE8" w:rsidRPr="004B61C0">
        <w:rPr>
          <w:rFonts w:asciiTheme="majorHAnsi" w:hAnsiTheme="majorHAnsi" w:cstheme="majorHAnsi"/>
        </w:rPr>
        <w:t>Current liabilities</w:t>
      </w:r>
      <w:r w:rsidR="002956D2" w:rsidRPr="004B61C0">
        <w:rPr>
          <w:rFonts w:asciiTheme="majorHAnsi" w:hAnsiTheme="majorHAnsi" w:cstheme="majorHAnsi"/>
        </w:rPr>
        <w:t xml:space="preserve"> increased due to </w:t>
      </w:r>
      <w:r w:rsidR="002505F4" w:rsidRPr="004B61C0">
        <w:rPr>
          <w:rFonts w:asciiTheme="majorHAnsi" w:hAnsiTheme="majorHAnsi" w:cstheme="majorHAnsi"/>
        </w:rPr>
        <w:t>T</w:t>
      </w:r>
      <w:r w:rsidR="002956D2" w:rsidRPr="004B61C0">
        <w:rPr>
          <w:rFonts w:asciiTheme="majorHAnsi" w:hAnsiTheme="majorHAnsi" w:cstheme="majorHAnsi"/>
        </w:rPr>
        <w:t>rade and other payables</w:t>
      </w:r>
      <w:r w:rsidR="00D27FE4" w:rsidRPr="004B61C0">
        <w:rPr>
          <w:rFonts w:asciiTheme="majorHAnsi" w:hAnsiTheme="majorHAnsi" w:cstheme="majorHAnsi"/>
        </w:rPr>
        <w:t>. Customer deposits and advances increased</w:t>
      </w:r>
      <w:r w:rsidR="00633C46" w:rsidRPr="004B61C0">
        <w:rPr>
          <w:rFonts w:asciiTheme="majorHAnsi" w:hAnsiTheme="majorHAnsi" w:cstheme="majorHAnsi"/>
        </w:rPr>
        <w:t xml:space="preserve"> by £74.1m</w:t>
      </w:r>
      <w:r w:rsidR="00F964EA" w:rsidRPr="004B61C0">
        <w:rPr>
          <w:rFonts w:asciiTheme="majorHAnsi" w:hAnsiTheme="majorHAnsi" w:cstheme="majorHAnsi"/>
        </w:rPr>
        <w:t xml:space="preserve"> with higher sales</w:t>
      </w:r>
      <w:r w:rsidR="000170B6" w:rsidRPr="004B61C0">
        <w:rPr>
          <w:rFonts w:asciiTheme="majorHAnsi" w:hAnsiTheme="majorHAnsi" w:cstheme="majorHAnsi"/>
        </w:rPr>
        <w:t xml:space="preserve">. </w:t>
      </w:r>
      <w:sdt>
        <w:sdtPr>
          <w:rPr>
            <w:rFonts w:asciiTheme="majorHAnsi" w:hAnsiTheme="majorHAnsi" w:cstheme="majorHAnsi"/>
            <w:i/>
            <w:iCs/>
          </w:rPr>
          <w:id w:val="1391845937"/>
          <w:citation/>
        </w:sdtPr>
        <w:sdtContent>
          <w:r w:rsidR="00C264BE" w:rsidRPr="004B61C0">
            <w:rPr>
              <w:rFonts w:asciiTheme="majorHAnsi" w:hAnsiTheme="majorHAnsi" w:cstheme="majorHAnsi"/>
              <w:i/>
              <w:iCs/>
            </w:rPr>
            <w:fldChar w:fldCharType="begin"/>
          </w:r>
          <w:r w:rsidR="00C264BE" w:rsidRPr="004B61C0">
            <w:rPr>
              <w:rFonts w:asciiTheme="majorHAnsi" w:hAnsiTheme="majorHAnsi" w:cstheme="majorHAnsi"/>
              <w:i/>
              <w:iCs/>
            </w:rPr>
            <w:instrText xml:space="preserve"> CITATION Ast21 \l 2057 </w:instrText>
          </w:r>
          <w:r w:rsidR="00C264BE" w:rsidRPr="004B61C0">
            <w:rPr>
              <w:rFonts w:asciiTheme="majorHAnsi" w:hAnsiTheme="majorHAnsi" w:cstheme="majorHAnsi"/>
              <w:i/>
              <w:iCs/>
            </w:rPr>
            <w:fldChar w:fldCharType="separate"/>
          </w:r>
          <w:r w:rsidR="00C264BE" w:rsidRPr="004B61C0">
            <w:rPr>
              <w:rFonts w:asciiTheme="majorHAnsi" w:hAnsiTheme="majorHAnsi" w:cstheme="majorHAnsi"/>
              <w:i/>
              <w:iCs/>
              <w:noProof/>
            </w:rPr>
            <w:t>(Aston Martin Lagonda, 2022)</w:t>
          </w:r>
          <w:r w:rsidR="00C264BE" w:rsidRPr="004B61C0">
            <w:rPr>
              <w:rFonts w:asciiTheme="majorHAnsi" w:hAnsiTheme="majorHAnsi" w:cstheme="majorHAnsi"/>
              <w:i/>
              <w:iCs/>
            </w:rPr>
            <w:fldChar w:fldCharType="end"/>
          </w:r>
        </w:sdtContent>
      </w:sdt>
    </w:p>
    <w:p w14:paraId="3CCEE87D" w14:textId="68B9DBAC" w:rsidR="00CC67B3" w:rsidRPr="004B61C0" w:rsidRDefault="00CC67B3" w:rsidP="00F0740B">
      <w:pPr>
        <w:rPr>
          <w:rFonts w:asciiTheme="majorHAnsi" w:hAnsiTheme="majorHAnsi" w:cstheme="majorHAnsi"/>
        </w:rPr>
      </w:pPr>
    </w:p>
    <w:p w14:paraId="758CB1E2" w14:textId="5C778764" w:rsidR="00AB20B8" w:rsidRPr="004B61C0" w:rsidRDefault="00F15971" w:rsidP="00F0740B">
      <w:pPr>
        <w:rPr>
          <w:rFonts w:asciiTheme="majorHAnsi" w:hAnsiTheme="majorHAnsi" w:cstheme="majorHAnsi"/>
        </w:rPr>
      </w:pPr>
      <w:r w:rsidRPr="004B61C0">
        <w:rPr>
          <w:rFonts w:asciiTheme="majorHAnsi" w:hAnsiTheme="majorHAnsi" w:cstheme="majorHAnsi"/>
        </w:rPr>
        <w:t xml:space="preserve">A current ratio below 1 means that current assets are less than current liabilities. </w:t>
      </w:r>
      <w:r w:rsidR="0036584F" w:rsidRPr="004B61C0">
        <w:rPr>
          <w:rFonts w:asciiTheme="majorHAnsi" w:hAnsiTheme="majorHAnsi" w:cstheme="majorHAnsi"/>
        </w:rPr>
        <w:t>A</w:t>
      </w:r>
      <w:r w:rsidRPr="004B61C0">
        <w:rPr>
          <w:rFonts w:asciiTheme="majorHAnsi" w:hAnsiTheme="majorHAnsi" w:cstheme="majorHAnsi"/>
        </w:rPr>
        <w:t xml:space="preserve">n indication that the company has liquidity problems. </w:t>
      </w:r>
      <w:r w:rsidR="006A7D22" w:rsidRPr="004B61C0">
        <w:rPr>
          <w:rFonts w:asciiTheme="majorHAnsi" w:hAnsiTheme="majorHAnsi" w:cstheme="majorHAnsi"/>
        </w:rPr>
        <w:t>Inventory reduction is a strategy</w:t>
      </w:r>
      <w:r w:rsidR="00892CDA" w:rsidRPr="004B61C0">
        <w:rPr>
          <w:rFonts w:asciiTheme="majorHAnsi" w:hAnsiTheme="majorHAnsi" w:cstheme="majorHAnsi"/>
        </w:rPr>
        <w:t xml:space="preserve"> for AML</w:t>
      </w:r>
      <w:r w:rsidR="006A7D22" w:rsidRPr="004B61C0">
        <w:rPr>
          <w:rFonts w:asciiTheme="majorHAnsi" w:hAnsiTheme="majorHAnsi" w:cstheme="majorHAnsi"/>
        </w:rPr>
        <w:t xml:space="preserve"> and a lower than 1 current ratio could be linked to</w:t>
      </w:r>
      <w:r w:rsidR="00C264BE" w:rsidRPr="004B61C0">
        <w:rPr>
          <w:rFonts w:asciiTheme="majorHAnsi" w:hAnsiTheme="majorHAnsi" w:cstheme="majorHAnsi"/>
        </w:rPr>
        <w:t xml:space="preserve"> too much inventory. </w:t>
      </w:r>
      <w:sdt>
        <w:sdtPr>
          <w:rPr>
            <w:rFonts w:asciiTheme="majorHAnsi" w:hAnsiTheme="majorHAnsi" w:cstheme="majorHAnsi"/>
            <w:i/>
            <w:iCs/>
          </w:rPr>
          <w:id w:val="-704629252"/>
          <w:citation/>
        </w:sdtPr>
        <w:sdtContent>
          <w:r w:rsidR="00C264BE" w:rsidRPr="004B61C0">
            <w:rPr>
              <w:rFonts w:asciiTheme="majorHAnsi" w:hAnsiTheme="majorHAnsi" w:cstheme="majorHAnsi"/>
              <w:i/>
              <w:iCs/>
            </w:rPr>
            <w:fldChar w:fldCharType="begin"/>
          </w:r>
          <w:r w:rsidR="00C264BE" w:rsidRPr="004B61C0">
            <w:rPr>
              <w:rFonts w:asciiTheme="majorHAnsi" w:hAnsiTheme="majorHAnsi" w:cstheme="majorHAnsi"/>
              <w:i/>
              <w:iCs/>
            </w:rPr>
            <w:instrText xml:space="preserve"> CITATION Edw16 \l 2057 </w:instrText>
          </w:r>
          <w:r w:rsidR="00C264BE" w:rsidRPr="004B61C0">
            <w:rPr>
              <w:rFonts w:asciiTheme="majorHAnsi" w:hAnsiTheme="majorHAnsi" w:cstheme="majorHAnsi"/>
              <w:i/>
              <w:iCs/>
            </w:rPr>
            <w:fldChar w:fldCharType="separate"/>
          </w:r>
          <w:r w:rsidR="00C264BE" w:rsidRPr="004B61C0">
            <w:rPr>
              <w:rFonts w:asciiTheme="majorHAnsi" w:hAnsiTheme="majorHAnsi" w:cstheme="majorHAnsi"/>
              <w:i/>
              <w:iCs/>
              <w:noProof/>
            </w:rPr>
            <w:t>(Fields, 2016)</w:t>
          </w:r>
          <w:r w:rsidR="00C264BE" w:rsidRPr="004B61C0">
            <w:rPr>
              <w:rFonts w:asciiTheme="majorHAnsi" w:hAnsiTheme="majorHAnsi" w:cstheme="majorHAnsi"/>
              <w:i/>
              <w:iCs/>
            </w:rPr>
            <w:fldChar w:fldCharType="end"/>
          </w:r>
        </w:sdtContent>
      </w:sdt>
      <w:r w:rsidR="00C264BE" w:rsidRPr="004B61C0">
        <w:rPr>
          <w:rFonts w:asciiTheme="majorHAnsi" w:hAnsiTheme="majorHAnsi" w:cstheme="majorHAnsi"/>
        </w:rPr>
        <w:t xml:space="preserve">    </w:t>
      </w:r>
    </w:p>
    <w:p w14:paraId="068C1FBE" w14:textId="77777777" w:rsidR="00F0740B" w:rsidRPr="004B61C0" w:rsidRDefault="00F0740B" w:rsidP="00F0740B">
      <w:pPr>
        <w:pStyle w:val="ListParagraph"/>
        <w:ind w:left="792"/>
        <w:rPr>
          <w:rFonts w:asciiTheme="majorHAnsi" w:hAnsiTheme="majorHAnsi" w:cstheme="majorHAnsi"/>
          <w:b/>
          <w:bCs/>
          <w:color w:val="002060"/>
          <w:sz w:val="24"/>
          <w:szCs w:val="24"/>
        </w:rPr>
      </w:pPr>
    </w:p>
    <w:p w14:paraId="41F436DD" w14:textId="5B5471F3" w:rsidR="00F0740B" w:rsidRPr="004B1CBB" w:rsidRDefault="00247D63"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lastRenderedPageBreak/>
        <w:t xml:space="preserve">Quick </w:t>
      </w:r>
      <w:r w:rsidR="00B36FB1">
        <w:rPr>
          <w:rFonts w:asciiTheme="majorHAnsi" w:hAnsiTheme="majorHAnsi" w:cstheme="majorHAnsi"/>
          <w:b/>
          <w:bCs/>
          <w:color w:val="002060"/>
          <w:sz w:val="24"/>
          <w:szCs w:val="24"/>
        </w:rPr>
        <w:t>r</w:t>
      </w:r>
      <w:r w:rsidRPr="004B1CBB">
        <w:rPr>
          <w:rFonts w:asciiTheme="majorHAnsi" w:hAnsiTheme="majorHAnsi" w:cstheme="majorHAnsi"/>
          <w:b/>
          <w:bCs/>
          <w:color w:val="002060"/>
          <w:sz w:val="24"/>
          <w:szCs w:val="24"/>
        </w:rPr>
        <w:t>atio</w:t>
      </w:r>
    </w:p>
    <w:p w14:paraId="0C662710" w14:textId="45F546B0" w:rsidR="00247D63" w:rsidRPr="004B61C0" w:rsidRDefault="00247D63" w:rsidP="00247D63">
      <w:pPr>
        <w:rPr>
          <w:rFonts w:asciiTheme="majorHAnsi" w:hAnsiTheme="majorHAnsi" w:cstheme="majorHAnsi"/>
        </w:rPr>
      </w:pPr>
    </w:p>
    <w:p w14:paraId="6DA5986A" w14:textId="425DBC04" w:rsidR="00247D63" w:rsidRPr="004B61C0" w:rsidRDefault="00A32175" w:rsidP="00247D63">
      <w:pPr>
        <w:rPr>
          <w:rFonts w:asciiTheme="majorHAnsi" w:hAnsiTheme="majorHAnsi" w:cstheme="majorHAnsi"/>
        </w:rPr>
      </w:pPr>
      <w:r w:rsidRPr="004B61C0">
        <w:rPr>
          <w:rFonts w:asciiTheme="majorHAnsi" w:hAnsiTheme="majorHAnsi" w:cstheme="majorHAnsi"/>
        </w:rPr>
        <w:t xml:space="preserve">Quick ratio </w:t>
      </w:r>
      <w:r w:rsidR="00A73C51" w:rsidRPr="004B61C0">
        <w:rPr>
          <w:rFonts w:asciiTheme="majorHAnsi" w:hAnsiTheme="majorHAnsi" w:cstheme="majorHAnsi"/>
        </w:rPr>
        <w:t>was 0.41 in 2019</w:t>
      </w:r>
      <w:r w:rsidR="00FE56BC" w:rsidRPr="004B61C0">
        <w:rPr>
          <w:rFonts w:asciiTheme="majorHAnsi" w:hAnsiTheme="majorHAnsi" w:cstheme="majorHAnsi"/>
        </w:rPr>
        <w:t>,</w:t>
      </w:r>
      <w:r w:rsidR="00EA3E8D" w:rsidRPr="004B61C0">
        <w:rPr>
          <w:rFonts w:asciiTheme="majorHAnsi" w:hAnsiTheme="majorHAnsi" w:cstheme="majorHAnsi"/>
        </w:rPr>
        <w:t xml:space="preserve"> increas</w:t>
      </w:r>
      <w:r w:rsidR="00FE56BC" w:rsidRPr="004B61C0">
        <w:rPr>
          <w:rFonts w:asciiTheme="majorHAnsi" w:hAnsiTheme="majorHAnsi" w:cstheme="majorHAnsi"/>
        </w:rPr>
        <w:t>ing</w:t>
      </w:r>
      <w:r w:rsidR="00EA3E8D" w:rsidRPr="004B61C0">
        <w:rPr>
          <w:rFonts w:asciiTheme="majorHAnsi" w:hAnsiTheme="majorHAnsi" w:cstheme="majorHAnsi"/>
        </w:rPr>
        <w:t xml:space="preserve"> </w:t>
      </w:r>
      <w:r w:rsidR="00CF19A9" w:rsidRPr="004B61C0">
        <w:rPr>
          <w:rFonts w:asciiTheme="majorHAnsi" w:hAnsiTheme="majorHAnsi" w:cstheme="majorHAnsi"/>
        </w:rPr>
        <w:t xml:space="preserve">to 0.84 in 2020 due to </w:t>
      </w:r>
      <w:r w:rsidR="00CF19A9" w:rsidRPr="004B61C0">
        <w:rPr>
          <w:rFonts w:asciiTheme="majorHAnsi" w:hAnsiTheme="majorHAnsi" w:cstheme="majorHAnsi"/>
        </w:rPr>
        <w:t xml:space="preserve">a large increase in </w:t>
      </w:r>
      <w:r w:rsidR="00FE56BC" w:rsidRPr="004B61C0">
        <w:rPr>
          <w:rFonts w:asciiTheme="majorHAnsi" w:hAnsiTheme="majorHAnsi" w:cstheme="majorHAnsi"/>
        </w:rPr>
        <w:t>C</w:t>
      </w:r>
      <w:r w:rsidR="00CF19A9" w:rsidRPr="004B61C0">
        <w:rPr>
          <w:rFonts w:asciiTheme="majorHAnsi" w:hAnsiTheme="majorHAnsi" w:cstheme="majorHAnsi"/>
        </w:rPr>
        <w:t>ash and cash equivalents from £107.9m in 2019 to £489.4m in 2020</w:t>
      </w:r>
      <w:r w:rsidR="00CF19A9" w:rsidRPr="004B61C0">
        <w:rPr>
          <w:rFonts w:asciiTheme="majorHAnsi" w:hAnsiTheme="majorHAnsi" w:cstheme="majorHAnsi"/>
        </w:rPr>
        <w:t>.</w:t>
      </w:r>
      <w:r w:rsidR="003C47EC" w:rsidRPr="004B61C0">
        <w:rPr>
          <w:rFonts w:asciiTheme="majorHAnsi" w:hAnsiTheme="majorHAnsi" w:cstheme="majorHAnsi"/>
        </w:rPr>
        <w:t xml:space="preserve"> </w:t>
      </w:r>
    </w:p>
    <w:p w14:paraId="75038993" w14:textId="23C1B8E7" w:rsidR="003C47EC" w:rsidRPr="004B61C0" w:rsidRDefault="003C47EC" w:rsidP="00247D63">
      <w:pPr>
        <w:rPr>
          <w:rFonts w:asciiTheme="majorHAnsi" w:hAnsiTheme="majorHAnsi" w:cstheme="majorHAnsi"/>
        </w:rPr>
      </w:pPr>
    </w:p>
    <w:p w14:paraId="59DF29FE" w14:textId="45E5D8DA" w:rsidR="003C47EC" w:rsidRPr="004B61C0" w:rsidRDefault="003C47EC" w:rsidP="00247D63">
      <w:pPr>
        <w:rPr>
          <w:rFonts w:asciiTheme="majorHAnsi" w:hAnsiTheme="majorHAnsi" w:cstheme="majorHAnsi"/>
          <w:color w:val="002060"/>
          <w:sz w:val="24"/>
          <w:szCs w:val="24"/>
        </w:rPr>
      </w:pPr>
      <w:r w:rsidRPr="004B61C0">
        <w:rPr>
          <w:rFonts w:asciiTheme="majorHAnsi" w:hAnsiTheme="majorHAnsi" w:cstheme="majorHAnsi"/>
        </w:rPr>
        <w:t xml:space="preserve">Quick ratio dropped from </w:t>
      </w:r>
      <w:r w:rsidR="007C3FB1" w:rsidRPr="004B61C0">
        <w:rPr>
          <w:rFonts w:asciiTheme="majorHAnsi" w:hAnsiTheme="majorHAnsi" w:cstheme="majorHAnsi"/>
        </w:rPr>
        <w:t>0.84 in 2020 to 0.74 in 2021</w:t>
      </w:r>
      <w:r w:rsidR="00213F9A" w:rsidRPr="004B61C0">
        <w:rPr>
          <w:rFonts w:asciiTheme="majorHAnsi" w:hAnsiTheme="majorHAnsi" w:cstheme="majorHAnsi"/>
        </w:rPr>
        <w:t xml:space="preserve">. </w:t>
      </w:r>
      <w:r w:rsidR="00D324B7" w:rsidRPr="004B61C0">
        <w:rPr>
          <w:rFonts w:asciiTheme="majorHAnsi" w:hAnsiTheme="majorHAnsi" w:cstheme="majorHAnsi"/>
        </w:rPr>
        <w:t xml:space="preserve">Current Assets did not </w:t>
      </w:r>
      <w:r w:rsidR="00D05CF4" w:rsidRPr="004B61C0">
        <w:rPr>
          <w:rFonts w:asciiTheme="majorHAnsi" w:hAnsiTheme="majorHAnsi" w:cstheme="majorHAnsi"/>
        </w:rPr>
        <w:t>significantly reduce</w:t>
      </w:r>
      <w:r w:rsidR="00D324B7" w:rsidRPr="004B61C0">
        <w:rPr>
          <w:rFonts w:asciiTheme="majorHAnsi" w:hAnsiTheme="majorHAnsi" w:cstheme="majorHAnsi"/>
        </w:rPr>
        <w:t>, but the Current liabilities</w:t>
      </w:r>
      <w:r w:rsidR="00146530" w:rsidRPr="004B61C0">
        <w:rPr>
          <w:rFonts w:asciiTheme="majorHAnsi" w:hAnsiTheme="majorHAnsi" w:cstheme="majorHAnsi"/>
        </w:rPr>
        <w:t xml:space="preserve"> mentioned in </w:t>
      </w:r>
      <w:r w:rsidR="005C5BB2" w:rsidRPr="004B61C0">
        <w:rPr>
          <w:rFonts w:asciiTheme="majorHAnsi" w:hAnsiTheme="majorHAnsi" w:cstheme="majorHAnsi"/>
        </w:rPr>
        <w:t xml:space="preserve">the </w:t>
      </w:r>
      <w:r w:rsidR="00146530" w:rsidRPr="004B61C0">
        <w:rPr>
          <w:rFonts w:asciiTheme="majorHAnsi" w:hAnsiTheme="majorHAnsi" w:cstheme="majorHAnsi"/>
        </w:rPr>
        <w:t>Current ratio</w:t>
      </w:r>
      <w:r w:rsidR="00D324B7" w:rsidRPr="004B61C0">
        <w:rPr>
          <w:rFonts w:asciiTheme="majorHAnsi" w:hAnsiTheme="majorHAnsi" w:cstheme="majorHAnsi"/>
        </w:rPr>
        <w:t xml:space="preserve"> increase </w:t>
      </w:r>
      <w:r w:rsidR="00D05CF4" w:rsidRPr="004B61C0">
        <w:rPr>
          <w:rFonts w:asciiTheme="majorHAnsi" w:hAnsiTheme="majorHAnsi" w:cstheme="majorHAnsi"/>
        </w:rPr>
        <w:t xml:space="preserve">has caused the </w:t>
      </w:r>
      <w:r w:rsidR="00FE56BC" w:rsidRPr="004B61C0">
        <w:rPr>
          <w:rFonts w:asciiTheme="majorHAnsi" w:hAnsiTheme="majorHAnsi" w:cstheme="majorHAnsi"/>
        </w:rPr>
        <w:t>un</w:t>
      </w:r>
      <w:r w:rsidR="00D05CF4" w:rsidRPr="004B61C0">
        <w:rPr>
          <w:rFonts w:asciiTheme="majorHAnsi" w:hAnsiTheme="majorHAnsi" w:cstheme="majorHAnsi"/>
        </w:rPr>
        <w:t xml:space="preserve">favourable </w:t>
      </w:r>
      <w:r w:rsidR="005C5BB2" w:rsidRPr="004B61C0">
        <w:rPr>
          <w:rFonts w:asciiTheme="majorHAnsi" w:hAnsiTheme="majorHAnsi" w:cstheme="majorHAnsi"/>
        </w:rPr>
        <w:t>Q</w:t>
      </w:r>
      <w:r w:rsidR="00D05CF4" w:rsidRPr="004B61C0">
        <w:rPr>
          <w:rFonts w:asciiTheme="majorHAnsi" w:hAnsiTheme="majorHAnsi" w:cstheme="majorHAnsi"/>
        </w:rPr>
        <w:t>uick ratio.</w:t>
      </w:r>
    </w:p>
    <w:p w14:paraId="7BD9679B" w14:textId="6D9E3CE4" w:rsidR="00247D63" w:rsidRPr="004B61C0" w:rsidRDefault="00247D63" w:rsidP="00247D63">
      <w:pPr>
        <w:rPr>
          <w:rFonts w:asciiTheme="majorHAnsi" w:hAnsiTheme="majorHAnsi" w:cstheme="majorHAnsi"/>
          <w:b/>
          <w:bCs/>
          <w:color w:val="002060"/>
          <w:sz w:val="24"/>
          <w:szCs w:val="24"/>
        </w:rPr>
      </w:pPr>
    </w:p>
    <w:p w14:paraId="6A92EB90" w14:textId="01C47AD7" w:rsidR="003F135A" w:rsidRPr="004B61C0" w:rsidRDefault="003F135A" w:rsidP="00247D63">
      <w:pPr>
        <w:rPr>
          <w:rFonts w:asciiTheme="majorHAnsi" w:hAnsiTheme="majorHAnsi" w:cstheme="majorHAnsi"/>
        </w:rPr>
      </w:pPr>
      <w:r w:rsidRPr="004B61C0">
        <w:rPr>
          <w:rFonts w:asciiTheme="majorHAnsi" w:hAnsiTheme="majorHAnsi" w:cstheme="majorHAnsi"/>
        </w:rPr>
        <w:t xml:space="preserve">Although the AML </w:t>
      </w:r>
      <w:r w:rsidR="00146530" w:rsidRPr="004B61C0">
        <w:rPr>
          <w:rFonts w:asciiTheme="majorHAnsi" w:hAnsiTheme="majorHAnsi" w:cstheme="majorHAnsi"/>
        </w:rPr>
        <w:t>Q</w:t>
      </w:r>
      <w:r w:rsidRPr="004B61C0">
        <w:rPr>
          <w:rFonts w:asciiTheme="majorHAnsi" w:hAnsiTheme="majorHAnsi" w:cstheme="majorHAnsi"/>
        </w:rPr>
        <w:t xml:space="preserve">uick ratio </w:t>
      </w:r>
      <w:r w:rsidR="006E6889" w:rsidRPr="004B61C0">
        <w:rPr>
          <w:rFonts w:asciiTheme="majorHAnsi" w:hAnsiTheme="majorHAnsi" w:cstheme="majorHAnsi"/>
        </w:rPr>
        <w:t>in 2021 was lower than 2020, it is significantly higher than 2019</w:t>
      </w:r>
      <w:r w:rsidR="00FE56BC" w:rsidRPr="004B61C0">
        <w:rPr>
          <w:rFonts w:asciiTheme="majorHAnsi" w:hAnsiTheme="majorHAnsi" w:cstheme="majorHAnsi"/>
        </w:rPr>
        <w:t xml:space="preserve">, </w:t>
      </w:r>
      <w:r w:rsidR="006E6889" w:rsidRPr="004B61C0">
        <w:rPr>
          <w:rFonts w:asciiTheme="majorHAnsi" w:hAnsiTheme="majorHAnsi" w:cstheme="majorHAnsi"/>
        </w:rPr>
        <w:t xml:space="preserve">driven by increased </w:t>
      </w:r>
      <w:r w:rsidR="00E176D5" w:rsidRPr="004B61C0">
        <w:rPr>
          <w:rFonts w:asciiTheme="majorHAnsi" w:hAnsiTheme="majorHAnsi" w:cstheme="majorHAnsi"/>
        </w:rPr>
        <w:t>Ca</w:t>
      </w:r>
      <w:r w:rsidR="006E6889" w:rsidRPr="004B61C0">
        <w:rPr>
          <w:rFonts w:asciiTheme="majorHAnsi" w:hAnsiTheme="majorHAnsi" w:cstheme="majorHAnsi"/>
        </w:rPr>
        <w:t xml:space="preserve">sh and cash equivalents. </w:t>
      </w:r>
    </w:p>
    <w:p w14:paraId="3E119A94" w14:textId="77777777" w:rsidR="003F135A" w:rsidRPr="004B61C0" w:rsidRDefault="003F135A" w:rsidP="00247D63">
      <w:pPr>
        <w:rPr>
          <w:rFonts w:asciiTheme="majorHAnsi" w:hAnsiTheme="majorHAnsi" w:cstheme="majorHAnsi"/>
          <w:b/>
          <w:bCs/>
          <w:color w:val="002060"/>
          <w:sz w:val="24"/>
          <w:szCs w:val="24"/>
        </w:rPr>
      </w:pPr>
    </w:p>
    <w:p w14:paraId="76BCDA11" w14:textId="2BF32D98" w:rsidR="00247D63" w:rsidRPr="004B1CBB" w:rsidRDefault="00247D63"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 xml:space="preserve">Cash </w:t>
      </w:r>
      <w:r w:rsidR="00B36FB1">
        <w:rPr>
          <w:rFonts w:asciiTheme="majorHAnsi" w:hAnsiTheme="majorHAnsi" w:cstheme="majorHAnsi"/>
          <w:b/>
          <w:bCs/>
          <w:color w:val="002060"/>
          <w:sz w:val="24"/>
          <w:szCs w:val="24"/>
        </w:rPr>
        <w:t>r</w:t>
      </w:r>
      <w:r w:rsidRPr="004B1CBB">
        <w:rPr>
          <w:rFonts w:asciiTheme="majorHAnsi" w:hAnsiTheme="majorHAnsi" w:cstheme="majorHAnsi"/>
          <w:b/>
          <w:bCs/>
          <w:color w:val="002060"/>
          <w:sz w:val="24"/>
          <w:szCs w:val="24"/>
        </w:rPr>
        <w:t>atio</w:t>
      </w:r>
    </w:p>
    <w:p w14:paraId="516A11FF" w14:textId="668EA3AF" w:rsidR="00A12110" w:rsidRPr="004B61C0" w:rsidRDefault="00A12110" w:rsidP="00B46996">
      <w:pPr>
        <w:rPr>
          <w:rFonts w:asciiTheme="majorHAnsi" w:hAnsiTheme="majorHAnsi" w:cstheme="majorHAnsi"/>
          <w:b/>
          <w:bCs/>
          <w:color w:val="002060"/>
          <w:sz w:val="24"/>
          <w:szCs w:val="24"/>
        </w:rPr>
      </w:pPr>
    </w:p>
    <w:p w14:paraId="092A4B2B" w14:textId="23B40284" w:rsidR="003A34CC" w:rsidRPr="004B61C0" w:rsidRDefault="003A34CC" w:rsidP="00B46996">
      <w:pPr>
        <w:rPr>
          <w:rFonts w:asciiTheme="majorHAnsi" w:hAnsiTheme="majorHAnsi" w:cstheme="majorHAnsi"/>
        </w:rPr>
      </w:pPr>
      <w:r w:rsidRPr="004B61C0">
        <w:rPr>
          <w:rFonts w:asciiTheme="majorHAnsi" w:hAnsiTheme="majorHAnsi" w:cstheme="majorHAnsi"/>
        </w:rPr>
        <w:t>Cash ratio</w:t>
      </w:r>
      <w:r w:rsidR="00BB49CC" w:rsidRPr="004B61C0">
        <w:rPr>
          <w:rFonts w:asciiTheme="majorHAnsi" w:hAnsiTheme="majorHAnsi" w:cstheme="majorHAnsi"/>
        </w:rPr>
        <w:t xml:space="preserve"> was </w:t>
      </w:r>
      <w:r w:rsidR="00A74B6C" w:rsidRPr="004B61C0">
        <w:rPr>
          <w:rFonts w:asciiTheme="majorHAnsi" w:hAnsiTheme="majorHAnsi" w:cstheme="majorHAnsi"/>
        </w:rPr>
        <w:t>0.12 in 2019</w:t>
      </w:r>
      <w:r w:rsidR="00163752" w:rsidRPr="004B61C0">
        <w:rPr>
          <w:rFonts w:asciiTheme="majorHAnsi" w:hAnsiTheme="majorHAnsi" w:cstheme="majorHAnsi"/>
        </w:rPr>
        <w:t>, increasing to 0.61 in 2020</w:t>
      </w:r>
      <w:r w:rsidR="00FE56BC" w:rsidRPr="004B61C0">
        <w:rPr>
          <w:rFonts w:asciiTheme="majorHAnsi" w:hAnsiTheme="majorHAnsi" w:cstheme="majorHAnsi"/>
        </w:rPr>
        <w:t>,</w:t>
      </w:r>
      <w:r w:rsidR="00D9252B" w:rsidRPr="004B61C0">
        <w:rPr>
          <w:rFonts w:asciiTheme="majorHAnsi" w:hAnsiTheme="majorHAnsi" w:cstheme="majorHAnsi"/>
        </w:rPr>
        <w:t xml:space="preserve"> due to extra cash from equity and borrowings.</w:t>
      </w:r>
    </w:p>
    <w:p w14:paraId="75373EB3" w14:textId="636D406D" w:rsidR="00D9252B" w:rsidRPr="004B61C0" w:rsidRDefault="00D9252B" w:rsidP="00B46996">
      <w:pPr>
        <w:rPr>
          <w:rFonts w:asciiTheme="majorHAnsi" w:hAnsiTheme="majorHAnsi" w:cstheme="majorHAnsi"/>
        </w:rPr>
      </w:pPr>
    </w:p>
    <w:p w14:paraId="714D88E9" w14:textId="4BD14BC2" w:rsidR="00D9252B" w:rsidRPr="004B61C0" w:rsidRDefault="00D9252B" w:rsidP="00B46996">
      <w:pPr>
        <w:rPr>
          <w:rFonts w:asciiTheme="majorHAnsi" w:hAnsiTheme="majorHAnsi" w:cstheme="majorHAnsi"/>
        </w:rPr>
      </w:pPr>
      <w:r w:rsidRPr="004B61C0">
        <w:rPr>
          <w:rFonts w:asciiTheme="majorHAnsi" w:hAnsiTheme="majorHAnsi" w:cstheme="majorHAnsi"/>
        </w:rPr>
        <w:t xml:space="preserve">Cash ratio </w:t>
      </w:r>
      <w:r w:rsidR="00705F66" w:rsidRPr="004B61C0">
        <w:rPr>
          <w:rFonts w:asciiTheme="majorHAnsi" w:hAnsiTheme="majorHAnsi" w:cstheme="majorHAnsi"/>
        </w:rPr>
        <w:t>lowered from 0.61 in 2020 to 0.46 in 2021</w:t>
      </w:r>
      <w:r w:rsidR="00FE56BC" w:rsidRPr="004B61C0">
        <w:rPr>
          <w:rFonts w:asciiTheme="majorHAnsi" w:hAnsiTheme="majorHAnsi" w:cstheme="majorHAnsi"/>
        </w:rPr>
        <w:t>,</w:t>
      </w:r>
      <w:r w:rsidR="00A414D3" w:rsidRPr="004B61C0">
        <w:rPr>
          <w:rFonts w:asciiTheme="majorHAnsi" w:hAnsiTheme="majorHAnsi" w:cstheme="majorHAnsi"/>
        </w:rPr>
        <w:t xml:space="preserve"> </w:t>
      </w:r>
      <w:r w:rsidR="00B90F91" w:rsidRPr="004B61C0">
        <w:rPr>
          <w:rFonts w:asciiTheme="majorHAnsi" w:hAnsiTheme="majorHAnsi" w:cstheme="majorHAnsi"/>
        </w:rPr>
        <w:t xml:space="preserve">driven by Current liabilities increasing by £97m, with </w:t>
      </w:r>
      <w:r w:rsidR="00D51806" w:rsidRPr="004B61C0">
        <w:rPr>
          <w:rFonts w:asciiTheme="majorHAnsi" w:hAnsiTheme="majorHAnsi" w:cstheme="majorHAnsi"/>
        </w:rPr>
        <w:t>C</w:t>
      </w:r>
      <w:r w:rsidR="00B90F91" w:rsidRPr="004B61C0">
        <w:rPr>
          <w:rFonts w:asciiTheme="majorHAnsi" w:hAnsiTheme="majorHAnsi" w:cstheme="majorHAnsi"/>
        </w:rPr>
        <w:t>ash</w:t>
      </w:r>
      <w:r w:rsidR="00D51806" w:rsidRPr="004B61C0">
        <w:rPr>
          <w:rFonts w:asciiTheme="majorHAnsi" w:hAnsiTheme="majorHAnsi" w:cstheme="majorHAnsi"/>
        </w:rPr>
        <w:t xml:space="preserve"> and cash equivalents</w:t>
      </w:r>
      <w:r w:rsidR="00B90F91" w:rsidRPr="004B61C0">
        <w:rPr>
          <w:rFonts w:asciiTheme="majorHAnsi" w:hAnsiTheme="majorHAnsi" w:cstheme="majorHAnsi"/>
        </w:rPr>
        <w:t xml:space="preserve"> dropping due to </w:t>
      </w:r>
      <w:r w:rsidR="00D51806" w:rsidRPr="004B61C0">
        <w:rPr>
          <w:rFonts w:asciiTheme="majorHAnsi" w:hAnsiTheme="majorHAnsi" w:cstheme="majorHAnsi"/>
        </w:rPr>
        <w:t xml:space="preserve">a revolving credit facility and </w:t>
      </w:r>
      <w:r w:rsidR="00B90F91" w:rsidRPr="004B61C0">
        <w:rPr>
          <w:rFonts w:asciiTheme="majorHAnsi" w:hAnsiTheme="majorHAnsi" w:cstheme="majorHAnsi"/>
        </w:rPr>
        <w:t>currency fluctuations</w:t>
      </w:r>
      <w:r w:rsidR="00D51806" w:rsidRPr="004B61C0">
        <w:rPr>
          <w:rFonts w:asciiTheme="majorHAnsi" w:hAnsiTheme="majorHAnsi" w:cstheme="majorHAnsi"/>
        </w:rPr>
        <w:t>.</w:t>
      </w:r>
    </w:p>
    <w:p w14:paraId="7ABAE4AC" w14:textId="6FB02041" w:rsidR="00A12110" w:rsidRPr="004B61C0" w:rsidRDefault="00A12110" w:rsidP="00B46996">
      <w:pPr>
        <w:rPr>
          <w:rFonts w:asciiTheme="majorHAnsi" w:hAnsiTheme="majorHAnsi" w:cstheme="majorHAnsi"/>
          <w:b/>
          <w:bCs/>
          <w:color w:val="002060"/>
          <w:sz w:val="24"/>
          <w:szCs w:val="24"/>
        </w:rPr>
      </w:pPr>
    </w:p>
    <w:p w14:paraId="52D25D11" w14:textId="6AB7A174" w:rsidR="00D51806" w:rsidRPr="004B61C0" w:rsidRDefault="00186677" w:rsidP="00B46996">
      <w:pPr>
        <w:rPr>
          <w:rFonts w:asciiTheme="majorHAnsi" w:hAnsiTheme="majorHAnsi" w:cstheme="majorHAnsi"/>
        </w:rPr>
      </w:pPr>
      <w:r w:rsidRPr="004B61C0">
        <w:rPr>
          <w:rFonts w:asciiTheme="majorHAnsi" w:hAnsiTheme="majorHAnsi" w:cstheme="majorHAnsi"/>
        </w:rPr>
        <w:t>AML have focussed on improving cash position</w:t>
      </w:r>
      <w:r w:rsidR="00A0674E" w:rsidRPr="004B61C0">
        <w:rPr>
          <w:rFonts w:asciiTheme="majorHAnsi" w:hAnsiTheme="majorHAnsi" w:cstheme="majorHAnsi"/>
        </w:rPr>
        <w:t xml:space="preserve"> which would give confidence that current liabilities </w:t>
      </w:r>
      <w:r w:rsidR="00E35C56" w:rsidRPr="004B61C0">
        <w:rPr>
          <w:rFonts w:asciiTheme="majorHAnsi" w:hAnsiTheme="majorHAnsi" w:cstheme="majorHAnsi"/>
        </w:rPr>
        <w:t>could be satisfied quickly</w:t>
      </w:r>
      <w:r w:rsidR="00FE56BC" w:rsidRPr="004B61C0">
        <w:rPr>
          <w:rFonts w:asciiTheme="majorHAnsi" w:hAnsiTheme="majorHAnsi" w:cstheme="majorHAnsi"/>
        </w:rPr>
        <w:t>.</w:t>
      </w:r>
    </w:p>
    <w:p w14:paraId="71753FEF" w14:textId="27AC10F8" w:rsidR="00D51806" w:rsidRDefault="00D51806" w:rsidP="00B46996">
      <w:pPr>
        <w:rPr>
          <w:rFonts w:asciiTheme="majorHAnsi" w:hAnsiTheme="majorHAnsi" w:cstheme="majorHAnsi"/>
          <w:b/>
          <w:bCs/>
          <w:color w:val="002060"/>
          <w:sz w:val="24"/>
          <w:szCs w:val="24"/>
        </w:rPr>
      </w:pPr>
    </w:p>
    <w:p w14:paraId="0F13D403" w14:textId="77777777" w:rsidR="004C72BC" w:rsidRPr="004B61C0" w:rsidRDefault="004C72BC" w:rsidP="00B46996">
      <w:pPr>
        <w:rPr>
          <w:rFonts w:asciiTheme="majorHAnsi" w:hAnsiTheme="majorHAnsi" w:cstheme="majorHAnsi"/>
          <w:b/>
          <w:bCs/>
          <w:color w:val="002060"/>
          <w:sz w:val="24"/>
          <w:szCs w:val="24"/>
        </w:rPr>
      </w:pPr>
    </w:p>
    <w:p w14:paraId="7FF10B13" w14:textId="088A775E" w:rsidR="00225181" w:rsidRPr="004B61C0" w:rsidRDefault="00F21275" w:rsidP="00225181">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Activity Ratios</w:t>
      </w:r>
    </w:p>
    <w:p w14:paraId="43121542" w14:textId="77777777" w:rsidR="00E176D5" w:rsidRPr="004B61C0" w:rsidRDefault="00E176D5" w:rsidP="00E176D5">
      <w:pPr>
        <w:rPr>
          <w:rFonts w:asciiTheme="majorHAnsi" w:hAnsiTheme="majorHAnsi" w:cstheme="majorHAnsi"/>
          <w:b/>
          <w:bCs/>
          <w:color w:val="002060"/>
          <w:sz w:val="28"/>
          <w:szCs w:val="28"/>
          <w:u w:val="single"/>
        </w:rPr>
      </w:pPr>
    </w:p>
    <w:p w14:paraId="6BAC452F" w14:textId="21B9C5A5" w:rsidR="00225181" w:rsidRPr="004B61C0" w:rsidRDefault="00225181" w:rsidP="00225181">
      <w:pPr>
        <w:rPr>
          <w:rFonts w:asciiTheme="majorHAnsi" w:hAnsiTheme="majorHAnsi" w:cstheme="majorHAnsi"/>
          <w:b/>
          <w:bCs/>
          <w:color w:val="002060"/>
          <w:sz w:val="24"/>
          <w:szCs w:val="24"/>
        </w:rPr>
      </w:pPr>
      <w:r w:rsidRPr="004B61C0">
        <w:rPr>
          <w:rFonts w:asciiTheme="majorHAnsi" w:hAnsiTheme="majorHAnsi" w:cstheme="majorHAnsi"/>
          <w:noProof/>
        </w:rPr>
        <w:drawing>
          <wp:inline distT="0" distB="0" distL="0" distR="0" wp14:anchorId="1E712A56" wp14:editId="651F1B85">
            <wp:extent cx="6638290" cy="3138221"/>
            <wp:effectExtent l="0" t="0" r="10160" b="5080"/>
            <wp:docPr id="12" name="Chart 12">
              <a:extLst xmlns:a="http://schemas.openxmlformats.org/drawingml/2006/main">
                <a:ext uri="{FF2B5EF4-FFF2-40B4-BE49-F238E27FC236}">
                  <a16:creationId xmlns:a16="http://schemas.microsoft.com/office/drawing/2014/main" id="{E23213B7-7D8D-40DC-B3D1-C369A4A2F8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6EE010FF" w14:textId="77777777" w:rsidR="00FE56BC" w:rsidRPr="004B61C0" w:rsidRDefault="00FE56BC" w:rsidP="00225181">
      <w:pPr>
        <w:rPr>
          <w:rFonts w:asciiTheme="majorHAnsi" w:hAnsiTheme="majorHAnsi" w:cstheme="majorHAnsi"/>
          <w:b/>
          <w:bCs/>
          <w:color w:val="002060"/>
          <w:sz w:val="24"/>
          <w:szCs w:val="24"/>
        </w:rPr>
      </w:pPr>
    </w:p>
    <w:p w14:paraId="3A2E4EB3" w14:textId="6E5038CC" w:rsidR="00225181" w:rsidRPr="004B1CBB" w:rsidRDefault="00225181"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Days Sales Outstanding</w:t>
      </w:r>
      <w:r w:rsidR="00E176D5" w:rsidRPr="004B1CBB">
        <w:rPr>
          <w:rFonts w:asciiTheme="majorHAnsi" w:hAnsiTheme="majorHAnsi" w:cstheme="majorHAnsi"/>
          <w:b/>
          <w:bCs/>
          <w:color w:val="002060"/>
          <w:sz w:val="24"/>
          <w:szCs w:val="24"/>
        </w:rPr>
        <w:t xml:space="preserve"> (DSO)</w:t>
      </w:r>
    </w:p>
    <w:p w14:paraId="1C825762" w14:textId="77777777" w:rsidR="00531D41" w:rsidRPr="004B61C0" w:rsidRDefault="00531D41" w:rsidP="00225181">
      <w:pPr>
        <w:rPr>
          <w:rFonts w:asciiTheme="majorHAnsi" w:hAnsiTheme="majorHAnsi" w:cstheme="majorHAnsi"/>
        </w:rPr>
      </w:pPr>
    </w:p>
    <w:p w14:paraId="2008FA16" w14:textId="232A215D" w:rsidR="00B626EF" w:rsidRPr="004B61C0" w:rsidRDefault="007E5CAE" w:rsidP="00225181">
      <w:pPr>
        <w:rPr>
          <w:rFonts w:asciiTheme="majorHAnsi" w:hAnsiTheme="majorHAnsi" w:cstheme="majorHAnsi"/>
        </w:rPr>
      </w:pPr>
      <w:r w:rsidRPr="004B61C0">
        <w:rPr>
          <w:rFonts w:asciiTheme="majorHAnsi" w:hAnsiTheme="majorHAnsi" w:cstheme="majorHAnsi"/>
        </w:rPr>
        <w:t>DSO worsened from 93.62 in 2019 to 106.67 in 2020</w:t>
      </w:r>
      <w:r w:rsidR="00ED0139" w:rsidRPr="004B61C0">
        <w:rPr>
          <w:rFonts w:asciiTheme="majorHAnsi" w:hAnsiTheme="majorHAnsi" w:cstheme="majorHAnsi"/>
        </w:rPr>
        <w:t xml:space="preserve">. </w:t>
      </w:r>
      <w:r w:rsidR="00E03DD5" w:rsidRPr="004B61C0">
        <w:rPr>
          <w:rFonts w:asciiTheme="majorHAnsi" w:hAnsiTheme="majorHAnsi" w:cstheme="majorHAnsi"/>
        </w:rPr>
        <w:t xml:space="preserve">Trade and other receivables improved </w:t>
      </w:r>
      <w:r w:rsidR="00E52E2B" w:rsidRPr="004B61C0">
        <w:rPr>
          <w:rFonts w:asciiTheme="majorHAnsi" w:hAnsiTheme="majorHAnsi" w:cstheme="majorHAnsi"/>
        </w:rPr>
        <w:t xml:space="preserve">by nearly </w:t>
      </w:r>
      <w:r w:rsidR="00DB7B04" w:rsidRPr="004B61C0">
        <w:rPr>
          <w:rFonts w:asciiTheme="majorHAnsi" w:hAnsiTheme="majorHAnsi" w:cstheme="majorHAnsi"/>
        </w:rPr>
        <w:t xml:space="preserve">£70m with </w:t>
      </w:r>
      <w:r w:rsidR="00277975" w:rsidRPr="004B61C0">
        <w:rPr>
          <w:rFonts w:asciiTheme="majorHAnsi" w:hAnsiTheme="majorHAnsi" w:cstheme="majorHAnsi"/>
        </w:rPr>
        <w:t xml:space="preserve">only £13.5m </w:t>
      </w:r>
      <w:r w:rsidR="00E176D5" w:rsidRPr="004B61C0">
        <w:rPr>
          <w:rFonts w:asciiTheme="majorHAnsi" w:hAnsiTheme="majorHAnsi" w:cstheme="majorHAnsi"/>
        </w:rPr>
        <w:t>overdue</w:t>
      </w:r>
      <w:r w:rsidR="00870638" w:rsidRPr="004B61C0">
        <w:rPr>
          <w:rFonts w:asciiTheme="majorHAnsi" w:hAnsiTheme="majorHAnsi" w:cstheme="majorHAnsi"/>
        </w:rPr>
        <w:t xml:space="preserve"> receivables in 2020, versus </w:t>
      </w:r>
      <w:r w:rsidR="00AC61FB" w:rsidRPr="004B61C0">
        <w:rPr>
          <w:rFonts w:asciiTheme="majorHAnsi" w:hAnsiTheme="majorHAnsi" w:cstheme="majorHAnsi"/>
        </w:rPr>
        <w:t xml:space="preserve">£58.5m </w:t>
      </w:r>
      <w:r w:rsidR="002A4E8D" w:rsidRPr="004B61C0">
        <w:rPr>
          <w:rFonts w:asciiTheme="majorHAnsi" w:hAnsiTheme="majorHAnsi" w:cstheme="majorHAnsi"/>
        </w:rPr>
        <w:t>over</w:t>
      </w:r>
      <w:r w:rsidR="00AC61FB" w:rsidRPr="004B61C0">
        <w:rPr>
          <w:rFonts w:asciiTheme="majorHAnsi" w:hAnsiTheme="majorHAnsi" w:cstheme="majorHAnsi"/>
        </w:rPr>
        <w:t xml:space="preserve">due receivables in 2019. </w:t>
      </w:r>
      <w:r w:rsidR="00F94BB8" w:rsidRPr="004B61C0">
        <w:rPr>
          <w:rFonts w:asciiTheme="majorHAnsi" w:hAnsiTheme="majorHAnsi" w:cstheme="majorHAnsi"/>
        </w:rPr>
        <w:t>Lower sales caused by Covid-19 a factor</w:t>
      </w:r>
      <w:r w:rsidR="008C78A8" w:rsidRPr="004B61C0">
        <w:rPr>
          <w:rFonts w:asciiTheme="majorHAnsi" w:hAnsiTheme="majorHAnsi" w:cstheme="majorHAnsi"/>
        </w:rPr>
        <w:t>, with less receivables to collect. Average revenue per day is the biggest impact on DSO</w:t>
      </w:r>
      <w:r w:rsidR="000864C3" w:rsidRPr="004B61C0">
        <w:rPr>
          <w:rFonts w:asciiTheme="majorHAnsi" w:hAnsiTheme="majorHAnsi" w:cstheme="majorHAnsi"/>
        </w:rPr>
        <w:t>, impacted by Covid-19.</w:t>
      </w:r>
    </w:p>
    <w:p w14:paraId="19D66CC8" w14:textId="68105519" w:rsidR="001B5D08" w:rsidRPr="004B61C0" w:rsidRDefault="001B5D08" w:rsidP="00225181">
      <w:pPr>
        <w:rPr>
          <w:rFonts w:asciiTheme="majorHAnsi" w:hAnsiTheme="majorHAnsi" w:cstheme="majorHAnsi"/>
        </w:rPr>
      </w:pPr>
    </w:p>
    <w:p w14:paraId="559D895B" w14:textId="4E5557A9" w:rsidR="001B5D08" w:rsidRPr="004B61C0" w:rsidRDefault="007E5CAE" w:rsidP="00225181">
      <w:pPr>
        <w:rPr>
          <w:rFonts w:asciiTheme="majorHAnsi" w:hAnsiTheme="majorHAnsi" w:cstheme="majorHAnsi"/>
        </w:rPr>
      </w:pPr>
      <w:r w:rsidRPr="004B61C0">
        <w:rPr>
          <w:rFonts w:asciiTheme="majorHAnsi" w:hAnsiTheme="majorHAnsi" w:cstheme="majorHAnsi"/>
        </w:rPr>
        <w:t>DSO improved to 81.81 in 2021</w:t>
      </w:r>
      <w:r w:rsidR="009D19A1" w:rsidRPr="004B61C0">
        <w:rPr>
          <w:rFonts w:asciiTheme="majorHAnsi" w:hAnsiTheme="majorHAnsi" w:cstheme="majorHAnsi"/>
        </w:rPr>
        <w:t xml:space="preserve"> because of h</w:t>
      </w:r>
      <w:r w:rsidR="00827069" w:rsidRPr="004B61C0">
        <w:rPr>
          <w:rFonts w:asciiTheme="majorHAnsi" w:hAnsiTheme="majorHAnsi" w:cstheme="majorHAnsi"/>
        </w:rPr>
        <w:t>igher revenue</w:t>
      </w:r>
      <w:r w:rsidR="000142A8" w:rsidRPr="004B61C0">
        <w:rPr>
          <w:rFonts w:asciiTheme="majorHAnsi" w:hAnsiTheme="majorHAnsi" w:cstheme="majorHAnsi"/>
        </w:rPr>
        <w:t xml:space="preserve">, </w:t>
      </w:r>
      <w:r w:rsidR="009D19A1" w:rsidRPr="004B61C0">
        <w:rPr>
          <w:rFonts w:asciiTheme="majorHAnsi" w:hAnsiTheme="majorHAnsi" w:cstheme="majorHAnsi"/>
        </w:rPr>
        <w:t>and increased sales</w:t>
      </w:r>
      <w:r w:rsidR="00E176D5" w:rsidRPr="004B61C0">
        <w:rPr>
          <w:rFonts w:asciiTheme="majorHAnsi" w:hAnsiTheme="majorHAnsi" w:cstheme="majorHAnsi"/>
        </w:rPr>
        <w:t xml:space="preserve">. </w:t>
      </w:r>
      <w:r w:rsidR="000142A8" w:rsidRPr="004B61C0">
        <w:rPr>
          <w:rFonts w:asciiTheme="majorHAnsi" w:hAnsiTheme="majorHAnsi" w:cstheme="majorHAnsi"/>
        </w:rPr>
        <w:t xml:space="preserve">2021 </w:t>
      </w:r>
      <w:r w:rsidR="001E6ED6" w:rsidRPr="004B61C0">
        <w:rPr>
          <w:rFonts w:asciiTheme="majorHAnsi" w:hAnsiTheme="majorHAnsi" w:cstheme="majorHAnsi"/>
        </w:rPr>
        <w:t xml:space="preserve">Trade and other receivables </w:t>
      </w:r>
      <w:r w:rsidR="000142A8" w:rsidRPr="004B61C0">
        <w:rPr>
          <w:rFonts w:asciiTheme="majorHAnsi" w:hAnsiTheme="majorHAnsi" w:cstheme="majorHAnsi"/>
        </w:rPr>
        <w:t xml:space="preserve">also improved </w:t>
      </w:r>
      <w:r w:rsidR="00EC6BFC" w:rsidRPr="004B61C0">
        <w:rPr>
          <w:rFonts w:asciiTheme="majorHAnsi" w:hAnsiTheme="majorHAnsi" w:cstheme="majorHAnsi"/>
        </w:rPr>
        <w:t>versus</w:t>
      </w:r>
      <w:r w:rsidR="000142A8" w:rsidRPr="004B61C0">
        <w:rPr>
          <w:rFonts w:asciiTheme="majorHAnsi" w:hAnsiTheme="majorHAnsi" w:cstheme="majorHAnsi"/>
        </w:rPr>
        <w:t xml:space="preserve"> 2019 </w:t>
      </w:r>
      <w:r w:rsidR="00EC6BFC" w:rsidRPr="004B61C0">
        <w:rPr>
          <w:rFonts w:asciiTheme="majorHAnsi" w:hAnsiTheme="majorHAnsi" w:cstheme="majorHAnsi"/>
        </w:rPr>
        <w:t xml:space="preserve">and </w:t>
      </w:r>
      <w:r w:rsidR="000142A8" w:rsidRPr="004B61C0">
        <w:rPr>
          <w:rFonts w:asciiTheme="majorHAnsi" w:hAnsiTheme="majorHAnsi" w:cstheme="majorHAnsi"/>
        </w:rPr>
        <w:t xml:space="preserve">is a good indicator that </w:t>
      </w:r>
      <w:r w:rsidR="006E75BA" w:rsidRPr="004B61C0">
        <w:rPr>
          <w:rFonts w:asciiTheme="majorHAnsi" w:hAnsiTheme="majorHAnsi" w:cstheme="majorHAnsi"/>
        </w:rPr>
        <w:t>accounts receivable is being collected more efficiently</w:t>
      </w:r>
      <w:r w:rsidR="00EC6BFC" w:rsidRPr="004B61C0">
        <w:rPr>
          <w:rFonts w:asciiTheme="majorHAnsi" w:hAnsiTheme="majorHAnsi" w:cstheme="majorHAnsi"/>
        </w:rPr>
        <w:t xml:space="preserve"> -</w:t>
      </w:r>
      <w:r w:rsidR="00996CF0" w:rsidRPr="004B61C0">
        <w:rPr>
          <w:rFonts w:asciiTheme="majorHAnsi" w:hAnsiTheme="majorHAnsi" w:cstheme="majorHAnsi"/>
        </w:rPr>
        <w:t xml:space="preserve"> </w:t>
      </w:r>
      <w:r w:rsidR="002A4E8D" w:rsidRPr="004B61C0">
        <w:rPr>
          <w:rFonts w:asciiTheme="majorHAnsi" w:hAnsiTheme="majorHAnsi" w:cstheme="majorHAnsi"/>
        </w:rPr>
        <w:t>£11.5m overdue receivables compared to £58.5m in 2019</w:t>
      </w:r>
      <w:r w:rsidR="00E25E92" w:rsidRPr="004B61C0">
        <w:rPr>
          <w:rFonts w:asciiTheme="majorHAnsi" w:hAnsiTheme="majorHAnsi" w:cstheme="majorHAnsi"/>
        </w:rPr>
        <w:t>.</w:t>
      </w:r>
      <w:r w:rsidR="00401560" w:rsidRPr="004B61C0">
        <w:rPr>
          <w:rFonts w:asciiTheme="majorHAnsi" w:hAnsiTheme="majorHAnsi" w:cstheme="majorHAnsi"/>
        </w:rPr>
        <w:t xml:space="preserve"> </w:t>
      </w:r>
      <w:r w:rsidR="00350A07" w:rsidRPr="004B61C0">
        <w:rPr>
          <w:rFonts w:asciiTheme="majorHAnsi" w:hAnsiTheme="majorHAnsi" w:cstheme="majorHAnsi"/>
        </w:rPr>
        <w:t xml:space="preserve">Further improvement was inhibited by </w:t>
      </w:r>
      <w:r w:rsidR="00350A07" w:rsidRPr="004B61C0">
        <w:rPr>
          <w:rFonts w:asciiTheme="majorHAnsi" w:hAnsiTheme="majorHAnsi" w:cstheme="majorHAnsi"/>
        </w:rPr>
        <w:t>supply chain constraints moving delivery into 2022</w:t>
      </w:r>
      <w:r w:rsidR="00350A07" w:rsidRPr="004B61C0">
        <w:rPr>
          <w:rFonts w:asciiTheme="majorHAnsi" w:hAnsiTheme="majorHAnsi" w:cstheme="majorHAnsi"/>
        </w:rPr>
        <w:t xml:space="preserve">, reducing capacity to </w:t>
      </w:r>
      <w:r w:rsidR="00F90548" w:rsidRPr="004B61C0">
        <w:rPr>
          <w:rFonts w:asciiTheme="majorHAnsi" w:hAnsiTheme="majorHAnsi" w:cstheme="majorHAnsi"/>
        </w:rPr>
        <w:t>collect accounts receivable.</w:t>
      </w:r>
    </w:p>
    <w:p w14:paraId="02C60F3F" w14:textId="03438E60" w:rsidR="00F90548" w:rsidRPr="004B61C0" w:rsidRDefault="00F90548" w:rsidP="00225181">
      <w:pPr>
        <w:rPr>
          <w:rFonts w:asciiTheme="majorHAnsi" w:hAnsiTheme="majorHAnsi" w:cstheme="majorHAnsi"/>
        </w:rPr>
      </w:pPr>
    </w:p>
    <w:p w14:paraId="2139B8A6" w14:textId="60C0F21D" w:rsidR="001B5D08" w:rsidRPr="004B61C0" w:rsidRDefault="00523DFF" w:rsidP="00225181">
      <w:pPr>
        <w:rPr>
          <w:rFonts w:asciiTheme="majorHAnsi" w:hAnsiTheme="majorHAnsi" w:cstheme="majorHAnsi"/>
        </w:rPr>
      </w:pPr>
      <w:r w:rsidRPr="004B61C0">
        <w:rPr>
          <w:rFonts w:asciiTheme="majorHAnsi" w:hAnsiTheme="majorHAnsi" w:cstheme="majorHAnsi"/>
        </w:rPr>
        <w:t>Improvements in</w:t>
      </w:r>
      <w:r w:rsidR="0072120F" w:rsidRPr="004B61C0">
        <w:rPr>
          <w:rFonts w:asciiTheme="majorHAnsi" w:hAnsiTheme="majorHAnsi" w:cstheme="majorHAnsi"/>
        </w:rPr>
        <w:t xml:space="preserve"> DSO indicate AML is improving their collection of receivable accounts. Better credit terms and less financing options for customers are key to improving </w:t>
      </w:r>
      <w:r w:rsidR="002A48C8" w:rsidRPr="004B61C0">
        <w:rPr>
          <w:rFonts w:asciiTheme="majorHAnsi" w:hAnsiTheme="majorHAnsi" w:cstheme="majorHAnsi"/>
        </w:rPr>
        <w:t>further.</w:t>
      </w:r>
    </w:p>
    <w:p w14:paraId="0AE01A63" w14:textId="77777777" w:rsidR="001B5D08" w:rsidRPr="004B61C0" w:rsidRDefault="001B5D08" w:rsidP="00225181">
      <w:pPr>
        <w:rPr>
          <w:rFonts w:asciiTheme="majorHAnsi" w:hAnsiTheme="majorHAnsi" w:cstheme="majorHAnsi"/>
          <w:b/>
          <w:bCs/>
          <w:color w:val="002060"/>
          <w:sz w:val="24"/>
          <w:szCs w:val="24"/>
        </w:rPr>
      </w:pPr>
    </w:p>
    <w:p w14:paraId="19399E79" w14:textId="399C6758" w:rsidR="00225181" w:rsidRPr="004B1CBB" w:rsidRDefault="00225181"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lastRenderedPageBreak/>
        <w:t>Inventory Turns</w:t>
      </w:r>
    </w:p>
    <w:p w14:paraId="7C9A0E49" w14:textId="1B58F456" w:rsidR="00785E4D" w:rsidRPr="004B61C0" w:rsidRDefault="00785E4D" w:rsidP="00225181">
      <w:pPr>
        <w:rPr>
          <w:rFonts w:asciiTheme="majorHAnsi" w:hAnsiTheme="majorHAnsi" w:cstheme="majorHAnsi"/>
        </w:rPr>
      </w:pPr>
    </w:p>
    <w:p w14:paraId="3EA24F2C" w14:textId="26A37D4B" w:rsidR="00EA7FC3" w:rsidRPr="004B61C0" w:rsidRDefault="00281F99" w:rsidP="00225181">
      <w:pPr>
        <w:rPr>
          <w:rFonts w:asciiTheme="majorHAnsi" w:hAnsiTheme="majorHAnsi" w:cstheme="majorHAnsi"/>
        </w:rPr>
      </w:pPr>
      <w:r w:rsidRPr="004B61C0">
        <w:rPr>
          <w:rFonts w:asciiTheme="majorHAnsi" w:hAnsiTheme="majorHAnsi" w:cstheme="majorHAnsi"/>
        </w:rPr>
        <w:t>Inventory turns d</w:t>
      </w:r>
      <w:r w:rsidR="00B97CB3" w:rsidRPr="004B61C0">
        <w:rPr>
          <w:rFonts w:asciiTheme="majorHAnsi" w:hAnsiTheme="majorHAnsi" w:cstheme="majorHAnsi"/>
        </w:rPr>
        <w:t>ecreased from 3.51 in 2019 to 2.45 in 2020. Inventory increased and Cost of sales reduced</w:t>
      </w:r>
      <w:r w:rsidR="002A48C8" w:rsidRPr="004B61C0">
        <w:rPr>
          <w:rFonts w:asciiTheme="majorHAnsi" w:hAnsiTheme="majorHAnsi" w:cstheme="majorHAnsi"/>
        </w:rPr>
        <w:t xml:space="preserve"> because less u</w:t>
      </w:r>
      <w:r w:rsidR="00B97CB3" w:rsidRPr="004B61C0">
        <w:rPr>
          <w:rFonts w:asciiTheme="majorHAnsi" w:hAnsiTheme="majorHAnsi" w:cstheme="majorHAnsi"/>
        </w:rPr>
        <w:t>nits</w:t>
      </w:r>
      <w:r w:rsidR="002A48C8" w:rsidRPr="004B61C0">
        <w:rPr>
          <w:rFonts w:asciiTheme="majorHAnsi" w:hAnsiTheme="majorHAnsi" w:cstheme="majorHAnsi"/>
        </w:rPr>
        <w:t xml:space="preserve"> were</w:t>
      </w:r>
      <w:r w:rsidR="00B97CB3" w:rsidRPr="004B61C0">
        <w:rPr>
          <w:rFonts w:asciiTheme="majorHAnsi" w:hAnsiTheme="majorHAnsi" w:cstheme="majorHAnsi"/>
        </w:rPr>
        <w:t xml:space="preserve"> sold</w:t>
      </w:r>
      <w:r w:rsidR="002A48C8" w:rsidRPr="004B61C0">
        <w:rPr>
          <w:rFonts w:asciiTheme="majorHAnsi" w:hAnsiTheme="majorHAnsi" w:cstheme="majorHAnsi"/>
        </w:rPr>
        <w:t>.</w:t>
      </w:r>
    </w:p>
    <w:p w14:paraId="7AB642C9" w14:textId="3D2D14E0" w:rsidR="00E06646" w:rsidRPr="004B61C0" w:rsidRDefault="00E06646" w:rsidP="00225181">
      <w:pPr>
        <w:rPr>
          <w:rFonts w:asciiTheme="majorHAnsi" w:hAnsiTheme="majorHAnsi" w:cstheme="majorHAnsi"/>
        </w:rPr>
      </w:pPr>
    </w:p>
    <w:p w14:paraId="0586B8F5" w14:textId="07227302" w:rsidR="00E06646" w:rsidRPr="004B61C0" w:rsidRDefault="00281F99" w:rsidP="00225181">
      <w:pPr>
        <w:rPr>
          <w:rFonts w:asciiTheme="majorHAnsi" w:hAnsiTheme="majorHAnsi" w:cstheme="majorHAnsi"/>
        </w:rPr>
      </w:pPr>
      <w:r w:rsidRPr="004B61C0">
        <w:rPr>
          <w:rFonts w:asciiTheme="majorHAnsi" w:hAnsiTheme="majorHAnsi" w:cstheme="majorHAnsi"/>
        </w:rPr>
        <w:t xml:space="preserve">Inventory turns </w:t>
      </w:r>
      <w:r w:rsidR="002A48C8" w:rsidRPr="004B61C0">
        <w:rPr>
          <w:rFonts w:asciiTheme="majorHAnsi" w:hAnsiTheme="majorHAnsi" w:cstheme="majorHAnsi"/>
        </w:rPr>
        <w:t>i</w:t>
      </w:r>
      <w:r w:rsidR="00E06646" w:rsidRPr="004B61C0">
        <w:rPr>
          <w:rFonts w:asciiTheme="majorHAnsi" w:hAnsiTheme="majorHAnsi" w:cstheme="majorHAnsi"/>
        </w:rPr>
        <w:t xml:space="preserve">mproved to </w:t>
      </w:r>
      <w:r w:rsidR="00FD572C" w:rsidRPr="004B61C0">
        <w:rPr>
          <w:rFonts w:asciiTheme="majorHAnsi" w:hAnsiTheme="majorHAnsi" w:cstheme="majorHAnsi"/>
        </w:rPr>
        <w:t xml:space="preserve">3.72 in 2021. Lower Inventory and increased Cost of sales </w:t>
      </w:r>
      <w:r w:rsidR="00973411" w:rsidRPr="004B61C0">
        <w:rPr>
          <w:rFonts w:asciiTheme="majorHAnsi" w:hAnsiTheme="majorHAnsi" w:cstheme="majorHAnsi"/>
        </w:rPr>
        <w:t xml:space="preserve">correlate to higher units sold in 2021. The </w:t>
      </w:r>
      <w:r w:rsidR="002A48C8" w:rsidRPr="004B61C0">
        <w:rPr>
          <w:rFonts w:asciiTheme="majorHAnsi" w:hAnsiTheme="majorHAnsi" w:cstheme="majorHAnsi"/>
        </w:rPr>
        <w:t>de-</w:t>
      </w:r>
      <w:r w:rsidR="00973411" w:rsidRPr="004B61C0">
        <w:rPr>
          <w:rFonts w:asciiTheme="majorHAnsi" w:hAnsiTheme="majorHAnsi" w:cstheme="majorHAnsi"/>
        </w:rPr>
        <w:t>stock</w:t>
      </w:r>
      <w:r w:rsidR="002A48C8" w:rsidRPr="004B61C0">
        <w:rPr>
          <w:rFonts w:asciiTheme="majorHAnsi" w:hAnsiTheme="majorHAnsi" w:cstheme="majorHAnsi"/>
        </w:rPr>
        <w:t xml:space="preserve">ing </w:t>
      </w:r>
      <w:r w:rsidR="00973411" w:rsidRPr="004B61C0">
        <w:rPr>
          <w:rFonts w:asciiTheme="majorHAnsi" w:hAnsiTheme="majorHAnsi" w:cstheme="majorHAnsi"/>
        </w:rPr>
        <w:t>is also a factor.</w:t>
      </w:r>
    </w:p>
    <w:p w14:paraId="397863FB" w14:textId="5AA05A77" w:rsidR="00973411" w:rsidRPr="004B61C0" w:rsidRDefault="00973411" w:rsidP="00225181">
      <w:pPr>
        <w:rPr>
          <w:rFonts w:asciiTheme="majorHAnsi" w:hAnsiTheme="majorHAnsi" w:cstheme="majorHAnsi"/>
        </w:rPr>
      </w:pPr>
    </w:p>
    <w:p w14:paraId="54BB6F9B" w14:textId="3E49703E" w:rsidR="00973411" w:rsidRPr="004B61C0" w:rsidRDefault="00973411" w:rsidP="00225181">
      <w:pPr>
        <w:rPr>
          <w:rFonts w:asciiTheme="majorHAnsi" w:hAnsiTheme="majorHAnsi" w:cstheme="majorHAnsi"/>
        </w:rPr>
      </w:pPr>
      <w:r w:rsidRPr="004B61C0">
        <w:rPr>
          <w:rFonts w:asciiTheme="majorHAnsi" w:hAnsiTheme="majorHAnsi" w:cstheme="majorHAnsi"/>
        </w:rPr>
        <w:t xml:space="preserve">This ratio is a good indicator but may not be accurate. </w:t>
      </w:r>
      <w:r w:rsidR="00BE1DAF" w:rsidRPr="004B61C0">
        <w:rPr>
          <w:rFonts w:asciiTheme="majorHAnsi" w:hAnsiTheme="majorHAnsi" w:cstheme="majorHAnsi"/>
        </w:rPr>
        <w:t>Units sold may not correlate to Cost o</w:t>
      </w:r>
      <w:r w:rsidR="00D759DE" w:rsidRPr="004B61C0">
        <w:rPr>
          <w:rFonts w:asciiTheme="majorHAnsi" w:hAnsiTheme="majorHAnsi" w:cstheme="majorHAnsi"/>
        </w:rPr>
        <w:t>f</w:t>
      </w:r>
      <w:r w:rsidR="00BE1DAF" w:rsidRPr="004B61C0">
        <w:rPr>
          <w:rFonts w:asciiTheme="majorHAnsi" w:hAnsiTheme="majorHAnsi" w:cstheme="majorHAnsi"/>
        </w:rPr>
        <w:t xml:space="preserve"> Sales if cost saving</w:t>
      </w:r>
      <w:r w:rsidR="0093087D" w:rsidRPr="004B61C0">
        <w:rPr>
          <w:rFonts w:asciiTheme="majorHAnsi" w:hAnsiTheme="majorHAnsi" w:cstheme="majorHAnsi"/>
        </w:rPr>
        <w:t>s are</w:t>
      </w:r>
      <w:r w:rsidR="00D759DE" w:rsidRPr="004B61C0">
        <w:rPr>
          <w:rFonts w:asciiTheme="majorHAnsi" w:hAnsiTheme="majorHAnsi" w:cstheme="majorHAnsi"/>
        </w:rPr>
        <w:t xml:space="preserve"> achieved. Inventory may drop due to further de-stocking</w:t>
      </w:r>
      <w:r w:rsidR="002A48C8" w:rsidRPr="004B61C0">
        <w:rPr>
          <w:rFonts w:asciiTheme="majorHAnsi" w:hAnsiTheme="majorHAnsi" w:cstheme="majorHAnsi"/>
        </w:rPr>
        <w:t>.</w:t>
      </w:r>
    </w:p>
    <w:p w14:paraId="6867A14E" w14:textId="77777777" w:rsidR="0072120F" w:rsidRPr="004B61C0" w:rsidRDefault="0072120F" w:rsidP="00225181">
      <w:pPr>
        <w:rPr>
          <w:rFonts w:asciiTheme="majorHAnsi" w:hAnsiTheme="majorHAnsi" w:cstheme="majorHAnsi"/>
          <w:b/>
          <w:bCs/>
          <w:color w:val="002060"/>
          <w:sz w:val="24"/>
          <w:szCs w:val="24"/>
        </w:rPr>
      </w:pPr>
    </w:p>
    <w:p w14:paraId="34A37CC3" w14:textId="40E36B90" w:rsidR="00225181" w:rsidRPr="004B1CBB" w:rsidRDefault="00225181"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Days Payable Outstanding</w:t>
      </w:r>
    </w:p>
    <w:p w14:paraId="0CC2FF6D" w14:textId="77777777" w:rsidR="000A643C" w:rsidRPr="004B61C0" w:rsidRDefault="000A643C" w:rsidP="00677DB8">
      <w:pPr>
        <w:rPr>
          <w:rFonts w:asciiTheme="majorHAnsi" w:hAnsiTheme="majorHAnsi" w:cstheme="majorHAnsi"/>
        </w:rPr>
      </w:pPr>
    </w:p>
    <w:p w14:paraId="260A04CB" w14:textId="5E85F270" w:rsidR="00677DB8" w:rsidRPr="004B61C0" w:rsidRDefault="00281F99" w:rsidP="00677DB8">
      <w:pPr>
        <w:rPr>
          <w:rFonts w:asciiTheme="majorHAnsi" w:hAnsiTheme="majorHAnsi" w:cstheme="majorHAnsi"/>
        </w:rPr>
      </w:pPr>
      <w:r w:rsidRPr="004B61C0">
        <w:rPr>
          <w:rFonts w:asciiTheme="majorHAnsi" w:hAnsiTheme="majorHAnsi" w:cstheme="majorHAnsi"/>
        </w:rPr>
        <w:t xml:space="preserve">DPO </w:t>
      </w:r>
      <w:r w:rsidR="003F58C4" w:rsidRPr="004B61C0">
        <w:rPr>
          <w:rFonts w:asciiTheme="majorHAnsi" w:hAnsiTheme="majorHAnsi" w:cstheme="majorHAnsi"/>
        </w:rPr>
        <w:t>worsened from 422.25 in 2019 to 427.47 in 2020.</w:t>
      </w:r>
      <w:r w:rsidR="00A77DA9" w:rsidRPr="004B61C0">
        <w:rPr>
          <w:rFonts w:asciiTheme="majorHAnsi" w:hAnsiTheme="majorHAnsi" w:cstheme="majorHAnsi"/>
        </w:rPr>
        <w:t xml:space="preserve"> </w:t>
      </w:r>
      <w:r w:rsidR="00A77DA9" w:rsidRPr="004B61C0">
        <w:rPr>
          <w:rFonts w:asciiTheme="majorHAnsi" w:hAnsiTheme="majorHAnsi" w:cstheme="majorHAnsi"/>
        </w:rPr>
        <w:t xml:space="preserve">Trade and other payables reduced due to less customer deposits and </w:t>
      </w:r>
      <w:r w:rsidR="00E85304" w:rsidRPr="004B61C0">
        <w:rPr>
          <w:rFonts w:asciiTheme="majorHAnsi" w:hAnsiTheme="majorHAnsi" w:cstheme="majorHAnsi"/>
        </w:rPr>
        <w:t>advances and</w:t>
      </w:r>
      <w:r w:rsidR="00A77DA9" w:rsidRPr="004B61C0">
        <w:rPr>
          <w:rFonts w:asciiTheme="majorHAnsi" w:hAnsiTheme="majorHAnsi" w:cstheme="majorHAnsi"/>
        </w:rPr>
        <w:t xml:space="preserve"> repurchase of stock liabilities.</w:t>
      </w:r>
      <w:r w:rsidR="00EA60FA" w:rsidRPr="004B61C0">
        <w:rPr>
          <w:rFonts w:asciiTheme="majorHAnsi" w:hAnsiTheme="majorHAnsi" w:cstheme="majorHAnsi"/>
        </w:rPr>
        <w:t xml:space="preserve"> Average COGS reduced due to lower sales.</w:t>
      </w:r>
    </w:p>
    <w:p w14:paraId="566003DB" w14:textId="3C80C89E" w:rsidR="003F58C4" w:rsidRPr="004B61C0" w:rsidRDefault="003F58C4" w:rsidP="00677DB8">
      <w:pPr>
        <w:rPr>
          <w:rFonts w:asciiTheme="majorHAnsi" w:hAnsiTheme="majorHAnsi" w:cstheme="majorHAnsi"/>
        </w:rPr>
      </w:pPr>
    </w:p>
    <w:p w14:paraId="339D29FE" w14:textId="3DCBFA7B" w:rsidR="003F58C4" w:rsidRPr="004B61C0" w:rsidRDefault="00281F99" w:rsidP="00677DB8">
      <w:pPr>
        <w:rPr>
          <w:rFonts w:asciiTheme="majorHAnsi" w:hAnsiTheme="majorHAnsi" w:cstheme="majorHAnsi"/>
        </w:rPr>
      </w:pPr>
      <w:r w:rsidRPr="004B61C0">
        <w:rPr>
          <w:rFonts w:asciiTheme="majorHAnsi" w:hAnsiTheme="majorHAnsi" w:cstheme="majorHAnsi"/>
        </w:rPr>
        <w:t xml:space="preserve">DPO </w:t>
      </w:r>
      <w:r w:rsidR="003F58C4" w:rsidRPr="004B61C0">
        <w:rPr>
          <w:rFonts w:asciiTheme="majorHAnsi" w:hAnsiTheme="majorHAnsi" w:cstheme="majorHAnsi"/>
        </w:rPr>
        <w:t>improved from 427</w:t>
      </w:r>
      <w:r w:rsidR="00902221" w:rsidRPr="004B61C0">
        <w:rPr>
          <w:rFonts w:asciiTheme="majorHAnsi" w:hAnsiTheme="majorHAnsi" w:cstheme="majorHAnsi"/>
        </w:rPr>
        <w:t xml:space="preserve">.47 in 2020 to 354.9 in 2021. </w:t>
      </w:r>
      <w:r w:rsidR="00A77DA9" w:rsidRPr="004B61C0">
        <w:rPr>
          <w:rFonts w:asciiTheme="majorHAnsi" w:hAnsiTheme="majorHAnsi" w:cstheme="majorHAnsi"/>
        </w:rPr>
        <w:t>T</w:t>
      </w:r>
      <w:r w:rsidR="00A77DA9" w:rsidRPr="004B61C0">
        <w:rPr>
          <w:rFonts w:asciiTheme="majorHAnsi" w:hAnsiTheme="majorHAnsi" w:cstheme="majorHAnsi"/>
        </w:rPr>
        <w:t>rade and other payables</w:t>
      </w:r>
      <w:r w:rsidR="00A77DA9" w:rsidRPr="004B61C0">
        <w:rPr>
          <w:rFonts w:asciiTheme="majorHAnsi" w:hAnsiTheme="majorHAnsi" w:cstheme="majorHAnsi"/>
        </w:rPr>
        <w:t xml:space="preserve"> increased due to c</w:t>
      </w:r>
      <w:r w:rsidR="00A77DA9" w:rsidRPr="004B61C0">
        <w:rPr>
          <w:rFonts w:asciiTheme="majorHAnsi" w:hAnsiTheme="majorHAnsi" w:cstheme="majorHAnsi"/>
        </w:rPr>
        <w:t>ustomer deposits and advances increas</w:t>
      </w:r>
      <w:r w:rsidR="00D03331" w:rsidRPr="004B61C0">
        <w:rPr>
          <w:rFonts w:asciiTheme="majorHAnsi" w:hAnsiTheme="majorHAnsi" w:cstheme="majorHAnsi"/>
        </w:rPr>
        <w:t>ing</w:t>
      </w:r>
      <w:r w:rsidR="00A77DA9" w:rsidRPr="004B61C0">
        <w:rPr>
          <w:rFonts w:asciiTheme="majorHAnsi" w:hAnsiTheme="majorHAnsi" w:cstheme="majorHAnsi"/>
        </w:rPr>
        <w:t xml:space="preserve"> by £74.1m with higher sales, and other payables arising from repurchase of stock liabilities.</w:t>
      </w:r>
      <w:r w:rsidR="00D03331" w:rsidRPr="004B61C0">
        <w:rPr>
          <w:rFonts w:asciiTheme="majorHAnsi" w:hAnsiTheme="majorHAnsi" w:cstheme="majorHAnsi"/>
        </w:rPr>
        <w:t xml:space="preserve"> </w:t>
      </w:r>
      <w:r w:rsidR="00EA60FA" w:rsidRPr="004B61C0">
        <w:rPr>
          <w:rFonts w:asciiTheme="majorHAnsi" w:hAnsiTheme="majorHAnsi" w:cstheme="majorHAnsi"/>
        </w:rPr>
        <w:t>Average COGS increased due to higher sales.</w:t>
      </w:r>
    </w:p>
    <w:p w14:paraId="695C77DE" w14:textId="1B6F6ACC" w:rsidR="00EA60FA" w:rsidRPr="004B61C0" w:rsidRDefault="00EA60FA" w:rsidP="00677DB8">
      <w:pPr>
        <w:rPr>
          <w:rFonts w:asciiTheme="majorHAnsi" w:hAnsiTheme="majorHAnsi" w:cstheme="majorHAnsi"/>
        </w:rPr>
      </w:pPr>
    </w:p>
    <w:p w14:paraId="1C60E436" w14:textId="01D621B8" w:rsidR="00EA60FA" w:rsidRPr="004B61C0" w:rsidRDefault="00EA60FA" w:rsidP="00677DB8">
      <w:pPr>
        <w:rPr>
          <w:rFonts w:asciiTheme="majorHAnsi" w:hAnsiTheme="majorHAnsi" w:cstheme="majorHAnsi"/>
        </w:rPr>
      </w:pPr>
      <w:r w:rsidRPr="004B61C0">
        <w:rPr>
          <w:rFonts w:asciiTheme="majorHAnsi" w:hAnsiTheme="majorHAnsi" w:cstheme="majorHAnsi"/>
        </w:rPr>
        <w:t xml:space="preserve">DPO </w:t>
      </w:r>
      <w:r w:rsidR="00DF70F6" w:rsidRPr="004B61C0">
        <w:rPr>
          <w:rFonts w:asciiTheme="majorHAnsi" w:hAnsiTheme="majorHAnsi" w:cstheme="majorHAnsi"/>
        </w:rPr>
        <w:t>is limited</w:t>
      </w:r>
      <w:r w:rsidR="00281F99" w:rsidRPr="004B61C0">
        <w:rPr>
          <w:rFonts w:asciiTheme="majorHAnsi" w:hAnsiTheme="majorHAnsi" w:cstheme="majorHAnsi"/>
        </w:rPr>
        <w:t>. A</w:t>
      </w:r>
      <w:r w:rsidR="00E3694E" w:rsidRPr="004B61C0">
        <w:rPr>
          <w:rFonts w:asciiTheme="majorHAnsi" w:hAnsiTheme="majorHAnsi" w:cstheme="majorHAnsi"/>
        </w:rPr>
        <w:t xml:space="preserve"> high DPO can indicate that the company is struggling to pays its creditors</w:t>
      </w:r>
      <w:r w:rsidR="00E85304" w:rsidRPr="004B61C0">
        <w:rPr>
          <w:rFonts w:asciiTheme="majorHAnsi" w:hAnsiTheme="majorHAnsi" w:cstheme="majorHAnsi"/>
        </w:rPr>
        <w:t>, alternatively</w:t>
      </w:r>
      <w:r w:rsidR="004061CA" w:rsidRPr="004B61C0">
        <w:rPr>
          <w:rFonts w:asciiTheme="majorHAnsi" w:hAnsiTheme="majorHAnsi" w:cstheme="majorHAnsi"/>
        </w:rPr>
        <w:t xml:space="preserve"> the company </w:t>
      </w:r>
      <w:r w:rsidR="00961A83" w:rsidRPr="004B61C0">
        <w:rPr>
          <w:rFonts w:asciiTheme="majorHAnsi" w:hAnsiTheme="majorHAnsi" w:cstheme="majorHAnsi"/>
        </w:rPr>
        <w:t xml:space="preserve">is delaying payment to </w:t>
      </w:r>
      <w:r w:rsidR="003A7E91" w:rsidRPr="004B61C0">
        <w:rPr>
          <w:rFonts w:asciiTheme="majorHAnsi" w:hAnsiTheme="majorHAnsi" w:cstheme="majorHAnsi"/>
        </w:rPr>
        <w:t>use available cash for short term investments and increase working capital.</w:t>
      </w:r>
      <w:r w:rsidR="00BC2261" w:rsidRPr="004B61C0">
        <w:rPr>
          <w:rFonts w:asciiTheme="majorHAnsi" w:hAnsiTheme="majorHAnsi" w:cstheme="majorHAnsi"/>
        </w:rPr>
        <w:t xml:space="preserve">  </w:t>
      </w:r>
      <w:sdt>
        <w:sdtPr>
          <w:rPr>
            <w:rFonts w:asciiTheme="majorHAnsi" w:hAnsiTheme="majorHAnsi" w:cstheme="majorHAnsi"/>
            <w:i/>
            <w:iCs/>
          </w:rPr>
          <w:id w:val="1110241773"/>
          <w:citation/>
        </w:sdtPr>
        <w:sdtContent>
          <w:r w:rsidR="00BC2261" w:rsidRPr="004B61C0">
            <w:rPr>
              <w:rFonts w:asciiTheme="majorHAnsi" w:hAnsiTheme="majorHAnsi" w:cstheme="majorHAnsi"/>
              <w:i/>
              <w:iCs/>
            </w:rPr>
            <w:fldChar w:fldCharType="begin"/>
          </w:r>
          <w:r w:rsidR="00BC2261" w:rsidRPr="004B61C0">
            <w:rPr>
              <w:rFonts w:asciiTheme="majorHAnsi" w:hAnsiTheme="majorHAnsi" w:cstheme="majorHAnsi"/>
              <w:i/>
              <w:iCs/>
            </w:rPr>
            <w:instrText xml:space="preserve"> CITATION Ada221 \l 2057 </w:instrText>
          </w:r>
          <w:r w:rsidR="00BC2261" w:rsidRPr="004B61C0">
            <w:rPr>
              <w:rFonts w:asciiTheme="majorHAnsi" w:hAnsiTheme="majorHAnsi" w:cstheme="majorHAnsi"/>
              <w:i/>
              <w:iCs/>
            </w:rPr>
            <w:fldChar w:fldCharType="separate"/>
          </w:r>
          <w:r w:rsidR="00BC2261" w:rsidRPr="004B61C0">
            <w:rPr>
              <w:rFonts w:asciiTheme="majorHAnsi" w:hAnsiTheme="majorHAnsi" w:cstheme="majorHAnsi"/>
              <w:i/>
              <w:iCs/>
              <w:noProof/>
            </w:rPr>
            <w:t>(Hayes, 2022)</w:t>
          </w:r>
          <w:r w:rsidR="00BC2261" w:rsidRPr="004B61C0">
            <w:rPr>
              <w:rFonts w:asciiTheme="majorHAnsi" w:hAnsiTheme="majorHAnsi" w:cstheme="majorHAnsi"/>
              <w:i/>
              <w:iCs/>
            </w:rPr>
            <w:fldChar w:fldCharType="end"/>
          </w:r>
        </w:sdtContent>
      </w:sdt>
    </w:p>
    <w:p w14:paraId="64E3A7DC" w14:textId="51DFEDB1" w:rsidR="00677DB8" w:rsidRPr="004B61C0" w:rsidRDefault="00677DB8" w:rsidP="00677DB8">
      <w:pPr>
        <w:rPr>
          <w:rFonts w:asciiTheme="majorHAnsi" w:hAnsiTheme="majorHAnsi" w:cstheme="majorHAnsi"/>
          <w:b/>
          <w:bCs/>
          <w:color w:val="002060"/>
          <w:sz w:val="24"/>
          <w:szCs w:val="24"/>
        </w:rPr>
      </w:pPr>
    </w:p>
    <w:p w14:paraId="16AE7FA9" w14:textId="329CFBB9" w:rsidR="00BC2261" w:rsidRPr="004B61C0" w:rsidRDefault="001130F1" w:rsidP="00677DB8">
      <w:pPr>
        <w:rPr>
          <w:rFonts w:asciiTheme="majorHAnsi" w:hAnsiTheme="majorHAnsi" w:cstheme="majorHAnsi"/>
        </w:rPr>
      </w:pPr>
      <w:r w:rsidRPr="004B61C0">
        <w:rPr>
          <w:rFonts w:asciiTheme="majorHAnsi" w:hAnsiTheme="majorHAnsi" w:cstheme="majorHAnsi"/>
        </w:rPr>
        <w:t xml:space="preserve">Activity ratios indicate improvement </w:t>
      </w:r>
      <w:r w:rsidR="00C23700" w:rsidRPr="004B61C0">
        <w:rPr>
          <w:rFonts w:asciiTheme="majorHAnsi" w:hAnsiTheme="majorHAnsi" w:cstheme="majorHAnsi"/>
        </w:rPr>
        <w:t>in</w:t>
      </w:r>
      <w:r w:rsidRPr="004B61C0">
        <w:rPr>
          <w:rFonts w:asciiTheme="majorHAnsi" w:hAnsiTheme="majorHAnsi" w:cstheme="majorHAnsi"/>
        </w:rPr>
        <w:t xml:space="preserve"> collecting accounts </w:t>
      </w:r>
      <w:r w:rsidR="00123295" w:rsidRPr="004B61C0">
        <w:rPr>
          <w:rFonts w:asciiTheme="majorHAnsi" w:hAnsiTheme="majorHAnsi" w:cstheme="majorHAnsi"/>
        </w:rPr>
        <w:t>receivable</w:t>
      </w:r>
      <w:r w:rsidRPr="004B61C0">
        <w:rPr>
          <w:rFonts w:asciiTheme="majorHAnsi" w:hAnsiTheme="majorHAnsi" w:cstheme="majorHAnsi"/>
        </w:rPr>
        <w:t xml:space="preserve"> and paying accounts outstanding, indicators of better financial management. </w:t>
      </w:r>
      <w:r w:rsidR="004B1664" w:rsidRPr="004B61C0">
        <w:rPr>
          <w:rFonts w:asciiTheme="majorHAnsi" w:hAnsiTheme="majorHAnsi" w:cstheme="majorHAnsi"/>
        </w:rPr>
        <w:t>More Inventory turnover indicates efficient use of the inventory – either more units or less inventory</w:t>
      </w:r>
      <w:r w:rsidR="005133CF" w:rsidRPr="004B61C0">
        <w:rPr>
          <w:rFonts w:asciiTheme="majorHAnsi" w:hAnsiTheme="majorHAnsi" w:cstheme="majorHAnsi"/>
        </w:rPr>
        <w:t>.</w:t>
      </w:r>
    </w:p>
    <w:p w14:paraId="0874D06C" w14:textId="77777777" w:rsidR="004C72BC" w:rsidRPr="004B61C0" w:rsidRDefault="004C72BC" w:rsidP="00677DB8">
      <w:pPr>
        <w:rPr>
          <w:rFonts w:asciiTheme="majorHAnsi" w:hAnsiTheme="majorHAnsi" w:cstheme="majorHAnsi"/>
        </w:rPr>
      </w:pPr>
    </w:p>
    <w:p w14:paraId="4362F684" w14:textId="4B71A5B9" w:rsidR="005133CF" w:rsidRPr="004B61C0" w:rsidRDefault="001E57D8" w:rsidP="001E57D8">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Leverage Ratios</w:t>
      </w:r>
    </w:p>
    <w:p w14:paraId="61EF88EA" w14:textId="77777777" w:rsidR="00C23700" w:rsidRPr="004B61C0" w:rsidRDefault="00C23700" w:rsidP="00C23700">
      <w:pPr>
        <w:rPr>
          <w:rFonts w:asciiTheme="majorHAnsi" w:hAnsiTheme="majorHAnsi" w:cstheme="majorHAnsi"/>
          <w:b/>
          <w:bCs/>
          <w:color w:val="002060"/>
          <w:sz w:val="28"/>
          <w:szCs w:val="28"/>
          <w:u w:val="single"/>
        </w:rPr>
      </w:pPr>
    </w:p>
    <w:p w14:paraId="054AD281" w14:textId="6531288C" w:rsidR="001E57D8" w:rsidRPr="004B61C0" w:rsidRDefault="004D72B7" w:rsidP="001E57D8">
      <w:pPr>
        <w:rPr>
          <w:rFonts w:asciiTheme="majorHAnsi" w:hAnsiTheme="majorHAnsi" w:cstheme="majorHAnsi"/>
          <w:b/>
          <w:bCs/>
          <w:color w:val="002060"/>
          <w:sz w:val="24"/>
          <w:szCs w:val="24"/>
        </w:rPr>
      </w:pPr>
      <w:r w:rsidRPr="004B61C0">
        <w:rPr>
          <w:rFonts w:asciiTheme="majorHAnsi" w:hAnsiTheme="majorHAnsi" w:cstheme="majorHAnsi"/>
          <w:noProof/>
        </w:rPr>
        <w:drawing>
          <wp:inline distT="0" distB="0" distL="0" distR="0" wp14:anchorId="29ED6C49" wp14:editId="22706B0B">
            <wp:extent cx="6638290" cy="3020060"/>
            <wp:effectExtent l="0" t="0" r="10160" b="8890"/>
            <wp:docPr id="29" name="Chart 29">
              <a:extLst xmlns:a="http://schemas.openxmlformats.org/drawingml/2006/main">
                <a:ext uri="{FF2B5EF4-FFF2-40B4-BE49-F238E27FC236}">
                  <a16:creationId xmlns:a16="http://schemas.microsoft.com/office/drawing/2014/main" id="{E6CBC313-A821-4CAA-8960-2C62A21963F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51B98881" w14:textId="77777777" w:rsidR="001E57D8" w:rsidRPr="004B61C0" w:rsidRDefault="001E57D8" w:rsidP="001E57D8">
      <w:pPr>
        <w:rPr>
          <w:rFonts w:asciiTheme="majorHAnsi" w:hAnsiTheme="majorHAnsi" w:cstheme="majorHAnsi"/>
          <w:b/>
          <w:bCs/>
          <w:color w:val="002060"/>
          <w:sz w:val="24"/>
          <w:szCs w:val="24"/>
        </w:rPr>
      </w:pPr>
    </w:p>
    <w:p w14:paraId="7FCEBEF4" w14:textId="261B72EC" w:rsidR="00633B34" w:rsidRPr="004B1CBB" w:rsidRDefault="00A73CC6"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Gearing</w:t>
      </w:r>
      <w:r w:rsidR="00311DD4" w:rsidRPr="004B1CBB">
        <w:rPr>
          <w:rFonts w:asciiTheme="majorHAnsi" w:hAnsiTheme="majorHAnsi" w:cstheme="majorHAnsi"/>
          <w:b/>
          <w:bCs/>
          <w:color w:val="002060"/>
          <w:sz w:val="24"/>
          <w:szCs w:val="24"/>
        </w:rPr>
        <w:t xml:space="preserve"> </w:t>
      </w:r>
      <w:r w:rsidR="00B36FB1">
        <w:rPr>
          <w:rFonts w:asciiTheme="majorHAnsi" w:hAnsiTheme="majorHAnsi" w:cstheme="majorHAnsi"/>
          <w:b/>
          <w:bCs/>
          <w:color w:val="002060"/>
          <w:sz w:val="24"/>
          <w:szCs w:val="24"/>
        </w:rPr>
        <w:t>r</w:t>
      </w:r>
      <w:r w:rsidRPr="004B1CBB">
        <w:rPr>
          <w:rFonts w:asciiTheme="majorHAnsi" w:hAnsiTheme="majorHAnsi" w:cstheme="majorHAnsi"/>
          <w:b/>
          <w:bCs/>
          <w:color w:val="002060"/>
          <w:sz w:val="24"/>
          <w:szCs w:val="24"/>
        </w:rPr>
        <w:t>ati</w:t>
      </w:r>
      <w:r w:rsidR="00805EE9" w:rsidRPr="004B1CBB">
        <w:rPr>
          <w:rFonts w:asciiTheme="majorHAnsi" w:hAnsiTheme="majorHAnsi" w:cstheme="majorHAnsi"/>
          <w:b/>
          <w:bCs/>
          <w:color w:val="002060"/>
          <w:sz w:val="24"/>
          <w:szCs w:val="24"/>
        </w:rPr>
        <w:t>o</w:t>
      </w:r>
    </w:p>
    <w:p w14:paraId="58458443" w14:textId="77777777" w:rsidR="005701E3" w:rsidRPr="004B61C0" w:rsidRDefault="005701E3" w:rsidP="005701E3">
      <w:pPr>
        <w:ind w:left="720"/>
        <w:rPr>
          <w:rFonts w:asciiTheme="majorHAnsi" w:hAnsiTheme="majorHAnsi" w:cstheme="majorHAnsi"/>
          <w:b/>
          <w:bCs/>
          <w:color w:val="002060"/>
          <w:sz w:val="24"/>
          <w:szCs w:val="24"/>
        </w:rPr>
      </w:pPr>
    </w:p>
    <w:p w14:paraId="13394476" w14:textId="0BD89B2F" w:rsidR="00633B34" w:rsidRPr="004B61C0" w:rsidRDefault="004367E0" w:rsidP="00633B34">
      <w:pPr>
        <w:rPr>
          <w:rFonts w:asciiTheme="majorHAnsi" w:hAnsiTheme="majorHAnsi" w:cstheme="majorHAnsi"/>
        </w:rPr>
      </w:pPr>
      <w:r w:rsidRPr="004B61C0">
        <w:rPr>
          <w:rFonts w:asciiTheme="majorHAnsi" w:hAnsiTheme="majorHAnsi" w:cstheme="majorHAnsi"/>
        </w:rPr>
        <w:t xml:space="preserve">Increases in </w:t>
      </w:r>
      <w:r w:rsidR="00C23700" w:rsidRPr="004B61C0">
        <w:rPr>
          <w:rFonts w:asciiTheme="majorHAnsi" w:hAnsiTheme="majorHAnsi" w:cstheme="majorHAnsi"/>
        </w:rPr>
        <w:t>non-current</w:t>
      </w:r>
      <w:r w:rsidRPr="004B61C0">
        <w:rPr>
          <w:rFonts w:asciiTheme="majorHAnsi" w:hAnsiTheme="majorHAnsi" w:cstheme="majorHAnsi"/>
        </w:rPr>
        <w:t xml:space="preserve"> liabilities</w:t>
      </w:r>
      <w:r w:rsidR="00BD2879" w:rsidRPr="004B61C0">
        <w:rPr>
          <w:rFonts w:asciiTheme="majorHAnsi" w:hAnsiTheme="majorHAnsi" w:cstheme="majorHAnsi"/>
        </w:rPr>
        <w:t xml:space="preserve"> is at</w:t>
      </w:r>
      <w:r w:rsidR="00AB0746" w:rsidRPr="004B61C0">
        <w:rPr>
          <w:rFonts w:asciiTheme="majorHAnsi" w:hAnsiTheme="majorHAnsi" w:cstheme="majorHAnsi"/>
        </w:rPr>
        <w:t xml:space="preserve">tributed to </w:t>
      </w:r>
      <w:r w:rsidR="0002769D" w:rsidRPr="004B61C0">
        <w:rPr>
          <w:rFonts w:asciiTheme="majorHAnsi" w:hAnsiTheme="majorHAnsi" w:cstheme="majorHAnsi"/>
        </w:rPr>
        <w:t xml:space="preserve">more borrowings in 2020 and 2021. </w:t>
      </w:r>
      <w:r w:rsidR="009911BE" w:rsidRPr="004B61C0">
        <w:rPr>
          <w:rFonts w:asciiTheme="majorHAnsi" w:hAnsiTheme="majorHAnsi" w:cstheme="majorHAnsi"/>
        </w:rPr>
        <w:t xml:space="preserve">Investment </w:t>
      </w:r>
      <w:r w:rsidR="00D6195E" w:rsidRPr="004B61C0">
        <w:rPr>
          <w:rFonts w:asciiTheme="majorHAnsi" w:hAnsiTheme="majorHAnsi" w:cstheme="majorHAnsi"/>
        </w:rPr>
        <w:t>and</w:t>
      </w:r>
      <w:r w:rsidR="009911BE" w:rsidRPr="004B61C0">
        <w:rPr>
          <w:rFonts w:asciiTheme="majorHAnsi" w:hAnsiTheme="majorHAnsi" w:cstheme="majorHAnsi"/>
        </w:rPr>
        <w:t xml:space="preserve"> buying of shares </w:t>
      </w:r>
      <w:r w:rsidR="003A3560" w:rsidRPr="004B61C0">
        <w:rPr>
          <w:rFonts w:asciiTheme="majorHAnsi" w:hAnsiTheme="majorHAnsi" w:cstheme="majorHAnsi"/>
        </w:rPr>
        <w:t>have</w:t>
      </w:r>
      <w:r w:rsidR="009911BE" w:rsidRPr="004B61C0">
        <w:rPr>
          <w:rFonts w:asciiTheme="majorHAnsi" w:hAnsiTheme="majorHAnsi" w:cstheme="majorHAnsi"/>
        </w:rPr>
        <w:t xml:space="preserve"> also increased the Stockholders equity in the.</w:t>
      </w:r>
    </w:p>
    <w:p w14:paraId="169174D6" w14:textId="77777777" w:rsidR="00633B34" w:rsidRPr="004B61C0" w:rsidRDefault="00633B34" w:rsidP="00633B34">
      <w:pPr>
        <w:rPr>
          <w:rFonts w:asciiTheme="majorHAnsi" w:hAnsiTheme="majorHAnsi" w:cstheme="majorHAnsi"/>
          <w:b/>
          <w:bCs/>
          <w:color w:val="002060"/>
          <w:sz w:val="24"/>
          <w:szCs w:val="24"/>
        </w:rPr>
      </w:pPr>
    </w:p>
    <w:p w14:paraId="1F31A494" w14:textId="563BC0B1" w:rsidR="00ED79FE" w:rsidRPr="004B1CBB" w:rsidRDefault="00A73CC6"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Debt</w:t>
      </w:r>
      <w:r w:rsidR="00805EE9" w:rsidRPr="004B1CBB">
        <w:rPr>
          <w:rFonts w:asciiTheme="majorHAnsi" w:hAnsiTheme="majorHAnsi" w:cstheme="majorHAnsi"/>
          <w:b/>
          <w:bCs/>
          <w:color w:val="002060"/>
          <w:sz w:val="24"/>
          <w:szCs w:val="24"/>
        </w:rPr>
        <w:t>/equity ratio</w:t>
      </w:r>
    </w:p>
    <w:p w14:paraId="5BF27CDE" w14:textId="77777777" w:rsidR="00770D4A" w:rsidRPr="004B61C0" w:rsidRDefault="00770D4A" w:rsidP="009A3FFC">
      <w:pPr>
        <w:rPr>
          <w:rFonts w:asciiTheme="majorHAnsi" w:hAnsiTheme="majorHAnsi" w:cstheme="majorHAnsi"/>
        </w:rPr>
      </w:pPr>
    </w:p>
    <w:p w14:paraId="5DB85E8A" w14:textId="1F217D8F" w:rsidR="00B6552A" w:rsidRPr="004B61C0" w:rsidRDefault="00BF2D60" w:rsidP="009A3FFC">
      <w:pPr>
        <w:rPr>
          <w:rFonts w:asciiTheme="majorHAnsi" w:hAnsiTheme="majorHAnsi" w:cstheme="majorHAnsi"/>
        </w:rPr>
      </w:pPr>
      <w:r w:rsidRPr="004B61C0">
        <w:rPr>
          <w:rFonts w:asciiTheme="majorHAnsi" w:hAnsiTheme="majorHAnsi" w:cstheme="majorHAnsi"/>
        </w:rPr>
        <w:t>Total liabilities have increased due to borrowing</w:t>
      </w:r>
      <w:r w:rsidR="00020CCF" w:rsidRPr="004B61C0">
        <w:rPr>
          <w:rFonts w:asciiTheme="majorHAnsi" w:hAnsiTheme="majorHAnsi" w:cstheme="majorHAnsi"/>
        </w:rPr>
        <w:t xml:space="preserve"> and Trade and other payables increasing in 2020 and 2021.</w:t>
      </w:r>
    </w:p>
    <w:p w14:paraId="1DEF5FF5" w14:textId="3E8F2E8A" w:rsidR="00020CCF" w:rsidRPr="004B61C0" w:rsidRDefault="00C23700" w:rsidP="009A3FFC">
      <w:pPr>
        <w:rPr>
          <w:rFonts w:asciiTheme="majorHAnsi" w:hAnsiTheme="majorHAnsi" w:cstheme="majorHAnsi"/>
        </w:rPr>
      </w:pPr>
      <w:r w:rsidRPr="004B61C0">
        <w:rPr>
          <w:rFonts w:asciiTheme="majorHAnsi" w:hAnsiTheme="majorHAnsi" w:cstheme="majorHAnsi"/>
        </w:rPr>
        <w:t>Stockholders’</w:t>
      </w:r>
      <w:r w:rsidR="00020CCF" w:rsidRPr="004B61C0">
        <w:rPr>
          <w:rFonts w:asciiTheme="majorHAnsi" w:hAnsiTheme="majorHAnsi" w:cstheme="majorHAnsi"/>
        </w:rPr>
        <w:t xml:space="preserve"> equ</w:t>
      </w:r>
      <w:r w:rsidR="009F22AC" w:rsidRPr="004B61C0">
        <w:rPr>
          <w:rFonts w:asciiTheme="majorHAnsi" w:hAnsiTheme="majorHAnsi" w:cstheme="majorHAnsi"/>
        </w:rPr>
        <w:t xml:space="preserve">ity increased due to investment in </w:t>
      </w:r>
      <w:r w:rsidR="003A3560" w:rsidRPr="004B61C0">
        <w:rPr>
          <w:rFonts w:asciiTheme="majorHAnsi" w:hAnsiTheme="majorHAnsi" w:cstheme="majorHAnsi"/>
        </w:rPr>
        <w:t>2020 but</w:t>
      </w:r>
      <w:r w:rsidR="009F22AC" w:rsidRPr="004B61C0">
        <w:rPr>
          <w:rFonts w:asciiTheme="majorHAnsi" w:hAnsiTheme="majorHAnsi" w:cstheme="majorHAnsi"/>
        </w:rPr>
        <w:t xml:space="preserve"> reduced in 2021 due to shares being </w:t>
      </w:r>
      <w:r w:rsidR="00CE59DC" w:rsidRPr="004B61C0">
        <w:rPr>
          <w:rFonts w:asciiTheme="majorHAnsi" w:hAnsiTheme="majorHAnsi" w:cstheme="majorHAnsi"/>
        </w:rPr>
        <w:t xml:space="preserve">allocated to </w:t>
      </w:r>
      <w:r w:rsidR="0004508D" w:rsidRPr="004B61C0">
        <w:rPr>
          <w:rFonts w:asciiTheme="majorHAnsi" w:hAnsiTheme="majorHAnsi" w:cstheme="majorHAnsi"/>
        </w:rPr>
        <w:t>borrowings</w:t>
      </w:r>
      <w:r w:rsidR="00B825F4" w:rsidRPr="004B61C0">
        <w:rPr>
          <w:rFonts w:asciiTheme="majorHAnsi" w:hAnsiTheme="majorHAnsi" w:cstheme="majorHAnsi"/>
        </w:rPr>
        <w:t xml:space="preserve"> in the form of warrant</w:t>
      </w:r>
      <w:r w:rsidR="0004508D" w:rsidRPr="004B61C0">
        <w:rPr>
          <w:rFonts w:asciiTheme="majorHAnsi" w:hAnsiTheme="majorHAnsi" w:cstheme="majorHAnsi"/>
        </w:rPr>
        <w:t xml:space="preserve"> options</w:t>
      </w:r>
      <w:r w:rsidR="00E14CD9" w:rsidRPr="004B61C0">
        <w:rPr>
          <w:rFonts w:asciiTheme="majorHAnsi" w:hAnsiTheme="majorHAnsi" w:cstheme="majorHAnsi"/>
        </w:rPr>
        <w:t>.</w:t>
      </w:r>
    </w:p>
    <w:p w14:paraId="01B98A46" w14:textId="1635D905" w:rsidR="002676C1" w:rsidRPr="004B61C0" w:rsidRDefault="002676C1" w:rsidP="009A3FFC">
      <w:pPr>
        <w:rPr>
          <w:rFonts w:asciiTheme="majorHAnsi" w:hAnsiTheme="majorHAnsi" w:cstheme="majorHAnsi"/>
        </w:rPr>
      </w:pPr>
    </w:p>
    <w:p w14:paraId="0FBFC7AB" w14:textId="1DC4FDE7" w:rsidR="00284C5E" w:rsidRPr="004B61C0" w:rsidRDefault="00284C5E" w:rsidP="00284C5E">
      <w:pPr>
        <w:rPr>
          <w:rFonts w:asciiTheme="majorHAnsi" w:hAnsiTheme="majorHAnsi" w:cstheme="majorHAnsi"/>
        </w:rPr>
      </w:pPr>
      <w:r w:rsidRPr="004B61C0">
        <w:rPr>
          <w:rFonts w:asciiTheme="majorHAnsi" w:hAnsiTheme="majorHAnsi" w:cstheme="majorHAnsi"/>
        </w:rPr>
        <w:lastRenderedPageBreak/>
        <w:t xml:space="preserve">The </w:t>
      </w:r>
      <w:r w:rsidR="00C23700" w:rsidRPr="004B61C0">
        <w:rPr>
          <w:rFonts w:asciiTheme="majorHAnsi" w:hAnsiTheme="majorHAnsi" w:cstheme="majorHAnsi"/>
        </w:rPr>
        <w:t>D</w:t>
      </w:r>
      <w:r w:rsidRPr="004B61C0">
        <w:rPr>
          <w:rFonts w:asciiTheme="majorHAnsi" w:hAnsiTheme="majorHAnsi" w:cstheme="majorHAnsi"/>
        </w:rPr>
        <w:t xml:space="preserve">ebt/equity ratio </w:t>
      </w:r>
      <w:r w:rsidRPr="004B61C0">
        <w:rPr>
          <w:rFonts w:asciiTheme="majorHAnsi" w:hAnsiTheme="majorHAnsi" w:cstheme="majorHAnsi"/>
        </w:rPr>
        <w:t xml:space="preserve">of 3.3 in 2021 </w:t>
      </w:r>
      <w:r w:rsidRPr="004B61C0">
        <w:rPr>
          <w:rFonts w:asciiTheme="majorHAnsi" w:hAnsiTheme="majorHAnsi" w:cstheme="majorHAnsi"/>
        </w:rPr>
        <w:t xml:space="preserve">indicates that for every £1 of equity there is £3.30 </w:t>
      </w:r>
      <w:r w:rsidRPr="004B61C0">
        <w:rPr>
          <w:rFonts w:asciiTheme="majorHAnsi" w:hAnsiTheme="majorHAnsi" w:cstheme="majorHAnsi"/>
        </w:rPr>
        <w:t>o</w:t>
      </w:r>
      <w:r w:rsidRPr="004B61C0">
        <w:rPr>
          <w:rFonts w:asciiTheme="majorHAnsi" w:hAnsiTheme="majorHAnsi" w:cstheme="majorHAnsi"/>
        </w:rPr>
        <w:t>f debt</w:t>
      </w:r>
      <w:r w:rsidRPr="004B61C0">
        <w:rPr>
          <w:rFonts w:asciiTheme="majorHAnsi" w:hAnsiTheme="majorHAnsi" w:cstheme="majorHAnsi"/>
        </w:rPr>
        <w:t>.</w:t>
      </w:r>
    </w:p>
    <w:p w14:paraId="568A3929" w14:textId="77777777" w:rsidR="00284C5E" w:rsidRPr="004B61C0" w:rsidRDefault="00284C5E" w:rsidP="009A3FFC">
      <w:pPr>
        <w:rPr>
          <w:rFonts w:asciiTheme="majorHAnsi" w:hAnsiTheme="majorHAnsi" w:cstheme="majorHAnsi"/>
        </w:rPr>
      </w:pPr>
    </w:p>
    <w:p w14:paraId="2E290D05" w14:textId="4E7C2E2B" w:rsidR="002676C1" w:rsidRPr="004B61C0" w:rsidRDefault="002676C1" w:rsidP="009A3FFC">
      <w:pPr>
        <w:rPr>
          <w:rFonts w:asciiTheme="majorHAnsi" w:hAnsiTheme="majorHAnsi" w:cstheme="majorHAnsi"/>
        </w:rPr>
      </w:pPr>
      <w:r w:rsidRPr="004B61C0">
        <w:rPr>
          <w:rFonts w:asciiTheme="majorHAnsi" w:hAnsiTheme="majorHAnsi" w:cstheme="majorHAnsi"/>
        </w:rPr>
        <w:t xml:space="preserve">The improvement in Debt/equity </w:t>
      </w:r>
      <w:r w:rsidR="000A7A60" w:rsidRPr="004B61C0">
        <w:rPr>
          <w:rFonts w:asciiTheme="majorHAnsi" w:hAnsiTheme="majorHAnsi" w:cstheme="majorHAnsi"/>
        </w:rPr>
        <w:t>ratio</w:t>
      </w:r>
      <w:r w:rsidRPr="004B61C0">
        <w:rPr>
          <w:rFonts w:asciiTheme="majorHAnsi" w:hAnsiTheme="majorHAnsi" w:cstheme="majorHAnsi"/>
        </w:rPr>
        <w:t xml:space="preserve"> indicates better </w:t>
      </w:r>
      <w:r w:rsidR="00A75923" w:rsidRPr="004B61C0">
        <w:rPr>
          <w:rFonts w:asciiTheme="majorHAnsi" w:hAnsiTheme="majorHAnsi" w:cstheme="majorHAnsi"/>
        </w:rPr>
        <w:t xml:space="preserve">debt </w:t>
      </w:r>
      <w:r w:rsidR="000A7A60" w:rsidRPr="004B61C0">
        <w:rPr>
          <w:rFonts w:asciiTheme="majorHAnsi" w:hAnsiTheme="majorHAnsi" w:cstheme="majorHAnsi"/>
        </w:rPr>
        <w:t>coverage but</w:t>
      </w:r>
      <w:r w:rsidR="00A75923" w:rsidRPr="004B61C0">
        <w:rPr>
          <w:rFonts w:asciiTheme="majorHAnsi" w:hAnsiTheme="majorHAnsi" w:cstheme="majorHAnsi"/>
        </w:rPr>
        <w:t xml:space="preserve"> reli</w:t>
      </w:r>
      <w:r w:rsidR="00D6195E" w:rsidRPr="004B61C0">
        <w:rPr>
          <w:rFonts w:asciiTheme="majorHAnsi" w:hAnsiTheme="majorHAnsi" w:cstheme="majorHAnsi"/>
        </w:rPr>
        <w:t>es</w:t>
      </w:r>
      <w:r w:rsidR="00A75923" w:rsidRPr="004B61C0">
        <w:rPr>
          <w:rFonts w:asciiTheme="majorHAnsi" w:hAnsiTheme="majorHAnsi" w:cstheme="majorHAnsi"/>
        </w:rPr>
        <w:t xml:space="preserve"> on investment to </w:t>
      </w:r>
      <w:r w:rsidR="00226CF2" w:rsidRPr="004B61C0">
        <w:rPr>
          <w:rFonts w:asciiTheme="majorHAnsi" w:hAnsiTheme="majorHAnsi" w:cstheme="majorHAnsi"/>
        </w:rPr>
        <w:t>balance the ratio versus borrowings.</w:t>
      </w:r>
      <w:r w:rsidR="00A75923" w:rsidRPr="004B61C0">
        <w:rPr>
          <w:rFonts w:asciiTheme="majorHAnsi" w:hAnsiTheme="majorHAnsi" w:cstheme="majorHAnsi"/>
        </w:rPr>
        <w:t xml:space="preserve"> </w:t>
      </w:r>
    </w:p>
    <w:p w14:paraId="676F045B" w14:textId="77777777" w:rsidR="009A3FFC" w:rsidRPr="004B61C0" w:rsidRDefault="009A3FFC" w:rsidP="009A3FFC">
      <w:pPr>
        <w:rPr>
          <w:rFonts w:asciiTheme="majorHAnsi" w:hAnsiTheme="majorHAnsi" w:cstheme="majorHAnsi"/>
          <w:b/>
          <w:bCs/>
          <w:color w:val="002060"/>
          <w:sz w:val="24"/>
          <w:szCs w:val="24"/>
        </w:rPr>
      </w:pPr>
    </w:p>
    <w:p w14:paraId="721A6BDF" w14:textId="4C27B081" w:rsidR="00ED79FE" w:rsidRPr="004B1CBB" w:rsidRDefault="00805EE9"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Long term debt/equity ratio</w:t>
      </w:r>
    </w:p>
    <w:p w14:paraId="0EEAAC10" w14:textId="55D256A0" w:rsidR="00E14CD9" w:rsidRPr="004B61C0" w:rsidRDefault="00E14CD9" w:rsidP="00E14CD9">
      <w:pPr>
        <w:rPr>
          <w:rFonts w:asciiTheme="majorHAnsi" w:hAnsiTheme="majorHAnsi" w:cstheme="majorHAnsi"/>
          <w:b/>
          <w:bCs/>
          <w:color w:val="002060"/>
          <w:sz w:val="24"/>
          <w:szCs w:val="24"/>
        </w:rPr>
      </w:pPr>
    </w:p>
    <w:p w14:paraId="01520B26" w14:textId="30E620C5" w:rsidR="00E14CD9" w:rsidRPr="004B61C0" w:rsidRDefault="00CE6790" w:rsidP="00E14CD9">
      <w:pPr>
        <w:rPr>
          <w:rFonts w:asciiTheme="majorHAnsi" w:hAnsiTheme="majorHAnsi" w:cstheme="majorHAnsi"/>
        </w:rPr>
      </w:pPr>
      <w:r w:rsidRPr="004B61C0">
        <w:rPr>
          <w:rFonts w:asciiTheme="majorHAnsi" w:hAnsiTheme="majorHAnsi" w:cstheme="majorHAnsi"/>
        </w:rPr>
        <w:t xml:space="preserve">Correlating with the total </w:t>
      </w:r>
      <w:r w:rsidR="00D6195E" w:rsidRPr="004B61C0">
        <w:rPr>
          <w:rFonts w:asciiTheme="majorHAnsi" w:hAnsiTheme="majorHAnsi" w:cstheme="majorHAnsi"/>
        </w:rPr>
        <w:t>D</w:t>
      </w:r>
      <w:r w:rsidRPr="004B61C0">
        <w:rPr>
          <w:rFonts w:asciiTheme="majorHAnsi" w:hAnsiTheme="majorHAnsi" w:cstheme="majorHAnsi"/>
        </w:rPr>
        <w:t>ebt / equity ratios</w:t>
      </w:r>
      <w:r w:rsidR="00D6195E" w:rsidRPr="004B61C0">
        <w:rPr>
          <w:rFonts w:asciiTheme="majorHAnsi" w:hAnsiTheme="majorHAnsi" w:cstheme="majorHAnsi"/>
        </w:rPr>
        <w:t>,</w:t>
      </w:r>
      <w:r w:rsidR="004A3F22" w:rsidRPr="004B61C0">
        <w:rPr>
          <w:rFonts w:asciiTheme="majorHAnsi" w:hAnsiTheme="majorHAnsi" w:cstheme="majorHAnsi"/>
        </w:rPr>
        <w:t xml:space="preserve"> borrow</w:t>
      </w:r>
      <w:r w:rsidR="0073125F" w:rsidRPr="004B61C0">
        <w:rPr>
          <w:rFonts w:asciiTheme="majorHAnsi" w:hAnsiTheme="majorHAnsi" w:cstheme="majorHAnsi"/>
        </w:rPr>
        <w:t>ing</w:t>
      </w:r>
      <w:r w:rsidR="004A3F22" w:rsidRPr="004B61C0">
        <w:rPr>
          <w:rFonts w:asciiTheme="majorHAnsi" w:hAnsiTheme="majorHAnsi" w:cstheme="majorHAnsi"/>
        </w:rPr>
        <w:t xml:space="preserve"> and investments </w:t>
      </w:r>
      <w:r w:rsidR="0073125F" w:rsidRPr="004B61C0">
        <w:rPr>
          <w:rFonts w:asciiTheme="majorHAnsi" w:hAnsiTheme="majorHAnsi" w:cstheme="majorHAnsi"/>
        </w:rPr>
        <w:t xml:space="preserve">are the main factors to ratio fluctuations. </w:t>
      </w:r>
      <w:r w:rsidR="005D6919" w:rsidRPr="004B61C0">
        <w:rPr>
          <w:rFonts w:asciiTheme="majorHAnsi" w:hAnsiTheme="majorHAnsi" w:cstheme="majorHAnsi"/>
        </w:rPr>
        <w:t xml:space="preserve">The </w:t>
      </w:r>
      <w:r w:rsidR="00D6195E" w:rsidRPr="004B61C0">
        <w:rPr>
          <w:rFonts w:asciiTheme="majorHAnsi" w:hAnsiTheme="majorHAnsi" w:cstheme="majorHAnsi"/>
        </w:rPr>
        <w:t>long-term</w:t>
      </w:r>
      <w:r w:rsidR="005D6919" w:rsidRPr="004B61C0">
        <w:rPr>
          <w:rFonts w:asciiTheme="majorHAnsi" w:hAnsiTheme="majorHAnsi" w:cstheme="majorHAnsi"/>
        </w:rPr>
        <w:t xml:space="preserve"> borrowings have increased</w:t>
      </w:r>
      <w:r w:rsidR="004A029C" w:rsidRPr="004B61C0">
        <w:rPr>
          <w:rFonts w:asciiTheme="majorHAnsi" w:hAnsiTheme="majorHAnsi" w:cstheme="majorHAnsi"/>
        </w:rPr>
        <w:t xml:space="preserve">, with equity being used for these borrowings. </w:t>
      </w:r>
    </w:p>
    <w:p w14:paraId="027CDEA9" w14:textId="0B76B32B" w:rsidR="004A029C" w:rsidRPr="004B61C0" w:rsidRDefault="004A029C" w:rsidP="00E14CD9">
      <w:pPr>
        <w:rPr>
          <w:rFonts w:asciiTheme="majorHAnsi" w:hAnsiTheme="majorHAnsi" w:cstheme="majorHAnsi"/>
        </w:rPr>
      </w:pPr>
    </w:p>
    <w:p w14:paraId="63C42DD2" w14:textId="57BA0236" w:rsidR="004A029C" w:rsidRPr="004B61C0" w:rsidRDefault="004A029C" w:rsidP="00E14CD9">
      <w:pPr>
        <w:rPr>
          <w:rFonts w:asciiTheme="majorHAnsi" w:hAnsiTheme="majorHAnsi" w:cstheme="majorHAnsi"/>
        </w:rPr>
      </w:pPr>
      <w:r w:rsidRPr="004B61C0">
        <w:rPr>
          <w:rFonts w:asciiTheme="majorHAnsi" w:hAnsiTheme="majorHAnsi" w:cstheme="majorHAnsi"/>
        </w:rPr>
        <w:t>The LT debt/equity ration of 1.63 in 2021</w:t>
      </w:r>
      <w:r w:rsidR="00EB7073" w:rsidRPr="004B61C0">
        <w:rPr>
          <w:rFonts w:asciiTheme="majorHAnsi" w:hAnsiTheme="majorHAnsi" w:cstheme="majorHAnsi"/>
        </w:rPr>
        <w:t xml:space="preserve"> is an improvement </w:t>
      </w:r>
      <w:r w:rsidR="00226E53" w:rsidRPr="004B61C0">
        <w:rPr>
          <w:rFonts w:asciiTheme="majorHAnsi" w:hAnsiTheme="majorHAnsi" w:cstheme="majorHAnsi"/>
        </w:rPr>
        <w:t xml:space="preserve">over </w:t>
      </w:r>
      <w:r w:rsidR="00EB7073" w:rsidRPr="004B61C0">
        <w:rPr>
          <w:rFonts w:asciiTheme="majorHAnsi" w:hAnsiTheme="majorHAnsi" w:cstheme="majorHAnsi"/>
        </w:rPr>
        <w:t xml:space="preserve">2019 as a comparable trading year. This indicates that it is </w:t>
      </w:r>
      <w:r w:rsidR="008F11C7" w:rsidRPr="004B61C0">
        <w:rPr>
          <w:rFonts w:asciiTheme="majorHAnsi" w:hAnsiTheme="majorHAnsi" w:cstheme="majorHAnsi"/>
        </w:rPr>
        <w:t>less reliant on debt due to the stronger equity.</w:t>
      </w:r>
    </w:p>
    <w:p w14:paraId="5961BA39" w14:textId="1531F174" w:rsidR="008F11C7" w:rsidRPr="004B61C0" w:rsidRDefault="008F11C7" w:rsidP="00E14CD9">
      <w:pPr>
        <w:rPr>
          <w:rFonts w:asciiTheme="majorHAnsi" w:hAnsiTheme="majorHAnsi" w:cstheme="majorHAnsi"/>
        </w:rPr>
      </w:pPr>
    </w:p>
    <w:p w14:paraId="3808B354" w14:textId="7F77C3D8" w:rsidR="008F11C7" w:rsidRPr="004B61C0" w:rsidRDefault="00762CBB" w:rsidP="00E14CD9">
      <w:pPr>
        <w:rPr>
          <w:rFonts w:asciiTheme="majorHAnsi" w:hAnsiTheme="majorHAnsi" w:cstheme="majorHAnsi"/>
        </w:rPr>
      </w:pPr>
      <w:r w:rsidRPr="004B61C0">
        <w:rPr>
          <w:rFonts w:asciiTheme="majorHAnsi" w:hAnsiTheme="majorHAnsi" w:cstheme="majorHAnsi"/>
        </w:rPr>
        <w:t>A higher debt ratio does indicate risk, but also can indicate debt is being used to grow the business – which is confirmed by the change from 2019 to 2021.</w:t>
      </w:r>
    </w:p>
    <w:p w14:paraId="0F0123C2" w14:textId="77777777" w:rsidR="00F95926" w:rsidRPr="004B61C0" w:rsidRDefault="00F95926" w:rsidP="00E14CD9">
      <w:pPr>
        <w:rPr>
          <w:rFonts w:asciiTheme="majorHAnsi" w:hAnsiTheme="majorHAnsi" w:cstheme="majorHAnsi"/>
          <w:b/>
          <w:bCs/>
          <w:color w:val="002060"/>
          <w:sz w:val="24"/>
          <w:szCs w:val="24"/>
        </w:rPr>
      </w:pPr>
    </w:p>
    <w:p w14:paraId="6F67F5C3" w14:textId="53EAFBCA" w:rsidR="00ED79FE" w:rsidRPr="004B1CBB" w:rsidRDefault="00805EE9"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Interest coverage</w:t>
      </w:r>
    </w:p>
    <w:p w14:paraId="09A2A1FA" w14:textId="77777777" w:rsidR="00AD4D5B" w:rsidRPr="004B61C0" w:rsidRDefault="00AD4D5B" w:rsidP="005701E3">
      <w:pPr>
        <w:rPr>
          <w:rFonts w:asciiTheme="majorHAnsi" w:hAnsiTheme="majorHAnsi" w:cstheme="majorHAnsi"/>
          <w:b/>
          <w:bCs/>
          <w:color w:val="002060"/>
          <w:sz w:val="24"/>
          <w:szCs w:val="24"/>
        </w:rPr>
      </w:pPr>
    </w:p>
    <w:p w14:paraId="3F2CB682" w14:textId="350CF242" w:rsidR="00AD4D5B" w:rsidRPr="004B61C0" w:rsidRDefault="00AD4D5B" w:rsidP="005701E3">
      <w:pPr>
        <w:pStyle w:val="ListParagraph"/>
        <w:ind w:left="0"/>
        <w:rPr>
          <w:rFonts w:asciiTheme="majorHAnsi" w:hAnsiTheme="majorHAnsi" w:cstheme="majorHAnsi"/>
        </w:rPr>
      </w:pPr>
      <w:r w:rsidRPr="004B61C0">
        <w:rPr>
          <w:rFonts w:asciiTheme="majorHAnsi" w:hAnsiTheme="majorHAnsi" w:cstheme="majorHAnsi"/>
        </w:rPr>
        <w:t>AML has made Operating losses in 2019 – 2020, mean</w:t>
      </w:r>
      <w:r w:rsidR="00772F56" w:rsidRPr="004B61C0">
        <w:rPr>
          <w:rFonts w:asciiTheme="majorHAnsi" w:hAnsiTheme="majorHAnsi" w:cstheme="majorHAnsi"/>
        </w:rPr>
        <w:t>ing</w:t>
      </w:r>
      <w:r w:rsidRPr="004B61C0">
        <w:rPr>
          <w:rFonts w:asciiTheme="majorHAnsi" w:hAnsiTheme="majorHAnsi" w:cstheme="majorHAnsi"/>
        </w:rPr>
        <w:t xml:space="preserve"> interest payments are not covered by earnings. Interest charges have increased whilst operating profit is negative, leaving an Interest Coverage ratio of -0.5 for 2021. 2020 Interest coverage of -3.28 was a result of Covid-19, but the recovery in 2021 </w:t>
      </w:r>
      <w:r w:rsidR="00226E53" w:rsidRPr="004B61C0">
        <w:rPr>
          <w:rFonts w:asciiTheme="majorHAnsi" w:hAnsiTheme="majorHAnsi" w:cstheme="majorHAnsi"/>
        </w:rPr>
        <w:t>indicates improved performance.</w:t>
      </w:r>
    </w:p>
    <w:p w14:paraId="31626607" w14:textId="77777777" w:rsidR="00AD4D5B" w:rsidRPr="004B61C0" w:rsidRDefault="00AD4D5B" w:rsidP="00AD4D5B">
      <w:pPr>
        <w:pStyle w:val="ListParagraph"/>
        <w:ind w:left="360"/>
        <w:rPr>
          <w:rFonts w:asciiTheme="majorHAnsi" w:hAnsiTheme="majorHAnsi" w:cstheme="majorHAnsi"/>
        </w:rPr>
      </w:pPr>
    </w:p>
    <w:p w14:paraId="26F0FB5A" w14:textId="7CDDDD41" w:rsidR="00AD4D5B" w:rsidRPr="004B61C0" w:rsidRDefault="00AD4D5B" w:rsidP="005701E3">
      <w:pPr>
        <w:pStyle w:val="ListParagraph"/>
        <w:ind w:left="0"/>
        <w:rPr>
          <w:rFonts w:asciiTheme="majorHAnsi" w:hAnsiTheme="majorHAnsi" w:cstheme="majorHAnsi"/>
        </w:rPr>
      </w:pPr>
      <w:r w:rsidRPr="004B61C0">
        <w:rPr>
          <w:rFonts w:asciiTheme="majorHAnsi" w:hAnsiTheme="majorHAnsi" w:cstheme="majorHAnsi"/>
        </w:rPr>
        <w:t xml:space="preserve">This ratio is a trend indicator and must be used in conjunction with other metrics. The company can be unprofitable and </w:t>
      </w:r>
      <w:r w:rsidR="001615E7" w:rsidRPr="004B61C0">
        <w:rPr>
          <w:rFonts w:asciiTheme="majorHAnsi" w:hAnsiTheme="majorHAnsi" w:cstheme="majorHAnsi"/>
        </w:rPr>
        <w:t>un</w:t>
      </w:r>
      <w:r w:rsidRPr="004B61C0">
        <w:rPr>
          <w:rFonts w:asciiTheme="majorHAnsi" w:hAnsiTheme="majorHAnsi" w:cstheme="majorHAnsi"/>
        </w:rPr>
        <w:t xml:space="preserve">able to pay interest from </w:t>
      </w:r>
      <w:r w:rsidR="00C738A4" w:rsidRPr="004B61C0">
        <w:rPr>
          <w:rFonts w:asciiTheme="majorHAnsi" w:hAnsiTheme="majorHAnsi" w:cstheme="majorHAnsi"/>
        </w:rPr>
        <w:t>earnings but</w:t>
      </w:r>
      <w:r w:rsidRPr="004B61C0">
        <w:rPr>
          <w:rFonts w:asciiTheme="majorHAnsi" w:hAnsiTheme="majorHAnsi" w:cstheme="majorHAnsi"/>
        </w:rPr>
        <w:t xml:space="preserve"> may have the cashflow to pay its interest expense. Cash and Cash equivalents equalling £418.9m in 2021 is adequate to pay the £151.3m interest charge for 2021</w:t>
      </w:r>
      <w:r w:rsidR="001615E7" w:rsidRPr="004B61C0">
        <w:rPr>
          <w:rFonts w:asciiTheme="majorHAnsi" w:hAnsiTheme="majorHAnsi" w:cstheme="majorHAnsi"/>
        </w:rPr>
        <w:t xml:space="preserve">. </w:t>
      </w:r>
      <w:r w:rsidRPr="004B61C0">
        <w:rPr>
          <w:rFonts w:asciiTheme="majorHAnsi" w:hAnsiTheme="majorHAnsi" w:cstheme="majorHAnsi"/>
        </w:rPr>
        <w:t>2019 Cash and Cash equivalents of £107.9m to pay an Interest charge of £55.3m does not leave much cash for other activities.</w:t>
      </w:r>
    </w:p>
    <w:p w14:paraId="4DCA5530" w14:textId="77777777" w:rsidR="004C72BC" w:rsidRPr="004B61C0" w:rsidRDefault="004C72BC" w:rsidP="00AD4D5B">
      <w:pPr>
        <w:rPr>
          <w:rFonts w:asciiTheme="majorHAnsi" w:hAnsiTheme="majorHAnsi" w:cstheme="majorHAnsi"/>
          <w:b/>
          <w:bCs/>
          <w:color w:val="002060"/>
          <w:sz w:val="24"/>
          <w:szCs w:val="24"/>
        </w:rPr>
      </w:pPr>
    </w:p>
    <w:p w14:paraId="06DF6506" w14:textId="2B487998" w:rsidR="00AD4D5B" w:rsidRPr="004B61C0" w:rsidRDefault="00AD4D5B" w:rsidP="00AD4D5B">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 xml:space="preserve">Investor </w:t>
      </w:r>
      <w:r w:rsidR="00430FE8">
        <w:rPr>
          <w:rFonts w:asciiTheme="majorHAnsi" w:hAnsiTheme="majorHAnsi" w:cstheme="majorHAnsi"/>
          <w:b/>
          <w:bCs/>
          <w:color w:val="002060"/>
          <w:sz w:val="28"/>
          <w:szCs w:val="28"/>
          <w:u w:val="single"/>
        </w:rPr>
        <w:t>R</w:t>
      </w:r>
      <w:r w:rsidRPr="004B61C0">
        <w:rPr>
          <w:rFonts w:asciiTheme="majorHAnsi" w:hAnsiTheme="majorHAnsi" w:cstheme="majorHAnsi"/>
          <w:b/>
          <w:bCs/>
          <w:color w:val="002060"/>
          <w:sz w:val="28"/>
          <w:szCs w:val="28"/>
          <w:u w:val="single"/>
        </w:rPr>
        <w:t>atios</w:t>
      </w:r>
    </w:p>
    <w:p w14:paraId="6399ABC6" w14:textId="195FC511" w:rsidR="005B414C" w:rsidRPr="004B61C0" w:rsidRDefault="005B414C" w:rsidP="005B414C">
      <w:pPr>
        <w:rPr>
          <w:rFonts w:asciiTheme="majorHAnsi" w:hAnsiTheme="majorHAnsi" w:cstheme="majorHAnsi"/>
        </w:rPr>
      </w:pPr>
    </w:p>
    <w:p w14:paraId="0A17D381" w14:textId="68445B8E" w:rsidR="005B414C" w:rsidRPr="004B61C0" w:rsidRDefault="005B414C" w:rsidP="005B414C">
      <w:pPr>
        <w:rPr>
          <w:rFonts w:asciiTheme="majorHAnsi" w:hAnsiTheme="majorHAnsi" w:cstheme="majorHAnsi"/>
          <w:b/>
          <w:bCs/>
          <w:color w:val="002060"/>
          <w:sz w:val="24"/>
          <w:szCs w:val="24"/>
        </w:rPr>
      </w:pPr>
      <w:r w:rsidRPr="004B61C0">
        <w:rPr>
          <w:rFonts w:asciiTheme="majorHAnsi" w:hAnsiTheme="majorHAnsi" w:cstheme="majorHAnsi"/>
          <w:noProof/>
        </w:rPr>
        <w:drawing>
          <wp:inline distT="0" distB="0" distL="0" distR="0" wp14:anchorId="2179536B" wp14:editId="4A499402">
            <wp:extent cx="6638290" cy="3202940"/>
            <wp:effectExtent l="0" t="0" r="10160" b="16510"/>
            <wp:docPr id="13" name="Chart 13">
              <a:extLst xmlns:a="http://schemas.openxmlformats.org/drawingml/2006/main">
                <a:ext uri="{FF2B5EF4-FFF2-40B4-BE49-F238E27FC236}">
                  <a16:creationId xmlns:a16="http://schemas.microsoft.com/office/drawing/2014/main" id="{E6B1EED9-F08A-4E55-B864-3FEB0943D59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259F62D8" w14:textId="77777777" w:rsidR="005B414C" w:rsidRPr="004B61C0" w:rsidRDefault="005B414C" w:rsidP="005B414C">
      <w:pPr>
        <w:rPr>
          <w:rFonts w:asciiTheme="majorHAnsi" w:hAnsiTheme="majorHAnsi" w:cstheme="majorHAnsi"/>
          <w:b/>
          <w:bCs/>
          <w:color w:val="002060"/>
          <w:sz w:val="24"/>
          <w:szCs w:val="24"/>
        </w:rPr>
      </w:pPr>
    </w:p>
    <w:p w14:paraId="02A6FA1B" w14:textId="750CAA51" w:rsidR="00AD4D5B" w:rsidRPr="004B1CBB" w:rsidRDefault="00AD4D5B"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Earnings per Ordinary Share</w:t>
      </w:r>
      <w:r w:rsidR="005B414C" w:rsidRPr="004B1CBB">
        <w:rPr>
          <w:rFonts w:asciiTheme="majorHAnsi" w:hAnsiTheme="majorHAnsi" w:cstheme="majorHAnsi"/>
          <w:b/>
          <w:bCs/>
          <w:color w:val="002060"/>
          <w:sz w:val="24"/>
          <w:szCs w:val="24"/>
        </w:rPr>
        <w:t xml:space="preserve"> (EPS)</w:t>
      </w:r>
    </w:p>
    <w:p w14:paraId="13C147C7" w14:textId="77777777" w:rsidR="00837E4A" w:rsidRPr="004B61C0" w:rsidRDefault="00837E4A" w:rsidP="005B414C">
      <w:pPr>
        <w:rPr>
          <w:rFonts w:asciiTheme="majorHAnsi" w:hAnsiTheme="majorHAnsi" w:cstheme="majorHAnsi"/>
        </w:rPr>
      </w:pPr>
    </w:p>
    <w:p w14:paraId="1ADDC80A" w14:textId="30DE6735" w:rsidR="00E458A7" w:rsidRPr="004B61C0" w:rsidRDefault="00765547" w:rsidP="005B414C">
      <w:pPr>
        <w:rPr>
          <w:rFonts w:asciiTheme="majorHAnsi" w:hAnsiTheme="majorHAnsi" w:cstheme="majorHAnsi"/>
        </w:rPr>
      </w:pPr>
      <w:r w:rsidRPr="004B61C0">
        <w:rPr>
          <w:rFonts w:asciiTheme="majorHAnsi" w:hAnsiTheme="majorHAnsi" w:cstheme="majorHAnsi"/>
        </w:rPr>
        <w:t xml:space="preserve">The negative EPS </w:t>
      </w:r>
      <w:r w:rsidR="0070126D" w:rsidRPr="004B61C0">
        <w:rPr>
          <w:rFonts w:asciiTheme="majorHAnsi" w:hAnsiTheme="majorHAnsi" w:cstheme="majorHAnsi"/>
        </w:rPr>
        <w:t xml:space="preserve">is expected due to the Net loss earned by AML. </w:t>
      </w:r>
      <w:r w:rsidR="00B72362" w:rsidRPr="004B61C0">
        <w:rPr>
          <w:rFonts w:asciiTheme="majorHAnsi" w:hAnsiTheme="majorHAnsi" w:cstheme="majorHAnsi"/>
        </w:rPr>
        <w:t xml:space="preserve">Covid-19 resulted in a </w:t>
      </w:r>
      <w:r w:rsidR="00EB0FC8" w:rsidRPr="004B61C0">
        <w:rPr>
          <w:rFonts w:asciiTheme="majorHAnsi" w:hAnsiTheme="majorHAnsi" w:cstheme="majorHAnsi"/>
        </w:rPr>
        <w:t>l</w:t>
      </w:r>
      <w:r w:rsidR="00B72362" w:rsidRPr="004B61C0">
        <w:rPr>
          <w:rFonts w:asciiTheme="majorHAnsi" w:hAnsiTheme="majorHAnsi" w:cstheme="majorHAnsi"/>
        </w:rPr>
        <w:t>arge decrease in revenue</w:t>
      </w:r>
      <w:r w:rsidR="00401138" w:rsidRPr="004B61C0">
        <w:rPr>
          <w:rFonts w:asciiTheme="majorHAnsi" w:hAnsiTheme="majorHAnsi" w:cstheme="majorHAnsi"/>
        </w:rPr>
        <w:t xml:space="preserve">. </w:t>
      </w:r>
      <w:r w:rsidR="0011262D" w:rsidRPr="004B61C0">
        <w:rPr>
          <w:rFonts w:asciiTheme="majorHAnsi" w:hAnsiTheme="majorHAnsi" w:cstheme="majorHAnsi"/>
        </w:rPr>
        <w:t>No. of shares increase</w:t>
      </w:r>
      <w:r w:rsidR="00213102" w:rsidRPr="004B61C0">
        <w:rPr>
          <w:rFonts w:asciiTheme="majorHAnsi" w:hAnsiTheme="majorHAnsi" w:cstheme="majorHAnsi"/>
        </w:rPr>
        <w:t>d</w:t>
      </w:r>
      <w:r w:rsidR="0011262D" w:rsidRPr="004B61C0">
        <w:rPr>
          <w:rFonts w:asciiTheme="majorHAnsi" w:hAnsiTheme="majorHAnsi" w:cstheme="majorHAnsi"/>
        </w:rPr>
        <w:t xml:space="preserve"> due to investment into the company</w:t>
      </w:r>
      <w:r w:rsidR="00FF6D92" w:rsidRPr="004B61C0">
        <w:rPr>
          <w:rFonts w:asciiTheme="majorHAnsi" w:hAnsiTheme="majorHAnsi" w:cstheme="majorHAnsi"/>
        </w:rPr>
        <w:t xml:space="preserve"> in 2020 and 2021. This investment helped the Net income figure </w:t>
      </w:r>
      <w:r w:rsidR="005E4965" w:rsidRPr="004B61C0">
        <w:rPr>
          <w:rFonts w:asciiTheme="majorHAnsi" w:hAnsiTheme="majorHAnsi" w:cstheme="majorHAnsi"/>
        </w:rPr>
        <w:t>improve and</w:t>
      </w:r>
      <w:r w:rsidR="00FF6D92" w:rsidRPr="004B61C0">
        <w:rPr>
          <w:rFonts w:asciiTheme="majorHAnsi" w:hAnsiTheme="majorHAnsi" w:cstheme="majorHAnsi"/>
        </w:rPr>
        <w:t xml:space="preserve"> </w:t>
      </w:r>
      <w:r w:rsidR="00972AF9" w:rsidRPr="004B61C0">
        <w:rPr>
          <w:rFonts w:asciiTheme="majorHAnsi" w:hAnsiTheme="majorHAnsi" w:cstheme="majorHAnsi"/>
        </w:rPr>
        <w:t>increase the EPS to -</w:t>
      </w:r>
      <w:r w:rsidR="005E4965" w:rsidRPr="004B61C0">
        <w:rPr>
          <w:rFonts w:asciiTheme="majorHAnsi" w:hAnsiTheme="majorHAnsi" w:cstheme="majorHAnsi"/>
        </w:rPr>
        <w:t>1.64 in 2021.</w:t>
      </w:r>
    </w:p>
    <w:p w14:paraId="17FFFA9D" w14:textId="523E0DDC" w:rsidR="005E4965" w:rsidRPr="004B61C0" w:rsidRDefault="005E4965" w:rsidP="005B414C">
      <w:pPr>
        <w:rPr>
          <w:rFonts w:asciiTheme="majorHAnsi" w:hAnsiTheme="majorHAnsi" w:cstheme="majorHAnsi"/>
        </w:rPr>
      </w:pPr>
    </w:p>
    <w:p w14:paraId="31A68CEF" w14:textId="2D684539" w:rsidR="005E4965" w:rsidRPr="004B61C0" w:rsidRDefault="00213102" w:rsidP="005B414C">
      <w:pPr>
        <w:rPr>
          <w:rFonts w:asciiTheme="majorHAnsi" w:hAnsiTheme="majorHAnsi" w:cstheme="majorHAnsi"/>
        </w:rPr>
      </w:pPr>
      <w:r w:rsidRPr="004B61C0">
        <w:rPr>
          <w:rFonts w:asciiTheme="majorHAnsi" w:hAnsiTheme="majorHAnsi" w:cstheme="majorHAnsi"/>
        </w:rPr>
        <w:t>A</w:t>
      </w:r>
      <w:r w:rsidR="005E4965" w:rsidRPr="004B61C0">
        <w:rPr>
          <w:rFonts w:asciiTheme="majorHAnsi" w:hAnsiTheme="majorHAnsi" w:cstheme="majorHAnsi"/>
        </w:rPr>
        <w:t xml:space="preserve"> negative EPS for </w:t>
      </w:r>
      <w:r w:rsidR="00B03AB5" w:rsidRPr="004B61C0">
        <w:rPr>
          <w:rFonts w:asciiTheme="majorHAnsi" w:hAnsiTheme="majorHAnsi" w:cstheme="majorHAnsi"/>
        </w:rPr>
        <w:t>several</w:t>
      </w:r>
      <w:r w:rsidR="005E4965" w:rsidRPr="004B61C0">
        <w:rPr>
          <w:rFonts w:asciiTheme="majorHAnsi" w:hAnsiTheme="majorHAnsi" w:cstheme="majorHAnsi"/>
        </w:rPr>
        <w:t xml:space="preserve"> years may cause concern, but the impact of Covid-19 </w:t>
      </w:r>
      <w:r w:rsidR="004B2347" w:rsidRPr="004B61C0">
        <w:rPr>
          <w:rFonts w:asciiTheme="majorHAnsi" w:hAnsiTheme="majorHAnsi" w:cstheme="majorHAnsi"/>
        </w:rPr>
        <w:t xml:space="preserve">is a factor in the poor earnings of 2020. The </w:t>
      </w:r>
      <w:r w:rsidR="00686C5E" w:rsidRPr="004B61C0">
        <w:rPr>
          <w:rFonts w:asciiTheme="majorHAnsi" w:hAnsiTheme="majorHAnsi" w:cstheme="majorHAnsi"/>
        </w:rPr>
        <w:t xml:space="preserve">60% </w:t>
      </w:r>
      <w:r w:rsidR="004B2347" w:rsidRPr="004B61C0">
        <w:rPr>
          <w:rFonts w:asciiTheme="majorHAnsi" w:hAnsiTheme="majorHAnsi" w:cstheme="majorHAnsi"/>
        </w:rPr>
        <w:t>recovery</w:t>
      </w:r>
      <w:r w:rsidR="00686C5E" w:rsidRPr="004B61C0">
        <w:rPr>
          <w:rFonts w:asciiTheme="majorHAnsi" w:hAnsiTheme="majorHAnsi" w:cstheme="majorHAnsi"/>
        </w:rPr>
        <w:t xml:space="preserve"> on EPS</w:t>
      </w:r>
      <w:r w:rsidR="004B2347" w:rsidRPr="004B61C0">
        <w:rPr>
          <w:rFonts w:asciiTheme="majorHAnsi" w:hAnsiTheme="majorHAnsi" w:cstheme="majorHAnsi"/>
        </w:rPr>
        <w:t xml:space="preserve"> in 2021 </w:t>
      </w:r>
      <w:r w:rsidRPr="004B61C0">
        <w:rPr>
          <w:rFonts w:asciiTheme="majorHAnsi" w:hAnsiTheme="majorHAnsi" w:cstheme="majorHAnsi"/>
        </w:rPr>
        <w:t>is</w:t>
      </w:r>
      <w:r w:rsidR="003542FC" w:rsidRPr="004B61C0">
        <w:rPr>
          <w:rFonts w:asciiTheme="majorHAnsi" w:hAnsiTheme="majorHAnsi" w:cstheme="majorHAnsi"/>
        </w:rPr>
        <w:t xml:space="preserve"> good</w:t>
      </w:r>
      <w:r w:rsidR="003B6D36" w:rsidRPr="004B61C0">
        <w:rPr>
          <w:rFonts w:asciiTheme="majorHAnsi" w:hAnsiTheme="majorHAnsi" w:cstheme="majorHAnsi"/>
        </w:rPr>
        <w:t xml:space="preserve"> </w:t>
      </w:r>
      <w:r w:rsidR="002E18BE" w:rsidRPr="004B61C0">
        <w:rPr>
          <w:rFonts w:asciiTheme="majorHAnsi" w:hAnsiTheme="majorHAnsi" w:cstheme="majorHAnsi"/>
        </w:rPr>
        <w:t>and</w:t>
      </w:r>
      <w:r w:rsidR="00221895" w:rsidRPr="004B61C0">
        <w:rPr>
          <w:rFonts w:asciiTheme="majorHAnsi" w:hAnsiTheme="majorHAnsi" w:cstheme="majorHAnsi"/>
        </w:rPr>
        <w:t xml:space="preserve"> shows</w:t>
      </w:r>
      <w:r w:rsidR="003B6D36" w:rsidRPr="004B61C0">
        <w:rPr>
          <w:rFonts w:asciiTheme="majorHAnsi" w:hAnsiTheme="majorHAnsi" w:cstheme="majorHAnsi"/>
        </w:rPr>
        <w:t xml:space="preserve"> increased investment</w:t>
      </w:r>
      <w:r w:rsidR="00B03AB5" w:rsidRPr="004B61C0">
        <w:rPr>
          <w:rFonts w:asciiTheme="majorHAnsi" w:hAnsiTheme="majorHAnsi" w:cstheme="majorHAnsi"/>
        </w:rPr>
        <w:t xml:space="preserve"> indicated by an increase in shares.</w:t>
      </w:r>
    </w:p>
    <w:p w14:paraId="679056FC" w14:textId="77777777" w:rsidR="00D84BBF" w:rsidRPr="004B61C0" w:rsidRDefault="00D84BBF" w:rsidP="005B414C">
      <w:pPr>
        <w:rPr>
          <w:rFonts w:asciiTheme="majorHAnsi" w:hAnsiTheme="majorHAnsi" w:cstheme="majorHAnsi"/>
          <w:b/>
          <w:bCs/>
          <w:color w:val="002060"/>
          <w:sz w:val="24"/>
          <w:szCs w:val="24"/>
        </w:rPr>
      </w:pPr>
    </w:p>
    <w:p w14:paraId="5EEB42C8" w14:textId="0350D50E" w:rsidR="005B414C" w:rsidRPr="004B1CBB" w:rsidRDefault="005B414C"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lastRenderedPageBreak/>
        <w:t>Dividend Cover</w:t>
      </w:r>
    </w:p>
    <w:p w14:paraId="29F8B165" w14:textId="54C9F3EA" w:rsidR="005B414C" w:rsidRPr="004B61C0" w:rsidRDefault="005B414C" w:rsidP="005B414C">
      <w:pPr>
        <w:rPr>
          <w:rFonts w:asciiTheme="majorHAnsi" w:hAnsiTheme="majorHAnsi" w:cstheme="majorHAnsi"/>
          <w:b/>
          <w:bCs/>
          <w:color w:val="002060"/>
          <w:sz w:val="24"/>
          <w:szCs w:val="24"/>
        </w:rPr>
      </w:pPr>
    </w:p>
    <w:p w14:paraId="629F3F08" w14:textId="7D43EF34" w:rsidR="00D963F4" w:rsidRPr="004B61C0" w:rsidRDefault="00074A24" w:rsidP="005B414C">
      <w:pPr>
        <w:rPr>
          <w:rFonts w:asciiTheme="majorHAnsi" w:hAnsiTheme="majorHAnsi" w:cstheme="majorHAnsi"/>
        </w:rPr>
      </w:pPr>
      <w:r w:rsidRPr="004B61C0">
        <w:rPr>
          <w:rFonts w:asciiTheme="majorHAnsi" w:hAnsiTheme="majorHAnsi" w:cstheme="majorHAnsi"/>
        </w:rPr>
        <w:t>Due to there being a Net Loss for 2019 – 2020 no dividends were proposed</w:t>
      </w:r>
      <w:r w:rsidR="00221895" w:rsidRPr="004B61C0">
        <w:rPr>
          <w:rFonts w:asciiTheme="majorHAnsi" w:hAnsiTheme="majorHAnsi" w:cstheme="majorHAnsi"/>
        </w:rPr>
        <w:t>.</w:t>
      </w:r>
    </w:p>
    <w:p w14:paraId="3F8E60CD" w14:textId="77777777" w:rsidR="00D963F4" w:rsidRPr="004B61C0" w:rsidRDefault="00D963F4" w:rsidP="005B414C">
      <w:pPr>
        <w:rPr>
          <w:rFonts w:asciiTheme="majorHAnsi" w:hAnsiTheme="majorHAnsi" w:cstheme="majorHAnsi"/>
          <w:b/>
          <w:bCs/>
          <w:color w:val="002060"/>
          <w:sz w:val="24"/>
          <w:szCs w:val="24"/>
        </w:rPr>
      </w:pPr>
    </w:p>
    <w:p w14:paraId="70C4638F" w14:textId="2707996B" w:rsidR="005B414C" w:rsidRPr="004B1CBB" w:rsidRDefault="005B414C"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 xml:space="preserve">Price </w:t>
      </w:r>
      <w:r w:rsidR="00EB68D1" w:rsidRPr="004B1CBB">
        <w:rPr>
          <w:rFonts w:asciiTheme="majorHAnsi" w:hAnsiTheme="majorHAnsi" w:cstheme="majorHAnsi"/>
          <w:b/>
          <w:bCs/>
          <w:color w:val="002060"/>
          <w:sz w:val="24"/>
          <w:szCs w:val="24"/>
        </w:rPr>
        <w:t>to</w:t>
      </w:r>
      <w:r w:rsidRPr="004B1CBB">
        <w:rPr>
          <w:rFonts w:asciiTheme="majorHAnsi" w:hAnsiTheme="majorHAnsi" w:cstheme="majorHAnsi"/>
          <w:b/>
          <w:bCs/>
          <w:color w:val="002060"/>
          <w:sz w:val="24"/>
          <w:szCs w:val="24"/>
        </w:rPr>
        <w:t xml:space="preserve"> </w:t>
      </w:r>
      <w:r w:rsidR="00221895" w:rsidRPr="004B1CBB">
        <w:rPr>
          <w:rFonts w:asciiTheme="majorHAnsi" w:hAnsiTheme="majorHAnsi" w:cstheme="majorHAnsi"/>
          <w:b/>
          <w:bCs/>
          <w:color w:val="002060"/>
          <w:sz w:val="24"/>
          <w:szCs w:val="24"/>
        </w:rPr>
        <w:t>Earnings</w:t>
      </w:r>
      <w:r w:rsidRPr="004B1CBB">
        <w:rPr>
          <w:rFonts w:asciiTheme="majorHAnsi" w:hAnsiTheme="majorHAnsi" w:cstheme="majorHAnsi"/>
          <w:b/>
          <w:bCs/>
          <w:color w:val="002060"/>
          <w:sz w:val="24"/>
          <w:szCs w:val="24"/>
        </w:rPr>
        <w:t xml:space="preserve"> </w:t>
      </w:r>
      <w:r w:rsidR="00B36FB1">
        <w:rPr>
          <w:rFonts w:asciiTheme="majorHAnsi" w:hAnsiTheme="majorHAnsi" w:cstheme="majorHAnsi"/>
          <w:b/>
          <w:bCs/>
          <w:color w:val="002060"/>
          <w:sz w:val="24"/>
          <w:szCs w:val="24"/>
        </w:rPr>
        <w:t>r</w:t>
      </w:r>
      <w:r w:rsidRPr="004B1CBB">
        <w:rPr>
          <w:rFonts w:asciiTheme="majorHAnsi" w:hAnsiTheme="majorHAnsi" w:cstheme="majorHAnsi"/>
          <w:b/>
          <w:bCs/>
          <w:color w:val="002060"/>
          <w:sz w:val="24"/>
          <w:szCs w:val="24"/>
        </w:rPr>
        <w:t>atio</w:t>
      </w:r>
    </w:p>
    <w:p w14:paraId="61018FFC" w14:textId="77777777" w:rsidR="00E46F71" w:rsidRPr="004B61C0" w:rsidRDefault="00E46F71" w:rsidP="005B414C">
      <w:pPr>
        <w:rPr>
          <w:rFonts w:asciiTheme="majorHAnsi" w:hAnsiTheme="majorHAnsi" w:cstheme="majorHAnsi"/>
        </w:rPr>
      </w:pPr>
    </w:p>
    <w:p w14:paraId="45230C33" w14:textId="1F2D604E" w:rsidR="00074A24" w:rsidRPr="004B61C0" w:rsidRDefault="006B5E33" w:rsidP="005B414C">
      <w:pPr>
        <w:rPr>
          <w:rFonts w:asciiTheme="majorHAnsi" w:hAnsiTheme="majorHAnsi" w:cstheme="majorHAnsi"/>
        </w:rPr>
      </w:pPr>
      <w:r w:rsidRPr="004B61C0">
        <w:rPr>
          <w:rFonts w:asciiTheme="majorHAnsi" w:hAnsiTheme="majorHAnsi" w:cstheme="majorHAnsi"/>
        </w:rPr>
        <w:t xml:space="preserve">Price to </w:t>
      </w:r>
      <w:r w:rsidR="003A3560" w:rsidRPr="004B61C0">
        <w:rPr>
          <w:rFonts w:asciiTheme="majorHAnsi" w:hAnsiTheme="majorHAnsi" w:cstheme="majorHAnsi"/>
        </w:rPr>
        <w:t>Earnings</w:t>
      </w:r>
      <w:r w:rsidRPr="004B61C0">
        <w:rPr>
          <w:rFonts w:asciiTheme="majorHAnsi" w:hAnsiTheme="majorHAnsi" w:cstheme="majorHAnsi"/>
        </w:rPr>
        <w:t xml:space="preserve"> ratio is negative for 2019-2021, due to the company making Net loss earnings.</w:t>
      </w:r>
      <w:r w:rsidR="00E53422" w:rsidRPr="004B61C0">
        <w:rPr>
          <w:rFonts w:asciiTheme="majorHAnsi" w:hAnsiTheme="majorHAnsi" w:cstheme="majorHAnsi"/>
        </w:rPr>
        <w:t xml:space="preserve"> Th</w:t>
      </w:r>
      <w:r w:rsidR="00E12486" w:rsidRPr="004B61C0">
        <w:rPr>
          <w:rFonts w:asciiTheme="majorHAnsi" w:hAnsiTheme="majorHAnsi" w:cstheme="majorHAnsi"/>
        </w:rPr>
        <w:t xml:space="preserve">e </w:t>
      </w:r>
      <w:r w:rsidR="00F1443A" w:rsidRPr="004B61C0">
        <w:rPr>
          <w:rFonts w:asciiTheme="majorHAnsi" w:hAnsiTheme="majorHAnsi" w:cstheme="majorHAnsi"/>
        </w:rPr>
        <w:t>share</w:t>
      </w:r>
      <w:r w:rsidR="00E12486" w:rsidRPr="004B61C0">
        <w:rPr>
          <w:rFonts w:asciiTheme="majorHAnsi" w:hAnsiTheme="majorHAnsi" w:cstheme="majorHAnsi"/>
        </w:rPr>
        <w:t xml:space="preserve"> value dropped over the 3 years, </w:t>
      </w:r>
      <w:r w:rsidR="00CC7984" w:rsidRPr="004B61C0">
        <w:rPr>
          <w:rFonts w:asciiTheme="majorHAnsi" w:hAnsiTheme="majorHAnsi" w:cstheme="majorHAnsi"/>
        </w:rPr>
        <w:t>because</w:t>
      </w:r>
      <w:r w:rsidR="00E12486" w:rsidRPr="004B61C0">
        <w:rPr>
          <w:rFonts w:asciiTheme="majorHAnsi" w:hAnsiTheme="majorHAnsi" w:cstheme="majorHAnsi"/>
        </w:rPr>
        <w:t xml:space="preserve"> the company</w:t>
      </w:r>
      <w:r w:rsidR="00CC7984" w:rsidRPr="004B61C0">
        <w:rPr>
          <w:rFonts w:asciiTheme="majorHAnsi" w:hAnsiTheme="majorHAnsi" w:cstheme="majorHAnsi"/>
        </w:rPr>
        <w:t xml:space="preserve"> made a loss</w:t>
      </w:r>
      <w:r w:rsidR="00E12486" w:rsidRPr="004B61C0">
        <w:rPr>
          <w:rFonts w:asciiTheme="majorHAnsi" w:hAnsiTheme="majorHAnsi" w:cstheme="majorHAnsi"/>
        </w:rPr>
        <w:t xml:space="preserve"> and the disruption caused by Covid-19. </w:t>
      </w:r>
    </w:p>
    <w:p w14:paraId="5B003468" w14:textId="31E76EE5" w:rsidR="00085DB6" w:rsidRPr="004B61C0" w:rsidRDefault="00085DB6" w:rsidP="005B414C">
      <w:pPr>
        <w:rPr>
          <w:rFonts w:asciiTheme="majorHAnsi" w:hAnsiTheme="majorHAnsi" w:cstheme="majorHAnsi"/>
        </w:rPr>
      </w:pPr>
    </w:p>
    <w:p w14:paraId="17ACC4D1" w14:textId="27686954" w:rsidR="00074A24" w:rsidRPr="004B61C0" w:rsidRDefault="007B68FB" w:rsidP="005B414C">
      <w:pPr>
        <w:rPr>
          <w:rFonts w:asciiTheme="majorHAnsi" w:hAnsiTheme="majorHAnsi" w:cstheme="majorHAnsi"/>
        </w:rPr>
      </w:pPr>
      <w:r w:rsidRPr="004B61C0">
        <w:rPr>
          <w:rFonts w:asciiTheme="majorHAnsi" w:hAnsiTheme="majorHAnsi" w:cstheme="majorHAnsi"/>
        </w:rPr>
        <w:t xml:space="preserve">In 2020 the EPS decreased more than the </w:t>
      </w:r>
      <w:r w:rsidR="00C11540" w:rsidRPr="004B61C0">
        <w:rPr>
          <w:rFonts w:asciiTheme="majorHAnsi" w:hAnsiTheme="majorHAnsi" w:cstheme="majorHAnsi"/>
        </w:rPr>
        <w:t>share value, so showed an improved Price to Earning Ratio. For investors the improved Price to Earning Ratio in 2021 against 2019 should be the focus for normal operations comparisons</w:t>
      </w:r>
      <w:r w:rsidR="00CF21D0" w:rsidRPr="004B61C0">
        <w:rPr>
          <w:rFonts w:asciiTheme="majorHAnsi" w:hAnsiTheme="majorHAnsi" w:cstheme="majorHAnsi"/>
        </w:rPr>
        <w:t>.</w:t>
      </w:r>
    </w:p>
    <w:p w14:paraId="6B9D7AAE" w14:textId="77777777" w:rsidR="00CC7984" w:rsidRPr="004B61C0" w:rsidRDefault="00CC7984" w:rsidP="005B414C">
      <w:pPr>
        <w:rPr>
          <w:rFonts w:asciiTheme="majorHAnsi" w:hAnsiTheme="majorHAnsi" w:cstheme="majorHAnsi"/>
        </w:rPr>
      </w:pPr>
    </w:p>
    <w:p w14:paraId="7C366C25" w14:textId="22F1C7FD" w:rsidR="005B414C" w:rsidRPr="004B1CBB" w:rsidRDefault="005B414C" w:rsidP="004B1CBB">
      <w:pPr>
        <w:rPr>
          <w:rFonts w:asciiTheme="majorHAnsi" w:hAnsiTheme="majorHAnsi" w:cstheme="majorHAnsi"/>
          <w:b/>
          <w:bCs/>
          <w:color w:val="002060"/>
          <w:sz w:val="24"/>
          <w:szCs w:val="24"/>
        </w:rPr>
      </w:pPr>
      <w:r w:rsidRPr="004B1CBB">
        <w:rPr>
          <w:rFonts w:asciiTheme="majorHAnsi" w:hAnsiTheme="majorHAnsi" w:cstheme="majorHAnsi"/>
          <w:b/>
          <w:bCs/>
          <w:color w:val="002060"/>
          <w:sz w:val="24"/>
          <w:szCs w:val="24"/>
        </w:rPr>
        <w:t>Dividend yield ratio</w:t>
      </w:r>
    </w:p>
    <w:p w14:paraId="6744301C" w14:textId="35D88762" w:rsidR="00B125BD" w:rsidRPr="004B61C0" w:rsidRDefault="00B125BD" w:rsidP="00C11540">
      <w:pPr>
        <w:rPr>
          <w:rFonts w:asciiTheme="majorHAnsi" w:hAnsiTheme="majorHAnsi" w:cstheme="majorHAnsi"/>
          <w:b/>
          <w:bCs/>
          <w:color w:val="002060"/>
          <w:sz w:val="24"/>
          <w:szCs w:val="24"/>
        </w:rPr>
      </w:pPr>
    </w:p>
    <w:p w14:paraId="113083E0" w14:textId="39680278" w:rsidR="00176F35" w:rsidRPr="004B61C0" w:rsidRDefault="00176F35" w:rsidP="00176F35">
      <w:pPr>
        <w:rPr>
          <w:rFonts w:asciiTheme="majorHAnsi" w:hAnsiTheme="majorHAnsi" w:cstheme="majorHAnsi"/>
        </w:rPr>
      </w:pPr>
      <w:r w:rsidRPr="004B61C0">
        <w:rPr>
          <w:rFonts w:asciiTheme="majorHAnsi" w:hAnsiTheme="majorHAnsi" w:cstheme="majorHAnsi"/>
        </w:rPr>
        <w:t>Due to there being a Net Loss for 2019 – 2020 no dividends were proposed</w:t>
      </w:r>
      <w:r w:rsidR="00F1443A" w:rsidRPr="004B61C0">
        <w:rPr>
          <w:rFonts w:asciiTheme="majorHAnsi" w:hAnsiTheme="majorHAnsi" w:cstheme="majorHAnsi"/>
        </w:rPr>
        <w:t>.</w:t>
      </w:r>
    </w:p>
    <w:p w14:paraId="4B34AABD" w14:textId="77777777" w:rsidR="004C72BC" w:rsidRPr="004B61C0" w:rsidRDefault="004C72BC" w:rsidP="00C11540">
      <w:pPr>
        <w:rPr>
          <w:rFonts w:asciiTheme="majorHAnsi" w:hAnsiTheme="majorHAnsi" w:cstheme="majorHAnsi"/>
          <w:b/>
          <w:bCs/>
          <w:color w:val="002060"/>
          <w:sz w:val="24"/>
          <w:szCs w:val="24"/>
        </w:rPr>
      </w:pPr>
    </w:p>
    <w:p w14:paraId="37873080" w14:textId="137843C6" w:rsidR="002D5640" w:rsidRPr="004B61C0" w:rsidRDefault="002D5640" w:rsidP="002D5640">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2022 Analysis</w:t>
      </w:r>
    </w:p>
    <w:p w14:paraId="07CCBF67" w14:textId="77777777" w:rsidR="00CC7984" w:rsidRPr="004B61C0" w:rsidRDefault="00CC7984" w:rsidP="00CC7984">
      <w:pPr>
        <w:rPr>
          <w:rFonts w:asciiTheme="majorHAnsi" w:hAnsiTheme="majorHAnsi" w:cstheme="majorHAnsi"/>
          <w:b/>
          <w:bCs/>
          <w:color w:val="002060"/>
          <w:sz w:val="28"/>
          <w:szCs w:val="28"/>
          <w:u w:val="single"/>
        </w:rPr>
      </w:pPr>
    </w:p>
    <w:p w14:paraId="3C8B4DCE" w14:textId="59D7872F" w:rsidR="00CB1376" w:rsidRPr="004B61C0" w:rsidRDefault="00CB1376" w:rsidP="002D5640">
      <w:pPr>
        <w:rPr>
          <w:rFonts w:asciiTheme="majorHAnsi" w:hAnsiTheme="majorHAnsi" w:cstheme="majorHAnsi"/>
        </w:rPr>
      </w:pPr>
      <w:r w:rsidRPr="004B61C0">
        <w:rPr>
          <w:rFonts w:asciiTheme="majorHAnsi" w:hAnsiTheme="majorHAnsi" w:cstheme="majorHAnsi"/>
        </w:rPr>
        <w:t>Q3 2022 Results report covers nine months ended 30 September 2022</w:t>
      </w:r>
    </w:p>
    <w:p w14:paraId="26602CDF" w14:textId="0B882B41" w:rsidR="002D5640" w:rsidRPr="004B61C0" w:rsidRDefault="002D5640" w:rsidP="002D5640">
      <w:pPr>
        <w:rPr>
          <w:rFonts w:asciiTheme="majorHAnsi" w:hAnsiTheme="majorHAnsi" w:cstheme="majorHAnsi"/>
          <w:b/>
          <w:bCs/>
          <w:color w:val="002060"/>
          <w:sz w:val="24"/>
          <w:szCs w:val="24"/>
        </w:rPr>
      </w:pPr>
    </w:p>
    <w:p w14:paraId="01F00886" w14:textId="7083C116" w:rsidR="002D5640" w:rsidRPr="004B61C0" w:rsidRDefault="002D5640" w:rsidP="002D5640">
      <w:pPr>
        <w:rPr>
          <w:rFonts w:asciiTheme="majorHAnsi" w:hAnsiTheme="majorHAnsi" w:cstheme="majorHAnsi"/>
          <w:b/>
          <w:bCs/>
          <w:color w:val="002060"/>
          <w:sz w:val="24"/>
          <w:szCs w:val="24"/>
        </w:rPr>
      </w:pPr>
      <w:r w:rsidRPr="004B61C0">
        <w:rPr>
          <w:rFonts w:asciiTheme="majorHAnsi" w:hAnsiTheme="majorHAnsi" w:cstheme="majorHAnsi"/>
          <w:noProof/>
        </w:rPr>
        <w:drawing>
          <wp:inline distT="0" distB="0" distL="0" distR="0" wp14:anchorId="099362FB" wp14:editId="48BEF92C">
            <wp:extent cx="6638290" cy="2424621"/>
            <wp:effectExtent l="0" t="0" r="10160" b="13970"/>
            <wp:docPr id="16" name="Chart 16">
              <a:extLst xmlns:a="http://schemas.openxmlformats.org/drawingml/2006/main">
                <a:ext uri="{FF2B5EF4-FFF2-40B4-BE49-F238E27FC236}">
                  <a16:creationId xmlns:a16="http://schemas.microsoft.com/office/drawing/2014/main" id="{C70D3C80-8E0B-4C5C-8FEC-80A9941D91A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B799633" w14:textId="1848D148" w:rsidR="005B414C" w:rsidRPr="004B61C0" w:rsidRDefault="005B414C" w:rsidP="005B414C">
      <w:pPr>
        <w:pStyle w:val="ListParagraph"/>
        <w:rPr>
          <w:rFonts w:asciiTheme="majorHAnsi" w:hAnsiTheme="majorHAnsi" w:cstheme="majorHAnsi"/>
          <w:b/>
          <w:bCs/>
          <w:color w:val="002060"/>
          <w:sz w:val="24"/>
          <w:szCs w:val="24"/>
        </w:rPr>
      </w:pPr>
    </w:p>
    <w:p w14:paraId="4EBCD837" w14:textId="1BC205EA" w:rsidR="00FF2E02" w:rsidRPr="004B61C0" w:rsidRDefault="00200BD4" w:rsidP="00FF2E02">
      <w:pPr>
        <w:rPr>
          <w:rFonts w:asciiTheme="majorHAnsi" w:hAnsiTheme="majorHAnsi" w:cstheme="majorHAnsi"/>
          <w:b/>
          <w:bCs/>
          <w:color w:val="002060"/>
          <w:sz w:val="22"/>
          <w:szCs w:val="22"/>
        </w:rPr>
      </w:pPr>
      <w:r w:rsidRPr="004B61C0">
        <w:rPr>
          <w:rFonts w:asciiTheme="majorHAnsi" w:hAnsiTheme="majorHAnsi" w:cstheme="majorHAnsi"/>
          <w:b/>
          <w:bCs/>
          <w:color w:val="002060"/>
          <w:sz w:val="22"/>
          <w:szCs w:val="22"/>
        </w:rPr>
        <w:t>Gross Margin%</w:t>
      </w:r>
    </w:p>
    <w:p w14:paraId="7D69958E" w14:textId="569B6797" w:rsidR="00200BD4" w:rsidRPr="004B61C0" w:rsidRDefault="00200BD4" w:rsidP="00FF2E02">
      <w:pPr>
        <w:rPr>
          <w:rFonts w:asciiTheme="majorHAnsi" w:hAnsiTheme="majorHAnsi" w:cstheme="majorHAnsi"/>
          <w:b/>
          <w:bCs/>
          <w:color w:val="002060"/>
          <w:sz w:val="24"/>
          <w:szCs w:val="24"/>
        </w:rPr>
      </w:pPr>
    </w:p>
    <w:p w14:paraId="22E1E133" w14:textId="66338637" w:rsidR="00200BD4" w:rsidRPr="004B61C0" w:rsidRDefault="00CB1376" w:rsidP="00FF2E02">
      <w:pPr>
        <w:rPr>
          <w:rFonts w:asciiTheme="majorHAnsi" w:hAnsiTheme="majorHAnsi" w:cstheme="majorHAnsi"/>
        </w:rPr>
      </w:pPr>
      <w:r w:rsidRPr="004B61C0">
        <w:rPr>
          <w:rFonts w:asciiTheme="majorHAnsi" w:hAnsiTheme="majorHAnsi" w:cstheme="majorHAnsi"/>
        </w:rPr>
        <w:t xml:space="preserve">Gross Margin % has improved </w:t>
      </w:r>
      <w:r w:rsidR="00091312" w:rsidRPr="004B61C0">
        <w:rPr>
          <w:rFonts w:asciiTheme="majorHAnsi" w:hAnsiTheme="majorHAnsi" w:cstheme="majorHAnsi"/>
        </w:rPr>
        <w:t>Year on Year for the first 3 Quarters of the year</w:t>
      </w:r>
      <w:r w:rsidR="00C92443" w:rsidRPr="004B61C0">
        <w:rPr>
          <w:rFonts w:asciiTheme="majorHAnsi" w:hAnsiTheme="majorHAnsi" w:cstheme="majorHAnsi"/>
          <w:b/>
          <w:bCs/>
          <w:color w:val="002060"/>
          <w:sz w:val="24"/>
          <w:szCs w:val="24"/>
        </w:rPr>
        <w:t xml:space="preserve">. </w:t>
      </w:r>
      <w:r w:rsidR="00C62F76" w:rsidRPr="004B61C0">
        <w:rPr>
          <w:rFonts w:asciiTheme="majorHAnsi" w:hAnsiTheme="majorHAnsi" w:cstheme="majorHAnsi"/>
        </w:rPr>
        <w:t xml:space="preserve">In comparison </w:t>
      </w:r>
      <w:r w:rsidR="00C92443" w:rsidRPr="004B61C0">
        <w:rPr>
          <w:rFonts w:asciiTheme="majorHAnsi" w:hAnsiTheme="majorHAnsi" w:cstheme="majorHAnsi"/>
        </w:rPr>
        <w:t>Wholesale un</w:t>
      </w:r>
      <w:r w:rsidR="00C62F76" w:rsidRPr="004B61C0">
        <w:rPr>
          <w:rFonts w:asciiTheme="majorHAnsi" w:hAnsiTheme="majorHAnsi" w:cstheme="majorHAnsi"/>
        </w:rPr>
        <w:t>it sales have dropped from 4250 to 4060</w:t>
      </w:r>
      <w:r w:rsidR="00184DAC" w:rsidRPr="004B61C0">
        <w:rPr>
          <w:rFonts w:asciiTheme="majorHAnsi" w:hAnsiTheme="majorHAnsi" w:cstheme="majorHAnsi"/>
        </w:rPr>
        <w:t xml:space="preserve"> but revenues have increased. </w:t>
      </w:r>
      <w:r w:rsidR="002C4A6F" w:rsidRPr="004B61C0">
        <w:rPr>
          <w:rFonts w:asciiTheme="majorHAnsi" w:hAnsiTheme="majorHAnsi" w:cstheme="majorHAnsi"/>
        </w:rPr>
        <w:t xml:space="preserve">An improved Average Selling Price </w:t>
      </w:r>
      <w:r w:rsidR="00AB3530" w:rsidRPr="004B61C0">
        <w:rPr>
          <w:rFonts w:asciiTheme="majorHAnsi" w:hAnsiTheme="majorHAnsi" w:cstheme="majorHAnsi"/>
        </w:rPr>
        <w:t xml:space="preserve">due to </w:t>
      </w:r>
      <w:r w:rsidR="00073379" w:rsidRPr="004B61C0">
        <w:rPr>
          <w:rFonts w:asciiTheme="majorHAnsi" w:hAnsiTheme="majorHAnsi" w:cstheme="majorHAnsi"/>
        </w:rPr>
        <w:t xml:space="preserve">favourable mix from new models and pricing actions, reflecting brand strength and </w:t>
      </w:r>
      <w:r w:rsidR="002214B4" w:rsidRPr="004B61C0">
        <w:rPr>
          <w:rFonts w:asciiTheme="majorHAnsi" w:hAnsiTheme="majorHAnsi" w:cstheme="majorHAnsi"/>
        </w:rPr>
        <w:t>ultra-luxury strategy</w:t>
      </w:r>
      <w:r w:rsidR="00EF0B5C" w:rsidRPr="004B61C0">
        <w:rPr>
          <w:rFonts w:asciiTheme="majorHAnsi" w:hAnsiTheme="majorHAnsi" w:cstheme="majorHAnsi"/>
        </w:rPr>
        <w:t xml:space="preserve"> have delivered this improvement.</w:t>
      </w:r>
      <w:r w:rsidR="0037657D" w:rsidRPr="004B61C0">
        <w:rPr>
          <w:rFonts w:asciiTheme="majorHAnsi" w:hAnsiTheme="majorHAnsi" w:cstheme="majorHAnsi"/>
        </w:rPr>
        <w:t xml:space="preserve"> </w:t>
      </w:r>
      <w:sdt>
        <w:sdtPr>
          <w:rPr>
            <w:rFonts w:asciiTheme="majorHAnsi" w:hAnsiTheme="majorHAnsi" w:cstheme="majorHAnsi"/>
            <w:i/>
            <w:iCs/>
          </w:rPr>
          <w:id w:val="-296144811"/>
          <w:citation/>
        </w:sdtPr>
        <w:sdtContent>
          <w:r w:rsidR="00F46895" w:rsidRPr="004B61C0">
            <w:rPr>
              <w:rFonts w:asciiTheme="majorHAnsi" w:hAnsiTheme="majorHAnsi" w:cstheme="majorHAnsi"/>
              <w:i/>
              <w:iCs/>
            </w:rPr>
            <w:fldChar w:fldCharType="begin"/>
          </w:r>
          <w:r w:rsidR="00F46895" w:rsidRPr="004B61C0">
            <w:rPr>
              <w:rFonts w:asciiTheme="majorHAnsi" w:hAnsiTheme="majorHAnsi" w:cstheme="majorHAnsi"/>
              <w:i/>
              <w:iCs/>
            </w:rPr>
            <w:instrText xml:space="preserve">CITATION Ast23 \l 2057 </w:instrText>
          </w:r>
          <w:r w:rsidR="00F46895" w:rsidRPr="004B61C0">
            <w:rPr>
              <w:rFonts w:asciiTheme="majorHAnsi" w:hAnsiTheme="majorHAnsi" w:cstheme="majorHAnsi"/>
              <w:i/>
              <w:iCs/>
            </w:rPr>
            <w:fldChar w:fldCharType="separate"/>
          </w:r>
          <w:r w:rsidR="00F46895" w:rsidRPr="004B61C0">
            <w:rPr>
              <w:rFonts w:asciiTheme="majorHAnsi" w:hAnsiTheme="majorHAnsi" w:cstheme="majorHAnsi"/>
              <w:i/>
              <w:iCs/>
              <w:noProof/>
            </w:rPr>
            <w:t>(Aston Martin Lagonda, 2023)</w:t>
          </w:r>
          <w:r w:rsidR="00F46895" w:rsidRPr="004B61C0">
            <w:rPr>
              <w:rFonts w:asciiTheme="majorHAnsi" w:hAnsiTheme="majorHAnsi" w:cstheme="majorHAnsi"/>
              <w:i/>
              <w:iCs/>
            </w:rPr>
            <w:fldChar w:fldCharType="end"/>
          </w:r>
        </w:sdtContent>
      </w:sdt>
    </w:p>
    <w:p w14:paraId="33F53F09" w14:textId="6280126F" w:rsidR="00091312" w:rsidRPr="004B61C0" w:rsidRDefault="00091312" w:rsidP="00FF2E02">
      <w:pPr>
        <w:rPr>
          <w:rFonts w:asciiTheme="majorHAnsi" w:hAnsiTheme="majorHAnsi" w:cstheme="majorHAnsi"/>
        </w:rPr>
      </w:pPr>
    </w:p>
    <w:p w14:paraId="6650282E" w14:textId="55CE8B2D" w:rsidR="00091312" w:rsidRPr="004B61C0" w:rsidRDefault="00091312" w:rsidP="00FF2E02">
      <w:pPr>
        <w:rPr>
          <w:rFonts w:asciiTheme="majorHAnsi" w:hAnsiTheme="majorHAnsi" w:cstheme="majorHAnsi"/>
          <w:b/>
          <w:bCs/>
          <w:color w:val="002060"/>
          <w:sz w:val="22"/>
          <w:szCs w:val="22"/>
        </w:rPr>
      </w:pPr>
      <w:r w:rsidRPr="004B61C0">
        <w:rPr>
          <w:rFonts w:asciiTheme="majorHAnsi" w:hAnsiTheme="majorHAnsi" w:cstheme="majorHAnsi"/>
          <w:b/>
          <w:bCs/>
          <w:color w:val="002060"/>
          <w:sz w:val="22"/>
          <w:szCs w:val="22"/>
        </w:rPr>
        <w:t>Operating loss%</w:t>
      </w:r>
    </w:p>
    <w:p w14:paraId="67D03868" w14:textId="4595DF51" w:rsidR="00091312" w:rsidRPr="004B61C0" w:rsidRDefault="00091312" w:rsidP="00FF2E02">
      <w:pPr>
        <w:rPr>
          <w:rFonts w:asciiTheme="majorHAnsi" w:hAnsiTheme="majorHAnsi" w:cstheme="majorHAnsi"/>
          <w:b/>
          <w:bCs/>
          <w:color w:val="002060"/>
          <w:sz w:val="24"/>
          <w:szCs w:val="24"/>
        </w:rPr>
      </w:pPr>
    </w:p>
    <w:p w14:paraId="21A50CEE" w14:textId="07DA31B2" w:rsidR="00AE0CA2" w:rsidRPr="004B61C0" w:rsidRDefault="00D2642C" w:rsidP="00FF2E02">
      <w:pPr>
        <w:rPr>
          <w:rFonts w:asciiTheme="majorHAnsi" w:hAnsiTheme="majorHAnsi" w:cstheme="majorHAnsi"/>
        </w:rPr>
      </w:pPr>
      <w:r w:rsidRPr="004B61C0">
        <w:rPr>
          <w:rFonts w:asciiTheme="majorHAnsi" w:hAnsiTheme="majorHAnsi" w:cstheme="majorHAnsi"/>
        </w:rPr>
        <w:t xml:space="preserve">Operating loss % has worsened year on year. Higher </w:t>
      </w:r>
      <w:r w:rsidR="00CE7EE4" w:rsidRPr="004B61C0">
        <w:rPr>
          <w:rFonts w:asciiTheme="majorHAnsi" w:hAnsiTheme="majorHAnsi" w:cstheme="majorHAnsi"/>
        </w:rPr>
        <w:t xml:space="preserve">operating expenses, including higher depreciation and amortisation have negative </w:t>
      </w:r>
      <w:r w:rsidR="004F3F29" w:rsidRPr="004B61C0">
        <w:rPr>
          <w:rFonts w:asciiTheme="majorHAnsi" w:hAnsiTheme="majorHAnsi" w:cstheme="majorHAnsi"/>
        </w:rPr>
        <w:t>effects</w:t>
      </w:r>
      <w:r w:rsidR="00C77F90" w:rsidRPr="004B61C0">
        <w:rPr>
          <w:rFonts w:asciiTheme="majorHAnsi" w:hAnsiTheme="majorHAnsi" w:cstheme="majorHAnsi"/>
        </w:rPr>
        <w:t>.</w:t>
      </w:r>
      <w:r w:rsidR="00FB0040" w:rsidRPr="004B61C0">
        <w:rPr>
          <w:rFonts w:asciiTheme="majorHAnsi" w:hAnsiTheme="majorHAnsi" w:cstheme="majorHAnsi"/>
        </w:rPr>
        <w:t xml:space="preserve"> </w:t>
      </w:r>
      <w:sdt>
        <w:sdtPr>
          <w:rPr>
            <w:rFonts w:asciiTheme="majorHAnsi" w:hAnsiTheme="majorHAnsi" w:cstheme="majorHAnsi"/>
            <w:i/>
            <w:iCs/>
          </w:rPr>
          <w:id w:val="887233920"/>
          <w:citation/>
        </w:sdtPr>
        <w:sdtContent>
          <w:r w:rsidR="00FB0040" w:rsidRPr="004B61C0">
            <w:rPr>
              <w:rFonts w:asciiTheme="majorHAnsi" w:hAnsiTheme="majorHAnsi" w:cstheme="majorHAnsi"/>
              <w:i/>
              <w:iCs/>
            </w:rPr>
            <w:fldChar w:fldCharType="begin"/>
          </w:r>
          <w:r w:rsidR="00FB0040" w:rsidRPr="004B61C0">
            <w:rPr>
              <w:rFonts w:asciiTheme="majorHAnsi" w:hAnsiTheme="majorHAnsi" w:cstheme="majorHAnsi"/>
              <w:i/>
              <w:iCs/>
            </w:rPr>
            <w:instrText xml:space="preserve">CITATION Ast23 \l 2057 </w:instrText>
          </w:r>
          <w:r w:rsidR="00FB0040" w:rsidRPr="004B61C0">
            <w:rPr>
              <w:rFonts w:asciiTheme="majorHAnsi" w:hAnsiTheme="majorHAnsi" w:cstheme="majorHAnsi"/>
              <w:i/>
              <w:iCs/>
            </w:rPr>
            <w:fldChar w:fldCharType="separate"/>
          </w:r>
          <w:r w:rsidR="00FB0040" w:rsidRPr="004B61C0">
            <w:rPr>
              <w:rFonts w:asciiTheme="majorHAnsi" w:hAnsiTheme="majorHAnsi" w:cstheme="majorHAnsi"/>
              <w:i/>
              <w:iCs/>
              <w:noProof/>
            </w:rPr>
            <w:t>(Aston Martin Lagonda, 2023)</w:t>
          </w:r>
          <w:r w:rsidR="00FB0040" w:rsidRPr="004B61C0">
            <w:rPr>
              <w:rFonts w:asciiTheme="majorHAnsi" w:hAnsiTheme="majorHAnsi" w:cstheme="majorHAnsi"/>
              <w:i/>
              <w:iCs/>
            </w:rPr>
            <w:fldChar w:fldCharType="end"/>
          </w:r>
        </w:sdtContent>
      </w:sdt>
    </w:p>
    <w:p w14:paraId="64CBDDC9" w14:textId="77777777" w:rsidR="00AE0CA2" w:rsidRPr="004B61C0" w:rsidRDefault="00AE0CA2" w:rsidP="00FF2E02">
      <w:pPr>
        <w:rPr>
          <w:rFonts w:asciiTheme="majorHAnsi" w:hAnsiTheme="majorHAnsi" w:cstheme="majorHAnsi"/>
          <w:b/>
          <w:bCs/>
          <w:color w:val="002060"/>
          <w:sz w:val="24"/>
          <w:szCs w:val="24"/>
        </w:rPr>
      </w:pPr>
    </w:p>
    <w:p w14:paraId="33A10F96" w14:textId="57182EF7" w:rsidR="00091312" w:rsidRPr="004B61C0" w:rsidRDefault="00091312" w:rsidP="00FF2E02">
      <w:pPr>
        <w:rPr>
          <w:rFonts w:asciiTheme="majorHAnsi" w:hAnsiTheme="majorHAnsi" w:cstheme="majorHAnsi"/>
          <w:b/>
          <w:bCs/>
          <w:color w:val="002060"/>
          <w:sz w:val="22"/>
          <w:szCs w:val="22"/>
        </w:rPr>
      </w:pPr>
      <w:r w:rsidRPr="004B61C0">
        <w:rPr>
          <w:rFonts w:asciiTheme="majorHAnsi" w:hAnsiTheme="majorHAnsi" w:cstheme="majorHAnsi"/>
          <w:b/>
          <w:bCs/>
          <w:color w:val="002060"/>
          <w:sz w:val="22"/>
          <w:szCs w:val="22"/>
        </w:rPr>
        <w:t>Net Loss %</w:t>
      </w:r>
    </w:p>
    <w:p w14:paraId="0C491B46" w14:textId="7C084F31" w:rsidR="002D5640" w:rsidRPr="004B61C0" w:rsidRDefault="002D5640" w:rsidP="002D5640">
      <w:pPr>
        <w:rPr>
          <w:rFonts w:asciiTheme="majorHAnsi" w:hAnsiTheme="majorHAnsi" w:cstheme="majorHAnsi"/>
          <w:b/>
          <w:bCs/>
          <w:color w:val="002060"/>
          <w:sz w:val="24"/>
          <w:szCs w:val="24"/>
        </w:rPr>
      </w:pPr>
    </w:p>
    <w:p w14:paraId="192E28FE" w14:textId="242175D3" w:rsidR="00AE0CA2" w:rsidRPr="004B61C0" w:rsidRDefault="00C77F90" w:rsidP="002D5640">
      <w:pPr>
        <w:rPr>
          <w:rFonts w:asciiTheme="majorHAnsi" w:hAnsiTheme="majorHAnsi" w:cstheme="majorHAnsi"/>
        </w:rPr>
      </w:pPr>
      <w:r w:rsidRPr="004B61C0">
        <w:rPr>
          <w:rFonts w:asciiTheme="majorHAnsi" w:hAnsiTheme="majorHAnsi" w:cstheme="majorHAnsi"/>
        </w:rPr>
        <w:t xml:space="preserve">Net Loss % </w:t>
      </w:r>
      <w:r w:rsidR="00D23973" w:rsidRPr="004B61C0">
        <w:rPr>
          <w:rFonts w:asciiTheme="majorHAnsi" w:hAnsiTheme="majorHAnsi" w:cstheme="majorHAnsi"/>
        </w:rPr>
        <w:t>has also</w:t>
      </w:r>
      <w:r w:rsidR="004F3F29" w:rsidRPr="004B61C0">
        <w:rPr>
          <w:rFonts w:asciiTheme="majorHAnsi" w:hAnsiTheme="majorHAnsi" w:cstheme="majorHAnsi"/>
        </w:rPr>
        <w:t xml:space="preserve"> worsened</w:t>
      </w:r>
      <w:r w:rsidR="00D23973" w:rsidRPr="004B61C0">
        <w:rPr>
          <w:rFonts w:asciiTheme="majorHAnsi" w:hAnsiTheme="majorHAnsi" w:cstheme="majorHAnsi"/>
        </w:rPr>
        <w:t xml:space="preserve"> year on year</w:t>
      </w:r>
      <w:r w:rsidR="00F1443A" w:rsidRPr="004B61C0">
        <w:rPr>
          <w:rFonts w:asciiTheme="majorHAnsi" w:hAnsiTheme="majorHAnsi" w:cstheme="majorHAnsi"/>
        </w:rPr>
        <w:t xml:space="preserve"> caused by h</w:t>
      </w:r>
      <w:r w:rsidR="00D23973" w:rsidRPr="004B61C0">
        <w:rPr>
          <w:rFonts w:asciiTheme="majorHAnsi" w:hAnsiTheme="majorHAnsi" w:cstheme="majorHAnsi"/>
        </w:rPr>
        <w:t xml:space="preserve">igher Net financing expenses </w:t>
      </w:r>
      <w:r w:rsidR="00B46102" w:rsidRPr="004B61C0">
        <w:rPr>
          <w:rFonts w:asciiTheme="majorHAnsi" w:hAnsiTheme="majorHAnsi" w:cstheme="majorHAnsi"/>
        </w:rPr>
        <w:t>because of</w:t>
      </w:r>
      <w:r w:rsidR="00BC3B81" w:rsidRPr="004B61C0">
        <w:rPr>
          <w:rFonts w:asciiTheme="majorHAnsi" w:hAnsiTheme="majorHAnsi" w:cstheme="majorHAnsi"/>
        </w:rPr>
        <w:t xml:space="preserve"> a £245m adverse FX impact YTD on </w:t>
      </w:r>
      <w:r w:rsidR="004F3F29" w:rsidRPr="004B61C0">
        <w:rPr>
          <w:rFonts w:asciiTheme="majorHAnsi" w:hAnsiTheme="majorHAnsi" w:cstheme="majorHAnsi"/>
        </w:rPr>
        <w:t xml:space="preserve">$ denominated debt. </w:t>
      </w:r>
      <w:r w:rsidR="0040360B" w:rsidRPr="004B61C0">
        <w:rPr>
          <w:rFonts w:asciiTheme="majorHAnsi" w:hAnsiTheme="majorHAnsi" w:cstheme="majorHAnsi"/>
        </w:rPr>
        <w:t xml:space="preserve"> </w:t>
      </w:r>
      <w:sdt>
        <w:sdtPr>
          <w:rPr>
            <w:rFonts w:asciiTheme="majorHAnsi" w:hAnsiTheme="majorHAnsi" w:cstheme="majorHAnsi"/>
            <w:i/>
            <w:iCs/>
          </w:rPr>
          <w:id w:val="-1319026492"/>
          <w:citation/>
        </w:sdtPr>
        <w:sdtContent>
          <w:r w:rsidR="00FB0040" w:rsidRPr="004B61C0">
            <w:rPr>
              <w:rFonts w:asciiTheme="majorHAnsi" w:hAnsiTheme="majorHAnsi" w:cstheme="majorHAnsi"/>
              <w:i/>
              <w:iCs/>
            </w:rPr>
            <w:fldChar w:fldCharType="begin"/>
          </w:r>
          <w:r w:rsidR="00FB0040" w:rsidRPr="004B61C0">
            <w:rPr>
              <w:rFonts w:asciiTheme="majorHAnsi" w:hAnsiTheme="majorHAnsi" w:cstheme="majorHAnsi"/>
              <w:i/>
              <w:iCs/>
            </w:rPr>
            <w:instrText xml:space="preserve">CITATION Ast23 \l 2057 </w:instrText>
          </w:r>
          <w:r w:rsidR="00FB0040" w:rsidRPr="004B61C0">
            <w:rPr>
              <w:rFonts w:asciiTheme="majorHAnsi" w:hAnsiTheme="majorHAnsi" w:cstheme="majorHAnsi"/>
              <w:i/>
              <w:iCs/>
            </w:rPr>
            <w:fldChar w:fldCharType="separate"/>
          </w:r>
          <w:r w:rsidR="00FB0040" w:rsidRPr="004B61C0">
            <w:rPr>
              <w:rFonts w:asciiTheme="majorHAnsi" w:hAnsiTheme="majorHAnsi" w:cstheme="majorHAnsi"/>
              <w:i/>
              <w:iCs/>
              <w:noProof/>
            </w:rPr>
            <w:t>(Aston Martin Lagonda, 2023)</w:t>
          </w:r>
          <w:r w:rsidR="00FB0040" w:rsidRPr="004B61C0">
            <w:rPr>
              <w:rFonts w:asciiTheme="majorHAnsi" w:hAnsiTheme="majorHAnsi" w:cstheme="majorHAnsi"/>
              <w:i/>
              <w:iCs/>
            </w:rPr>
            <w:fldChar w:fldCharType="end"/>
          </w:r>
        </w:sdtContent>
      </w:sdt>
    </w:p>
    <w:p w14:paraId="271CB870" w14:textId="11D7E56F" w:rsidR="002D5640" w:rsidRPr="004B61C0" w:rsidRDefault="002D5640" w:rsidP="002D5640">
      <w:pPr>
        <w:rPr>
          <w:rFonts w:asciiTheme="majorHAnsi" w:hAnsiTheme="majorHAnsi" w:cstheme="majorHAnsi"/>
          <w:b/>
          <w:bCs/>
          <w:color w:val="002060"/>
          <w:sz w:val="24"/>
          <w:szCs w:val="24"/>
        </w:rPr>
      </w:pPr>
    </w:p>
    <w:p w14:paraId="41E3785F" w14:textId="53FFBCF4" w:rsidR="002D5640" w:rsidRPr="004B61C0" w:rsidRDefault="001E13B0" w:rsidP="002D5640">
      <w:pPr>
        <w:rPr>
          <w:rFonts w:asciiTheme="majorHAnsi" w:hAnsiTheme="majorHAnsi" w:cstheme="majorHAnsi"/>
        </w:rPr>
      </w:pPr>
      <w:r w:rsidRPr="004B61C0">
        <w:rPr>
          <w:rFonts w:asciiTheme="majorHAnsi" w:hAnsiTheme="majorHAnsi" w:cstheme="majorHAnsi"/>
        </w:rPr>
        <w:t>Performance Year on Year</w:t>
      </w:r>
      <w:r w:rsidR="00BF57FC" w:rsidRPr="004B61C0">
        <w:rPr>
          <w:rFonts w:asciiTheme="majorHAnsi" w:hAnsiTheme="majorHAnsi" w:cstheme="majorHAnsi"/>
        </w:rPr>
        <w:t xml:space="preserve"> has </w:t>
      </w:r>
      <w:r w:rsidR="00385A9E" w:rsidRPr="004B61C0">
        <w:rPr>
          <w:rFonts w:asciiTheme="majorHAnsi" w:hAnsiTheme="majorHAnsi" w:cstheme="majorHAnsi"/>
        </w:rPr>
        <w:t xml:space="preserve">decreased, affected </w:t>
      </w:r>
      <w:r w:rsidR="004B6F73" w:rsidRPr="004B61C0">
        <w:rPr>
          <w:rFonts w:asciiTheme="majorHAnsi" w:hAnsiTheme="majorHAnsi" w:cstheme="majorHAnsi"/>
        </w:rPr>
        <w:t xml:space="preserve">by supply chain constraints, reducing the completion of units for delivery, </w:t>
      </w:r>
      <w:r w:rsidR="00CC7984" w:rsidRPr="004B61C0">
        <w:rPr>
          <w:rFonts w:asciiTheme="majorHAnsi" w:hAnsiTheme="majorHAnsi" w:cstheme="majorHAnsi"/>
        </w:rPr>
        <w:t>which</w:t>
      </w:r>
      <w:r w:rsidR="004B6F73" w:rsidRPr="004B61C0">
        <w:rPr>
          <w:rFonts w:asciiTheme="majorHAnsi" w:hAnsiTheme="majorHAnsi" w:cstheme="majorHAnsi"/>
        </w:rPr>
        <w:t xml:space="preserve"> will be invoiced for trade receivables.</w:t>
      </w:r>
      <w:r w:rsidR="00C6338E" w:rsidRPr="004B61C0">
        <w:rPr>
          <w:rFonts w:asciiTheme="majorHAnsi" w:hAnsiTheme="majorHAnsi" w:cstheme="majorHAnsi"/>
        </w:rPr>
        <w:t xml:space="preserve"> Foreign Exchange impact because of weakened </w:t>
      </w:r>
      <w:r w:rsidR="00EB0BA4" w:rsidRPr="004B61C0">
        <w:rPr>
          <w:rFonts w:asciiTheme="majorHAnsi" w:hAnsiTheme="majorHAnsi" w:cstheme="majorHAnsi"/>
        </w:rPr>
        <w:t xml:space="preserve">GBP is a major </w:t>
      </w:r>
      <w:r w:rsidR="003A52A5" w:rsidRPr="004B61C0">
        <w:rPr>
          <w:rFonts w:asciiTheme="majorHAnsi" w:hAnsiTheme="majorHAnsi" w:cstheme="majorHAnsi"/>
        </w:rPr>
        <w:t>factor but</w:t>
      </w:r>
      <w:r w:rsidR="00EB0BA4" w:rsidRPr="004B61C0">
        <w:rPr>
          <w:rFonts w:asciiTheme="majorHAnsi" w:hAnsiTheme="majorHAnsi" w:cstheme="majorHAnsi"/>
        </w:rPr>
        <w:t xml:space="preserve"> is a risk with credit </w:t>
      </w:r>
      <w:r w:rsidR="00A84C2A" w:rsidRPr="004B61C0">
        <w:rPr>
          <w:rFonts w:asciiTheme="majorHAnsi" w:hAnsiTheme="majorHAnsi" w:cstheme="majorHAnsi"/>
        </w:rPr>
        <w:t>in $ denominations.</w:t>
      </w:r>
    </w:p>
    <w:p w14:paraId="5AEA7CD7" w14:textId="77777777" w:rsidR="00A84C2A" w:rsidRPr="004B61C0" w:rsidRDefault="00A84C2A" w:rsidP="002D5640">
      <w:pPr>
        <w:rPr>
          <w:rFonts w:asciiTheme="majorHAnsi" w:hAnsiTheme="majorHAnsi" w:cstheme="majorHAnsi"/>
          <w:b/>
          <w:bCs/>
          <w:color w:val="002060"/>
          <w:sz w:val="24"/>
          <w:szCs w:val="24"/>
        </w:rPr>
      </w:pPr>
    </w:p>
    <w:p w14:paraId="5EF4DEE9" w14:textId="2D400A88" w:rsidR="00F0022D" w:rsidRPr="004B61C0" w:rsidRDefault="00F0022D" w:rsidP="002D5640">
      <w:pPr>
        <w:rPr>
          <w:rFonts w:asciiTheme="majorHAnsi" w:hAnsiTheme="majorHAnsi" w:cstheme="majorHAnsi"/>
          <w:b/>
          <w:bCs/>
          <w:color w:val="002060"/>
          <w:sz w:val="24"/>
          <w:szCs w:val="24"/>
        </w:rPr>
      </w:pPr>
      <w:r w:rsidRPr="004B61C0">
        <w:rPr>
          <w:rFonts w:asciiTheme="majorHAnsi" w:hAnsiTheme="majorHAnsi" w:cstheme="majorHAnsi"/>
          <w:noProof/>
        </w:rPr>
        <w:lastRenderedPageBreak/>
        <w:drawing>
          <wp:inline distT="0" distB="0" distL="0" distR="0" wp14:anchorId="0CE0C665" wp14:editId="34115E35">
            <wp:extent cx="6638290" cy="2431415"/>
            <wp:effectExtent l="0" t="0" r="10160" b="6985"/>
            <wp:docPr id="28" name="Chart 28">
              <a:extLst xmlns:a="http://schemas.openxmlformats.org/drawingml/2006/main">
                <a:ext uri="{FF2B5EF4-FFF2-40B4-BE49-F238E27FC236}">
                  <a16:creationId xmlns:a16="http://schemas.microsoft.com/office/drawing/2014/main" id="{F439832C-04FB-46A6-9CEF-C3FB0E0E1A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0BE1FB67" w14:textId="77764F0B" w:rsidR="00F0022D" w:rsidRPr="004B61C0" w:rsidRDefault="00F0022D" w:rsidP="002D5640">
      <w:pPr>
        <w:rPr>
          <w:rFonts w:asciiTheme="majorHAnsi" w:hAnsiTheme="majorHAnsi" w:cstheme="majorHAnsi"/>
          <w:b/>
          <w:bCs/>
          <w:color w:val="002060"/>
          <w:sz w:val="24"/>
          <w:szCs w:val="24"/>
        </w:rPr>
      </w:pPr>
    </w:p>
    <w:p w14:paraId="6287E185" w14:textId="77777777" w:rsidR="00AE0CA2" w:rsidRPr="004B61C0" w:rsidRDefault="00AE0CA2" w:rsidP="00AE0CA2">
      <w:pPr>
        <w:rPr>
          <w:rFonts w:asciiTheme="majorHAnsi" w:hAnsiTheme="majorHAnsi" w:cstheme="majorHAnsi"/>
          <w:b/>
          <w:bCs/>
          <w:color w:val="002060"/>
          <w:sz w:val="22"/>
          <w:szCs w:val="22"/>
        </w:rPr>
      </w:pPr>
      <w:r w:rsidRPr="004B61C0">
        <w:rPr>
          <w:rFonts w:asciiTheme="majorHAnsi" w:hAnsiTheme="majorHAnsi" w:cstheme="majorHAnsi"/>
          <w:b/>
          <w:bCs/>
          <w:color w:val="002060"/>
          <w:sz w:val="22"/>
          <w:szCs w:val="22"/>
        </w:rPr>
        <w:t>Gross Margin%</w:t>
      </w:r>
    </w:p>
    <w:p w14:paraId="11E393C5" w14:textId="77777777" w:rsidR="00AE0CA2" w:rsidRPr="004B61C0" w:rsidRDefault="00AE0CA2" w:rsidP="00AE0CA2">
      <w:pPr>
        <w:rPr>
          <w:rFonts w:asciiTheme="majorHAnsi" w:hAnsiTheme="majorHAnsi" w:cstheme="majorHAnsi"/>
          <w:b/>
          <w:bCs/>
          <w:color w:val="002060"/>
          <w:sz w:val="24"/>
          <w:szCs w:val="24"/>
        </w:rPr>
      </w:pPr>
    </w:p>
    <w:p w14:paraId="62A8A7FC" w14:textId="1500C698" w:rsidR="00AE0CA2" w:rsidRPr="004B61C0" w:rsidRDefault="00AE0CA2" w:rsidP="00AE0CA2">
      <w:pPr>
        <w:rPr>
          <w:rFonts w:asciiTheme="majorHAnsi" w:hAnsiTheme="majorHAnsi" w:cstheme="majorHAnsi"/>
        </w:rPr>
      </w:pPr>
      <w:r w:rsidRPr="004B61C0">
        <w:rPr>
          <w:rFonts w:asciiTheme="majorHAnsi" w:hAnsiTheme="majorHAnsi" w:cstheme="majorHAnsi"/>
        </w:rPr>
        <w:t xml:space="preserve">Gross Margin % has </w:t>
      </w:r>
      <w:r w:rsidR="00A84C2A" w:rsidRPr="004B61C0">
        <w:rPr>
          <w:rFonts w:asciiTheme="majorHAnsi" w:hAnsiTheme="majorHAnsi" w:cstheme="majorHAnsi"/>
        </w:rPr>
        <w:t>declined throughout 2022</w:t>
      </w:r>
      <w:r w:rsidR="00440E5F" w:rsidRPr="004B61C0">
        <w:rPr>
          <w:rFonts w:asciiTheme="majorHAnsi" w:hAnsiTheme="majorHAnsi" w:cstheme="majorHAnsi"/>
        </w:rPr>
        <w:t xml:space="preserve"> indicating cost increasing throughout the year. R</w:t>
      </w:r>
      <w:r w:rsidR="00994259" w:rsidRPr="004B61C0">
        <w:rPr>
          <w:rFonts w:asciiTheme="majorHAnsi" w:hAnsiTheme="majorHAnsi" w:cstheme="majorHAnsi"/>
        </w:rPr>
        <w:t>evenu</w:t>
      </w:r>
      <w:r w:rsidR="00CF504C" w:rsidRPr="004B61C0">
        <w:rPr>
          <w:rFonts w:asciiTheme="majorHAnsi" w:hAnsiTheme="majorHAnsi" w:cstheme="majorHAnsi"/>
        </w:rPr>
        <w:t>e</w:t>
      </w:r>
      <w:r w:rsidR="00994259" w:rsidRPr="004B61C0">
        <w:rPr>
          <w:rFonts w:asciiTheme="majorHAnsi" w:hAnsiTheme="majorHAnsi" w:cstheme="majorHAnsi"/>
        </w:rPr>
        <w:t xml:space="preserve"> is higher but costing is not proportionate.</w:t>
      </w:r>
    </w:p>
    <w:p w14:paraId="7B4149F5" w14:textId="77777777" w:rsidR="00AE0CA2" w:rsidRPr="004B61C0" w:rsidRDefault="00AE0CA2" w:rsidP="00AE0CA2">
      <w:pPr>
        <w:rPr>
          <w:rFonts w:asciiTheme="majorHAnsi" w:hAnsiTheme="majorHAnsi" w:cstheme="majorHAnsi"/>
          <w:b/>
          <w:bCs/>
          <w:color w:val="002060"/>
          <w:sz w:val="24"/>
          <w:szCs w:val="24"/>
        </w:rPr>
      </w:pPr>
    </w:p>
    <w:p w14:paraId="12BF2CED" w14:textId="77777777" w:rsidR="00AE0CA2" w:rsidRPr="004B61C0" w:rsidRDefault="00AE0CA2" w:rsidP="00AE0CA2">
      <w:pPr>
        <w:rPr>
          <w:rFonts w:asciiTheme="majorHAnsi" w:hAnsiTheme="majorHAnsi" w:cstheme="majorHAnsi"/>
          <w:b/>
          <w:bCs/>
          <w:color w:val="002060"/>
          <w:sz w:val="22"/>
          <w:szCs w:val="22"/>
        </w:rPr>
      </w:pPr>
      <w:r w:rsidRPr="004B61C0">
        <w:rPr>
          <w:rFonts w:asciiTheme="majorHAnsi" w:hAnsiTheme="majorHAnsi" w:cstheme="majorHAnsi"/>
          <w:b/>
          <w:bCs/>
          <w:color w:val="002060"/>
          <w:sz w:val="22"/>
          <w:szCs w:val="22"/>
        </w:rPr>
        <w:t>Operating loss%</w:t>
      </w:r>
    </w:p>
    <w:p w14:paraId="4B2B2962" w14:textId="77777777" w:rsidR="00AE0CA2" w:rsidRPr="004B61C0" w:rsidRDefault="00AE0CA2" w:rsidP="00AE0CA2">
      <w:pPr>
        <w:rPr>
          <w:rFonts w:asciiTheme="majorHAnsi" w:hAnsiTheme="majorHAnsi" w:cstheme="majorHAnsi"/>
          <w:b/>
          <w:bCs/>
          <w:color w:val="002060"/>
          <w:sz w:val="24"/>
          <w:szCs w:val="24"/>
        </w:rPr>
      </w:pPr>
    </w:p>
    <w:p w14:paraId="51DF71A9" w14:textId="5BC0F89C" w:rsidR="00AE0CA2" w:rsidRPr="004B61C0" w:rsidRDefault="0036433B" w:rsidP="00AE0CA2">
      <w:pPr>
        <w:rPr>
          <w:rFonts w:asciiTheme="majorHAnsi" w:hAnsiTheme="majorHAnsi" w:cstheme="majorHAnsi"/>
        </w:rPr>
      </w:pPr>
      <w:r w:rsidRPr="004B61C0">
        <w:rPr>
          <w:rFonts w:asciiTheme="majorHAnsi" w:hAnsiTheme="majorHAnsi" w:cstheme="majorHAnsi"/>
        </w:rPr>
        <w:t>Operating loss% improved in Q2</w:t>
      </w:r>
      <w:r w:rsidR="00D2631D" w:rsidRPr="004B61C0">
        <w:rPr>
          <w:rFonts w:asciiTheme="majorHAnsi" w:hAnsiTheme="majorHAnsi" w:cstheme="majorHAnsi"/>
        </w:rPr>
        <w:t xml:space="preserve"> due to higher gross profit</w:t>
      </w:r>
      <w:r w:rsidRPr="004B61C0">
        <w:rPr>
          <w:rFonts w:asciiTheme="majorHAnsi" w:hAnsiTheme="majorHAnsi" w:cstheme="majorHAnsi"/>
        </w:rPr>
        <w:t xml:space="preserve"> but decreased in Q3</w:t>
      </w:r>
      <w:r w:rsidR="00D2631D" w:rsidRPr="004B61C0">
        <w:rPr>
          <w:rFonts w:asciiTheme="majorHAnsi" w:hAnsiTheme="majorHAnsi" w:cstheme="majorHAnsi"/>
        </w:rPr>
        <w:t xml:space="preserve"> due to high</w:t>
      </w:r>
      <w:r w:rsidR="001953BE" w:rsidRPr="004B61C0">
        <w:rPr>
          <w:rFonts w:asciiTheme="majorHAnsi" w:hAnsiTheme="majorHAnsi" w:cstheme="majorHAnsi"/>
        </w:rPr>
        <w:t>er operating expenses.</w:t>
      </w:r>
    </w:p>
    <w:p w14:paraId="0418512A" w14:textId="77777777" w:rsidR="00AE0CA2" w:rsidRPr="004B61C0" w:rsidRDefault="00AE0CA2" w:rsidP="00AE0CA2">
      <w:pPr>
        <w:rPr>
          <w:rFonts w:asciiTheme="majorHAnsi" w:hAnsiTheme="majorHAnsi" w:cstheme="majorHAnsi"/>
          <w:b/>
          <w:bCs/>
          <w:color w:val="002060"/>
          <w:sz w:val="24"/>
          <w:szCs w:val="24"/>
        </w:rPr>
      </w:pPr>
    </w:p>
    <w:p w14:paraId="33EE79E5" w14:textId="77777777" w:rsidR="00AE0CA2" w:rsidRPr="004B61C0" w:rsidRDefault="00AE0CA2" w:rsidP="00AE0CA2">
      <w:pPr>
        <w:rPr>
          <w:rFonts w:asciiTheme="majorHAnsi" w:hAnsiTheme="majorHAnsi" w:cstheme="majorHAnsi"/>
          <w:b/>
          <w:bCs/>
          <w:color w:val="002060"/>
          <w:sz w:val="22"/>
          <w:szCs w:val="22"/>
        </w:rPr>
      </w:pPr>
      <w:r w:rsidRPr="004B61C0">
        <w:rPr>
          <w:rFonts w:asciiTheme="majorHAnsi" w:hAnsiTheme="majorHAnsi" w:cstheme="majorHAnsi"/>
          <w:b/>
          <w:bCs/>
          <w:color w:val="002060"/>
          <w:sz w:val="22"/>
          <w:szCs w:val="22"/>
        </w:rPr>
        <w:t>Net Loss %</w:t>
      </w:r>
    </w:p>
    <w:p w14:paraId="10C354C8" w14:textId="73601184" w:rsidR="00F0022D" w:rsidRPr="004B61C0" w:rsidRDefault="00F0022D" w:rsidP="002D5640">
      <w:pPr>
        <w:rPr>
          <w:rFonts w:asciiTheme="majorHAnsi" w:hAnsiTheme="majorHAnsi" w:cstheme="majorHAnsi"/>
          <w:b/>
          <w:bCs/>
          <w:color w:val="002060"/>
          <w:sz w:val="24"/>
          <w:szCs w:val="24"/>
        </w:rPr>
      </w:pPr>
    </w:p>
    <w:p w14:paraId="478CFBE6" w14:textId="3B7D2F5C" w:rsidR="00AE0CA2" w:rsidRPr="004B61C0" w:rsidRDefault="00C5534A" w:rsidP="002D5640">
      <w:pPr>
        <w:rPr>
          <w:rFonts w:asciiTheme="majorHAnsi" w:hAnsiTheme="majorHAnsi" w:cstheme="majorHAnsi"/>
        </w:rPr>
      </w:pPr>
      <w:r w:rsidRPr="004B61C0">
        <w:rPr>
          <w:rFonts w:asciiTheme="majorHAnsi" w:hAnsiTheme="majorHAnsi" w:cstheme="majorHAnsi"/>
        </w:rPr>
        <w:t xml:space="preserve">Net loss% declined in every quarter. Net financing expense increasing </w:t>
      </w:r>
      <w:r w:rsidR="001B5A13" w:rsidRPr="004B61C0">
        <w:rPr>
          <w:rFonts w:asciiTheme="majorHAnsi" w:hAnsiTheme="majorHAnsi" w:cstheme="majorHAnsi"/>
        </w:rPr>
        <w:t>quarter to quarter.</w:t>
      </w:r>
    </w:p>
    <w:p w14:paraId="5E13B407" w14:textId="77777777" w:rsidR="004C72BC" w:rsidRPr="004B61C0" w:rsidRDefault="004C72BC" w:rsidP="002D5640">
      <w:pPr>
        <w:rPr>
          <w:rFonts w:asciiTheme="majorHAnsi" w:hAnsiTheme="majorHAnsi" w:cstheme="majorHAnsi"/>
          <w:b/>
          <w:bCs/>
          <w:color w:val="002060"/>
          <w:sz w:val="24"/>
          <w:szCs w:val="24"/>
        </w:rPr>
      </w:pPr>
    </w:p>
    <w:p w14:paraId="4F778A95" w14:textId="33E33DB1" w:rsidR="00BB21BC" w:rsidRPr="004B61C0" w:rsidRDefault="00FE5DF6" w:rsidP="00BB21BC">
      <w:pPr>
        <w:pStyle w:val="ListParagraph"/>
        <w:numPr>
          <w:ilvl w:val="0"/>
          <w:numId w:val="20"/>
        </w:numPr>
        <w:rPr>
          <w:rFonts w:asciiTheme="majorHAnsi" w:hAnsiTheme="majorHAnsi" w:cstheme="majorHAnsi"/>
          <w:b/>
          <w:bCs/>
          <w:color w:val="002060"/>
          <w:sz w:val="28"/>
          <w:szCs w:val="28"/>
          <w:u w:val="single"/>
        </w:rPr>
      </w:pPr>
      <w:r>
        <w:rPr>
          <w:rFonts w:asciiTheme="majorHAnsi" w:hAnsiTheme="majorHAnsi" w:cstheme="majorHAnsi"/>
          <w:b/>
          <w:bCs/>
          <w:color w:val="002060"/>
          <w:sz w:val="28"/>
          <w:szCs w:val="28"/>
          <w:u w:val="single"/>
        </w:rPr>
        <w:t>Summary of Findings</w:t>
      </w:r>
    </w:p>
    <w:p w14:paraId="6E0A2B95" w14:textId="0F45DF25" w:rsidR="00BB21BC" w:rsidRPr="004B61C0" w:rsidRDefault="00BB21BC" w:rsidP="00BB21BC">
      <w:pPr>
        <w:rPr>
          <w:rFonts w:asciiTheme="majorHAnsi" w:hAnsiTheme="majorHAnsi" w:cstheme="majorHAnsi"/>
          <w:b/>
          <w:bCs/>
          <w:color w:val="002060"/>
          <w:sz w:val="24"/>
          <w:szCs w:val="24"/>
        </w:rPr>
      </w:pPr>
    </w:p>
    <w:p w14:paraId="312ED923" w14:textId="59CF628D" w:rsidR="00BB21BC" w:rsidRPr="004B61C0" w:rsidRDefault="00BB21BC" w:rsidP="00BB21BC">
      <w:pPr>
        <w:rPr>
          <w:rFonts w:asciiTheme="majorHAnsi" w:hAnsiTheme="majorHAnsi" w:cstheme="majorHAnsi"/>
        </w:rPr>
      </w:pPr>
      <w:r w:rsidRPr="004B61C0">
        <w:rPr>
          <w:rFonts w:asciiTheme="majorHAnsi" w:hAnsiTheme="majorHAnsi" w:cstheme="majorHAnsi"/>
        </w:rPr>
        <w:t>The Profitability ratios show good recovery from Covid-19 in 2020, although not recovering to the profitability levels of 2019. Return on Shareholder Equity is the only improved factor, indicating a more positive equity position, which was created by investments throughout the period. These ratios need to show more improvement to give confidence to investors. The fact that only Shareholder Equity is positive highlights that investment is giving improvements, rather than the business itself.</w:t>
      </w:r>
    </w:p>
    <w:p w14:paraId="6D4CD92C" w14:textId="77777777" w:rsidR="00BB21BC" w:rsidRPr="004B61C0" w:rsidRDefault="00BB21BC" w:rsidP="00BB21BC">
      <w:pPr>
        <w:rPr>
          <w:rFonts w:asciiTheme="majorHAnsi" w:hAnsiTheme="majorHAnsi" w:cstheme="majorHAnsi"/>
        </w:rPr>
      </w:pPr>
    </w:p>
    <w:p w14:paraId="3834556F" w14:textId="5CD491ED" w:rsidR="00BB21BC" w:rsidRPr="004B61C0" w:rsidRDefault="00BB21BC" w:rsidP="00BB21BC">
      <w:pPr>
        <w:rPr>
          <w:rFonts w:asciiTheme="majorHAnsi" w:hAnsiTheme="majorHAnsi" w:cstheme="majorHAnsi"/>
        </w:rPr>
      </w:pPr>
      <w:r w:rsidRPr="004B61C0">
        <w:rPr>
          <w:rFonts w:asciiTheme="majorHAnsi" w:hAnsiTheme="majorHAnsi" w:cstheme="majorHAnsi"/>
        </w:rPr>
        <w:t xml:space="preserve">2022 results are of concern with a Net Loss % of -72%. </w:t>
      </w:r>
      <w:r w:rsidR="00C56F92" w:rsidRPr="004B61C0">
        <w:rPr>
          <w:rFonts w:asciiTheme="majorHAnsi" w:hAnsiTheme="majorHAnsi" w:cstheme="majorHAnsi"/>
        </w:rPr>
        <w:t>T</w:t>
      </w:r>
      <w:r w:rsidRPr="004B61C0">
        <w:rPr>
          <w:rFonts w:asciiTheme="majorHAnsi" w:hAnsiTheme="majorHAnsi" w:cstheme="majorHAnsi"/>
        </w:rPr>
        <w:t xml:space="preserve">here are reasons, such as supply chain </w:t>
      </w:r>
      <w:r w:rsidR="00C56F92" w:rsidRPr="004B61C0">
        <w:rPr>
          <w:rFonts w:asciiTheme="majorHAnsi" w:hAnsiTheme="majorHAnsi" w:cstheme="majorHAnsi"/>
        </w:rPr>
        <w:t>issues</w:t>
      </w:r>
      <w:r w:rsidRPr="004B61C0">
        <w:rPr>
          <w:rFonts w:asciiTheme="majorHAnsi" w:hAnsiTheme="majorHAnsi" w:cstheme="majorHAnsi"/>
        </w:rPr>
        <w:t xml:space="preserve">, </w:t>
      </w:r>
      <w:r w:rsidR="00C56F92" w:rsidRPr="004B61C0">
        <w:rPr>
          <w:rFonts w:asciiTheme="majorHAnsi" w:hAnsiTheme="majorHAnsi" w:cstheme="majorHAnsi"/>
        </w:rPr>
        <w:t xml:space="preserve">but </w:t>
      </w:r>
      <w:r w:rsidRPr="004B61C0">
        <w:rPr>
          <w:rFonts w:asciiTheme="majorHAnsi" w:hAnsiTheme="majorHAnsi" w:cstheme="majorHAnsi"/>
        </w:rPr>
        <w:t>it does not bring confidence with a potential 4</w:t>
      </w:r>
      <w:r w:rsidRPr="004B61C0">
        <w:rPr>
          <w:rFonts w:asciiTheme="majorHAnsi" w:hAnsiTheme="majorHAnsi" w:cstheme="majorHAnsi"/>
          <w:vertAlign w:val="superscript"/>
        </w:rPr>
        <w:t>th</w:t>
      </w:r>
      <w:r w:rsidRPr="004B61C0">
        <w:rPr>
          <w:rFonts w:asciiTheme="majorHAnsi" w:hAnsiTheme="majorHAnsi" w:cstheme="majorHAnsi"/>
        </w:rPr>
        <w:t xml:space="preserve"> year of no earnings.</w:t>
      </w:r>
    </w:p>
    <w:p w14:paraId="4ABE6541" w14:textId="77777777" w:rsidR="00BB21BC" w:rsidRPr="004B61C0" w:rsidRDefault="00BB21BC" w:rsidP="00BB21BC">
      <w:pPr>
        <w:rPr>
          <w:rFonts w:asciiTheme="majorHAnsi" w:hAnsiTheme="majorHAnsi" w:cstheme="majorHAnsi"/>
        </w:rPr>
      </w:pPr>
    </w:p>
    <w:p w14:paraId="053F57F7" w14:textId="0EA5B623" w:rsidR="00BB21BC" w:rsidRPr="004B61C0" w:rsidRDefault="00BB21BC" w:rsidP="00BB21BC">
      <w:pPr>
        <w:rPr>
          <w:rFonts w:asciiTheme="majorHAnsi" w:hAnsiTheme="majorHAnsi" w:cstheme="majorHAnsi"/>
        </w:rPr>
      </w:pPr>
      <w:r w:rsidRPr="004B61C0">
        <w:rPr>
          <w:rFonts w:asciiTheme="majorHAnsi" w:hAnsiTheme="majorHAnsi" w:cstheme="majorHAnsi"/>
        </w:rPr>
        <w:t xml:space="preserve">AML </w:t>
      </w:r>
      <w:r w:rsidR="00C56F92" w:rsidRPr="004B61C0">
        <w:rPr>
          <w:rFonts w:asciiTheme="majorHAnsi" w:hAnsiTheme="majorHAnsi" w:cstheme="majorHAnsi"/>
        </w:rPr>
        <w:t>need</w:t>
      </w:r>
      <w:r w:rsidRPr="004B61C0">
        <w:rPr>
          <w:rFonts w:asciiTheme="majorHAnsi" w:hAnsiTheme="majorHAnsi" w:cstheme="majorHAnsi"/>
        </w:rPr>
        <w:t xml:space="preserve"> to improve Gross Margin% by increasing Average Selling Price – which has been achieved in 2022. A de-stocking has also been driven by the Board to re-balance the supply and demand and make the brand more exclusive. Project Horizon is an initiative focussing on manufacturing efficiency, has produced 20% efficiency improvements.</w:t>
      </w:r>
    </w:p>
    <w:p w14:paraId="6A1E610A" w14:textId="77777777" w:rsidR="00BB21BC" w:rsidRPr="004B61C0" w:rsidRDefault="00BB21BC" w:rsidP="00BB21BC">
      <w:pPr>
        <w:rPr>
          <w:rFonts w:asciiTheme="majorHAnsi" w:hAnsiTheme="majorHAnsi" w:cstheme="majorHAnsi"/>
        </w:rPr>
      </w:pPr>
    </w:p>
    <w:p w14:paraId="2A7DB352" w14:textId="0FF510D2" w:rsidR="00BB21BC" w:rsidRPr="004B61C0" w:rsidRDefault="00BB21BC" w:rsidP="00BB21BC">
      <w:pPr>
        <w:rPr>
          <w:rFonts w:asciiTheme="majorHAnsi" w:hAnsiTheme="majorHAnsi" w:cstheme="majorHAnsi"/>
        </w:rPr>
      </w:pPr>
      <w:r w:rsidRPr="004B61C0">
        <w:rPr>
          <w:rFonts w:asciiTheme="majorHAnsi" w:hAnsiTheme="majorHAnsi" w:cstheme="majorHAnsi"/>
        </w:rPr>
        <w:t>The Liquidity ratios indicate a</w:t>
      </w:r>
      <w:r w:rsidR="00766398" w:rsidRPr="004B61C0">
        <w:rPr>
          <w:rFonts w:asciiTheme="majorHAnsi" w:hAnsiTheme="majorHAnsi" w:cstheme="majorHAnsi"/>
        </w:rPr>
        <w:t xml:space="preserve">n </w:t>
      </w:r>
      <w:r w:rsidRPr="004B61C0">
        <w:rPr>
          <w:rFonts w:asciiTheme="majorHAnsi" w:hAnsiTheme="majorHAnsi" w:cstheme="majorHAnsi"/>
        </w:rPr>
        <w:t>increas</w:t>
      </w:r>
      <w:r w:rsidR="007B3314" w:rsidRPr="004B61C0">
        <w:rPr>
          <w:rFonts w:asciiTheme="majorHAnsi" w:hAnsiTheme="majorHAnsi" w:cstheme="majorHAnsi"/>
        </w:rPr>
        <w:t>ed</w:t>
      </w:r>
      <w:r w:rsidRPr="004B61C0">
        <w:rPr>
          <w:rFonts w:asciiTheme="majorHAnsi" w:hAnsiTheme="majorHAnsi" w:cstheme="majorHAnsi"/>
        </w:rPr>
        <w:t xml:space="preserve"> cash. Cash availability is key to operational activities and is a focus for the company. With negative earnings the business is not </w:t>
      </w:r>
      <w:r w:rsidR="00766398" w:rsidRPr="004B61C0">
        <w:rPr>
          <w:rFonts w:asciiTheme="majorHAnsi" w:hAnsiTheme="majorHAnsi" w:cstheme="majorHAnsi"/>
        </w:rPr>
        <w:t>self-sufficient</w:t>
      </w:r>
      <w:r w:rsidRPr="004B61C0">
        <w:rPr>
          <w:rFonts w:asciiTheme="majorHAnsi" w:hAnsiTheme="majorHAnsi" w:cstheme="majorHAnsi"/>
        </w:rPr>
        <w:t>, so a healthy cash balance can sustain liabilities.</w:t>
      </w:r>
    </w:p>
    <w:p w14:paraId="33551FD7" w14:textId="77777777" w:rsidR="00BB21BC" w:rsidRPr="004B61C0" w:rsidRDefault="00BB21BC" w:rsidP="00BB21BC">
      <w:pPr>
        <w:rPr>
          <w:rFonts w:asciiTheme="majorHAnsi" w:hAnsiTheme="majorHAnsi" w:cstheme="majorHAnsi"/>
        </w:rPr>
      </w:pPr>
    </w:p>
    <w:p w14:paraId="63B346C8" w14:textId="586D0635" w:rsidR="00BB21BC" w:rsidRPr="004B61C0" w:rsidRDefault="00BB21BC" w:rsidP="00BB21BC">
      <w:pPr>
        <w:rPr>
          <w:rFonts w:asciiTheme="majorHAnsi" w:hAnsiTheme="majorHAnsi" w:cstheme="majorHAnsi"/>
        </w:rPr>
      </w:pPr>
      <w:r w:rsidRPr="004B61C0">
        <w:rPr>
          <w:rFonts w:asciiTheme="majorHAnsi" w:hAnsiTheme="majorHAnsi" w:cstheme="majorHAnsi"/>
        </w:rPr>
        <w:t>Activity ratios have improved into 2021. DSO improvements indicate trade receivable accounts are being collected better. Financing for customers has be</w:t>
      </w:r>
      <w:r w:rsidR="00646E60" w:rsidRPr="004B61C0">
        <w:rPr>
          <w:rFonts w:asciiTheme="majorHAnsi" w:hAnsiTheme="majorHAnsi" w:cstheme="majorHAnsi"/>
        </w:rPr>
        <w:t>e</w:t>
      </w:r>
      <w:r w:rsidRPr="004B61C0">
        <w:rPr>
          <w:rFonts w:asciiTheme="majorHAnsi" w:hAnsiTheme="majorHAnsi" w:cstheme="majorHAnsi"/>
        </w:rPr>
        <w:t xml:space="preserve">n reduced to further decrease the DSO. Inventory turns is not a reliable ratio due to de-stocking inventory and injections of revenue from investors and borrowings. DPO can be further improved to increase Investor </w:t>
      </w:r>
      <w:r w:rsidR="003A3560" w:rsidRPr="004B61C0">
        <w:rPr>
          <w:rFonts w:asciiTheme="majorHAnsi" w:hAnsiTheme="majorHAnsi" w:cstheme="majorHAnsi"/>
        </w:rPr>
        <w:t>confidence and</w:t>
      </w:r>
      <w:r w:rsidRPr="004B61C0">
        <w:rPr>
          <w:rFonts w:asciiTheme="majorHAnsi" w:hAnsiTheme="majorHAnsi" w:cstheme="majorHAnsi"/>
        </w:rPr>
        <w:t xml:space="preserve"> give a margin to operate flexibly to keep cash in the business.</w:t>
      </w:r>
    </w:p>
    <w:p w14:paraId="6FAF5207" w14:textId="77777777" w:rsidR="00BB21BC" w:rsidRPr="004B61C0" w:rsidRDefault="00BB21BC" w:rsidP="00BB21BC">
      <w:pPr>
        <w:rPr>
          <w:rFonts w:asciiTheme="majorHAnsi" w:hAnsiTheme="majorHAnsi" w:cstheme="majorHAnsi"/>
        </w:rPr>
      </w:pPr>
    </w:p>
    <w:p w14:paraId="33EABB8C" w14:textId="2E0044E7" w:rsidR="00BB21BC" w:rsidRPr="004B61C0" w:rsidRDefault="00BB21BC" w:rsidP="00BB21BC">
      <w:pPr>
        <w:rPr>
          <w:rFonts w:asciiTheme="majorHAnsi" w:hAnsiTheme="majorHAnsi" w:cstheme="majorHAnsi"/>
        </w:rPr>
      </w:pPr>
      <w:r w:rsidRPr="004B61C0">
        <w:rPr>
          <w:rFonts w:asciiTheme="majorHAnsi" w:hAnsiTheme="majorHAnsi" w:cstheme="majorHAnsi"/>
        </w:rPr>
        <w:t xml:space="preserve">Leverage ratios are concerning. Debt ratios have been improved by investment, with the company leveraging debt with equity to finance the company. This shows a reliance on investment. Interest coverage </w:t>
      </w:r>
      <w:r w:rsidR="003002D9" w:rsidRPr="004B61C0">
        <w:rPr>
          <w:rFonts w:asciiTheme="majorHAnsi" w:hAnsiTheme="majorHAnsi" w:cstheme="majorHAnsi"/>
        </w:rPr>
        <w:t>cannot</w:t>
      </w:r>
      <w:r w:rsidRPr="004B61C0">
        <w:rPr>
          <w:rFonts w:asciiTheme="majorHAnsi" w:hAnsiTheme="majorHAnsi" w:cstheme="majorHAnsi"/>
        </w:rPr>
        <w:t xml:space="preserve"> be covered by earnings, so relies on Cash to cover the interest owed by the company. Interest expenses is becoming a constraint, which is being addressed by the company with a $200m tender to reduce interest by &gt;£20m per year. </w:t>
      </w:r>
      <w:sdt>
        <w:sdtPr>
          <w:rPr>
            <w:rFonts w:asciiTheme="majorHAnsi" w:hAnsiTheme="majorHAnsi" w:cstheme="majorHAnsi"/>
            <w:i/>
            <w:iCs/>
          </w:rPr>
          <w:id w:val="-30957952"/>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Ast23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(Aston Martin Lagonda, 2023)</w:t>
          </w:r>
          <w:r w:rsidRPr="004B61C0">
            <w:rPr>
              <w:rFonts w:asciiTheme="majorHAnsi" w:hAnsiTheme="majorHAnsi" w:cstheme="majorHAnsi"/>
              <w:i/>
              <w:iCs/>
            </w:rPr>
            <w:fldChar w:fldCharType="end"/>
          </w:r>
        </w:sdtContent>
      </w:sdt>
    </w:p>
    <w:p w14:paraId="4F29BE01" w14:textId="77777777" w:rsidR="00BB21BC" w:rsidRPr="004B61C0" w:rsidRDefault="00BB21BC" w:rsidP="00BB21BC">
      <w:pPr>
        <w:rPr>
          <w:rFonts w:asciiTheme="majorHAnsi" w:hAnsiTheme="majorHAnsi" w:cstheme="majorHAnsi"/>
        </w:rPr>
      </w:pPr>
    </w:p>
    <w:p w14:paraId="068E406C" w14:textId="2E4DD72B" w:rsidR="00BB21BC" w:rsidRPr="004B61C0" w:rsidRDefault="00BB21BC" w:rsidP="00BB21BC">
      <w:pPr>
        <w:rPr>
          <w:rFonts w:asciiTheme="majorHAnsi" w:hAnsiTheme="majorHAnsi" w:cstheme="majorHAnsi"/>
        </w:rPr>
      </w:pPr>
      <w:r w:rsidRPr="004B61C0">
        <w:rPr>
          <w:rFonts w:asciiTheme="majorHAnsi" w:hAnsiTheme="majorHAnsi" w:cstheme="majorHAnsi"/>
        </w:rPr>
        <w:t>Investor ratios indicate</w:t>
      </w:r>
      <w:r w:rsidR="00CC15B7" w:rsidRPr="004B61C0">
        <w:rPr>
          <w:rFonts w:asciiTheme="majorHAnsi" w:hAnsiTheme="majorHAnsi" w:cstheme="majorHAnsi"/>
        </w:rPr>
        <w:t xml:space="preserve"> no dividends – due to net losses. They also show </w:t>
      </w:r>
      <w:r w:rsidR="00B40C57" w:rsidRPr="004B61C0">
        <w:rPr>
          <w:rFonts w:asciiTheme="majorHAnsi" w:hAnsiTheme="majorHAnsi" w:cstheme="majorHAnsi"/>
        </w:rPr>
        <w:t xml:space="preserve">Earnings per share still negative. </w:t>
      </w:r>
      <w:r w:rsidR="003002D9" w:rsidRPr="004B61C0">
        <w:rPr>
          <w:rFonts w:asciiTheme="majorHAnsi" w:hAnsiTheme="majorHAnsi" w:cstheme="majorHAnsi"/>
        </w:rPr>
        <w:t>Both</w:t>
      </w:r>
      <w:r w:rsidR="00B40C57" w:rsidRPr="004B61C0">
        <w:rPr>
          <w:rFonts w:asciiTheme="majorHAnsi" w:hAnsiTheme="majorHAnsi" w:cstheme="majorHAnsi"/>
        </w:rPr>
        <w:t xml:space="preserve"> factors would not attract investors</w:t>
      </w:r>
      <w:r w:rsidR="00A06AB9" w:rsidRPr="004B61C0">
        <w:rPr>
          <w:rFonts w:asciiTheme="majorHAnsi" w:hAnsiTheme="majorHAnsi" w:cstheme="majorHAnsi"/>
        </w:rPr>
        <w:t>.</w:t>
      </w:r>
    </w:p>
    <w:p w14:paraId="58E88A9C" w14:textId="6C1A5E28" w:rsidR="00A06AB9" w:rsidRPr="004B61C0" w:rsidRDefault="00A06AB9" w:rsidP="00BB21BC">
      <w:pPr>
        <w:rPr>
          <w:rFonts w:asciiTheme="majorHAnsi" w:hAnsiTheme="majorHAnsi" w:cstheme="majorHAnsi"/>
        </w:rPr>
      </w:pPr>
    </w:p>
    <w:p w14:paraId="4A9B1C6B" w14:textId="748FD744" w:rsidR="00A06AB9" w:rsidRPr="004B61C0" w:rsidRDefault="00A06AB9" w:rsidP="00BB21BC">
      <w:pPr>
        <w:rPr>
          <w:rFonts w:asciiTheme="majorHAnsi" w:hAnsiTheme="majorHAnsi" w:cstheme="majorHAnsi"/>
          <w:b/>
          <w:bCs/>
          <w:color w:val="002060"/>
          <w:sz w:val="24"/>
          <w:szCs w:val="24"/>
        </w:rPr>
      </w:pPr>
      <w:r w:rsidRPr="004B61C0">
        <w:rPr>
          <w:rFonts w:asciiTheme="majorHAnsi" w:hAnsiTheme="majorHAnsi" w:cstheme="majorHAnsi"/>
        </w:rPr>
        <w:lastRenderedPageBreak/>
        <w:t xml:space="preserve">If evaluated on the ratios </w:t>
      </w:r>
      <w:r w:rsidR="00080E62" w:rsidRPr="004B61C0">
        <w:rPr>
          <w:rFonts w:asciiTheme="majorHAnsi" w:hAnsiTheme="majorHAnsi" w:cstheme="majorHAnsi"/>
        </w:rPr>
        <w:t>reviewed</w:t>
      </w:r>
      <w:r w:rsidR="00CB5C0C" w:rsidRPr="004B61C0">
        <w:rPr>
          <w:rFonts w:asciiTheme="majorHAnsi" w:hAnsiTheme="majorHAnsi" w:cstheme="majorHAnsi"/>
        </w:rPr>
        <w:t>,</w:t>
      </w:r>
      <w:r w:rsidRPr="004B61C0">
        <w:rPr>
          <w:rFonts w:asciiTheme="majorHAnsi" w:hAnsiTheme="majorHAnsi" w:cstheme="majorHAnsi"/>
        </w:rPr>
        <w:t xml:space="preserve"> then the company does </w:t>
      </w:r>
      <w:r w:rsidR="00782E2F" w:rsidRPr="004B61C0">
        <w:rPr>
          <w:rFonts w:asciiTheme="majorHAnsi" w:hAnsiTheme="majorHAnsi" w:cstheme="majorHAnsi"/>
        </w:rPr>
        <w:t xml:space="preserve">indicate it is taking the right steps. </w:t>
      </w:r>
      <w:r w:rsidR="003C0089" w:rsidRPr="004B61C0">
        <w:rPr>
          <w:rFonts w:asciiTheme="majorHAnsi" w:hAnsiTheme="majorHAnsi" w:cstheme="majorHAnsi"/>
        </w:rPr>
        <w:t xml:space="preserve"> </w:t>
      </w:r>
      <w:r w:rsidR="003C0089" w:rsidRPr="004B61C0">
        <w:rPr>
          <w:rFonts w:asciiTheme="majorHAnsi" w:hAnsiTheme="majorHAnsi" w:cstheme="majorHAnsi"/>
        </w:rPr>
        <w:t>2019 – 2021 can be discussed positively due to recovery from Covid-</w:t>
      </w:r>
      <w:r w:rsidR="003002D9" w:rsidRPr="004B61C0">
        <w:rPr>
          <w:rFonts w:asciiTheme="majorHAnsi" w:hAnsiTheme="majorHAnsi" w:cstheme="majorHAnsi"/>
        </w:rPr>
        <w:t>19 but</w:t>
      </w:r>
      <w:r w:rsidR="00782E2F" w:rsidRPr="004B61C0">
        <w:rPr>
          <w:rFonts w:asciiTheme="majorHAnsi" w:hAnsiTheme="majorHAnsi" w:cstheme="majorHAnsi"/>
        </w:rPr>
        <w:t xml:space="preserve"> the</w:t>
      </w:r>
      <w:r w:rsidRPr="004B61C0">
        <w:rPr>
          <w:rFonts w:asciiTheme="majorHAnsi" w:hAnsiTheme="majorHAnsi" w:cstheme="majorHAnsi"/>
        </w:rPr>
        <w:t xml:space="preserve"> 2022 </w:t>
      </w:r>
      <w:r w:rsidR="00CA3C22" w:rsidRPr="004B61C0">
        <w:rPr>
          <w:rFonts w:asciiTheme="majorHAnsi" w:hAnsiTheme="majorHAnsi" w:cstheme="majorHAnsi"/>
        </w:rPr>
        <w:t>results do not show further improvement</w:t>
      </w:r>
      <w:r w:rsidR="005D4C0D" w:rsidRPr="004B61C0">
        <w:rPr>
          <w:rFonts w:asciiTheme="majorHAnsi" w:hAnsiTheme="majorHAnsi" w:cstheme="majorHAnsi"/>
        </w:rPr>
        <w:t xml:space="preserve">. </w:t>
      </w:r>
      <w:r w:rsidR="003002D9" w:rsidRPr="004B61C0">
        <w:rPr>
          <w:rFonts w:asciiTheme="majorHAnsi" w:hAnsiTheme="majorHAnsi" w:cstheme="majorHAnsi"/>
        </w:rPr>
        <w:t>O</w:t>
      </w:r>
      <w:r w:rsidRPr="004B61C0">
        <w:rPr>
          <w:rFonts w:asciiTheme="majorHAnsi" w:hAnsiTheme="majorHAnsi" w:cstheme="majorHAnsi"/>
        </w:rPr>
        <w:t xml:space="preserve">ther factors do need to be explored. </w:t>
      </w:r>
      <w:r w:rsidR="00646E60" w:rsidRPr="004B61C0">
        <w:rPr>
          <w:rFonts w:asciiTheme="majorHAnsi" w:hAnsiTheme="majorHAnsi" w:cstheme="majorHAnsi"/>
        </w:rPr>
        <w:t xml:space="preserve">There are large investments </w:t>
      </w:r>
      <w:r w:rsidR="0072013E" w:rsidRPr="004B61C0">
        <w:rPr>
          <w:rFonts w:asciiTheme="majorHAnsi" w:hAnsiTheme="majorHAnsi" w:cstheme="majorHAnsi"/>
        </w:rPr>
        <w:t xml:space="preserve">year on year, as well as borrowing provisions. </w:t>
      </w:r>
    </w:p>
    <w:p w14:paraId="35C7D657" w14:textId="77777777" w:rsidR="004C72BC" w:rsidRPr="004B61C0" w:rsidRDefault="004C72BC" w:rsidP="00BB21BC">
      <w:pPr>
        <w:rPr>
          <w:rFonts w:asciiTheme="majorHAnsi" w:hAnsiTheme="majorHAnsi" w:cstheme="majorHAnsi"/>
          <w:b/>
          <w:bCs/>
          <w:color w:val="002060"/>
          <w:sz w:val="24"/>
          <w:szCs w:val="24"/>
        </w:rPr>
      </w:pPr>
    </w:p>
    <w:p w14:paraId="17F4B184" w14:textId="36CD4A85" w:rsidR="00BB21BC" w:rsidRPr="004B61C0" w:rsidRDefault="00BB21BC" w:rsidP="000B34E6">
      <w:pPr>
        <w:pStyle w:val="ListParagraph"/>
        <w:numPr>
          <w:ilvl w:val="0"/>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Conclusion</w:t>
      </w:r>
    </w:p>
    <w:p w14:paraId="7CB0AF3F" w14:textId="00C6F7B9" w:rsidR="00AF7238" w:rsidRPr="004B61C0" w:rsidRDefault="00AF7238" w:rsidP="00AF7238">
      <w:pPr>
        <w:rPr>
          <w:rFonts w:asciiTheme="majorHAnsi" w:hAnsiTheme="majorHAnsi" w:cstheme="majorHAnsi"/>
          <w:b/>
          <w:bCs/>
          <w:color w:val="002060"/>
          <w:sz w:val="24"/>
          <w:szCs w:val="24"/>
        </w:rPr>
      </w:pPr>
    </w:p>
    <w:p w14:paraId="4F7FB70F" w14:textId="1448494D" w:rsidR="00AF7238" w:rsidRPr="004B61C0" w:rsidRDefault="00AF7238" w:rsidP="00AF7238">
      <w:pPr>
        <w:rPr>
          <w:rFonts w:asciiTheme="majorHAnsi" w:hAnsiTheme="majorHAnsi" w:cstheme="majorHAnsi"/>
        </w:rPr>
      </w:pPr>
      <w:r w:rsidRPr="004B61C0">
        <w:rPr>
          <w:rFonts w:asciiTheme="majorHAnsi" w:hAnsiTheme="majorHAnsi" w:cstheme="majorHAnsi"/>
        </w:rPr>
        <w:t xml:space="preserve">Before Covid-19 AML was not performing well financially, with the Chair stating ‘This has been a disappointing year for </w:t>
      </w:r>
      <w:r w:rsidR="009D16D0" w:rsidRPr="004B61C0">
        <w:rPr>
          <w:rFonts w:asciiTheme="majorHAnsi" w:hAnsiTheme="majorHAnsi" w:cstheme="majorHAnsi"/>
        </w:rPr>
        <w:t>AML</w:t>
      </w:r>
      <w:r w:rsidR="009D16D0" w:rsidRPr="004B61C0">
        <w:rPr>
          <w:rFonts w:asciiTheme="majorHAnsi" w:hAnsiTheme="majorHAnsi" w:cstheme="majorHAnsi"/>
          <w:i/>
          <w:iCs/>
        </w:rPr>
        <w:t xml:space="preserve"> </w:t>
      </w:r>
      <w:sdt>
        <w:sdtPr>
          <w:rPr>
            <w:rFonts w:asciiTheme="majorHAnsi" w:hAnsiTheme="majorHAnsi" w:cstheme="majorHAnsi"/>
            <w:i/>
            <w:iCs/>
          </w:rPr>
          <w:id w:val="1303274755"/>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Ast20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(Aston Martin Lagonda, 2020)</w:t>
          </w:r>
          <w:r w:rsidRPr="004B61C0">
            <w:rPr>
              <w:rFonts w:asciiTheme="majorHAnsi" w:hAnsiTheme="majorHAnsi" w:cstheme="majorHAnsi"/>
              <w:i/>
              <w:iCs/>
            </w:rPr>
            <w:fldChar w:fldCharType="end"/>
          </w:r>
        </w:sdtContent>
      </w:sdt>
      <w:r w:rsidRPr="004B61C0">
        <w:rPr>
          <w:rFonts w:asciiTheme="majorHAnsi" w:hAnsiTheme="majorHAnsi" w:cstheme="majorHAnsi"/>
          <w:i/>
          <w:iCs/>
        </w:rPr>
        <w:t xml:space="preserve">. </w:t>
      </w:r>
      <w:r w:rsidRPr="004B61C0">
        <w:rPr>
          <w:rFonts w:asciiTheme="majorHAnsi" w:hAnsiTheme="majorHAnsi" w:cstheme="majorHAnsi"/>
        </w:rPr>
        <w:t>Covid-19 impacted companies globally in 2020, with most recovering in 2021, which is shown in the ratios in this report.</w:t>
      </w:r>
    </w:p>
    <w:p w14:paraId="7E7D8353" w14:textId="77777777" w:rsidR="00AF7238" w:rsidRPr="004B61C0" w:rsidRDefault="00AF7238" w:rsidP="00AF7238">
      <w:pPr>
        <w:rPr>
          <w:rFonts w:asciiTheme="majorHAnsi" w:hAnsiTheme="majorHAnsi" w:cstheme="majorHAnsi"/>
        </w:rPr>
      </w:pPr>
    </w:p>
    <w:p w14:paraId="3023F945" w14:textId="446FC156" w:rsidR="00AF7238" w:rsidRPr="004B61C0" w:rsidRDefault="00AF7238" w:rsidP="00AF7238">
      <w:pPr>
        <w:rPr>
          <w:rFonts w:asciiTheme="majorHAnsi" w:hAnsiTheme="majorHAnsi" w:cstheme="majorHAnsi"/>
        </w:rPr>
      </w:pPr>
      <w:r w:rsidRPr="004B61C0">
        <w:rPr>
          <w:rFonts w:asciiTheme="majorHAnsi" w:hAnsiTheme="majorHAnsi" w:cstheme="majorHAnsi"/>
        </w:rPr>
        <w:t>Leverage ratios were poor – with a Debt/equity ratio of 5.77 and a cash ratio of 0.12, indicating equity could not cover debt and there was low level of cash to cover liabilities.</w:t>
      </w:r>
    </w:p>
    <w:p w14:paraId="6F1E981E" w14:textId="77777777" w:rsidR="00AF7238" w:rsidRPr="004B61C0" w:rsidRDefault="00AF7238" w:rsidP="00AF7238">
      <w:pPr>
        <w:rPr>
          <w:rFonts w:asciiTheme="majorHAnsi" w:hAnsiTheme="majorHAnsi" w:cstheme="majorHAnsi"/>
        </w:rPr>
      </w:pPr>
    </w:p>
    <w:p w14:paraId="03BE9EC1" w14:textId="3F9A1849" w:rsidR="00AF7238" w:rsidRPr="004B61C0" w:rsidRDefault="00AF7238" w:rsidP="00AF7238">
      <w:pPr>
        <w:rPr>
          <w:rFonts w:asciiTheme="majorHAnsi" w:hAnsiTheme="majorHAnsi" w:cstheme="majorHAnsi"/>
        </w:rPr>
      </w:pPr>
      <w:r w:rsidRPr="004B61C0">
        <w:rPr>
          <w:rFonts w:asciiTheme="majorHAnsi" w:hAnsiTheme="majorHAnsi" w:cstheme="majorHAnsi"/>
        </w:rPr>
        <w:t>2020 started with a large Investment of £500m led by Lawrence Stroll to improve the financial position of the company</w:t>
      </w:r>
      <w:r w:rsidR="00504FAC" w:rsidRPr="004B61C0">
        <w:rPr>
          <w:rFonts w:asciiTheme="majorHAnsi" w:hAnsiTheme="majorHAnsi" w:cstheme="majorHAnsi"/>
        </w:rPr>
        <w:t xml:space="preserve"> and </w:t>
      </w:r>
      <w:r w:rsidRPr="004B61C0">
        <w:rPr>
          <w:rFonts w:asciiTheme="majorHAnsi" w:hAnsiTheme="majorHAnsi" w:cstheme="majorHAnsi"/>
        </w:rPr>
        <w:t xml:space="preserve">was made Executive Chairman in April 2020. </w:t>
      </w:r>
    </w:p>
    <w:p w14:paraId="42DCFC4C" w14:textId="77777777" w:rsidR="00AF7238" w:rsidRPr="004B61C0" w:rsidRDefault="00AF7238" w:rsidP="00AF7238">
      <w:pPr>
        <w:rPr>
          <w:rFonts w:asciiTheme="majorHAnsi" w:hAnsiTheme="majorHAnsi" w:cstheme="majorHAnsi"/>
        </w:rPr>
      </w:pPr>
    </w:p>
    <w:p w14:paraId="32C7D391" w14:textId="3B8E1E4B" w:rsidR="00AF7238" w:rsidRPr="004B61C0" w:rsidRDefault="00AF7238" w:rsidP="00AF7238">
      <w:pPr>
        <w:rPr>
          <w:rFonts w:asciiTheme="majorHAnsi" w:hAnsiTheme="majorHAnsi" w:cstheme="majorHAnsi"/>
        </w:rPr>
      </w:pPr>
      <w:r w:rsidRPr="004B61C0">
        <w:rPr>
          <w:rFonts w:asciiTheme="majorHAnsi" w:hAnsiTheme="majorHAnsi" w:cstheme="majorHAnsi"/>
        </w:rPr>
        <w:t>CEO Andy Palmer left the company by termination of employment and replaced by the Mercedes AMG CEO Tobias Moers. This led to a change of Directors in 2020, focus</w:t>
      </w:r>
      <w:r w:rsidR="007C60E1" w:rsidRPr="004B61C0">
        <w:rPr>
          <w:rFonts w:asciiTheme="majorHAnsi" w:hAnsiTheme="majorHAnsi" w:cstheme="majorHAnsi"/>
        </w:rPr>
        <w:t>sing</w:t>
      </w:r>
      <w:r w:rsidRPr="004B61C0">
        <w:rPr>
          <w:rFonts w:asciiTheme="majorHAnsi" w:hAnsiTheme="majorHAnsi" w:cstheme="majorHAnsi"/>
        </w:rPr>
        <w:t xml:space="preserve"> on Automotive experience. </w:t>
      </w:r>
      <w:sdt>
        <w:sdtPr>
          <w:rPr>
            <w:rFonts w:asciiTheme="majorHAnsi" w:hAnsiTheme="majorHAnsi" w:cstheme="majorHAnsi"/>
            <w:i/>
            <w:iCs/>
          </w:rPr>
          <w:id w:val="-1497182007"/>
          <w:citation/>
        </w:sdtPr>
        <w:sdtContent>
          <w:r w:rsidR="00696ED8" w:rsidRPr="00696ED8">
            <w:rPr>
              <w:rFonts w:asciiTheme="majorHAnsi" w:hAnsiTheme="majorHAnsi" w:cstheme="majorHAnsi"/>
              <w:i/>
              <w:iCs/>
            </w:rPr>
            <w:fldChar w:fldCharType="begin"/>
          </w:r>
          <w:r w:rsidR="00696ED8" w:rsidRPr="00696ED8">
            <w:rPr>
              <w:rFonts w:asciiTheme="majorHAnsi" w:hAnsiTheme="majorHAnsi" w:cstheme="majorHAnsi"/>
              <w:i/>
              <w:iCs/>
            </w:rPr>
            <w:instrText xml:space="preserve"> CITATION Ast22 \l 2057 </w:instrText>
          </w:r>
          <w:r w:rsidR="00696ED8" w:rsidRPr="00696ED8">
            <w:rPr>
              <w:rFonts w:asciiTheme="majorHAnsi" w:hAnsiTheme="majorHAnsi" w:cstheme="majorHAnsi"/>
              <w:i/>
              <w:iCs/>
            </w:rPr>
            <w:fldChar w:fldCharType="separate"/>
          </w:r>
          <w:r w:rsidR="00696ED8" w:rsidRPr="00696ED8">
            <w:rPr>
              <w:rFonts w:asciiTheme="majorHAnsi" w:hAnsiTheme="majorHAnsi" w:cstheme="majorHAnsi"/>
              <w:i/>
              <w:iCs/>
              <w:noProof/>
            </w:rPr>
            <w:t>(Aston Martin Lagonda, 2021)</w:t>
          </w:r>
          <w:r w:rsidR="00696ED8" w:rsidRPr="00696ED8">
            <w:rPr>
              <w:rFonts w:asciiTheme="majorHAnsi" w:hAnsiTheme="majorHAnsi" w:cstheme="majorHAnsi"/>
              <w:i/>
              <w:iCs/>
            </w:rPr>
            <w:fldChar w:fldCharType="end"/>
          </w:r>
        </w:sdtContent>
      </w:sdt>
    </w:p>
    <w:p w14:paraId="147D4E39" w14:textId="77777777" w:rsidR="00AF7238" w:rsidRPr="004B61C0" w:rsidRDefault="00AF7238" w:rsidP="00AF7238">
      <w:pPr>
        <w:rPr>
          <w:rFonts w:asciiTheme="majorHAnsi" w:hAnsiTheme="majorHAnsi" w:cstheme="majorHAnsi"/>
        </w:rPr>
      </w:pPr>
    </w:p>
    <w:p w14:paraId="262E9D67" w14:textId="423DF131" w:rsidR="00AF7238" w:rsidRPr="004B61C0" w:rsidRDefault="007C60E1" w:rsidP="00AF7238">
      <w:pPr>
        <w:rPr>
          <w:rFonts w:asciiTheme="majorHAnsi" w:hAnsiTheme="majorHAnsi" w:cstheme="majorHAnsi"/>
        </w:rPr>
      </w:pPr>
      <w:r w:rsidRPr="004B61C0">
        <w:rPr>
          <w:rFonts w:asciiTheme="majorHAnsi" w:hAnsiTheme="majorHAnsi" w:cstheme="majorHAnsi"/>
        </w:rPr>
        <w:t>A</w:t>
      </w:r>
      <w:r w:rsidR="00AF7238" w:rsidRPr="004B61C0">
        <w:rPr>
          <w:rFonts w:asciiTheme="majorHAnsi" w:hAnsiTheme="majorHAnsi" w:cstheme="majorHAnsi"/>
        </w:rPr>
        <w:t xml:space="preserve"> Strategic Cooperation Agreement was engaged with Mercedes Benz AG to develop electric/hybrid technology.</w:t>
      </w:r>
    </w:p>
    <w:p w14:paraId="655930D6" w14:textId="77777777" w:rsidR="00AF7238" w:rsidRPr="004B61C0" w:rsidRDefault="00AF7238" w:rsidP="00AF7238">
      <w:pPr>
        <w:rPr>
          <w:rFonts w:asciiTheme="majorHAnsi" w:hAnsiTheme="majorHAnsi" w:cstheme="majorHAnsi"/>
        </w:rPr>
      </w:pPr>
    </w:p>
    <w:p w14:paraId="29B37954" w14:textId="77777777" w:rsidR="00AF7238" w:rsidRPr="004B61C0" w:rsidRDefault="00AF7238" w:rsidP="00AF7238">
      <w:pPr>
        <w:rPr>
          <w:rFonts w:asciiTheme="majorHAnsi" w:hAnsiTheme="majorHAnsi" w:cstheme="majorHAnsi"/>
        </w:rPr>
      </w:pPr>
      <w:r w:rsidRPr="004B61C0">
        <w:rPr>
          <w:rFonts w:asciiTheme="majorHAnsi" w:hAnsiTheme="majorHAnsi" w:cstheme="majorHAnsi"/>
        </w:rPr>
        <w:t>The F1 brand Aston martin Cognizant F1 was launched into 2021, creating exclusive marketing opportunities for the brand.</w:t>
      </w:r>
    </w:p>
    <w:p w14:paraId="65426175" w14:textId="77777777" w:rsidR="00AF7238" w:rsidRPr="004B61C0" w:rsidRDefault="00AF7238" w:rsidP="00AF7238">
      <w:pPr>
        <w:rPr>
          <w:rFonts w:asciiTheme="majorHAnsi" w:hAnsiTheme="majorHAnsi" w:cstheme="majorHAnsi"/>
        </w:rPr>
      </w:pPr>
    </w:p>
    <w:p w14:paraId="3EA1AC75" w14:textId="5C1DF766" w:rsidR="00AF7238" w:rsidRPr="004B61C0" w:rsidRDefault="00AF7238" w:rsidP="00AF7238">
      <w:pPr>
        <w:rPr>
          <w:rFonts w:asciiTheme="majorHAnsi" w:hAnsiTheme="majorHAnsi" w:cstheme="majorHAnsi"/>
        </w:rPr>
      </w:pPr>
      <w:r w:rsidRPr="004B61C0">
        <w:rPr>
          <w:rFonts w:asciiTheme="majorHAnsi" w:hAnsiTheme="majorHAnsi" w:cstheme="majorHAnsi"/>
        </w:rPr>
        <w:t>2021 saw the completion of the destocking process, aligning supply with demand. Efficiency improvements at Gaydon and St</w:t>
      </w:r>
      <w:r w:rsidR="005653A9" w:rsidRPr="004B61C0">
        <w:rPr>
          <w:rFonts w:asciiTheme="majorHAnsi" w:hAnsiTheme="majorHAnsi" w:cstheme="majorHAnsi"/>
        </w:rPr>
        <w:t>.</w:t>
      </w:r>
      <w:r w:rsidRPr="004B61C0">
        <w:rPr>
          <w:rFonts w:asciiTheme="majorHAnsi" w:hAnsiTheme="majorHAnsi" w:cstheme="majorHAnsi"/>
        </w:rPr>
        <w:t xml:space="preserve"> Athan and more Director changes</w:t>
      </w:r>
      <w:r w:rsidR="005653A9" w:rsidRPr="004B61C0">
        <w:rPr>
          <w:rFonts w:asciiTheme="majorHAnsi" w:hAnsiTheme="majorHAnsi" w:cstheme="majorHAnsi"/>
        </w:rPr>
        <w:t>.</w:t>
      </w:r>
    </w:p>
    <w:p w14:paraId="5B61CE02" w14:textId="77777777" w:rsidR="00AF7238" w:rsidRPr="004B61C0" w:rsidRDefault="00AF7238" w:rsidP="00AF7238">
      <w:pPr>
        <w:rPr>
          <w:rFonts w:asciiTheme="majorHAnsi" w:hAnsiTheme="majorHAnsi" w:cstheme="majorHAnsi"/>
        </w:rPr>
      </w:pPr>
    </w:p>
    <w:p w14:paraId="522903D5" w14:textId="77777777" w:rsidR="00AF7238" w:rsidRPr="004B61C0" w:rsidRDefault="00AF7238" w:rsidP="00AF7238">
      <w:pPr>
        <w:rPr>
          <w:rFonts w:asciiTheme="majorHAnsi" w:hAnsiTheme="majorHAnsi" w:cstheme="majorHAnsi"/>
        </w:rPr>
      </w:pPr>
      <w:r w:rsidRPr="004B61C0">
        <w:rPr>
          <w:rFonts w:asciiTheme="majorHAnsi" w:hAnsiTheme="majorHAnsi" w:cstheme="majorHAnsi"/>
        </w:rPr>
        <w:t>The Director rejuvenation, efficiency projects, and strategic partnerships all make Aston Martin Lagonda look appealing as a business. The improved Cash position and Revenue also give confidence for investors</w:t>
      </w:r>
    </w:p>
    <w:p w14:paraId="0A84EBCE" w14:textId="77777777" w:rsidR="00AF7238" w:rsidRPr="004B61C0" w:rsidRDefault="00AF7238" w:rsidP="00AF7238">
      <w:pPr>
        <w:rPr>
          <w:rFonts w:asciiTheme="majorHAnsi" w:hAnsiTheme="majorHAnsi" w:cstheme="majorHAnsi"/>
        </w:rPr>
      </w:pPr>
    </w:p>
    <w:p w14:paraId="2857071E" w14:textId="6B7CE1B3" w:rsidR="00AF7238" w:rsidRPr="004B61C0" w:rsidRDefault="00AF7238" w:rsidP="00AF7238">
      <w:pPr>
        <w:rPr>
          <w:rFonts w:asciiTheme="majorHAnsi" w:hAnsiTheme="majorHAnsi" w:cstheme="majorHAnsi"/>
          <w:b/>
          <w:bCs/>
          <w:color w:val="002060"/>
          <w:sz w:val="24"/>
          <w:szCs w:val="24"/>
        </w:rPr>
      </w:pPr>
      <w:r w:rsidRPr="004B61C0">
        <w:rPr>
          <w:rFonts w:asciiTheme="majorHAnsi" w:hAnsiTheme="majorHAnsi" w:cstheme="majorHAnsi"/>
        </w:rPr>
        <w:t xml:space="preserve">Branding opportunities via Music </w:t>
      </w:r>
      <w:r w:rsidR="005653A9" w:rsidRPr="004B61C0">
        <w:rPr>
          <w:rFonts w:asciiTheme="majorHAnsi" w:hAnsiTheme="majorHAnsi" w:cstheme="majorHAnsi"/>
        </w:rPr>
        <w:t>videos,</w:t>
      </w:r>
      <w:r w:rsidRPr="004B61C0">
        <w:rPr>
          <w:rFonts w:asciiTheme="majorHAnsi" w:hAnsiTheme="majorHAnsi" w:cstheme="majorHAnsi"/>
        </w:rPr>
        <w:t xml:space="preserve"> James Bond, F1, Pebble Beach and awards for the Valhalla model have all elevated the brand appeal of </w:t>
      </w:r>
      <w:r w:rsidR="005653A9" w:rsidRPr="004B61C0">
        <w:rPr>
          <w:rFonts w:asciiTheme="majorHAnsi" w:hAnsiTheme="majorHAnsi" w:cstheme="majorHAnsi"/>
        </w:rPr>
        <w:t>AML.</w:t>
      </w:r>
      <w:sdt>
        <w:sdtPr>
          <w:rPr>
            <w:rFonts w:asciiTheme="majorHAnsi" w:hAnsiTheme="majorHAnsi" w:cstheme="majorHAnsi"/>
            <w:i/>
            <w:iCs/>
          </w:rPr>
          <w:id w:val="1911729865"/>
          <w:citation/>
        </w:sdtPr>
        <w:sdtContent>
          <w:r w:rsidR="00696ED8" w:rsidRPr="00696ED8">
            <w:rPr>
              <w:rFonts w:asciiTheme="majorHAnsi" w:hAnsiTheme="majorHAnsi" w:cstheme="majorHAnsi"/>
              <w:i/>
              <w:iCs/>
            </w:rPr>
            <w:fldChar w:fldCharType="begin"/>
          </w:r>
          <w:r w:rsidR="00696ED8" w:rsidRPr="00696ED8">
            <w:rPr>
              <w:rFonts w:asciiTheme="majorHAnsi" w:hAnsiTheme="majorHAnsi" w:cstheme="majorHAnsi"/>
              <w:i/>
              <w:iCs/>
            </w:rPr>
            <w:instrText xml:space="preserve"> CITATION Ast21 \l 2057 </w:instrText>
          </w:r>
          <w:r w:rsidR="00696ED8" w:rsidRPr="00696ED8">
            <w:rPr>
              <w:rFonts w:asciiTheme="majorHAnsi" w:hAnsiTheme="majorHAnsi" w:cstheme="majorHAnsi"/>
              <w:i/>
              <w:iCs/>
            </w:rPr>
            <w:fldChar w:fldCharType="separate"/>
          </w:r>
          <w:r w:rsidR="00696ED8" w:rsidRPr="00696ED8">
            <w:rPr>
              <w:rFonts w:asciiTheme="majorHAnsi" w:hAnsiTheme="majorHAnsi" w:cstheme="majorHAnsi"/>
              <w:i/>
              <w:iCs/>
              <w:noProof/>
            </w:rPr>
            <w:t xml:space="preserve"> (Aston Martin Lagonda, 2022)</w:t>
          </w:r>
          <w:r w:rsidR="00696ED8" w:rsidRPr="00696ED8">
            <w:rPr>
              <w:rFonts w:asciiTheme="majorHAnsi" w:hAnsiTheme="majorHAnsi" w:cstheme="majorHAnsi"/>
              <w:i/>
              <w:iCs/>
            </w:rPr>
            <w:fldChar w:fldCharType="end"/>
          </w:r>
        </w:sdtContent>
      </w:sdt>
    </w:p>
    <w:p w14:paraId="2DB8D61A" w14:textId="35EB0A51" w:rsidR="00AF7238" w:rsidRPr="004B61C0" w:rsidRDefault="00AF7238" w:rsidP="00AF7238">
      <w:pPr>
        <w:rPr>
          <w:rFonts w:asciiTheme="majorHAnsi" w:hAnsiTheme="majorHAnsi" w:cstheme="majorHAnsi"/>
          <w:b/>
          <w:bCs/>
          <w:color w:val="002060"/>
          <w:sz w:val="24"/>
          <w:szCs w:val="24"/>
        </w:rPr>
      </w:pPr>
    </w:p>
    <w:p w14:paraId="6A6851F9" w14:textId="32AC475C" w:rsidR="00CB5C0C" w:rsidRPr="004B61C0" w:rsidRDefault="005179CA" w:rsidP="00AF7238">
      <w:pPr>
        <w:rPr>
          <w:rFonts w:asciiTheme="majorHAnsi" w:hAnsiTheme="majorHAnsi" w:cstheme="majorHAnsi"/>
        </w:rPr>
      </w:pPr>
      <w:r w:rsidRPr="004B61C0">
        <w:rPr>
          <w:rFonts w:asciiTheme="majorHAnsi" w:hAnsiTheme="majorHAnsi" w:cstheme="majorHAnsi"/>
        </w:rPr>
        <w:t>Since the last financial reports AML has gained more investment:</w:t>
      </w:r>
    </w:p>
    <w:p w14:paraId="71159D2A" w14:textId="2CC4F68A" w:rsidR="00AF7238" w:rsidRPr="004B61C0" w:rsidRDefault="00AF7238" w:rsidP="00AF7238">
      <w:pPr>
        <w:spacing w:before="100" w:beforeAutospacing="1" w:after="100" w:afterAutospacing="1"/>
        <w:rPr>
          <w:rFonts w:asciiTheme="majorHAnsi" w:hAnsiTheme="majorHAnsi" w:cstheme="majorHAnsi"/>
          <w:color w:val="002060"/>
          <w:sz w:val="18"/>
          <w:szCs w:val="18"/>
        </w:rPr>
      </w:pPr>
      <w:r w:rsidRPr="004B61C0">
        <w:rPr>
          <w:rFonts w:asciiTheme="majorHAnsi" w:hAnsiTheme="majorHAnsi" w:cstheme="majorHAnsi"/>
        </w:rPr>
        <w:t>On 30/09/2022 more investors were attracted to Aston Martin – “</w:t>
      </w:r>
      <w:r w:rsidRPr="004B61C0">
        <w:rPr>
          <w:rFonts w:asciiTheme="majorHAnsi" w:hAnsiTheme="majorHAnsi" w:cstheme="majorHAnsi"/>
          <w:i/>
          <w:iCs/>
          <w:color w:val="000000"/>
        </w:rPr>
        <w:t>Aston Martin Lagonda Global Holdings PLC on Friday said it has raised GBP654 million and Chinese vehicle manufacturing giant Zhejiang Geely Holding Group Co has picked up a 7.6% stake in the company.”</w:t>
      </w:r>
      <w:r w:rsidR="005179CA" w:rsidRPr="004B61C0">
        <w:rPr>
          <w:rFonts w:asciiTheme="majorHAnsi" w:hAnsiTheme="majorHAnsi" w:cstheme="majorHAnsi"/>
          <w:i/>
          <w:iCs/>
          <w:color w:val="000000"/>
        </w:rPr>
        <w:t xml:space="preserve"> </w:t>
      </w:r>
      <w:sdt>
        <w:sdtPr>
          <w:rPr>
            <w:rFonts w:asciiTheme="majorHAnsi" w:hAnsiTheme="majorHAnsi" w:cstheme="majorHAnsi"/>
            <w:i/>
            <w:iCs/>
            <w:color w:val="002060"/>
          </w:rPr>
          <w:id w:val="-1746412500"/>
          <w:citation/>
        </w:sdtPr>
        <w:sdtContent>
          <w:r w:rsidR="005179CA" w:rsidRPr="004B61C0">
            <w:rPr>
              <w:rFonts w:asciiTheme="majorHAnsi" w:hAnsiTheme="majorHAnsi" w:cstheme="majorHAnsi"/>
              <w:i/>
              <w:iCs/>
              <w:color w:val="002060"/>
            </w:rPr>
            <w:fldChar w:fldCharType="begin"/>
          </w:r>
          <w:r w:rsidR="005179CA" w:rsidRPr="004B61C0">
            <w:rPr>
              <w:rFonts w:asciiTheme="majorHAnsi" w:hAnsiTheme="majorHAnsi" w:cstheme="majorHAnsi"/>
              <w:i/>
              <w:iCs/>
              <w:color w:val="002060"/>
            </w:rPr>
            <w:instrText xml:space="preserve">CITATION All225 \l 2057 </w:instrText>
          </w:r>
          <w:r w:rsidR="005179CA" w:rsidRPr="004B61C0">
            <w:rPr>
              <w:rFonts w:asciiTheme="majorHAnsi" w:hAnsiTheme="majorHAnsi" w:cstheme="majorHAnsi"/>
              <w:i/>
              <w:iCs/>
              <w:color w:val="002060"/>
            </w:rPr>
            <w:fldChar w:fldCharType="separate"/>
          </w:r>
          <w:r w:rsidR="005179CA" w:rsidRPr="004B61C0">
            <w:rPr>
              <w:rFonts w:asciiTheme="majorHAnsi" w:hAnsiTheme="majorHAnsi" w:cstheme="majorHAnsi"/>
              <w:i/>
              <w:iCs/>
              <w:noProof/>
              <w:color w:val="002060"/>
            </w:rPr>
            <w:t>(Alliance News, 2022)</w:t>
          </w:r>
          <w:r w:rsidR="005179CA" w:rsidRPr="004B61C0">
            <w:rPr>
              <w:rFonts w:asciiTheme="majorHAnsi" w:hAnsiTheme="majorHAnsi" w:cstheme="majorHAnsi"/>
              <w:i/>
              <w:iCs/>
              <w:color w:val="002060"/>
            </w:rPr>
            <w:fldChar w:fldCharType="end"/>
          </w:r>
        </w:sdtContent>
      </w:sdt>
    </w:p>
    <w:p w14:paraId="653B5163" w14:textId="77777777" w:rsidR="00AF7238" w:rsidRPr="004B61C0" w:rsidRDefault="00AF7238" w:rsidP="00AF7238">
      <w:pPr>
        <w:jc w:val="both"/>
        <w:rPr>
          <w:rFonts w:asciiTheme="majorHAnsi" w:hAnsiTheme="majorHAnsi" w:cstheme="majorHAnsi"/>
          <w:b/>
          <w:bCs/>
          <w:color w:val="002060"/>
          <w:sz w:val="16"/>
          <w:szCs w:val="16"/>
          <w:u w:val="single"/>
        </w:rPr>
      </w:pPr>
      <w:hyperlink r:id="rId27" w:history="1">
        <w:r w:rsidRPr="004B61C0">
          <w:rPr>
            <w:rStyle w:val="Hyperlink"/>
            <w:rFonts w:asciiTheme="majorHAnsi" w:hAnsiTheme="majorHAnsi" w:cstheme="majorHAnsi"/>
            <w:color w:val="auto"/>
            <w:u w:val="none"/>
            <w:bdr w:val="none" w:sz="0" w:space="0" w:color="auto" w:frame="1"/>
          </w:rPr>
          <w:t>On 08/11/2022 Lawrence Stroll raises stake in Aston Martin to 23%</w:t>
        </w:r>
      </w:hyperlink>
      <w:r w:rsidRPr="004B61C0">
        <w:rPr>
          <w:rStyle w:val="Hyperlink"/>
          <w:rFonts w:asciiTheme="majorHAnsi" w:hAnsiTheme="majorHAnsi" w:cstheme="majorHAnsi"/>
          <w:color w:val="auto"/>
          <w:u w:val="none"/>
          <w:bdr w:val="none" w:sz="0" w:space="0" w:color="auto" w:frame="1"/>
        </w:rPr>
        <w:t xml:space="preserve">. </w:t>
      </w:r>
      <w:sdt>
        <w:sdtPr>
          <w:rPr>
            <w:rFonts w:asciiTheme="majorHAnsi" w:hAnsiTheme="majorHAnsi" w:cstheme="majorHAnsi"/>
            <w:b/>
            <w:bCs/>
            <w:i/>
            <w:iCs/>
            <w:color w:val="002060"/>
            <w:sz w:val="16"/>
            <w:szCs w:val="16"/>
            <w:u w:val="single"/>
          </w:rPr>
          <w:id w:val="263961956"/>
          <w:citation/>
        </w:sdtPr>
        <w:sdtContent>
          <w:r w:rsidRPr="004B61C0">
            <w:rPr>
              <w:rFonts w:asciiTheme="majorHAnsi" w:hAnsiTheme="majorHAnsi" w:cstheme="majorHAnsi"/>
              <w:b/>
              <w:bCs/>
              <w:i/>
              <w:iCs/>
              <w:color w:val="002060"/>
              <w:sz w:val="16"/>
              <w:szCs w:val="16"/>
              <w:u w:val="single"/>
            </w:rPr>
            <w:fldChar w:fldCharType="begin"/>
          </w:r>
          <w:r w:rsidRPr="004B61C0">
            <w:rPr>
              <w:rFonts w:asciiTheme="majorHAnsi" w:hAnsiTheme="majorHAnsi" w:cstheme="majorHAnsi"/>
              <w:i/>
              <w:iCs/>
              <w:color w:val="002060"/>
              <w:sz w:val="22"/>
              <w:szCs w:val="22"/>
            </w:rPr>
            <w:instrText xml:space="preserve">CITATION All221 \l 2057 </w:instrText>
          </w:r>
          <w:r w:rsidRPr="004B61C0">
            <w:rPr>
              <w:rFonts w:asciiTheme="majorHAnsi" w:hAnsiTheme="majorHAnsi" w:cstheme="majorHAnsi"/>
              <w:b/>
              <w:bCs/>
              <w:i/>
              <w:iCs/>
              <w:color w:val="002060"/>
              <w:sz w:val="16"/>
              <w:szCs w:val="16"/>
              <w:u w:val="single"/>
            </w:rPr>
            <w:fldChar w:fldCharType="separate"/>
          </w:r>
          <w:r w:rsidRPr="004B61C0">
            <w:rPr>
              <w:rFonts w:asciiTheme="majorHAnsi" w:hAnsiTheme="majorHAnsi" w:cstheme="majorHAnsi"/>
              <w:i/>
              <w:iCs/>
              <w:noProof/>
              <w:color w:val="002060"/>
              <w:sz w:val="22"/>
              <w:szCs w:val="22"/>
            </w:rPr>
            <w:t>(Alliance news, 2022)</w:t>
          </w:r>
          <w:r w:rsidRPr="004B61C0">
            <w:rPr>
              <w:rFonts w:asciiTheme="majorHAnsi" w:hAnsiTheme="majorHAnsi" w:cstheme="majorHAnsi"/>
              <w:b/>
              <w:bCs/>
              <w:i/>
              <w:iCs/>
              <w:color w:val="002060"/>
              <w:sz w:val="16"/>
              <w:szCs w:val="16"/>
              <w:u w:val="single"/>
            </w:rPr>
            <w:fldChar w:fldCharType="end"/>
          </w:r>
        </w:sdtContent>
      </w:sdt>
    </w:p>
    <w:p w14:paraId="6C1A164C" w14:textId="163A55B0" w:rsidR="00AF7238" w:rsidRPr="004B61C0" w:rsidRDefault="00AF7238" w:rsidP="00AF7238">
      <w:pPr>
        <w:rPr>
          <w:rFonts w:asciiTheme="majorHAnsi" w:hAnsiTheme="majorHAnsi" w:cstheme="majorHAnsi"/>
          <w:b/>
          <w:bCs/>
          <w:color w:val="002060"/>
          <w:sz w:val="24"/>
          <w:szCs w:val="24"/>
        </w:rPr>
      </w:pPr>
    </w:p>
    <w:p w14:paraId="56F5FC6E" w14:textId="37902440" w:rsidR="005179CA" w:rsidRPr="004B61C0" w:rsidRDefault="00A872B6" w:rsidP="00AF7238">
      <w:pPr>
        <w:rPr>
          <w:rFonts w:asciiTheme="majorHAnsi" w:hAnsiTheme="majorHAnsi" w:cstheme="majorHAnsi"/>
        </w:rPr>
      </w:pPr>
      <w:r w:rsidRPr="004B61C0">
        <w:rPr>
          <w:rFonts w:asciiTheme="majorHAnsi" w:hAnsiTheme="majorHAnsi" w:cstheme="majorHAnsi"/>
        </w:rPr>
        <w:t xml:space="preserve">The above activities indicate a lot of positive actions have been implemented to improve the financial performance of </w:t>
      </w:r>
      <w:r w:rsidR="009D16D0" w:rsidRPr="004B61C0">
        <w:rPr>
          <w:rFonts w:asciiTheme="majorHAnsi" w:hAnsiTheme="majorHAnsi" w:cstheme="majorHAnsi"/>
        </w:rPr>
        <w:t>AML</w:t>
      </w:r>
      <w:r w:rsidR="00DC609A" w:rsidRPr="004B61C0">
        <w:rPr>
          <w:rFonts w:asciiTheme="majorHAnsi" w:hAnsiTheme="majorHAnsi" w:cstheme="majorHAnsi"/>
        </w:rPr>
        <w:t>, which may be the reason it attract</w:t>
      </w:r>
      <w:r w:rsidR="00745096" w:rsidRPr="004B61C0">
        <w:rPr>
          <w:rFonts w:asciiTheme="majorHAnsi" w:hAnsiTheme="majorHAnsi" w:cstheme="majorHAnsi"/>
        </w:rPr>
        <w:t>s</w:t>
      </w:r>
      <w:r w:rsidR="00DC609A" w:rsidRPr="004B61C0">
        <w:rPr>
          <w:rFonts w:asciiTheme="majorHAnsi" w:hAnsiTheme="majorHAnsi" w:cstheme="majorHAnsi"/>
        </w:rPr>
        <w:t xml:space="preserve"> investors.</w:t>
      </w:r>
    </w:p>
    <w:p w14:paraId="398693CB" w14:textId="77777777" w:rsidR="004C72BC" w:rsidRPr="004B61C0" w:rsidRDefault="004C72BC" w:rsidP="00AF7238">
      <w:pPr>
        <w:rPr>
          <w:rFonts w:asciiTheme="majorHAnsi" w:hAnsiTheme="majorHAnsi" w:cstheme="majorHAnsi"/>
          <w:b/>
          <w:bCs/>
          <w:color w:val="002060"/>
          <w:sz w:val="24"/>
          <w:szCs w:val="24"/>
        </w:rPr>
      </w:pPr>
    </w:p>
    <w:p w14:paraId="14480220" w14:textId="3543989B" w:rsidR="00AF7238" w:rsidRPr="004B61C0" w:rsidRDefault="00AF7238" w:rsidP="000B34E6">
      <w:pPr>
        <w:pStyle w:val="ListParagraph"/>
        <w:numPr>
          <w:ilvl w:val="0"/>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Recommendations</w:t>
      </w:r>
    </w:p>
    <w:p w14:paraId="7D424613" w14:textId="1533BC92" w:rsidR="00CB5C0C" w:rsidRPr="004B61C0" w:rsidRDefault="00CB5C0C" w:rsidP="00CB5C0C">
      <w:pPr>
        <w:rPr>
          <w:rFonts w:asciiTheme="majorHAnsi" w:hAnsiTheme="majorHAnsi" w:cstheme="majorHAnsi"/>
          <w:b/>
          <w:bCs/>
          <w:color w:val="002060"/>
          <w:sz w:val="24"/>
          <w:szCs w:val="24"/>
        </w:rPr>
      </w:pPr>
    </w:p>
    <w:p w14:paraId="7CD5E6F5" w14:textId="7BF061A5" w:rsidR="00A6555D" w:rsidRPr="004B61C0" w:rsidRDefault="00A6555D" w:rsidP="00CB5C0C">
      <w:pPr>
        <w:rPr>
          <w:rFonts w:asciiTheme="majorHAnsi" w:hAnsiTheme="majorHAnsi" w:cstheme="majorHAnsi"/>
        </w:rPr>
      </w:pPr>
      <w:r w:rsidRPr="004B61C0">
        <w:rPr>
          <w:rFonts w:asciiTheme="majorHAnsi" w:hAnsiTheme="majorHAnsi" w:cstheme="majorHAnsi"/>
        </w:rPr>
        <w:t xml:space="preserve">My recommendation would be further research before </w:t>
      </w:r>
      <w:r w:rsidR="00F02C5D" w:rsidRPr="004B61C0">
        <w:rPr>
          <w:rFonts w:asciiTheme="majorHAnsi" w:hAnsiTheme="majorHAnsi" w:cstheme="majorHAnsi"/>
        </w:rPr>
        <w:t xml:space="preserve">investing into a joint venture with AML. The branding and momentum of investment is </w:t>
      </w:r>
      <w:r w:rsidR="003B572D" w:rsidRPr="004B61C0">
        <w:rPr>
          <w:rFonts w:asciiTheme="majorHAnsi" w:hAnsiTheme="majorHAnsi" w:cstheme="majorHAnsi"/>
        </w:rPr>
        <w:t>appealing but may not deliver a return on investment</w:t>
      </w:r>
      <w:r w:rsidR="002A0352" w:rsidRPr="004B61C0">
        <w:rPr>
          <w:rFonts w:asciiTheme="majorHAnsi" w:hAnsiTheme="majorHAnsi" w:cstheme="majorHAnsi"/>
        </w:rPr>
        <w:t>.</w:t>
      </w:r>
    </w:p>
    <w:p w14:paraId="62A6DB1C" w14:textId="77777777" w:rsidR="00A6555D" w:rsidRPr="004B61C0" w:rsidRDefault="00A6555D" w:rsidP="00CB5C0C">
      <w:pPr>
        <w:rPr>
          <w:rFonts w:asciiTheme="majorHAnsi" w:hAnsiTheme="majorHAnsi" w:cstheme="majorHAnsi"/>
          <w:b/>
          <w:bCs/>
          <w:color w:val="002060"/>
          <w:sz w:val="24"/>
          <w:szCs w:val="24"/>
        </w:rPr>
      </w:pPr>
    </w:p>
    <w:p w14:paraId="4DF18A2D" w14:textId="0DB659F9" w:rsidR="00CB5C0C" w:rsidRPr="004B61C0" w:rsidRDefault="009177A1" w:rsidP="00CB5C0C">
      <w:pPr>
        <w:rPr>
          <w:rFonts w:asciiTheme="majorHAnsi" w:hAnsiTheme="majorHAnsi" w:cstheme="majorHAnsi"/>
        </w:rPr>
      </w:pPr>
      <w:r w:rsidRPr="004B61C0">
        <w:rPr>
          <w:rFonts w:asciiTheme="majorHAnsi" w:hAnsiTheme="majorHAnsi" w:cstheme="majorHAnsi"/>
        </w:rPr>
        <w:t xml:space="preserve">Further investigation into Cash Flow, Net Debt and EBITDA are recommended to further analyse the financial performance of the company. </w:t>
      </w:r>
      <w:r w:rsidR="0014327F" w:rsidRPr="004B61C0">
        <w:rPr>
          <w:rFonts w:asciiTheme="majorHAnsi" w:hAnsiTheme="majorHAnsi" w:cstheme="majorHAnsi"/>
        </w:rPr>
        <w:t>The investment, borrowing and financing expenses f</w:t>
      </w:r>
      <w:r w:rsidR="006872AF" w:rsidRPr="004B61C0">
        <w:rPr>
          <w:rFonts w:asciiTheme="majorHAnsi" w:hAnsiTheme="majorHAnsi" w:cstheme="majorHAnsi"/>
        </w:rPr>
        <w:t>ro</w:t>
      </w:r>
      <w:r w:rsidR="0014327F" w:rsidRPr="004B61C0">
        <w:rPr>
          <w:rFonts w:asciiTheme="majorHAnsi" w:hAnsiTheme="majorHAnsi" w:cstheme="majorHAnsi"/>
        </w:rPr>
        <w:t xml:space="preserve">m borrowing </w:t>
      </w:r>
      <w:r w:rsidR="00DA2E4B" w:rsidRPr="004B61C0">
        <w:rPr>
          <w:rFonts w:asciiTheme="majorHAnsi" w:hAnsiTheme="majorHAnsi" w:cstheme="majorHAnsi"/>
        </w:rPr>
        <w:t>have distorted the financial statements and ratios.</w:t>
      </w:r>
    </w:p>
    <w:p w14:paraId="19F789FB" w14:textId="48751C67" w:rsidR="00DA2E4B" w:rsidRPr="004B61C0" w:rsidRDefault="00DA2E4B" w:rsidP="00CB5C0C">
      <w:pPr>
        <w:rPr>
          <w:rFonts w:asciiTheme="majorHAnsi" w:hAnsiTheme="majorHAnsi" w:cstheme="majorHAnsi"/>
        </w:rPr>
      </w:pPr>
    </w:p>
    <w:p w14:paraId="4FCF7A6D" w14:textId="366ED377" w:rsidR="00DA2E4B" w:rsidRPr="004B61C0" w:rsidRDefault="00DA2E4B" w:rsidP="00CB5C0C">
      <w:pPr>
        <w:rPr>
          <w:rFonts w:asciiTheme="majorHAnsi" w:hAnsiTheme="majorHAnsi" w:cstheme="majorHAnsi"/>
        </w:rPr>
      </w:pPr>
      <w:r w:rsidRPr="004B61C0">
        <w:rPr>
          <w:rFonts w:asciiTheme="majorHAnsi" w:hAnsiTheme="majorHAnsi" w:cstheme="majorHAnsi"/>
        </w:rPr>
        <w:t xml:space="preserve">Further market research should be conducted into </w:t>
      </w:r>
      <w:r w:rsidR="00AA7FB9" w:rsidRPr="004B61C0">
        <w:rPr>
          <w:rFonts w:asciiTheme="majorHAnsi" w:hAnsiTheme="majorHAnsi" w:cstheme="majorHAnsi"/>
        </w:rPr>
        <w:t>operations regarding global markets. The Americas have seen strong growth over the 3 years anal</w:t>
      </w:r>
      <w:r w:rsidR="00530D73" w:rsidRPr="004B61C0">
        <w:rPr>
          <w:rFonts w:asciiTheme="majorHAnsi" w:hAnsiTheme="majorHAnsi" w:cstheme="majorHAnsi"/>
        </w:rPr>
        <w:t>ysed</w:t>
      </w:r>
      <w:r w:rsidR="007B210D" w:rsidRPr="004B61C0">
        <w:rPr>
          <w:rFonts w:asciiTheme="majorHAnsi" w:hAnsiTheme="majorHAnsi" w:cstheme="majorHAnsi"/>
        </w:rPr>
        <w:t xml:space="preserve"> in the Annual reports for 2019, 2020 and 2023.</w:t>
      </w:r>
    </w:p>
    <w:p w14:paraId="56FBA194" w14:textId="77777777" w:rsidR="00CB5C0C" w:rsidRPr="004B61C0" w:rsidRDefault="00CB5C0C" w:rsidP="00CB5C0C">
      <w:pPr>
        <w:rPr>
          <w:rFonts w:asciiTheme="majorHAnsi" w:hAnsiTheme="majorHAnsi" w:cstheme="majorHAnsi"/>
          <w:b/>
          <w:bCs/>
          <w:color w:val="002060"/>
          <w:sz w:val="24"/>
          <w:szCs w:val="24"/>
        </w:rPr>
      </w:pPr>
    </w:p>
    <w:p w14:paraId="6F95D17E" w14:textId="3547C315" w:rsidR="004C72BC" w:rsidRDefault="004C72BC" w:rsidP="004C72BC">
      <w:pPr>
        <w:pStyle w:val="ListParagraph"/>
        <w:ind w:left="360"/>
        <w:rPr>
          <w:rFonts w:asciiTheme="majorHAnsi" w:hAnsiTheme="majorHAnsi" w:cstheme="majorHAnsi"/>
          <w:b/>
          <w:bCs/>
          <w:color w:val="002060"/>
          <w:sz w:val="28"/>
          <w:szCs w:val="28"/>
          <w:u w:val="single"/>
        </w:rPr>
      </w:pPr>
    </w:p>
    <w:p w14:paraId="1D13D473" w14:textId="1CC9EEC3" w:rsidR="004C72BC" w:rsidRDefault="004C72BC" w:rsidP="004C72BC">
      <w:pPr>
        <w:pStyle w:val="ListParagraph"/>
        <w:ind w:left="360"/>
        <w:rPr>
          <w:rFonts w:asciiTheme="majorHAnsi" w:hAnsiTheme="majorHAnsi" w:cstheme="majorHAnsi"/>
          <w:b/>
          <w:bCs/>
          <w:color w:val="002060"/>
          <w:sz w:val="28"/>
          <w:szCs w:val="28"/>
          <w:u w:val="single"/>
        </w:rPr>
      </w:pPr>
    </w:p>
    <w:p w14:paraId="58CD568C" w14:textId="77777777" w:rsidR="004C72BC" w:rsidRPr="004C72BC" w:rsidRDefault="004C72BC" w:rsidP="004C72BC">
      <w:pPr>
        <w:rPr>
          <w:rFonts w:asciiTheme="majorHAnsi" w:hAnsiTheme="majorHAnsi" w:cstheme="majorHAnsi"/>
          <w:b/>
          <w:bCs/>
          <w:color w:val="002060"/>
          <w:sz w:val="28"/>
          <w:szCs w:val="28"/>
          <w:u w:val="single"/>
        </w:rPr>
      </w:pPr>
    </w:p>
    <w:p w14:paraId="262D3134" w14:textId="5772161B" w:rsidR="00AF7238" w:rsidRPr="004B61C0" w:rsidRDefault="004C72BC" w:rsidP="000B34E6">
      <w:pPr>
        <w:pStyle w:val="ListParagraph"/>
        <w:numPr>
          <w:ilvl w:val="0"/>
          <w:numId w:val="20"/>
        </w:numPr>
        <w:rPr>
          <w:rFonts w:asciiTheme="majorHAnsi" w:hAnsiTheme="majorHAnsi" w:cstheme="majorHAnsi"/>
          <w:b/>
          <w:bCs/>
          <w:color w:val="002060"/>
          <w:sz w:val="28"/>
          <w:szCs w:val="28"/>
          <w:u w:val="single"/>
        </w:rPr>
      </w:pPr>
      <w:r>
        <w:rPr>
          <w:rFonts w:asciiTheme="majorHAnsi" w:hAnsiTheme="majorHAnsi" w:cstheme="majorHAnsi"/>
          <w:b/>
          <w:bCs/>
          <w:color w:val="002060"/>
          <w:sz w:val="28"/>
          <w:szCs w:val="28"/>
          <w:u w:val="single"/>
        </w:rPr>
        <w:lastRenderedPageBreak/>
        <w:t xml:space="preserve"> </w:t>
      </w:r>
      <w:r w:rsidR="00C255AD" w:rsidRPr="004B61C0">
        <w:rPr>
          <w:rFonts w:asciiTheme="majorHAnsi" w:hAnsiTheme="majorHAnsi" w:cstheme="majorHAnsi"/>
          <w:b/>
          <w:bCs/>
          <w:color w:val="002060"/>
          <w:sz w:val="28"/>
          <w:szCs w:val="28"/>
          <w:u w:val="single"/>
        </w:rPr>
        <w:t>References</w:t>
      </w:r>
    </w:p>
    <w:p w14:paraId="5CC23120" w14:textId="3118822E" w:rsidR="00C255AD" w:rsidRPr="004B61C0" w:rsidRDefault="00C255AD" w:rsidP="00C255AD">
      <w:pPr>
        <w:rPr>
          <w:rFonts w:asciiTheme="majorHAnsi" w:hAnsiTheme="majorHAnsi" w:cstheme="majorHAnsi"/>
          <w:b/>
          <w:bCs/>
          <w:color w:val="002060"/>
          <w:sz w:val="24"/>
          <w:szCs w:val="24"/>
        </w:rPr>
      </w:pPr>
    </w:p>
    <w:sdt>
      <w:sdtPr>
        <w:id w:val="-193765867"/>
        <w:docPartObj>
          <w:docPartGallery w:val="Bibliographies"/>
          <w:docPartUnique/>
        </w:docPartObj>
      </w:sdtPr>
      <w:sdtEndPr>
        <w:rPr>
          <w:b w:val="0"/>
          <w:sz w:val="20"/>
        </w:rPr>
      </w:sdtEndPr>
      <w:sdtContent>
        <w:p w14:paraId="2C053B29" w14:textId="7C984FCD" w:rsidR="004C72BC" w:rsidRPr="004C72BC" w:rsidRDefault="004C72BC" w:rsidP="004C72BC">
          <w:pPr>
            <w:pStyle w:val="Heading1"/>
            <w:shd w:val="clear" w:color="auto" w:fill="002060"/>
            <w:rPr>
              <w:color w:val="FFFFFF" w:themeColor="background1"/>
            </w:rPr>
          </w:pPr>
          <w:r w:rsidRPr="004C72BC">
            <w:rPr>
              <w:color w:val="FFFFFF" w:themeColor="background1"/>
            </w:rPr>
            <w:t>References</w:t>
          </w:r>
        </w:p>
        <w:sdt>
          <w:sdtPr>
            <w:id w:val="-573587230"/>
            <w:bibliography/>
          </w:sdtPr>
          <w:sdtContent>
            <w:p w14:paraId="3344CBC8" w14:textId="77777777" w:rsidR="004C72BC" w:rsidRPr="004C72BC" w:rsidRDefault="004C72BC" w:rsidP="004C72BC">
              <w:pPr>
                <w:pStyle w:val="Bibliography"/>
                <w:numPr>
                  <w:ilvl w:val="0"/>
                  <w:numId w:val="33"/>
                </w:numPr>
                <w:rPr>
                  <w:i/>
                  <w:iCs/>
                  <w:noProof/>
                  <w:sz w:val="24"/>
                  <w:szCs w:val="24"/>
                </w:rPr>
              </w:pPr>
              <w:r w:rsidRPr="004C72BC">
                <w:rPr>
                  <w:i/>
                  <w:iCs/>
                </w:rPr>
                <w:fldChar w:fldCharType="begin"/>
              </w:r>
              <w:r w:rsidRPr="004C72BC">
                <w:rPr>
                  <w:i/>
                  <w:iCs/>
                </w:rPr>
                <w:instrText xml:space="preserve"> BIBLIOGRAPHY </w:instrText>
              </w:r>
              <w:r w:rsidRPr="004C72BC">
                <w:rPr>
                  <w:i/>
                  <w:iCs/>
                </w:rPr>
                <w:fldChar w:fldCharType="separate"/>
              </w:r>
              <w:r w:rsidRPr="004C72BC">
                <w:rPr>
                  <w:i/>
                  <w:iCs/>
                  <w:noProof/>
                </w:rPr>
                <w:t xml:space="preserve">AJ Bell, 2023. Aston Martin Lagonda Global Holdings PLC (AML) Interactive chart. [Online] </w:t>
              </w:r>
              <w:r w:rsidRPr="004C72BC">
                <w:rPr>
                  <w:i/>
                  <w:iCs/>
                  <w:noProof/>
                </w:rPr>
                <w:br/>
                <w:t xml:space="preserve">Available at: </w:t>
              </w:r>
              <w:r w:rsidRPr="004C72BC">
                <w:rPr>
                  <w:i/>
                  <w:iCs/>
                  <w:noProof/>
                  <w:u w:val="single"/>
                </w:rPr>
                <w:t>https://www.ajbell.co.uk/research/sub/LSE:AML/charts-performance</w:t>
              </w:r>
            </w:p>
            <w:p w14:paraId="714A91CB" w14:textId="77777777" w:rsidR="004C72BC" w:rsidRPr="004C72BC" w:rsidRDefault="004C72BC" w:rsidP="004C72BC">
              <w:pPr>
                <w:pStyle w:val="Bibliography"/>
                <w:numPr>
                  <w:ilvl w:val="0"/>
                  <w:numId w:val="33"/>
                </w:numPr>
                <w:rPr>
                  <w:i/>
                  <w:iCs/>
                  <w:noProof/>
                </w:rPr>
              </w:pPr>
              <w:r w:rsidRPr="004C72BC">
                <w:rPr>
                  <w:i/>
                  <w:iCs/>
                  <w:noProof/>
                </w:rPr>
                <w:t xml:space="preserve">Alliance News, 2022. Aston Martin seals GBP654 million capital raise for long-term growth. [Online] </w:t>
              </w:r>
              <w:r w:rsidRPr="004C72BC">
                <w:rPr>
                  <w:i/>
                  <w:iCs/>
                  <w:noProof/>
                </w:rPr>
                <w:br/>
                <w:t xml:space="preserve">Available at: </w:t>
              </w:r>
              <w:r w:rsidRPr="004C72BC">
                <w:rPr>
                  <w:i/>
                  <w:iCs/>
                  <w:noProof/>
                  <w:u w:val="single"/>
                </w:rPr>
                <w:t>https://www.ajbell.co.uk/research/sub/LSE:AML/news-item/1664530299409613900</w:t>
              </w:r>
            </w:p>
            <w:p w14:paraId="54C8064A" w14:textId="77777777" w:rsidR="004C72BC" w:rsidRPr="004C72BC" w:rsidRDefault="004C72BC" w:rsidP="004C72BC">
              <w:pPr>
                <w:pStyle w:val="Bibliography"/>
                <w:numPr>
                  <w:ilvl w:val="0"/>
                  <w:numId w:val="33"/>
                </w:numPr>
                <w:rPr>
                  <w:i/>
                  <w:iCs/>
                  <w:noProof/>
                </w:rPr>
              </w:pPr>
              <w:r w:rsidRPr="004C72BC">
                <w:rPr>
                  <w:i/>
                  <w:iCs/>
                  <w:noProof/>
                </w:rPr>
                <w:t xml:space="preserve">Alliance news, 2022. DIRECTOR DEALINGS: Lawrence Stroll raises stake in Aston Martin to 23%. [Online] </w:t>
              </w:r>
              <w:r w:rsidRPr="004C72BC">
                <w:rPr>
                  <w:i/>
                  <w:iCs/>
                  <w:noProof/>
                </w:rPr>
                <w:br/>
                <w:t xml:space="preserve">Available at: </w:t>
              </w:r>
              <w:r w:rsidRPr="004C72BC">
                <w:rPr>
                  <w:i/>
                  <w:iCs/>
                  <w:noProof/>
                  <w:u w:val="single"/>
                </w:rPr>
                <w:t>https://www.ajbell.co.uk/research/sub/LSE:AML/news-item/1667917112061365500</w:t>
              </w:r>
            </w:p>
            <w:p w14:paraId="18A6344E" w14:textId="77777777" w:rsidR="004C72BC" w:rsidRPr="004C72BC" w:rsidRDefault="004C72BC" w:rsidP="004C72BC">
              <w:pPr>
                <w:pStyle w:val="Bibliography"/>
                <w:numPr>
                  <w:ilvl w:val="0"/>
                  <w:numId w:val="33"/>
                </w:numPr>
                <w:rPr>
                  <w:i/>
                  <w:iCs/>
                  <w:noProof/>
                </w:rPr>
              </w:pPr>
              <w:r w:rsidRPr="004C72BC">
                <w:rPr>
                  <w:i/>
                  <w:iCs/>
                  <w:noProof/>
                </w:rPr>
                <w:t>Aston Martin Lagonda, 2020. Aston Martin Lagonda Annual Report 2019, s.l.: s.n.</w:t>
              </w:r>
            </w:p>
            <w:p w14:paraId="3B314BA2" w14:textId="77777777" w:rsidR="004C72BC" w:rsidRPr="004C72BC" w:rsidRDefault="004C72BC" w:rsidP="004C72BC">
              <w:pPr>
                <w:pStyle w:val="Bibliography"/>
                <w:numPr>
                  <w:ilvl w:val="0"/>
                  <w:numId w:val="33"/>
                </w:numPr>
                <w:rPr>
                  <w:i/>
                  <w:iCs/>
                  <w:noProof/>
                </w:rPr>
              </w:pPr>
              <w:r w:rsidRPr="004C72BC">
                <w:rPr>
                  <w:i/>
                  <w:iCs/>
                  <w:noProof/>
                </w:rPr>
                <w:t>Aston Martin Lagonda, 2021. Aston Martin Lagonda Global Holdings plc Annual Report 2020, s.l.: Aston Martin Lagonda.</w:t>
              </w:r>
            </w:p>
            <w:p w14:paraId="6D2F61A3" w14:textId="77777777" w:rsidR="004C72BC" w:rsidRPr="004C72BC" w:rsidRDefault="004C72BC" w:rsidP="004C72BC">
              <w:pPr>
                <w:pStyle w:val="Bibliography"/>
                <w:numPr>
                  <w:ilvl w:val="0"/>
                  <w:numId w:val="33"/>
                </w:numPr>
                <w:rPr>
                  <w:i/>
                  <w:iCs/>
                  <w:noProof/>
                </w:rPr>
              </w:pPr>
              <w:r w:rsidRPr="004C72BC">
                <w:rPr>
                  <w:i/>
                  <w:iCs/>
                  <w:noProof/>
                </w:rPr>
                <w:t>Aston Martin Lagonda, 2022. Aston Martin Lagonda Global Holdings plc Annual Report 2021, s.l.: s.n.</w:t>
              </w:r>
            </w:p>
            <w:p w14:paraId="4DC1979C" w14:textId="77777777" w:rsidR="004C72BC" w:rsidRPr="004C72BC" w:rsidRDefault="004C72BC" w:rsidP="004C72BC">
              <w:pPr>
                <w:pStyle w:val="Bibliography"/>
                <w:numPr>
                  <w:ilvl w:val="0"/>
                  <w:numId w:val="33"/>
                </w:numPr>
                <w:rPr>
                  <w:i/>
                  <w:iCs/>
                  <w:noProof/>
                </w:rPr>
              </w:pPr>
              <w:r w:rsidRPr="004C72BC">
                <w:rPr>
                  <w:i/>
                  <w:iCs/>
                  <w:noProof/>
                </w:rPr>
                <w:t>Aston Martin Lagonda, 2023. Q3 2022 Results, s.l.: s.n.</w:t>
              </w:r>
            </w:p>
            <w:p w14:paraId="16E21D02" w14:textId="77777777" w:rsidR="004C72BC" w:rsidRPr="004C72BC" w:rsidRDefault="004C72BC" w:rsidP="004C72BC">
              <w:pPr>
                <w:pStyle w:val="Bibliography"/>
                <w:numPr>
                  <w:ilvl w:val="0"/>
                  <w:numId w:val="33"/>
                </w:numPr>
                <w:rPr>
                  <w:i/>
                  <w:iCs/>
                  <w:noProof/>
                </w:rPr>
              </w:pPr>
              <w:r w:rsidRPr="004C72BC">
                <w:rPr>
                  <w:i/>
                  <w:iCs/>
                  <w:noProof/>
                </w:rPr>
                <w:t>Bentley, 2022. Bentley Motor Company Annual Report and Finanical Statements Year ended December 2021, s.l.: s.n.</w:t>
              </w:r>
            </w:p>
            <w:p w14:paraId="7B7F8753" w14:textId="77777777" w:rsidR="004C72BC" w:rsidRPr="004C72BC" w:rsidRDefault="004C72BC" w:rsidP="004C72BC">
              <w:pPr>
                <w:pStyle w:val="Bibliography"/>
                <w:numPr>
                  <w:ilvl w:val="0"/>
                  <w:numId w:val="33"/>
                </w:numPr>
                <w:rPr>
                  <w:i/>
                  <w:iCs/>
                  <w:noProof/>
                </w:rPr>
              </w:pPr>
              <w:r w:rsidRPr="004C72BC">
                <w:rPr>
                  <w:i/>
                  <w:iCs/>
                  <w:noProof/>
                </w:rPr>
                <w:t xml:space="preserve">Carleton, P., 2021. 20 Key Financial Ratios. [Online] </w:t>
              </w:r>
              <w:r w:rsidRPr="004C72BC">
                <w:rPr>
                  <w:i/>
                  <w:iCs/>
                  <w:noProof/>
                </w:rPr>
                <w:br/>
                <w:t xml:space="preserve">Available at: </w:t>
              </w:r>
              <w:r w:rsidRPr="004C72BC">
                <w:rPr>
                  <w:i/>
                  <w:iCs/>
                  <w:noProof/>
                  <w:u w:val="single"/>
                </w:rPr>
                <w:t>https://investinganswers.com/articles/financial-ratios-every-investor-should-use</w:t>
              </w:r>
              <w:r w:rsidRPr="004C72BC">
                <w:rPr>
                  <w:i/>
                  <w:iCs/>
                  <w:noProof/>
                </w:rPr>
                <w:br/>
                <w:t>[Accessed 2023].</w:t>
              </w:r>
            </w:p>
            <w:p w14:paraId="667784CB" w14:textId="77777777" w:rsidR="004C72BC" w:rsidRPr="004C72BC" w:rsidRDefault="004C72BC" w:rsidP="004C72BC">
              <w:pPr>
                <w:pStyle w:val="Bibliography"/>
                <w:numPr>
                  <w:ilvl w:val="0"/>
                  <w:numId w:val="33"/>
                </w:numPr>
                <w:rPr>
                  <w:i/>
                  <w:iCs/>
                  <w:noProof/>
                </w:rPr>
              </w:pPr>
              <w:r w:rsidRPr="004C72BC">
                <w:rPr>
                  <w:i/>
                  <w:iCs/>
                  <w:noProof/>
                </w:rPr>
                <w:t xml:space="preserve">CFI Team, 2022. Dividend Coverage Ratio. [Online] </w:t>
              </w:r>
              <w:r w:rsidRPr="004C72BC">
                <w:rPr>
                  <w:i/>
                  <w:iCs/>
                  <w:noProof/>
                </w:rPr>
                <w:br/>
                <w:t xml:space="preserve">Available at: </w:t>
              </w:r>
              <w:r w:rsidRPr="004C72BC">
                <w:rPr>
                  <w:i/>
                  <w:iCs/>
                  <w:noProof/>
                  <w:u w:val="single"/>
                </w:rPr>
                <w:t>https://corporatefinanceinstitute.com/resources/valuation/dividend-coverage-ratio-formula/</w:t>
              </w:r>
              <w:r w:rsidRPr="004C72BC">
                <w:rPr>
                  <w:i/>
                  <w:iCs/>
                  <w:noProof/>
                </w:rPr>
                <w:br/>
                <w:t>[Accessed 2023].</w:t>
              </w:r>
            </w:p>
            <w:p w14:paraId="122E5383" w14:textId="77777777" w:rsidR="004C72BC" w:rsidRPr="004C72BC" w:rsidRDefault="004C72BC" w:rsidP="004C72BC">
              <w:pPr>
                <w:pStyle w:val="Bibliography"/>
                <w:numPr>
                  <w:ilvl w:val="0"/>
                  <w:numId w:val="33"/>
                </w:numPr>
                <w:rPr>
                  <w:i/>
                  <w:iCs/>
                  <w:noProof/>
                </w:rPr>
              </w:pPr>
              <w:r w:rsidRPr="004C72BC">
                <w:rPr>
                  <w:i/>
                  <w:iCs/>
                  <w:noProof/>
                </w:rPr>
                <w:t xml:space="preserve">Cliffcore, 2022. Can Companies Have a Negative Interest Coverage Ratio?. [Online] </w:t>
              </w:r>
              <w:r w:rsidRPr="004C72BC">
                <w:rPr>
                  <w:i/>
                  <w:iCs/>
                  <w:noProof/>
                </w:rPr>
                <w:br/>
                <w:t xml:space="preserve">Available at: </w:t>
              </w:r>
              <w:r w:rsidRPr="004C72BC">
                <w:rPr>
                  <w:i/>
                  <w:iCs/>
                  <w:noProof/>
                  <w:u w:val="single"/>
                </w:rPr>
                <w:t>https://cliffcore.com/can-companies-have-a-negative-interest-coverage-ratio/</w:t>
              </w:r>
              <w:r w:rsidRPr="004C72BC">
                <w:rPr>
                  <w:i/>
                  <w:iCs/>
                  <w:noProof/>
                </w:rPr>
                <w:br/>
                <w:t>[Accessed 2023].</w:t>
              </w:r>
            </w:p>
            <w:p w14:paraId="1646946C" w14:textId="77777777" w:rsidR="004C72BC" w:rsidRPr="004C72BC" w:rsidRDefault="004C72BC" w:rsidP="004C72BC">
              <w:pPr>
                <w:pStyle w:val="Bibliography"/>
                <w:numPr>
                  <w:ilvl w:val="0"/>
                  <w:numId w:val="33"/>
                </w:numPr>
                <w:rPr>
                  <w:i/>
                  <w:iCs/>
                  <w:noProof/>
                </w:rPr>
              </w:pPr>
              <w:r w:rsidRPr="004C72BC">
                <w:rPr>
                  <w:i/>
                  <w:iCs/>
                  <w:noProof/>
                </w:rPr>
                <w:t>Companies House, 2018. Certificate of Incorporation of a private limited company ASTON MARTIN LAGONDA GLOBAL HOLDINGS LIMITED. s.l.:Companies House.</w:t>
              </w:r>
            </w:p>
            <w:p w14:paraId="2CB89FD1" w14:textId="77777777" w:rsidR="004C72BC" w:rsidRPr="004C72BC" w:rsidRDefault="004C72BC" w:rsidP="004C72BC">
              <w:pPr>
                <w:pStyle w:val="Bibliography"/>
                <w:numPr>
                  <w:ilvl w:val="0"/>
                  <w:numId w:val="33"/>
                </w:numPr>
                <w:rPr>
                  <w:i/>
                  <w:iCs/>
                  <w:noProof/>
                </w:rPr>
              </w:pPr>
              <w:r w:rsidRPr="004C72BC">
                <w:rPr>
                  <w:i/>
                  <w:iCs/>
                  <w:noProof/>
                </w:rPr>
                <w:t>Fields, E., 2016. The Essentials of Finance and Accounting for Nonfinancial Managers. 3rd ed. USA: AMACOM.</w:t>
              </w:r>
            </w:p>
            <w:p w14:paraId="41D7F1B0" w14:textId="77777777" w:rsidR="004C72BC" w:rsidRPr="004C72BC" w:rsidRDefault="004C72BC" w:rsidP="004C72BC">
              <w:pPr>
                <w:pStyle w:val="Bibliography"/>
                <w:numPr>
                  <w:ilvl w:val="0"/>
                  <w:numId w:val="33"/>
                </w:numPr>
                <w:rPr>
                  <w:i/>
                  <w:iCs/>
                  <w:noProof/>
                </w:rPr>
              </w:pPr>
              <w:r w:rsidRPr="004C72BC">
                <w:rPr>
                  <w:i/>
                  <w:iCs/>
                  <w:noProof/>
                </w:rPr>
                <w:t xml:space="preserve">Hayes, A., 2022. Days Payable Outstanding (DPO) Defined and How It's Calculated. [Online] </w:t>
              </w:r>
              <w:r w:rsidRPr="004C72BC">
                <w:rPr>
                  <w:i/>
                  <w:iCs/>
                  <w:noProof/>
                </w:rPr>
                <w:br/>
                <w:t xml:space="preserve">Available at: </w:t>
              </w:r>
              <w:r w:rsidRPr="004C72BC">
                <w:rPr>
                  <w:i/>
                  <w:iCs/>
                  <w:noProof/>
                  <w:u w:val="single"/>
                </w:rPr>
                <w:t>https://www.investopedia.com/terms/d/dpo.asp</w:t>
              </w:r>
              <w:r w:rsidRPr="004C72BC">
                <w:rPr>
                  <w:i/>
                  <w:iCs/>
                  <w:noProof/>
                </w:rPr>
                <w:br/>
                <w:t>[Accessed 2023].</w:t>
              </w:r>
            </w:p>
            <w:p w14:paraId="145FC1D6" w14:textId="77777777" w:rsidR="004C72BC" w:rsidRPr="004C72BC" w:rsidRDefault="004C72BC" w:rsidP="004C72BC">
              <w:pPr>
                <w:pStyle w:val="Bibliography"/>
                <w:numPr>
                  <w:ilvl w:val="0"/>
                  <w:numId w:val="33"/>
                </w:numPr>
                <w:rPr>
                  <w:i/>
                  <w:iCs/>
                  <w:noProof/>
                </w:rPr>
              </w:pPr>
              <w:r w:rsidRPr="004C72BC">
                <w:rPr>
                  <w:i/>
                  <w:iCs/>
                  <w:noProof/>
                </w:rPr>
                <w:t xml:space="preserve">Hayes, A., 2022. What Is Gross Profit, How to Calculate It, Gross vs. Net Profit. [Online] </w:t>
              </w:r>
              <w:r w:rsidRPr="004C72BC">
                <w:rPr>
                  <w:i/>
                  <w:iCs/>
                  <w:noProof/>
                </w:rPr>
                <w:br/>
                <w:t xml:space="preserve">Available at: </w:t>
              </w:r>
              <w:r w:rsidRPr="004C72BC">
                <w:rPr>
                  <w:i/>
                  <w:iCs/>
                  <w:noProof/>
                  <w:u w:val="single"/>
                </w:rPr>
                <w:t>https://www.investopedia.com/terms/g/grossprofit.asp</w:t>
              </w:r>
              <w:r w:rsidRPr="004C72BC">
                <w:rPr>
                  <w:i/>
                  <w:iCs/>
                  <w:noProof/>
                </w:rPr>
                <w:br/>
                <w:t>[Accessed 2023].</w:t>
              </w:r>
            </w:p>
            <w:p w14:paraId="389BDA80" w14:textId="77777777" w:rsidR="004C72BC" w:rsidRPr="004C72BC" w:rsidRDefault="004C72BC" w:rsidP="004C72BC">
              <w:pPr>
                <w:pStyle w:val="Bibliography"/>
                <w:numPr>
                  <w:ilvl w:val="0"/>
                  <w:numId w:val="33"/>
                </w:numPr>
                <w:rPr>
                  <w:i/>
                  <w:iCs/>
                  <w:noProof/>
                </w:rPr>
              </w:pPr>
              <w:r w:rsidRPr="004C72BC">
                <w:rPr>
                  <w:i/>
                  <w:iCs/>
                  <w:noProof/>
                </w:rPr>
                <w:t xml:space="preserve">Kenton, W., 2019. Operating Expense Definition and How It Compares to Capital Expenses. [Online] </w:t>
              </w:r>
              <w:r w:rsidRPr="004C72BC">
                <w:rPr>
                  <w:i/>
                  <w:iCs/>
                  <w:noProof/>
                </w:rPr>
                <w:br/>
                <w:t xml:space="preserve">Available at: </w:t>
              </w:r>
              <w:r w:rsidRPr="004C72BC">
                <w:rPr>
                  <w:i/>
                  <w:iCs/>
                  <w:noProof/>
                  <w:u w:val="single"/>
                </w:rPr>
                <w:t>https://www.investopedia.com/terms/o/operating_expense.asp</w:t>
              </w:r>
              <w:r w:rsidRPr="004C72BC">
                <w:rPr>
                  <w:i/>
                  <w:iCs/>
                  <w:noProof/>
                </w:rPr>
                <w:br/>
                <w:t>[Accessed 2023].</w:t>
              </w:r>
            </w:p>
            <w:p w14:paraId="4E1A3D56" w14:textId="77777777" w:rsidR="004C72BC" w:rsidRPr="004C72BC" w:rsidRDefault="004C72BC" w:rsidP="004C72BC">
              <w:pPr>
                <w:pStyle w:val="Bibliography"/>
                <w:numPr>
                  <w:ilvl w:val="0"/>
                  <w:numId w:val="33"/>
                </w:numPr>
                <w:rPr>
                  <w:i/>
                  <w:iCs/>
                  <w:noProof/>
                </w:rPr>
              </w:pPr>
              <w:r w:rsidRPr="004C72BC">
                <w:rPr>
                  <w:i/>
                  <w:iCs/>
                  <w:noProof/>
                </w:rPr>
                <w:t xml:space="preserve">London Stock Exchange, 2023. Aston Martin Lagonda Global Holdings PLC. [Online] </w:t>
              </w:r>
              <w:r w:rsidRPr="004C72BC">
                <w:rPr>
                  <w:i/>
                  <w:iCs/>
                  <w:noProof/>
                </w:rPr>
                <w:br/>
                <w:t xml:space="preserve">Available at: </w:t>
              </w:r>
              <w:r w:rsidRPr="004C72BC">
                <w:rPr>
                  <w:i/>
                  <w:iCs/>
                  <w:noProof/>
                  <w:u w:val="single"/>
                </w:rPr>
                <w:t>https://www.londonstockexchange.com/stock/AML/aston-martin-lagonda-global-holdings-plc/our-story</w:t>
              </w:r>
              <w:r w:rsidRPr="004C72BC">
                <w:rPr>
                  <w:i/>
                  <w:iCs/>
                  <w:noProof/>
                </w:rPr>
                <w:br/>
                <w:t>[Accessed 2023].</w:t>
              </w:r>
            </w:p>
            <w:p w14:paraId="5FAFE81A" w14:textId="77777777" w:rsidR="004C72BC" w:rsidRPr="004C72BC" w:rsidRDefault="004C72BC" w:rsidP="004C72BC">
              <w:pPr>
                <w:pStyle w:val="Bibliography"/>
                <w:numPr>
                  <w:ilvl w:val="0"/>
                  <w:numId w:val="33"/>
                </w:numPr>
                <w:rPr>
                  <w:i/>
                  <w:iCs/>
                  <w:noProof/>
                </w:rPr>
              </w:pPr>
              <w:r w:rsidRPr="004C72BC">
                <w:rPr>
                  <w:i/>
                  <w:iCs/>
                  <w:noProof/>
                </w:rPr>
                <w:t xml:space="preserve">Murphy, C., 2022. What is Net Profit Margin? Formula for Calculation and Examples. [Online] </w:t>
              </w:r>
              <w:r w:rsidRPr="004C72BC">
                <w:rPr>
                  <w:i/>
                  <w:iCs/>
                  <w:noProof/>
                </w:rPr>
                <w:br/>
                <w:t xml:space="preserve">Available at: </w:t>
              </w:r>
              <w:r w:rsidRPr="004C72BC">
                <w:rPr>
                  <w:i/>
                  <w:iCs/>
                  <w:noProof/>
                  <w:u w:val="single"/>
                </w:rPr>
                <w:t>https://www.investopedia.com/terms/n/net_margin.asp#what-does-net-profit-margin-tell-you</w:t>
              </w:r>
              <w:r w:rsidRPr="004C72BC">
                <w:rPr>
                  <w:i/>
                  <w:iCs/>
                  <w:noProof/>
                </w:rPr>
                <w:br/>
                <w:t>[Accessed 2023].</w:t>
              </w:r>
            </w:p>
            <w:p w14:paraId="5FBB6ABC" w14:textId="18B8977D" w:rsidR="004C72BC" w:rsidRDefault="004C72BC" w:rsidP="004C72BC">
              <w:r w:rsidRPr="004C72BC">
                <w:rPr>
                  <w:b/>
                  <w:bCs/>
                  <w:i/>
                  <w:iCs/>
                  <w:noProof/>
                </w:rPr>
                <w:fldChar w:fldCharType="end"/>
              </w:r>
            </w:p>
          </w:sdtContent>
        </w:sdt>
      </w:sdtContent>
    </w:sdt>
    <w:p w14:paraId="1446E9CB" w14:textId="7F83C45E" w:rsidR="00C255AD" w:rsidRPr="004B61C0" w:rsidRDefault="00C255AD" w:rsidP="00C255AD">
      <w:pPr>
        <w:rPr>
          <w:rFonts w:asciiTheme="majorHAnsi" w:hAnsiTheme="majorHAnsi" w:cstheme="majorHAnsi"/>
          <w:b/>
          <w:bCs/>
          <w:color w:val="002060"/>
          <w:sz w:val="24"/>
          <w:szCs w:val="24"/>
        </w:rPr>
      </w:pPr>
    </w:p>
    <w:p w14:paraId="7D11501E" w14:textId="3AC889C8" w:rsidR="00C255AD" w:rsidRDefault="00C255AD" w:rsidP="00C255AD">
      <w:pPr>
        <w:rPr>
          <w:rFonts w:asciiTheme="majorHAnsi" w:hAnsiTheme="majorHAnsi" w:cstheme="majorHAnsi"/>
          <w:b/>
          <w:bCs/>
          <w:color w:val="002060"/>
          <w:sz w:val="24"/>
          <w:szCs w:val="24"/>
        </w:rPr>
      </w:pPr>
    </w:p>
    <w:p w14:paraId="3A5A8810" w14:textId="3E228F73" w:rsidR="0032586E" w:rsidRDefault="0032586E" w:rsidP="00C255AD">
      <w:pPr>
        <w:rPr>
          <w:rFonts w:asciiTheme="majorHAnsi" w:hAnsiTheme="majorHAnsi" w:cstheme="majorHAnsi"/>
          <w:b/>
          <w:bCs/>
          <w:color w:val="002060"/>
          <w:sz w:val="24"/>
          <w:szCs w:val="24"/>
        </w:rPr>
      </w:pPr>
    </w:p>
    <w:p w14:paraId="4EE60D1D" w14:textId="6A91DF4F" w:rsidR="0032586E" w:rsidRDefault="0032586E" w:rsidP="00C255AD">
      <w:pPr>
        <w:rPr>
          <w:rFonts w:asciiTheme="majorHAnsi" w:hAnsiTheme="majorHAnsi" w:cstheme="majorHAnsi"/>
          <w:b/>
          <w:bCs/>
          <w:color w:val="002060"/>
          <w:sz w:val="24"/>
          <w:szCs w:val="24"/>
        </w:rPr>
      </w:pPr>
    </w:p>
    <w:p w14:paraId="7930C85D" w14:textId="5F83A2DA" w:rsidR="0032586E" w:rsidRDefault="0032586E" w:rsidP="00C255AD">
      <w:pPr>
        <w:rPr>
          <w:rFonts w:asciiTheme="majorHAnsi" w:hAnsiTheme="majorHAnsi" w:cstheme="majorHAnsi"/>
          <w:b/>
          <w:bCs/>
          <w:color w:val="002060"/>
          <w:sz w:val="24"/>
          <w:szCs w:val="24"/>
        </w:rPr>
      </w:pPr>
    </w:p>
    <w:p w14:paraId="580B63D4" w14:textId="4801A5AA" w:rsidR="0032586E" w:rsidRDefault="0032586E" w:rsidP="00C255AD">
      <w:pPr>
        <w:rPr>
          <w:rFonts w:asciiTheme="majorHAnsi" w:hAnsiTheme="majorHAnsi" w:cstheme="majorHAnsi"/>
          <w:b/>
          <w:bCs/>
          <w:color w:val="002060"/>
          <w:sz w:val="24"/>
          <w:szCs w:val="24"/>
        </w:rPr>
      </w:pPr>
    </w:p>
    <w:p w14:paraId="023D48F2" w14:textId="04242BC2" w:rsidR="0032586E" w:rsidRDefault="0032586E" w:rsidP="00C255AD">
      <w:pPr>
        <w:rPr>
          <w:rFonts w:asciiTheme="majorHAnsi" w:hAnsiTheme="majorHAnsi" w:cstheme="majorHAnsi"/>
          <w:b/>
          <w:bCs/>
          <w:color w:val="002060"/>
          <w:sz w:val="24"/>
          <w:szCs w:val="24"/>
        </w:rPr>
      </w:pPr>
    </w:p>
    <w:p w14:paraId="7AAF5BA9" w14:textId="345C5D58" w:rsidR="0032586E" w:rsidRDefault="0032586E" w:rsidP="00C255AD">
      <w:pPr>
        <w:rPr>
          <w:rFonts w:asciiTheme="majorHAnsi" w:hAnsiTheme="majorHAnsi" w:cstheme="majorHAnsi"/>
          <w:b/>
          <w:bCs/>
          <w:color w:val="002060"/>
          <w:sz w:val="24"/>
          <w:szCs w:val="24"/>
        </w:rPr>
      </w:pPr>
    </w:p>
    <w:p w14:paraId="5675C65E" w14:textId="7F47F656" w:rsidR="0032586E" w:rsidRDefault="0032586E" w:rsidP="00C255AD">
      <w:pPr>
        <w:rPr>
          <w:rFonts w:asciiTheme="majorHAnsi" w:hAnsiTheme="majorHAnsi" w:cstheme="majorHAnsi"/>
          <w:b/>
          <w:bCs/>
          <w:color w:val="002060"/>
          <w:sz w:val="24"/>
          <w:szCs w:val="24"/>
        </w:rPr>
      </w:pPr>
    </w:p>
    <w:p w14:paraId="06C23A8E" w14:textId="644D100F" w:rsidR="0032586E" w:rsidRDefault="0032586E" w:rsidP="00C255AD">
      <w:pPr>
        <w:rPr>
          <w:rFonts w:asciiTheme="majorHAnsi" w:hAnsiTheme="majorHAnsi" w:cstheme="majorHAnsi"/>
          <w:b/>
          <w:bCs/>
          <w:color w:val="002060"/>
          <w:sz w:val="24"/>
          <w:szCs w:val="24"/>
        </w:rPr>
      </w:pPr>
    </w:p>
    <w:p w14:paraId="7B6DEB4F" w14:textId="42E92A10" w:rsidR="0032586E" w:rsidRDefault="0032586E" w:rsidP="00C255AD">
      <w:pPr>
        <w:rPr>
          <w:rFonts w:asciiTheme="majorHAnsi" w:hAnsiTheme="majorHAnsi" w:cstheme="majorHAnsi"/>
          <w:b/>
          <w:bCs/>
          <w:color w:val="002060"/>
          <w:sz w:val="24"/>
          <w:szCs w:val="24"/>
        </w:rPr>
      </w:pPr>
    </w:p>
    <w:p w14:paraId="05FF851A" w14:textId="36A1EF64" w:rsidR="0032586E" w:rsidRDefault="0032586E" w:rsidP="00C255AD">
      <w:pPr>
        <w:rPr>
          <w:rFonts w:asciiTheme="majorHAnsi" w:hAnsiTheme="majorHAnsi" w:cstheme="majorHAnsi"/>
          <w:b/>
          <w:bCs/>
          <w:color w:val="002060"/>
          <w:sz w:val="24"/>
          <w:szCs w:val="24"/>
        </w:rPr>
      </w:pPr>
    </w:p>
    <w:p w14:paraId="7D69AAF6" w14:textId="59D0A530" w:rsidR="0032586E" w:rsidRDefault="0032586E" w:rsidP="00C255AD">
      <w:pPr>
        <w:rPr>
          <w:rFonts w:asciiTheme="majorHAnsi" w:hAnsiTheme="majorHAnsi" w:cstheme="majorHAnsi"/>
          <w:b/>
          <w:bCs/>
          <w:color w:val="002060"/>
          <w:sz w:val="24"/>
          <w:szCs w:val="24"/>
        </w:rPr>
      </w:pPr>
    </w:p>
    <w:p w14:paraId="345E0C2A" w14:textId="1705660D" w:rsidR="0032586E" w:rsidRDefault="0032586E" w:rsidP="00C255AD">
      <w:pPr>
        <w:rPr>
          <w:rFonts w:asciiTheme="majorHAnsi" w:hAnsiTheme="majorHAnsi" w:cstheme="majorHAnsi"/>
          <w:b/>
          <w:bCs/>
          <w:color w:val="002060"/>
          <w:sz w:val="24"/>
          <w:szCs w:val="24"/>
        </w:rPr>
      </w:pPr>
    </w:p>
    <w:p w14:paraId="03222FE5" w14:textId="77777777" w:rsidR="0032586E" w:rsidRPr="004B61C0" w:rsidRDefault="0032586E" w:rsidP="00C255AD">
      <w:pPr>
        <w:rPr>
          <w:rFonts w:asciiTheme="majorHAnsi" w:hAnsiTheme="majorHAnsi" w:cstheme="majorHAnsi"/>
          <w:b/>
          <w:bCs/>
          <w:color w:val="002060"/>
          <w:sz w:val="24"/>
          <w:szCs w:val="24"/>
        </w:rPr>
      </w:pPr>
    </w:p>
    <w:p w14:paraId="1E4EA346" w14:textId="3BEE8D65" w:rsidR="004359F5" w:rsidRPr="004B61C0" w:rsidRDefault="00FE5DF6" w:rsidP="004359F5">
      <w:pPr>
        <w:pStyle w:val="ListParagraph"/>
        <w:numPr>
          <w:ilvl w:val="0"/>
          <w:numId w:val="20"/>
        </w:numPr>
        <w:rPr>
          <w:rFonts w:asciiTheme="majorHAnsi" w:hAnsiTheme="majorHAnsi" w:cstheme="majorHAnsi"/>
          <w:b/>
          <w:bCs/>
          <w:color w:val="002060"/>
          <w:sz w:val="28"/>
          <w:szCs w:val="28"/>
          <w:u w:val="single"/>
        </w:rPr>
      </w:pPr>
      <w:r>
        <w:rPr>
          <w:rFonts w:asciiTheme="majorHAnsi" w:hAnsiTheme="majorHAnsi" w:cstheme="majorHAnsi"/>
          <w:b/>
          <w:bCs/>
          <w:color w:val="002060"/>
          <w:sz w:val="28"/>
          <w:szCs w:val="28"/>
          <w:u w:val="single"/>
        </w:rPr>
        <w:lastRenderedPageBreak/>
        <w:t xml:space="preserve"> </w:t>
      </w:r>
      <w:r w:rsidR="00C255AD" w:rsidRPr="004B61C0">
        <w:rPr>
          <w:rFonts w:asciiTheme="majorHAnsi" w:hAnsiTheme="majorHAnsi" w:cstheme="majorHAnsi"/>
          <w:b/>
          <w:bCs/>
          <w:color w:val="002060"/>
          <w:sz w:val="28"/>
          <w:szCs w:val="28"/>
          <w:u w:val="single"/>
        </w:rPr>
        <w:t>Appendix</w:t>
      </w:r>
    </w:p>
    <w:p w14:paraId="4F06E32C" w14:textId="564EDCA9" w:rsidR="004359F5" w:rsidRDefault="004359F5" w:rsidP="004359F5">
      <w:pPr>
        <w:pStyle w:val="ListParagraph"/>
        <w:ind w:left="360"/>
        <w:rPr>
          <w:rFonts w:asciiTheme="majorHAnsi" w:hAnsiTheme="majorHAnsi" w:cstheme="majorHAnsi"/>
          <w:b/>
          <w:bCs/>
          <w:color w:val="002060"/>
          <w:sz w:val="28"/>
          <w:szCs w:val="28"/>
          <w:u w:val="single"/>
        </w:rPr>
      </w:pPr>
    </w:p>
    <w:p w14:paraId="2A7416B0" w14:textId="77777777" w:rsidR="006D4AD8" w:rsidRPr="004B61C0" w:rsidRDefault="006D4AD8" w:rsidP="004359F5">
      <w:pPr>
        <w:pStyle w:val="ListParagraph"/>
        <w:ind w:left="360"/>
        <w:rPr>
          <w:rFonts w:asciiTheme="majorHAnsi" w:hAnsiTheme="majorHAnsi" w:cstheme="majorHAnsi"/>
          <w:b/>
          <w:bCs/>
          <w:color w:val="002060"/>
          <w:sz w:val="28"/>
          <w:szCs w:val="28"/>
          <w:u w:val="single"/>
        </w:rPr>
      </w:pPr>
    </w:p>
    <w:p w14:paraId="56C9AFDC" w14:textId="7C5C6DD6" w:rsidR="004359F5" w:rsidRPr="004B61C0" w:rsidRDefault="004359F5" w:rsidP="004359F5">
      <w:pPr>
        <w:pStyle w:val="ListParagraph"/>
        <w:numPr>
          <w:ilvl w:val="1"/>
          <w:numId w:val="20"/>
        </w:numPr>
        <w:rPr>
          <w:rFonts w:asciiTheme="majorHAnsi" w:hAnsiTheme="majorHAnsi" w:cstheme="majorHAnsi"/>
          <w:b/>
          <w:bCs/>
          <w:color w:val="002060"/>
          <w:sz w:val="32"/>
          <w:szCs w:val="32"/>
          <w:u w:val="single"/>
        </w:rPr>
      </w:pPr>
      <w:r w:rsidRPr="00FE5DF6">
        <w:rPr>
          <w:rFonts w:asciiTheme="majorHAnsi" w:hAnsiTheme="majorHAnsi" w:cstheme="majorHAnsi"/>
          <w:b/>
          <w:bCs/>
          <w:color w:val="002060"/>
          <w:sz w:val="28"/>
          <w:szCs w:val="28"/>
          <w:u w:val="single"/>
        </w:rPr>
        <w:t>Explanation o</w:t>
      </w:r>
      <w:r w:rsidRPr="00FE5DF6">
        <w:rPr>
          <w:rFonts w:asciiTheme="majorHAnsi" w:hAnsiTheme="majorHAnsi" w:cstheme="majorHAnsi"/>
          <w:b/>
          <w:bCs/>
          <w:color w:val="002060"/>
          <w:sz w:val="28"/>
          <w:szCs w:val="28"/>
          <w:u w:val="single"/>
        </w:rPr>
        <w:t>f</w:t>
      </w:r>
      <w:r w:rsidRPr="00FE5DF6">
        <w:rPr>
          <w:rFonts w:asciiTheme="majorHAnsi" w:hAnsiTheme="majorHAnsi" w:cstheme="majorHAnsi"/>
          <w:b/>
          <w:bCs/>
          <w:color w:val="002060"/>
          <w:sz w:val="28"/>
          <w:szCs w:val="28"/>
          <w:u w:val="single"/>
        </w:rPr>
        <w:t xml:space="preserve"> Ratio</w:t>
      </w:r>
      <w:r w:rsidRPr="00FE5DF6">
        <w:rPr>
          <w:rFonts w:asciiTheme="majorHAnsi" w:hAnsiTheme="majorHAnsi" w:cstheme="majorHAnsi"/>
          <w:b/>
          <w:bCs/>
          <w:color w:val="002060"/>
          <w:sz w:val="28"/>
          <w:szCs w:val="28"/>
          <w:u w:val="single"/>
        </w:rPr>
        <w:t>s and</w:t>
      </w:r>
      <w:r w:rsidRPr="00FE5DF6">
        <w:rPr>
          <w:rFonts w:asciiTheme="majorHAnsi" w:hAnsiTheme="majorHAnsi" w:cstheme="majorHAnsi"/>
          <w:b/>
          <w:bCs/>
          <w:color w:val="002060"/>
          <w:sz w:val="28"/>
          <w:szCs w:val="28"/>
          <w:u w:val="single"/>
        </w:rPr>
        <w:t xml:space="preserve"> Calculations</w:t>
      </w:r>
      <w:r w:rsidRPr="004B61C0">
        <w:rPr>
          <w:rFonts w:asciiTheme="majorHAnsi" w:hAnsiTheme="majorHAnsi" w:cstheme="majorHAnsi"/>
          <w:b/>
          <w:bCs/>
          <w:color w:val="002060"/>
          <w:sz w:val="28"/>
          <w:szCs w:val="28"/>
        </w:rPr>
        <w:tab/>
      </w:r>
    </w:p>
    <w:p w14:paraId="706EA1C8" w14:textId="4371516D" w:rsidR="004359F5" w:rsidRDefault="004359F5" w:rsidP="004359F5">
      <w:pPr>
        <w:rPr>
          <w:rFonts w:asciiTheme="majorHAnsi" w:hAnsiTheme="majorHAnsi" w:cstheme="majorHAnsi"/>
          <w:b/>
          <w:bCs/>
          <w:color w:val="002060"/>
          <w:sz w:val="28"/>
          <w:szCs w:val="28"/>
          <w:u w:val="single"/>
        </w:rPr>
      </w:pPr>
    </w:p>
    <w:p w14:paraId="6D4DA20E" w14:textId="77777777" w:rsidR="006D4AD8" w:rsidRDefault="006D4AD8" w:rsidP="004359F5">
      <w:pPr>
        <w:rPr>
          <w:rFonts w:asciiTheme="majorHAnsi" w:hAnsiTheme="majorHAnsi" w:cstheme="majorHAnsi"/>
          <w:b/>
          <w:bCs/>
          <w:color w:val="002060"/>
          <w:sz w:val="28"/>
          <w:szCs w:val="28"/>
          <w:u w:val="single"/>
        </w:rPr>
      </w:pPr>
    </w:p>
    <w:p w14:paraId="7D191D0E" w14:textId="0A4E12CF" w:rsidR="00FE5DF6" w:rsidRDefault="00FE5DF6" w:rsidP="004359F5">
      <w:pPr>
        <w:rPr>
          <w:rFonts w:asciiTheme="majorHAnsi" w:hAnsiTheme="majorHAnsi" w:cstheme="majorHAnsi"/>
          <w:b/>
          <w:bCs/>
          <w:color w:val="002060"/>
          <w:sz w:val="28"/>
          <w:szCs w:val="28"/>
          <w:u w:val="single"/>
        </w:rPr>
      </w:pPr>
      <w:r>
        <w:rPr>
          <w:rFonts w:asciiTheme="majorHAnsi" w:hAnsiTheme="majorHAnsi" w:cstheme="majorHAnsi"/>
          <w:b/>
          <w:bCs/>
          <w:color w:val="002060"/>
          <w:sz w:val="28"/>
          <w:szCs w:val="28"/>
          <w:u w:val="single"/>
        </w:rPr>
        <w:t>Profitability Ratios</w:t>
      </w:r>
    </w:p>
    <w:p w14:paraId="703441D9" w14:textId="77777777" w:rsidR="00FE5DF6" w:rsidRDefault="00FE5DF6" w:rsidP="004359F5">
      <w:pPr>
        <w:rPr>
          <w:rFonts w:asciiTheme="majorHAnsi" w:hAnsiTheme="majorHAnsi" w:cstheme="majorHAnsi"/>
          <w:b/>
          <w:bCs/>
          <w:color w:val="002060"/>
          <w:sz w:val="28"/>
          <w:szCs w:val="28"/>
          <w:u w:val="single"/>
        </w:rPr>
      </w:pPr>
    </w:p>
    <w:p w14:paraId="5654336F" w14:textId="77777777" w:rsidR="00E65457" w:rsidRPr="00E65457" w:rsidRDefault="00E65457" w:rsidP="00E65457">
      <w:pPr>
        <w:rPr>
          <w:rFonts w:asciiTheme="majorHAnsi" w:hAnsiTheme="majorHAnsi" w:cstheme="majorHAnsi"/>
        </w:rPr>
      </w:pPr>
      <w:r w:rsidRPr="00E65457">
        <w:rPr>
          <w:rFonts w:asciiTheme="majorHAnsi" w:hAnsiTheme="majorHAnsi" w:cstheme="majorHAnsi"/>
        </w:rPr>
        <w:t>Profitability ratios give insight into a company’s ability to turn sales into profit.</w:t>
      </w:r>
    </w:p>
    <w:p w14:paraId="12A74B6D" w14:textId="77777777" w:rsidR="00FE5DF6" w:rsidRPr="004B61C0" w:rsidRDefault="00FE5DF6" w:rsidP="004359F5">
      <w:pPr>
        <w:rPr>
          <w:rFonts w:asciiTheme="majorHAnsi" w:hAnsiTheme="majorHAnsi" w:cstheme="majorHAnsi"/>
          <w:b/>
          <w:bCs/>
          <w:color w:val="002060"/>
          <w:sz w:val="28"/>
          <w:szCs w:val="28"/>
          <w:u w:val="single"/>
        </w:rPr>
      </w:pPr>
    </w:p>
    <w:p w14:paraId="486ADA47" w14:textId="77777777" w:rsidR="004359F5" w:rsidRPr="00FE5DF6" w:rsidRDefault="004359F5" w:rsidP="004359F5">
      <w:pPr>
        <w:rPr>
          <w:rFonts w:asciiTheme="majorHAnsi" w:hAnsiTheme="majorHAnsi" w:cstheme="majorHAnsi"/>
          <w:b/>
          <w:bCs/>
          <w:color w:val="002060"/>
          <w:sz w:val="24"/>
          <w:szCs w:val="24"/>
        </w:rPr>
      </w:pPr>
      <w:r w:rsidRPr="00FE5DF6">
        <w:rPr>
          <w:rFonts w:asciiTheme="majorHAnsi" w:hAnsiTheme="majorHAnsi" w:cstheme="majorHAnsi"/>
          <w:b/>
          <w:bCs/>
          <w:color w:val="002060"/>
          <w:sz w:val="24"/>
          <w:szCs w:val="24"/>
        </w:rPr>
        <w:t>Gross Margin %</w:t>
      </w:r>
    </w:p>
    <w:p w14:paraId="4644A511" w14:textId="77777777" w:rsidR="004359F5" w:rsidRPr="004B61C0" w:rsidRDefault="004359F5" w:rsidP="004359F5">
      <w:pPr>
        <w:rPr>
          <w:rFonts w:asciiTheme="majorHAnsi" w:hAnsiTheme="majorHAnsi" w:cstheme="majorHAnsi"/>
          <w:b/>
          <w:bCs/>
          <w:color w:val="002060"/>
          <w:sz w:val="22"/>
          <w:szCs w:val="22"/>
        </w:rPr>
      </w:pPr>
    </w:p>
    <w:p w14:paraId="527D5DC2"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Gross Margin ratio is a profitability ratio that compares the gross margin of a company to its revenue. It shows how much profit a company can make after paying for its Cost of Sales. The ratio indicates the percentage of each dollar of revenue that the company retains as gross profit. </w:t>
      </w:r>
      <w:sdt>
        <w:sdtPr>
          <w:rPr>
            <w:rFonts w:asciiTheme="majorHAnsi" w:hAnsiTheme="majorHAnsi" w:cstheme="majorHAnsi"/>
            <w:i/>
            <w:iCs/>
          </w:rPr>
          <w:id w:val="2015186709"/>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Ada22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(Hayes, 2022)</w:t>
          </w:r>
          <w:r w:rsidRPr="004B61C0">
            <w:rPr>
              <w:rFonts w:asciiTheme="majorHAnsi" w:hAnsiTheme="majorHAnsi" w:cstheme="majorHAnsi"/>
              <w:i/>
              <w:iCs/>
            </w:rPr>
            <w:fldChar w:fldCharType="end"/>
          </w:r>
        </w:sdtContent>
      </w:sdt>
    </w:p>
    <w:p w14:paraId="2E82BA7D" w14:textId="77777777" w:rsidR="004359F5" w:rsidRPr="004B61C0" w:rsidRDefault="004359F5" w:rsidP="004359F5">
      <w:pPr>
        <w:rPr>
          <w:rFonts w:asciiTheme="majorHAnsi" w:hAnsiTheme="majorHAnsi" w:cstheme="majorHAnsi"/>
        </w:rPr>
      </w:pPr>
    </w:p>
    <w:p w14:paraId="68390D2C"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Direct Operational costs are a key factor to cost of sales, for example, manufacturing costs per unit. To improve Gross Margin a reduction in manufacturing costs per unit is required. Another method is to improve average selling price to increase revenue per unit, thus mitigating the cost to manufacture. </w:t>
      </w:r>
      <w:sdt>
        <w:sdtPr>
          <w:rPr>
            <w:rFonts w:asciiTheme="majorHAnsi" w:hAnsiTheme="majorHAnsi" w:cstheme="majorHAnsi"/>
            <w:i/>
            <w:iCs/>
          </w:rPr>
          <w:id w:val="964320640"/>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Ada22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(Hayes, 2022)</w:t>
          </w:r>
          <w:r w:rsidRPr="004B61C0">
            <w:rPr>
              <w:rFonts w:asciiTheme="majorHAnsi" w:hAnsiTheme="majorHAnsi" w:cstheme="majorHAnsi"/>
              <w:i/>
              <w:iCs/>
            </w:rPr>
            <w:fldChar w:fldCharType="end"/>
          </w:r>
        </w:sdtContent>
      </w:sdt>
    </w:p>
    <w:p w14:paraId="6FBB40ED"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4EE961D6" w14:textId="77777777" w:rsidTr="000B4164">
        <w:trPr>
          <w:trHeight w:val="7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7DB6AC2B"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AML 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63F7F95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3B26357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43DEA193"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2BEE47EA" w14:textId="77777777" w:rsidTr="000B4164">
        <w:trPr>
          <w:trHeight w:val="254"/>
        </w:trPr>
        <w:tc>
          <w:tcPr>
            <w:tcW w:w="6700" w:type="dxa"/>
            <w:tcBorders>
              <w:top w:val="nil"/>
              <w:left w:val="single" w:sz="8" w:space="0" w:color="auto"/>
              <w:bottom w:val="nil"/>
              <w:right w:val="single" w:sz="8" w:space="0" w:color="auto"/>
            </w:tcBorders>
            <w:shd w:val="clear" w:color="000000" w:fill="FFFFFF"/>
            <w:noWrap/>
            <w:vAlign w:val="bottom"/>
            <w:hideMark/>
          </w:tcPr>
          <w:p w14:paraId="6A5B3BFC" w14:textId="77777777" w:rsidR="004359F5" w:rsidRPr="00131837" w:rsidRDefault="004359F5" w:rsidP="000B4164">
            <w:pPr>
              <w:rPr>
                <w:rFonts w:asciiTheme="majorHAnsi" w:hAnsiTheme="majorHAnsi" w:cstheme="majorHAnsi"/>
              </w:rPr>
            </w:pPr>
            <w:r w:rsidRPr="00131837">
              <w:rPr>
                <w:rFonts w:asciiTheme="majorHAnsi" w:hAnsiTheme="majorHAnsi" w:cstheme="majorHAnsi"/>
              </w:rPr>
              <w:t>Revenue</w:t>
            </w:r>
          </w:p>
        </w:tc>
        <w:tc>
          <w:tcPr>
            <w:tcW w:w="1391" w:type="dxa"/>
            <w:tcBorders>
              <w:top w:val="nil"/>
              <w:left w:val="nil"/>
              <w:bottom w:val="nil"/>
              <w:right w:val="nil"/>
            </w:tcBorders>
            <w:shd w:val="clear" w:color="000000" w:fill="FFFFFF"/>
            <w:noWrap/>
            <w:vAlign w:val="bottom"/>
            <w:hideMark/>
          </w:tcPr>
          <w:p w14:paraId="49192C4E"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980.5</w:t>
            </w:r>
          </w:p>
        </w:tc>
        <w:tc>
          <w:tcPr>
            <w:tcW w:w="1403" w:type="dxa"/>
            <w:tcBorders>
              <w:top w:val="nil"/>
              <w:left w:val="nil"/>
              <w:bottom w:val="nil"/>
              <w:right w:val="nil"/>
            </w:tcBorders>
            <w:shd w:val="clear" w:color="000000" w:fill="FFFFFF"/>
            <w:noWrap/>
            <w:vAlign w:val="bottom"/>
            <w:hideMark/>
          </w:tcPr>
          <w:p w14:paraId="65C58C8B"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611.8</w:t>
            </w:r>
          </w:p>
        </w:tc>
        <w:tc>
          <w:tcPr>
            <w:tcW w:w="1391" w:type="dxa"/>
            <w:tcBorders>
              <w:top w:val="nil"/>
              <w:left w:val="nil"/>
              <w:bottom w:val="nil"/>
              <w:right w:val="single" w:sz="8" w:space="0" w:color="auto"/>
            </w:tcBorders>
            <w:shd w:val="clear" w:color="000000" w:fill="FFFFFF"/>
            <w:noWrap/>
            <w:vAlign w:val="bottom"/>
            <w:hideMark/>
          </w:tcPr>
          <w:p w14:paraId="66AD9306"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1095.3</w:t>
            </w:r>
          </w:p>
        </w:tc>
      </w:tr>
      <w:tr w:rsidR="004359F5" w:rsidRPr="004B61C0" w14:paraId="5F435C6E"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hideMark/>
          </w:tcPr>
          <w:p w14:paraId="6F49A3B6" w14:textId="77777777" w:rsidR="004359F5" w:rsidRPr="00131837" w:rsidRDefault="004359F5" w:rsidP="000B4164">
            <w:pPr>
              <w:rPr>
                <w:rFonts w:asciiTheme="majorHAnsi" w:hAnsiTheme="majorHAnsi" w:cstheme="majorHAnsi"/>
                <w:color w:val="000000"/>
              </w:rPr>
            </w:pPr>
            <w:r w:rsidRPr="00131837">
              <w:rPr>
                <w:rFonts w:asciiTheme="majorHAnsi" w:hAnsiTheme="majorHAnsi" w:cstheme="majorHAnsi"/>
                <w:color w:val="000000"/>
              </w:rPr>
              <w:t xml:space="preserve">Gross </w:t>
            </w:r>
            <w:r w:rsidRPr="004B61C0">
              <w:rPr>
                <w:rFonts w:asciiTheme="majorHAnsi" w:hAnsiTheme="majorHAnsi" w:cstheme="majorHAnsi"/>
                <w:color w:val="000000"/>
              </w:rPr>
              <w:t>Profit/Loss</w:t>
            </w:r>
          </w:p>
        </w:tc>
        <w:tc>
          <w:tcPr>
            <w:tcW w:w="1391" w:type="dxa"/>
            <w:tcBorders>
              <w:top w:val="nil"/>
              <w:left w:val="nil"/>
              <w:bottom w:val="nil"/>
              <w:right w:val="nil"/>
            </w:tcBorders>
            <w:shd w:val="clear" w:color="auto" w:fill="auto"/>
            <w:noWrap/>
            <w:vAlign w:val="bottom"/>
            <w:hideMark/>
          </w:tcPr>
          <w:p w14:paraId="771A76CC" w14:textId="77777777" w:rsidR="004359F5" w:rsidRPr="00131837" w:rsidRDefault="004359F5" w:rsidP="000B4164">
            <w:pPr>
              <w:jc w:val="center"/>
              <w:rPr>
                <w:rFonts w:asciiTheme="majorHAnsi" w:hAnsiTheme="majorHAnsi" w:cstheme="majorHAnsi"/>
                <w:color w:val="000000"/>
              </w:rPr>
            </w:pPr>
            <w:r w:rsidRPr="00131837">
              <w:rPr>
                <w:rFonts w:asciiTheme="majorHAnsi" w:hAnsiTheme="majorHAnsi" w:cstheme="majorHAnsi"/>
                <w:color w:val="000000"/>
              </w:rPr>
              <w:t>337.8</w:t>
            </w:r>
          </w:p>
        </w:tc>
        <w:tc>
          <w:tcPr>
            <w:tcW w:w="1403" w:type="dxa"/>
            <w:tcBorders>
              <w:top w:val="nil"/>
              <w:left w:val="nil"/>
              <w:bottom w:val="nil"/>
              <w:right w:val="nil"/>
            </w:tcBorders>
            <w:shd w:val="clear" w:color="auto" w:fill="auto"/>
            <w:noWrap/>
            <w:vAlign w:val="bottom"/>
            <w:hideMark/>
          </w:tcPr>
          <w:p w14:paraId="4D4C6FB6" w14:textId="77777777" w:rsidR="004359F5" w:rsidRPr="00131837" w:rsidRDefault="004359F5" w:rsidP="000B4164">
            <w:pPr>
              <w:jc w:val="center"/>
              <w:rPr>
                <w:rFonts w:asciiTheme="majorHAnsi" w:hAnsiTheme="majorHAnsi" w:cstheme="majorHAnsi"/>
                <w:color w:val="000000"/>
              </w:rPr>
            </w:pPr>
            <w:r w:rsidRPr="00131837">
              <w:rPr>
                <w:rFonts w:asciiTheme="majorHAnsi" w:hAnsiTheme="majorHAnsi" w:cstheme="majorHAnsi"/>
                <w:color w:val="000000"/>
              </w:rPr>
              <w:t>111.1</w:t>
            </w:r>
          </w:p>
        </w:tc>
        <w:tc>
          <w:tcPr>
            <w:tcW w:w="1391" w:type="dxa"/>
            <w:tcBorders>
              <w:top w:val="nil"/>
              <w:left w:val="nil"/>
              <w:bottom w:val="nil"/>
              <w:right w:val="single" w:sz="8" w:space="0" w:color="auto"/>
            </w:tcBorders>
            <w:shd w:val="clear" w:color="auto" w:fill="auto"/>
            <w:noWrap/>
            <w:vAlign w:val="bottom"/>
            <w:hideMark/>
          </w:tcPr>
          <w:p w14:paraId="08667FD9" w14:textId="77777777" w:rsidR="004359F5" w:rsidRPr="00131837" w:rsidRDefault="004359F5" w:rsidP="000B4164">
            <w:pPr>
              <w:jc w:val="center"/>
              <w:rPr>
                <w:rFonts w:asciiTheme="majorHAnsi" w:hAnsiTheme="majorHAnsi" w:cstheme="majorHAnsi"/>
                <w:color w:val="000000"/>
              </w:rPr>
            </w:pPr>
            <w:r w:rsidRPr="00131837">
              <w:rPr>
                <w:rFonts w:asciiTheme="majorHAnsi" w:hAnsiTheme="majorHAnsi" w:cstheme="majorHAnsi"/>
                <w:color w:val="000000"/>
              </w:rPr>
              <w:t>343.7</w:t>
            </w:r>
          </w:p>
        </w:tc>
      </w:tr>
      <w:tr w:rsidR="004359F5" w:rsidRPr="004B61C0" w14:paraId="62784CAF"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363DD56F"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Gross Margin = Gross Loss / Revenue x 100%</w:t>
            </w:r>
          </w:p>
        </w:tc>
        <w:tc>
          <w:tcPr>
            <w:tcW w:w="1391" w:type="dxa"/>
            <w:tcBorders>
              <w:top w:val="nil"/>
              <w:left w:val="nil"/>
              <w:bottom w:val="nil"/>
              <w:right w:val="nil"/>
            </w:tcBorders>
            <w:shd w:val="clear" w:color="auto" w:fill="E5DFEC" w:themeFill="accent4" w:themeFillTint="33"/>
            <w:noWrap/>
            <w:vAlign w:val="bottom"/>
          </w:tcPr>
          <w:p w14:paraId="7D31C54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34%</w:t>
            </w:r>
          </w:p>
        </w:tc>
        <w:tc>
          <w:tcPr>
            <w:tcW w:w="1403" w:type="dxa"/>
            <w:tcBorders>
              <w:top w:val="nil"/>
              <w:left w:val="nil"/>
              <w:bottom w:val="nil"/>
              <w:right w:val="nil"/>
            </w:tcBorders>
            <w:shd w:val="clear" w:color="auto" w:fill="E5DFEC" w:themeFill="accent4" w:themeFillTint="33"/>
            <w:noWrap/>
            <w:vAlign w:val="bottom"/>
          </w:tcPr>
          <w:p w14:paraId="79696F2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18%</w:t>
            </w:r>
          </w:p>
        </w:tc>
        <w:tc>
          <w:tcPr>
            <w:tcW w:w="1391" w:type="dxa"/>
            <w:tcBorders>
              <w:top w:val="nil"/>
              <w:left w:val="nil"/>
              <w:bottom w:val="nil"/>
              <w:right w:val="single" w:sz="8" w:space="0" w:color="auto"/>
            </w:tcBorders>
            <w:shd w:val="clear" w:color="auto" w:fill="E5DFEC" w:themeFill="accent4" w:themeFillTint="33"/>
            <w:noWrap/>
            <w:vAlign w:val="bottom"/>
          </w:tcPr>
          <w:p w14:paraId="5CDB41C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31%</w:t>
            </w:r>
          </w:p>
        </w:tc>
      </w:tr>
    </w:tbl>
    <w:p w14:paraId="3C22AF0A" w14:textId="74B6AA77" w:rsidR="004359F5" w:rsidRDefault="004359F5" w:rsidP="004359F5">
      <w:pPr>
        <w:rPr>
          <w:rFonts w:asciiTheme="majorHAnsi" w:hAnsiTheme="majorHAnsi" w:cstheme="majorHAnsi"/>
          <w:b/>
          <w:bCs/>
          <w:color w:val="002060"/>
          <w:sz w:val="24"/>
          <w:szCs w:val="24"/>
        </w:rPr>
      </w:pPr>
    </w:p>
    <w:p w14:paraId="1EB68514" w14:textId="77777777" w:rsidR="006D4AD8" w:rsidRPr="004B61C0" w:rsidRDefault="006D4AD8" w:rsidP="004359F5">
      <w:pPr>
        <w:rPr>
          <w:rFonts w:asciiTheme="majorHAnsi" w:hAnsiTheme="majorHAnsi" w:cstheme="majorHAnsi"/>
          <w:b/>
          <w:bCs/>
          <w:color w:val="002060"/>
          <w:sz w:val="24"/>
          <w:szCs w:val="24"/>
        </w:rPr>
      </w:pPr>
    </w:p>
    <w:p w14:paraId="19A1E7D4" w14:textId="77777777" w:rsidR="004359F5" w:rsidRPr="006D4AD8" w:rsidRDefault="004359F5" w:rsidP="004359F5">
      <w:pPr>
        <w:rPr>
          <w:rFonts w:asciiTheme="majorHAnsi" w:hAnsiTheme="majorHAnsi" w:cstheme="majorHAnsi"/>
          <w:b/>
          <w:bCs/>
          <w:color w:val="002060"/>
          <w:sz w:val="24"/>
          <w:szCs w:val="24"/>
        </w:rPr>
      </w:pPr>
      <w:r w:rsidRPr="006D4AD8">
        <w:rPr>
          <w:rFonts w:asciiTheme="majorHAnsi" w:hAnsiTheme="majorHAnsi" w:cstheme="majorHAnsi"/>
          <w:b/>
          <w:bCs/>
          <w:color w:val="002060"/>
          <w:sz w:val="24"/>
          <w:szCs w:val="24"/>
        </w:rPr>
        <w:t>Operating Profit % / Operating Loss %</w:t>
      </w:r>
    </w:p>
    <w:p w14:paraId="734777A5" w14:textId="77777777" w:rsidR="004359F5" w:rsidRPr="004B61C0" w:rsidRDefault="004359F5" w:rsidP="004359F5">
      <w:pPr>
        <w:rPr>
          <w:rFonts w:asciiTheme="majorHAnsi" w:hAnsiTheme="majorHAnsi" w:cstheme="majorHAnsi"/>
          <w:b/>
          <w:bCs/>
          <w:color w:val="002060"/>
          <w:sz w:val="24"/>
          <w:szCs w:val="24"/>
        </w:rPr>
      </w:pPr>
    </w:p>
    <w:p w14:paraId="17C5E7A9" w14:textId="6A48DEB3"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Operating profit % ratio is a profitability ratio that accounts for all other operational costs, such as distribution, rent, equipment, marketing, </w:t>
      </w:r>
      <w:r w:rsidR="00225F18" w:rsidRPr="004B61C0">
        <w:rPr>
          <w:rFonts w:asciiTheme="majorHAnsi" w:hAnsiTheme="majorHAnsi" w:cstheme="majorHAnsi"/>
        </w:rPr>
        <w:t>payroll,</w:t>
      </w:r>
      <w:r w:rsidRPr="004B61C0">
        <w:rPr>
          <w:rFonts w:asciiTheme="majorHAnsi" w:hAnsiTheme="majorHAnsi" w:cstheme="majorHAnsi"/>
        </w:rPr>
        <w:t xml:space="preserve"> and other costs incurred by normal business operations. These costs are often fixed, which may not fluctuate as much as Gross Margin % with an increase or decrease in units sold. </w:t>
      </w:r>
      <w:sdt>
        <w:sdtPr>
          <w:rPr>
            <w:rFonts w:asciiTheme="majorHAnsi" w:hAnsiTheme="majorHAnsi" w:cstheme="majorHAnsi"/>
            <w:i/>
            <w:iCs/>
          </w:rPr>
          <w:id w:val="-2011741173"/>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Wil19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(Kenton, 2019)</w:t>
          </w:r>
          <w:r w:rsidRPr="004B61C0">
            <w:rPr>
              <w:rFonts w:asciiTheme="majorHAnsi" w:hAnsiTheme="majorHAnsi" w:cstheme="majorHAnsi"/>
              <w:i/>
              <w:iCs/>
            </w:rPr>
            <w:fldChar w:fldCharType="end"/>
          </w:r>
        </w:sdtContent>
      </w:sdt>
    </w:p>
    <w:p w14:paraId="1E54F578" w14:textId="77777777" w:rsidR="004359F5" w:rsidRPr="004B61C0" w:rsidRDefault="004359F5" w:rsidP="004359F5">
      <w:pPr>
        <w:rPr>
          <w:rFonts w:asciiTheme="majorHAnsi" w:hAnsiTheme="majorHAnsi" w:cstheme="majorHAnsi"/>
        </w:rPr>
      </w:pPr>
    </w:p>
    <w:p w14:paraId="3C59C37A"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Higher revenues and lower Cost of Sales would improve Operating profit% but efficiencies can be improved to cut costs in operational areas.</w:t>
      </w:r>
    </w:p>
    <w:p w14:paraId="5AACF2B7"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46FC4215" w14:textId="77777777" w:rsidTr="000B4164">
        <w:trPr>
          <w:trHeight w:val="330"/>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37E836B0"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Aston Martin 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6286E077"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6B5E2FF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1762DE71"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1A95C409" w14:textId="77777777" w:rsidTr="000B4164">
        <w:trPr>
          <w:trHeight w:val="254"/>
        </w:trPr>
        <w:tc>
          <w:tcPr>
            <w:tcW w:w="6700" w:type="dxa"/>
            <w:tcBorders>
              <w:top w:val="nil"/>
              <w:left w:val="single" w:sz="8" w:space="0" w:color="auto"/>
              <w:bottom w:val="nil"/>
              <w:right w:val="single" w:sz="8" w:space="0" w:color="auto"/>
            </w:tcBorders>
            <w:shd w:val="clear" w:color="000000" w:fill="FFFFFF"/>
            <w:noWrap/>
            <w:vAlign w:val="bottom"/>
            <w:hideMark/>
          </w:tcPr>
          <w:p w14:paraId="567FFFD6" w14:textId="77777777" w:rsidR="004359F5" w:rsidRPr="00131837" w:rsidRDefault="004359F5" w:rsidP="000B4164">
            <w:pPr>
              <w:rPr>
                <w:rFonts w:asciiTheme="majorHAnsi" w:hAnsiTheme="majorHAnsi" w:cstheme="majorHAnsi"/>
              </w:rPr>
            </w:pPr>
            <w:r w:rsidRPr="00131837">
              <w:rPr>
                <w:rFonts w:asciiTheme="majorHAnsi" w:hAnsiTheme="majorHAnsi" w:cstheme="majorHAnsi"/>
              </w:rPr>
              <w:t>Revenue</w:t>
            </w:r>
          </w:p>
        </w:tc>
        <w:tc>
          <w:tcPr>
            <w:tcW w:w="1391" w:type="dxa"/>
            <w:tcBorders>
              <w:top w:val="nil"/>
              <w:left w:val="nil"/>
              <w:bottom w:val="nil"/>
              <w:right w:val="nil"/>
            </w:tcBorders>
            <w:shd w:val="clear" w:color="000000" w:fill="FFFFFF"/>
            <w:noWrap/>
            <w:vAlign w:val="bottom"/>
            <w:hideMark/>
          </w:tcPr>
          <w:p w14:paraId="07869747"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980.5</w:t>
            </w:r>
          </w:p>
        </w:tc>
        <w:tc>
          <w:tcPr>
            <w:tcW w:w="1403" w:type="dxa"/>
            <w:tcBorders>
              <w:top w:val="nil"/>
              <w:left w:val="nil"/>
              <w:bottom w:val="nil"/>
              <w:right w:val="nil"/>
            </w:tcBorders>
            <w:shd w:val="clear" w:color="000000" w:fill="FFFFFF"/>
            <w:noWrap/>
            <w:vAlign w:val="bottom"/>
            <w:hideMark/>
          </w:tcPr>
          <w:p w14:paraId="51662CCC"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611.8</w:t>
            </w:r>
          </w:p>
        </w:tc>
        <w:tc>
          <w:tcPr>
            <w:tcW w:w="1391" w:type="dxa"/>
            <w:tcBorders>
              <w:top w:val="nil"/>
              <w:left w:val="nil"/>
              <w:bottom w:val="nil"/>
              <w:right w:val="single" w:sz="8" w:space="0" w:color="auto"/>
            </w:tcBorders>
            <w:shd w:val="clear" w:color="000000" w:fill="FFFFFF"/>
            <w:noWrap/>
            <w:vAlign w:val="bottom"/>
            <w:hideMark/>
          </w:tcPr>
          <w:p w14:paraId="57D17C2E"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1095.3</w:t>
            </w:r>
          </w:p>
        </w:tc>
      </w:tr>
      <w:tr w:rsidR="004359F5" w:rsidRPr="004B61C0" w14:paraId="356A1C76"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7E8E4024"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Operating Profit/Loss</w:t>
            </w:r>
          </w:p>
        </w:tc>
        <w:tc>
          <w:tcPr>
            <w:tcW w:w="1391" w:type="dxa"/>
            <w:tcBorders>
              <w:top w:val="nil"/>
              <w:left w:val="nil"/>
              <w:bottom w:val="nil"/>
              <w:right w:val="nil"/>
            </w:tcBorders>
            <w:shd w:val="clear" w:color="auto" w:fill="auto"/>
            <w:noWrap/>
            <w:vAlign w:val="bottom"/>
          </w:tcPr>
          <w:p w14:paraId="323FB21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-52</w:t>
            </w:r>
          </w:p>
        </w:tc>
        <w:tc>
          <w:tcPr>
            <w:tcW w:w="1403" w:type="dxa"/>
            <w:tcBorders>
              <w:top w:val="nil"/>
              <w:left w:val="nil"/>
              <w:bottom w:val="nil"/>
              <w:right w:val="nil"/>
            </w:tcBorders>
            <w:shd w:val="clear" w:color="auto" w:fill="auto"/>
            <w:noWrap/>
            <w:vAlign w:val="bottom"/>
          </w:tcPr>
          <w:p w14:paraId="50A016D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-322.9</w:t>
            </w:r>
          </w:p>
        </w:tc>
        <w:tc>
          <w:tcPr>
            <w:tcW w:w="1391" w:type="dxa"/>
            <w:tcBorders>
              <w:top w:val="nil"/>
              <w:left w:val="nil"/>
              <w:bottom w:val="nil"/>
              <w:right w:val="single" w:sz="8" w:space="0" w:color="auto"/>
            </w:tcBorders>
            <w:shd w:val="clear" w:color="auto" w:fill="auto"/>
            <w:noWrap/>
            <w:vAlign w:val="bottom"/>
          </w:tcPr>
          <w:p w14:paraId="2899F57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-76.5</w:t>
            </w:r>
          </w:p>
        </w:tc>
      </w:tr>
      <w:tr w:rsidR="004359F5" w:rsidRPr="004B61C0" w14:paraId="45BB4FFB"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42D2B2FC"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Operating Margin % = Operating Loss / Revenue x 100%</w:t>
            </w:r>
          </w:p>
        </w:tc>
        <w:tc>
          <w:tcPr>
            <w:tcW w:w="1391" w:type="dxa"/>
            <w:tcBorders>
              <w:top w:val="nil"/>
              <w:left w:val="nil"/>
              <w:bottom w:val="nil"/>
              <w:right w:val="nil"/>
            </w:tcBorders>
            <w:shd w:val="clear" w:color="auto" w:fill="E5DFEC" w:themeFill="accent4" w:themeFillTint="33"/>
            <w:noWrap/>
            <w:vAlign w:val="bottom"/>
          </w:tcPr>
          <w:p w14:paraId="2829386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w:t>
            </w:r>
          </w:p>
        </w:tc>
        <w:tc>
          <w:tcPr>
            <w:tcW w:w="1403" w:type="dxa"/>
            <w:tcBorders>
              <w:top w:val="nil"/>
              <w:left w:val="nil"/>
              <w:bottom w:val="nil"/>
              <w:right w:val="nil"/>
            </w:tcBorders>
            <w:shd w:val="clear" w:color="auto" w:fill="E5DFEC" w:themeFill="accent4" w:themeFillTint="33"/>
            <w:noWrap/>
            <w:vAlign w:val="bottom"/>
          </w:tcPr>
          <w:p w14:paraId="50658C80"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-53%</w:t>
            </w:r>
          </w:p>
        </w:tc>
        <w:tc>
          <w:tcPr>
            <w:tcW w:w="1391" w:type="dxa"/>
            <w:tcBorders>
              <w:top w:val="nil"/>
              <w:left w:val="nil"/>
              <w:bottom w:val="nil"/>
              <w:right w:val="single" w:sz="8" w:space="0" w:color="auto"/>
            </w:tcBorders>
            <w:shd w:val="clear" w:color="auto" w:fill="E5DFEC" w:themeFill="accent4" w:themeFillTint="33"/>
            <w:noWrap/>
            <w:vAlign w:val="bottom"/>
          </w:tcPr>
          <w:p w14:paraId="62CBF67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-7%</w:t>
            </w:r>
          </w:p>
        </w:tc>
      </w:tr>
    </w:tbl>
    <w:p w14:paraId="3DF829B9" w14:textId="5B1C0ED4" w:rsidR="004359F5" w:rsidRDefault="004359F5" w:rsidP="004359F5">
      <w:pPr>
        <w:rPr>
          <w:rFonts w:asciiTheme="majorHAnsi" w:hAnsiTheme="majorHAnsi" w:cstheme="majorHAnsi"/>
          <w:b/>
          <w:bCs/>
          <w:color w:val="002060"/>
          <w:sz w:val="22"/>
          <w:szCs w:val="22"/>
        </w:rPr>
      </w:pPr>
    </w:p>
    <w:p w14:paraId="5E71CE8E" w14:textId="77777777" w:rsidR="006D4AD8" w:rsidRPr="004B61C0" w:rsidRDefault="006D4AD8" w:rsidP="004359F5">
      <w:pPr>
        <w:rPr>
          <w:rFonts w:asciiTheme="majorHAnsi" w:hAnsiTheme="majorHAnsi" w:cstheme="majorHAnsi"/>
          <w:b/>
          <w:bCs/>
          <w:color w:val="002060"/>
          <w:sz w:val="22"/>
          <w:szCs w:val="22"/>
        </w:rPr>
      </w:pPr>
    </w:p>
    <w:p w14:paraId="74657A5E" w14:textId="77777777" w:rsidR="004359F5" w:rsidRPr="00FE5DF6" w:rsidRDefault="004359F5" w:rsidP="004359F5">
      <w:pPr>
        <w:rPr>
          <w:rFonts w:asciiTheme="majorHAnsi" w:hAnsiTheme="majorHAnsi" w:cstheme="majorHAnsi"/>
          <w:b/>
          <w:bCs/>
          <w:color w:val="002060"/>
          <w:sz w:val="24"/>
          <w:szCs w:val="24"/>
        </w:rPr>
      </w:pPr>
      <w:r w:rsidRPr="00FE5DF6">
        <w:rPr>
          <w:rFonts w:asciiTheme="majorHAnsi" w:hAnsiTheme="majorHAnsi" w:cstheme="majorHAnsi"/>
          <w:b/>
          <w:bCs/>
          <w:color w:val="002060"/>
          <w:sz w:val="24"/>
          <w:szCs w:val="24"/>
        </w:rPr>
        <w:t>Net Profit / Net Loss Margin %</w:t>
      </w:r>
    </w:p>
    <w:p w14:paraId="74145205" w14:textId="77777777" w:rsidR="004359F5" w:rsidRPr="004B61C0" w:rsidRDefault="004359F5" w:rsidP="004359F5">
      <w:pPr>
        <w:rPr>
          <w:rFonts w:asciiTheme="majorHAnsi" w:hAnsiTheme="majorHAnsi" w:cstheme="majorHAnsi"/>
          <w:b/>
          <w:bCs/>
          <w:color w:val="002060"/>
          <w:sz w:val="22"/>
          <w:szCs w:val="22"/>
        </w:rPr>
      </w:pPr>
    </w:p>
    <w:p w14:paraId="4A9B7CFB"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Net Profit % ratio is the final profit figure after all deductions. It includes all factors in a company’s operations. Investors can assess if a company is generating enough profit from its sales and operating cost and overhead costs are being managed. Tracking increase and decreases in a company’s net profit margin can assess whether current practices are working.  </w:t>
      </w:r>
      <w:sdt>
        <w:sdtPr>
          <w:rPr>
            <w:rFonts w:asciiTheme="majorHAnsi" w:hAnsiTheme="majorHAnsi" w:cstheme="majorHAnsi"/>
            <w:i/>
            <w:iCs/>
          </w:rPr>
          <w:id w:val="1492986322"/>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Chr22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(Murphy, 2022)</w:t>
          </w:r>
          <w:r w:rsidRPr="004B61C0">
            <w:rPr>
              <w:rFonts w:asciiTheme="majorHAnsi" w:hAnsiTheme="majorHAnsi" w:cstheme="majorHAnsi"/>
              <w:i/>
              <w:iCs/>
            </w:rPr>
            <w:fldChar w:fldCharType="end"/>
          </w:r>
        </w:sdtContent>
      </w:sdt>
    </w:p>
    <w:p w14:paraId="4A168A11"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2611FA82" w14:textId="77777777" w:rsidTr="000B4164">
        <w:trPr>
          <w:trHeight w:val="330"/>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5DBB82B2"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Aston Martin 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7D91BC4E"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5AF1EDC7"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0E3BC56F"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0ED4C90F" w14:textId="77777777" w:rsidTr="000B4164">
        <w:trPr>
          <w:trHeight w:val="254"/>
        </w:trPr>
        <w:tc>
          <w:tcPr>
            <w:tcW w:w="6700" w:type="dxa"/>
            <w:tcBorders>
              <w:top w:val="nil"/>
              <w:left w:val="single" w:sz="8" w:space="0" w:color="auto"/>
              <w:bottom w:val="nil"/>
              <w:right w:val="single" w:sz="8" w:space="0" w:color="auto"/>
            </w:tcBorders>
            <w:shd w:val="clear" w:color="000000" w:fill="FFFFFF"/>
            <w:noWrap/>
            <w:vAlign w:val="bottom"/>
            <w:hideMark/>
          </w:tcPr>
          <w:p w14:paraId="1AC41622" w14:textId="77777777" w:rsidR="004359F5" w:rsidRPr="00131837" w:rsidRDefault="004359F5" w:rsidP="000B4164">
            <w:pPr>
              <w:rPr>
                <w:rFonts w:asciiTheme="majorHAnsi" w:hAnsiTheme="majorHAnsi" w:cstheme="majorHAnsi"/>
              </w:rPr>
            </w:pPr>
            <w:r w:rsidRPr="00131837">
              <w:rPr>
                <w:rFonts w:asciiTheme="majorHAnsi" w:hAnsiTheme="majorHAnsi" w:cstheme="majorHAnsi"/>
              </w:rPr>
              <w:t>Revenue</w:t>
            </w:r>
          </w:p>
        </w:tc>
        <w:tc>
          <w:tcPr>
            <w:tcW w:w="1391" w:type="dxa"/>
            <w:tcBorders>
              <w:top w:val="nil"/>
              <w:left w:val="nil"/>
              <w:bottom w:val="nil"/>
              <w:right w:val="nil"/>
            </w:tcBorders>
            <w:shd w:val="clear" w:color="000000" w:fill="FFFFFF"/>
            <w:noWrap/>
            <w:vAlign w:val="bottom"/>
            <w:hideMark/>
          </w:tcPr>
          <w:p w14:paraId="6F91E613"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980.5</w:t>
            </w:r>
          </w:p>
        </w:tc>
        <w:tc>
          <w:tcPr>
            <w:tcW w:w="1403" w:type="dxa"/>
            <w:tcBorders>
              <w:top w:val="nil"/>
              <w:left w:val="nil"/>
              <w:bottom w:val="nil"/>
              <w:right w:val="nil"/>
            </w:tcBorders>
            <w:shd w:val="clear" w:color="000000" w:fill="FFFFFF"/>
            <w:noWrap/>
            <w:vAlign w:val="bottom"/>
            <w:hideMark/>
          </w:tcPr>
          <w:p w14:paraId="4B344AEE"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611.8</w:t>
            </w:r>
          </w:p>
        </w:tc>
        <w:tc>
          <w:tcPr>
            <w:tcW w:w="1391" w:type="dxa"/>
            <w:tcBorders>
              <w:top w:val="nil"/>
              <w:left w:val="nil"/>
              <w:bottom w:val="nil"/>
              <w:right w:val="single" w:sz="8" w:space="0" w:color="auto"/>
            </w:tcBorders>
            <w:shd w:val="clear" w:color="000000" w:fill="FFFFFF"/>
            <w:noWrap/>
            <w:vAlign w:val="bottom"/>
            <w:hideMark/>
          </w:tcPr>
          <w:p w14:paraId="302B792F" w14:textId="77777777" w:rsidR="004359F5" w:rsidRPr="00131837" w:rsidRDefault="004359F5" w:rsidP="000B4164">
            <w:pPr>
              <w:jc w:val="center"/>
              <w:rPr>
                <w:rFonts w:asciiTheme="majorHAnsi" w:hAnsiTheme="majorHAnsi" w:cstheme="majorHAnsi"/>
              </w:rPr>
            </w:pPr>
            <w:r w:rsidRPr="00131837">
              <w:rPr>
                <w:rFonts w:asciiTheme="majorHAnsi" w:hAnsiTheme="majorHAnsi" w:cstheme="majorHAnsi"/>
              </w:rPr>
              <w:t>1095.3</w:t>
            </w:r>
          </w:p>
        </w:tc>
      </w:tr>
      <w:tr w:rsidR="004359F5" w:rsidRPr="004B61C0" w14:paraId="4D9CBCB0"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1431F4C8"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Net Profit/Loss</w:t>
            </w:r>
          </w:p>
        </w:tc>
        <w:tc>
          <w:tcPr>
            <w:tcW w:w="1391" w:type="dxa"/>
            <w:tcBorders>
              <w:top w:val="nil"/>
              <w:left w:val="nil"/>
              <w:bottom w:val="nil"/>
              <w:right w:val="nil"/>
            </w:tcBorders>
            <w:shd w:val="clear" w:color="auto" w:fill="auto"/>
            <w:noWrap/>
            <w:vAlign w:val="center"/>
          </w:tcPr>
          <w:p w14:paraId="5B885633"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-117.6</w:t>
            </w:r>
          </w:p>
        </w:tc>
        <w:tc>
          <w:tcPr>
            <w:tcW w:w="1403" w:type="dxa"/>
            <w:tcBorders>
              <w:top w:val="nil"/>
              <w:left w:val="nil"/>
              <w:bottom w:val="nil"/>
              <w:right w:val="nil"/>
            </w:tcBorders>
            <w:shd w:val="clear" w:color="auto" w:fill="auto"/>
            <w:noWrap/>
            <w:vAlign w:val="bottom"/>
          </w:tcPr>
          <w:p w14:paraId="185FCF8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-410.5</w:t>
            </w:r>
          </w:p>
        </w:tc>
        <w:tc>
          <w:tcPr>
            <w:tcW w:w="1391" w:type="dxa"/>
            <w:tcBorders>
              <w:top w:val="nil"/>
              <w:left w:val="nil"/>
              <w:bottom w:val="nil"/>
              <w:right w:val="single" w:sz="8" w:space="0" w:color="auto"/>
            </w:tcBorders>
            <w:shd w:val="clear" w:color="auto" w:fill="auto"/>
            <w:noWrap/>
            <w:vAlign w:val="bottom"/>
          </w:tcPr>
          <w:p w14:paraId="2EAA12B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-189.3</w:t>
            </w:r>
          </w:p>
        </w:tc>
      </w:tr>
      <w:tr w:rsidR="004359F5" w:rsidRPr="004B61C0" w14:paraId="31988F6F"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10FF8D59"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Net profit Margin = Net Loss / Revenue</w:t>
            </w:r>
          </w:p>
        </w:tc>
        <w:tc>
          <w:tcPr>
            <w:tcW w:w="1391" w:type="dxa"/>
            <w:tcBorders>
              <w:top w:val="nil"/>
              <w:left w:val="nil"/>
              <w:bottom w:val="nil"/>
              <w:right w:val="nil"/>
            </w:tcBorders>
            <w:shd w:val="clear" w:color="auto" w:fill="E5DFEC" w:themeFill="accent4" w:themeFillTint="33"/>
            <w:noWrap/>
            <w:vAlign w:val="center"/>
          </w:tcPr>
          <w:p w14:paraId="36DE47E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-12%</w:t>
            </w:r>
          </w:p>
        </w:tc>
        <w:tc>
          <w:tcPr>
            <w:tcW w:w="1403" w:type="dxa"/>
            <w:tcBorders>
              <w:top w:val="nil"/>
              <w:left w:val="nil"/>
              <w:bottom w:val="nil"/>
              <w:right w:val="nil"/>
            </w:tcBorders>
            <w:shd w:val="clear" w:color="auto" w:fill="E5DFEC" w:themeFill="accent4" w:themeFillTint="33"/>
            <w:noWrap/>
            <w:vAlign w:val="bottom"/>
          </w:tcPr>
          <w:p w14:paraId="08794815"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-67%</w:t>
            </w:r>
          </w:p>
        </w:tc>
        <w:tc>
          <w:tcPr>
            <w:tcW w:w="1391" w:type="dxa"/>
            <w:tcBorders>
              <w:top w:val="nil"/>
              <w:left w:val="nil"/>
              <w:bottom w:val="nil"/>
              <w:right w:val="single" w:sz="8" w:space="0" w:color="auto"/>
            </w:tcBorders>
            <w:shd w:val="clear" w:color="auto" w:fill="E5DFEC" w:themeFill="accent4" w:themeFillTint="33"/>
            <w:noWrap/>
            <w:vAlign w:val="bottom"/>
          </w:tcPr>
          <w:p w14:paraId="2FCEF4F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-17%</w:t>
            </w:r>
          </w:p>
        </w:tc>
      </w:tr>
    </w:tbl>
    <w:p w14:paraId="44C357C9" w14:textId="4F0DFADF" w:rsidR="004359F5" w:rsidRDefault="004359F5" w:rsidP="004359F5">
      <w:pPr>
        <w:rPr>
          <w:rFonts w:asciiTheme="majorHAnsi" w:hAnsiTheme="majorHAnsi" w:cstheme="majorHAnsi"/>
          <w:b/>
          <w:bCs/>
          <w:color w:val="002060"/>
          <w:sz w:val="24"/>
          <w:szCs w:val="24"/>
        </w:rPr>
      </w:pPr>
    </w:p>
    <w:p w14:paraId="665E1C52" w14:textId="77777777" w:rsidR="006D4AD8" w:rsidRPr="004B61C0" w:rsidRDefault="006D4AD8" w:rsidP="004359F5">
      <w:pPr>
        <w:rPr>
          <w:rFonts w:asciiTheme="majorHAnsi" w:hAnsiTheme="majorHAnsi" w:cstheme="majorHAnsi"/>
          <w:b/>
          <w:bCs/>
          <w:color w:val="002060"/>
          <w:sz w:val="24"/>
          <w:szCs w:val="24"/>
        </w:rPr>
      </w:pPr>
    </w:p>
    <w:p w14:paraId="150B9848" w14:textId="77777777" w:rsidR="004359F5" w:rsidRPr="00FE5DF6" w:rsidRDefault="004359F5" w:rsidP="004359F5">
      <w:pPr>
        <w:rPr>
          <w:rFonts w:asciiTheme="majorHAnsi" w:hAnsiTheme="majorHAnsi" w:cstheme="majorHAnsi"/>
          <w:b/>
          <w:bCs/>
          <w:color w:val="002060"/>
          <w:sz w:val="24"/>
          <w:szCs w:val="24"/>
        </w:rPr>
      </w:pPr>
      <w:r w:rsidRPr="00FE5DF6">
        <w:rPr>
          <w:rFonts w:asciiTheme="majorHAnsi" w:hAnsiTheme="majorHAnsi" w:cstheme="majorHAnsi"/>
          <w:b/>
          <w:bCs/>
          <w:color w:val="002060"/>
          <w:sz w:val="24"/>
          <w:szCs w:val="24"/>
        </w:rPr>
        <w:lastRenderedPageBreak/>
        <w:t>Return on Assets</w:t>
      </w:r>
    </w:p>
    <w:p w14:paraId="78DDC8F6" w14:textId="77777777" w:rsidR="004359F5" w:rsidRPr="004B61C0" w:rsidRDefault="004359F5" w:rsidP="004359F5">
      <w:pPr>
        <w:rPr>
          <w:rFonts w:asciiTheme="majorHAnsi" w:hAnsiTheme="majorHAnsi" w:cstheme="majorHAnsi"/>
          <w:b/>
          <w:bCs/>
          <w:color w:val="002060"/>
          <w:sz w:val="24"/>
          <w:szCs w:val="24"/>
        </w:rPr>
      </w:pPr>
    </w:p>
    <w:p w14:paraId="6F737828"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Return on Assets ratio measures a company’s ability to generate income from its assets. This ratio indicates how much profit can be derived from each £ of asset owned by the company. </w:t>
      </w:r>
      <w:sdt>
        <w:sdtPr>
          <w:rPr>
            <w:rFonts w:asciiTheme="majorHAnsi" w:hAnsiTheme="majorHAnsi" w:cstheme="majorHAnsi"/>
            <w:i/>
            <w:iCs/>
          </w:rPr>
          <w:id w:val="414908916"/>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3BD57ADC"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1E9A2F3A" w14:textId="77777777" w:rsidTr="000B4164">
        <w:trPr>
          <w:trHeight w:val="188"/>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07D72C28"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Aston Martin Lagonda 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64C5B30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0F71EBBD"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206D5D1F"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36310823" w14:textId="77777777" w:rsidTr="000B4164">
        <w:trPr>
          <w:trHeight w:val="164"/>
        </w:trPr>
        <w:tc>
          <w:tcPr>
            <w:tcW w:w="6700" w:type="dxa"/>
            <w:tcBorders>
              <w:top w:val="nil"/>
              <w:left w:val="single" w:sz="8" w:space="0" w:color="auto"/>
              <w:bottom w:val="nil"/>
              <w:right w:val="single" w:sz="8" w:space="0" w:color="auto"/>
            </w:tcBorders>
            <w:shd w:val="clear" w:color="000000" w:fill="FFFFFF"/>
            <w:noWrap/>
            <w:vAlign w:val="center"/>
            <w:hideMark/>
          </w:tcPr>
          <w:p w14:paraId="1C128A0E"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Net Profit/Loss</w:t>
            </w:r>
          </w:p>
        </w:tc>
        <w:tc>
          <w:tcPr>
            <w:tcW w:w="1391" w:type="dxa"/>
            <w:tcBorders>
              <w:top w:val="nil"/>
              <w:left w:val="nil"/>
              <w:bottom w:val="nil"/>
              <w:right w:val="nil"/>
            </w:tcBorders>
            <w:shd w:val="clear" w:color="000000" w:fill="FFFFFF"/>
            <w:noWrap/>
            <w:vAlign w:val="center"/>
            <w:hideMark/>
          </w:tcPr>
          <w:p w14:paraId="0E470797"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color w:val="000000"/>
              </w:rPr>
              <w:t>-117.6</w:t>
            </w:r>
          </w:p>
        </w:tc>
        <w:tc>
          <w:tcPr>
            <w:tcW w:w="1403" w:type="dxa"/>
            <w:tcBorders>
              <w:top w:val="nil"/>
              <w:left w:val="nil"/>
              <w:bottom w:val="nil"/>
              <w:right w:val="nil"/>
            </w:tcBorders>
            <w:shd w:val="clear" w:color="000000" w:fill="FFFFFF"/>
            <w:noWrap/>
            <w:vAlign w:val="bottom"/>
            <w:hideMark/>
          </w:tcPr>
          <w:p w14:paraId="55FAF0CA"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color w:val="000000"/>
              </w:rPr>
              <w:t>-410.5</w:t>
            </w:r>
          </w:p>
        </w:tc>
        <w:tc>
          <w:tcPr>
            <w:tcW w:w="1391" w:type="dxa"/>
            <w:tcBorders>
              <w:top w:val="nil"/>
              <w:left w:val="nil"/>
              <w:bottom w:val="nil"/>
              <w:right w:val="single" w:sz="8" w:space="0" w:color="auto"/>
            </w:tcBorders>
            <w:shd w:val="clear" w:color="000000" w:fill="FFFFFF"/>
            <w:noWrap/>
            <w:vAlign w:val="bottom"/>
            <w:hideMark/>
          </w:tcPr>
          <w:p w14:paraId="16F4536C"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color w:val="000000"/>
              </w:rPr>
              <w:t>-189.3</w:t>
            </w:r>
          </w:p>
        </w:tc>
      </w:tr>
      <w:tr w:rsidR="004359F5" w:rsidRPr="004B61C0" w14:paraId="6B341D9C"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1211FF82" w14:textId="77777777" w:rsidR="004359F5" w:rsidRPr="00131837" w:rsidRDefault="004359F5" w:rsidP="000B4164">
            <w:pPr>
              <w:rPr>
                <w:rFonts w:asciiTheme="majorHAnsi" w:hAnsiTheme="majorHAnsi" w:cstheme="majorHAnsi"/>
                <w:b/>
                <w:bCs/>
                <w:color w:val="000000"/>
              </w:rPr>
            </w:pPr>
            <w:r w:rsidRPr="00131837">
              <w:rPr>
                <w:rFonts w:asciiTheme="majorHAnsi" w:hAnsiTheme="majorHAnsi" w:cstheme="majorHAnsi"/>
                <w:b/>
                <w:bCs/>
                <w:color w:val="FFFFFF"/>
              </w:rPr>
              <w:t> </w:t>
            </w:r>
            <w:r w:rsidRPr="004B61C0">
              <w:rPr>
                <w:rFonts w:asciiTheme="majorHAnsi" w:hAnsiTheme="majorHAnsi" w:cstheme="majorHAnsi"/>
                <w:b/>
                <w:bCs/>
                <w:color w:val="FFFFFF"/>
              </w:rPr>
              <w:t>Aston Martin Lagonda Balance Sheet</w:t>
            </w:r>
          </w:p>
        </w:tc>
        <w:tc>
          <w:tcPr>
            <w:tcW w:w="1391" w:type="dxa"/>
            <w:tcBorders>
              <w:top w:val="nil"/>
              <w:left w:val="nil"/>
              <w:bottom w:val="nil"/>
              <w:right w:val="nil"/>
            </w:tcBorders>
            <w:shd w:val="clear" w:color="auto" w:fill="002060"/>
            <w:noWrap/>
            <w:vAlign w:val="center"/>
          </w:tcPr>
          <w:p w14:paraId="5783DB11" w14:textId="77777777" w:rsidR="004359F5" w:rsidRPr="00131837" w:rsidRDefault="004359F5" w:rsidP="000B4164">
            <w:pPr>
              <w:jc w:val="center"/>
              <w:rPr>
                <w:rFonts w:asciiTheme="majorHAnsi" w:hAnsiTheme="majorHAnsi" w:cstheme="majorHAnsi"/>
                <w:b/>
                <w:bCs/>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787807E5" w14:textId="77777777" w:rsidR="004359F5" w:rsidRPr="00131837" w:rsidRDefault="004359F5" w:rsidP="000B4164">
            <w:pPr>
              <w:jc w:val="center"/>
              <w:rPr>
                <w:rFonts w:asciiTheme="majorHAnsi" w:hAnsiTheme="majorHAnsi" w:cstheme="majorHAnsi"/>
                <w:b/>
                <w:bCs/>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2FD3CB89" w14:textId="77777777" w:rsidR="004359F5" w:rsidRPr="00131837" w:rsidRDefault="004359F5" w:rsidP="000B4164">
            <w:pPr>
              <w:jc w:val="center"/>
              <w:rPr>
                <w:rFonts w:asciiTheme="majorHAnsi" w:hAnsiTheme="majorHAnsi" w:cstheme="majorHAnsi"/>
                <w:b/>
                <w:bCs/>
                <w:color w:val="000000"/>
              </w:rPr>
            </w:pPr>
            <w:r w:rsidRPr="00131837">
              <w:rPr>
                <w:rFonts w:asciiTheme="majorHAnsi" w:hAnsiTheme="majorHAnsi" w:cstheme="majorHAnsi"/>
                <w:b/>
                <w:bCs/>
                <w:color w:val="FFFFFF"/>
              </w:rPr>
              <w:t>2021</w:t>
            </w:r>
          </w:p>
        </w:tc>
      </w:tr>
      <w:tr w:rsidR="004359F5" w:rsidRPr="004B61C0" w14:paraId="6136E193"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4960D784"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Total Assets</w:t>
            </w:r>
          </w:p>
        </w:tc>
        <w:tc>
          <w:tcPr>
            <w:tcW w:w="1391" w:type="dxa"/>
            <w:tcBorders>
              <w:top w:val="nil"/>
              <w:left w:val="nil"/>
              <w:bottom w:val="nil"/>
              <w:right w:val="nil"/>
            </w:tcBorders>
            <w:shd w:val="clear" w:color="auto" w:fill="auto"/>
            <w:noWrap/>
            <w:vAlign w:val="bottom"/>
          </w:tcPr>
          <w:p w14:paraId="2338C7E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2231.1</w:t>
            </w:r>
          </w:p>
        </w:tc>
        <w:tc>
          <w:tcPr>
            <w:tcW w:w="1403" w:type="dxa"/>
            <w:tcBorders>
              <w:top w:val="nil"/>
              <w:left w:val="nil"/>
              <w:bottom w:val="nil"/>
              <w:right w:val="nil"/>
            </w:tcBorders>
            <w:shd w:val="clear" w:color="auto" w:fill="auto"/>
            <w:noWrap/>
            <w:vAlign w:val="bottom"/>
          </w:tcPr>
          <w:p w14:paraId="5458F64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2794.8</w:t>
            </w:r>
          </w:p>
        </w:tc>
        <w:tc>
          <w:tcPr>
            <w:tcW w:w="1391" w:type="dxa"/>
            <w:tcBorders>
              <w:top w:val="nil"/>
              <w:left w:val="nil"/>
              <w:bottom w:val="nil"/>
              <w:right w:val="single" w:sz="8" w:space="0" w:color="auto"/>
            </w:tcBorders>
            <w:shd w:val="clear" w:color="auto" w:fill="auto"/>
            <w:noWrap/>
            <w:vAlign w:val="bottom"/>
          </w:tcPr>
          <w:p w14:paraId="73ECDF13"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2842.5</w:t>
            </w:r>
          </w:p>
        </w:tc>
      </w:tr>
      <w:tr w:rsidR="004359F5" w:rsidRPr="004B61C0" w14:paraId="414CA22C"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1178A00B"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Return on Assets = Net Loss / Total Assets</w:t>
            </w:r>
          </w:p>
        </w:tc>
        <w:tc>
          <w:tcPr>
            <w:tcW w:w="1391" w:type="dxa"/>
            <w:tcBorders>
              <w:top w:val="nil"/>
              <w:left w:val="nil"/>
              <w:bottom w:val="nil"/>
              <w:right w:val="nil"/>
            </w:tcBorders>
            <w:shd w:val="clear" w:color="auto" w:fill="E5DFEC" w:themeFill="accent4" w:themeFillTint="33"/>
            <w:noWrap/>
            <w:vAlign w:val="bottom"/>
          </w:tcPr>
          <w:p w14:paraId="5BA07F1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w:t>
            </w:r>
          </w:p>
        </w:tc>
        <w:tc>
          <w:tcPr>
            <w:tcW w:w="1403" w:type="dxa"/>
            <w:tcBorders>
              <w:top w:val="nil"/>
              <w:left w:val="nil"/>
              <w:bottom w:val="nil"/>
              <w:right w:val="nil"/>
            </w:tcBorders>
            <w:shd w:val="clear" w:color="auto" w:fill="E5DFEC" w:themeFill="accent4" w:themeFillTint="33"/>
            <w:noWrap/>
            <w:vAlign w:val="bottom"/>
          </w:tcPr>
          <w:p w14:paraId="37387EE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-15%</w:t>
            </w:r>
          </w:p>
        </w:tc>
        <w:tc>
          <w:tcPr>
            <w:tcW w:w="1391" w:type="dxa"/>
            <w:tcBorders>
              <w:top w:val="nil"/>
              <w:left w:val="nil"/>
              <w:bottom w:val="nil"/>
              <w:right w:val="single" w:sz="8" w:space="0" w:color="auto"/>
            </w:tcBorders>
            <w:shd w:val="clear" w:color="auto" w:fill="E5DFEC" w:themeFill="accent4" w:themeFillTint="33"/>
            <w:noWrap/>
            <w:vAlign w:val="bottom"/>
          </w:tcPr>
          <w:p w14:paraId="0D6A47A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-7%</w:t>
            </w:r>
          </w:p>
        </w:tc>
      </w:tr>
    </w:tbl>
    <w:p w14:paraId="33F64229" w14:textId="77777777" w:rsidR="004359F5" w:rsidRPr="004B61C0" w:rsidRDefault="004359F5" w:rsidP="004359F5">
      <w:pPr>
        <w:rPr>
          <w:rFonts w:asciiTheme="majorHAnsi" w:hAnsiTheme="majorHAnsi" w:cstheme="majorHAnsi"/>
          <w:b/>
          <w:bCs/>
          <w:color w:val="002060"/>
          <w:sz w:val="24"/>
          <w:szCs w:val="24"/>
        </w:rPr>
      </w:pPr>
    </w:p>
    <w:p w14:paraId="0954E003" w14:textId="77777777" w:rsidR="004359F5" w:rsidRPr="00FE5DF6" w:rsidRDefault="004359F5" w:rsidP="004359F5">
      <w:pPr>
        <w:rPr>
          <w:rFonts w:asciiTheme="majorHAnsi" w:hAnsiTheme="majorHAnsi" w:cstheme="majorHAnsi"/>
          <w:b/>
          <w:bCs/>
          <w:color w:val="002060"/>
          <w:sz w:val="24"/>
          <w:szCs w:val="24"/>
        </w:rPr>
      </w:pPr>
      <w:r w:rsidRPr="00FE5DF6">
        <w:rPr>
          <w:rFonts w:asciiTheme="majorHAnsi" w:hAnsiTheme="majorHAnsi" w:cstheme="majorHAnsi"/>
          <w:b/>
          <w:bCs/>
          <w:color w:val="002060"/>
          <w:sz w:val="24"/>
          <w:szCs w:val="24"/>
        </w:rPr>
        <w:t>Return on Shareholder Equity</w:t>
      </w:r>
    </w:p>
    <w:p w14:paraId="182280A6" w14:textId="77777777" w:rsidR="004359F5" w:rsidRPr="004B61C0" w:rsidRDefault="004359F5" w:rsidP="004359F5">
      <w:pPr>
        <w:rPr>
          <w:rFonts w:asciiTheme="majorHAnsi" w:hAnsiTheme="majorHAnsi" w:cstheme="majorHAnsi"/>
          <w:b/>
          <w:bCs/>
          <w:color w:val="002060"/>
          <w:sz w:val="24"/>
          <w:szCs w:val="24"/>
        </w:rPr>
      </w:pPr>
    </w:p>
    <w:p w14:paraId="7EAE2490"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Return on Equity % ratio measures a company’s ability to generate earnings in relation to its shareholder’s equity. This ratio indicates how much profit is generated for each £ of shareholder’s equity. </w:t>
      </w:r>
      <w:sdt>
        <w:sdtPr>
          <w:rPr>
            <w:rFonts w:asciiTheme="majorHAnsi" w:hAnsiTheme="majorHAnsi" w:cstheme="majorHAnsi"/>
          </w:rPr>
          <w:id w:val="-1551921223"/>
          <w:citation/>
        </w:sdtPr>
        <w:sdtContent>
          <w:r w:rsidRPr="004B61C0">
            <w:rPr>
              <w:rFonts w:asciiTheme="majorHAnsi" w:hAnsiTheme="majorHAnsi" w:cstheme="majorHAnsi"/>
            </w:rPr>
            <w:fldChar w:fldCharType="begin"/>
          </w:r>
          <w:r w:rsidRPr="004B61C0">
            <w:rPr>
              <w:rFonts w:asciiTheme="majorHAnsi" w:hAnsiTheme="majorHAnsi" w:cstheme="majorHAnsi"/>
            </w:rPr>
            <w:instrText xml:space="preserve"> CITATION Pet21 \l 2057 </w:instrText>
          </w:r>
          <w:r w:rsidRPr="004B61C0">
            <w:rPr>
              <w:rFonts w:asciiTheme="majorHAnsi" w:hAnsiTheme="majorHAnsi" w:cstheme="majorHAnsi"/>
            </w:rPr>
            <w:fldChar w:fldCharType="separate"/>
          </w:r>
          <w:r w:rsidRPr="004B61C0">
            <w:rPr>
              <w:rFonts w:asciiTheme="majorHAnsi" w:hAnsiTheme="majorHAnsi" w:cstheme="majorHAnsi"/>
              <w:noProof/>
            </w:rPr>
            <w:t>(</w:t>
          </w:r>
          <w:r w:rsidRPr="004B61C0">
            <w:rPr>
              <w:rFonts w:asciiTheme="majorHAnsi" w:hAnsiTheme="majorHAnsi" w:cstheme="majorHAnsi"/>
              <w:i/>
              <w:iCs/>
              <w:noProof/>
            </w:rPr>
            <w:t>Carleton, 2021</w:t>
          </w:r>
          <w:r w:rsidRPr="004B61C0">
            <w:rPr>
              <w:rFonts w:asciiTheme="majorHAnsi" w:hAnsiTheme="majorHAnsi" w:cstheme="majorHAnsi"/>
              <w:noProof/>
            </w:rPr>
            <w:t>)</w:t>
          </w:r>
          <w:r w:rsidRPr="004B61C0">
            <w:rPr>
              <w:rFonts w:asciiTheme="majorHAnsi" w:hAnsiTheme="majorHAnsi" w:cstheme="majorHAnsi"/>
            </w:rPr>
            <w:fldChar w:fldCharType="end"/>
          </w:r>
        </w:sdtContent>
      </w:sdt>
    </w:p>
    <w:p w14:paraId="79BD945B"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52CA0235"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78F1648F"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Aston Martin Lagonda 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5FABCBBE"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5CB4135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03579A60"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36F259FF"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2AC380F9"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Net Profit/Loss</w:t>
            </w:r>
          </w:p>
        </w:tc>
        <w:tc>
          <w:tcPr>
            <w:tcW w:w="1391" w:type="dxa"/>
            <w:tcBorders>
              <w:top w:val="nil"/>
              <w:left w:val="nil"/>
              <w:bottom w:val="nil"/>
              <w:right w:val="nil"/>
            </w:tcBorders>
            <w:shd w:val="clear" w:color="000000" w:fill="FFFFFF"/>
            <w:noWrap/>
            <w:vAlign w:val="center"/>
            <w:hideMark/>
          </w:tcPr>
          <w:p w14:paraId="2937A281"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color w:val="000000"/>
              </w:rPr>
              <w:t>-117.6</w:t>
            </w:r>
          </w:p>
        </w:tc>
        <w:tc>
          <w:tcPr>
            <w:tcW w:w="1403" w:type="dxa"/>
            <w:tcBorders>
              <w:top w:val="nil"/>
              <w:left w:val="nil"/>
              <w:bottom w:val="nil"/>
              <w:right w:val="nil"/>
            </w:tcBorders>
            <w:shd w:val="clear" w:color="000000" w:fill="FFFFFF"/>
            <w:noWrap/>
            <w:vAlign w:val="bottom"/>
            <w:hideMark/>
          </w:tcPr>
          <w:p w14:paraId="566204BB"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color w:val="000000"/>
              </w:rPr>
              <w:t>-410.5</w:t>
            </w:r>
          </w:p>
        </w:tc>
        <w:tc>
          <w:tcPr>
            <w:tcW w:w="1391" w:type="dxa"/>
            <w:tcBorders>
              <w:top w:val="nil"/>
              <w:left w:val="nil"/>
              <w:bottom w:val="nil"/>
              <w:right w:val="single" w:sz="8" w:space="0" w:color="auto"/>
            </w:tcBorders>
            <w:shd w:val="clear" w:color="000000" w:fill="FFFFFF"/>
            <w:noWrap/>
            <w:vAlign w:val="bottom"/>
            <w:hideMark/>
          </w:tcPr>
          <w:p w14:paraId="095C59EC"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color w:val="000000"/>
              </w:rPr>
              <w:t>-189.3</w:t>
            </w:r>
          </w:p>
        </w:tc>
      </w:tr>
      <w:tr w:rsidR="004359F5" w:rsidRPr="004B61C0" w14:paraId="546BA33F"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0A736C5F" w14:textId="77777777" w:rsidR="004359F5" w:rsidRPr="00131837" w:rsidRDefault="004359F5" w:rsidP="000B4164">
            <w:pPr>
              <w:rPr>
                <w:rFonts w:asciiTheme="majorHAnsi" w:hAnsiTheme="majorHAnsi" w:cstheme="majorHAnsi"/>
                <w:b/>
                <w:bCs/>
                <w:color w:val="000000"/>
              </w:rPr>
            </w:pPr>
            <w:r w:rsidRPr="00131837">
              <w:rPr>
                <w:rFonts w:asciiTheme="majorHAnsi" w:hAnsiTheme="majorHAnsi" w:cstheme="majorHAnsi"/>
                <w:b/>
                <w:bCs/>
                <w:color w:val="FFFFFF"/>
              </w:rPr>
              <w:t> </w:t>
            </w:r>
            <w:r w:rsidRPr="004B61C0">
              <w:rPr>
                <w:rFonts w:asciiTheme="majorHAnsi" w:hAnsiTheme="majorHAnsi" w:cstheme="majorHAnsi"/>
                <w:b/>
                <w:bCs/>
                <w:color w:val="FFFFFF"/>
              </w:rPr>
              <w:t>Aston Martin Lagonda Balance Sheet</w:t>
            </w:r>
          </w:p>
        </w:tc>
        <w:tc>
          <w:tcPr>
            <w:tcW w:w="1391" w:type="dxa"/>
            <w:tcBorders>
              <w:top w:val="nil"/>
              <w:left w:val="nil"/>
              <w:bottom w:val="nil"/>
              <w:right w:val="nil"/>
            </w:tcBorders>
            <w:shd w:val="clear" w:color="auto" w:fill="002060"/>
            <w:noWrap/>
            <w:vAlign w:val="center"/>
          </w:tcPr>
          <w:p w14:paraId="09113F19" w14:textId="77777777" w:rsidR="004359F5" w:rsidRPr="00131837" w:rsidRDefault="004359F5" w:rsidP="000B4164">
            <w:pPr>
              <w:jc w:val="center"/>
              <w:rPr>
                <w:rFonts w:asciiTheme="majorHAnsi" w:hAnsiTheme="majorHAnsi" w:cstheme="majorHAnsi"/>
                <w:b/>
                <w:bCs/>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75AE599A" w14:textId="77777777" w:rsidR="004359F5" w:rsidRPr="00131837" w:rsidRDefault="004359F5" w:rsidP="000B4164">
            <w:pPr>
              <w:jc w:val="center"/>
              <w:rPr>
                <w:rFonts w:asciiTheme="majorHAnsi" w:hAnsiTheme="majorHAnsi" w:cstheme="majorHAnsi"/>
                <w:b/>
                <w:bCs/>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3CB059A3" w14:textId="77777777" w:rsidR="004359F5" w:rsidRPr="00131837" w:rsidRDefault="004359F5" w:rsidP="000B4164">
            <w:pPr>
              <w:jc w:val="center"/>
              <w:rPr>
                <w:rFonts w:asciiTheme="majorHAnsi" w:hAnsiTheme="majorHAnsi" w:cstheme="majorHAnsi"/>
                <w:b/>
                <w:bCs/>
                <w:color w:val="000000"/>
              </w:rPr>
            </w:pPr>
            <w:r w:rsidRPr="00131837">
              <w:rPr>
                <w:rFonts w:asciiTheme="majorHAnsi" w:hAnsiTheme="majorHAnsi" w:cstheme="majorHAnsi"/>
                <w:b/>
                <w:bCs/>
                <w:color w:val="FFFFFF"/>
              </w:rPr>
              <w:t>2021</w:t>
            </w:r>
          </w:p>
        </w:tc>
      </w:tr>
      <w:tr w:rsidR="004359F5" w:rsidRPr="004B61C0" w14:paraId="5172CCFC"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40628A58"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Shareholder Equity</w:t>
            </w:r>
          </w:p>
        </w:tc>
        <w:tc>
          <w:tcPr>
            <w:tcW w:w="1391" w:type="dxa"/>
            <w:tcBorders>
              <w:top w:val="nil"/>
              <w:left w:val="nil"/>
              <w:bottom w:val="nil"/>
              <w:right w:val="nil"/>
            </w:tcBorders>
            <w:shd w:val="clear" w:color="auto" w:fill="auto"/>
            <w:noWrap/>
            <w:vAlign w:val="bottom"/>
          </w:tcPr>
          <w:p w14:paraId="1F621F5F"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329.6</w:t>
            </w:r>
          </w:p>
        </w:tc>
        <w:tc>
          <w:tcPr>
            <w:tcW w:w="1403" w:type="dxa"/>
            <w:tcBorders>
              <w:top w:val="nil"/>
              <w:left w:val="nil"/>
              <w:bottom w:val="nil"/>
              <w:right w:val="nil"/>
            </w:tcBorders>
            <w:shd w:val="clear" w:color="auto" w:fill="auto"/>
            <w:noWrap/>
            <w:vAlign w:val="bottom"/>
          </w:tcPr>
          <w:p w14:paraId="125A4B5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804.1</w:t>
            </w:r>
          </w:p>
        </w:tc>
        <w:tc>
          <w:tcPr>
            <w:tcW w:w="1391" w:type="dxa"/>
            <w:tcBorders>
              <w:top w:val="nil"/>
              <w:left w:val="nil"/>
              <w:bottom w:val="nil"/>
              <w:right w:val="single" w:sz="8" w:space="0" w:color="auto"/>
            </w:tcBorders>
            <w:shd w:val="clear" w:color="auto" w:fill="auto"/>
            <w:noWrap/>
            <w:vAlign w:val="bottom"/>
          </w:tcPr>
          <w:p w14:paraId="2D091B8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660.4</w:t>
            </w:r>
          </w:p>
        </w:tc>
      </w:tr>
      <w:tr w:rsidR="004359F5" w:rsidRPr="004B61C0" w14:paraId="7F78F72A"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3C2EB471" w14:textId="77777777" w:rsidR="004359F5" w:rsidRPr="004B61C0" w:rsidRDefault="004359F5" w:rsidP="000B4164">
            <w:pPr>
              <w:pStyle w:val="pf0"/>
              <w:rPr>
                <w:rFonts w:asciiTheme="majorHAnsi" w:hAnsiTheme="majorHAnsi" w:cstheme="majorHAnsi"/>
                <w:sz w:val="20"/>
                <w:szCs w:val="20"/>
              </w:rPr>
            </w:pPr>
            <w:r w:rsidRPr="004B61C0">
              <w:rPr>
                <w:rFonts w:asciiTheme="majorHAnsi" w:hAnsiTheme="majorHAnsi" w:cstheme="majorHAnsi"/>
                <w:color w:val="000000"/>
                <w:sz w:val="20"/>
                <w:szCs w:val="20"/>
              </w:rPr>
              <w:t xml:space="preserve">Return on Shareholder Equity = </w:t>
            </w:r>
            <w:r w:rsidRPr="004B61C0">
              <w:rPr>
                <w:rStyle w:val="cf01"/>
                <w:rFonts w:asciiTheme="majorHAnsi" w:hAnsiTheme="majorHAnsi" w:cstheme="majorHAnsi"/>
                <w:sz w:val="20"/>
                <w:szCs w:val="20"/>
              </w:rPr>
              <w:t>Net Loss/ Shareholder equity</w:t>
            </w:r>
          </w:p>
        </w:tc>
        <w:tc>
          <w:tcPr>
            <w:tcW w:w="1391" w:type="dxa"/>
            <w:tcBorders>
              <w:top w:val="nil"/>
              <w:left w:val="nil"/>
              <w:bottom w:val="nil"/>
              <w:right w:val="nil"/>
            </w:tcBorders>
            <w:shd w:val="clear" w:color="auto" w:fill="E5DFEC" w:themeFill="accent4" w:themeFillTint="33"/>
            <w:noWrap/>
          </w:tcPr>
          <w:p w14:paraId="66CD252C"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rPr>
              <w:t>-36%</w:t>
            </w:r>
          </w:p>
        </w:tc>
        <w:tc>
          <w:tcPr>
            <w:tcW w:w="1403" w:type="dxa"/>
            <w:tcBorders>
              <w:top w:val="nil"/>
              <w:left w:val="nil"/>
              <w:bottom w:val="nil"/>
              <w:right w:val="nil"/>
            </w:tcBorders>
            <w:shd w:val="clear" w:color="auto" w:fill="E5DFEC" w:themeFill="accent4" w:themeFillTint="33"/>
            <w:noWrap/>
          </w:tcPr>
          <w:p w14:paraId="6717E5D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rPr>
              <w:t>-51%</w:t>
            </w:r>
          </w:p>
        </w:tc>
        <w:tc>
          <w:tcPr>
            <w:tcW w:w="1391" w:type="dxa"/>
            <w:tcBorders>
              <w:top w:val="nil"/>
              <w:left w:val="nil"/>
              <w:bottom w:val="nil"/>
              <w:right w:val="single" w:sz="8" w:space="0" w:color="auto"/>
            </w:tcBorders>
            <w:shd w:val="clear" w:color="auto" w:fill="E5DFEC" w:themeFill="accent4" w:themeFillTint="33"/>
            <w:noWrap/>
          </w:tcPr>
          <w:p w14:paraId="1AD8852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rPr>
              <w:t>-29%</w:t>
            </w:r>
          </w:p>
        </w:tc>
      </w:tr>
    </w:tbl>
    <w:p w14:paraId="5EAF09D5" w14:textId="77777777" w:rsidR="004359F5" w:rsidRPr="004B61C0" w:rsidRDefault="004359F5" w:rsidP="004359F5">
      <w:pPr>
        <w:rPr>
          <w:rFonts w:asciiTheme="majorHAnsi" w:hAnsiTheme="majorHAnsi" w:cstheme="majorHAnsi"/>
          <w:b/>
          <w:bCs/>
          <w:color w:val="002060"/>
          <w:sz w:val="24"/>
          <w:szCs w:val="24"/>
        </w:rPr>
      </w:pPr>
    </w:p>
    <w:p w14:paraId="7C1908B7" w14:textId="77777777" w:rsidR="004359F5" w:rsidRPr="00FE5DF6" w:rsidRDefault="004359F5" w:rsidP="004359F5">
      <w:pPr>
        <w:rPr>
          <w:rFonts w:asciiTheme="majorHAnsi" w:hAnsiTheme="majorHAnsi" w:cstheme="majorHAnsi"/>
          <w:b/>
          <w:bCs/>
          <w:color w:val="002060"/>
          <w:sz w:val="28"/>
          <w:szCs w:val="28"/>
          <w:u w:val="single"/>
        </w:rPr>
      </w:pPr>
      <w:r w:rsidRPr="00FE5DF6">
        <w:rPr>
          <w:rFonts w:asciiTheme="majorHAnsi" w:hAnsiTheme="majorHAnsi" w:cstheme="majorHAnsi"/>
          <w:b/>
          <w:bCs/>
          <w:color w:val="002060"/>
          <w:sz w:val="28"/>
          <w:szCs w:val="28"/>
          <w:u w:val="single"/>
        </w:rPr>
        <w:t xml:space="preserve">Liquidity Ratios </w:t>
      </w:r>
    </w:p>
    <w:p w14:paraId="67705A9A" w14:textId="77777777" w:rsidR="004359F5" w:rsidRPr="004B61C0" w:rsidRDefault="004359F5" w:rsidP="004359F5">
      <w:pPr>
        <w:rPr>
          <w:rFonts w:asciiTheme="majorHAnsi" w:hAnsiTheme="majorHAnsi" w:cstheme="majorHAnsi"/>
          <w:b/>
          <w:bCs/>
          <w:color w:val="002060"/>
          <w:sz w:val="24"/>
          <w:szCs w:val="24"/>
        </w:rPr>
      </w:pPr>
    </w:p>
    <w:p w14:paraId="5C50A52E"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Liquidity ratios measure and evaluate a company’s ability to pay its bills on a regular week-to-week or month-to-month basis.</w:t>
      </w:r>
    </w:p>
    <w:p w14:paraId="1CDDAA62" w14:textId="77777777" w:rsidR="004359F5" w:rsidRPr="004B61C0" w:rsidRDefault="004359F5" w:rsidP="004359F5">
      <w:pPr>
        <w:rPr>
          <w:rFonts w:asciiTheme="majorHAnsi" w:hAnsiTheme="majorHAnsi" w:cstheme="majorHAnsi"/>
          <w:b/>
          <w:bCs/>
          <w:color w:val="002060"/>
          <w:sz w:val="24"/>
          <w:szCs w:val="24"/>
        </w:rPr>
      </w:pPr>
    </w:p>
    <w:p w14:paraId="7EDE2ED1" w14:textId="77777777" w:rsidR="004359F5" w:rsidRPr="00FE5DF6" w:rsidRDefault="004359F5" w:rsidP="004359F5">
      <w:pPr>
        <w:rPr>
          <w:rFonts w:asciiTheme="majorHAnsi" w:hAnsiTheme="majorHAnsi" w:cstheme="majorHAnsi"/>
          <w:b/>
          <w:bCs/>
          <w:color w:val="002060"/>
          <w:sz w:val="24"/>
          <w:szCs w:val="24"/>
        </w:rPr>
      </w:pPr>
      <w:r w:rsidRPr="00FE5DF6">
        <w:rPr>
          <w:rFonts w:asciiTheme="majorHAnsi" w:hAnsiTheme="majorHAnsi" w:cstheme="majorHAnsi"/>
          <w:b/>
          <w:bCs/>
          <w:color w:val="002060"/>
          <w:sz w:val="24"/>
          <w:szCs w:val="24"/>
        </w:rPr>
        <w:t>Current ratio</w:t>
      </w:r>
    </w:p>
    <w:p w14:paraId="2CB6F120" w14:textId="77777777" w:rsidR="004359F5" w:rsidRPr="004B61C0" w:rsidRDefault="004359F5" w:rsidP="004359F5">
      <w:pPr>
        <w:rPr>
          <w:rFonts w:asciiTheme="majorHAnsi" w:hAnsiTheme="majorHAnsi" w:cstheme="majorHAnsi"/>
          <w:b/>
          <w:bCs/>
          <w:color w:val="002060"/>
          <w:sz w:val="24"/>
          <w:szCs w:val="24"/>
        </w:rPr>
      </w:pPr>
    </w:p>
    <w:p w14:paraId="014D335E"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The current ratio compares Current Assets with Current Liabilities. The ratio indicates if the Current Assets can satisfy the Current Liabilities. </w:t>
      </w:r>
      <w:sdt>
        <w:sdtPr>
          <w:rPr>
            <w:rFonts w:asciiTheme="majorHAnsi" w:hAnsiTheme="majorHAnsi" w:cstheme="majorHAnsi"/>
            <w:i/>
            <w:iCs/>
          </w:rPr>
          <w:id w:val="-1835440772"/>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Edw16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(Fields, 2016)</w:t>
          </w:r>
          <w:r w:rsidRPr="004B61C0">
            <w:rPr>
              <w:rFonts w:asciiTheme="majorHAnsi" w:hAnsiTheme="majorHAnsi" w:cstheme="majorHAnsi"/>
              <w:i/>
              <w:iCs/>
            </w:rPr>
            <w:fldChar w:fldCharType="end"/>
          </w:r>
        </w:sdtContent>
      </w:sdt>
    </w:p>
    <w:p w14:paraId="09B84F5B"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4791D3A9"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7EC8FDFE"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7FC4FDDB"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434BB777"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4ACA2247"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6EAE93CF"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4071DA61"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Current Assets</w:t>
            </w:r>
          </w:p>
        </w:tc>
        <w:tc>
          <w:tcPr>
            <w:tcW w:w="1391" w:type="dxa"/>
            <w:tcBorders>
              <w:top w:val="nil"/>
              <w:left w:val="nil"/>
              <w:bottom w:val="nil"/>
              <w:right w:val="nil"/>
            </w:tcBorders>
            <w:shd w:val="clear" w:color="000000" w:fill="FFFFFF"/>
            <w:noWrap/>
            <w:vAlign w:val="center"/>
          </w:tcPr>
          <w:p w14:paraId="6AD388DD"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567.5</w:t>
            </w:r>
          </w:p>
        </w:tc>
        <w:tc>
          <w:tcPr>
            <w:tcW w:w="1403" w:type="dxa"/>
            <w:tcBorders>
              <w:top w:val="nil"/>
              <w:left w:val="nil"/>
              <w:bottom w:val="nil"/>
              <w:right w:val="nil"/>
            </w:tcBorders>
            <w:shd w:val="clear" w:color="000000" w:fill="FFFFFF"/>
            <w:noWrap/>
            <w:vAlign w:val="bottom"/>
          </w:tcPr>
          <w:p w14:paraId="50366704"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889.5</w:t>
            </w:r>
          </w:p>
        </w:tc>
        <w:tc>
          <w:tcPr>
            <w:tcW w:w="1391" w:type="dxa"/>
            <w:tcBorders>
              <w:top w:val="nil"/>
              <w:left w:val="nil"/>
              <w:bottom w:val="nil"/>
              <w:right w:val="single" w:sz="8" w:space="0" w:color="auto"/>
            </w:tcBorders>
            <w:shd w:val="clear" w:color="000000" w:fill="FFFFFF"/>
            <w:noWrap/>
            <w:vAlign w:val="bottom"/>
          </w:tcPr>
          <w:p w14:paraId="521AF179"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867.9</w:t>
            </w:r>
          </w:p>
        </w:tc>
      </w:tr>
      <w:tr w:rsidR="004359F5" w:rsidRPr="004B61C0" w14:paraId="5E132550"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3A6958C5"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Current Liabilities</w:t>
            </w:r>
          </w:p>
        </w:tc>
        <w:tc>
          <w:tcPr>
            <w:tcW w:w="1391" w:type="dxa"/>
            <w:tcBorders>
              <w:top w:val="nil"/>
              <w:left w:val="nil"/>
              <w:bottom w:val="nil"/>
              <w:right w:val="nil"/>
            </w:tcBorders>
            <w:shd w:val="clear" w:color="auto" w:fill="auto"/>
            <w:noWrap/>
            <w:vAlign w:val="bottom"/>
          </w:tcPr>
          <w:p w14:paraId="767F5F0C"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890.2</w:t>
            </w:r>
          </w:p>
        </w:tc>
        <w:tc>
          <w:tcPr>
            <w:tcW w:w="1403" w:type="dxa"/>
            <w:tcBorders>
              <w:top w:val="nil"/>
              <w:left w:val="nil"/>
              <w:bottom w:val="nil"/>
              <w:right w:val="nil"/>
            </w:tcBorders>
            <w:shd w:val="clear" w:color="auto" w:fill="auto"/>
            <w:noWrap/>
            <w:vAlign w:val="bottom"/>
          </w:tcPr>
          <w:p w14:paraId="0F6E354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808.3</w:t>
            </w:r>
          </w:p>
        </w:tc>
        <w:tc>
          <w:tcPr>
            <w:tcW w:w="1391" w:type="dxa"/>
            <w:tcBorders>
              <w:top w:val="nil"/>
              <w:left w:val="nil"/>
              <w:bottom w:val="nil"/>
              <w:right w:val="single" w:sz="8" w:space="0" w:color="auto"/>
            </w:tcBorders>
            <w:shd w:val="clear" w:color="auto" w:fill="auto"/>
            <w:noWrap/>
            <w:vAlign w:val="bottom"/>
          </w:tcPr>
          <w:p w14:paraId="11FE266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905.2</w:t>
            </w:r>
          </w:p>
        </w:tc>
      </w:tr>
      <w:tr w:rsidR="004359F5" w:rsidRPr="004B61C0" w14:paraId="160C0C36"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1F8B523E"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Current Ratio – Current Assets/Current liabilities</w:t>
            </w:r>
          </w:p>
        </w:tc>
        <w:tc>
          <w:tcPr>
            <w:tcW w:w="1391" w:type="dxa"/>
            <w:tcBorders>
              <w:top w:val="nil"/>
              <w:left w:val="nil"/>
              <w:bottom w:val="nil"/>
              <w:right w:val="nil"/>
            </w:tcBorders>
            <w:shd w:val="clear" w:color="auto" w:fill="E5DFEC" w:themeFill="accent4" w:themeFillTint="33"/>
            <w:noWrap/>
            <w:vAlign w:val="bottom"/>
          </w:tcPr>
          <w:p w14:paraId="3EDEE8B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0.64</w:t>
            </w:r>
          </w:p>
        </w:tc>
        <w:tc>
          <w:tcPr>
            <w:tcW w:w="1403" w:type="dxa"/>
            <w:tcBorders>
              <w:top w:val="nil"/>
              <w:left w:val="nil"/>
              <w:bottom w:val="nil"/>
              <w:right w:val="nil"/>
            </w:tcBorders>
            <w:shd w:val="clear" w:color="auto" w:fill="E5DFEC" w:themeFill="accent4" w:themeFillTint="33"/>
            <w:noWrap/>
            <w:vAlign w:val="bottom"/>
          </w:tcPr>
          <w:p w14:paraId="0893A129"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1.1</w:t>
            </w:r>
          </w:p>
        </w:tc>
        <w:tc>
          <w:tcPr>
            <w:tcW w:w="1391" w:type="dxa"/>
            <w:tcBorders>
              <w:top w:val="nil"/>
              <w:left w:val="nil"/>
              <w:bottom w:val="nil"/>
              <w:right w:val="single" w:sz="8" w:space="0" w:color="auto"/>
            </w:tcBorders>
            <w:shd w:val="clear" w:color="auto" w:fill="E5DFEC" w:themeFill="accent4" w:themeFillTint="33"/>
            <w:noWrap/>
            <w:vAlign w:val="bottom"/>
          </w:tcPr>
          <w:p w14:paraId="229A5719"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0.96</w:t>
            </w:r>
          </w:p>
        </w:tc>
      </w:tr>
    </w:tbl>
    <w:p w14:paraId="673D3AF2" w14:textId="77777777" w:rsidR="004359F5" w:rsidRPr="004B61C0" w:rsidRDefault="004359F5" w:rsidP="004359F5">
      <w:pPr>
        <w:rPr>
          <w:rFonts w:asciiTheme="majorHAnsi" w:hAnsiTheme="majorHAnsi" w:cstheme="majorHAnsi"/>
          <w:b/>
          <w:bCs/>
          <w:color w:val="002060"/>
          <w:sz w:val="24"/>
          <w:szCs w:val="24"/>
        </w:rPr>
      </w:pPr>
    </w:p>
    <w:p w14:paraId="330B531F" w14:textId="77777777" w:rsidR="004359F5" w:rsidRPr="00FE5DF6" w:rsidRDefault="004359F5" w:rsidP="004359F5">
      <w:pPr>
        <w:rPr>
          <w:rFonts w:asciiTheme="majorHAnsi" w:hAnsiTheme="majorHAnsi" w:cstheme="majorHAnsi"/>
          <w:b/>
          <w:bCs/>
          <w:color w:val="002060"/>
          <w:sz w:val="24"/>
          <w:szCs w:val="24"/>
        </w:rPr>
      </w:pPr>
      <w:r w:rsidRPr="00FE5DF6">
        <w:rPr>
          <w:rFonts w:asciiTheme="majorHAnsi" w:hAnsiTheme="majorHAnsi" w:cstheme="majorHAnsi"/>
          <w:b/>
          <w:bCs/>
          <w:color w:val="002060"/>
          <w:sz w:val="24"/>
          <w:szCs w:val="24"/>
        </w:rPr>
        <w:t>Quick Ratio</w:t>
      </w:r>
    </w:p>
    <w:p w14:paraId="548093BE" w14:textId="77777777" w:rsidR="004359F5" w:rsidRPr="004B61C0" w:rsidRDefault="004359F5" w:rsidP="004359F5">
      <w:pPr>
        <w:rPr>
          <w:rFonts w:asciiTheme="majorHAnsi" w:hAnsiTheme="majorHAnsi" w:cstheme="majorHAnsi"/>
        </w:rPr>
      </w:pPr>
    </w:p>
    <w:p w14:paraId="63B0C4CD"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The Quick ratio has the same purpose as the Current ratio, but the timeframe is more immediate. It calculates the same but less inventory. Inventory takes longer to ‘liquefy’ than cash and receivables which is already liquid. Inventory is a Current Asset as it is assumed to be liquified in less than a year, but the Quick ratio assesses the immediate disposable liquid assets that can satisfy the current liabilities. </w:t>
      </w:r>
      <w:sdt>
        <w:sdtPr>
          <w:rPr>
            <w:rFonts w:asciiTheme="majorHAnsi" w:hAnsiTheme="majorHAnsi" w:cstheme="majorHAnsi"/>
            <w:i/>
            <w:iCs/>
          </w:rPr>
          <w:id w:val="-1999874285"/>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Edw16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(Fields, 2016)</w:t>
          </w:r>
          <w:r w:rsidRPr="004B61C0">
            <w:rPr>
              <w:rFonts w:asciiTheme="majorHAnsi" w:hAnsiTheme="majorHAnsi" w:cstheme="majorHAnsi"/>
              <w:i/>
              <w:iCs/>
            </w:rPr>
            <w:fldChar w:fldCharType="end"/>
          </w:r>
        </w:sdtContent>
      </w:sdt>
    </w:p>
    <w:p w14:paraId="0F7AD214"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394C2929"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75DA086D"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48824285"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483ECB2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2C043AAF"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50598175"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39D3DEB7"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Current Assets</w:t>
            </w:r>
          </w:p>
        </w:tc>
        <w:tc>
          <w:tcPr>
            <w:tcW w:w="1391" w:type="dxa"/>
            <w:tcBorders>
              <w:top w:val="nil"/>
              <w:left w:val="nil"/>
              <w:bottom w:val="nil"/>
              <w:right w:val="nil"/>
            </w:tcBorders>
            <w:shd w:val="clear" w:color="000000" w:fill="FFFFFF"/>
            <w:noWrap/>
            <w:vAlign w:val="center"/>
          </w:tcPr>
          <w:p w14:paraId="1013DDA3"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567.5</w:t>
            </w:r>
          </w:p>
        </w:tc>
        <w:tc>
          <w:tcPr>
            <w:tcW w:w="1403" w:type="dxa"/>
            <w:tcBorders>
              <w:top w:val="nil"/>
              <w:left w:val="nil"/>
              <w:bottom w:val="nil"/>
              <w:right w:val="nil"/>
            </w:tcBorders>
            <w:shd w:val="clear" w:color="000000" w:fill="FFFFFF"/>
            <w:noWrap/>
            <w:vAlign w:val="bottom"/>
          </w:tcPr>
          <w:p w14:paraId="652A70CF"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889.5</w:t>
            </w:r>
          </w:p>
        </w:tc>
        <w:tc>
          <w:tcPr>
            <w:tcW w:w="1391" w:type="dxa"/>
            <w:tcBorders>
              <w:top w:val="nil"/>
              <w:left w:val="nil"/>
              <w:bottom w:val="nil"/>
              <w:right w:val="single" w:sz="8" w:space="0" w:color="auto"/>
            </w:tcBorders>
            <w:shd w:val="clear" w:color="000000" w:fill="FFFFFF"/>
            <w:noWrap/>
            <w:vAlign w:val="bottom"/>
          </w:tcPr>
          <w:p w14:paraId="283690B0"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867.9</w:t>
            </w:r>
          </w:p>
        </w:tc>
      </w:tr>
      <w:tr w:rsidR="004359F5" w:rsidRPr="004B61C0" w14:paraId="4959A39F"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tcPr>
          <w:p w14:paraId="14C85753"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Inventory</w:t>
            </w:r>
          </w:p>
        </w:tc>
        <w:tc>
          <w:tcPr>
            <w:tcW w:w="1391" w:type="dxa"/>
            <w:tcBorders>
              <w:top w:val="nil"/>
              <w:left w:val="nil"/>
              <w:bottom w:val="nil"/>
              <w:right w:val="nil"/>
            </w:tcBorders>
            <w:shd w:val="clear" w:color="000000" w:fill="FFFFFF"/>
            <w:noWrap/>
            <w:vAlign w:val="center"/>
          </w:tcPr>
          <w:p w14:paraId="64CABB41" w14:textId="77777777" w:rsidR="004359F5" w:rsidRPr="004B61C0" w:rsidRDefault="004359F5" w:rsidP="000B4164">
            <w:pPr>
              <w:jc w:val="center"/>
              <w:rPr>
                <w:rFonts w:asciiTheme="majorHAnsi" w:hAnsiTheme="majorHAnsi" w:cstheme="majorHAnsi"/>
              </w:rPr>
            </w:pPr>
            <w:r w:rsidRPr="004B61C0">
              <w:rPr>
                <w:rFonts w:asciiTheme="majorHAnsi" w:hAnsiTheme="majorHAnsi" w:cstheme="majorHAnsi"/>
              </w:rPr>
              <w:t>200.7</w:t>
            </w:r>
          </w:p>
        </w:tc>
        <w:tc>
          <w:tcPr>
            <w:tcW w:w="1403" w:type="dxa"/>
            <w:tcBorders>
              <w:top w:val="nil"/>
              <w:left w:val="nil"/>
              <w:bottom w:val="nil"/>
              <w:right w:val="nil"/>
            </w:tcBorders>
            <w:shd w:val="clear" w:color="000000" w:fill="FFFFFF"/>
            <w:noWrap/>
            <w:vAlign w:val="bottom"/>
          </w:tcPr>
          <w:p w14:paraId="507E9DFB" w14:textId="77777777" w:rsidR="004359F5" w:rsidRPr="004B61C0" w:rsidRDefault="004359F5" w:rsidP="000B4164">
            <w:pPr>
              <w:jc w:val="center"/>
              <w:rPr>
                <w:rFonts w:asciiTheme="majorHAnsi" w:hAnsiTheme="majorHAnsi" w:cstheme="majorHAnsi"/>
              </w:rPr>
            </w:pPr>
            <w:r w:rsidRPr="004B61C0">
              <w:rPr>
                <w:rFonts w:asciiTheme="majorHAnsi" w:hAnsiTheme="majorHAnsi" w:cstheme="majorHAnsi"/>
              </w:rPr>
              <w:t>207.4</w:t>
            </w:r>
          </w:p>
        </w:tc>
        <w:tc>
          <w:tcPr>
            <w:tcW w:w="1391" w:type="dxa"/>
            <w:tcBorders>
              <w:top w:val="nil"/>
              <w:left w:val="nil"/>
              <w:bottom w:val="nil"/>
              <w:right w:val="single" w:sz="8" w:space="0" w:color="auto"/>
            </w:tcBorders>
            <w:shd w:val="clear" w:color="000000" w:fill="FFFFFF"/>
            <w:noWrap/>
            <w:vAlign w:val="bottom"/>
          </w:tcPr>
          <w:p w14:paraId="247F7935" w14:textId="77777777" w:rsidR="004359F5" w:rsidRPr="004B61C0" w:rsidRDefault="004359F5" w:rsidP="000B4164">
            <w:pPr>
              <w:jc w:val="center"/>
              <w:rPr>
                <w:rFonts w:asciiTheme="majorHAnsi" w:hAnsiTheme="majorHAnsi" w:cstheme="majorHAnsi"/>
              </w:rPr>
            </w:pPr>
            <w:r w:rsidRPr="004B61C0">
              <w:rPr>
                <w:rFonts w:asciiTheme="majorHAnsi" w:hAnsiTheme="majorHAnsi" w:cstheme="majorHAnsi"/>
              </w:rPr>
              <w:t>196.8</w:t>
            </w:r>
          </w:p>
        </w:tc>
      </w:tr>
      <w:tr w:rsidR="004359F5" w:rsidRPr="004B61C0" w14:paraId="5F091AD9"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0EE6DB8A"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Current Liabilities</w:t>
            </w:r>
          </w:p>
        </w:tc>
        <w:tc>
          <w:tcPr>
            <w:tcW w:w="1391" w:type="dxa"/>
            <w:tcBorders>
              <w:top w:val="nil"/>
              <w:left w:val="nil"/>
              <w:bottom w:val="nil"/>
              <w:right w:val="nil"/>
            </w:tcBorders>
            <w:shd w:val="clear" w:color="auto" w:fill="auto"/>
            <w:noWrap/>
            <w:vAlign w:val="bottom"/>
          </w:tcPr>
          <w:p w14:paraId="4980E94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890.2</w:t>
            </w:r>
          </w:p>
        </w:tc>
        <w:tc>
          <w:tcPr>
            <w:tcW w:w="1403" w:type="dxa"/>
            <w:tcBorders>
              <w:top w:val="nil"/>
              <w:left w:val="nil"/>
              <w:bottom w:val="nil"/>
              <w:right w:val="nil"/>
            </w:tcBorders>
            <w:shd w:val="clear" w:color="auto" w:fill="auto"/>
            <w:noWrap/>
            <w:vAlign w:val="bottom"/>
          </w:tcPr>
          <w:p w14:paraId="7181AF0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808.3</w:t>
            </w:r>
          </w:p>
        </w:tc>
        <w:tc>
          <w:tcPr>
            <w:tcW w:w="1391" w:type="dxa"/>
            <w:tcBorders>
              <w:top w:val="nil"/>
              <w:left w:val="nil"/>
              <w:bottom w:val="nil"/>
              <w:right w:val="single" w:sz="8" w:space="0" w:color="auto"/>
            </w:tcBorders>
            <w:shd w:val="clear" w:color="auto" w:fill="auto"/>
            <w:noWrap/>
            <w:vAlign w:val="bottom"/>
          </w:tcPr>
          <w:p w14:paraId="17241A13"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905.2</w:t>
            </w:r>
          </w:p>
        </w:tc>
      </w:tr>
      <w:tr w:rsidR="004359F5" w:rsidRPr="004B61C0" w14:paraId="60814B03"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7B57EFC3"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Quick ratio = (Current Assets-Inventory)/Current liabilities</w:t>
            </w:r>
          </w:p>
        </w:tc>
        <w:tc>
          <w:tcPr>
            <w:tcW w:w="1391" w:type="dxa"/>
            <w:tcBorders>
              <w:top w:val="nil"/>
              <w:left w:val="nil"/>
              <w:bottom w:val="nil"/>
              <w:right w:val="nil"/>
            </w:tcBorders>
            <w:shd w:val="clear" w:color="auto" w:fill="E5DFEC" w:themeFill="accent4" w:themeFillTint="33"/>
            <w:noWrap/>
            <w:vAlign w:val="bottom"/>
          </w:tcPr>
          <w:p w14:paraId="7796127C"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0.41</w:t>
            </w:r>
          </w:p>
        </w:tc>
        <w:tc>
          <w:tcPr>
            <w:tcW w:w="1403" w:type="dxa"/>
            <w:tcBorders>
              <w:top w:val="nil"/>
              <w:left w:val="nil"/>
              <w:bottom w:val="nil"/>
              <w:right w:val="nil"/>
            </w:tcBorders>
            <w:shd w:val="clear" w:color="auto" w:fill="E5DFEC" w:themeFill="accent4" w:themeFillTint="33"/>
            <w:noWrap/>
            <w:vAlign w:val="bottom"/>
          </w:tcPr>
          <w:p w14:paraId="5350089F"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0.84</w:t>
            </w:r>
          </w:p>
        </w:tc>
        <w:tc>
          <w:tcPr>
            <w:tcW w:w="1391" w:type="dxa"/>
            <w:tcBorders>
              <w:top w:val="nil"/>
              <w:left w:val="nil"/>
              <w:bottom w:val="nil"/>
              <w:right w:val="single" w:sz="8" w:space="0" w:color="auto"/>
            </w:tcBorders>
            <w:shd w:val="clear" w:color="auto" w:fill="E5DFEC" w:themeFill="accent4" w:themeFillTint="33"/>
            <w:noWrap/>
            <w:vAlign w:val="bottom"/>
          </w:tcPr>
          <w:p w14:paraId="4067930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0.74</w:t>
            </w:r>
          </w:p>
        </w:tc>
      </w:tr>
    </w:tbl>
    <w:p w14:paraId="5B27A481" w14:textId="77777777" w:rsidR="004359F5" w:rsidRPr="004B61C0" w:rsidRDefault="004359F5" w:rsidP="004359F5">
      <w:pPr>
        <w:rPr>
          <w:rFonts w:asciiTheme="majorHAnsi" w:hAnsiTheme="majorHAnsi" w:cstheme="majorHAnsi"/>
        </w:rPr>
      </w:pPr>
    </w:p>
    <w:p w14:paraId="1ADED0B7" w14:textId="77777777" w:rsidR="004359F5" w:rsidRPr="00FE5DF6" w:rsidRDefault="004359F5" w:rsidP="004359F5">
      <w:pPr>
        <w:rPr>
          <w:rFonts w:asciiTheme="majorHAnsi" w:hAnsiTheme="majorHAnsi" w:cstheme="majorHAnsi"/>
          <w:b/>
          <w:bCs/>
          <w:color w:val="002060"/>
          <w:sz w:val="22"/>
          <w:szCs w:val="22"/>
        </w:rPr>
      </w:pPr>
      <w:r w:rsidRPr="00FE5DF6">
        <w:rPr>
          <w:rFonts w:asciiTheme="majorHAnsi" w:hAnsiTheme="majorHAnsi" w:cstheme="majorHAnsi"/>
          <w:b/>
          <w:bCs/>
          <w:color w:val="002060"/>
          <w:sz w:val="22"/>
          <w:szCs w:val="22"/>
        </w:rPr>
        <w:t>Cash Ratio</w:t>
      </w:r>
    </w:p>
    <w:p w14:paraId="70F9CCE0" w14:textId="77777777" w:rsidR="004359F5" w:rsidRPr="004B61C0" w:rsidRDefault="004359F5" w:rsidP="004359F5">
      <w:pPr>
        <w:rPr>
          <w:rFonts w:asciiTheme="majorHAnsi" w:hAnsiTheme="majorHAnsi" w:cstheme="majorHAnsi"/>
          <w:b/>
          <w:bCs/>
          <w:color w:val="002060"/>
          <w:sz w:val="24"/>
          <w:szCs w:val="24"/>
        </w:rPr>
      </w:pPr>
    </w:p>
    <w:p w14:paraId="3A35A9C2"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The Cash ratio measures a company’s ability to cover its current liabilities using only its cash and cash equivalents.</w:t>
      </w:r>
    </w:p>
    <w:p w14:paraId="37BE3F09"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10DAF3D3"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188501A8"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419D452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4972A8B5"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4EBF02CB"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3309B2B6"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3AC8A378"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Cash and cash equivalents</w:t>
            </w:r>
          </w:p>
        </w:tc>
        <w:tc>
          <w:tcPr>
            <w:tcW w:w="1391" w:type="dxa"/>
            <w:tcBorders>
              <w:top w:val="nil"/>
              <w:left w:val="nil"/>
              <w:bottom w:val="nil"/>
              <w:right w:val="nil"/>
            </w:tcBorders>
            <w:shd w:val="clear" w:color="000000" w:fill="FFFFFF"/>
            <w:noWrap/>
            <w:vAlign w:val="center"/>
          </w:tcPr>
          <w:p w14:paraId="3E3406D0"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107.9</w:t>
            </w:r>
          </w:p>
        </w:tc>
        <w:tc>
          <w:tcPr>
            <w:tcW w:w="1403" w:type="dxa"/>
            <w:tcBorders>
              <w:top w:val="nil"/>
              <w:left w:val="nil"/>
              <w:bottom w:val="nil"/>
              <w:right w:val="nil"/>
            </w:tcBorders>
            <w:shd w:val="clear" w:color="000000" w:fill="FFFFFF"/>
            <w:noWrap/>
            <w:vAlign w:val="bottom"/>
          </w:tcPr>
          <w:p w14:paraId="6CF639B1"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489.4</w:t>
            </w:r>
          </w:p>
        </w:tc>
        <w:tc>
          <w:tcPr>
            <w:tcW w:w="1391" w:type="dxa"/>
            <w:tcBorders>
              <w:top w:val="nil"/>
              <w:left w:val="nil"/>
              <w:bottom w:val="nil"/>
              <w:right w:val="single" w:sz="8" w:space="0" w:color="auto"/>
            </w:tcBorders>
            <w:shd w:val="clear" w:color="000000" w:fill="FFFFFF"/>
            <w:noWrap/>
            <w:vAlign w:val="bottom"/>
          </w:tcPr>
          <w:p w14:paraId="3D103D3A"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418.9</w:t>
            </w:r>
          </w:p>
        </w:tc>
      </w:tr>
      <w:tr w:rsidR="004359F5" w:rsidRPr="004B61C0" w14:paraId="28707136"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1619C563"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Current Liabilities</w:t>
            </w:r>
          </w:p>
        </w:tc>
        <w:tc>
          <w:tcPr>
            <w:tcW w:w="1391" w:type="dxa"/>
            <w:tcBorders>
              <w:top w:val="nil"/>
              <w:left w:val="nil"/>
              <w:bottom w:val="nil"/>
              <w:right w:val="nil"/>
            </w:tcBorders>
            <w:shd w:val="clear" w:color="auto" w:fill="auto"/>
            <w:noWrap/>
            <w:vAlign w:val="bottom"/>
          </w:tcPr>
          <w:p w14:paraId="75B63590"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890.2</w:t>
            </w:r>
          </w:p>
        </w:tc>
        <w:tc>
          <w:tcPr>
            <w:tcW w:w="1403" w:type="dxa"/>
            <w:tcBorders>
              <w:top w:val="nil"/>
              <w:left w:val="nil"/>
              <w:bottom w:val="nil"/>
              <w:right w:val="nil"/>
            </w:tcBorders>
            <w:shd w:val="clear" w:color="auto" w:fill="auto"/>
            <w:noWrap/>
            <w:vAlign w:val="bottom"/>
          </w:tcPr>
          <w:p w14:paraId="6A31C3E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808.3</w:t>
            </w:r>
          </w:p>
        </w:tc>
        <w:tc>
          <w:tcPr>
            <w:tcW w:w="1391" w:type="dxa"/>
            <w:tcBorders>
              <w:top w:val="nil"/>
              <w:left w:val="nil"/>
              <w:bottom w:val="nil"/>
              <w:right w:val="single" w:sz="8" w:space="0" w:color="auto"/>
            </w:tcBorders>
            <w:shd w:val="clear" w:color="auto" w:fill="auto"/>
            <w:noWrap/>
            <w:vAlign w:val="bottom"/>
          </w:tcPr>
          <w:p w14:paraId="12357905"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905.2</w:t>
            </w:r>
          </w:p>
        </w:tc>
      </w:tr>
      <w:tr w:rsidR="004359F5" w:rsidRPr="004B61C0" w14:paraId="6F86B074"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7CB3E786"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Cash ratio = Cash and cash equivalents/Current liabilities</w:t>
            </w:r>
          </w:p>
        </w:tc>
        <w:tc>
          <w:tcPr>
            <w:tcW w:w="1391" w:type="dxa"/>
            <w:tcBorders>
              <w:top w:val="nil"/>
              <w:left w:val="nil"/>
              <w:bottom w:val="nil"/>
              <w:right w:val="nil"/>
            </w:tcBorders>
            <w:shd w:val="clear" w:color="auto" w:fill="E5DFEC" w:themeFill="accent4" w:themeFillTint="33"/>
            <w:noWrap/>
            <w:vAlign w:val="bottom"/>
          </w:tcPr>
          <w:p w14:paraId="1CC607C0"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0.12</w:t>
            </w:r>
          </w:p>
        </w:tc>
        <w:tc>
          <w:tcPr>
            <w:tcW w:w="1403" w:type="dxa"/>
            <w:tcBorders>
              <w:top w:val="nil"/>
              <w:left w:val="nil"/>
              <w:bottom w:val="nil"/>
              <w:right w:val="nil"/>
            </w:tcBorders>
            <w:shd w:val="clear" w:color="auto" w:fill="E5DFEC" w:themeFill="accent4" w:themeFillTint="33"/>
            <w:noWrap/>
            <w:vAlign w:val="bottom"/>
          </w:tcPr>
          <w:p w14:paraId="7424253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0.61</w:t>
            </w:r>
          </w:p>
        </w:tc>
        <w:tc>
          <w:tcPr>
            <w:tcW w:w="1391" w:type="dxa"/>
            <w:tcBorders>
              <w:top w:val="nil"/>
              <w:left w:val="nil"/>
              <w:bottom w:val="nil"/>
              <w:right w:val="single" w:sz="8" w:space="0" w:color="auto"/>
            </w:tcBorders>
            <w:shd w:val="clear" w:color="auto" w:fill="E5DFEC" w:themeFill="accent4" w:themeFillTint="33"/>
            <w:noWrap/>
            <w:vAlign w:val="bottom"/>
          </w:tcPr>
          <w:p w14:paraId="29B3BDD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0.46</w:t>
            </w:r>
          </w:p>
        </w:tc>
      </w:tr>
    </w:tbl>
    <w:p w14:paraId="1D2C39B2" w14:textId="77777777" w:rsidR="004359F5" w:rsidRPr="004B61C0" w:rsidRDefault="004359F5" w:rsidP="004359F5">
      <w:pPr>
        <w:rPr>
          <w:rFonts w:asciiTheme="majorHAnsi" w:hAnsiTheme="majorHAnsi" w:cstheme="majorHAnsi"/>
          <w:b/>
          <w:bCs/>
          <w:color w:val="002060"/>
          <w:sz w:val="24"/>
          <w:szCs w:val="24"/>
        </w:rPr>
      </w:pPr>
    </w:p>
    <w:p w14:paraId="44AE1657" w14:textId="77777777" w:rsidR="004359F5" w:rsidRPr="006D4AD8" w:rsidRDefault="004359F5" w:rsidP="004359F5">
      <w:pPr>
        <w:rPr>
          <w:rFonts w:asciiTheme="majorHAnsi" w:hAnsiTheme="majorHAnsi" w:cstheme="majorHAnsi"/>
          <w:b/>
          <w:bCs/>
          <w:color w:val="002060"/>
          <w:sz w:val="28"/>
          <w:szCs w:val="28"/>
          <w:u w:val="single"/>
        </w:rPr>
      </w:pPr>
      <w:r w:rsidRPr="006D4AD8">
        <w:rPr>
          <w:rFonts w:asciiTheme="majorHAnsi" w:hAnsiTheme="majorHAnsi" w:cstheme="majorHAnsi"/>
          <w:b/>
          <w:bCs/>
          <w:color w:val="002060"/>
          <w:sz w:val="28"/>
          <w:szCs w:val="28"/>
          <w:u w:val="single"/>
        </w:rPr>
        <w:t>Activity Ratios</w:t>
      </w:r>
    </w:p>
    <w:p w14:paraId="659BD5AE" w14:textId="77777777" w:rsidR="004359F5" w:rsidRPr="004B61C0" w:rsidRDefault="004359F5" w:rsidP="004359F5">
      <w:pPr>
        <w:rPr>
          <w:rFonts w:asciiTheme="majorHAnsi" w:hAnsiTheme="majorHAnsi" w:cstheme="majorHAnsi"/>
          <w:b/>
          <w:bCs/>
          <w:color w:val="002060"/>
          <w:sz w:val="24"/>
          <w:szCs w:val="24"/>
        </w:rPr>
      </w:pPr>
    </w:p>
    <w:p w14:paraId="26615864"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Activity ratios measure how a company uses its resources to generate sales. These ratios are used by investors to gauge efficiency of an operation, the speed at which cash is collected and the rate at which inventory is turned over. </w:t>
      </w:r>
      <w:sdt>
        <w:sdtPr>
          <w:rPr>
            <w:rFonts w:asciiTheme="majorHAnsi" w:hAnsiTheme="majorHAnsi" w:cstheme="majorHAnsi"/>
            <w:i/>
            <w:iCs/>
          </w:rPr>
          <w:id w:val="-850803589"/>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7F88C88B" w14:textId="24FD8484" w:rsidR="004359F5" w:rsidRDefault="004359F5" w:rsidP="004359F5">
      <w:pPr>
        <w:rPr>
          <w:rFonts w:asciiTheme="majorHAnsi" w:hAnsiTheme="majorHAnsi" w:cstheme="majorHAnsi"/>
          <w:b/>
          <w:bCs/>
          <w:color w:val="002060"/>
          <w:sz w:val="24"/>
          <w:szCs w:val="24"/>
        </w:rPr>
      </w:pPr>
    </w:p>
    <w:p w14:paraId="2CD192F2" w14:textId="77777777" w:rsidR="00F7571E" w:rsidRPr="00F7571E" w:rsidRDefault="00F7571E" w:rsidP="004359F5">
      <w:pPr>
        <w:rPr>
          <w:rFonts w:asciiTheme="majorHAnsi" w:hAnsiTheme="majorHAnsi" w:cstheme="majorHAnsi"/>
          <w:b/>
          <w:bCs/>
          <w:color w:val="002060"/>
          <w:sz w:val="28"/>
          <w:szCs w:val="28"/>
        </w:rPr>
      </w:pPr>
    </w:p>
    <w:p w14:paraId="3D8282FE"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Days Sales Outstanding (DSO)</w:t>
      </w:r>
    </w:p>
    <w:p w14:paraId="52E825E9" w14:textId="77777777" w:rsidR="004359F5" w:rsidRPr="004B61C0" w:rsidRDefault="004359F5" w:rsidP="004359F5">
      <w:pPr>
        <w:rPr>
          <w:rFonts w:asciiTheme="majorHAnsi" w:hAnsiTheme="majorHAnsi" w:cstheme="majorHAnsi"/>
          <w:b/>
          <w:bCs/>
          <w:color w:val="002060"/>
          <w:sz w:val="24"/>
          <w:szCs w:val="24"/>
        </w:rPr>
      </w:pPr>
    </w:p>
    <w:p w14:paraId="2F033B1B"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Days Sales Outstanding (DSO) measure the average number of days that the company takes to collect accounts receivable from customers. </w:t>
      </w:r>
      <w:sdt>
        <w:sdtPr>
          <w:rPr>
            <w:rFonts w:asciiTheme="majorHAnsi" w:hAnsiTheme="majorHAnsi" w:cstheme="majorHAnsi"/>
            <w:i/>
            <w:iCs/>
          </w:rPr>
          <w:id w:val="-93165297"/>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Edw16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(Fields, 2016)</w:t>
          </w:r>
          <w:r w:rsidRPr="004B61C0">
            <w:rPr>
              <w:rFonts w:asciiTheme="majorHAnsi" w:hAnsiTheme="majorHAnsi" w:cstheme="majorHAnsi"/>
              <w:i/>
              <w:iCs/>
            </w:rPr>
            <w:fldChar w:fldCharType="end"/>
          </w:r>
        </w:sdtContent>
      </w:sdt>
    </w:p>
    <w:p w14:paraId="29FF3E05"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07184CF1"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3FFB1D09"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1F95A63B"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4B16F59B"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4AD922C9"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21B674F1"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4A4C7DCF"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Trade and Other Receivables</w:t>
            </w:r>
          </w:p>
        </w:tc>
        <w:tc>
          <w:tcPr>
            <w:tcW w:w="1391" w:type="dxa"/>
            <w:tcBorders>
              <w:top w:val="nil"/>
              <w:left w:val="nil"/>
              <w:bottom w:val="nil"/>
              <w:right w:val="nil"/>
            </w:tcBorders>
            <w:shd w:val="clear" w:color="000000" w:fill="FFFFFF"/>
            <w:noWrap/>
            <w:vAlign w:val="center"/>
          </w:tcPr>
          <w:p w14:paraId="73835A3E"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251.5</w:t>
            </w:r>
          </w:p>
        </w:tc>
        <w:tc>
          <w:tcPr>
            <w:tcW w:w="1403" w:type="dxa"/>
            <w:tcBorders>
              <w:top w:val="nil"/>
              <w:left w:val="nil"/>
              <w:bottom w:val="nil"/>
              <w:right w:val="nil"/>
            </w:tcBorders>
            <w:shd w:val="clear" w:color="000000" w:fill="FFFFFF"/>
            <w:noWrap/>
            <w:vAlign w:val="bottom"/>
          </w:tcPr>
          <w:p w14:paraId="1129F9E2"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178.8</w:t>
            </w:r>
          </w:p>
        </w:tc>
        <w:tc>
          <w:tcPr>
            <w:tcW w:w="1391" w:type="dxa"/>
            <w:tcBorders>
              <w:top w:val="nil"/>
              <w:left w:val="nil"/>
              <w:bottom w:val="nil"/>
              <w:right w:val="single" w:sz="8" w:space="0" w:color="auto"/>
            </w:tcBorders>
            <w:shd w:val="clear" w:color="000000" w:fill="FFFFFF"/>
            <w:noWrap/>
            <w:vAlign w:val="bottom"/>
          </w:tcPr>
          <w:p w14:paraId="1264023C"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245.5</w:t>
            </w:r>
          </w:p>
        </w:tc>
      </w:tr>
      <w:tr w:rsidR="004359F5" w:rsidRPr="004B61C0" w14:paraId="11B01765"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6FB0FD6A"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Average revenue per day</w:t>
            </w:r>
          </w:p>
        </w:tc>
        <w:tc>
          <w:tcPr>
            <w:tcW w:w="1391" w:type="dxa"/>
            <w:tcBorders>
              <w:top w:val="nil"/>
              <w:left w:val="nil"/>
              <w:bottom w:val="nil"/>
              <w:right w:val="nil"/>
            </w:tcBorders>
            <w:shd w:val="clear" w:color="auto" w:fill="auto"/>
            <w:noWrap/>
            <w:vAlign w:val="bottom"/>
          </w:tcPr>
          <w:p w14:paraId="73F6D0B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2.6863</w:t>
            </w:r>
          </w:p>
        </w:tc>
        <w:tc>
          <w:tcPr>
            <w:tcW w:w="1403" w:type="dxa"/>
            <w:tcBorders>
              <w:top w:val="nil"/>
              <w:left w:val="nil"/>
              <w:bottom w:val="nil"/>
              <w:right w:val="nil"/>
            </w:tcBorders>
            <w:shd w:val="clear" w:color="auto" w:fill="auto"/>
            <w:noWrap/>
            <w:vAlign w:val="bottom"/>
          </w:tcPr>
          <w:p w14:paraId="5EB26E4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1.6762</w:t>
            </w:r>
          </w:p>
        </w:tc>
        <w:tc>
          <w:tcPr>
            <w:tcW w:w="1391" w:type="dxa"/>
            <w:tcBorders>
              <w:top w:val="nil"/>
              <w:left w:val="nil"/>
              <w:bottom w:val="nil"/>
              <w:right w:val="single" w:sz="8" w:space="0" w:color="auto"/>
            </w:tcBorders>
            <w:shd w:val="clear" w:color="auto" w:fill="auto"/>
            <w:noWrap/>
            <w:vAlign w:val="bottom"/>
          </w:tcPr>
          <w:p w14:paraId="7E3D534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3.0008</w:t>
            </w:r>
          </w:p>
        </w:tc>
      </w:tr>
      <w:tr w:rsidR="004359F5" w:rsidRPr="004B61C0" w14:paraId="732E5F13"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2B7E4074"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DSO - Trade and Other Receivables/Average revenue per day</w:t>
            </w:r>
          </w:p>
        </w:tc>
        <w:tc>
          <w:tcPr>
            <w:tcW w:w="1391" w:type="dxa"/>
            <w:tcBorders>
              <w:top w:val="nil"/>
              <w:left w:val="nil"/>
              <w:bottom w:val="nil"/>
              <w:right w:val="nil"/>
            </w:tcBorders>
            <w:shd w:val="clear" w:color="auto" w:fill="E5DFEC" w:themeFill="accent4" w:themeFillTint="33"/>
            <w:noWrap/>
            <w:vAlign w:val="bottom"/>
          </w:tcPr>
          <w:p w14:paraId="257B75E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93.62</w:t>
            </w:r>
          </w:p>
        </w:tc>
        <w:tc>
          <w:tcPr>
            <w:tcW w:w="1403" w:type="dxa"/>
            <w:tcBorders>
              <w:top w:val="nil"/>
              <w:left w:val="nil"/>
              <w:bottom w:val="nil"/>
              <w:right w:val="nil"/>
            </w:tcBorders>
            <w:shd w:val="clear" w:color="auto" w:fill="E5DFEC" w:themeFill="accent4" w:themeFillTint="33"/>
            <w:noWrap/>
            <w:vAlign w:val="bottom"/>
          </w:tcPr>
          <w:p w14:paraId="0C67485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106.67</w:t>
            </w:r>
          </w:p>
        </w:tc>
        <w:tc>
          <w:tcPr>
            <w:tcW w:w="1391" w:type="dxa"/>
            <w:tcBorders>
              <w:top w:val="nil"/>
              <w:left w:val="nil"/>
              <w:bottom w:val="nil"/>
              <w:right w:val="single" w:sz="8" w:space="0" w:color="auto"/>
            </w:tcBorders>
            <w:shd w:val="clear" w:color="auto" w:fill="E5DFEC" w:themeFill="accent4" w:themeFillTint="33"/>
            <w:noWrap/>
            <w:vAlign w:val="bottom"/>
          </w:tcPr>
          <w:p w14:paraId="714EB2C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81.81</w:t>
            </w:r>
          </w:p>
        </w:tc>
      </w:tr>
    </w:tbl>
    <w:p w14:paraId="55025ECD" w14:textId="77777777" w:rsidR="004359F5" w:rsidRPr="004B61C0" w:rsidRDefault="004359F5" w:rsidP="004359F5">
      <w:pPr>
        <w:rPr>
          <w:rFonts w:asciiTheme="majorHAnsi" w:hAnsiTheme="majorHAnsi" w:cstheme="majorHAnsi"/>
          <w:b/>
          <w:bCs/>
          <w:color w:val="002060"/>
          <w:sz w:val="24"/>
          <w:szCs w:val="24"/>
        </w:rPr>
      </w:pPr>
    </w:p>
    <w:tbl>
      <w:tblPr>
        <w:tblW w:w="5196" w:type="dxa"/>
        <w:jc w:val="right"/>
        <w:tblLook w:val="04A0" w:firstRow="1" w:lastRow="0" w:firstColumn="1" w:lastColumn="0" w:noHBand="0" w:noVBand="1"/>
      </w:tblPr>
      <w:tblGrid>
        <w:gridCol w:w="2410"/>
        <w:gridCol w:w="774"/>
        <w:gridCol w:w="1006"/>
        <w:gridCol w:w="1006"/>
      </w:tblGrid>
      <w:tr w:rsidR="004B61C0" w:rsidRPr="00C63696" w14:paraId="768B4E00" w14:textId="77777777" w:rsidTr="000B4164">
        <w:trPr>
          <w:trHeight w:val="300"/>
          <w:jc w:val="right"/>
        </w:trPr>
        <w:tc>
          <w:tcPr>
            <w:tcW w:w="2410" w:type="dxa"/>
            <w:tcBorders>
              <w:top w:val="nil"/>
              <w:left w:val="nil"/>
              <w:bottom w:val="single" w:sz="4" w:space="0" w:color="auto"/>
              <w:right w:val="nil"/>
            </w:tcBorders>
            <w:shd w:val="clear" w:color="auto" w:fill="auto"/>
            <w:noWrap/>
            <w:vAlign w:val="bottom"/>
            <w:hideMark/>
          </w:tcPr>
          <w:p w14:paraId="56FBC4E6" w14:textId="77777777" w:rsidR="004359F5" w:rsidRPr="00C63696" w:rsidRDefault="004359F5" w:rsidP="000B4164">
            <w:pPr>
              <w:rPr>
                <w:rFonts w:asciiTheme="majorHAnsi" w:hAnsiTheme="majorHAnsi" w:cstheme="majorHAnsi"/>
              </w:rPr>
            </w:pPr>
          </w:p>
        </w:tc>
        <w:tc>
          <w:tcPr>
            <w:tcW w:w="774" w:type="dxa"/>
            <w:tcBorders>
              <w:top w:val="nil"/>
              <w:left w:val="nil"/>
              <w:bottom w:val="single" w:sz="4" w:space="0" w:color="auto"/>
              <w:right w:val="single" w:sz="4" w:space="0" w:color="auto"/>
            </w:tcBorders>
            <w:shd w:val="clear" w:color="auto" w:fill="002060"/>
            <w:noWrap/>
            <w:vAlign w:val="bottom"/>
            <w:hideMark/>
          </w:tcPr>
          <w:p w14:paraId="13BD9103"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2019</w:t>
            </w:r>
          </w:p>
        </w:tc>
        <w:tc>
          <w:tcPr>
            <w:tcW w:w="1006"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6A70D151"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2020</w:t>
            </w:r>
          </w:p>
        </w:tc>
        <w:tc>
          <w:tcPr>
            <w:tcW w:w="1006" w:type="dxa"/>
            <w:tcBorders>
              <w:top w:val="nil"/>
              <w:left w:val="single" w:sz="4" w:space="0" w:color="auto"/>
              <w:bottom w:val="single" w:sz="4" w:space="0" w:color="auto"/>
              <w:right w:val="nil"/>
            </w:tcBorders>
            <w:shd w:val="clear" w:color="auto" w:fill="002060"/>
            <w:noWrap/>
            <w:vAlign w:val="bottom"/>
            <w:hideMark/>
          </w:tcPr>
          <w:p w14:paraId="051AF73B"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2021</w:t>
            </w:r>
          </w:p>
        </w:tc>
      </w:tr>
      <w:tr w:rsidR="004359F5" w:rsidRPr="00C63696" w14:paraId="22C363C2" w14:textId="77777777" w:rsidTr="000B4164">
        <w:trPr>
          <w:trHeight w:val="285"/>
          <w:jc w:val="right"/>
        </w:trPr>
        <w:tc>
          <w:tcPr>
            <w:tcW w:w="2410" w:type="dxa"/>
            <w:tcBorders>
              <w:top w:val="single" w:sz="4" w:space="0" w:color="auto"/>
              <w:left w:val="single" w:sz="4" w:space="0" w:color="auto"/>
              <w:bottom w:val="nil"/>
              <w:right w:val="nil"/>
            </w:tcBorders>
            <w:shd w:val="clear" w:color="auto" w:fill="auto"/>
            <w:noWrap/>
            <w:vAlign w:val="bottom"/>
            <w:hideMark/>
          </w:tcPr>
          <w:p w14:paraId="593C3F59" w14:textId="77777777" w:rsidR="004359F5" w:rsidRPr="00C63696" w:rsidRDefault="004359F5" w:rsidP="000B4164">
            <w:pPr>
              <w:rPr>
                <w:rFonts w:asciiTheme="majorHAnsi" w:hAnsiTheme="majorHAnsi" w:cstheme="majorHAnsi"/>
                <w:color w:val="000000"/>
              </w:rPr>
            </w:pPr>
            <w:r w:rsidRPr="00C63696">
              <w:rPr>
                <w:rFonts w:asciiTheme="majorHAnsi" w:hAnsiTheme="majorHAnsi" w:cstheme="majorHAnsi"/>
                <w:color w:val="000000"/>
              </w:rPr>
              <w:t>Revenue</w:t>
            </w:r>
          </w:p>
        </w:tc>
        <w:tc>
          <w:tcPr>
            <w:tcW w:w="774" w:type="dxa"/>
            <w:tcBorders>
              <w:top w:val="single" w:sz="4" w:space="0" w:color="auto"/>
              <w:left w:val="nil"/>
              <w:bottom w:val="nil"/>
              <w:right w:val="single" w:sz="4" w:space="0" w:color="auto"/>
            </w:tcBorders>
            <w:shd w:val="clear" w:color="auto" w:fill="auto"/>
            <w:noWrap/>
            <w:vAlign w:val="bottom"/>
            <w:hideMark/>
          </w:tcPr>
          <w:p w14:paraId="77572227"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980.5</w:t>
            </w:r>
          </w:p>
        </w:tc>
        <w:tc>
          <w:tcPr>
            <w:tcW w:w="1006" w:type="dxa"/>
            <w:tcBorders>
              <w:top w:val="single" w:sz="4" w:space="0" w:color="auto"/>
              <w:left w:val="single" w:sz="4" w:space="0" w:color="auto"/>
              <w:bottom w:val="nil"/>
              <w:right w:val="single" w:sz="4" w:space="0" w:color="auto"/>
            </w:tcBorders>
            <w:shd w:val="clear" w:color="auto" w:fill="auto"/>
            <w:noWrap/>
            <w:vAlign w:val="bottom"/>
            <w:hideMark/>
          </w:tcPr>
          <w:p w14:paraId="64C636CA"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611.8</w:t>
            </w:r>
          </w:p>
        </w:tc>
        <w:tc>
          <w:tcPr>
            <w:tcW w:w="1006" w:type="dxa"/>
            <w:tcBorders>
              <w:top w:val="single" w:sz="4" w:space="0" w:color="auto"/>
              <w:left w:val="single" w:sz="4" w:space="0" w:color="auto"/>
              <w:bottom w:val="nil"/>
              <w:right w:val="single" w:sz="4" w:space="0" w:color="auto"/>
            </w:tcBorders>
            <w:shd w:val="clear" w:color="auto" w:fill="auto"/>
            <w:noWrap/>
            <w:vAlign w:val="bottom"/>
            <w:hideMark/>
          </w:tcPr>
          <w:p w14:paraId="2330D0B5"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1095.3</w:t>
            </w:r>
          </w:p>
        </w:tc>
      </w:tr>
      <w:tr w:rsidR="004359F5" w:rsidRPr="00C63696" w14:paraId="7103FAF8" w14:textId="77777777" w:rsidTr="000B4164">
        <w:trPr>
          <w:trHeight w:val="285"/>
          <w:jc w:val="right"/>
        </w:trPr>
        <w:tc>
          <w:tcPr>
            <w:tcW w:w="2410" w:type="dxa"/>
            <w:tcBorders>
              <w:top w:val="nil"/>
              <w:left w:val="single" w:sz="4" w:space="0" w:color="auto"/>
              <w:bottom w:val="nil"/>
              <w:right w:val="nil"/>
            </w:tcBorders>
            <w:shd w:val="clear" w:color="auto" w:fill="auto"/>
            <w:noWrap/>
            <w:vAlign w:val="bottom"/>
            <w:hideMark/>
          </w:tcPr>
          <w:p w14:paraId="3CD6BF33" w14:textId="77777777" w:rsidR="004359F5" w:rsidRPr="00C63696" w:rsidRDefault="004359F5" w:rsidP="000B4164">
            <w:pPr>
              <w:rPr>
                <w:rFonts w:asciiTheme="majorHAnsi" w:hAnsiTheme="majorHAnsi" w:cstheme="majorHAnsi"/>
                <w:color w:val="000000"/>
              </w:rPr>
            </w:pPr>
            <w:r w:rsidRPr="00C63696">
              <w:rPr>
                <w:rFonts w:asciiTheme="majorHAnsi" w:hAnsiTheme="majorHAnsi" w:cstheme="majorHAnsi"/>
                <w:color w:val="000000"/>
              </w:rPr>
              <w:t>Days</w:t>
            </w:r>
          </w:p>
        </w:tc>
        <w:tc>
          <w:tcPr>
            <w:tcW w:w="774" w:type="dxa"/>
            <w:tcBorders>
              <w:top w:val="nil"/>
              <w:left w:val="nil"/>
              <w:bottom w:val="nil"/>
              <w:right w:val="single" w:sz="4" w:space="0" w:color="auto"/>
            </w:tcBorders>
            <w:shd w:val="clear" w:color="auto" w:fill="auto"/>
            <w:noWrap/>
            <w:vAlign w:val="bottom"/>
            <w:hideMark/>
          </w:tcPr>
          <w:p w14:paraId="1571EA70"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365</w:t>
            </w:r>
          </w:p>
        </w:tc>
        <w:tc>
          <w:tcPr>
            <w:tcW w:w="1006" w:type="dxa"/>
            <w:tcBorders>
              <w:top w:val="nil"/>
              <w:left w:val="single" w:sz="4" w:space="0" w:color="auto"/>
              <w:bottom w:val="nil"/>
              <w:right w:val="single" w:sz="4" w:space="0" w:color="auto"/>
            </w:tcBorders>
            <w:shd w:val="clear" w:color="auto" w:fill="auto"/>
            <w:noWrap/>
            <w:vAlign w:val="bottom"/>
            <w:hideMark/>
          </w:tcPr>
          <w:p w14:paraId="4E3B752C"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365</w:t>
            </w:r>
          </w:p>
        </w:tc>
        <w:tc>
          <w:tcPr>
            <w:tcW w:w="1006" w:type="dxa"/>
            <w:tcBorders>
              <w:top w:val="nil"/>
              <w:left w:val="single" w:sz="4" w:space="0" w:color="auto"/>
              <w:bottom w:val="nil"/>
              <w:right w:val="single" w:sz="4" w:space="0" w:color="auto"/>
            </w:tcBorders>
            <w:shd w:val="clear" w:color="auto" w:fill="auto"/>
            <w:noWrap/>
            <w:vAlign w:val="bottom"/>
            <w:hideMark/>
          </w:tcPr>
          <w:p w14:paraId="5A0AF273"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365</w:t>
            </w:r>
          </w:p>
        </w:tc>
      </w:tr>
      <w:tr w:rsidR="004B61C0" w:rsidRPr="00C63696" w14:paraId="40676E27" w14:textId="77777777" w:rsidTr="000B4164">
        <w:trPr>
          <w:trHeight w:val="285"/>
          <w:jc w:val="right"/>
        </w:trPr>
        <w:tc>
          <w:tcPr>
            <w:tcW w:w="2410" w:type="dxa"/>
            <w:tcBorders>
              <w:top w:val="single" w:sz="4" w:space="0" w:color="auto"/>
              <w:left w:val="single" w:sz="4" w:space="0" w:color="auto"/>
              <w:bottom w:val="single" w:sz="4" w:space="0" w:color="auto"/>
              <w:right w:val="nil"/>
            </w:tcBorders>
            <w:shd w:val="clear" w:color="auto" w:fill="E5DFEC" w:themeFill="accent4" w:themeFillTint="33"/>
            <w:noWrap/>
            <w:vAlign w:val="center"/>
            <w:hideMark/>
          </w:tcPr>
          <w:p w14:paraId="40BFEA17" w14:textId="77777777" w:rsidR="004359F5" w:rsidRPr="00C63696" w:rsidRDefault="004359F5" w:rsidP="000B4164">
            <w:pPr>
              <w:rPr>
                <w:rFonts w:asciiTheme="majorHAnsi" w:hAnsiTheme="majorHAnsi" w:cstheme="majorHAnsi"/>
                <w:color w:val="000000"/>
              </w:rPr>
            </w:pPr>
            <w:r w:rsidRPr="00C63696">
              <w:rPr>
                <w:rFonts w:asciiTheme="majorHAnsi" w:hAnsiTheme="majorHAnsi" w:cstheme="majorHAnsi"/>
                <w:color w:val="000000"/>
              </w:rPr>
              <w:t>Average revenue per day</w:t>
            </w:r>
          </w:p>
        </w:tc>
        <w:tc>
          <w:tcPr>
            <w:tcW w:w="774" w:type="dxa"/>
            <w:tcBorders>
              <w:top w:val="single" w:sz="4" w:space="0" w:color="auto"/>
              <w:left w:val="nil"/>
              <w:bottom w:val="single" w:sz="4" w:space="0" w:color="auto"/>
              <w:right w:val="single" w:sz="4" w:space="0" w:color="auto"/>
            </w:tcBorders>
            <w:shd w:val="clear" w:color="auto" w:fill="E5DFEC" w:themeFill="accent4" w:themeFillTint="33"/>
            <w:noWrap/>
            <w:vAlign w:val="bottom"/>
            <w:hideMark/>
          </w:tcPr>
          <w:p w14:paraId="1D8440B6"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2.6863</w:t>
            </w:r>
          </w:p>
        </w:tc>
        <w:tc>
          <w:tcPr>
            <w:tcW w:w="1006"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75B33D1D"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1.67616</w:t>
            </w:r>
          </w:p>
        </w:tc>
        <w:tc>
          <w:tcPr>
            <w:tcW w:w="1006"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783C67CF" w14:textId="77777777" w:rsidR="004359F5" w:rsidRPr="00C63696" w:rsidRDefault="004359F5" w:rsidP="000B4164">
            <w:pPr>
              <w:jc w:val="center"/>
              <w:rPr>
                <w:rFonts w:asciiTheme="majorHAnsi" w:hAnsiTheme="majorHAnsi" w:cstheme="majorHAnsi"/>
                <w:color w:val="000000"/>
              </w:rPr>
            </w:pPr>
            <w:r w:rsidRPr="00C63696">
              <w:rPr>
                <w:rFonts w:asciiTheme="majorHAnsi" w:hAnsiTheme="majorHAnsi" w:cstheme="majorHAnsi"/>
                <w:color w:val="000000"/>
              </w:rPr>
              <w:t>3.00082</w:t>
            </w:r>
          </w:p>
        </w:tc>
      </w:tr>
    </w:tbl>
    <w:p w14:paraId="5AF9B50B" w14:textId="7EFF2354" w:rsidR="004359F5" w:rsidRDefault="004359F5" w:rsidP="004359F5">
      <w:pPr>
        <w:rPr>
          <w:rFonts w:asciiTheme="majorHAnsi" w:hAnsiTheme="majorHAnsi" w:cstheme="majorHAnsi"/>
          <w:b/>
          <w:bCs/>
          <w:color w:val="002060"/>
          <w:sz w:val="24"/>
          <w:szCs w:val="24"/>
        </w:rPr>
      </w:pPr>
    </w:p>
    <w:p w14:paraId="1CFB506B" w14:textId="77777777" w:rsidR="00F7571E" w:rsidRPr="004B61C0" w:rsidRDefault="00F7571E" w:rsidP="004359F5">
      <w:pPr>
        <w:rPr>
          <w:rFonts w:asciiTheme="majorHAnsi" w:hAnsiTheme="majorHAnsi" w:cstheme="majorHAnsi"/>
          <w:b/>
          <w:bCs/>
          <w:color w:val="002060"/>
          <w:sz w:val="24"/>
          <w:szCs w:val="24"/>
        </w:rPr>
      </w:pPr>
    </w:p>
    <w:p w14:paraId="38A34FE5"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Inventory Turns</w:t>
      </w:r>
    </w:p>
    <w:p w14:paraId="6C3CE96B" w14:textId="77777777" w:rsidR="004359F5" w:rsidRPr="004B61C0" w:rsidRDefault="004359F5" w:rsidP="004359F5">
      <w:pPr>
        <w:rPr>
          <w:rFonts w:asciiTheme="majorHAnsi" w:hAnsiTheme="majorHAnsi" w:cstheme="majorHAnsi"/>
        </w:rPr>
      </w:pPr>
    </w:p>
    <w:p w14:paraId="77D396EB" w14:textId="77777777" w:rsidR="004359F5" w:rsidRPr="004B61C0" w:rsidRDefault="004359F5" w:rsidP="004359F5">
      <w:pPr>
        <w:rPr>
          <w:rFonts w:asciiTheme="majorHAnsi" w:hAnsiTheme="majorHAnsi" w:cstheme="majorHAnsi"/>
          <w:i/>
          <w:iCs/>
        </w:rPr>
      </w:pPr>
      <w:r w:rsidRPr="004B61C0">
        <w:rPr>
          <w:rFonts w:asciiTheme="majorHAnsi" w:hAnsiTheme="majorHAnsi" w:cstheme="majorHAnsi"/>
        </w:rPr>
        <w:t xml:space="preserve">The Inventory turnover ratio measures the number of times a company sells (or replaces) its inventory over a year. It is used to determine how effectively a company’s inventory is managed and how quickly its products are sold. </w:t>
      </w:r>
      <w:sdt>
        <w:sdtPr>
          <w:rPr>
            <w:rFonts w:asciiTheme="majorHAnsi" w:hAnsiTheme="majorHAnsi" w:cstheme="majorHAnsi"/>
          </w:rPr>
          <w:id w:val="-1106574603"/>
          <w:citation/>
        </w:sdtPr>
        <w:sdtEndPr>
          <w:rPr>
            <w:i/>
            <w:iCs/>
          </w:rPr>
        </w:sdtEnd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0B51A8B0"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782EE58D"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56C13064"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4C6A5EF8"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27CA267D"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11334D73"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48BDECF4"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3A295BF1"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Cost of Goods Sold (COGS)</w:t>
            </w:r>
          </w:p>
        </w:tc>
        <w:tc>
          <w:tcPr>
            <w:tcW w:w="1391" w:type="dxa"/>
            <w:tcBorders>
              <w:top w:val="nil"/>
              <w:left w:val="nil"/>
              <w:bottom w:val="nil"/>
              <w:right w:val="nil"/>
            </w:tcBorders>
            <w:shd w:val="clear" w:color="000000" w:fill="FFFFFF"/>
            <w:noWrap/>
            <w:vAlign w:val="center"/>
          </w:tcPr>
          <w:p w14:paraId="5FB900FE"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642.7</w:t>
            </w:r>
          </w:p>
        </w:tc>
        <w:tc>
          <w:tcPr>
            <w:tcW w:w="1403" w:type="dxa"/>
            <w:tcBorders>
              <w:top w:val="nil"/>
              <w:left w:val="nil"/>
              <w:bottom w:val="nil"/>
              <w:right w:val="nil"/>
            </w:tcBorders>
            <w:shd w:val="clear" w:color="000000" w:fill="FFFFFF"/>
            <w:noWrap/>
            <w:vAlign w:val="bottom"/>
          </w:tcPr>
          <w:p w14:paraId="5768054F"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500.7</w:t>
            </w:r>
          </w:p>
        </w:tc>
        <w:tc>
          <w:tcPr>
            <w:tcW w:w="1391" w:type="dxa"/>
            <w:tcBorders>
              <w:top w:val="nil"/>
              <w:left w:val="nil"/>
              <w:bottom w:val="nil"/>
              <w:right w:val="single" w:sz="8" w:space="0" w:color="auto"/>
            </w:tcBorders>
            <w:shd w:val="clear" w:color="000000" w:fill="FFFFFF"/>
            <w:noWrap/>
            <w:vAlign w:val="bottom"/>
          </w:tcPr>
          <w:p w14:paraId="4CA09D43"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751.6</w:t>
            </w:r>
          </w:p>
        </w:tc>
      </w:tr>
      <w:tr w:rsidR="004359F5" w:rsidRPr="004B61C0" w14:paraId="396F87DF"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39382FC6"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Average inventory</w:t>
            </w:r>
          </w:p>
        </w:tc>
        <w:tc>
          <w:tcPr>
            <w:tcW w:w="1391" w:type="dxa"/>
            <w:tcBorders>
              <w:top w:val="nil"/>
              <w:left w:val="nil"/>
              <w:bottom w:val="nil"/>
              <w:right w:val="nil"/>
            </w:tcBorders>
            <w:shd w:val="clear" w:color="auto" w:fill="auto"/>
            <w:noWrap/>
            <w:vAlign w:val="bottom"/>
          </w:tcPr>
          <w:p w14:paraId="3B8D7E5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183</w:t>
            </w:r>
          </w:p>
        </w:tc>
        <w:tc>
          <w:tcPr>
            <w:tcW w:w="1403" w:type="dxa"/>
            <w:tcBorders>
              <w:top w:val="nil"/>
              <w:left w:val="nil"/>
              <w:bottom w:val="nil"/>
              <w:right w:val="nil"/>
            </w:tcBorders>
            <w:shd w:val="clear" w:color="auto" w:fill="auto"/>
            <w:noWrap/>
            <w:vAlign w:val="bottom"/>
          </w:tcPr>
          <w:p w14:paraId="3E33DCE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204.05</w:t>
            </w:r>
          </w:p>
        </w:tc>
        <w:tc>
          <w:tcPr>
            <w:tcW w:w="1391" w:type="dxa"/>
            <w:tcBorders>
              <w:top w:val="nil"/>
              <w:left w:val="nil"/>
              <w:bottom w:val="nil"/>
              <w:right w:val="single" w:sz="8" w:space="0" w:color="auto"/>
            </w:tcBorders>
            <w:shd w:val="clear" w:color="auto" w:fill="auto"/>
            <w:noWrap/>
            <w:vAlign w:val="bottom"/>
          </w:tcPr>
          <w:p w14:paraId="66ADED25"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202.1</w:t>
            </w:r>
          </w:p>
        </w:tc>
      </w:tr>
      <w:tr w:rsidR="004359F5" w:rsidRPr="004B61C0" w14:paraId="3A623D30"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06BC5147"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Inventory Turns = Cost of Goods/ Average inventory</w:t>
            </w:r>
          </w:p>
        </w:tc>
        <w:tc>
          <w:tcPr>
            <w:tcW w:w="1391" w:type="dxa"/>
            <w:tcBorders>
              <w:top w:val="nil"/>
              <w:left w:val="nil"/>
              <w:bottom w:val="nil"/>
              <w:right w:val="nil"/>
            </w:tcBorders>
            <w:shd w:val="clear" w:color="auto" w:fill="E5DFEC" w:themeFill="accent4" w:themeFillTint="33"/>
            <w:noWrap/>
            <w:vAlign w:val="bottom"/>
          </w:tcPr>
          <w:p w14:paraId="0186CD6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3.51</w:t>
            </w:r>
          </w:p>
        </w:tc>
        <w:tc>
          <w:tcPr>
            <w:tcW w:w="1403" w:type="dxa"/>
            <w:tcBorders>
              <w:top w:val="nil"/>
              <w:left w:val="nil"/>
              <w:bottom w:val="nil"/>
              <w:right w:val="nil"/>
            </w:tcBorders>
            <w:shd w:val="clear" w:color="auto" w:fill="E5DFEC" w:themeFill="accent4" w:themeFillTint="33"/>
            <w:noWrap/>
            <w:vAlign w:val="bottom"/>
          </w:tcPr>
          <w:p w14:paraId="2B830CF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2.45</w:t>
            </w:r>
          </w:p>
        </w:tc>
        <w:tc>
          <w:tcPr>
            <w:tcW w:w="1391" w:type="dxa"/>
            <w:tcBorders>
              <w:top w:val="nil"/>
              <w:left w:val="nil"/>
              <w:bottom w:val="nil"/>
              <w:right w:val="single" w:sz="8" w:space="0" w:color="auto"/>
            </w:tcBorders>
            <w:shd w:val="clear" w:color="auto" w:fill="E5DFEC" w:themeFill="accent4" w:themeFillTint="33"/>
            <w:noWrap/>
            <w:vAlign w:val="bottom"/>
          </w:tcPr>
          <w:p w14:paraId="5D950EB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3.72</w:t>
            </w:r>
          </w:p>
        </w:tc>
      </w:tr>
    </w:tbl>
    <w:p w14:paraId="65D22D28" w14:textId="77777777" w:rsidR="004359F5" w:rsidRPr="004B61C0" w:rsidRDefault="004359F5" w:rsidP="004359F5">
      <w:pPr>
        <w:rPr>
          <w:rFonts w:asciiTheme="majorHAnsi" w:hAnsiTheme="majorHAnsi" w:cstheme="majorHAnsi"/>
        </w:rPr>
      </w:pPr>
    </w:p>
    <w:tbl>
      <w:tblPr>
        <w:tblW w:w="5196" w:type="dxa"/>
        <w:jc w:val="right"/>
        <w:tblLook w:val="04A0" w:firstRow="1" w:lastRow="0" w:firstColumn="1" w:lastColumn="0" w:noHBand="0" w:noVBand="1"/>
      </w:tblPr>
      <w:tblGrid>
        <w:gridCol w:w="2410"/>
        <w:gridCol w:w="774"/>
        <w:gridCol w:w="1006"/>
        <w:gridCol w:w="1006"/>
      </w:tblGrid>
      <w:tr w:rsidR="004359F5" w:rsidRPr="004B61C0" w14:paraId="30AC8A7F" w14:textId="77777777" w:rsidTr="000B4164">
        <w:trPr>
          <w:trHeight w:val="300"/>
          <w:jc w:val="right"/>
        </w:trPr>
        <w:tc>
          <w:tcPr>
            <w:tcW w:w="2410" w:type="dxa"/>
            <w:tcBorders>
              <w:top w:val="nil"/>
              <w:left w:val="nil"/>
              <w:bottom w:val="single" w:sz="4" w:space="0" w:color="auto"/>
              <w:right w:val="single" w:sz="4" w:space="0" w:color="auto"/>
            </w:tcBorders>
            <w:shd w:val="clear" w:color="auto" w:fill="auto"/>
            <w:noWrap/>
            <w:vAlign w:val="bottom"/>
            <w:hideMark/>
          </w:tcPr>
          <w:p w14:paraId="4B1B45C0" w14:textId="77777777" w:rsidR="004359F5" w:rsidRPr="00C63696" w:rsidRDefault="004359F5" w:rsidP="000B4164">
            <w:pPr>
              <w:rPr>
                <w:rFonts w:asciiTheme="majorHAnsi" w:hAnsiTheme="majorHAnsi" w:cstheme="majorHAnsi"/>
              </w:rPr>
            </w:pPr>
          </w:p>
        </w:tc>
        <w:tc>
          <w:tcPr>
            <w:tcW w:w="774"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704FB801"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2019</w:t>
            </w:r>
          </w:p>
        </w:tc>
        <w:tc>
          <w:tcPr>
            <w:tcW w:w="1006"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3D52F5B9"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2020</w:t>
            </w:r>
          </w:p>
        </w:tc>
        <w:tc>
          <w:tcPr>
            <w:tcW w:w="1006"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32A9A1AF"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2021</w:t>
            </w:r>
          </w:p>
        </w:tc>
      </w:tr>
      <w:tr w:rsidR="004359F5" w:rsidRPr="00C63696" w14:paraId="61A8D987" w14:textId="77777777" w:rsidTr="000B4164">
        <w:trPr>
          <w:trHeight w:val="285"/>
          <w:jc w:val="right"/>
        </w:trPr>
        <w:tc>
          <w:tcPr>
            <w:tcW w:w="2410" w:type="dxa"/>
            <w:tcBorders>
              <w:top w:val="single" w:sz="4" w:space="0" w:color="auto"/>
              <w:left w:val="single" w:sz="4" w:space="0" w:color="auto"/>
              <w:bottom w:val="nil"/>
              <w:right w:val="single" w:sz="4" w:space="0" w:color="auto"/>
            </w:tcBorders>
            <w:shd w:val="clear" w:color="auto" w:fill="auto"/>
            <w:noWrap/>
            <w:vAlign w:val="bottom"/>
            <w:hideMark/>
          </w:tcPr>
          <w:p w14:paraId="6649EE65" w14:textId="77777777" w:rsidR="004359F5" w:rsidRPr="00C63696" w:rsidRDefault="004359F5" w:rsidP="000B4164">
            <w:pPr>
              <w:rPr>
                <w:rFonts w:asciiTheme="majorHAnsi" w:hAnsiTheme="majorHAnsi" w:cstheme="majorHAnsi"/>
                <w:color w:val="000000"/>
              </w:rPr>
            </w:pPr>
            <w:r w:rsidRPr="00F6318E">
              <w:rPr>
                <w:rFonts w:asciiTheme="majorHAnsi" w:hAnsiTheme="majorHAnsi" w:cstheme="majorHAnsi"/>
                <w:color w:val="000000"/>
              </w:rPr>
              <w:t>Opening stock</w:t>
            </w:r>
          </w:p>
        </w:tc>
        <w:tc>
          <w:tcPr>
            <w:tcW w:w="774" w:type="dxa"/>
            <w:tcBorders>
              <w:top w:val="single" w:sz="4" w:space="0" w:color="auto"/>
              <w:left w:val="single" w:sz="4" w:space="0" w:color="auto"/>
              <w:bottom w:val="nil"/>
              <w:right w:val="single" w:sz="4" w:space="0" w:color="auto"/>
            </w:tcBorders>
            <w:shd w:val="clear" w:color="auto" w:fill="auto"/>
            <w:noWrap/>
            <w:vAlign w:val="bottom"/>
            <w:hideMark/>
          </w:tcPr>
          <w:p w14:paraId="3D4B84BD"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165.3</w:t>
            </w:r>
          </w:p>
        </w:tc>
        <w:tc>
          <w:tcPr>
            <w:tcW w:w="1006" w:type="dxa"/>
            <w:tcBorders>
              <w:top w:val="single" w:sz="4" w:space="0" w:color="auto"/>
              <w:left w:val="single" w:sz="4" w:space="0" w:color="auto"/>
              <w:bottom w:val="nil"/>
              <w:right w:val="single" w:sz="4" w:space="0" w:color="auto"/>
            </w:tcBorders>
            <w:shd w:val="clear" w:color="auto" w:fill="auto"/>
            <w:noWrap/>
            <w:vAlign w:val="bottom"/>
            <w:hideMark/>
          </w:tcPr>
          <w:p w14:paraId="15301DA8"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200.7</w:t>
            </w:r>
          </w:p>
        </w:tc>
        <w:tc>
          <w:tcPr>
            <w:tcW w:w="1006" w:type="dxa"/>
            <w:tcBorders>
              <w:top w:val="single" w:sz="4" w:space="0" w:color="auto"/>
              <w:left w:val="single" w:sz="4" w:space="0" w:color="auto"/>
              <w:bottom w:val="nil"/>
              <w:right w:val="single" w:sz="4" w:space="0" w:color="auto"/>
            </w:tcBorders>
            <w:shd w:val="clear" w:color="auto" w:fill="auto"/>
            <w:noWrap/>
            <w:vAlign w:val="bottom"/>
            <w:hideMark/>
          </w:tcPr>
          <w:p w14:paraId="71EE6515"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207.4</w:t>
            </w:r>
          </w:p>
        </w:tc>
      </w:tr>
      <w:tr w:rsidR="004359F5" w:rsidRPr="00C63696" w14:paraId="13378433" w14:textId="77777777" w:rsidTr="000B4164">
        <w:trPr>
          <w:trHeight w:val="285"/>
          <w:jc w:val="right"/>
        </w:trPr>
        <w:tc>
          <w:tcPr>
            <w:tcW w:w="2410" w:type="dxa"/>
            <w:tcBorders>
              <w:top w:val="nil"/>
              <w:left w:val="single" w:sz="4" w:space="0" w:color="auto"/>
              <w:bottom w:val="nil"/>
              <w:right w:val="single" w:sz="4" w:space="0" w:color="auto"/>
            </w:tcBorders>
            <w:shd w:val="clear" w:color="auto" w:fill="auto"/>
            <w:noWrap/>
            <w:vAlign w:val="bottom"/>
            <w:hideMark/>
          </w:tcPr>
          <w:p w14:paraId="25ADF679" w14:textId="77777777" w:rsidR="004359F5" w:rsidRPr="00C63696" w:rsidRDefault="004359F5" w:rsidP="000B4164">
            <w:pPr>
              <w:rPr>
                <w:rFonts w:asciiTheme="majorHAnsi" w:hAnsiTheme="majorHAnsi" w:cstheme="majorHAnsi"/>
                <w:color w:val="000000"/>
              </w:rPr>
            </w:pPr>
            <w:r w:rsidRPr="00F6318E">
              <w:rPr>
                <w:rFonts w:asciiTheme="majorHAnsi" w:hAnsiTheme="majorHAnsi" w:cstheme="majorHAnsi"/>
                <w:color w:val="000000"/>
              </w:rPr>
              <w:t>closing stock</w:t>
            </w:r>
          </w:p>
        </w:tc>
        <w:tc>
          <w:tcPr>
            <w:tcW w:w="774" w:type="dxa"/>
            <w:tcBorders>
              <w:top w:val="nil"/>
              <w:left w:val="single" w:sz="4" w:space="0" w:color="auto"/>
              <w:bottom w:val="nil"/>
              <w:right w:val="single" w:sz="4" w:space="0" w:color="auto"/>
            </w:tcBorders>
            <w:shd w:val="clear" w:color="auto" w:fill="auto"/>
            <w:noWrap/>
            <w:vAlign w:val="bottom"/>
            <w:hideMark/>
          </w:tcPr>
          <w:p w14:paraId="1DD53F0D"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200.7</w:t>
            </w:r>
          </w:p>
        </w:tc>
        <w:tc>
          <w:tcPr>
            <w:tcW w:w="1006" w:type="dxa"/>
            <w:tcBorders>
              <w:top w:val="nil"/>
              <w:left w:val="single" w:sz="4" w:space="0" w:color="auto"/>
              <w:bottom w:val="nil"/>
              <w:right w:val="single" w:sz="4" w:space="0" w:color="auto"/>
            </w:tcBorders>
            <w:shd w:val="clear" w:color="auto" w:fill="auto"/>
            <w:noWrap/>
            <w:vAlign w:val="bottom"/>
            <w:hideMark/>
          </w:tcPr>
          <w:p w14:paraId="18E086F4"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207.4</w:t>
            </w:r>
          </w:p>
        </w:tc>
        <w:tc>
          <w:tcPr>
            <w:tcW w:w="1006" w:type="dxa"/>
            <w:tcBorders>
              <w:top w:val="nil"/>
              <w:left w:val="single" w:sz="4" w:space="0" w:color="auto"/>
              <w:bottom w:val="nil"/>
              <w:right w:val="single" w:sz="4" w:space="0" w:color="auto"/>
            </w:tcBorders>
            <w:shd w:val="clear" w:color="auto" w:fill="auto"/>
            <w:noWrap/>
            <w:vAlign w:val="bottom"/>
            <w:hideMark/>
          </w:tcPr>
          <w:p w14:paraId="78A5FF13"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196.8</w:t>
            </w:r>
          </w:p>
        </w:tc>
      </w:tr>
      <w:tr w:rsidR="004359F5" w:rsidRPr="004B61C0" w14:paraId="2DFCBF44" w14:textId="77777777" w:rsidTr="000B4164">
        <w:trPr>
          <w:trHeight w:val="285"/>
          <w:jc w:val="right"/>
        </w:trPr>
        <w:tc>
          <w:tcPr>
            <w:tcW w:w="2410"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center"/>
            <w:hideMark/>
          </w:tcPr>
          <w:p w14:paraId="53D75B96" w14:textId="77777777" w:rsidR="004359F5" w:rsidRPr="00C63696" w:rsidRDefault="004359F5" w:rsidP="000B4164">
            <w:pPr>
              <w:rPr>
                <w:rFonts w:asciiTheme="majorHAnsi" w:hAnsiTheme="majorHAnsi" w:cstheme="majorHAnsi"/>
                <w:color w:val="000000"/>
              </w:rPr>
            </w:pPr>
            <w:r w:rsidRPr="00F6318E">
              <w:rPr>
                <w:rFonts w:asciiTheme="majorHAnsi" w:hAnsiTheme="majorHAnsi" w:cstheme="majorHAnsi"/>
                <w:color w:val="000000"/>
              </w:rPr>
              <w:t xml:space="preserve">Average Inventory </w:t>
            </w:r>
          </w:p>
        </w:tc>
        <w:tc>
          <w:tcPr>
            <w:tcW w:w="774"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07E17924"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183</w:t>
            </w:r>
          </w:p>
        </w:tc>
        <w:tc>
          <w:tcPr>
            <w:tcW w:w="1006"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6FF0FFEA"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204.05</w:t>
            </w:r>
          </w:p>
        </w:tc>
        <w:tc>
          <w:tcPr>
            <w:tcW w:w="1006"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0B96A9CC" w14:textId="77777777" w:rsidR="004359F5" w:rsidRPr="00C63696" w:rsidRDefault="004359F5" w:rsidP="000B4164">
            <w:pPr>
              <w:jc w:val="center"/>
              <w:rPr>
                <w:rFonts w:asciiTheme="majorHAnsi" w:hAnsiTheme="majorHAnsi" w:cstheme="majorHAnsi"/>
                <w:color w:val="000000"/>
              </w:rPr>
            </w:pPr>
            <w:r w:rsidRPr="00F6318E">
              <w:rPr>
                <w:rFonts w:asciiTheme="majorHAnsi" w:hAnsiTheme="majorHAnsi" w:cstheme="majorHAnsi"/>
                <w:color w:val="000000"/>
              </w:rPr>
              <w:t>202.1</w:t>
            </w:r>
          </w:p>
        </w:tc>
      </w:tr>
    </w:tbl>
    <w:p w14:paraId="54426A78" w14:textId="7048D8EF" w:rsidR="004359F5" w:rsidRDefault="004359F5" w:rsidP="004359F5">
      <w:pPr>
        <w:rPr>
          <w:rFonts w:asciiTheme="majorHAnsi" w:hAnsiTheme="majorHAnsi" w:cstheme="majorHAnsi"/>
        </w:rPr>
      </w:pPr>
    </w:p>
    <w:p w14:paraId="35B72E47" w14:textId="77777777" w:rsidR="00F7571E" w:rsidRPr="004B61C0" w:rsidRDefault="00F7571E" w:rsidP="004359F5">
      <w:pPr>
        <w:rPr>
          <w:rFonts w:asciiTheme="majorHAnsi" w:hAnsiTheme="majorHAnsi" w:cstheme="majorHAnsi"/>
        </w:rPr>
      </w:pPr>
    </w:p>
    <w:p w14:paraId="12FB6479"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Days Payable Outstanding (DPO)</w:t>
      </w:r>
    </w:p>
    <w:p w14:paraId="514A387E" w14:textId="77777777" w:rsidR="004359F5" w:rsidRPr="004B61C0" w:rsidRDefault="004359F5" w:rsidP="004359F5">
      <w:pPr>
        <w:rPr>
          <w:rFonts w:asciiTheme="majorHAnsi" w:hAnsiTheme="majorHAnsi" w:cstheme="majorHAnsi"/>
          <w:b/>
          <w:bCs/>
          <w:color w:val="002060"/>
          <w:sz w:val="24"/>
          <w:szCs w:val="24"/>
        </w:rPr>
      </w:pPr>
    </w:p>
    <w:p w14:paraId="27661F01"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Days Payable Outstanding (DPO) is a financial ratio that indicates the average number of days a company takes to pay its trade creditors. </w:t>
      </w:r>
      <w:sdt>
        <w:sdtPr>
          <w:rPr>
            <w:rFonts w:asciiTheme="majorHAnsi" w:hAnsiTheme="majorHAnsi" w:cstheme="majorHAnsi"/>
            <w:i/>
            <w:iCs/>
          </w:rPr>
          <w:id w:val="-1263613004"/>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Ada221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(Hayes, 2022)</w:t>
          </w:r>
          <w:r w:rsidRPr="004B61C0">
            <w:rPr>
              <w:rFonts w:asciiTheme="majorHAnsi" w:hAnsiTheme="majorHAnsi" w:cstheme="majorHAnsi"/>
              <w:i/>
              <w:iCs/>
            </w:rPr>
            <w:fldChar w:fldCharType="end"/>
          </w:r>
        </w:sdtContent>
      </w:sdt>
    </w:p>
    <w:p w14:paraId="13C02C0D"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559D9A0E"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4E66BB86"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5634E47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462E5CF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7BB12321"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3ECF9FA3"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1A2BE8AD"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Trade and other payables</w:t>
            </w:r>
          </w:p>
        </w:tc>
        <w:tc>
          <w:tcPr>
            <w:tcW w:w="1391" w:type="dxa"/>
            <w:tcBorders>
              <w:top w:val="nil"/>
              <w:left w:val="nil"/>
              <w:bottom w:val="nil"/>
              <w:right w:val="nil"/>
            </w:tcBorders>
            <w:shd w:val="clear" w:color="000000" w:fill="FFFFFF"/>
            <w:noWrap/>
            <w:vAlign w:val="center"/>
          </w:tcPr>
          <w:p w14:paraId="2189E34E"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743.5</w:t>
            </w:r>
          </w:p>
        </w:tc>
        <w:tc>
          <w:tcPr>
            <w:tcW w:w="1403" w:type="dxa"/>
            <w:tcBorders>
              <w:top w:val="nil"/>
              <w:left w:val="nil"/>
              <w:bottom w:val="nil"/>
              <w:right w:val="nil"/>
            </w:tcBorders>
            <w:shd w:val="clear" w:color="000000" w:fill="FFFFFF"/>
            <w:noWrap/>
            <w:vAlign w:val="bottom"/>
          </w:tcPr>
          <w:p w14:paraId="41E1F27D"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586.4</w:t>
            </w:r>
          </w:p>
        </w:tc>
        <w:tc>
          <w:tcPr>
            <w:tcW w:w="1391" w:type="dxa"/>
            <w:tcBorders>
              <w:top w:val="nil"/>
              <w:left w:val="nil"/>
              <w:bottom w:val="nil"/>
              <w:right w:val="single" w:sz="8" w:space="0" w:color="auto"/>
            </w:tcBorders>
            <w:shd w:val="clear" w:color="000000" w:fill="FFFFFF"/>
            <w:noWrap/>
            <w:vAlign w:val="bottom"/>
          </w:tcPr>
          <w:p w14:paraId="1420865F"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730.8</w:t>
            </w:r>
          </w:p>
        </w:tc>
      </w:tr>
      <w:tr w:rsidR="004359F5" w:rsidRPr="004B61C0" w14:paraId="5356C42B"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3E2C01BD"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Average Cost of Goods per day</w:t>
            </w:r>
          </w:p>
        </w:tc>
        <w:tc>
          <w:tcPr>
            <w:tcW w:w="1391" w:type="dxa"/>
            <w:tcBorders>
              <w:top w:val="nil"/>
              <w:left w:val="nil"/>
              <w:bottom w:val="nil"/>
              <w:right w:val="nil"/>
            </w:tcBorders>
            <w:shd w:val="clear" w:color="auto" w:fill="auto"/>
            <w:noWrap/>
            <w:vAlign w:val="bottom"/>
          </w:tcPr>
          <w:p w14:paraId="394B7B1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1.7608</w:t>
            </w:r>
          </w:p>
        </w:tc>
        <w:tc>
          <w:tcPr>
            <w:tcW w:w="1403" w:type="dxa"/>
            <w:tcBorders>
              <w:top w:val="nil"/>
              <w:left w:val="nil"/>
              <w:bottom w:val="nil"/>
              <w:right w:val="nil"/>
            </w:tcBorders>
            <w:shd w:val="clear" w:color="auto" w:fill="auto"/>
            <w:noWrap/>
            <w:vAlign w:val="bottom"/>
          </w:tcPr>
          <w:p w14:paraId="1FBEDE0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1.3718</w:t>
            </w:r>
          </w:p>
        </w:tc>
        <w:tc>
          <w:tcPr>
            <w:tcW w:w="1391" w:type="dxa"/>
            <w:tcBorders>
              <w:top w:val="nil"/>
              <w:left w:val="nil"/>
              <w:bottom w:val="nil"/>
              <w:right w:val="single" w:sz="8" w:space="0" w:color="auto"/>
            </w:tcBorders>
            <w:shd w:val="clear" w:color="auto" w:fill="auto"/>
            <w:noWrap/>
            <w:vAlign w:val="bottom"/>
          </w:tcPr>
          <w:p w14:paraId="7857975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20.862</w:t>
            </w:r>
          </w:p>
        </w:tc>
      </w:tr>
      <w:tr w:rsidR="004359F5" w:rsidRPr="004B61C0" w14:paraId="3A63E4BE"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42B0895A"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DPO = Trade and other payables/ Average Cost of Goods per day</w:t>
            </w:r>
          </w:p>
        </w:tc>
        <w:tc>
          <w:tcPr>
            <w:tcW w:w="1391" w:type="dxa"/>
            <w:tcBorders>
              <w:top w:val="nil"/>
              <w:left w:val="nil"/>
              <w:bottom w:val="nil"/>
              <w:right w:val="nil"/>
            </w:tcBorders>
            <w:shd w:val="clear" w:color="auto" w:fill="E5DFEC" w:themeFill="accent4" w:themeFillTint="33"/>
            <w:noWrap/>
            <w:vAlign w:val="bottom"/>
          </w:tcPr>
          <w:p w14:paraId="09921279"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422.25</w:t>
            </w:r>
          </w:p>
        </w:tc>
        <w:tc>
          <w:tcPr>
            <w:tcW w:w="1403" w:type="dxa"/>
            <w:tcBorders>
              <w:top w:val="nil"/>
              <w:left w:val="nil"/>
              <w:bottom w:val="nil"/>
              <w:right w:val="nil"/>
            </w:tcBorders>
            <w:shd w:val="clear" w:color="auto" w:fill="E5DFEC" w:themeFill="accent4" w:themeFillTint="33"/>
            <w:noWrap/>
            <w:vAlign w:val="bottom"/>
          </w:tcPr>
          <w:p w14:paraId="43DB581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427.47</w:t>
            </w:r>
          </w:p>
        </w:tc>
        <w:tc>
          <w:tcPr>
            <w:tcW w:w="1391" w:type="dxa"/>
            <w:tcBorders>
              <w:top w:val="nil"/>
              <w:left w:val="nil"/>
              <w:bottom w:val="nil"/>
              <w:right w:val="single" w:sz="8" w:space="0" w:color="auto"/>
            </w:tcBorders>
            <w:shd w:val="clear" w:color="auto" w:fill="E5DFEC" w:themeFill="accent4" w:themeFillTint="33"/>
            <w:noWrap/>
            <w:vAlign w:val="bottom"/>
          </w:tcPr>
          <w:p w14:paraId="50CF43AB"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354.90</w:t>
            </w:r>
          </w:p>
        </w:tc>
      </w:tr>
    </w:tbl>
    <w:p w14:paraId="254B1CE6" w14:textId="77777777" w:rsidR="004359F5" w:rsidRPr="004B61C0" w:rsidRDefault="004359F5" w:rsidP="004359F5">
      <w:pPr>
        <w:rPr>
          <w:rFonts w:asciiTheme="majorHAnsi" w:hAnsiTheme="majorHAnsi" w:cstheme="majorHAnsi"/>
        </w:rPr>
      </w:pPr>
    </w:p>
    <w:tbl>
      <w:tblPr>
        <w:tblW w:w="5196" w:type="dxa"/>
        <w:jc w:val="right"/>
        <w:tblLook w:val="04A0" w:firstRow="1" w:lastRow="0" w:firstColumn="1" w:lastColumn="0" w:noHBand="0" w:noVBand="1"/>
      </w:tblPr>
      <w:tblGrid>
        <w:gridCol w:w="2410"/>
        <w:gridCol w:w="875"/>
        <w:gridCol w:w="1006"/>
        <w:gridCol w:w="1006"/>
      </w:tblGrid>
      <w:tr w:rsidR="004359F5" w:rsidRPr="004B61C0" w14:paraId="7E8E7931" w14:textId="77777777" w:rsidTr="000B4164">
        <w:trPr>
          <w:trHeight w:val="300"/>
          <w:jc w:val="right"/>
        </w:trPr>
        <w:tc>
          <w:tcPr>
            <w:tcW w:w="2410" w:type="dxa"/>
            <w:tcBorders>
              <w:top w:val="nil"/>
              <w:left w:val="nil"/>
              <w:bottom w:val="single" w:sz="4" w:space="0" w:color="auto"/>
              <w:right w:val="single" w:sz="4" w:space="0" w:color="auto"/>
            </w:tcBorders>
            <w:shd w:val="clear" w:color="auto" w:fill="auto"/>
            <w:noWrap/>
            <w:vAlign w:val="bottom"/>
            <w:hideMark/>
          </w:tcPr>
          <w:p w14:paraId="4DA06F28" w14:textId="77777777" w:rsidR="004359F5" w:rsidRPr="00C63696" w:rsidRDefault="004359F5" w:rsidP="000B4164">
            <w:pPr>
              <w:rPr>
                <w:rFonts w:asciiTheme="majorHAnsi" w:hAnsiTheme="majorHAnsi" w:cstheme="majorHAnsi"/>
              </w:rPr>
            </w:pPr>
          </w:p>
        </w:tc>
        <w:tc>
          <w:tcPr>
            <w:tcW w:w="774"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1ED535F0"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2019</w:t>
            </w:r>
          </w:p>
        </w:tc>
        <w:tc>
          <w:tcPr>
            <w:tcW w:w="1006"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7482FAF2"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2020</w:t>
            </w:r>
          </w:p>
        </w:tc>
        <w:tc>
          <w:tcPr>
            <w:tcW w:w="1006" w:type="dxa"/>
            <w:tcBorders>
              <w:top w:val="single" w:sz="4" w:space="0" w:color="auto"/>
              <w:left w:val="single" w:sz="4" w:space="0" w:color="auto"/>
              <w:bottom w:val="single" w:sz="4" w:space="0" w:color="auto"/>
              <w:right w:val="single" w:sz="4" w:space="0" w:color="auto"/>
            </w:tcBorders>
            <w:shd w:val="clear" w:color="auto" w:fill="002060"/>
            <w:noWrap/>
            <w:vAlign w:val="bottom"/>
            <w:hideMark/>
          </w:tcPr>
          <w:p w14:paraId="5FE2100C" w14:textId="77777777" w:rsidR="004359F5" w:rsidRPr="00C63696" w:rsidRDefault="004359F5" w:rsidP="000B4164">
            <w:pPr>
              <w:jc w:val="center"/>
              <w:rPr>
                <w:rFonts w:asciiTheme="majorHAnsi" w:hAnsiTheme="majorHAnsi" w:cstheme="majorHAnsi"/>
                <w:b/>
                <w:bCs/>
                <w:color w:val="FFFFFF" w:themeColor="background1"/>
              </w:rPr>
            </w:pPr>
            <w:r w:rsidRPr="00C63696">
              <w:rPr>
                <w:rFonts w:asciiTheme="majorHAnsi" w:hAnsiTheme="majorHAnsi" w:cstheme="majorHAnsi"/>
                <w:b/>
                <w:bCs/>
                <w:color w:val="FFFFFF" w:themeColor="background1"/>
              </w:rPr>
              <w:t>2021</w:t>
            </w:r>
          </w:p>
        </w:tc>
      </w:tr>
      <w:tr w:rsidR="004B61C0" w:rsidRPr="00C63696" w14:paraId="4649EAF5" w14:textId="77777777" w:rsidTr="000B4164">
        <w:trPr>
          <w:trHeight w:val="285"/>
          <w:jc w:val="right"/>
        </w:trPr>
        <w:tc>
          <w:tcPr>
            <w:tcW w:w="2410" w:type="dxa"/>
            <w:tcBorders>
              <w:top w:val="single" w:sz="4" w:space="0" w:color="auto"/>
              <w:left w:val="single" w:sz="4" w:space="0" w:color="auto"/>
              <w:bottom w:val="nil"/>
              <w:right w:val="single" w:sz="4" w:space="0" w:color="auto"/>
            </w:tcBorders>
            <w:shd w:val="clear" w:color="auto" w:fill="auto"/>
            <w:noWrap/>
            <w:vAlign w:val="bottom"/>
            <w:hideMark/>
          </w:tcPr>
          <w:p w14:paraId="3ACC4F07" w14:textId="77777777" w:rsidR="004359F5" w:rsidRPr="00C63696" w:rsidRDefault="004359F5" w:rsidP="000B4164">
            <w:pPr>
              <w:rPr>
                <w:rFonts w:asciiTheme="majorHAnsi" w:hAnsiTheme="majorHAnsi" w:cstheme="majorHAnsi"/>
                <w:color w:val="000000"/>
              </w:rPr>
            </w:pPr>
            <w:r w:rsidRPr="004B61C0">
              <w:rPr>
                <w:rFonts w:asciiTheme="majorHAnsi" w:hAnsiTheme="majorHAnsi" w:cstheme="majorHAnsi"/>
                <w:color w:val="000000"/>
              </w:rPr>
              <w:t>Cost of Goods Sold (COGS)</w:t>
            </w:r>
          </w:p>
        </w:tc>
        <w:tc>
          <w:tcPr>
            <w:tcW w:w="774" w:type="dxa"/>
            <w:tcBorders>
              <w:top w:val="single" w:sz="4" w:space="0" w:color="auto"/>
              <w:left w:val="single" w:sz="4" w:space="0" w:color="auto"/>
              <w:bottom w:val="nil"/>
              <w:right w:val="single" w:sz="4" w:space="0" w:color="auto"/>
            </w:tcBorders>
            <w:shd w:val="clear" w:color="auto" w:fill="auto"/>
            <w:noWrap/>
            <w:vAlign w:val="bottom"/>
            <w:hideMark/>
          </w:tcPr>
          <w:p w14:paraId="4B008DB1"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642.7</w:t>
            </w:r>
          </w:p>
        </w:tc>
        <w:tc>
          <w:tcPr>
            <w:tcW w:w="1006" w:type="dxa"/>
            <w:tcBorders>
              <w:top w:val="single" w:sz="4" w:space="0" w:color="auto"/>
              <w:left w:val="single" w:sz="4" w:space="0" w:color="auto"/>
              <w:bottom w:val="nil"/>
              <w:right w:val="single" w:sz="4" w:space="0" w:color="auto"/>
            </w:tcBorders>
            <w:shd w:val="clear" w:color="auto" w:fill="auto"/>
            <w:noWrap/>
            <w:vAlign w:val="bottom"/>
            <w:hideMark/>
          </w:tcPr>
          <w:p w14:paraId="6F48AA72"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500.7</w:t>
            </w:r>
          </w:p>
        </w:tc>
        <w:tc>
          <w:tcPr>
            <w:tcW w:w="1006" w:type="dxa"/>
            <w:tcBorders>
              <w:top w:val="single" w:sz="4" w:space="0" w:color="auto"/>
              <w:left w:val="single" w:sz="4" w:space="0" w:color="auto"/>
              <w:bottom w:val="nil"/>
              <w:right w:val="single" w:sz="4" w:space="0" w:color="auto"/>
            </w:tcBorders>
            <w:shd w:val="clear" w:color="auto" w:fill="auto"/>
            <w:noWrap/>
            <w:vAlign w:val="bottom"/>
            <w:hideMark/>
          </w:tcPr>
          <w:p w14:paraId="51BFCDE0"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751.6</w:t>
            </w:r>
          </w:p>
        </w:tc>
      </w:tr>
      <w:tr w:rsidR="004359F5" w:rsidRPr="00C63696" w14:paraId="3BB22581" w14:textId="77777777" w:rsidTr="000B4164">
        <w:trPr>
          <w:trHeight w:val="285"/>
          <w:jc w:val="right"/>
        </w:trPr>
        <w:tc>
          <w:tcPr>
            <w:tcW w:w="2410" w:type="dxa"/>
            <w:tcBorders>
              <w:top w:val="nil"/>
              <w:left w:val="single" w:sz="4" w:space="0" w:color="auto"/>
              <w:bottom w:val="nil"/>
              <w:right w:val="single" w:sz="4" w:space="0" w:color="auto"/>
            </w:tcBorders>
            <w:shd w:val="clear" w:color="auto" w:fill="auto"/>
            <w:noWrap/>
            <w:vAlign w:val="bottom"/>
            <w:hideMark/>
          </w:tcPr>
          <w:p w14:paraId="1CC79804" w14:textId="77777777" w:rsidR="004359F5" w:rsidRPr="00C63696" w:rsidRDefault="004359F5" w:rsidP="000B4164">
            <w:pPr>
              <w:rPr>
                <w:rFonts w:asciiTheme="majorHAnsi" w:hAnsiTheme="majorHAnsi" w:cstheme="majorHAnsi"/>
                <w:color w:val="000000"/>
              </w:rPr>
            </w:pPr>
            <w:r w:rsidRPr="004B61C0">
              <w:rPr>
                <w:rFonts w:asciiTheme="majorHAnsi" w:hAnsiTheme="majorHAnsi" w:cstheme="majorHAnsi"/>
                <w:color w:val="000000"/>
              </w:rPr>
              <w:t>Days</w:t>
            </w:r>
          </w:p>
        </w:tc>
        <w:tc>
          <w:tcPr>
            <w:tcW w:w="774" w:type="dxa"/>
            <w:tcBorders>
              <w:top w:val="nil"/>
              <w:left w:val="single" w:sz="4" w:space="0" w:color="auto"/>
              <w:bottom w:val="nil"/>
              <w:right w:val="single" w:sz="4" w:space="0" w:color="auto"/>
            </w:tcBorders>
            <w:shd w:val="clear" w:color="auto" w:fill="auto"/>
            <w:noWrap/>
            <w:vAlign w:val="bottom"/>
            <w:hideMark/>
          </w:tcPr>
          <w:p w14:paraId="301F9138"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365</w:t>
            </w:r>
          </w:p>
        </w:tc>
        <w:tc>
          <w:tcPr>
            <w:tcW w:w="1006" w:type="dxa"/>
            <w:tcBorders>
              <w:top w:val="nil"/>
              <w:left w:val="single" w:sz="4" w:space="0" w:color="auto"/>
              <w:bottom w:val="nil"/>
              <w:right w:val="single" w:sz="4" w:space="0" w:color="auto"/>
            </w:tcBorders>
            <w:shd w:val="clear" w:color="auto" w:fill="auto"/>
            <w:noWrap/>
            <w:vAlign w:val="bottom"/>
            <w:hideMark/>
          </w:tcPr>
          <w:p w14:paraId="4612DAEC"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365</w:t>
            </w:r>
          </w:p>
        </w:tc>
        <w:tc>
          <w:tcPr>
            <w:tcW w:w="1006" w:type="dxa"/>
            <w:tcBorders>
              <w:top w:val="nil"/>
              <w:left w:val="single" w:sz="4" w:space="0" w:color="auto"/>
              <w:bottom w:val="nil"/>
              <w:right w:val="single" w:sz="4" w:space="0" w:color="auto"/>
            </w:tcBorders>
            <w:shd w:val="clear" w:color="auto" w:fill="auto"/>
            <w:noWrap/>
            <w:vAlign w:val="bottom"/>
            <w:hideMark/>
          </w:tcPr>
          <w:p w14:paraId="5C6577CF"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365</w:t>
            </w:r>
          </w:p>
        </w:tc>
      </w:tr>
      <w:tr w:rsidR="004359F5" w:rsidRPr="004B61C0" w14:paraId="6E4764F2" w14:textId="77777777" w:rsidTr="000B4164">
        <w:trPr>
          <w:trHeight w:val="285"/>
          <w:jc w:val="right"/>
        </w:trPr>
        <w:tc>
          <w:tcPr>
            <w:tcW w:w="2410"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center"/>
            <w:hideMark/>
          </w:tcPr>
          <w:p w14:paraId="3C558F85" w14:textId="77777777" w:rsidR="004359F5" w:rsidRPr="00C63696" w:rsidRDefault="004359F5" w:rsidP="000B4164">
            <w:pPr>
              <w:rPr>
                <w:rFonts w:asciiTheme="majorHAnsi" w:hAnsiTheme="majorHAnsi" w:cstheme="majorHAnsi"/>
                <w:color w:val="000000"/>
              </w:rPr>
            </w:pPr>
            <w:r w:rsidRPr="004B61C0">
              <w:rPr>
                <w:rFonts w:asciiTheme="majorHAnsi" w:hAnsiTheme="majorHAnsi" w:cstheme="majorHAnsi"/>
                <w:color w:val="000000"/>
              </w:rPr>
              <w:t>Average COGS per day</w:t>
            </w:r>
          </w:p>
        </w:tc>
        <w:tc>
          <w:tcPr>
            <w:tcW w:w="774"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396FA9FF"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1.76082</w:t>
            </w:r>
          </w:p>
        </w:tc>
        <w:tc>
          <w:tcPr>
            <w:tcW w:w="1006"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0BD97CD2"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1.37178</w:t>
            </w:r>
          </w:p>
        </w:tc>
        <w:tc>
          <w:tcPr>
            <w:tcW w:w="1006" w:type="dxa"/>
            <w:tcBorders>
              <w:top w:val="single" w:sz="4" w:space="0" w:color="auto"/>
              <w:left w:val="single" w:sz="4" w:space="0" w:color="auto"/>
              <w:bottom w:val="single" w:sz="4" w:space="0" w:color="auto"/>
              <w:right w:val="single" w:sz="4" w:space="0" w:color="auto"/>
            </w:tcBorders>
            <w:shd w:val="clear" w:color="auto" w:fill="E5DFEC" w:themeFill="accent4" w:themeFillTint="33"/>
            <w:noWrap/>
            <w:vAlign w:val="bottom"/>
            <w:hideMark/>
          </w:tcPr>
          <w:p w14:paraId="31964E52" w14:textId="77777777" w:rsidR="004359F5" w:rsidRPr="00C63696"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2.05918</w:t>
            </w:r>
          </w:p>
        </w:tc>
      </w:tr>
    </w:tbl>
    <w:p w14:paraId="43F88ADB" w14:textId="77777777" w:rsidR="004359F5" w:rsidRPr="004B61C0" w:rsidRDefault="004359F5" w:rsidP="004359F5">
      <w:pPr>
        <w:rPr>
          <w:rFonts w:asciiTheme="majorHAnsi" w:hAnsiTheme="majorHAnsi" w:cstheme="majorHAnsi"/>
        </w:rPr>
      </w:pPr>
    </w:p>
    <w:p w14:paraId="30F3BF9D" w14:textId="69926EA0" w:rsidR="004359F5" w:rsidRDefault="004359F5" w:rsidP="004359F5">
      <w:pPr>
        <w:rPr>
          <w:rFonts w:asciiTheme="majorHAnsi" w:hAnsiTheme="majorHAnsi" w:cstheme="majorHAnsi"/>
        </w:rPr>
      </w:pPr>
    </w:p>
    <w:p w14:paraId="5054C091" w14:textId="77777777" w:rsidR="00F7571E" w:rsidRPr="004B61C0" w:rsidRDefault="00F7571E" w:rsidP="004359F5">
      <w:pPr>
        <w:rPr>
          <w:rFonts w:asciiTheme="majorHAnsi" w:hAnsiTheme="majorHAnsi" w:cstheme="majorHAnsi"/>
        </w:rPr>
      </w:pPr>
    </w:p>
    <w:p w14:paraId="120AAB87" w14:textId="77777777" w:rsidR="004359F5" w:rsidRPr="00F7571E" w:rsidRDefault="004359F5" w:rsidP="004359F5">
      <w:pPr>
        <w:rPr>
          <w:rFonts w:asciiTheme="majorHAnsi" w:hAnsiTheme="majorHAnsi" w:cstheme="majorHAnsi"/>
          <w:b/>
          <w:bCs/>
          <w:color w:val="002060"/>
          <w:sz w:val="28"/>
          <w:szCs w:val="28"/>
          <w:u w:val="single"/>
        </w:rPr>
      </w:pPr>
      <w:r w:rsidRPr="00F7571E">
        <w:rPr>
          <w:rFonts w:asciiTheme="majorHAnsi" w:hAnsiTheme="majorHAnsi" w:cstheme="majorHAnsi"/>
          <w:b/>
          <w:bCs/>
          <w:color w:val="002060"/>
          <w:sz w:val="28"/>
          <w:szCs w:val="28"/>
          <w:u w:val="single"/>
        </w:rPr>
        <w:t>Leverage Ratios</w:t>
      </w:r>
    </w:p>
    <w:p w14:paraId="3E630414" w14:textId="77777777" w:rsidR="004359F5" w:rsidRPr="004B61C0" w:rsidRDefault="004359F5" w:rsidP="004359F5">
      <w:pPr>
        <w:rPr>
          <w:rFonts w:asciiTheme="majorHAnsi" w:hAnsiTheme="majorHAnsi" w:cstheme="majorHAnsi"/>
          <w:b/>
          <w:bCs/>
          <w:color w:val="002060"/>
          <w:sz w:val="24"/>
          <w:szCs w:val="24"/>
        </w:rPr>
      </w:pPr>
    </w:p>
    <w:p w14:paraId="77A04948"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Leverage ratios measure the amount of debt in relation to is equity and assets. They provide information about the company’s capital structure, its ability to meet financial obligations and how it uses debt to finance its operations. </w:t>
      </w:r>
      <w:sdt>
        <w:sdtPr>
          <w:rPr>
            <w:rFonts w:asciiTheme="majorHAnsi" w:hAnsiTheme="majorHAnsi" w:cstheme="majorHAnsi"/>
            <w:i/>
            <w:iCs/>
          </w:rPr>
          <w:id w:val="-616370550"/>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5B283D13" w14:textId="77777777" w:rsidR="004359F5" w:rsidRPr="004B61C0" w:rsidRDefault="004359F5" w:rsidP="004359F5">
      <w:pPr>
        <w:rPr>
          <w:rFonts w:asciiTheme="majorHAnsi" w:hAnsiTheme="majorHAnsi" w:cstheme="majorHAnsi"/>
          <w:b/>
          <w:bCs/>
          <w:color w:val="002060"/>
          <w:sz w:val="24"/>
          <w:szCs w:val="24"/>
        </w:rPr>
      </w:pPr>
    </w:p>
    <w:p w14:paraId="31BBEDBA" w14:textId="59147C69"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 xml:space="preserve">Gearing </w:t>
      </w:r>
      <w:r w:rsidR="00B36FB1">
        <w:rPr>
          <w:rFonts w:asciiTheme="majorHAnsi" w:hAnsiTheme="majorHAnsi" w:cstheme="majorHAnsi"/>
          <w:b/>
          <w:bCs/>
          <w:color w:val="002060"/>
          <w:sz w:val="24"/>
          <w:szCs w:val="24"/>
        </w:rPr>
        <w:t>r</w:t>
      </w:r>
      <w:r w:rsidRPr="00F7571E">
        <w:rPr>
          <w:rFonts w:asciiTheme="majorHAnsi" w:hAnsiTheme="majorHAnsi" w:cstheme="majorHAnsi"/>
          <w:b/>
          <w:bCs/>
          <w:color w:val="002060"/>
          <w:sz w:val="24"/>
          <w:szCs w:val="24"/>
        </w:rPr>
        <w:t>atio</w:t>
      </w:r>
    </w:p>
    <w:p w14:paraId="119BBAA9"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7220"/>
        <w:gridCol w:w="871"/>
        <w:gridCol w:w="1403"/>
        <w:gridCol w:w="1391"/>
      </w:tblGrid>
      <w:tr w:rsidR="004359F5" w:rsidRPr="004B61C0" w14:paraId="1EE002DF" w14:textId="77777777" w:rsidTr="000B4164">
        <w:trPr>
          <w:trHeight w:val="165"/>
        </w:trPr>
        <w:tc>
          <w:tcPr>
            <w:tcW w:w="7220" w:type="dxa"/>
            <w:tcBorders>
              <w:top w:val="single" w:sz="8" w:space="0" w:color="auto"/>
              <w:left w:val="single" w:sz="8" w:space="0" w:color="auto"/>
              <w:bottom w:val="single" w:sz="8" w:space="0" w:color="auto"/>
              <w:right w:val="nil"/>
            </w:tcBorders>
            <w:shd w:val="clear" w:color="000000" w:fill="002060"/>
            <w:noWrap/>
            <w:vAlign w:val="bottom"/>
            <w:hideMark/>
          </w:tcPr>
          <w:p w14:paraId="1E54A0D1"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871" w:type="dxa"/>
            <w:tcBorders>
              <w:top w:val="single" w:sz="8" w:space="0" w:color="auto"/>
              <w:left w:val="single" w:sz="8" w:space="0" w:color="auto"/>
              <w:bottom w:val="single" w:sz="8" w:space="0" w:color="auto"/>
              <w:right w:val="nil"/>
            </w:tcBorders>
            <w:shd w:val="clear" w:color="000000" w:fill="002060"/>
            <w:noWrap/>
            <w:vAlign w:val="center"/>
            <w:hideMark/>
          </w:tcPr>
          <w:p w14:paraId="2FAA26FA"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2DA60F60"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56A8A573"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710ECBB2" w14:textId="77777777" w:rsidTr="000B4164">
        <w:trPr>
          <w:trHeight w:val="126"/>
        </w:trPr>
        <w:tc>
          <w:tcPr>
            <w:tcW w:w="7220" w:type="dxa"/>
            <w:tcBorders>
              <w:top w:val="nil"/>
              <w:left w:val="single" w:sz="8" w:space="0" w:color="auto"/>
              <w:bottom w:val="nil"/>
              <w:right w:val="single" w:sz="8" w:space="0" w:color="auto"/>
            </w:tcBorders>
            <w:shd w:val="clear" w:color="000000" w:fill="FFFFFF"/>
            <w:noWrap/>
            <w:vAlign w:val="center"/>
            <w:hideMark/>
          </w:tcPr>
          <w:p w14:paraId="12DAF38A" w14:textId="1D5541F0" w:rsidR="004359F5" w:rsidRPr="00131837" w:rsidRDefault="00225F18" w:rsidP="000B4164">
            <w:pPr>
              <w:rPr>
                <w:rFonts w:asciiTheme="majorHAnsi" w:hAnsiTheme="majorHAnsi" w:cstheme="majorHAnsi"/>
              </w:rPr>
            </w:pPr>
            <w:r w:rsidRPr="004B61C0">
              <w:rPr>
                <w:rFonts w:asciiTheme="majorHAnsi" w:hAnsiTheme="majorHAnsi" w:cstheme="majorHAnsi"/>
                <w:color w:val="000000"/>
              </w:rPr>
              <w:t>Non-Current</w:t>
            </w:r>
            <w:r w:rsidR="004359F5" w:rsidRPr="004B61C0">
              <w:rPr>
                <w:rFonts w:asciiTheme="majorHAnsi" w:hAnsiTheme="majorHAnsi" w:cstheme="majorHAnsi"/>
                <w:color w:val="000000"/>
              </w:rPr>
              <w:t xml:space="preserve"> liabilities</w:t>
            </w:r>
          </w:p>
        </w:tc>
        <w:tc>
          <w:tcPr>
            <w:tcW w:w="871" w:type="dxa"/>
            <w:tcBorders>
              <w:top w:val="nil"/>
              <w:left w:val="nil"/>
              <w:bottom w:val="nil"/>
              <w:right w:val="nil"/>
            </w:tcBorders>
            <w:shd w:val="clear" w:color="000000" w:fill="FFFFFF"/>
            <w:noWrap/>
            <w:vAlign w:val="center"/>
          </w:tcPr>
          <w:p w14:paraId="74BDB664"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1011.3</w:t>
            </w:r>
          </w:p>
        </w:tc>
        <w:tc>
          <w:tcPr>
            <w:tcW w:w="1403" w:type="dxa"/>
            <w:tcBorders>
              <w:top w:val="nil"/>
              <w:left w:val="nil"/>
              <w:bottom w:val="nil"/>
              <w:right w:val="nil"/>
            </w:tcBorders>
            <w:shd w:val="clear" w:color="000000" w:fill="FFFFFF"/>
            <w:noWrap/>
            <w:vAlign w:val="bottom"/>
          </w:tcPr>
          <w:p w14:paraId="2D0B228D"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1182.4</w:t>
            </w:r>
          </w:p>
        </w:tc>
        <w:tc>
          <w:tcPr>
            <w:tcW w:w="1391" w:type="dxa"/>
            <w:tcBorders>
              <w:top w:val="nil"/>
              <w:left w:val="nil"/>
              <w:bottom w:val="nil"/>
              <w:right w:val="single" w:sz="8" w:space="0" w:color="auto"/>
            </w:tcBorders>
            <w:shd w:val="clear" w:color="000000" w:fill="FFFFFF"/>
            <w:noWrap/>
            <w:vAlign w:val="bottom"/>
          </w:tcPr>
          <w:p w14:paraId="1F393764"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1276.9</w:t>
            </w:r>
          </w:p>
        </w:tc>
      </w:tr>
      <w:tr w:rsidR="004359F5" w:rsidRPr="004B61C0" w14:paraId="5E0C69D8" w14:textId="77777777" w:rsidTr="000B4164">
        <w:trPr>
          <w:trHeight w:val="254"/>
        </w:trPr>
        <w:tc>
          <w:tcPr>
            <w:tcW w:w="7220" w:type="dxa"/>
            <w:tcBorders>
              <w:top w:val="nil"/>
              <w:left w:val="single" w:sz="8" w:space="0" w:color="auto"/>
              <w:bottom w:val="nil"/>
              <w:right w:val="single" w:sz="8" w:space="0" w:color="auto"/>
            </w:tcBorders>
            <w:shd w:val="clear" w:color="000000" w:fill="FFFFFF"/>
            <w:vAlign w:val="center"/>
          </w:tcPr>
          <w:p w14:paraId="5FA959BB" w14:textId="529219B9" w:rsidR="004359F5" w:rsidRPr="004B61C0" w:rsidRDefault="00225F18" w:rsidP="000B4164">
            <w:pPr>
              <w:rPr>
                <w:rFonts w:asciiTheme="majorHAnsi" w:hAnsiTheme="majorHAnsi" w:cstheme="majorHAnsi"/>
                <w:color w:val="000000"/>
              </w:rPr>
            </w:pPr>
            <w:r w:rsidRPr="004B61C0">
              <w:rPr>
                <w:rFonts w:asciiTheme="majorHAnsi" w:hAnsiTheme="majorHAnsi" w:cstheme="majorHAnsi"/>
                <w:color w:val="000000"/>
              </w:rPr>
              <w:t>Stockholders’</w:t>
            </w:r>
            <w:r w:rsidR="004359F5" w:rsidRPr="004B61C0">
              <w:rPr>
                <w:rFonts w:asciiTheme="majorHAnsi" w:hAnsiTheme="majorHAnsi" w:cstheme="majorHAnsi"/>
                <w:color w:val="000000"/>
              </w:rPr>
              <w:t xml:space="preserve"> equity plus </w:t>
            </w:r>
            <w:r w:rsidRPr="004B61C0">
              <w:rPr>
                <w:rFonts w:asciiTheme="majorHAnsi" w:hAnsiTheme="majorHAnsi" w:cstheme="majorHAnsi"/>
                <w:color w:val="000000"/>
              </w:rPr>
              <w:t>non-current</w:t>
            </w:r>
            <w:r w:rsidR="004359F5" w:rsidRPr="004B61C0">
              <w:rPr>
                <w:rFonts w:asciiTheme="majorHAnsi" w:hAnsiTheme="majorHAnsi" w:cstheme="majorHAnsi"/>
                <w:color w:val="000000"/>
              </w:rPr>
              <w:t xml:space="preserve"> liabilities</w:t>
            </w:r>
          </w:p>
        </w:tc>
        <w:tc>
          <w:tcPr>
            <w:tcW w:w="871" w:type="dxa"/>
            <w:tcBorders>
              <w:top w:val="nil"/>
              <w:left w:val="nil"/>
              <w:bottom w:val="nil"/>
              <w:right w:val="nil"/>
            </w:tcBorders>
            <w:shd w:val="clear" w:color="auto" w:fill="auto"/>
            <w:noWrap/>
            <w:vAlign w:val="bottom"/>
          </w:tcPr>
          <w:p w14:paraId="7EE454B0"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1340.9</w:t>
            </w:r>
          </w:p>
        </w:tc>
        <w:tc>
          <w:tcPr>
            <w:tcW w:w="1403" w:type="dxa"/>
            <w:tcBorders>
              <w:top w:val="nil"/>
              <w:left w:val="nil"/>
              <w:bottom w:val="nil"/>
              <w:right w:val="nil"/>
            </w:tcBorders>
            <w:shd w:val="clear" w:color="auto" w:fill="auto"/>
            <w:noWrap/>
            <w:vAlign w:val="bottom"/>
          </w:tcPr>
          <w:p w14:paraId="1891EA83"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1986.5</w:t>
            </w:r>
          </w:p>
        </w:tc>
        <w:tc>
          <w:tcPr>
            <w:tcW w:w="1391" w:type="dxa"/>
            <w:tcBorders>
              <w:top w:val="nil"/>
              <w:left w:val="nil"/>
              <w:bottom w:val="nil"/>
              <w:right w:val="single" w:sz="8" w:space="0" w:color="auto"/>
            </w:tcBorders>
            <w:shd w:val="clear" w:color="auto" w:fill="auto"/>
            <w:noWrap/>
            <w:vAlign w:val="bottom"/>
          </w:tcPr>
          <w:p w14:paraId="30DE5FC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1937.3</w:t>
            </w:r>
          </w:p>
        </w:tc>
      </w:tr>
      <w:tr w:rsidR="004359F5" w:rsidRPr="004B61C0" w14:paraId="25836AF9" w14:textId="77777777" w:rsidTr="000B4164">
        <w:trPr>
          <w:trHeight w:val="254"/>
        </w:trPr>
        <w:tc>
          <w:tcPr>
            <w:tcW w:w="7220" w:type="dxa"/>
            <w:tcBorders>
              <w:top w:val="nil"/>
              <w:left w:val="single" w:sz="8" w:space="0" w:color="auto"/>
              <w:bottom w:val="nil"/>
              <w:right w:val="single" w:sz="8" w:space="0" w:color="auto"/>
            </w:tcBorders>
            <w:shd w:val="clear" w:color="auto" w:fill="E5DFEC" w:themeFill="accent4" w:themeFillTint="33"/>
            <w:vAlign w:val="center"/>
          </w:tcPr>
          <w:p w14:paraId="1D45718A" w14:textId="40072706"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 xml:space="preserve">Gearing Ratio = </w:t>
            </w:r>
            <w:r w:rsidR="00225F18" w:rsidRPr="004B61C0">
              <w:rPr>
                <w:rFonts w:asciiTheme="majorHAnsi" w:hAnsiTheme="majorHAnsi" w:cstheme="majorHAnsi"/>
                <w:color w:val="000000"/>
              </w:rPr>
              <w:t>non-Current</w:t>
            </w:r>
            <w:r w:rsidRPr="004B61C0">
              <w:rPr>
                <w:rFonts w:asciiTheme="majorHAnsi" w:hAnsiTheme="majorHAnsi" w:cstheme="majorHAnsi"/>
                <w:color w:val="000000"/>
              </w:rPr>
              <w:t xml:space="preserve"> liabilities/ </w:t>
            </w:r>
            <w:r w:rsidR="00225F18" w:rsidRPr="004B61C0">
              <w:rPr>
                <w:rFonts w:asciiTheme="majorHAnsi" w:hAnsiTheme="majorHAnsi" w:cstheme="majorHAnsi"/>
                <w:color w:val="000000"/>
              </w:rPr>
              <w:t>Stockholders’</w:t>
            </w:r>
            <w:r w:rsidRPr="004B61C0">
              <w:rPr>
                <w:rFonts w:asciiTheme="majorHAnsi" w:hAnsiTheme="majorHAnsi" w:cstheme="majorHAnsi"/>
                <w:color w:val="000000"/>
              </w:rPr>
              <w:t xml:space="preserve"> equity plus </w:t>
            </w:r>
            <w:r w:rsidR="00225F18" w:rsidRPr="004B61C0">
              <w:rPr>
                <w:rFonts w:asciiTheme="majorHAnsi" w:hAnsiTheme="majorHAnsi" w:cstheme="majorHAnsi"/>
                <w:color w:val="000000"/>
              </w:rPr>
              <w:t>non-current</w:t>
            </w:r>
            <w:r w:rsidRPr="004B61C0">
              <w:rPr>
                <w:rFonts w:asciiTheme="majorHAnsi" w:hAnsiTheme="majorHAnsi" w:cstheme="majorHAnsi"/>
                <w:color w:val="000000"/>
              </w:rPr>
              <w:t xml:space="preserve"> liabilities</w:t>
            </w:r>
          </w:p>
        </w:tc>
        <w:tc>
          <w:tcPr>
            <w:tcW w:w="871" w:type="dxa"/>
            <w:tcBorders>
              <w:top w:val="nil"/>
              <w:left w:val="nil"/>
              <w:bottom w:val="nil"/>
              <w:right w:val="nil"/>
            </w:tcBorders>
            <w:shd w:val="clear" w:color="auto" w:fill="E5DFEC" w:themeFill="accent4" w:themeFillTint="33"/>
            <w:noWrap/>
            <w:vAlign w:val="bottom"/>
          </w:tcPr>
          <w:p w14:paraId="0C218E75"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0.75</w:t>
            </w:r>
          </w:p>
        </w:tc>
        <w:tc>
          <w:tcPr>
            <w:tcW w:w="1403" w:type="dxa"/>
            <w:tcBorders>
              <w:top w:val="nil"/>
              <w:left w:val="nil"/>
              <w:bottom w:val="nil"/>
              <w:right w:val="nil"/>
            </w:tcBorders>
            <w:shd w:val="clear" w:color="auto" w:fill="E5DFEC" w:themeFill="accent4" w:themeFillTint="33"/>
            <w:noWrap/>
            <w:vAlign w:val="bottom"/>
          </w:tcPr>
          <w:p w14:paraId="7E62D160"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0.6</w:t>
            </w:r>
          </w:p>
        </w:tc>
        <w:tc>
          <w:tcPr>
            <w:tcW w:w="1391" w:type="dxa"/>
            <w:tcBorders>
              <w:top w:val="nil"/>
              <w:left w:val="nil"/>
              <w:bottom w:val="nil"/>
              <w:right w:val="single" w:sz="8" w:space="0" w:color="auto"/>
            </w:tcBorders>
            <w:shd w:val="clear" w:color="auto" w:fill="E5DFEC" w:themeFill="accent4" w:themeFillTint="33"/>
            <w:noWrap/>
            <w:vAlign w:val="bottom"/>
          </w:tcPr>
          <w:p w14:paraId="30075CE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0.66</w:t>
            </w:r>
          </w:p>
        </w:tc>
      </w:tr>
    </w:tbl>
    <w:p w14:paraId="7DE3D271" w14:textId="479C1E9F" w:rsidR="004359F5" w:rsidRPr="00FE5DF6" w:rsidRDefault="004359F5" w:rsidP="004359F5">
      <w:pPr>
        <w:rPr>
          <w:rFonts w:asciiTheme="majorHAnsi" w:hAnsiTheme="majorHAnsi" w:cstheme="majorHAnsi"/>
        </w:rPr>
      </w:pPr>
      <w:r w:rsidRPr="004B61C0">
        <w:rPr>
          <w:rFonts w:asciiTheme="majorHAnsi" w:hAnsiTheme="majorHAnsi" w:cstheme="majorHAnsi"/>
        </w:rPr>
        <w:t>.</w:t>
      </w:r>
    </w:p>
    <w:p w14:paraId="280D3788"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Debt/equity ratio</w:t>
      </w:r>
    </w:p>
    <w:p w14:paraId="1E182743" w14:textId="77777777" w:rsidR="004359F5" w:rsidRPr="004B61C0" w:rsidRDefault="004359F5" w:rsidP="004359F5">
      <w:pPr>
        <w:rPr>
          <w:rFonts w:asciiTheme="majorHAnsi" w:hAnsiTheme="majorHAnsi" w:cstheme="majorHAnsi"/>
          <w:b/>
          <w:bCs/>
          <w:color w:val="002060"/>
          <w:sz w:val="24"/>
          <w:szCs w:val="24"/>
        </w:rPr>
      </w:pPr>
    </w:p>
    <w:p w14:paraId="1FA6FA6D"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The debt-to-equity ratio is a measure of a company’s debt in relation to its equity. It indicates the degree to which its operations are funded by debt and whether shareholder’s equity can cover liabilities. </w:t>
      </w:r>
      <w:sdt>
        <w:sdtPr>
          <w:rPr>
            <w:rFonts w:asciiTheme="majorHAnsi" w:hAnsiTheme="majorHAnsi" w:cstheme="majorHAnsi"/>
            <w:i/>
            <w:iCs/>
          </w:rPr>
          <w:id w:val="-2017448358"/>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63E1ED34"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4B3162D8"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6D55DA46"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11A3AF5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4F8A2C1D"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02CB4562"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2D9F2D4A"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40A9D2AF"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Total liabilities</w:t>
            </w:r>
          </w:p>
        </w:tc>
        <w:tc>
          <w:tcPr>
            <w:tcW w:w="1391" w:type="dxa"/>
            <w:tcBorders>
              <w:top w:val="nil"/>
              <w:left w:val="nil"/>
              <w:bottom w:val="nil"/>
              <w:right w:val="nil"/>
            </w:tcBorders>
            <w:shd w:val="clear" w:color="000000" w:fill="FFFFFF"/>
            <w:noWrap/>
            <w:vAlign w:val="center"/>
          </w:tcPr>
          <w:p w14:paraId="4E0468BA"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1901.5</w:t>
            </w:r>
          </w:p>
        </w:tc>
        <w:tc>
          <w:tcPr>
            <w:tcW w:w="1403" w:type="dxa"/>
            <w:tcBorders>
              <w:top w:val="nil"/>
              <w:left w:val="nil"/>
              <w:bottom w:val="nil"/>
              <w:right w:val="nil"/>
            </w:tcBorders>
            <w:shd w:val="clear" w:color="000000" w:fill="FFFFFF"/>
            <w:noWrap/>
            <w:vAlign w:val="bottom"/>
          </w:tcPr>
          <w:p w14:paraId="1A3289A7"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1990.7</w:t>
            </w:r>
          </w:p>
        </w:tc>
        <w:tc>
          <w:tcPr>
            <w:tcW w:w="1391" w:type="dxa"/>
            <w:tcBorders>
              <w:top w:val="nil"/>
              <w:left w:val="nil"/>
              <w:bottom w:val="nil"/>
              <w:right w:val="single" w:sz="8" w:space="0" w:color="auto"/>
            </w:tcBorders>
            <w:shd w:val="clear" w:color="000000" w:fill="FFFFFF"/>
            <w:noWrap/>
            <w:vAlign w:val="bottom"/>
          </w:tcPr>
          <w:p w14:paraId="1FD79C98"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2182.1</w:t>
            </w:r>
          </w:p>
        </w:tc>
      </w:tr>
      <w:tr w:rsidR="004359F5" w:rsidRPr="004B61C0" w14:paraId="5C407FA2"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4E9940F4" w14:textId="4E933C31" w:rsidR="004359F5" w:rsidRPr="004B61C0" w:rsidRDefault="00225F18" w:rsidP="000B4164">
            <w:pPr>
              <w:rPr>
                <w:rFonts w:asciiTheme="majorHAnsi" w:hAnsiTheme="majorHAnsi" w:cstheme="majorHAnsi"/>
                <w:color w:val="000000"/>
              </w:rPr>
            </w:pPr>
            <w:r w:rsidRPr="004B61C0">
              <w:rPr>
                <w:rFonts w:asciiTheme="majorHAnsi" w:hAnsiTheme="majorHAnsi" w:cstheme="majorHAnsi"/>
                <w:color w:val="000000"/>
              </w:rPr>
              <w:t>Stockholders’</w:t>
            </w:r>
            <w:r w:rsidR="004359F5" w:rsidRPr="004B61C0">
              <w:rPr>
                <w:rFonts w:asciiTheme="majorHAnsi" w:hAnsiTheme="majorHAnsi" w:cstheme="majorHAnsi"/>
                <w:color w:val="000000"/>
              </w:rPr>
              <w:t xml:space="preserve"> equity</w:t>
            </w:r>
          </w:p>
        </w:tc>
        <w:tc>
          <w:tcPr>
            <w:tcW w:w="1391" w:type="dxa"/>
            <w:tcBorders>
              <w:top w:val="nil"/>
              <w:left w:val="nil"/>
              <w:bottom w:val="nil"/>
              <w:right w:val="nil"/>
            </w:tcBorders>
            <w:shd w:val="clear" w:color="auto" w:fill="auto"/>
            <w:noWrap/>
            <w:vAlign w:val="bottom"/>
          </w:tcPr>
          <w:p w14:paraId="685DBF0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329.6</w:t>
            </w:r>
          </w:p>
        </w:tc>
        <w:tc>
          <w:tcPr>
            <w:tcW w:w="1403" w:type="dxa"/>
            <w:tcBorders>
              <w:top w:val="nil"/>
              <w:left w:val="nil"/>
              <w:bottom w:val="nil"/>
              <w:right w:val="nil"/>
            </w:tcBorders>
            <w:shd w:val="clear" w:color="auto" w:fill="auto"/>
            <w:noWrap/>
            <w:vAlign w:val="bottom"/>
          </w:tcPr>
          <w:p w14:paraId="6F759EEB"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804.1</w:t>
            </w:r>
          </w:p>
        </w:tc>
        <w:tc>
          <w:tcPr>
            <w:tcW w:w="1391" w:type="dxa"/>
            <w:tcBorders>
              <w:top w:val="nil"/>
              <w:left w:val="nil"/>
              <w:bottom w:val="nil"/>
              <w:right w:val="single" w:sz="8" w:space="0" w:color="auto"/>
            </w:tcBorders>
            <w:shd w:val="clear" w:color="auto" w:fill="auto"/>
            <w:noWrap/>
            <w:vAlign w:val="bottom"/>
          </w:tcPr>
          <w:p w14:paraId="0E5E8C7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660.4</w:t>
            </w:r>
          </w:p>
        </w:tc>
      </w:tr>
      <w:tr w:rsidR="004359F5" w:rsidRPr="004B61C0" w14:paraId="1E61FB4B"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316D5D18" w14:textId="0307E15B"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 xml:space="preserve">Debt/Equity Ratio = Total liabilities/ </w:t>
            </w:r>
            <w:r w:rsidR="00225F18" w:rsidRPr="004B61C0">
              <w:rPr>
                <w:rFonts w:asciiTheme="majorHAnsi" w:hAnsiTheme="majorHAnsi" w:cstheme="majorHAnsi"/>
                <w:color w:val="000000"/>
              </w:rPr>
              <w:t>Stockholders’</w:t>
            </w:r>
            <w:r w:rsidRPr="004B61C0">
              <w:rPr>
                <w:rFonts w:asciiTheme="majorHAnsi" w:hAnsiTheme="majorHAnsi" w:cstheme="majorHAnsi"/>
                <w:color w:val="000000"/>
              </w:rPr>
              <w:t xml:space="preserve"> equity</w:t>
            </w:r>
          </w:p>
        </w:tc>
        <w:tc>
          <w:tcPr>
            <w:tcW w:w="1391" w:type="dxa"/>
            <w:tcBorders>
              <w:top w:val="nil"/>
              <w:left w:val="nil"/>
              <w:bottom w:val="nil"/>
              <w:right w:val="nil"/>
            </w:tcBorders>
            <w:shd w:val="clear" w:color="auto" w:fill="E5DFEC" w:themeFill="accent4" w:themeFillTint="33"/>
            <w:noWrap/>
            <w:vAlign w:val="bottom"/>
          </w:tcPr>
          <w:p w14:paraId="4B99232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5.77</w:t>
            </w:r>
          </w:p>
        </w:tc>
        <w:tc>
          <w:tcPr>
            <w:tcW w:w="1403" w:type="dxa"/>
            <w:tcBorders>
              <w:top w:val="nil"/>
              <w:left w:val="nil"/>
              <w:bottom w:val="nil"/>
              <w:right w:val="nil"/>
            </w:tcBorders>
            <w:shd w:val="clear" w:color="auto" w:fill="E5DFEC" w:themeFill="accent4" w:themeFillTint="33"/>
            <w:noWrap/>
            <w:vAlign w:val="bottom"/>
          </w:tcPr>
          <w:p w14:paraId="4CE598C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2.48</w:t>
            </w:r>
          </w:p>
        </w:tc>
        <w:tc>
          <w:tcPr>
            <w:tcW w:w="1391" w:type="dxa"/>
            <w:tcBorders>
              <w:top w:val="nil"/>
              <w:left w:val="nil"/>
              <w:bottom w:val="nil"/>
              <w:right w:val="single" w:sz="8" w:space="0" w:color="auto"/>
            </w:tcBorders>
            <w:shd w:val="clear" w:color="auto" w:fill="E5DFEC" w:themeFill="accent4" w:themeFillTint="33"/>
            <w:noWrap/>
            <w:vAlign w:val="bottom"/>
          </w:tcPr>
          <w:p w14:paraId="1F230ACC"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3.3</w:t>
            </w:r>
          </w:p>
        </w:tc>
      </w:tr>
    </w:tbl>
    <w:p w14:paraId="2FF23527" w14:textId="77777777" w:rsidR="004359F5" w:rsidRPr="004B61C0" w:rsidRDefault="004359F5" w:rsidP="004359F5">
      <w:pPr>
        <w:rPr>
          <w:rFonts w:asciiTheme="majorHAnsi" w:hAnsiTheme="majorHAnsi" w:cstheme="majorHAnsi"/>
        </w:rPr>
      </w:pPr>
    </w:p>
    <w:p w14:paraId="79EDE8E3"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Long term debt/equity ratio</w:t>
      </w:r>
    </w:p>
    <w:p w14:paraId="370C56DC"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3CC7B9BD"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6F6CFC47" w14:textId="77777777" w:rsidR="004359F5" w:rsidRPr="00131837" w:rsidRDefault="004359F5" w:rsidP="000B4164">
            <w:pPr>
              <w:rPr>
                <w:rFonts w:asciiTheme="majorHAnsi" w:hAnsiTheme="majorHAnsi" w:cstheme="majorHAnsi"/>
                <w:b/>
                <w:bCs/>
                <w:color w:val="FFFFFF"/>
              </w:rPr>
            </w:pPr>
            <w:r w:rsidRPr="00131837">
              <w:rPr>
                <w:rFonts w:asciiTheme="majorHAnsi" w:hAnsiTheme="majorHAnsi" w:cstheme="majorHAnsi"/>
                <w:b/>
                <w:bCs/>
                <w:color w:val="FFFFFF"/>
              </w:rPr>
              <w:t> </w:t>
            </w:r>
            <w:r w:rsidRPr="004B61C0">
              <w:rPr>
                <w:rFonts w:asciiTheme="majorHAnsi" w:hAnsiTheme="majorHAnsi" w:cstheme="majorHAnsi"/>
                <w:b/>
                <w:bCs/>
                <w:color w:val="FFFFFF"/>
              </w:rPr>
              <w:t>Balance Sheet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43171F23"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6912588E"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7FDC2D6D"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73E0547F"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552D6D56"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Long term debts / borrowings</w:t>
            </w:r>
          </w:p>
        </w:tc>
        <w:tc>
          <w:tcPr>
            <w:tcW w:w="1391" w:type="dxa"/>
            <w:tcBorders>
              <w:top w:val="nil"/>
              <w:left w:val="nil"/>
              <w:bottom w:val="nil"/>
              <w:right w:val="nil"/>
            </w:tcBorders>
            <w:shd w:val="clear" w:color="000000" w:fill="FFFFFF"/>
            <w:noWrap/>
            <w:vAlign w:val="center"/>
          </w:tcPr>
          <w:p w14:paraId="4AC868BD"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839.1</w:t>
            </w:r>
          </w:p>
        </w:tc>
        <w:tc>
          <w:tcPr>
            <w:tcW w:w="1403" w:type="dxa"/>
            <w:tcBorders>
              <w:top w:val="nil"/>
              <w:left w:val="nil"/>
              <w:bottom w:val="nil"/>
              <w:right w:val="nil"/>
            </w:tcBorders>
            <w:shd w:val="clear" w:color="000000" w:fill="FFFFFF"/>
            <w:noWrap/>
            <w:vAlign w:val="bottom"/>
          </w:tcPr>
          <w:p w14:paraId="0566F51A"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971.3</w:t>
            </w:r>
          </w:p>
        </w:tc>
        <w:tc>
          <w:tcPr>
            <w:tcW w:w="1391" w:type="dxa"/>
            <w:tcBorders>
              <w:top w:val="nil"/>
              <w:left w:val="nil"/>
              <w:bottom w:val="nil"/>
              <w:right w:val="single" w:sz="8" w:space="0" w:color="auto"/>
            </w:tcBorders>
            <w:shd w:val="clear" w:color="000000" w:fill="FFFFFF"/>
            <w:noWrap/>
            <w:vAlign w:val="bottom"/>
          </w:tcPr>
          <w:p w14:paraId="59D5A323"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1074.9</w:t>
            </w:r>
          </w:p>
        </w:tc>
      </w:tr>
      <w:tr w:rsidR="004359F5" w:rsidRPr="004B61C0" w14:paraId="2B640B92"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001683BA" w14:textId="7A697615" w:rsidR="004359F5" w:rsidRPr="004B61C0" w:rsidRDefault="00225F18" w:rsidP="000B4164">
            <w:pPr>
              <w:rPr>
                <w:rFonts w:asciiTheme="majorHAnsi" w:hAnsiTheme="majorHAnsi" w:cstheme="majorHAnsi"/>
                <w:color w:val="000000"/>
              </w:rPr>
            </w:pPr>
            <w:r w:rsidRPr="004B61C0">
              <w:rPr>
                <w:rFonts w:asciiTheme="majorHAnsi" w:hAnsiTheme="majorHAnsi" w:cstheme="majorHAnsi"/>
                <w:color w:val="000000"/>
              </w:rPr>
              <w:t>Stockholders’</w:t>
            </w:r>
            <w:r w:rsidR="004359F5" w:rsidRPr="004B61C0">
              <w:rPr>
                <w:rFonts w:asciiTheme="majorHAnsi" w:hAnsiTheme="majorHAnsi" w:cstheme="majorHAnsi"/>
                <w:color w:val="000000"/>
              </w:rPr>
              <w:t xml:space="preserve"> equity</w:t>
            </w:r>
          </w:p>
        </w:tc>
        <w:tc>
          <w:tcPr>
            <w:tcW w:w="1391" w:type="dxa"/>
            <w:tcBorders>
              <w:top w:val="nil"/>
              <w:left w:val="nil"/>
              <w:bottom w:val="nil"/>
              <w:right w:val="nil"/>
            </w:tcBorders>
            <w:shd w:val="clear" w:color="auto" w:fill="auto"/>
            <w:noWrap/>
            <w:vAlign w:val="bottom"/>
          </w:tcPr>
          <w:p w14:paraId="7AC8262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329.6</w:t>
            </w:r>
          </w:p>
        </w:tc>
        <w:tc>
          <w:tcPr>
            <w:tcW w:w="1403" w:type="dxa"/>
            <w:tcBorders>
              <w:top w:val="nil"/>
              <w:left w:val="nil"/>
              <w:bottom w:val="nil"/>
              <w:right w:val="nil"/>
            </w:tcBorders>
            <w:shd w:val="clear" w:color="auto" w:fill="auto"/>
            <w:noWrap/>
            <w:vAlign w:val="bottom"/>
          </w:tcPr>
          <w:p w14:paraId="6B6C66C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804.1</w:t>
            </w:r>
          </w:p>
        </w:tc>
        <w:tc>
          <w:tcPr>
            <w:tcW w:w="1391" w:type="dxa"/>
            <w:tcBorders>
              <w:top w:val="nil"/>
              <w:left w:val="nil"/>
              <w:bottom w:val="nil"/>
              <w:right w:val="single" w:sz="8" w:space="0" w:color="auto"/>
            </w:tcBorders>
            <w:shd w:val="clear" w:color="auto" w:fill="auto"/>
            <w:noWrap/>
            <w:vAlign w:val="bottom"/>
          </w:tcPr>
          <w:p w14:paraId="38AEF7C5"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660.4</w:t>
            </w:r>
          </w:p>
        </w:tc>
      </w:tr>
      <w:tr w:rsidR="004359F5" w:rsidRPr="004B61C0" w14:paraId="680507E2"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381CB30F" w14:textId="4AEC498D"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 xml:space="preserve">LT Debt/Equity Ratio = Long term </w:t>
            </w:r>
            <w:r w:rsidR="003A3560" w:rsidRPr="004B61C0">
              <w:rPr>
                <w:rFonts w:asciiTheme="majorHAnsi" w:hAnsiTheme="majorHAnsi" w:cstheme="majorHAnsi"/>
                <w:color w:val="000000"/>
              </w:rPr>
              <w:t>debts borrowings</w:t>
            </w:r>
            <w:r w:rsidRPr="004B61C0">
              <w:rPr>
                <w:rFonts w:asciiTheme="majorHAnsi" w:hAnsiTheme="majorHAnsi" w:cstheme="majorHAnsi"/>
                <w:color w:val="000000"/>
              </w:rPr>
              <w:t>/</w:t>
            </w:r>
            <w:r w:rsidR="00225F18" w:rsidRPr="004B61C0">
              <w:rPr>
                <w:rFonts w:asciiTheme="majorHAnsi" w:hAnsiTheme="majorHAnsi" w:cstheme="majorHAnsi"/>
                <w:color w:val="000000"/>
              </w:rPr>
              <w:t>Stockholders’</w:t>
            </w:r>
            <w:r w:rsidRPr="004B61C0">
              <w:rPr>
                <w:rFonts w:asciiTheme="majorHAnsi" w:hAnsiTheme="majorHAnsi" w:cstheme="majorHAnsi"/>
                <w:color w:val="000000"/>
              </w:rPr>
              <w:t xml:space="preserve"> equity</w:t>
            </w:r>
          </w:p>
        </w:tc>
        <w:tc>
          <w:tcPr>
            <w:tcW w:w="1391" w:type="dxa"/>
            <w:tcBorders>
              <w:top w:val="nil"/>
              <w:left w:val="nil"/>
              <w:bottom w:val="nil"/>
              <w:right w:val="nil"/>
            </w:tcBorders>
            <w:shd w:val="clear" w:color="auto" w:fill="E5DFEC" w:themeFill="accent4" w:themeFillTint="33"/>
            <w:noWrap/>
            <w:vAlign w:val="bottom"/>
          </w:tcPr>
          <w:p w14:paraId="400E2A2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2.55</w:t>
            </w:r>
          </w:p>
        </w:tc>
        <w:tc>
          <w:tcPr>
            <w:tcW w:w="1403" w:type="dxa"/>
            <w:tcBorders>
              <w:top w:val="nil"/>
              <w:left w:val="nil"/>
              <w:bottom w:val="nil"/>
              <w:right w:val="nil"/>
            </w:tcBorders>
            <w:shd w:val="clear" w:color="auto" w:fill="E5DFEC" w:themeFill="accent4" w:themeFillTint="33"/>
            <w:noWrap/>
            <w:vAlign w:val="bottom"/>
          </w:tcPr>
          <w:p w14:paraId="7A74F77B"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1.21</w:t>
            </w:r>
          </w:p>
        </w:tc>
        <w:tc>
          <w:tcPr>
            <w:tcW w:w="1391" w:type="dxa"/>
            <w:tcBorders>
              <w:top w:val="nil"/>
              <w:left w:val="nil"/>
              <w:bottom w:val="nil"/>
              <w:right w:val="single" w:sz="8" w:space="0" w:color="auto"/>
            </w:tcBorders>
            <w:shd w:val="clear" w:color="auto" w:fill="E5DFEC" w:themeFill="accent4" w:themeFillTint="33"/>
            <w:noWrap/>
            <w:vAlign w:val="bottom"/>
          </w:tcPr>
          <w:p w14:paraId="7447228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1.63</w:t>
            </w:r>
          </w:p>
        </w:tc>
      </w:tr>
    </w:tbl>
    <w:p w14:paraId="240C5DC4" w14:textId="77777777" w:rsidR="004359F5" w:rsidRPr="004B61C0" w:rsidRDefault="004359F5" w:rsidP="004359F5">
      <w:pPr>
        <w:rPr>
          <w:rFonts w:asciiTheme="majorHAnsi" w:hAnsiTheme="majorHAnsi" w:cstheme="majorHAnsi"/>
          <w:b/>
          <w:bCs/>
          <w:color w:val="002060"/>
          <w:sz w:val="24"/>
          <w:szCs w:val="24"/>
        </w:rPr>
      </w:pPr>
    </w:p>
    <w:p w14:paraId="0975FAED"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Interest coverage</w:t>
      </w:r>
    </w:p>
    <w:p w14:paraId="0E281DF5" w14:textId="77777777" w:rsidR="004359F5" w:rsidRPr="004B61C0" w:rsidRDefault="004359F5" w:rsidP="004359F5">
      <w:pPr>
        <w:rPr>
          <w:rFonts w:asciiTheme="majorHAnsi" w:hAnsiTheme="majorHAnsi" w:cstheme="majorHAnsi"/>
          <w:b/>
          <w:bCs/>
          <w:color w:val="002060"/>
          <w:sz w:val="24"/>
          <w:szCs w:val="24"/>
        </w:rPr>
      </w:pPr>
    </w:p>
    <w:p w14:paraId="3411FAE6"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Interest coverage ratio measures a company’s capability to meets its interest payments based on its current pre-tax operating earnings. </w:t>
      </w:r>
      <w:sdt>
        <w:sdtPr>
          <w:rPr>
            <w:rFonts w:asciiTheme="majorHAnsi" w:hAnsiTheme="majorHAnsi" w:cstheme="majorHAnsi"/>
            <w:i/>
            <w:iCs/>
          </w:rPr>
          <w:id w:val="-2117357028"/>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Cli22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(Cliffcore, 2022)</w:t>
          </w:r>
          <w:r w:rsidRPr="004B61C0">
            <w:rPr>
              <w:rFonts w:asciiTheme="majorHAnsi" w:hAnsiTheme="majorHAnsi" w:cstheme="majorHAnsi"/>
              <w:i/>
              <w:iCs/>
            </w:rPr>
            <w:fldChar w:fldCharType="end"/>
          </w:r>
        </w:sdtContent>
      </w:sdt>
    </w:p>
    <w:p w14:paraId="30D31A8E" w14:textId="77777777" w:rsidR="004359F5" w:rsidRPr="004B61C0" w:rsidRDefault="004359F5" w:rsidP="004359F5">
      <w:pPr>
        <w:pStyle w:val="ListParagraph"/>
        <w:ind w:left="360"/>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73550E8C"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2DAE7AA0" w14:textId="77777777" w:rsidR="004359F5" w:rsidRPr="00131837" w:rsidRDefault="004359F5" w:rsidP="000B4164">
            <w:pPr>
              <w:rPr>
                <w:rFonts w:asciiTheme="majorHAnsi" w:hAnsiTheme="majorHAnsi" w:cstheme="majorHAnsi"/>
                <w:b/>
                <w:bCs/>
                <w:color w:val="FFFFFF"/>
              </w:rPr>
            </w:pPr>
            <w:r w:rsidRPr="004B61C0">
              <w:rPr>
                <w:rFonts w:asciiTheme="majorHAnsi" w:hAnsiTheme="majorHAnsi" w:cstheme="majorHAnsi"/>
                <w:b/>
                <w:bCs/>
                <w:color w:val="FFFFFF"/>
              </w:rPr>
              <w:t>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19A31914"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2105DCA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78EE919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766EF7BD"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211BFAE3"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Operating Profit/Loss</w:t>
            </w:r>
          </w:p>
        </w:tc>
        <w:tc>
          <w:tcPr>
            <w:tcW w:w="1391" w:type="dxa"/>
            <w:tcBorders>
              <w:top w:val="nil"/>
              <w:left w:val="nil"/>
              <w:bottom w:val="nil"/>
              <w:right w:val="nil"/>
            </w:tcBorders>
            <w:shd w:val="clear" w:color="000000" w:fill="FFFFFF"/>
            <w:noWrap/>
            <w:vAlign w:val="center"/>
          </w:tcPr>
          <w:p w14:paraId="49748AD7"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-52</w:t>
            </w:r>
          </w:p>
        </w:tc>
        <w:tc>
          <w:tcPr>
            <w:tcW w:w="1403" w:type="dxa"/>
            <w:tcBorders>
              <w:top w:val="nil"/>
              <w:left w:val="nil"/>
              <w:bottom w:val="nil"/>
              <w:right w:val="nil"/>
            </w:tcBorders>
            <w:shd w:val="clear" w:color="000000" w:fill="FFFFFF"/>
            <w:noWrap/>
            <w:vAlign w:val="bottom"/>
          </w:tcPr>
          <w:p w14:paraId="16FF32AC"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-322.9</w:t>
            </w:r>
          </w:p>
        </w:tc>
        <w:tc>
          <w:tcPr>
            <w:tcW w:w="1391" w:type="dxa"/>
            <w:tcBorders>
              <w:top w:val="nil"/>
              <w:left w:val="nil"/>
              <w:bottom w:val="nil"/>
              <w:right w:val="single" w:sz="8" w:space="0" w:color="auto"/>
            </w:tcBorders>
            <w:shd w:val="clear" w:color="000000" w:fill="FFFFFF"/>
            <w:noWrap/>
            <w:vAlign w:val="bottom"/>
          </w:tcPr>
          <w:p w14:paraId="5747BEC9"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-76.5</w:t>
            </w:r>
          </w:p>
        </w:tc>
      </w:tr>
      <w:tr w:rsidR="004359F5" w:rsidRPr="004B61C0" w14:paraId="4028F2C5"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1A22FBE2"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b/>
                <w:bCs/>
                <w:color w:val="FFFFFF"/>
              </w:rPr>
              <w:t>Balance Sheet</w:t>
            </w:r>
          </w:p>
        </w:tc>
        <w:tc>
          <w:tcPr>
            <w:tcW w:w="1391" w:type="dxa"/>
            <w:tcBorders>
              <w:top w:val="nil"/>
              <w:left w:val="nil"/>
              <w:bottom w:val="nil"/>
              <w:right w:val="nil"/>
            </w:tcBorders>
            <w:shd w:val="clear" w:color="auto" w:fill="002060"/>
            <w:noWrap/>
            <w:vAlign w:val="center"/>
          </w:tcPr>
          <w:p w14:paraId="4B25C812"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03793282"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5B936224"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2021</w:t>
            </w:r>
          </w:p>
        </w:tc>
      </w:tr>
      <w:tr w:rsidR="004359F5" w:rsidRPr="004B61C0" w14:paraId="4B905911"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7DF6346C"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Interest charge</w:t>
            </w:r>
          </w:p>
        </w:tc>
        <w:tc>
          <w:tcPr>
            <w:tcW w:w="1391" w:type="dxa"/>
            <w:tcBorders>
              <w:top w:val="nil"/>
              <w:left w:val="nil"/>
              <w:bottom w:val="nil"/>
              <w:right w:val="nil"/>
            </w:tcBorders>
            <w:shd w:val="clear" w:color="auto" w:fill="auto"/>
            <w:noWrap/>
            <w:vAlign w:val="bottom"/>
          </w:tcPr>
          <w:p w14:paraId="694610A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55.3</w:t>
            </w:r>
          </w:p>
        </w:tc>
        <w:tc>
          <w:tcPr>
            <w:tcW w:w="1403" w:type="dxa"/>
            <w:tcBorders>
              <w:top w:val="nil"/>
              <w:left w:val="nil"/>
              <w:bottom w:val="nil"/>
              <w:right w:val="nil"/>
            </w:tcBorders>
            <w:shd w:val="clear" w:color="auto" w:fill="auto"/>
            <w:noWrap/>
            <w:vAlign w:val="bottom"/>
          </w:tcPr>
          <w:p w14:paraId="3FFA264B"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98.4</w:t>
            </w:r>
          </w:p>
        </w:tc>
        <w:tc>
          <w:tcPr>
            <w:tcW w:w="1391" w:type="dxa"/>
            <w:tcBorders>
              <w:top w:val="nil"/>
              <w:left w:val="nil"/>
              <w:bottom w:val="nil"/>
              <w:right w:val="single" w:sz="8" w:space="0" w:color="auto"/>
            </w:tcBorders>
            <w:shd w:val="clear" w:color="auto" w:fill="auto"/>
            <w:noWrap/>
            <w:vAlign w:val="bottom"/>
          </w:tcPr>
          <w:p w14:paraId="7A9BF198"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151.3</w:t>
            </w:r>
          </w:p>
        </w:tc>
      </w:tr>
      <w:tr w:rsidR="004359F5" w:rsidRPr="004B61C0" w14:paraId="2CC678B5"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7BB5BCF6"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Interest Coverage - Operating Loss/ Interest charge</w:t>
            </w:r>
          </w:p>
        </w:tc>
        <w:tc>
          <w:tcPr>
            <w:tcW w:w="1391" w:type="dxa"/>
            <w:tcBorders>
              <w:top w:val="nil"/>
              <w:left w:val="nil"/>
              <w:bottom w:val="nil"/>
              <w:right w:val="nil"/>
            </w:tcBorders>
            <w:shd w:val="clear" w:color="auto" w:fill="E5DFEC" w:themeFill="accent4" w:themeFillTint="33"/>
            <w:noWrap/>
            <w:vAlign w:val="bottom"/>
          </w:tcPr>
          <w:p w14:paraId="061F16C4"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-0.94</w:t>
            </w:r>
          </w:p>
        </w:tc>
        <w:tc>
          <w:tcPr>
            <w:tcW w:w="1403" w:type="dxa"/>
            <w:tcBorders>
              <w:top w:val="nil"/>
              <w:left w:val="nil"/>
              <w:bottom w:val="nil"/>
              <w:right w:val="nil"/>
            </w:tcBorders>
            <w:shd w:val="clear" w:color="auto" w:fill="E5DFEC" w:themeFill="accent4" w:themeFillTint="33"/>
            <w:noWrap/>
            <w:vAlign w:val="bottom"/>
          </w:tcPr>
          <w:p w14:paraId="71B9182B"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-3.28</w:t>
            </w:r>
          </w:p>
        </w:tc>
        <w:tc>
          <w:tcPr>
            <w:tcW w:w="1391" w:type="dxa"/>
            <w:tcBorders>
              <w:top w:val="nil"/>
              <w:left w:val="nil"/>
              <w:bottom w:val="nil"/>
              <w:right w:val="single" w:sz="8" w:space="0" w:color="auto"/>
            </w:tcBorders>
            <w:shd w:val="clear" w:color="auto" w:fill="E5DFEC" w:themeFill="accent4" w:themeFillTint="33"/>
            <w:noWrap/>
            <w:vAlign w:val="bottom"/>
          </w:tcPr>
          <w:p w14:paraId="64E127F3"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-0.51</w:t>
            </w:r>
          </w:p>
        </w:tc>
      </w:tr>
    </w:tbl>
    <w:p w14:paraId="55119304" w14:textId="4F773189" w:rsidR="004359F5" w:rsidRDefault="004359F5" w:rsidP="004359F5">
      <w:pPr>
        <w:rPr>
          <w:rFonts w:asciiTheme="majorHAnsi" w:hAnsiTheme="majorHAnsi" w:cstheme="majorHAnsi"/>
          <w:b/>
          <w:bCs/>
          <w:color w:val="002060"/>
          <w:sz w:val="24"/>
          <w:szCs w:val="24"/>
        </w:rPr>
      </w:pPr>
    </w:p>
    <w:p w14:paraId="2AB42325" w14:textId="77777777" w:rsidR="00F7571E" w:rsidRPr="004B61C0" w:rsidRDefault="00F7571E" w:rsidP="004359F5">
      <w:pPr>
        <w:rPr>
          <w:rFonts w:asciiTheme="majorHAnsi" w:hAnsiTheme="majorHAnsi" w:cstheme="majorHAnsi"/>
          <w:b/>
          <w:bCs/>
          <w:color w:val="002060"/>
          <w:sz w:val="24"/>
          <w:szCs w:val="24"/>
        </w:rPr>
      </w:pPr>
    </w:p>
    <w:p w14:paraId="1E41E370" w14:textId="77777777" w:rsidR="004359F5" w:rsidRPr="00F7571E" w:rsidRDefault="004359F5" w:rsidP="004359F5">
      <w:pPr>
        <w:rPr>
          <w:rFonts w:asciiTheme="majorHAnsi" w:hAnsiTheme="majorHAnsi" w:cstheme="majorHAnsi"/>
          <w:b/>
          <w:bCs/>
          <w:color w:val="002060"/>
          <w:sz w:val="28"/>
          <w:szCs w:val="28"/>
          <w:u w:val="single"/>
        </w:rPr>
      </w:pPr>
      <w:r w:rsidRPr="00F7571E">
        <w:rPr>
          <w:rFonts w:asciiTheme="majorHAnsi" w:hAnsiTheme="majorHAnsi" w:cstheme="majorHAnsi"/>
          <w:b/>
          <w:bCs/>
          <w:color w:val="002060"/>
          <w:sz w:val="28"/>
          <w:szCs w:val="28"/>
          <w:u w:val="single"/>
        </w:rPr>
        <w:t>Investor ratios</w:t>
      </w:r>
    </w:p>
    <w:p w14:paraId="60BEF123" w14:textId="77777777" w:rsidR="004359F5" w:rsidRPr="004B61C0" w:rsidRDefault="004359F5" w:rsidP="004359F5">
      <w:pPr>
        <w:rPr>
          <w:rFonts w:asciiTheme="majorHAnsi" w:hAnsiTheme="majorHAnsi" w:cstheme="majorHAnsi"/>
          <w:b/>
          <w:bCs/>
          <w:color w:val="002060"/>
          <w:sz w:val="24"/>
          <w:szCs w:val="24"/>
        </w:rPr>
      </w:pPr>
    </w:p>
    <w:p w14:paraId="1835C76D"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Investor ratios are used to assess a company’s profitability and outlook. Share price, profitability per share, and what earnings can an investor receive from the company are evaluated with these ratios.</w:t>
      </w:r>
    </w:p>
    <w:p w14:paraId="62304FCD" w14:textId="77777777" w:rsidR="004359F5" w:rsidRPr="004B61C0" w:rsidRDefault="004359F5" w:rsidP="004359F5">
      <w:pPr>
        <w:rPr>
          <w:rFonts w:asciiTheme="majorHAnsi" w:hAnsiTheme="majorHAnsi" w:cstheme="majorHAnsi"/>
          <w:b/>
          <w:bCs/>
          <w:color w:val="002060"/>
          <w:sz w:val="24"/>
          <w:szCs w:val="24"/>
        </w:rPr>
      </w:pPr>
    </w:p>
    <w:p w14:paraId="727255F1"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Earnings per Ordinary Share (EPS)</w:t>
      </w:r>
    </w:p>
    <w:p w14:paraId="27580307" w14:textId="77777777" w:rsidR="004359F5" w:rsidRPr="004B61C0" w:rsidRDefault="004359F5" w:rsidP="004359F5">
      <w:pPr>
        <w:rPr>
          <w:rFonts w:asciiTheme="majorHAnsi" w:hAnsiTheme="majorHAnsi" w:cstheme="majorHAnsi"/>
          <w:b/>
          <w:bCs/>
          <w:color w:val="002060"/>
          <w:sz w:val="24"/>
          <w:szCs w:val="24"/>
        </w:rPr>
      </w:pPr>
    </w:p>
    <w:p w14:paraId="7678DC69"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Earnings per Share is a gauge of how profitable a company is per share of its stock.</w:t>
      </w:r>
    </w:p>
    <w:p w14:paraId="15ACA32E"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4907B177"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1AFCD914" w14:textId="77777777" w:rsidR="004359F5" w:rsidRPr="00131837" w:rsidRDefault="004359F5" w:rsidP="000B4164">
            <w:pPr>
              <w:rPr>
                <w:rFonts w:asciiTheme="majorHAnsi" w:hAnsiTheme="majorHAnsi" w:cstheme="majorHAnsi"/>
                <w:b/>
                <w:bCs/>
                <w:color w:val="FFFFFF"/>
              </w:rPr>
            </w:pPr>
            <w:r w:rsidRPr="004B61C0">
              <w:rPr>
                <w:rFonts w:asciiTheme="majorHAnsi" w:hAnsiTheme="majorHAnsi" w:cstheme="majorHAnsi"/>
                <w:b/>
                <w:bCs/>
                <w:color w:val="FFFFFF"/>
              </w:rPr>
              <w:t>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7120A509"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0C684322"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16E42261"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6A0E2E05"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472FEDFC"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Net Profit/Loss</w:t>
            </w:r>
          </w:p>
        </w:tc>
        <w:tc>
          <w:tcPr>
            <w:tcW w:w="1391" w:type="dxa"/>
            <w:tcBorders>
              <w:top w:val="nil"/>
              <w:left w:val="nil"/>
              <w:bottom w:val="nil"/>
              <w:right w:val="nil"/>
            </w:tcBorders>
            <w:shd w:val="clear" w:color="000000" w:fill="FFFFFF"/>
            <w:noWrap/>
            <w:vAlign w:val="center"/>
          </w:tcPr>
          <w:p w14:paraId="14C9A887"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-117.6</w:t>
            </w:r>
          </w:p>
        </w:tc>
        <w:tc>
          <w:tcPr>
            <w:tcW w:w="1403" w:type="dxa"/>
            <w:tcBorders>
              <w:top w:val="nil"/>
              <w:left w:val="nil"/>
              <w:bottom w:val="nil"/>
              <w:right w:val="nil"/>
            </w:tcBorders>
            <w:shd w:val="clear" w:color="000000" w:fill="FFFFFF"/>
            <w:noWrap/>
            <w:vAlign w:val="bottom"/>
          </w:tcPr>
          <w:p w14:paraId="1752FD91"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-410.5</w:t>
            </w:r>
          </w:p>
        </w:tc>
        <w:tc>
          <w:tcPr>
            <w:tcW w:w="1391" w:type="dxa"/>
            <w:tcBorders>
              <w:top w:val="nil"/>
              <w:left w:val="nil"/>
              <w:bottom w:val="nil"/>
              <w:right w:val="single" w:sz="8" w:space="0" w:color="auto"/>
            </w:tcBorders>
            <w:shd w:val="clear" w:color="000000" w:fill="FFFFFF"/>
            <w:noWrap/>
            <w:vAlign w:val="bottom"/>
          </w:tcPr>
          <w:p w14:paraId="65D651D4"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-189.3</w:t>
            </w:r>
          </w:p>
        </w:tc>
      </w:tr>
      <w:tr w:rsidR="004359F5" w:rsidRPr="004B61C0" w14:paraId="7D12F016"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3D086742" w14:textId="77777777" w:rsidR="004359F5" w:rsidRPr="004B61C0" w:rsidRDefault="004359F5" w:rsidP="000B4164">
            <w:pPr>
              <w:rPr>
                <w:rFonts w:asciiTheme="majorHAnsi" w:hAnsiTheme="majorHAnsi" w:cstheme="majorHAnsi"/>
                <w:b/>
                <w:bCs/>
                <w:color w:val="000000"/>
              </w:rPr>
            </w:pPr>
            <w:r w:rsidRPr="004B61C0">
              <w:rPr>
                <w:rFonts w:asciiTheme="majorHAnsi" w:hAnsiTheme="majorHAnsi" w:cstheme="majorHAnsi"/>
                <w:b/>
                <w:bCs/>
                <w:color w:val="FFFFFF" w:themeColor="background1"/>
              </w:rPr>
              <w:t>Financial Report</w:t>
            </w:r>
          </w:p>
        </w:tc>
        <w:tc>
          <w:tcPr>
            <w:tcW w:w="1391" w:type="dxa"/>
            <w:tcBorders>
              <w:top w:val="nil"/>
              <w:left w:val="nil"/>
              <w:bottom w:val="nil"/>
              <w:right w:val="nil"/>
            </w:tcBorders>
            <w:shd w:val="clear" w:color="auto" w:fill="002060"/>
            <w:noWrap/>
            <w:vAlign w:val="center"/>
          </w:tcPr>
          <w:p w14:paraId="066E28F8"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4B266B57"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1BF0B9C1"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2021</w:t>
            </w:r>
          </w:p>
        </w:tc>
      </w:tr>
      <w:tr w:rsidR="004359F5" w:rsidRPr="004B61C0" w14:paraId="1F71E3AB"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5A916710"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No of shares</w:t>
            </w:r>
          </w:p>
        </w:tc>
        <w:tc>
          <w:tcPr>
            <w:tcW w:w="1391" w:type="dxa"/>
            <w:tcBorders>
              <w:top w:val="nil"/>
              <w:left w:val="nil"/>
              <w:bottom w:val="nil"/>
              <w:right w:val="nil"/>
            </w:tcBorders>
            <w:shd w:val="clear" w:color="auto" w:fill="auto"/>
            <w:noWrap/>
            <w:vAlign w:val="bottom"/>
          </w:tcPr>
          <w:p w14:paraId="172BC06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43.5</w:t>
            </w:r>
          </w:p>
        </w:tc>
        <w:tc>
          <w:tcPr>
            <w:tcW w:w="1403" w:type="dxa"/>
            <w:tcBorders>
              <w:top w:val="nil"/>
              <w:left w:val="nil"/>
              <w:bottom w:val="nil"/>
              <w:right w:val="nil"/>
            </w:tcBorders>
            <w:shd w:val="clear" w:color="auto" w:fill="auto"/>
            <w:noWrap/>
            <w:vAlign w:val="bottom"/>
          </w:tcPr>
          <w:p w14:paraId="048034D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77.2</w:t>
            </w:r>
          </w:p>
        </w:tc>
        <w:tc>
          <w:tcPr>
            <w:tcW w:w="1391" w:type="dxa"/>
            <w:tcBorders>
              <w:top w:val="nil"/>
              <w:left w:val="nil"/>
              <w:bottom w:val="nil"/>
              <w:right w:val="single" w:sz="8" w:space="0" w:color="auto"/>
            </w:tcBorders>
            <w:shd w:val="clear" w:color="auto" w:fill="auto"/>
            <w:noWrap/>
            <w:vAlign w:val="bottom"/>
          </w:tcPr>
          <w:p w14:paraId="4577C94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115.5</w:t>
            </w:r>
          </w:p>
        </w:tc>
      </w:tr>
      <w:tr w:rsidR="004359F5" w:rsidRPr="004B61C0" w14:paraId="7EC950D2"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6F37CB0B"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lastRenderedPageBreak/>
              <w:t>EPS = Net Loss/ No of shares</w:t>
            </w:r>
          </w:p>
        </w:tc>
        <w:tc>
          <w:tcPr>
            <w:tcW w:w="1391" w:type="dxa"/>
            <w:tcBorders>
              <w:top w:val="nil"/>
              <w:left w:val="nil"/>
              <w:bottom w:val="nil"/>
              <w:right w:val="nil"/>
            </w:tcBorders>
            <w:shd w:val="clear" w:color="auto" w:fill="E5DFEC" w:themeFill="accent4" w:themeFillTint="33"/>
            <w:noWrap/>
            <w:vAlign w:val="bottom"/>
          </w:tcPr>
          <w:p w14:paraId="4A75607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-2.7</w:t>
            </w:r>
          </w:p>
        </w:tc>
        <w:tc>
          <w:tcPr>
            <w:tcW w:w="1403" w:type="dxa"/>
            <w:tcBorders>
              <w:top w:val="nil"/>
              <w:left w:val="nil"/>
              <w:bottom w:val="nil"/>
              <w:right w:val="nil"/>
            </w:tcBorders>
            <w:shd w:val="clear" w:color="auto" w:fill="E5DFEC" w:themeFill="accent4" w:themeFillTint="33"/>
            <w:noWrap/>
            <w:vAlign w:val="bottom"/>
          </w:tcPr>
          <w:p w14:paraId="14030F5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-5.32</w:t>
            </w:r>
          </w:p>
        </w:tc>
        <w:tc>
          <w:tcPr>
            <w:tcW w:w="1391" w:type="dxa"/>
            <w:tcBorders>
              <w:top w:val="nil"/>
              <w:left w:val="nil"/>
              <w:bottom w:val="nil"/>
              <w:right w:val="single" w:sz="8" w:space="0" w:color="auto"/>
            </w:tcBorders>
            <w:shd w:val="clear" w:color="auto" w:fill="E5DFEC" w:themeFill="accent4" w:themeFillTint="33"/>
            <w:noWrap/>
            <w:vAlign w:val="bottom"/>
          </w:tcPr>
          <w:p w14:paraId="547099C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-1.64</w:t>
            </w:r>
          </w:p>
        </w:tc>
      </w:tr>
    </w:tbl>
    <w:p w14:paraId="0C2E7217" w14:textId="77777777" w:rsidR="004359F5" w:rsidRPr="004B61C0" w:rsidRDefault="004359F5" w:rsidP="004359F5">
      <w:pPr>
        <w:rPr>
          <w:rFonts w:asciiTheme="majorHAnsi" w:hAnsiTheme="majorHAnsi" w:cstheme="majorHAnsi"/>
          <w:b/>
          <w:bCs/>
          <w:color w:val="002060"/>
          <w:sz w:val="24"/>
          <w:szCs w:val="24"/>
        </w:rPr>
      </w:pPr>
    </w:p>
    <w:p w14:paraId="6CDBA21C"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Dividend Cover</w:t>
      </w:r>
    </w:p>
    <w:p w14:paraId="40E7107F" w14:textId="77777777" w:rsidR="004359F5" w:rsidRPr="004B61C0" w:rsidRDefault="004359F5" w:rsidP="004359F5">
      <w:pPr>
        <w:rPr>
          <w:rFonts w:asciiTheme="majorHAnsi" w:hAnsiTheme="majorHAnsi" w:cstheme="majorHAnsi"/>
          <w:b/>
          <w:bCs/>
          <w:color w:val="002060"/>
          <w:sz w:val="24"/>
          <w:szCs w:val="24"/>
        </w:rPr>
      </w:pPr>
    </w:p>
    <w:p w14:paraId="7B70A995" w14:textId="77777777"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The Dividend Coverage ratio is a financial ratio that measures the number of times that a company can pay dividends to its shareholders. </w:t>
      </w:r>
      <w:sdt>
        <w:sdtPr>
          <w:rPr>
            <w:rFonts w:asciiTheme="majorHAnsi" w:hAnsiTheme="majorHAnsi" w:cstheme="majorHAnsi"/>
            <w:i/>
            <w:iCs/>
          </w:rPr>
          <w:id w:val="966405589"/>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CFI22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(CFI Team, 2022)</w:t>
          </w:r>
          <w:r w:rsidRPr="004B61C0">
            <w:rPr>
              <w:rFonts w:asciiTheme="majorHAnsi" w:hAnsiTheme="majorHAnsi" w:cstheme="majorHAnsi"/>
              <w:i/>
              <w:iCs/>
            </w:rPr>
            <w:fldChar w:fldCharType="end"/>
          </w:r>
        </w:sdtContent>
      </w:sdt>
    </w:p>
    <w:p w14:paraId="2C26A3FA"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2D7F271A"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616D888F" w14:textId="77777777" w:rsidR="004359F5" w:rsidRPr="00131837" w:rsidRDefault="004359F5" w:rsidP="000B4164">
            <w:pPr>
              <w:rPr>
                <w:rFonts w:asciiTheme="majorHAnsi" w:hAnsiTheme="majorHAnsi" w:cstheme="majorHAnsi"/>
                <w:b/>
                <w:bCs/>
                <w:color w:val="FFFFFF"/>
              </w:rPr>
            </w:pPr>
            <w:r w:rsidRPr="004B61C0">
              <w:rPr>
                <w:rFonts w:asciiTheme="majorHAnsi" w:hAnsiTheme="majorHAnsi" w:cstheme="majorHAnsi"/>
                <w:b/>
                <w:bCs/>
                <w:color w:val="FFFFFF"/>
              </w:rPr>
              <w:t>Income Statement</w:t>
            </w:r>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421CAE84"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615FCC40"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332BAC56"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2EE8F833"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020BCB58"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Net Profit/Loss</w:t>
            </w:r>
          </w:p>
        </w:tc>
        <w:tc>
          <w:tcPr>
            <w:tcW w:w="1391" w:type="dxa"/>
            <w:tcBorders>
              <w:top w:val="nil"/>
              <w:left w:val="nil"/>
              <w:bottom w:val="nil"/>
              <w:right w:val="nil"/>
            </w:tcBorders>
            <w:shd w:val="clear" w:color="000000" w:fill="FFFFFF"/>
            <w:noWrap/>
            <w:vAlign w:val="center"/>
          </w:tcPr>
          <w:p w14:paraId="1984999B" w14:textId="77777777" w:rsidR="004359F5" w:rsidRPr="00131837" w:rsidRDefault="004359F5" w:rsidP="000B4164">
            <w:pPr>
              <w:jc w:val="right"/>
              <w:rPr>
                <w:rFonts w:asciiTheme="majorHAnsi" w:hAnsiTheme="majorHAnsi" w:cstheme="majorHAnsi"/>
              </w:rPr>
            </w:pPr>
            <w:r w:rsidRPr="004B61C0">
              <w:rPr>
                <w:rFonts w:asciiTheme="majorHAnsi" w:hAnsiTheme="majorHAnsi" w:cstheme="majorHAnsi"/>
              </w:rPr>
              <w:t>-117.6</w:t>
            </w:r>
          </w:p>
        </w:tc>
        <w:tc>
          <w:tcPr>
            <w:tcW w:w="1403" w:type="dxa"/>
            <w:tcBorders>
              <w:top w:val="nil"/>
              <w:left w:val="nil"/>
              <w:bottom w:val="nil"/>
              <w:right w:val="nil"/>
            </w:tcBorders>
            <w:shd w:val="clear" w:color="000000" w:fill="FFFFFF"/>
            <w:noWrap/>
            <w:vAlign w:val="bottom"/>
          </w:tcPr>
          <w:p w14:paraId="0F05905A" w14:textId="77777777" w:rsidR="004359F5" w:rsidRPr="00131837" w:rsidRDefault="004359F5" w:rsidP="000B4164">
            <w:pPr>
              <w:jc w:val="right"/>
              <w:rPr>
                <w:rFonts w:asciiTheme="majorHAnsi" w:hAnsiTheme="majorHAnsi" w:cstheme="majorHAnsi"/>
              </w:rPr>
            </w:pPr>
            <w:r w:rsidRPr="004B61C0">
              <w:rPr>
                <w:rFonts w:asciiTheme="majorHAnsi" w:hAnsiTheme="majorHAnsi" w:cstheme="majorHAnsi"/>
              </w:rPr>
              <w:t>-410.5</w:t>
            </w:r>
          </w:p>
        </w:tc>
        <w:tc>
          <w:tcPr>
            <w:tcW w:w="1391" w:type="dxa"/>
            <w:tcBorders>
              <w:top w:val="nil"/>
              <w:left w:val="nil"/>
              <w:bottom w:val="nil"/>
              <w:right w:val="single" w:sz="8" w:space="0" w:color="auto"/>
            </w:tcBorders>
            <w:shd w:val="clear" w:color="000000" w:fill="FFFFFF"/>
            <w:noWrap/>
            <w:vAlign w:val="bottom"/>
          </w:tcPr>
          <w:p w14:paraId="637F8A49" w14:textId="77777777" w:rsidR="004359F5" w:rsidRPr="00131837" w:rsidRDefault="004359F5" w:rsidP="000B4164">
            <w:pPr>
              <w:jc w:val="right"/>
              <w:rPr>
                <w:rFonts w:asciiTheme="majorHAnsi" w:hAnsiTheme="majorHAnsi" w:cstheme="majorHAnsi"/>
              </w:rPr>
            </w:pPr>
            <w:r w:rsidRPr="004B61C0">
              <w:rPr>
                <w:rFonts w:asciiTheme="majorHAnsi" w:hAnsiTheme="majorHAnsi" w:cstheme="majorHAnsi"/>
              </w:rPr>
              <w:t>-189.3</w:t>
            </w:r>
          </w:p>
        </w:tc>
      </w:tr>
      <w:tr w:rsidR="004359F5" w:rsidRPr="004B61C0" w14:paraId="0A37A166"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3A8682A9" w14:textId="77777777" w:rsidR="004359F5" w:rsidRPr="004B61C0" w:rsidRDefault="004359F5" w:rsidP="000B4164">
            <w:pPr>
              <w:rPr>
                <w:rFonts w:asciiTheme="majorHAnsi" w:hAnsiTheme="majorHAnsi" w:cstheme="majorHAnsi"/>
                <w:b/>
                <w:bCs/>
                <w:color w:val="000000"/>
              </w:rPr>
            </w:pPr>
            <w:r w:rsidRPr="004B61C0">
              <w:rPr>
                <w:rFonts w:asciiTheme="majorHAnsi" w:hAnsiTheme="majorHAnsi" w:cstheme="majorHAnsi"/>
                <w:b/>
                <w:bCs/>
                <w:color w:val="FFFFFF" w:themeColor="background1"/>
              </w:rPr>
              <w:t>Financial Report</w:t>
            </w:r>
          </w:p>
        </w:tc>
        <w:tc>
          <w:tcPr>
            <w:tcW w:w="1391" w:type="dxa"/>
            <w:tcBorders>
              <w:top w:val="nil"/>
              <w:left w:val="nil"/>
              <w:bottom w:val="nil"/>
              <w:right w:val="nil"/>
            </w:tcBorders>
            <w:shd w:val="clear" w:color="auto" w:fill="002060"/>
            <w:noWrap/>
            <w:vAlign w:val="center"/>
          </w:tcPr>
          <w:p w14:paraId="554F67D5"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624F396F"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145B361D"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2021</w:t>
            </w:r>
          </w:p>
        </w:tc>
      </w:tr>
      <w:tr w:rsidR="004359F5" w:rsidRPr="004B61C0" w14:paraId="7ED87F8A"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133775A3"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Dividend proposed and paid</w:t>
            </w:r>
          </w:p>
        </w:tc>
        <w:tc>
          <w:tcPr>
            <w:tcW w:w="1391" w:type="dxa"/>
            <w:tcBorders>
              <w:top w:val="nil"/>
              <w:left w:val="nil"/>
              <w:bottom w:val="nil"/>
              <w:right w:val="nil"/>
            </w:tcBorders>
            <w:shd w:val="clear" w:color="auto" w:fill="auto"/>
            <w:noWrap/>
            <w:vAlign w:val="bottom"/>
          </w:tcPr>
          <w:p w14:paraId="51A8AEC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w:t>
            </w:r>
          </w:p>
        </w:tc>
        <w:tc>
          <w:tcPr>
            <w:tcW w:w="1403" w:type="dxa"/>
            <w:tcBorders>
              <w:top w:val="nil"/>
              <w:left w:val="nil"/>
              <w:bottom w:val="nil"/>
              <w:right w:val="nil"/>
            </w:tcBorders>
            <w:shd w:val="clear" w:color="auto" w:fill="auto"/>
            <w:noWrap/>
            <w:vAlign w:val="bottom"/>
          </w:tcPr>
          <w:p w14:paraId="4F46DE57"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w:t>
            </w:r>
          </w:p>
        </w:tc>
        <w:tc>
          <w:tcPr>
            <w:tcW w:w="1391" w:type="dxa"/>
            <w:tcBorders>
              <w:top w:val="nil"/>
              <w:left w:val="nil"/>
              <w:bottom w:val="nil"/>
              <w:right w:val="single" w:sz="8" w:space="0" w:color="auto"/>
            </w:tcBorders>
            <w:shd w:val="clear" w:color="auto" w:fill="auto"/>
            <w:noWrap/>
            <w:vAlign w:val="bottom"/>
          </w:tcPr>
          <w:p w14:paraId="6CCC90B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w:t>
            </w:r>
          </w:p>
        </w:tc>
      </w:tr>
      <w:tr w:rsidR="004359F5" w:rsidRPr="004B61C0" w14:paraId="687D0AEE"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52A1C0DA"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Dividend Cover = Net Loss / Dividend proposed and paid</w:t>
            </w:r>
          </w:p>
        </w:tc>
        <w:tc>
          <w:tcPr>
            <w:tcW w:w="1391" w:type="dxa"/>
            <w:tcBorders>
              <w:top w:val="nil"/>
              <w:left w:val="nil"/>
              <w:bottom w:val="nil"/>
              <w:right w:val="nil"/>
            </w:tcBorders>
            <w:shd w:val="clear" w:color="auto" w:fill="E5DFEC" w:themeFill="accent4" w:themeFillTint="33"/>
            <w:noWrap/>
            <w:vAlign w:val="bottom"/>
          </w:tcPr>
          <w:p w14:paraId="22703E7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w:t>
            </w:r>
          </w:p>
        </w:tc>
        <w:tc>
          <w:tcPr>
            <w:tcW w:w="1403" w:type="dxa"/>
            <w:tcBorders>
              <w:top w:val="nil"/>
              <w:left w:val="nil"/>
              <w:bottom w:val="nil"/>
              <w:right w:val="nil"/>
            </w:tcBorders>
            <w:shd w:val="clear" w:color="auto" w:fill="E5DFEC" w:themeFill="accent4" w:themeFillTint="33"/>
            <w:noWrap/>
            <w:vAlign w:val="bottom"/>
          </w:tcPr>
          <w:p w14:paraId="47184752"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w:t>
            </w:r>
          </w:p>
        </w:tc>
        <w:tc>
          <w:tcPr>
            <w:tcW w:w="1391" w:type="dxa"/>
            <w:tcBorders>
              <w:top w:val="nil"/>
              <w:left w:val="nil"/>
              <w:bottom w:val="nil"/>
              <w:right w:val="single" w:sz="8" w:space="0" w:color="auto"/>
            </w:tcBorders>
            <w:shd w:val="clear" w:color="auto" w:fill="E5DFEC" w:themeFill="accent4" w:themeFillTint="33"/>
            <w:noWrap/>
            <w:vAlign w:val="bottom"/>
          </w:tcPr>
          <w:p w14:paraId="0974FF9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0</w:t>
            </w:r>
          </w:p>
        </w:tc>
      </w:tr>
    </w:tbl>
    <w:p w14:paraId="20194193" w14:textId="77777777" w:rsidR="004359F5" w:rsidRPr="004B61C0" w:rsidRDefault="004359F5" w:rsidP="004359F5">
      <w:pPr>
        <w:rPr>
          <w:rFonts w:asciiTheme="majorHAnsi" w:hAnsiTheme="majorHAnsi" w:cstheme="majorHAnsi"/>
          <w:i/>
          <w:iCs/>
        </w:rPr>
      </w:pPr>
      <w:r w:rsidRPr="004B61C0">
        <w:rPr>
          <w:rFonts w:asciiTheme="majorHAnsi" w:hAnsiTheme="majorHAnsi" w:cstheme="majorHAnsi"/>
          <w:i/>
          <w:iCs/>
        </w:rPr>
        <w:t>No Dividends proposed or paid</w:t>
      </w:r>
    </w:p>
    <w:p w14:paraId="03F57A93" w14:textId="77777777" w:rsidR="004359F5" w:rsidRPr="004B61C0" w:rsidRDefault="004359F5" w:rsidP="004359F5">
      <w:pPr>
        <w:rPr>
          <w:rFonts w:asciiTheme="majorHAnsi" w:hAnsiTheme="majorHAnsi" w:cstheme="majorHAnsi"/>
          <w:b/>
          <w:bCs/>
          <w:color w:val="002060"/>
          <w:sz w:val="24"/>
          <w:szCs w:val="24"/>
        </w:rPr>
      </w:pPr>
    </w:p>
    <w:p w14:paraId="7B6C0887" w14:textId="6065443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 xml:space="preserve">Price to </w:t>
      </w:r>
      <w:r w:rsidR="00225F18" w:rsidRPr="00F7571E">
        <w:rPr>
          <w:rFonts w:asciiTheme="majorHAnsi" w:hAnsiTheme="majorHAnsi" w:cstheme="majorHAnsi"/>
          <w:b/>
          <w:bCs/>
          <w:color w:val="002060"/>
          <w:sz w:val="24"/>
          <w:szCs w:val="24"/>
        </w:rPr>
        <w:t>Earnings</w:t>
      </w:r>
      <w:r w:rsidRPr="00F7571E">
        <w:rPr>
          <w:rFonts w:asciiTheme="majorHAnsi" w:hAnsiTheme="majorHAnsi" w:cstheme="majorHAnsi"/>
          <w:b/>
          <w:bCs/>
          <w:color w:val="002060"/>
          <w:sz w:val="24"/>
          <w:szCs w:val="24"/>
        </w:rPr>
        <w:t xml:space="preserve"> Ratio</w:t>
      </w:r>
    </w:p>
    <w:p w14:paraId="7A902CE8" w14:textId="77777777" w:rsidR="004359F5" w:rsidRPr="004B61C0" w:rsidRDefault="004359F5" w:rsidP="004359F5">
      <w:pPr>
        <w:rPr>
          <w:rFonts w:asciiTheme="majorHAnsi" w:hAnsiTheme="majorHAnsi" w:cstheme="majorHAnsi"/>
          <w:b/>
          <w:bCs/>
          <w:color w:val="002060"/>
          <w:sz w:val="24"/>
          <w:szCs w:val="24"/>
        </w:rPr>
      </w:pPr>
    </w:p>
    <w:p w14:paraId="0817C8E1" w14:textId="55B00F9E"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The Price to </w:t>
      </w:r>
      <w:r w:rsidR="00225F18" w:rsidRPr="004B61C0">
        <w:rPr>
          <w:rFonts w:asciiTheme="majorHAnsi" w:hAnsiTheme="majorHAnsi" w:cstheme="majorHAnsi"/>
        </w:rPr>
        <w:t>Earnings</w:t>
      </w:r>
      <w:r w:rsidRPr="004B61C0">
        <w:rPr>
          <w:rFonts w:asciiTheme="majorHAnsi" w:hAnsiTheme="majorHAnsi" w:cstheme="majorHAnsi"/>
        </w:rPr>
        <w:t xml:space="preserve"> Ratio is a financial ratio that measures a company’s share price in relation to it earnings per share. The amount an investor must pay for each £ of earnings. </w:t>
      </w:r>
      <w:sdt>
        <w:sdtPr>
          <w:rPr>
            <w:rFonts w:asciiTheme="majorHAnsi" w:hAnsiTheme="majorHAnsi" w:cstheme="majorHAnsi"/>
            <w:i/>
            <w:iCs/>
          </w:rPr>
          <w:id w:val="-1564404267"/>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13821850" w14:textId="77777777" w:rsidR="004359F5" w:rsidRPr="004B61C0" w:rsidRDefault="004359F5" w:rsidP="004359F5">
      <w:pPr>
        <w:rPr>
          <w:rFonts w:asciiTheme="majorHAnsi" w:hAnsiTheme="majorHAnsi" w:cstheme="majorHAnsi"/>
        </w:rPr>
      </w:pPr>
    </w:p>
    <w:tbl>
      <w:tblPr>
        <w:tblW w:w="10885" w:type="dxa"/>
        <w:tblLook w:val="04A0" w:firstRow="1" w:lastRow="0" w:firstColumn="1" w:lastColumn="0" w:noHBand="0" w:noVBand="1"/>
      </w:tblPr>
      <w:tblGrid>
        <w:gridCol w:w="6700"/>
        <w:gridCol w:w="1391"/>
        <w:gridCol w:w="1403"/>
        <w:gridCol w:w="1391"/>
      </w:tblGrid>
      <w:tr w:rsidR="004359F5" w:rsidRPr="004B61C0" w14:paraId="3627B4C6"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hideMark/>
          </w:tcPr>
          <w:p w14:paraId="00EB6DDD" w14:textId="77777777" w:rsidR="004359F5" w:rsidRPr="00131837" w:rsidRDefault="004359F5" w:rsidP="000B4164">
            <w:pPr>
              <w:rPr>
                <w:rFonts w:asciiTheme="majorHAnsi" w:hAnsiTheme="majorHAnsi" w:cstheme="majorHAnsi"/>
                <w:b/>
                <w:bCs/>
                <w:color w:val="FFFFFF"/>
              </w:rPr>
            </w:pPr>
            <w:r w:rsidRPr="004B61C0">
              <w:rPr>
                <w:rFonts w:asciiTheme="majorHAnsi" w:hAnsiTheme="majorHAnsi" w:cstheme="majorHAnsi"/>
                <w:b/>
                <w:bCs/>
                <w:color w:val="FFFFFF"/>
              </w:rPr>
              <w:t xml:space="preserve">AJ Bell </w:t>
            </w:r>
            <w:sdt>
              <w:sdtPr>
                <w:rPr>
                  <w:rFonts w:asciiTheme="majorHAnsi" w:hAnsiTheme="majorHAnsi" w:cstheme="majorHAnsi"/>
                  <w:b/>
                  <w:bCs/>
                  <w:i/>
                  <w:iCs/>
                  <w:color w:val="FFFFFF" w:themeColor="background1"/>
                </w:rPr>
                <w:id w:val="-509982181"/>
                <w:citation/>
              </w:sdtPr>
              <w:sdtContent>
                <w:r w:rsidRPr="004B61C0">
                  <w:rPr>
                    <w:rFonts w:asciiTheme="majorHAnsi" w:hAnsiTheme="majorHAnsi" w:cstheme="majorHAnsi"/>
                    <w:b/>
                    <w:bCs/>
                    <w:i/>
                    <w:iCs/>
                    <w:color w:val="FFFFFF" w:themeColor="background1"/>
                  </w:rPr>
                  <w:fldChar w:fldCharType="begin"/>
                </w:r>
                <w:r w:rsidRPr="004B61C0">
                  <w:rPr>
                    <w:rFonts w:asciiTheme="majorHAnsi" w:hAnsiTheme="majorHAnsi" w:cstheme="majorHAnsi"/>
                    <w:b/>
                    <w:bCs/>
                    <w:i/>
                    <w:iCs/>
                    <w:color w:val="FFFFFF" w:themeColor="background1"/>
                  </w:rPr>
                  <w:instrText xml:space="preserve"> CITATION AJB231 \l 2057 </w:instrText>
                </w:r>
                <w:r w:rsidRPr="004B61C0">
                  <w:rPr>
                    <w:rFonts w:asciiTheme="majorHAnsi" w:hAnsiTheme="majorHAnsi" w:cstheme="majorHAnsi"/>
                    <w:b/>
                    <w:bCs/>
                    <w:i/>
                    <w:iCs/>
                    <w:color w:val="FFFFFF" w:themeColor="background1"/>
                  </w:rPr>
                  <w:fldChar w:fldCharType="separate"/>
                </w:r>
                <w:r w:rsidRPr="004B61C0">
                  <w:rPr>
                    <w:rFonts w:asciiTheme="majorHAnsi" w:hAnsiTheme="majorHAnsi" w:cstheme="majorHAnsi"/>
                    <w:b/>
                    <w:bCs/>
                    <w:i/>
                    <w:iCs/>
                    <w:noProof/>
                    <w:color w:val="FFFFFF" w:themeColor="background1"/>
                  </w:rPr>
                  <w:t xml:space="preserve"> (AJ Bell, 2023)</w:t>
                </w:r>
                <w:r w:rsidRPr="004B61C0">
                  <w:rPr>
                    <w:rFonts w:asciiTheme="majorHAnsi" w:hAnsiTheme="majorHAnsi" w:cstheme="majorHAnsi"/>
                    <w:b/>
                    <w:bCs/>
                    <w:i/>
                    <w:iCs/>
                    <w:color w:val="FFFFFF" w:themeColor="background1"/>
                  </w:rPr>
                  <w:fldChar w:fldCharType="end"/>
                </w:r>
              </w:sdtContent>
            </w:sdt>
          </w:p>
        </w:tc>
        <w:tc>
          <w:tcPr>
            <w:tcW w:w="1391" w:type="dxa"/>
            <w:tcBorders>
              <w:top w:val="single" w:sz="8" w:space="0" w:color="auto"/>
              <w:left w:val="single" w:sz="8" w:space="0" w:color="auto"/>
              <w:bottom w:val="single" w:sz="8" w:space="0" w:color="auto"/>
              <w:right w:val="nil"/>
            </w:tcBorders>
            <w:shd w:val="clear" w:color="000000" w:fill="002060"/>
            <w:noWrap/>
            <w:vAlign w:val="center"/>
            <w:hideMark/>
          </w:tcPr>
          <w:p w14:paraId="62E25E9F"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hideMark/>
          </w:tcPr>
          <w:p w14:paraId="2154E177"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hideMark/>
          </w:tcPr>
          <w:p w14:paraId="505A6028"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07ECDD73"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hideMark/>
          </w:tcPr>
          <w:p w14:paraId="2C4EEC65" w14:textId="77777777" w:rsidR="004359F5" w:rsidRPr="00131837" w:rsidRDefault="004359F5" w:rsidP="000B4164">
            <w:pPr>
              <w:rPr>
                <w:rFonts w:asciiTheme="majorHAnsi" w:hAnsiTheme="majorHAnsi" w:cstheme="majorHAnsi"/>
              </w:rPr>
            </w:pPr>
            <w:r w:rsidRPr="004B61C0">
              <w:rPr>
                <w:rFonts w:asciiTheme="majorHAnsi" w:hAnsiTheme="majorHAnsi" w:cstheme="majorHAnsi"/>
                <w:color w:val="000000"/>
              </w:rPr>
              <w:t xml:space="preserve">Market value per share </w:t>
            </w:r>
            <w:r w:rsidRPr="004B61C0">
              <w:rPr>
                <w:rFonts w:asciiTheme="majorHAnsi" w:hAnsiTheme="majorHAnsi" w:cstheme="majorHAnsi"/>
                <w:i/>
                <w:iCs/>
                <w:color w:val="000000"/>
              </w:rPr>
              <w:t>(as of 31</w:t>
            </w:r>
            <w:r w:rsidRPr="004B61C0">
              <w:rPr>
                <w:rFonts w:asciiTheme="majorHAnsi" w:hAnsiTheme="majorHAnsi" w:cstheme="majorHAnsi"/>
                <w:i/>
                <w:iCs/>
                <w:color w:val="000000"/>
                <w:vertAlign w:val="superscript"/>
              </w:rPr>
              <w:t>st</w:t>
            </w:r>
            <w:r w:rsidRPr="004B61C0">
              <w:rPr>
                <w:rFonts w:asciiTheme="majorHAnsi" w:hAnsiTheme="majorHAnsi" w:cstheme="majorHAnsi"/>
                <w:i/>
                <w:iCs/>
                <w:color w:val="000000"/>
              </w:rPr>
              <w:t xml:space="preserve"> December each year) (in £)</w:t>
            </w:r>
          </w:p>
        </w:tc>
        <w:tc>
          <w:tcPr>
            <w:tcW w:w="1391" w:type="dxa"/>
            <w:tcBorders>
              <w:top w:val="nil"/>
              <w:left w:val="nil"/>
              <w:bottom w:val="nil"/>
              <w:right w:val="nil"/>
            </w:tcBorders>
            <w:shd w:val="clear" w:color="000000" w:fill="FFFFFF"/>
            <w:noWrap/>
            <w:vAlign w:val="center"/>
          </w:tcPr>
          <w:p w14:paraId="6ACF97B6"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12.371</w:t>
            </w:r>
          </w:p>
        </w:tc>
        <w:tc>
          <w:tcPr>
            <w:tcW w:w="1403" w:type="dxa"/>
            <w:tcBorders>
              <w:top w:val="nil"/>
              <w:left w:val="nil"/>
              <w:bottom w:val="nil"/>
              <w:right w:val="nil"/>
            </w:tcBorders>
            <w:shd w:val="clear" w:color="000000" w:fill="FFFFFF"/>
            <w:noWrap/>
            <w:vAlign w:val="bottom"/>
          </w:tcPr>
          <w:p w14:paraId="38FC03B9"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7.4468</w:t>
            </w:r>
          </w:p>
        </w:tc>
        <w:tc>
          <w:tcPr>
            <w:tcW w:w="1391" w:type="dxa"/>
            <w:tcBorders>
              <w:top w:val="nil"/>
              <w:left w:val="nil"/>
              <w:bottom w:val="nil"/>
              <w:right w:val="single" w:sz="8" w:space="0" w:color="auto"/>
            </w:tcBorders>
            <w:shd w:val="clear" w:color="000000" w:fill="FFFFFF"/>
            <w:noWrap/>
            <w:vAlign w:val="bottom"/>
          </w:tcPr>
          <w:p w14:paraId="3727AB8C" w14:textId="77777777" w:rsidR="004359F5" w:rsidRPr="00131837" w:rsidRDefault="004359F5" w:rsidP="000B4164">
            <w:pPr>
              <w:jc w:val="center"/>
              <w:rPr>
                <w:rFonts w:asciiTheme="majorHAnsi" w:hAnsiTheme="majorHAnsi" w:cstheme="majorHAnsi"/>
              </w:rPr>
            </w:pPr>
            <w:r w:rsidRPr="004B61C0">
              <w:rPr>
                <w:rFonts w:asciiTheme="majorHAnsi" w:hAnsiTheme="majorHAnsi" w:cstheme="majorHAnsi"/>
              </w:rPr>
              <w:t>5.0152</w:t>
            </w:r>
          </w:p>
        </w:tc>
      </w:tr>
      <w:tr w:rsidR="004359F5" w:rsidRPr="004B61C0" w14:paraId="4EB76682"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24F8321C" w14:textId="77777777" w:rsidR="004359F5" w:rsidRPr="004B61C0" w:rsidRDefault="004359F5" w:rsidP="000B4164">
            <w:pPr>
              <w:rPr>
                <w:rFonts w:asciiTheme="majorHAnsi" w:hAnsiTheme="majorHAnsi" w:cstheme="majorHAnsi"/>
                <w:b/>
                <w:bCs/>
                <w:color w:val="000000"/>
              </w:rPr>
            </w:pPr>
          </w:p>
        </w:tc>
        <w:tc>
          <w:tcPr>
            <w:tcW w:w="1391" w:type="dxa"/>
            <w:tcBorders>
              <w:top w:val="nil"/>
              <w:left w:val="nil"/>
              <w:bottom w:val="nil"/>
              <w:right w:val="nil"/>
            </w:tcBorders>
            <w:shd w:val="clear" w:color="auto" w:fill="002060"/>
            <w:noWrap/>
            <w:vAlign w:val="center"/>
          </w:tcPr>
          <w:p w14:paraId="60A731E3"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0931C9E1"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561A6C3E"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2021</w:t>
            </w:r>
          </w:p>
        </w:tc>
      </w:tr>
      <w:tr w:rsidR="004359F5" w:rsidRPr="004B61C0" w14:paraId="23224F79"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6CE456DA"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Earnings per Share (EPS)</w:t>
            </w:r>
          </w:p>
        </w:tc>
        <w:tc>
          <w:tcPr>
            <w:tcW w:w="1391" w:type="dxa"/>
            <w:tcBorders>
              <w:top w:val="nil"/>
              <w:left w:val="nil"/>
              <w:bottom w:val="nil"/>
              <w:right w:val="nil"/>
            </w:tcBorders>
            <w:shd w:val="clear" w:color="auto" w:fill="auto"/>
            <w:noWrap/>
            <w:vAlign w:val="bottom"/>
          </w:tcPr>
          <w:p w14:paraId="0EE4C9EE"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-2.70</w:t>
            </w:r>
          </w:p>
        </w:tc>
        <w:tc>
          <w:tcPr>
            <w:tcW w:w="1403" w:type="dxa"/>
            <w:tcBorders>
              <w:top w:val="nil"/>
              <w:left w:val="nil"/>
              <w:bottom w:val="nil"/>
              <w:right w:val="nil"/>
            </w:tcBorders>
            <w:shd w:val="clear" w:color="auto" w:fill="auto"/>
            <w:noWrap/>
            <w:vAlign w:val="bottom"/>
          </w:tcPr>
          <w:p w14:paraId="7A23761D"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-5.32</w:t>
            </w:r>
          </w:p>
        </w:tc>
        <w:tc>
          <w:tcPr>
            <w:tcW w:w="1391" w:type="dxa"/>
            <w:tcBorders>
              <w:top w:val="nil"/>
              <w:left w:val="nil"/>
              <w:bottom w:val="nil"/>
              <w:right w:val="single" w:sz="8" w:space="0" w:color="auto"/>
            </w:tcBorders>
            <w:shd w:val="clear" w:color="auto" w:fill="auto"/>
            <w:noWrap/>
            <w:vAlign w:val="bottom"/>
          </w:tcPr>
          <w:p w14:paraId="3D7741C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-1.64</w:t>
            </w:r>
          </w:p>
        </w:tc>
      </w:tr>
      <w:tr w:rsidR="004359F5" w:rsidRPr="004B61C0" w14:paraId="411F371D" w14:textId="77777777" w:rsidTr="000B4164">
        <w:trPr>
          <w:trHeight w:val="254"/>
        </w:trPr>
        <w:tc>
          <w:tcPr>
            <w:tcW w:w="6700" w:type="dxa"/>
            <w:tcBorders>
              <w:top w:val="nil"/>
              <w:left w:val="single" w:sz="8" w:space="0" w:color="auto"/>
              <w:bottom w:val="nil"/>
              <w:right w:val="single" w:sz="8" w:space="0" w:color="auto"/>
            </w:tcBorders>
            <w:shd w:val="clear" w:color="auto" w:fill="E5DFEC" w:themeFill="accent4" w:themeFillTint="33"/>
            <w:vAlign w:val="center"/>
          </w:tcPr>
          <w:p w14:paraId="764F9DEF"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Price to Earning = Market value per share/EPS</w:t>
            </w:r>
          </w:p>
        </w:tc>
        <w:tc>
          <w:tcPr>
            <w:tcW w:w="1391" w:type="dxa"/>
            <w:tcBorders>
              <w:top w:val="nil"/>
              <w:left w:val="nil"/>
              <w:bottom w:val="nil"/>
              <w:right w:val="nil"/>
            </w:tcBorders>
            <w:shd w:val="clear" w:color="auto" w:fill="E5DFEC" w:themeFill="accent4" w:themeFillTint="33"/>
            <w:noWrap/>
            <w:vAlign w:val="bottom"/>
          </w:tcPr>
          <w:p w14:paraId="676AD6E1"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-4.58</w:t>
            </w:r>
          </w:p>
        </w:tc>
        <w:tc>
          <w:tcPr>
            <w:tcW w:w="1403" w:type="dxa"/>
            <w:tcBorders>
              <w:top w:val="nil"/>
              <w:left w:val="nil"/>
              <w:bottom w:val="nil"/>
              <w:right w:val="nil"/>
            </w:tcBorders>
            <w:shd w:val="clear" w:color="auto" w:fill="E5DFEC" w:themeFill="accent4" w:themeFillTint="33"/>
            <w:noWrap/>
            <w:vAlign w:val="bottom"/>
          </w:tcPr>
          <w:p w14:paraId="08C255BA"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-1.4</w:t>
            </w:r>
          </w:p>
        </w:tc>
        <w:tc>
          <w:tcPr>
            <w:tcW w:w="1391" w:type="dxa"/>
            <w:tcBorders>
              <w:top w:val="nil"/>
              <w:left w:val="nil"/>
              <w:bottom w:val="nil"/>
              <w:right w:val="single" w:sz="8" w:space="0" w:color="auto"/>
            </w:tcBorders>
            <w:shd w:val="clear" w:color="auto" w:fill="E5DFEC" w:themeFill="accent4" w:themeFillTint="33"/>
            <w:noWrap/>
            <w:vAlign w:val="bottom"/>
          </w:tcPr>
          <w:p w14:paraId="225F67D6" w14:textId="77777777" w:rsidR="004359F5" w:rsidRPr="004B61C0" w:rsidRDefault="004359F5" w:rsidP="000B4164">
            <w:pPr>
              <w:jc w:val="center"/>
              <w:rPr>
                <w:rFonts w:asciiTheme="majorHAnsi" w:hAnsiTheme="majorHAnsi" w:cstheme="majorHAnsi"/>
                <w:color w:val="000000"/>
              </w:rPr>
            </w:pPr>
            <w:r w:rsidRPr="004B61C0">
              <w:rPr>
                <w:rFonts w:asciiTheme="majorHAnsi" w:hAnsiTheme="majorHAnsi" w:cstheme="majorHAnsi"/>
                <w:color w:val="000000"/>
              </w:rPr>
              <w:t>-3.06</w:t>
            </w:r>
          </w:p>
        </w:tc>
      </w:tr>
    </w:tbl>
    <w:p w14:paraId="65921A1E" w14:textId="77777777" w:rsidR="004359F5" w:rsidRPr="004B61C0" w:rsidRDefault="004359F5" w:rsidP="004359F5">
      <w:pPr>
        <w:rPr>
          <w:rFonts w:asciiTheme="majorHAnsi" w:hAnsiTheme="majorHAnsi" w:cstheme="majorHAnsi"/>
          <w:b/>
          <w:bCs/>
          <w:color w:val="002060"/>
          <w:sz w:val="24"/>
          <w:szCs w:val="24"/>
        </w:rPr>
      </w:pPr>
    </w:p>
    <w:p w14:paraId="3100CEC9" w14:textId="77777777" w:rsidR="004359F5" w:rsidRPr="00F7571E" w:rsidRDefault="004359F5" w:rsidP="004359F5">
      <w:pPr>
        <w:rPr>
          <w:rFonts w:asciiTheme="majorHAnsi" w:hAnsiTheme="majorHAnsi" w:cstheme="majorHAnsi"/>
          <w:b/>
          <w:bCs/>
          <w:color w:val="002060"/>
          <w:sz w:val="24"/>
          <w:szCs w:val="24"/>
        </w:rPr>
      </w:pPr>
      <w:r w:rsidRPr="00F7571E">
        <w:rPr>
          <w:rFonts w:asciiTheme="majorHAnsi" w:hAnsiTheme="majorHAnsi" w:cstheme="majorHAnsi"/>
          <w:b/>
          <w:bCs/>
          <w:color w:val="002060"/>
          <w:sz w:val="24"/>
          <w:szCs w:val="24"/>
        </w:rPr>
        <w:t>Dividend yield ratio</w:t>
      </w:r>
    </w:p>
    <w:p w14:paraId="0709BF5A" w14:textId="77777777" w:rsidR="004359F5" w:rsidRPr="004B61C0" w:rsidRDefault="004359F5" w:rsidP="004359F5">
      <w:pPr>
        <w:rPr>
          <w:rFonts w:asciiTheme="majorHAnsi" w:hAnsiTheme="majorHAnsi" w:cstheme="majorHAnsi"/>
          <w:b/>
          <w:bCs/>
          <w:color w:val="002060"/>
          <w:sz w:val="24"/>
          <w:szCs w:val="24"/>
        </w:rPr>
      </w:pPr>
    </w:p>
    <w:p w14:paraId="1BFE9A5E" w14:textId="100539F0" w:rsidR="004359F5" w:rsidRPr="004B61C0" w:rsidRDefault="004359F5" w:rsidP="004359F5">
      <w:pPr>
        <w:rPr>
          <w:rFonts w:asciiTheme="majorHAnsi" w:hAnsiTheme="majorHAnsi" w:cstheme="majorHAnsi"/>
        </w:rPr>
      </w:pPr>
      <w:r w:rsidRPr="004B61C0">
        <w:rPr>
          <w:rFonts w:asciiTheme="majorHAnsi" w:hAnsiTheme="majorHAnsi" w:cstheme="majorHAnsi"/>
        </w:rPr>
        <w:t xml:space="preserve">Dividend yield ratio measures a company’s annual dividend </w:t>
      </w:r>
      <w:r w:rsidR="003A3560" w:rsidRPr="004B61C0">
        <w:rPr>
          <w:rFonts w:asciiTheme="majorHAnsi" w:hAnsiTheme="majorHAnsi" w:cstheme="majorHAnsi"/>
        </w:rPr>
        <w:t>pay-out</w:t>
      </w:r>
      <w:r w:rsidRPr="004B61C0">
        <w:rPr>
          <w:rFonts w:asciiTheme="majorHAnsi" w:hAnsiTheme="majorHAnsi" w:cstheme="majorHAnsi"/>
        </w:rPr>
        <w:t xml:space="preserve"> relevant to its stock price. It indicates the value of dividend </w:t>
      </w:r>
      <w:r w:rsidR="003A3560" w:rsidRPr="004B61C0">
        <w:rPr>
          <w:rFonts w:asciiTheme="majorHAnsi" w:hAnsiTheme="majorHAnsi" w:cstheme="majorHAnsi"/>
        </w:rPr>
        <w:t>pay-outs</w:t>
      </w:r>
      <w:r w:rsidRPr="004B61C0">
        <w:rPr>
          <w:rFonts w:asciiTheme="majorHAnsi" w:hAnsiTheme="majorHAnsi" w:cstheme="majorHAnsi"/>
        </w:rPr>
        <w:t xml:space="preserve"> shareholders receive for each £ of the company’s stock that they own. </w:t>
      </w:r>
      <w:sdt>
        <w:sdtPr>
          <w:rPr>
            <w:rFonts w:asciiTheme="majorHAnsi" w:hAnsiTheme="majorHAnsi" w:cstheme="majorHAnsi"/>
            <w:i/>
            <w:iCs/>
          </w:rPr>
          <w:id w:val="894633272"/>
          <w:citation/>
        </w:sdtPr>
        <w:sdtContent>
          <w:r w:rsidRPr="004B61C0">
            <w:rPr>
              <w:rFonts w:asciiTheme="majorHAnsi" w:hAnsiTheme="majorHAnsi" w:cstheme="majorHAnsi"/>
              <w:i/>
              <w:iCs/>
            </w:rPr>
            <w:fldChar w:fldCharType="begin"/>
          </w:r>
          <w:r w:rsidRPr="004B61C0">
            <w:rPr>
              <w:rFonts w:asciiTheme="majorHAnsi" w:hAnsiTheme="majorHAnsi" w:cstheme="majorHAnsi"/>
              <w:i/>
              <w:iCs/>
            </w:rPr>
            <w:instrText xml:space="preserve"> CITATION Pet21 \l 2057 </w:instrText>
          </w:r>
          <w:r w:rsidRPr="004B61C0">
            <w:rPr>
              <w:rFonts w:asciiTheme="majorHAnsi" w:hAnsiTheme="majorHAnsi" w:cstheme="majorHAnsi"/>
              <w:i/>
              <w:iCs/>
            </w:rPr>
            <w:fldChar w:fldCharType="separate"/>
          </w:r>
          <w:r w:rsidRPr="004B61C0">
            <w:rPr>
              <w:rFonts w:asciiTheme="majorHAnsi" w:hAnsiTheme="majorHAnsi" w:cstheme="majorHAnsi"/>
              <w:i/>
              <w:iCs/>
              <w:noProof/>
            </w:rPr>
            <w:t>(Carleton, 2021)</w:t>
          </w:r>
          <w:r w:rsidRPr="004B61C0">
            <w:rPr>
              <w:rFonts w:asciiTheme="majorHAnsi" w:hAnsiTheme="majorHAnsi" w:cstheme="majorHAnsi"/>
              <w:i/>
              <w:iCs/>
            </w:rPr>
            <w:fldChar w:fldCharType="end"/>
          </w:r>
        </w:sdtContent>
      </w:sdt>
    </w:p>
    <w:p w14:paraId="1174C43E" w14:textId="77777777" w:rsidR="004359F5" w:rsidRPr="004B61C0" w:rsidRDefault="004359F5" w:rsidP="004359F5">
      <w:pPr>
        <w:rPr>
          <w:rFonts w:asciiTheme="majorHAnsi" w:hAnsiTheme="majorHAnsi" w:cstheme="majorHAnsi"/>
          <w:b/>
          <w:bCs/>
          <w:color w:val="002060"/>
          <w:sz w:val="24"/>
          <w:szCs w:val="24"/>
        </w:rPr>
      </w:pPr>
    </w:p>
    <w:tbl>
      <w:tblPr>
        <w:tblW w:w="10885" w:type="dxa"/>
        <w:tblLook w:val="04A0" w:firstRow="1" w:lastRow="0" w:firstColumn="1" w:lastColumn="0" w:noHBand="0" w:noVBand="1"/>
      </w:tblPr>
      <w:tblGrid>
        <w:gridCol w:w="6700"/>
        <w:gridCol w:w="1391"/>
        <w:gridCol w:w="1403"/>
        <w:gridCol w:w="1391"/>
      </w:tblGrid>
      <w:tr w:rsidR="004359F5" w:rsidRPr="004B61C0" w14:paraId="6CE7365F" w14:textId="77777777" w:rsidTr="000B4164">
        <w:trPr>
          <w:trHeight w:val="165"/>
        </w:trPr>
        <w:tc>
          <w:tcPr>
            <w:tcW w:w="6700" w:type="dxa"/>
            <w:tcBorders>
              <w:top w:val="single" w:sz="8" w:space="0" w:color="auto"/>
              <w:left w:val="single" w:sz="8" w:space="0" w:color="auto"/>
              <w:bottom w:val="single" w:sz="8" w:space="0" w:color="auto"/>
              <w:right w:val="nil"/>
            </w:tcBorders>
            <w:shd w:val="clear" w:color="000000" w:fill="002060"/>
            <w:noWrap/>
            <w:vAlign w:val="bottom"/>
          </w:tcPr>
          <w:p w14:paraId="47994BED" w14:textId="77777777" w:rsidR="004359F5" w:rsidRPr="00131837" w:rsidRDefault="004359F5" w:rsidP="000B4164">
            <w:pPr>
              <w:rPr>
                <w:rFonts w:asciiTheme="majorHAnsi" w:hAnsiTheme="majorHAnsi" w:cstheme="majorHAnsi"/>
                <w:b/>
                <w:bCs/>
                <w:color w:val="FFFFFF"/>
              </w:rPr>
            </w:pPr>
            <w:r w:rsidRPr="004B61C0">
              <w:rPr>
                <w:rFonts w:asciiTheme="majorHAnsi" w:hAnsiTheme="majorHAnsi" w:cstheme="majorHAnsi"/>
                <w:b/>
                <w:bCs/>
                <w:color w:val="FFFFFF"/>
              </w:rPr>
              <w:t>Financial report</w:t>
            </w:r>
          </w:p>
        </w:tc>
        <w:tc>
          <w:tcPr>
            <w:tcW w:w="1391" w:type="dxa"/>
            <w:tcBorders>
              <w:top w:val="single" w:sz="8" w:space="0" w:color="auto"/>
              <w:left w:val="single" w:sz="8" w:space="0" w:color="auto"/>
              <w:bottom w:val="single" w:sz="8" w:space="0" w:color="auto"/>
              <w:right w:val="nil"/>
            </w:tcBorders>
            <w:shd w:val="clear" w:color="000000" w:fill="002060"/>
            <w:noWrap/>
            <w:vAlign w:val="center"/>
          </w:tcPr>
          <w:p w14:paraId="5F028EE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2019</w:t>
            </w:r>
          </w:p>
        </w:tc>
        <w:tc>
          <w:tcPr>
            <w:tcW w:w="1403" w:type="dxa"/>
            <w:tcBorders>
              <w:top w:val="single" w:sz="8" w:space="0" w:color="auto"/>
              <w:left w:val="nil"/>
              <w:bottom w:val="single" w:sz="8" w:space="0" w:color="auto"/>
              <w:right w:val="nil"/>
            </w:tcBorders>
            <w:shd w:val="clear" w:color="000000" w:fill="002060"/>
            <w:noWrap/>
            <w:vAlign w:val="center"/>
          </w:tcPr>
          <w:p w14:paraId="0031ED0C"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2020</w:t>
            </w:r>
          </w:p>
        </w:tc>
        <w:tc>
          <w:tcPr>
            <w:tcW w:w="1391" w:type="dxa"/>
            <w:tcBorders>
              <w:top w:val="single" w:sz="8" w:space="0" w:color="auto"/>
              <w:left w:val="nil"/>
              <w:bottom w:val="single" w:sz="8" w:space="0" w:color="auto"/>
              <w:right w:val="single" w:sz="8" w:space="0" w:color="auto"/>
            </w:tcBorders>
            <w:shd w:val="clear" w:color="000000" w:fill="002060"/>
            <w:noWrap/>
            <w:vAlign w:val="center"/>
          </w:tcPr>
          <w:p w14:paraId="165F9BC3" w14:textId="77777777" w:rsidR="004359F5" w:rsidRPr="00131837" w:rsidRDefault="004359F5" w:rsidP="000B4164">
            <w:pPr>
              <w:jc w:val="center"/>
              <w:rPr>
                <w:rFonts w:asciiTheme="majorHAnsi" w:hAnsiTheme="majorHAnsi" w:cstheme="majorHAnsi"/>
                <w:b/>
                <w:bCs/>
                <w:color w:val="FFFFFF"/>
              </w:rPr>
            </w:pPr>
            <w:r w:rsidRPr="00131837">
              <w:rPr>
                <w:rFonts w:asciiTheme="majorHAnsi" w:hAnsiTheme="majorHAnsi" w:cstheme="majorHAnsi"/>
                <w:b/>
                <w:bCs/>
                <w:color w:val="FFFFFF"/>
              </w:rPr>
              <w:t>2021</w:t>
            </w:r>
          </w:p>
        </w:tc>
      </w:tr>
      <w:tr w:rsidR="004359F5" w:rsidRPr="004B61C0" w14:paraId="00101A31" w14:textId="77777777" w:rsidTr="000B4164">
        <w:trPr>
          <w:trHeight w:val="126"/>
        </w:trPr>
        <w:tc>
          <w:tcPr>
            <w:tcW w:w="6700" w:type="dxa"/>
            <w:tcBorders>
              <w:top w:val="nil"/>
              <w:left w:val="single" w:sz="8" w:space="0" w:color="auto"/>
              <w:bottom w:val="nil"/>
              <w:right w:val="single" w:sz="8" w:space="0" w:color="auto"/>
            </w:tcBorders>
            <w:shd w:val="clear" w:color="000000" w:fill="FFFFFF"/>
            <w:noWrap/>
            <w:vAlign w:val="center"/>
          </w:tcPr>
          <w:p w14:paraId="7D1DBAFF" w14:textId="77777777" w:rsidR="004359F5" w:rsidRPr="00131837" w:rsidRDefault="004359F5" w:rsidP="000B4164">
            <w:pPr>
              <w:rPr>
                <w:rFonts w:asciiTheme="majorHAnsi" w:hAnsiTheme="majorHAnsi" w:cstheme="majorHAnsi"/>
              </w:rPr>
            </w:pPr>
            <w:r w:rsidRPr="004B61C0">
              <w:rPr>
                <w:rFonts w:asciiTheme="majorHAnsi" w:hAnsiTheme="majorHAnsi" w:cstheme="majorHAnsi"/>
              </w:rPr>
              <w:t>Dividend per share</w:t>
            </w:r>
          </w:p>
        </w:tc>
        <w:tc>
          <w:tcPr>
            <w:tcW w:w="1391" w:type="dxa"/>
            <w:tcBorders>
              <w:top w:val="nil"/>
              <w:left w:val="nil"/>
              <w:bottom w:val="nil"/>
              <w:right w:val="nil"/>
            </w:tcBorders>
            <w:shd w:val="clear" w:color="000000" w:fill="FFFFFF"/>
            <w:noWrap/>
            <w:vAlign w:val="center"/>
          </w:tcPr>
          <w:p w14:paraId="789BCEFB" w14:textId="77777777" w:rsidR="004359F5" w:rsidRPr="00131837" w:rsidRDefault="004359F5" w:rsidP="000B4164">
            <w:pPr>
              <w:jc w:val="right"/>
              <w:rPr>
                <w:rFonts w:asciiTheme="majorHAnsi" w:hAnsiTheme="majorHAnsi" w:cstheme="majorHAnsi"/>
              </w:rPr>
            </w:pPr>
            <w:r w:rsidRPr="004B61C0">
              <w:rPr>
                <w:rFonts w:asciiTheme="majorHAnsi" w:hAnsiTheme="majorHAnsi" w:cstheme="majorHAnsi"/>
              </w:rPr>
              <w:t>0</w:t>
            </w:r>
          </w:p>
        </w:tc>
        <w:tc>
          <w:tcPr>
            <w:tcW w:w="1403" w:type="dxa"/>
            <w:tcBorders>
              <w:top w:val="nil"/>
              <w:left w:val="nil"/>
              <w:bottom w:val="nil"/>
              <w:right w:val="nil"/>
            </w:tcBorders>
            <w:shd w:val="clear" w:color="000000" w:fill="FFFFFF"/>
            <w:noWrap/>
            <w:vAlign w:val="bottom"/>
          </w:tcPr>
          <w:p w14:paraId="0C606740" w14:textId="77777777" w:rsidR="004359F5" w:rsidRPr="00131837" w:rsidRDefault="004359F5" w:rsidP="000B4164">
            <w:pPr>
              <w:jc w:val="right"/>
              <w:rPr>
                <w:rFonts w:asciiTheme="majorHAnsi" w:hAnsiTheme="majorHAnsi" w:cstheme="majorHAnsi"/>
              </w:rPr>
            </w:pPr>
            <w:r w:rsidRPr="004B61C0">
              <w:rPr>
                <w:rFonts w:asciiTheme="majorHAnsi" w:hAnsiTheme="majorHAnsi" w:cstheme="majorHAnsi"/>
              </w:rPr>
              <w:t>0</w:t>
            </w:r>
          </w:p>
        </w:tc>
        <w:tc>
          <w:tcPr>
            <w:tcW w:w="1391" w:type="dxa"/>
            <w:tcBorders>
              <w:top w:val="nil"/>
              <w:left w:val="nil"/>
              <w:bottom w:val="nil"/>
              <w:right w:val="single" w:sz="8" w:space="0" w:color="auto"/>
            </w:tcBorders>
            <w:shd w:val="clear" w:color="000000" w:fill="FFFFFF"/>
            <w:noWrap/>
            <w:vAlign w:val="bottom"/>
          </w:tcPr>
          <w:p w14:paraId="6965C3A9" w14:textId="77777777" w:rsidR="004359F5" w:rsidRPr="00131837" w:rsidRDefault="004359F5" w:rsidP="000B4164">
            <w:pPr>
              <w:jc w:val="right"/>
              <w:rPr>
                <w:rFonts w:asciiTheme="majorHAnsi" w:hAnsiTheme="majorHAnsi" w:cstheme="majorHAnsi"/>
              </w:rPr>
            </w:pPr>
            <w:r w:rsidRPr="004B61C0">
              <w:rPr>
                <w:rFonts w:asciiTheme="majorHAnsi" w:hAnsiTheme="majorHAnsi" w:cstheme="majorHAnsi"/>
              </w:rPr>
              <w:t>0</w:t>
            </w:r>
          </w:p>
        </w:tc>
      </w:tr>
      <w:tr w:rsidR="004359F5" w:rsidRPr="004B61C0" w14:paraId="2ABEAED2" w14:textId="77777777" w:rsidTr="000B4164">
        <w:trPr>
          <w:trHeight w:val="254"/>
        </w:trPr>
        <w:tc>
          <w:tcPr>
            <w:tcW w:w="6700" w:type="dxa"/>
            <w:tcBorders>
              <w:top w:val="nil"/>
              <w:left w:val="single" w:sz="8" w:space="0" w:color="auto"/>
              <w:bottom w:val="nil"/>
              <w:right w:val="single" w:sz="8" w:space="0" w:color="auto"/>
            </w:tcBorders>
            <w:shd w:val="clear" w:color="auto" w:fill="002060"/>
            <w:vAlign w:val="bottom"/>
          </w:tcPr>
          <w:p w14:paraId="04C97D95" w14:textId="77777777" w:rsidR="004359F5" w:rsidRPr="004B61C0" w:rsidRDefault="004359F5" w:rsidP="000B4164">
            <w:pPr>
              <w:rPr>
                <w:rFonts w:asciiTheme="majorHAnsi" w:hAnsiTheme="majorHAnsi" w:cstheme="majorHAnsi"/>
                <w:b/>
                <w:bCs/>
                <w:color w:val="000000"/>
              </w:rPr>
            </w:pPr>
            <w:r w:rsidRPr="004B61C0">
              <w:rPr>
                <w:rFonts w:asciiTheme="majorHAnsi" w:hAnsiTheme="majorHAnsi" w:cstheme="majorHAnsi"/>
                <w:b/>
                <w:bCs/>
                <w:color w:val="FFFFFF"/>
              </w:rPr>
              <w:t xml:space="preserve">AJ Bell </w:t>
            </w:r>
            <w:sdt>
              <w:sdtPr>
                <w:rPr>
                  <w:rFonts w:asciiTheme="majorHAnsi" w:hAnsiTheme="majorHAnsi" w:cstheme="majorHAnsi"/>
                  <w:b/>
                  <w:bCs/>
                  <w:i/>
                  <w:iCs/>
                  <w:color w:val="FFFFFF" w:themeColor="background1"/>
                </w:rPr>
                <w:id w:val="-1919316055"/>
                <w:citation/>
              </w:sdtPr>
              <w:sdtContent>
                <w:r w:rsidRPr="004B61C0">
                  <w:rPr>
                    <w:rFonts w:asciiTheme="majorHAnsi" w:hAnsiTheme="majorHAnsi" w:cstheme="majorHAnsi"/>
                    <w:b/>
                    <w:bCs/>
                    <w:i/>
                    <w:iCs/>
                    <w:color w:val="FFFFFF" w:themeColor="background1"/>
                  </w:rPr>
                  <w:fldChar w:fldCharType="begin"/>
                </w:r>
                <w:r w:rsidRPr="004B61C0">
                  <w:rPr>
                    <w:rFonts w:asciiTheme="majorHAnsi" w:hAnsiTheme="majorHAnsi" w:cstheme="majorHAnsi"/>
                    <w:b/>
                    <w:bCs/>
                    <w:i/>
                    <w:iCs/>
                    <w:color w:val="FFFFFF" w:themeColor="background1"/>
                  </w:rPr>
                  <w:instrText xml:space="preserve"> CITATION AJB231 \l 2057 </w:instrText>
                </w:r>
                <w:r w:rsidRPr="004B61C0">
                  <w:rPr>
                    <w:rFonts w:asciiTheme="majorHAnsi" w:hAnsiTheme="majorHAnsi" w:cstheme="majorHAnsi"/>
                    <w:b/>
                    <w:bCs/>
                    <w:i/>
                    <w:iCs/>
                    <w:color w:val="FFFFFF" w:themeColor="background1"/>
                  </w:rPr>
                  <w:fldChar w:fldCharType="separate"/>
                </w:r>
                <w:r w:rsidRPr="004B61C0">
                  <w:rPr>
                    <w:rFonts w:asciiTheme="majorHAnsi" w:hAnsiTheme="majorHAnsi" w:cstheme="majorHAnsi"/>
                    <w:b/>
                    <w:bCs/>
                    <w:i/>
                    <w:iCs/>
                    <w:noProof/>
                    <w:color w:val="FFFFFF" w:themeColor="background1"/>
                  </w:rPr>
                  <w:t xml:space="preserve"> (AJ Bell, 2023)</w:t>
                </w:r>
                <w:r w:rsidRPr="004B61C0">
                  <w:rPr>
                    <w:rFonts w:asciiTheme="majorHAnsi" w:hAnsiTheme="majorHAnsi" w:cstheme="majorHAnsi"/>
                    <w:b/>
                    <w:bCs/>
                    <w:i/>
                    <w:iCs/>
                    <w:color w:val="FFFFFF" w:themeColor="background1"/>
                  </w:rPr>
                  <w:fldChar w:fldCharType="end"/>
                </w:r>
              </w:sdtContent>
            </w:sdt>
          </w:p>
        </w:tc>
        <w:tc>
          <w:tcPr>
            <w:tcW w:w="1391" w:type="dxa"/>
            <w:tcBorders>
              <w:top w:val="nil"/>
              <w:left w:val="nil"/>
              <w:bottom w:val="nil"/>
              <w:right w:val="nil"/>
            </w:tcBorders>
            <w:shd w:val="clear" w:color="auto" w:fill="002060"/>
            <w:noWrap/>
            <w:vAlign w:val="center"/>
          </w:tcPr>
          <w:p w14:paraId="40E35DF3"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2019</w:t>
            </w:r>
          </w:p>
        </w:tc>
        <w:tc>
          <w:tcPr>
            <w:tcW w:w="1403" w:type="dxa"/>
            <w:tcBorders>
              <w:top w:val="nil"/>
              <w:left w:val="nil"/>
              <w:bottom w:val="nil"/>
              <w:right w:val="nil"/>
            </w:tcBorders>
            <w:shd w:val="clear" w:color="auto" w:fill="002060"/>
            <w:noWrap/>
            <w:vAlign w:val="center"/>
          </w:tcPr>
          <w:p w14:paraId="6D9809D6"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2020</w:t>
            </w:r>
          </w:p>
        </w:tc>
        <w:tc>
          <w:tcPr>
            <w:tcW w:w="1391" w:type="dxa"/>
            <w:tcBorders>
              <w:top w:val="nil"/>
              <w:left w:val="nil"/>
              <w:bottom w:val="nil"/>
              <w:right w:val="single" w:sz="8" w:space="0" w:color="auto"/>
            </w:tcBorders>
            <w:shd w:val="clear" w:color="auto" w:fill="002060"/>
            <w:noWrap/>
            <w:vAlign w:val="center"/>
          </w:tcPr>
          <w:p w14:paraId="7CBE4735" w14:textId="77777777" w:rsidR="004359F5" w:rsidRPr="004B61C0" w:rsidRDefault="004359F5" w:rsidP="000B4164">
            <w:pPr>
              <w:jc w:val="center"/>
              <w:rPr>
                <w:rFonts w:asciiTheme="majorHAnsi" w:hAnsiTheme="majorHAnsi" w:cstheme="majorHAnsi"/>
                <w:color w:val="000000"/>
              </w:rPr>
            </w:pPr>
            <w:r w:rsidRPr="00131837">
              <w:rPr>
                <w:rFonts w:asciiTheme="majorHAnsi" w:hAnsiTheme="majorHAnsi" w:cstheme="majorHAnsi"/>
                <w:b/>
                <w:bCs/>
                <w:color w:val="FFFFFF"/>
              </w:rPr>
              <w:t>2021</w:t>
            </w:r>
          </w:p>
        </w:tc>
      </w:tr>
      <w:tr w:rsidR="004359F5" w:rsidRPr="004B61C0" w14:paraId="5CC99FB7"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70457DC9"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 xml:space="preserve">Market value per share </w:t>
            </w:r>
            <w:r w:rsidRPr="004B61C0">
              <w:rPr>
                <w:rFonts w:asciiTheme="majorHAnsi" w:hAnsiTheme="majorHAnsi" w:cstheme="majorHAnsi"/>
                <w:i/>
                <w:iCs/>
                <w:color w:val="000000"/>
              </w:rPr>
              <w:t>(as of 31</w:t>
            </w:r>
            <w:r w:rsidRPr="004B61C0">
              <w:rPr>
                <w:rFonts w:asciiTheme="majorHAnsi" w:hAnsiTheme="majorHAnsi" w:cstheme="majorHAnsi"/>
                <w:i/>
                <w:iCs/>
                <w:color w:val="000000"/>
                <w:vertAlign w:val="superscript"/>
              </w:rPr>
              <w:t>st</w:t>
            </w:r>
            <w:r w:rsidRPr="004B61C0">
              <w:rPr>
                <w:rFonts w:asciiTheme="majorHAnsi" w:hAnsiTheme="majorHAnsi" w:cstheme="majorHAnsi"/>
                <w:i/>
                <w:iCs/>
                <w:color w:val="000000"/>
              </w:rPr>
              <w:t xml:space="preserve"> December each year) (in £)</w:t>
            </w:r>
          </w:p>
        </w:tc>
        <w:tc>
          <w:tcPr>
            <w:tcW w:w="1391" w:type="dxa"/>
            <w:tcBorders>
              <w:top w:val="nil"/>
              <w:left w:val="nil"/>
              <w:bottom w:val="nil"/>
              <w:right w:val="nil"/>
            </w:tcBorders>
            <w:shd w:val="clear" w:color="auto" w:fill="auto"/>
            <w:noWrap/>
            <w:vAlign w:val="center"/>
          </w:tcPr>
          <w:p w14:paraId="34F77D82" w14:textId="77777777" w:rsidR="004359F5" w:rsidRPr="004B61C0" w:rsidRDefault="004359F5" w:rsidP="000B4164">
            <w:pPr>
              <w:jc w:val="right"/>
              <w:rPr>
                <w:rFonts w:asciiTheme="majorHAnsi" w:hAnsiTheme="majorHAnsi" w:cstheme="majorHAnsi"/>
                <w:color w:val="000000"/>
              </w:rPr>
            </w:pPr>
            <w:r w:rsidRPr="004B61C0">
              <w:rPr>
                <w:rFonts w:asciiTheme="majorHAnsi" w:hAnsiTheme="majorHAnsi" w:cstheme="majorHAnsi"/>
              </w:rPr>
              <w:t>12.371</w:t>
            </w:r>
          </w:p>
        </w:tc>
        <w:tc>
          <w:tcPr>
            <w:tcW w:w="1403" w:type="dxa"/>
            <w:tcBorders>
              <w:top w:val="nil"/>
              <w:left w:val="nil"/>
              <w:bottom w:val="nil"/>
              <w:right w:val="nil"/>
            </w:tcBorders>
            <w:shd w:val="clear" w:color="auto" w:fill="auto"/>
            <w:noWrap/>
            <w:vAlign w:val="bottom"/>
          </w:tcPr>
          <w:p w14:paraId="1596B6E0" w14:textId="77777777" w:rsidR="004359F5" w:rsidRPr="004B61C0" w:rsidRDefault="004359F5" w:rsidP="000B4164">
            <w:pPr>
              <w:jc w:val="right"/>
              <w:rPr>
                <w:rFonts w:asciiTheme="majorHAnsi" w:hAnsiTheme="majorHAnsi" w:cstheme="majorHAnsi"/>
                <w:color w:val="000000"/>
              </w:rPr>
            </w:pPr>
            <w:r w:rsidRPr="004B61C0">
              <w:rPr>
                <w:rFonts w:asciiTheme="majorHAnsi" w:hAnsiTheme="majorHAnsi" w:cstheme="majorHAnsi"/>
              </w:rPr>
              <w:t>7.4468</w:t>
            </w:r>
          </w:p>
        </w:tc>
        <w:tc>
          <w:tcPr>
            <w:tcW w:w="1391" w:type="dxa"/>
            <w:tcBorders>
              <w:top w:val="nil"/>
              <w:left w:val="nil"/>
              <w:bottom w:val="nil"/>
              <w:right w:val="single" w:sz="8" w:space="0" w:color="auto"/>
            </w:tcBorders>
            <w:shd w:val="clear" w:color="auto" w:fill="auto"/>
            <w:noWrap/>
            <w:vAlign w:val="bottom"/>
          </w:tcPr>
          <w:p w14:paraId="51F27043" w14:textId="77777777" w:rsidR="004359F5" w:rsidRPr="004B61C0" w:rsidRDefault="004359F5" w:rsidP="000B4164">
            <w:pPr>
              <w:jc w:val="right"/>
              <w:rPr>
                <w:rFonts w:asciiTheme="majorHAnsi" w:hAnsiTheme="majorHAnsi" w:cstheme="majorHAnsi"/>
                <w:color w:val="000000"/>
              </w:rPr>
            </w:pPr>
            <w:r w:rsidRPr="004B61C0">
              <w:rPr>
                <w:rFonts w:asciiTheme="majorHAnsi" w:hAnsiTheme="majorHAnsi" w:cstheme="majorHAnsi"/>
              </w:rPr>
              <w:t>5.0152</w:t>
            </w:r>
          </w:p>
        </w:tc>
      </w:tr>
      <w:tr w:rsidR="004359F5" w:rsidRPr="004B61C0" w14:paraId="3F942B2F" w14:textId="77777777" w:rsidTr="000B4164">
        <w:trPr>
          <w:trHeight w:val="254"/>
        </w:trPr>
        <w:tc>
          <w:tcPr>
            <w:tcW w:w="6700" w:type="dxa"/>
            <w:tcBorders>
              <w:top w:val="nil"/>
              <w:left w:val="single" w:sz="8" w:space="0" w:color="auto"/>
              <w:bottom w:val="nil"/>
              <w:right w:val="single" w:sz="8" w:space="0" w:color="auto"/>
            </w:tcBorders>
            <w:shd w:val="clear" w:color="000000" w:fill="FFFFFF"/>
            <w:vAlign w:val="center"/>
          </w:tcPr>
          <w:p w14:paraId="3E012678" w14:textId="77777777" w:rsidR="004359F5" w:rsidRPr="004B61C0" w:rsidRDefault="004359F5" w:rsidP="000B4164">
            <w:pPr>
              <w:rPr>
                <w:rFonts w:asciiTheme="majorHAnsi" w:hAnsiTheme="majorHAnsi" w:cstheme="majorHAnsi"/>
                <w:color w:val="000000"/>
              </w:rPr>
            </w:pPr>
            <w:r w:rsidRPr="004B61C0">
              <w:rPr>
                <w:rFonts w:asciiTheme="majorHAnsi" w:hAnsiTheme="majorHAnsi" w:cstheme="majorHAnsi"/>
                <w:color w:val="000000"/>
              </w:rPr>
              <w:t xml:space="preserve">Dividend Yield = </w:t>
            </w:r>
            <w:r w:rsidRPr="004B61C0">
              <w:rPr>
                <w:rFonts w:asciiTheme="majorHAnsi" w:hAnsiTheme="majorHAnsi" w:cstheme="majorHAnsi"/>
              </w:rPr>
              <w:t>Dividend per share/</w:t>
            </w:r>
            <w:r w:rsidRPr="004B61C0">
              <w:rPr>
                <w:rFonts w:asciiTheme="majorHAnsi" w:hAnsiTheme="majorHAnsi" w:cstheme="majorHAnsi"/>
                <w:color w:val="000000"/>
              </w:rPr>
              <w:t xml:space="preserve"> Market value per share</w:t>
            </w:r>
          </w:p>
        </w:tc>
        <w:tc>
          <w:tcPr>
            <w:tcW w:w="1391" w:type="dxa"/>
            <w:tcBorders>
              <w:top w:val="nil"/>
              <w:left w:val="nil"/>
              <w:bottom w:val="nil"/>
              <w:right w:val="nil"/>
            </w:tcBorders>
            <w:shd w:val="clear" w:color="auto" w:fill="auto"/>
            <w:noWrap/>
            <w:vAlign w:val="center"/>
          </w:tcPr>
          <w:p w14:paraId="4D2D8E27" w14:textId="77777777" w:rsidR="004359F5" w:rsidRPr="004B61C0" w:rsidRDefault="004359F5" w:rsidP="000B4164">
            <w:pPr>
              <w:jc w:val="right"/>
              <w:rPr>
                <w:rFonts w:asciiTheme="majorHAnsi" w:hAnsiTheme="majorHAnsi" w:cstheme="majorHAnsi"/>
              </w:rPr>
            </w:pPr>
            <w:r w:rsidRPr="004B61C0">
              <w:rPr>
                <w:rFonts w:asciiTheme="majorHAnsi" w:hAnsiTheme="majorHAnsi" w:cstheme="majorHAnsi"/>
              </w:rPr>
              <w:t>0</w:t>
            </w:r>
          </w:p>
        </w:tc>
        <w:tc>
          <w:tcPr>
            <w:tcW w:w="1403" w:type="dxa"/>
            <w:tcBorders>
              <w:top w:val="nil"/>
              <w:left w:val="nil"/>
              <w:bottom w:val="nil"/>
              <w:right w:val="nil"/>
            </w:tcBorders>
            <w:shd w:val="clear" w:color="auto" w:fill="auto"/>
            <w:noWrap/>
            <w:vAlign w:val="bottom"/>
          </w:tcPr>
          <w:p w14:paraId="67B34FB9" w14:textId="77777777" w:rsidR="004359F5" w:rsidRPr="004B61C0" w:rsidRDefault="004359F5" w:rsidP="000B4164">
            <w:pPr>
              <w:jc w:val="right"/>
              <w:rPr>
                <w:rFonts w:asciiTheme="majorHAnsi" w:hAnsiTheme="majorHAnsi" w:cstheme="majorHAnsi"/>
              </w:rPr>
            </w:pPr>
            <w:r w:rsidRPr="004B61C0">
              <w:rPr>
                <w:rFonts w:asciiTheme="majorHAnsi" w:hAnsiTheme="majorHAnsi" w:cstheme="majorHAnsi"/>
              </w:rPr>
              <w:t>0</w:t>
            </w:r>
          </w:p>
        </w:tc>
        <w:tc>
          <w:tcPr>
            <w:tcW w:w="1391" w:type="dxa"/>
            <w:tcBorders>
              <w:top w:val="nil"/>
              <w:left w:val="nil"/>
              <w:bottom w:val="nil"/>
              <w:right w:val="single" w:sz="8" w:space="0" w:color="auto"/>
            </w:tcBorders>
            <w:shd w:val="clear" w:color="auto" w:fill="auto"/>
            <w:noWrap/>
            <w:vAlign w:val="bottom"/>
          </w:tcPr>
          <w:p w14:paraId="65065913" w14:textId="77777777" w:rsidR="004359F5" w:rsidRPr="004B61C0" w:rsidRDefault="004359F5" w:rsidP="000B4164">
            <w:pPr>
              <w:jc w:val="right"/>
              <w:rPr>
                <w:rFonts w:asciiTheme="majorHAnsi" w:hAnsiTheme="majorHAnsi" w:cstheme="majorHAnsi"/>
              </w:rPr>
            </w:pPr>
            <w:r w:rsidRPr="004B61C0">
              <w:rPr>
                <w:rFonts w:asciiTheme="majorHAnsi" w:hAnsiTheme="majorHAnsi" w:cstheme="majorHAnsi"/>
              </w:rPr>
              <w:t>0</w:t>
            </w:r>
          </w:p>
        </w:tc>
      </w:tr>
    </w:tbl>
    <w:p w14:paraId="32497886" w14:textId="77777777" w:rsidR="004359F5" w:rsidRPr="004B61C0" w:rsidRDefault="004359F5" w:rsidP="004359F5">
      <w:pPr>
        <w:rPr>
          <w:rFonts w:asciiTheme="majorHAnsi" w:hAnsiTheme="majorHAnsi" w:cstheme="majorHAnsi"/>
          <w:i/>
          <w:iCs/>
        </w:rPr>
      </w:pPr>
      <w:r w:rsidRPr="004B61C0">
        <w:rPr>
          <w:rFonts w:asciiTheme="majorHAnsi" w:hAnsiTheme="majorHAnsi" w:cstheme="majorHAnsi"/>
          <w:i/>
          <w:iCs/>
        </w:rPr>
        <w:t>No Dividends proposed or paid</w:t>
      </w:r>
    </w:p>
    <w:p w14:paraId="5E88FD50" w14:textId="62BBCAF7" w:rsidR="004359F5" w:rsidRDefault="004359F5" w:rsidP="004359F5">
      <w:pPr>
        <w:rPr>
          <w:rFonts w:asciiTheme="majorHAnsi" w:hAnsiTheme="majorHAnsi" w:cstheme="majorHAnsi"/>
          <w:b/>
          <w:bCs/>
          <w:color w:val="002060"/>
          <w:sz w:val="28"/>
          <w:szCs w:val="28"/>
          <w:u w:val="single"/>
        </w:rPr>
      </w:pPr>
    </w:p>
    <w:p w14:paraId="59665D77" w14:textId="471C821C" w:rsidR="00F7571E" w:rsidRDefault="00F7571E" w:rsidP="004359F5">
      <w:pPr>
        <w:rPr>
          <w:rFonts w:asciiTheme="majorHAnsi" w:hAnsiTheme="majorHAnsi" w:cstheme="majorHAnsi"/>
          <w:b/>
          <w:bCs/>
          <w:color w:val="002060"/>
          <w:sz w:val="28"/>
          <w:szCs w:val="28"/>
          <w:u w:val="single"/>
        </w:rPr>
      </w:pPr>
    </w:p>
    <w:p w14:paraId="2BB84AE2" w14:textId="581D8A5B" w:rsidR="00F7571E" w:rsidRDefault="00F7571E" w:rsidP="004359F5">
      <w:pPr>
        <w:rPr>
          <w:rFonts w:asciiTheme="majorHAnsi" w:hAnsiTheme="majorHAnsi" w:cstheme="majorHAnsi"/>
          <w:b/>
          <w:bCs/>
          <w:color w:val="002060"/>
          <w:sz w:val="28"/>
          <w:szCs w:val="28"/>
          <w:u w:val="single"/>
        </w:rPr>
      </w:pPr>
    </w:p>
    <w:p w14:paraId="00519F20" w14:textId="56524ED6" w:rsidR="00F7571E" w:rsidRDefault="00F7571E" w:rsidP="004359F5">
      <w:pPr>
        <w:rPr>
          <w:rFonts w:asciiTheme="majorHAnsi" w:hAnsiTheme="majorHAnsi" w:cstheme="majorHAnsi"/>
          <w:b/>
          <w:bCs/>
          <w:color w:val="002060"/>
          <w:sz w:val="28"/>
          <w:szCs w:val="28"/>
          <w:u w:val="single"/>
        </w:rPr>
      </w:pPr>
    </w:p>
    <w:p w14:paraId="2EA75B22" w14:textId="65600516" w:rsidR="00F7571E" w:rsidRDefault="00F7571E" w:rsidP="004359F5">
      <w:pPr>
        <w:rPr>
          <w:rFonts w:asciiTheme="majorHAnsi" w:hAnsiTheme="majorHAnsi" w:cstheme="majorHAnsi"/>
          <w:b/>
          <w:bCs/>
          <w:color w:val="002060"/>
          <w:sz w:val="28"/>
          <w:szCs w:val="28"/>
          <w:u w:val="single"/>
        </w:rPr>
      </w:pPr>
    </w:p>
    <w:p w14:paraId="2FAFFFC0" w14:textId="0DF32BAA" w:rsidR="00F7571E" w:rsidRDefault="00F7571E" w:rsidP="004359F5">
      <w:pPr>
        <w:rPr>
          <w:rFonts w:asciiTheme="majorHAnsi" w:hAnsiTheme="majorHAnsi" w:cstheme="majorHAnsi"/>
          <w:b/>
          <w:bCs/>
          <w:color w:val="002060"/>
          <w:sz w:val="28"/>
          <w:szCs w:val="28"/>
          <w:u w:val="single"/>
        </w:rPr>
      </w:pPr>
    </w:p>
    <w:p w14:paraId="44DED41A" w14:textId="337BBDE4" w:rsidR="00F7571E" w:rsidRDefault="00F7571E" w:rsidP="004359F5">
      <w:pPr>
        <w:rPr>
          <w:rFonts w:asciiTheme="majorHAnsi" w:hAnsiTheme="majorHAnsi" w:cstheme="majorHAnsi"/>
          <w:b/>
          <w:bCs/>
          <w:color w:val="002060"/>
          <w:sz w:val="28"/>
          <w:szCs w:val="28"/>
          <w:u w:val="single"/>
        </w:rPr>
      </w:pPr>
    </w:p>
    <w:p w14:paraId="2D30A281" w14:textId="3DD6FE10" w:rsidR="00F7571E" w:rsidRDefault="00F7571E" w:rsidP="004359F5">
      <w:pPr>
        <w:rPr>
          <w:rFonts w:asciiTheme="majorHAnsi" w:hAnsiTheme="majorHAnsi" w:cstheme="majorHAnsi"/>
          <w:b/>
          <w:bCs/>
          <w:color w:val="002060"/>
          <w:sz w:val="28"/>
          <w:szCs w:val="28"/>
          <w:u w:val="single"/>
        </w:rPr>
      </w:pPr>
    </w:p>
    <w:p w14:paraId="7BDD856C" w14:textId="7C5489B9" w:rsidR="00F7571E" w:rsidRDefault="00F7571E" w:rsidP="004359F5">
      <w:pPr>
        <w:rPr>
          <w:rFonts w:asciiTheme="majorHAnsi" w:hAnsiTheme="majorHAnsi" w:cstheme="majorHAnsi"/>
          <w:b/>
          <w:bCs/>
          <w:color w:val="002060"/>
          <w:sz w:val="28"/>
          <w:szCs w:val="28"/>
          <w:u w:val="single"/>
        </w:rPr>
      </w:pPr>
    </w:p>
    <w:p w14:paraId="52348A66" w14:textId="44AE3F33" w:rsidR="00F7571E" w:rsidRDefault="00F7571E" w:rsidP="004359F5">
      <w:pPr>
        <w:rPr>
          <w:rFonts w:asciiTheme="majorHAnsi" w:hAnsiTheme="majorHAnsi" w:cstheme="majorHAnsi"/>
          <w:b/>
          <w:bCs/>
          <w:color w:val="002060"/>
          <w:sz w:val="28"/>
          <w:szCs w:val="28"/>
          <w:u w:val="single"/>
        </w:rPr>
      </w:pPr>
    </w:p>
    <w:p w14:paraId="6BBB60B1" w14:textId="0E7945FD" w:rsidR="00F7571E" w:rsidRDefault="00F7571E" w:rsidP="004359F5">
      <w:pPr>
        <w:rPr>
          <w:rFonts w:asciiTheme="majorHAnsi" w:hAnsiTheme="majorHAnsi" w:cstheme="majorHAnsi"/>
          <w:b/>
          <w:bCs/>
          <w:color w:val="002060"/>
          <w:sz w:val="28"/>
          <w:szCs w:val="28"/>
          <w:u w:val="single"/>
        </w:rPr>
      </w:pPr>
    </w:p>
    <w:p w14:paraId="5D7EACBC" w14:textId="5FB5A07B" w:rsidR="00F7571E" w:rsidRDefault="00F7571E" w:rsidP="004359F5">
      <w:pPr>
        <w:rPr>
          <w:rFonts w:asciiTheme="majorHAnsi" w:hAnsiTheme="majorHAnsi" w:cstheme="majorHAnsi"/>
          <w:b/>
          <w:bCs/>
          <w:color w:val="002060"/>
          <w:sz w:val="28"/>
          <w:szCs w:val="28"/>
          <w:u w:val="single"/>
        </w:rPr>
      </w:pPr>
    </w:p>
    <w:p w14:paraId="55DA7602" w14:textId="38EE1713" w:rsidR="00F7571E" w:rsidRDefault="00F7571E" w:rsidP="004359F5">
      <w:pPr>
        <w:rPr>
          <w:rFonts w:asciiTheme="majorHAnsi" w:hAnsiTheme="majorHAnsi" w:cstheme="majorHAnsi"/>
          <w:b/>
          <w:bCs/>
          <w:color w:val="002060"/>
          <w:sz w:val="28"/>
          <w:szCs w:val="28"/>
          <w:u w:val="single"/>
        </w:rPr>
      </w:pPr>
    </w:p>
    <w:p w14:paraId="20F80068" w14:textId="65345AB7" w:rsidR="00F7571E" w:rsidRDefault="00F7571E" w:rsidP="004359F5">
      <w:pPr>
        <w:rPr>
          <w:rFonts w:asciiTheme="majorHAnsi" w:hAnsiTheme="majorHAnsi" w:cstheme="majorHAnsi"/>
          <w:b/>
          <w:bCs/>
          <w:color w:val="002060"/>
          <w:sz w:val="28"/>
          <w:szCs w:val="28"/>
          <w:u w:val="single"/>
        </w:rPr>
      </w:pPr>
    </w:p>
    <w:p w14:paraId="2488FC84" w14:textId="364C2C38" w:rsidR="00F7571E" w:rsidRDefault="00F7571E" w:rsidP="004359F5">
      <w:pPr>
        <w:rPr>
          <w:rFonts w:asciiTheme="majorHAnsi" w:hAnsiTheme="majorHAnsi" w:cstheme="majorHAnsi"/>
          <w:b/>
          <w:bCs/>
          <w:color w:val="002060"/>
          <w:sz w:val="28"/>
          <w:szCs w:val="28"/>
          <w:u w:val="single"/>
        </w:rPr>
      </w:pPr>
    </w:p>
    <w:p w14:paraId="23493923" w14:textId="4B21B08E" w:rsidR="00F7571E" w:rsidRDefault="00F7571E" w:rsidP="004359F5">
      <w:pPr>
        <w:rPr>
          <w:rFonts w:asciiTheme="majorHAnsi" w:hAnsiTheme="majorHAnsi" w:cstheme="majorHAnsi"/>
          <w:b/>
          <w:bCs/>
          <w:color w:val="002060"/>
          <w:sz w:val="28"/>
          <w:szCs w:val="28"/>
          <w:u w:val="single"/>
        </w:rPr>
      </w:pPr>
    </w:p>
    <w:p w14:paraId="4E19F0E7" w14:textId="77777777" w:rsidR="00F7571E" w:rsidRPr="004B61C0" w:rsidRDefault="00F7571E" w:rsidP="004359F5">
      <w:pPr>
        <w:rPr>
          <w:rFonts w:asciiTheme="majorHAnsi" w:hAnsiTheme="majorHAnsi" w:cstheme="majorHAnsi"/>
          <w:b/>
          <w:bCs/>
          <w:color w:val="002060"/>
          <w:sz w:val="28"/>
          <w:szCs w:val="28"/>
          <w:u w:val="single"/>
        </w:rPr>
      </w:pPr>
    </w:p>
    <w:p w14:paraId="1A9A966F" w14:textId="6EAA15D3" w:rsidR="008741F0" w:rsidRPr="004B61C0" w:rsidRDefault="004359F5" w:rsidP="004359F5">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Financial Statements</w:t>
      </w:r>
    </w:p>
    <w:p w14:paraId="468D2C14" w14:textId="3424E18B" w:rsidR="001E0A2A" w:rsidRDefault="001E0A2A" w:rsidP="001E0A2A">
      <w:pPr>
        <w:rPr>
          <w:rFonts w:asciiTheme="majorHAnsi" w:hAnsiTheme="majorHAnsi" w:cstheme="majorHAnsi"/>
          <w:b/>
          <w:bCs/>
          <w:color w:val="002060"/>
          <w:sz w:val="28"/>
          <w:szCs w:val="28"/>
          <w:u w:val="single"/>
        </w:rPr>
      </w:pPr>
    </w:p>
    <w:p w14:paraId="05ED69EA" w14:textId="77777777" w:rsidR="00F7571E" w:rsidRPr="004B61C0" w:rsidRDefault="00F7571E" w:rsidP="001E0A2A">
      <w:pPr>
        <w:rPr>
          <w:rFonts w:asciiTheme="majorHAnsi" w:hAnsiTheme="majorHAnsi" w:cstheme="majorHAnsi"/>
          <w:b/>
          <w:bCs/>
          <w:color w:val="002060"/>
          <w:sz w:val="28"/>
          <w:szCs w:val="28"/>
          <w:u w:val="single"/>
        </w:rPr>
      </w:pPr>
    </w:p>
    <w:p w14:paraId="30E0C66C" w14:textId="77777777" w:rsidR="001E0A2A" w:rsidRPr="00FE5DF6" w:rsidRDefault="001E0A2A" w:rsidP="001E0A2A">
      <w:pPr>
        <w:jc w:val="both"/>
        <w:rPr>
          <w:rFonts w:asciiTheme="majorHAnsi" w:hAnsiTheme="majorHAnsi" w:cstheme="majorHAnsi"/>
          <w:b/>
          <w:bCs/>
          <w:color w:val="002060"/>
          <w:sz w:val="24"/>
          <w:szCs w:val="24"/>
          <w:u w:val="single"/>
        </w:rPr>
      </w:pPr>
      <w:r w:rsidRPr="00FE5DF6">
        <w:rPr>
          <w:rFonts w:asciiTheme="majorHAnsi" w:hAnsiTheme="majorHAnsi" w:cstheme="majorHAnsi"/>
          <w:b/>
          <w:bCs/>
          <w:color w:val="002060"/>
          <w:sz w:val="24"/>
          <w:szCs w:val="24"/>
          <w:u w:val="single"/>
        </w:rPr>
        <w:t>Aston Martin Lagonda Income Statement 2021</w:t>
      </w:r>
    </w:p>
    <w:p w14:paraId="3A28D7D4" w14:textId="0004F660" w:rsidR="001E0A2A" w:rsidRDefault="001E0A2A" w:rsidP="001E0A2A">
      <w:pPr>
        <w:jc w:val="both"/>
        <w:rPr>
          <w:rFonts w:asciiTheme="majorHAnsi" w:hAnsiTheme="majorHAnsi" w:cstheme="majorHAnsi"/>
          <w:b/>
          <w:bCs/>
          <w:color w:val="002060"/>
        </w:rPr>
      </w:pPr>
    </w:p>
    <w:p w14:paraId="596C7579" w14:textId="77777777" w:rsidR="00F7571E" w:rsidRPr="004B61C0" w:rsidRDefault="00F7571E" w:rsidP="001E0A2A">
      <w:pPr>
        <w:jc w:val="both"/>
        <w:rPr>
          <w:rFonts w:asciiTheme="majorHAnsi" w:hAnsiTheme="majorHAnsi" w:cstheme="majorHAnsi"/>
          <w:b/>
          <w:bCs/>
          <w:color w:val="002060"/>
        </w:rPr>
      </w:pPr>
    </w:p>
    <w:p w14:paraId="4BECBB81" w14:textId="77777777" w:rsidR="001E0A2A" w:rsidRPr="004B61C0" w:rsidRDefault="001E0A2A" w:rsidP="00F7571E">
      <w:pPr>
        <w:jc w:val="center"/>
        <w:rPr>
          <w:rFonts w:asciiTheme="majorHAnsi" w:hAnsiTheme="majorHAnsi" w:cstheme="majorHAnsi"/>
          <w:b/>
          <w:bCs/>
          <w:color w:val="002060"/>
        </w:rPr>
      </w:pPr>
      <w:r w:rsidRPr="004B61C0">
        <w:rPr>
          <w:rFonts w:asciiTheme="majorHAnsi" w:hAnsiTheme="majorHAnsi" w:cstheme="majorHAnsi"/>
          <w:b/>
          <w:bCs/>
          <w:color w:val="002060"/>
        </w:rPr>
        <w:drawing>
          <wp:inline distT="0" distB="0" distL="0" distR="0" wp14:anchorId="7A3C64C5" wp14:editId="6AEF5B9E">
            <wp:extent cx="6907211" cy="6469812"/>
            <wp:effectExtent l="0" t="0" r="8255" b="7620"/>
            <wp:docPr id="18" name="Picture 18"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Table&#10;&#10;Description automatically generated"/>
                    <pic:cNvPicPr/>
                  </pic:nvPicPr>
                  <pic:blipFill>
                    <a:blip r:embed="rId28"/>
                    <a:stretch>
                      <a:fillRect/>
                    </a:stretch>
                  </pic:blipFill>
                  <pic:spPr>
                    <a:xfrm>
                      <a:off x="0" y="0"/>
                      <a:ext cx="6921365" cy="6483070"/>
                    </a:xfrm>
                    <a:prstGeom prst="rect">
                      <a:avLst/>
                    </a:prstGeom>
                  </pic:spPr>
                </pic:pic>
              </a:graphicData>
            </a:graphic>
          </wp:inline>
        </w:drawing>
      </w:r>
    </w:p>
    <w:p w14:paraId="53E21562" w14:textId="77777777" w:rsidR="001E0A2A" w:rsidRPr="004B61C0" w:rsidRDefault="001E0A2A" w:rsidP="001E0A2A">
      <w:pPr>
        <w:jc w:val="both"/>
        <w:rPr>
          <w:rFonts w:asciiTheme="majorHAnsi" w:hAnsiTheme="majorHAnsi" w:cstheme="majorHAnsi"/>
          <w:b/>
          <w:bCs/>
          <w:color w:val="002060"/>
          <w:u w:val="single"/>
        </w:rPr>
      </w:pPr>
    </w:p>
    <w:p w14:paraId="76206148" w14:textId="77777777" w:rsidR="00F7571E" w:rsidRDefault="00F7571E" w:rsidP="001E0A2A">
      <w:pPr>
        <w:jc w:val="both"/>
        <w:rPr>
          <w:rFonts w:asciiTheme="majorHAnsi" w:hAnsiTheme="majorHAnsi" w:cstheme="majorHAnsi"/>
          <w:b/>
          <w:bCs/>
          <w:color w:val="002060"/>
          <w:sz w:val="24"/>
          <w:szCs w:val="24"/>
          <w:u w:val="single"/>
        </w:rPr>
      </w:pPr>
    </w:p>
    <w:p w14:paraId="7F0F39D3" w14:textId="77777777" w:rsidR="00F7571E" w:rsidRDefault="00F7571E" w:rsidP="001E0A2A">
      <w:pPr>
        <w:jc w:val="both"/>
        <w:rPr>
          <w:rFonts w:asciiTheme="majorHAnsi" w:hAnsiTheme="majorHAnsi" w:cstheme="majorHAnsi"/>
          <w:b/>
          <w:bCs/>
          <w:color w:val="002060"/>
          <w:sz w:val="24"/>
          <w:szCs w:val="24"/>
          <w:u w:val="single"/>
        </w:rPr>
      </w:pPr>
    </w:p>
    <w:p w14:paraId="1DFD0B9F" w14:textId="77777777" w:rsidR="00F7571E" w:rsidRDefault="00F7571E" w:rsidP="001E0A2A">
      <w:pPr>
        <w:jc w:val="both"/>
        <w:rPr>
          <w:rFonts w:asciiTheme="majorHAnsi" w:hAnsiTheme="majorHAnsi" w:cstheme="majorHAnsi"/>
          <w:b/>
          <w:bCs/>
          <w:color w:val="002060"/>
          <w:sz w:val="24"/>
          <w:szCs w:val="24"/>
          <w:u w:val="single"/>
        </w:rPr>
      </w:pPr>
    </w:p>
    <w:p w14:paraId="74F5468C" w14:textId="77777777" w:rsidR="00F7571E" w:rsidRDefault="00F7571E" w:rsidP="001E0A2A">
      <w:pPr>
        <w:jc w:val="both"/>
        <w:rPr>
          <w:rFonts w:asciiTheme="majorHAnsi" w:hAnsiTheme="majorHAnsi" w:cstheme="majorHAnsi"/>
          <w:b/>
          <w:bCs/>
          <w:color w:val="002060"/>
          <w:sz w:val="24"/>
          <w:szCs w:val="24"/>
          <w:u w:val="single"/>
        </w:rPr>
      </w:pPr>
    </w:p>
    <w:p w14:paraId="2092EE89" w14:textId="77777777" w:rsidR="00F7571E" w:rsidRDefault="00F7571E" w:rsidP="001E0A2A">
      <w:pPr>
        <w:jc w:val="both"/>
        <w:rPr>
          <w:rFonts w:asciiTheme="majorHAnsi" w:hAnsiTheme="majorHAnsi" w:cstheme="majorHAnsi"/>
          <w:b/>
          <w:bCs/>
          <w:color w:val="002060"/>
          <w:sz w:val="24"/>
          <w:szCs w:val="24"/>
          <w:u w:val="single"/>
        </w:rPr>
      </w:pPr>
    </w:p>
    <w:p w14:paraId="073695F3" w14:textId="77777777" w:rsidR="00F7571E" w:rsidRDefault="00F7571E" w:rsidP="001E0A2A">
      <w:pPr>
        <w:jc w:val="both"/>
        <w:rPr>
          <w:rFonts w:asciiTheme="majorHAnsi" w:hAnsiTheme="majorHAnsi" w:cstheme="majorHAnsi"/>
          <w:b/>
          <w:bCs/>
          <w:color w:val="002060"/>
          <w:sz w:val="24"/>
          <w:szCs w:val="24"/>
          <w:u w:val="single"/>
        </w:rPr>
      </w:pPr>
    </w:p>
    <w:p w14:paraId="6487C22D" w14:textId="77777777" w:rsidR="00F7571E" w:rsidRDefault="00F7571E" w:rsidP="001E0A2A">
      <w:pPr>
        <w:jc w:val="both"/>
        <w:rPr>
          <w:rFonts w:asciiTheme="majorHAnsi" w:hAnsiTheme="majorHAnsi" w:cstheme="majorHAnsi"/>
          <w:b/>
          <w:bCs/>
          <w:color w:val="002060"/>
          <w:sz w:val="24"/>
          <w:szCs w:val="24"/>
          <w:u w:val="single"/>
        </w:rPr>
      </w:pPr>
    </w:p>
    <w:p w14:paraId="41E99DB8" w14:textId="77777777" w:rsidR="00F7571E" w:rsidRDefault="00F7571E" w:rsidP="001E0A2A">
      <w:pPr>
        <w:jc w:val="both"/>
        <w:rPr>
          <w:rFonts w:asciiTheme="majorHAnsi" w:hAnsiTheme="majorHAnsi" w:cstheme="majorHAnsi"/>
          <w:b/>
          <w:bCs/>
          <w:color w:val="002060"/>
          <w:sz w:val="24"/>
          <w:szCs w:val="24"/>
          <w:u w:val="single"/>
        </w:rPr>
      </w:pPr>
    </w:p>
    <w:p w14:paraId="56615EAA" w14:textId="77777777" w:rsidR="00F7571E" w:rsidRDefault="00F7571E" w:rsidP="001E0A2A">
      <w:pPr>
        <w:jc w:val="both"/>
        <w:rPr>
          <w:rFonts w:asciiTheme="majorHAnsi" w:hAnsiTheme="majorHAnsi" w:cstheme="majorHAnsi"/>
          <w:b/>
          <w:bCs/>
          <w:color w:val="002060"/>
          <w:sz w:val="24"/>
          <w:szCs w:val="24"/>
          <w:u w:val="single"/>
        </w:rPr>
      </w:pPr>
    </w:p>
    <w:p w14:paraId="034E2550" w14:textId="77777777" w:rsidR="00F7571E" w:rsidRDefault="00F7571E" w:rsidP="001E0A2A">
      <w:pPr>
        <w:jc w:val="both"/>
        <w:rPr>
          <w:rFonts w:asciiTheme="majorHAnsi" w:hAnsiTheme="majorHAnsi" w:cstheme="majorHAnsi"/>
          <w:b/>
          <w:bCs/>
          <w:color w:val="002060"/>
          <w:sz w:val="24"/>
          <w:szCs w:val="24"/>
          <w:u w:val="single"/>
        </w:rPr>
      </w:pPr>
    </w:p>
    <w:p w14:paraId="235B426B" w14:textId="0266E50F" w:rsidR="001E0A2A" w:rsidRDefault="001E0A2A" w:rsidP="001E0A2A">
      <w:pPr>
        <w:jc w:val="both"/>
        <w:rPr>
          <w:rFonts w:asciiTheme="majorHAnsi" w:hAnsiTheme="majorHAnsi" w:cstheme="majorHAnsi"/>
          <w:b/>
          <w:bCs/>
          <w:color w:val="002060"/>
          <w:sz w:val="24"/>
          <w:szCs w:val="24"/>
          <w:u w:val="single"/>
        </w:rPr>
      </w:pPr>
      <w:r w:rsidRPr="00FE5DF6">
        <w:rPr>
          <w:rFonts w:asciiTheme="majorHAnsi" w:hAnsiTheme="majorHAnsi" w:cstheme="majorHAnsi"/>
          <w:b/>
          <w:bCs/>
          <w:color w:val="002060"/>
          <w:sz w:val="24"/>
          <w:szCs w:val="24"/>
          <w:u w:val="single"/>
        </w:rPr>
        <w:t>Aston Martin Lagonda Balance Sheet 2021</w:t>
      </w:r>
    </w:p>
    <w:p w14:paraId="406E16BD" w14:textId="5A6B2388" w:rsidR="00F7571E" w:rsidRDefault="00F7571E" w:rsidP="001E0A2A">
      <w:pPr>
        <w:jc w:val="both"/>
        <w:rPr>
          <w:rFonts w:asciiTheme="majorHAnsi" w:hAnsiTheme="majorHAnsi" w:cstheme="majorHAnsi"/>
          <w:b/>
          <w:bCs/>
          <w:color w:val="002060"/>
          <w:sz w:val="24"/>
          <w:szCs w:val="24"/>
          <w:u w:val="single"/>
        </w:rPr>
      </w:pPr>
    </w:p>
    <w:p w14:paraId="5B3F0533" w14:textId="77777777" w:rsidR="00F7571E" w:rsidRPr="00FE5DF6" w:rsidRDefault="00F7571E" w:rsidP="001E0A2A">
      <w:pPr>
        <w:jc w:val="both"/>
        <w:rPr>
          <w:rFonts w:asciiTheme="majorHAnsi" w:hAnsiTheme="majorHAnsi" w:cstheme="majorHAnsi"/>
          <w:b/>
          <w:bCs/>
          <w:color w:val="002060"/>
          <w:sz w:val="24"/>
          <w:szCs w:val="24"/>
          <w:u w:val="single"/>
        </w:rPr>
      </w:pPr>
    </w:p>
    <w:p w14:paraId="7F0FD956" w14:textId="77777777" w:rsidR="001E0A2A" w:rsidRPr="004B61C0" w:rsidRDefault="001E0A2A" w:rsidP="001E0A2A">
      <w:pPr>
        <w:jc w:val="both"/>
        <w:rPr>
          <w:rFonts w:asciiTheme="majorHAnsi" w:hAnsiTheme="majorHAnsi" w:cstheme="majorHAnsi"/>
          <w:b/>
          <w:bCs/>
          <w:color w:val="002060"/>
          <w:u w:val="single"/>
        </w:rPr>
      </w:pPr>
    </w:p>
    <w:p w14:paraId="1E11A99C" w14:textId="77777777" w:rsidR="001E0A2A" w:rsidRPr="004B61C0" w:rsidRDefault="001E0A2A" w:rsidP="00F7571E">
      <w:pPr>
        <w:jc w:val="center"/>
        <w:rPr>
          <w:rFonts w:asciiTheme="majorHAnsi" w:hAnsiTheme="majorHAnsi" w:cstheme="majorHAnsi"/>
          <w:b/>
          <w:bCs/>
          <w:color w:val="002060"/>
          <w:u w:val="single"/>
        </w:rPr>
      </w:pPr>
      <w:r w:rsidRPr="004B61C0">
        <w:rPr>
          <w:rFonts w:asciiTheme="majorHAnsi" w:hAnsiTheme="majorHAnsi" w:cstheme="majorHAnsi"/>
          <w:b/>
          <w:bCs/>
          <w:color w:val="002060"/>
          <w:u w:val="single"/>
        </w:rPr>
        <w:drawing>
          <wp:inline distT="0" distB="0" distL="0" distR="0" wp14:anchorId="74FAE7EA" wp14:editId="58037BB3">
            <wp:extent cx="6872221" cy="7254815"/>
            <wp:effectExtent l="0" t="0" r="5080" b="3810"/>
            <wp:docPr id="19" name="Picture 19"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Graphical user interface&#10;&#10;Description automatically generated with medium confidence"/>
                    <pic:cNvPicPr/>
                  </pic:nvPicPr>
                  <pic:blipFill>
                    <a:blip r:embed="rId29"/>
                    <a:stretch>
                      <a:fillRect/>
                    </a:stretch>
                  </pic:blipFill>
                  <pic:spPr>
                    <a:xfrm>
                      <a:off x="0" y="0"/>
                      <a:ext cx="6878559" cy="7261506"/>
                    </a:xfrm>
                    <a:prstGeom prst="rect">
                      <a:avLst/>
                    </a:prstGeom>
                  </pic:spPr>
                </pic:pic>
              </a:graphicData>
            </a:graphic>
          </wp:inline>
        </w:drawing>
      </w:r>
    </w:p>
    <w:p w14:paraId="26A498C5" w14:textId="77777777" w:rsidR="001E0A2A" w:rsidRPr="004B61C0" w:rsidRDefault="001E0A2A" w:rsidP="001E0A2A">
      <w:pPr>
        <w:jc w:val="both"/>
        <w:rPr>
          <w:rFonts w:asciiTheme="majorHAnsi" w:hAnsiTheme="majorHAnsi" w:cstheme="majorHAnsi"/>
          <w:b/>
          <w:bCs/>
          <w:color w:val="002060"/>
          <w:u w:val="single"/>
        </w:rPr>
      </w:pPr>
    </w:p>
    <w:p w14:paraId="66B0E9AD" w14:textId="77777777" w:rsidR="00F7571E" w:rsidRDefault="00F7571E" w:rsidP="001E0A2A">
      <w:pPr>
        <w:jc w:val="both"/>
        <w:rPr>
          <w:rFonts w:asciiTheme="majorHAnsi" w:hAnsiTheme="majorHAnsi" w:cstheme="majorHAnsi"/>
          <w:b/>
          <w:bCs/>
          <w:color w:val="002060"/>
          <w:sz w:val="24"/>
          <w:szCs w:val="24"/>
          <w:u w:val="single"/>
        </w:rPr>
      </w:pPr>
    </w:p>
    <w:p w14:paraId="4E84457D" w14:textId="77777777" w:rsidR="00F7571E" w:rsidRDefault="00F7571E" w:rsidP="001E0A2A">
      <w:pPr>
        <w:jc w:val="both"/>
        <w:rPr>
          <w:rFonts w:asciiTheme="majorHAnsi" w:hAnsiTheme="majorHAnsi" w:cstheme="majorHAnsi"/>
          <w:b/>
          <w:bCs/>
          <w:color w:val="002060"/>
          <w:sz w:val="24"/>
          <w:szCs w:val="24"/>
          <w:u w:val="single"/>
        </w:rPr>
      </w:pPr>
    </w:p>
    <w:p w14:paraId="6C08C779" w14:textId="77777777" w:rsidR="00F7571E" w:rsidRDefault="00F7571E" w:rsidP="001E0A2A">
      <w:pPr>
        <w:jc w:val="both"/>
        <w:rPr>
          <w:rFonts w:asciiTheme="majorHAnsi" w:hAnsiTheme="majorHAnsi" w:cstheme="majorHAnsi"/>
          <w:b/>
          <w:bCs/>
          <w:color w:val="002060"/>
          <w:sz w:val="24"/>
          <w:szCs w:val="24"/>
          <w:u w:val="single"/>
        </w:rPr>
      </w:pPr>
    </w:p>
    <w:p w14:paraId="59BC60F8" w14:textId="77777777" w:rsidR="00F7571E" w:rsidRDefault="00F7571E" w:rsidP="001E0A2A">
      <w:pPr>
        <w:jc w:val="both"/>
        <w:rPr>
          <w:rFonts w:asciiTheme="majorHAnsi" w:hAnsiTheme="majorHAnsi" w:cstheme="majorHAnsi"/>
          <w:b/>
          <w:bCs/>
          <w:color w:val="002060"/>
          <w:sz w:val="24"/>
          <w:szCs w:val="24"/>
          <w:u w:val="single"/>
        </w:rPr>
      </w:pPr>
    </w:p>
    <w:p w14:paraId="13D3D420" w14:textId="77777777" w:rsidR="00F7571E" w:rsidRDefault="00F7571E" w:rsidP="001E0A2A">
      <w:pPr>
        <w:jc w:val="both"/>
        <w:rPr>
          <w:rFonts w:asciiTheme="majorHAnsi" w:hAnsiTheme="majorHAnsi" w:cstheme="majorHAnsi"/>
          <w:b/>
          <w:bCs/>
          <w:color w:val="002060"/>
          <w:sz w:val="24"/>
          <w:szCs w:val="24"/>
          <w:u w:val="single"/>
        </w:rPr>
      </w:pPr>
    </w:p>
    <w:p w14:paraId="29C7F1DF" w14:textId="77777777" w:rsidR="00F7571E" w:rsidRDefault="00F7571E" w:rsidP="001E0A2A">
      <w:pPr>
        <w:jc w:val="both"/>
        <w:rPr>
          <w:rFonts w:asciiTheme="majorHAnsi" w:hAnsiTheme="majorHAnsi" w:cstheme="majorHAnsi"/>
          <w:b/>
          <w:bCs/>
          <w:color w:val="002060"/>
          <w:sz w:val="24"/>
          <w:szCs w:val="24"/>
          <w:u w:val="single"/>
        </w:rPr>
      </w:pPr>
    </w:p>
    <w:p w14:paraId="0DD6053B" w14:textId="77777777" w:rsidR="00F7571E" w:rsidRDefault="00F7571E" w:rsidP="001E0A2A">
      <w:pPr>
        <w:jc w:val="both"/>
        <w:rPr>
          <w:rFonts w:asciiTheme="majorHAnsi" w:hAnsiTheme="majorHAnsi" w:cstheme="majorHAnsi"/>
          <w:b/>
          <w:bCs/>
          <w:color w:val="002060"/>
          <w:sz w:val="24"/>
          <w:szCs w:val="24"/>
          <w:u w:val="single"/>
        </w:rPr>
      </w:pPr>
    </w:p>
    <w:p w14:paraId="138581E7" w14:textId="6693674C" w:rsidR="001E0A2A" w:rsidRDefault="001E0A2A" w:rsidP="001E0A2A">
      <w:pPr>
        <w:jc w:val="both"/>
        <w:rPr>
          <w:rFonts w:asciiTheme="majorHAnsi" w:hAnsiTheme="majorHAnsi" w:cstheme="majorHAnsi"/>
          <w:b/>
          <w:bCs/>
          <w:color w:val="002060"/>
          <w:sz w:val="24"/>
          <w:szCs w:val="24"/>
          <w:u w:val="single"/>
        </w:rPr>
      </w:pPr>
      <w:r w:rsidRPr="00FE5DF6">
        <w:rPr>
          <w:rFonts w:asciiTheme="majorHAnsi" w:hAnsiTheme="majorHAnsi" w:cstheme="majorHAnsi"/>
          <w:b/>
          <w:bCs/>
          <w:color w:val="002060"/>
          <w:sz w:val="24"/>
          <w:szCs w:val="24"/>
          <w:u w:val="single"/>
        </w:rPr>
        <w:t>Aston Martin Lagonda Income Statement 2020</w:t>
      </w:r>
    </w:p>
    <w:p w14:paraId="3FEEB7A9" w14:textId="44089B32" w:rsidR="00F7571E" w:rsidRDefault="00F7571E" w:rsidP="001E0A2A">
      <w:pPr>
        <w:jc w:val="both"/>
        <w:rPr>
          <w:rFonts w:asciiTheme="majorHAnsi" w:hAnsiTheme="majorHAnsi" w:cstheme="majorHAnsi"/>
          <w:b/>
          <w:bCs/>
          <w:color w:val="002060"/>
          <w:sz w:val="24"/>
          <w:szCs w:val="24"/>
          <w:u w:val="single"/>
        </w:rPr>
      </w:pPr>
    </w:p>
    <w:p w14:paraId="1936ADF9" w14:textId="77777777" w:rsidR="00F7571E" w:rsidRPr="00FE5DF6" w:rsidRDefault="00F7571E" w:rsidP="001E0A2A">
      <w:pPr>
        <w:jc w:val="both"/>
        <w:rPr>
          <w:rFonts w:asciiTheme="majorHAnsi" w:hAnsiTheme="majorHAnsi" w:cstheme="majorHAnsi"/>
          <w:b/>
          <w:bCs/>
          <w:color w:val="002060"/>
          <w:sz w:val="24"/>
          <w:szCs w:val="24"/>
          <w:u w:val="single"/>
        </w:rPr>
      </w:pPr>
    </w:p>
    <w:p w14:paraId="03D54793" w14:textId="77777777" w:rsidR="001E0A2A" w:rsidRPr="004B61C0" w:rsidRDefault="001E0A2A" w:rsidP="001E0A2A">
      <w:pPr>
        <w:jc w:val="both"/>
        <w:rPr>
          <w:rFonts w:asciiTheme="majorHAnsi" w:hAnsiTheme="majorHAnsi" w:cstheme="majorHAnsi"/>
          <w:b/>
          <w:bCs/>
          <w:color w:val="002060"/>
        </w:rPr>
      </w:pPr>
    </w:p>
    <w:p w14:paraId="28277EE9" w14:textId="77777777" w:rsidR="001E0A2A" w:rsidRPr="004B61C0" w:rsidRDefault="001E0A2A" w:rsidP="00F7571E">
      <w:pPr>
        <w:jc w:val="center"/>
        <w:rPr>
          <w:rFonts w:asciiTheme="majorHAnsi" w:hAnsiTheme="majorHAnsi" w:cstheme="majorHAnsi"/>
          <w:b/>
          <w:bCs/>
          <w:color w:val="002060"/>
          <w:u w:val="single"/>
        </w:rPr>
      </w:pPr>
      <w:r w:rsidRPr="004B61C0">
        <w:rPr>
          <w:rFonts w:asciiTheme="majorHAnsi" w:hAnsiTheme="majorHAnsi" w:cstheme="majorHAnsi"/>
          <w:b/>
          <w:bCs/>
          <w:color w:val="002060"/>
          <w:u w:val="single"/>
        </w:rPr>
        <w:drawing>
          <wp:inline distT="0" distB="0" distL="0" distR="0" wp14:anchorId="09D8552F" wp14:editId="19FA7F14">
            <wp:extent cx="6633713" cy="8011485"/>
            <wp:effectExtent l="0" t="0" r="0" b="8890"/>
            <wp:docPr id="20" name="Picture 2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Table&#10;&#10;Description automatically generated"/>
                    <pic:cNvPicPr/>
                  </pic:nvPicPr>
                  <pic:blipFill>
                    <a:blip r:embed="rId30"/>
                    <a:stretch>
                      <a:fillRect/>
                    </a:stretch>
                  </pic:blipFill>
                  <pic:spPr>
                    <a:xfrm>
                      <a:off x="0" y="0"/>
                      <a:ext cx="6641638" cy="8021055"/>
                    </a:xfrm>
                    <a:prstGeom prst="rect">
                      <a:avLst/>
                    </a:prstGeom>
                  </pic:spPr>
                </pic:pic>
              </a:graphicData>
            </a:graphic>
          </wp:inline>
        </w:drawing>
      </w:r>
    </w:p>
    <w:p w14:paraId="0E3C8671" w14:textId="77777777" w:rsidR="001E0A2A" w:rsidRPr="004B61C0" w:rsidRDefault="001E0A2A" w:rsidP="001E0A2A">
      <w:pPr>
        <w:jc w:val="both"/>
        <w:rPr>
          <w:rFonts w:asciiTheme="majorHAnsi" w:hAnsiTheme="majorHAnsi" w:cstheme="majorHAnsi"/>
          <w:b/>
          <w:bCs/>
          <w:color w:val="002060"/>
          <w:u w:val="single"/>
        </w:rPr>
      </w:pPr>
    </w:p>
    <w:p w14:paraId="59FBF43B" w14:textId="77777777" w:rsidR="00F7571E" w:rsidRDefault="00F7571E" w:rsidP="001E0A2A">
      <w:pPr>
        <w:jc w:val="both"/>
        <w:rPr>
          <w:rFonts w:asciiTheme="majorHAnsi" w:hAnsiTheme="majorHAnsi" w:cstheme="majorHAnsi"/>
          <w:b/>
          <w:bCs/>
          <w:color w:val="002060"/>
          <w:sz w:val="24"/>
          <w:szCs w:val="24"/>
          <w:u w:val="single"/>
        </w:rPr>
      </w:pPr>
    </w:p>
    <w:p w14:paraId="60A82AED" w14:textId="77777777" w:rsidR="00F7571E" w:rsidRDefault="00F7571E" w:rsidP="001E0A2A">
      <w:pPr>
        <w:jc w:val="both"/>
        <w:rPr>
          <w:rFonts w:asciiTheme="majorHAnsi" w:hAnsiTheme="majorHAnsi" w:cstheme="majorHAnsi"/>
          <w:b/>
          <w:bCs/>
          <w:color w:val="002060"/>
          <w:sz w:val="24"/>
          <w:szCs w:val="24"/>
          <w:u w:val="single"/>
        </w:rPr>
      </w:pPr>
    </w:p>
    <w:p w14:paraId="0E951E15" w14:textId="77777777" w:rsidR="00F7571E" w:rsidRDefault="00F7571E" w:rsidP="001E0A2A">
      <w:pPr>
        <w:jc w:val="both"/>
        <w:rPr>
          <w:rFonts w:asciiTheme="majorHAnsi" w:hAnsiTheme="majorHAnsi" w:cstheme="majorHAnsi"/>
          <w:b/>
          <w:bCs/>
          <w:color w:val="002060"/>
          <w:sz w:val="24"/>
          <w:szCs w:val="24"/>
          <w:u w:val="single"/>
        </w:rPr>
      </w:pPr>
    </w:p>
    <w:p w14:paraId="42FE4FB4" w14:textId="09AFBD9C" w:rsidR="001E0A2A" w:rsidRDefault="001E0A2A" w:rsidP="001E0A2A">
      <w:pPr>
        <w:jc w:val="both"/>
        <w:rPr>
          <w:rFonts w:asciiTheme="majorHAnsi" w:hAnsiTheme="majorHAnsi" w:cstheme="majorHAnsi"/>
          <w:b/>
          <w:bCs/>
          <w:color w:val="002060"/>
          <w:sz w:val="24"/>
          <w:szCs w:val="24"/>
          <w:u w:val="single"/>
        </w:rPr>
      </w:pPr>
      <w:r w:rsidRPr="004B61C0">
        <w:rPr>
          <w:rFonts w:asciiTheme="majorHAnsi" w:hAnsiTheme="majorHAnsi" w:cstheme="majorHAnsi"/>
          <w:b/>
          <w:bCs/>
          <w:color w:val="002060"/>
          <w:sz w:val="24"/>
          <w:szCs w:val="24"/>
          <w:u w:val="single"/>
        </w:rPr>
        <w:t>Aston Martin Lagonda Balance Sheet 2020</w:t>
      </w:r>
    </w:p>
    <w:p w14:paraId="3609C311" w14:textId="77777777" w:rsidR="00F7571E" w:rsidRPr="004B61C0" w:rsidRDefault="00F7571E" w:rsidP="001E0A2A">
      <w:pPr>
        <w:jc w:val="both"/>
        <w:rPr>
          <w:rFonts w:asciiTheme="majorHAnsi" w:hAnsiTheme="majorHAnsi" w:cstheme="majorHAnsi"/>
          <w:b/>
          <w:bCs/>
          <w:color w:val="002060"/>
          <w:sz w:val="24"/>
          <w:szCs w:val="24"/>
          <w:u w:val="single"/>
        </w:rPr>
      </w:pPr>
    </w:p>
    <w:p w14:paraId="31447E23" w14:textId="77777777" w:rsidR="001E0A2A" w:rsidRPr="004B61C0" w:rsidRDefault="001E0A2A" w:rsidP="001E0A2A">
      <w:pPr>
        <w:jc w:val="both"/>
        <w:rPr>
          <w:rFonts w:asciiTheme="majorHAnsi" w:hAnsiTheme="majorHAnsi" w:cstheme="majorHAnsi"/>
          <w:b/>
          <w:bCs/>
          <w:color w:val="002060"/>
          <w:u w:val="single"/>
        </w:rPr>
      </w:pPr>
    </w:p>
    <w:p w14:paraId="2BA7E513" w14:textId="77777777" w:rsidR="001E0A2A" w:rsidRPr="004B61C0" w:rsidRDefault="001E0A2A" w:rsidP="00F7571E">
      <w:pPr>
        <w:jc w:val="center"/>
        <w:rPr>
          <w:rFonts w:asciiTheme="majorHAnsi" w:hAnsiTheme="majorHAnsi" w:cstheme="majorHAnsi"/>
          <w:b/>
          <w:bCs/>
          <w:color w:val="002060"/>
          <w:u w:val="single"/>
        </w:rPr>
      </w:pPr>
      <w:r w:rsidRPr="004B61C0">
        <w:rPr>
          <w:rFonts w:asciiTheme="majorHAnsi" w:hAnsiTheme="majorHAnsi" w:cstheme="majorHAnsi"/>
          <w:b/>
          <w:bCs/>
          <w:color w:val="002060"/>
          <w:u w:val="single"/>
        </w:rPr>
        <w:drawing>
          <wp:inline distT="0" distB="0" distL="0" distR="0" wp14:anchorId="39CAB0AA" wp14:editId="0545FA19">
            <wp:extent cx="6469811" cy="8251497"/>
            <wp:effectExtent l="0" t="0" r="7620" b="0"/>
            <wp:docPr id="21" name="Picture 2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descr="Table&#10;&#10;Description automatically generated"/>
                    <pic:cNvPicPr/>
                  </pic:nvPicPr>
                  <pic:blipFill>
                    <a:blip r:embed="rId31"/>
                    <a:stretch>
                      <a:fillRect/>
                    </a:stretch>
                  </pic:blipFill>
                  <pic:spPr>
                    <a:xfrm>
                      <a:off x="0" y="0"/>
                      <a:ext cx="6475137" cy="8258290"/>
                    </a:xfrm>
                    <a:prstGeom prst="rect">
                      <a:avLst/>
                    </a:prstGeom>
                  </pic:spPr>
                </pic:pic>
              </a:graphicData>
            </a:graphic>
          </wp:inline>
        </w:drawing>
      </w:r>
    </w:p>
    <w:p w14:paraId="630BD401"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335A4155" w14:textId="77777777" w:rsidR="00F7571E" w:rsidRDefault="00F7571E" w:rsidP="001E0A2A">
      <w:pPr>
        <w:shd w:val="clear" w:color="auto" w:fill="FCFCFC"/>
        <w:spacing w:line="300" w:lineRule="atLeast"/>
        <w:rPr>
          <w:rFonts w:asciiTheme="majorHAnsi" w:hAnsiTheme="majorHAnsi" w:cstheme="majorHAnsi"/>
          <w:b/>
          <w:bCs/>
          <w:color w:val="002060"/>
          <w:sz w:val="24"/>
          <w:szCs w:val="24"/>
          <w:u w:val="single"/>
        </w:rPr>
      </w:pPr>
    </w:p>
    <w:p w14:paraId="26838E85" w14:textId="77777777" w:rsidR="00F7571E" w:rsidRDefault="00F7571E" w:rsidP="001E0A2A">
      <w:pPr>
        <w:shd w:val="clear" w:color="auto" w:fill="FCFCFC"/>
        <w:spacing w:line="300" w:lineRule="atLeast"/>
        <w:rPr>
          <w:rFonts w:asciiTheme="majorHAnsi" w:hAnsiTheme="majorHAnsi" w:cstheme="majorHAnsi"/>
          <w:b/>
          <w:bCs/>
          <w:color w:val="002060"/>
          <w:sz w:val="24"/>
          <w:szCs w:val="24"/>
          <w:u w:val="single"/>
        </w:rPr>
      </w:pPr>
    </w:p>
    <w:p w14:paraId="2061F203" w14:textId="77777777" w:rsidR="00F7571E" w:rsidRDefault="00F7571E" w:rsidP="001E0A2A">
      <w:pPr>
        <w:shd w:val="clear" w:color="auto" w:fill="FCFCFC"/>
        <w:spacing w:line="300" w:lineRule="atLeast"/>
        <w:rPr>
          <w:rFonts w:asciiTheme="majorHAnsi" w:hAnsiTheme="majorHAnsi" w:cstheme="majorHAnsi"/>
          <w:b/>
          <w:bCs/>
          <w:color w:val="002060"/>
          <w:sz w:val="24"/>
          <w:szCs w:val="24"/>
          <w:u w:val="single"/>
        </w:rPr>
      </w:pPr>
    </w:p>
    <w:p w14:paraId="57D11CDA" w14:textId="1FFF4E0C" w:rsidR="001E0A2A" w:rsidRPr="004B61C0" w:rsidRDefault="001E0A2A" w:rsidP="001E0A2A">
      <w:pPr>
        <w:shd w:val="clear" w:color="auto" w:fill="FCFCFC"/>
        <w:spacing w:line="300" w:lineRule="atLeast"/>
        <w:rPr>
          <w:rFonts w:asciiTheme="majorHAnsi" w:hAnsiTheme="majorHAnsi" w:cstheme="majorHAnsi"/>
          <w:b/>
          <w:bCs/>
          <w:color w:val="002060"/>
          <w:spacing w:val="-2"/>
          <w:sz w:val="24"/>
          <w:szCs w:val="24"/>
          <w:u w:val="single"/>
        </w:rPr>
      </w:pPr>
      <w:r w:rsidRPr="004B61C0">
        <w:rPr>
          <w:rFonts w:asciiTheme="majorHAnsi" w:hAnsiTheme="majorHAnsi" w:cstheme="majorHAnsi"/>
          <w:b/>
          <w:bCs/>
          <w:color w:val="002060"/>
          <w:sz w:val="24"/>
          <w:szCs w:val="24"/>
          <w:u w:val="single"/>
        </w:rPr>
        <w:t xml:space="preserve">Aston Martin Lagonda </w:t>
      </w:r>
      <w:r w:rsidRPr="004B61C0">
        <w:rPr>
          <w:rFonts w:asciiTheme="majorHAnsi" w:hAnsiTheme="majorHAnsi" w:cstheme="majorHAnsi"/>
          <w:b/>
          <w:bCs/>
          <w:color w:val="002060"/>
          <w:spacing w:val="-2"/>
          <w:sz w:val="24"/>
          <w:szCs w:val="24"/>
          <w:u w:val="single"/>
        </w:rPr>
        <w:t>Income Statement 2019</w:t>
      </w:r>
    </w:p>
    <w:p w14:paraId="0C4CC605" w14:textId="688E13C9" w:rsidR="001E0A2A"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2D99F6CA" w14:textId="77777777" w:rsidR="00F7571E" w:rsidRPr="004B61C0"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785553BA"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r w:rsidRPr="004B61C0">
        <w:rPr>
          <w:rFonts w:asciiTheme="majorHAnsi" w:hAnsiTheme="majorHAnsi" w:cstheme="majorHAnsi"/>
          <w:b/>
          <w:bCs/>
          <w:color w:val="333333"/>
          <w:spacing w:val="-2"/>
          <w:sz w:val="16"/>
          <w:szCs w:val="16"/>
        </w:rPr>
        <w:drawing>
          <wp:inline distT="0" distB="0" distL="0" distR="0" wp14:anchorId="7DC0A761" wp14:editId="39A211D9">
            <wp:extent cx="6659592" cy="8134949"/>
            <wp:effectExtent l="0" t="0" r="8255" b="0"/>
            <wp:docPr id="22" name="Picture 22" descr="Graphical user interface, 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Graphical user interface, table&#10;&#10;Description automatically generated"/>
                    <pic:cNvPicPr/>
                  </pic:nvPicPr>
                  <pic:blipFill>
                    <a:blip r:embed="rId32"/>
                    <a:stretch>
                      <a:fillRect/>
                    </a:stretch>
                  </pic:blipFill>
                  <pic:spPr>
                    <a:xfrm>
                      <a:off x="0" y="0"/>
                      <a:ext cx="6666380" cy="8143241"/>
                    </a:xfrm>
                    <a:prstGeom prst="rect">
                      <a:avLst/>
                    </a:prstGeom>
                  </pic:spPr>
                </pic:pic>
              </a:graphicData>
            </a:graphic>
          </wp:inline>
        </w:drawing>
      </w:r>
    </w:p>
    <w:p w14:paraId="7C7A0353"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4AFDA731" w14:textId="77777777" w:rsidR="00F7571E" w:rsidRDefault="00F7571E" w:rsidP="001E0A2A">
      <w:pPr>
        <w:shd w:val="clear" w:color="auto" w:fill="FCFCFC"/>
        <w:spacing w:line="300" w:lineRule="atLeast"/>
        <w:rPr>
          <w:rFonts w:asciiTheme="majorHAnsi" w:hAnsiTheme="majorHAnsi" w:cstheme="majorHAnsi"/>
          <w:b/>
          <w:bCs/>
          <w:color w:val="002060"/>
          <w:sz w:val="24"/>
          <w:szCs w:val="24"/>
          <w:u w:val="single"/>
        </w:rPr>
      </w:pPr>
    </w:p>
    <w:p w14:paraId="30FA7CD1" w14:textId="77777777" w:rsidR="00F7571E" w:rsidRDefault="00F7571E" w:rsidP="001E0A2A">
      <w:pPr>
        <w:shd w:val="clear" w:color="auto" w:fill="FCFCFC"/>
        <w:spacing w:line="300" w:lineRule="atLeast"/>
        <w:rPr>
          <w:rFonts w:asciiTheme="majorHAnsi" w:hAnsiTheme="majorHAnsi" w:cstheme="majorHAnsi"/>
          <w:b/>
          <w:bCs/>
          <w:color w:val="002060"/>
          <w:sz w:val="24"/>
          <w:szCs w:val="24"/>
          <w:u w:val="single"/>
        </w:rPr>
      </w:pPr>
    </w:p>
    <w:p w14:paraId="6EE638A9" w14:textId="77777777" w:rsidR="00F7571E" w:rsidRDefault="00F7571E" w:rsidP="001E0A2A">
      <w:pPr>
        <w:shd w:val="clear" w:color="auto" w:fill="FCFCFC"/>
        <w:spacing w:line="300" w:lineRule="atLeast"/>
        <w:rPr>
          <w:rFonts w:asciiTheme="majorHAnsi" w:hAnsiTheme="majorHAnsi" w:cstheme="majorHAnsi"/>
          <w:b/>
          <w:bCs/>
          <w:color w:val="002060"/>
          <w:sz w:val="24"/>
          <w:szCs w:val="24"/>
          <w:u w:val="single"/>
        </w:rPr>
      </w:pPr>
    </w:p>
    <w:p w14:paraId="6FDE719F" w14:textId="1118B108" w:rsidR="001E0A2A" w:rsidRDefault="001E0A2A" w:rsidP="001E0A2A">
      <w:pPr>
        <w:shd w:val="clear" w:color="auto" w:fill="FCFCFC"/>
        <w:spacing w:line="300" w:lineRule="atLeast"/>
        <w:rPr>
          <w:rFonts w:asciiTheme="majorHAnsi" w:hAnsiTheme="majorHAnsi" w:cstheme="majorHAnsi"/>
          <w:b/>
          <w:bCs/>
          <w:color w:val="002060"/>
          <w:spacing w:val="-2"/>
          <w:sz w:val="24"/>
          <w:szCs w:val="24"/>
          <w:u w:val="single"/>
        </w:rPr>
      </w:pPr>
      <w:r w:rsidRPr="004B61C0">
        <w:rPr>
          <w:rFonts w:asciiTheme="majorHAnsi" w:hAnsiTheme="majorHAnsi" w:cstheme="majorHAnsi"/>
          <w:b/>
          <w:bCs/>
          <w:color w:val="002060"/>
          <w:sz w:val="24"/>
          <w:szCs w:val="24"/>
          <w:u w:val="single"/>
        </w:rPr>
        <w:t xml:space="preserve">Aston Martin Lagonda </w:t>
      </w:r>
      <w:r w:rsidRPr="004B61C0">
        <w:rPr>
          <w:rFonts w:asciiTheme="majorHAnsi" w:hAnsiTheme="majorHAnsi" w:cstheme="majorHAnsi"/>
          <w:b/>
          <w:bCs/>
          <w:color w:val="002060"/>
          <w:spacing w:val="-2"/>
          <w:sz w:val="24"/>
          <w:szCs w:val="24"/>
          <w:u w:val="single"/>
        </w:rPr>
        <w:t>Balance Sheet 2019</w:t>
      </w:r>
    </w:p>
    <w:p w14:paraId="7B4C44E9" w14:textId="37FCAA03"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7313093B" w14:textId="77777777" w:rsidR="00F7571E" w:rsidRPr="004B61C0"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43B9E54F"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4D9EEDFA" w14:textId="77777777" w:rsidR="001E0A2A" w:rsidRPr="004B61C0" w:rsidRDefault="001E0A2A" w:rsidP="00F7571E">
      <w:pPr>
        <w:shd w:val="clear" w:color="auto" w:fill="FCFCFC"/>
        <w:spacing w:line="300" w:lineRule="atLeast"/>
        <w:jc w:val="center"/>
        <w:rPr>
          <w:rFonts w:asciiTheme="majorHAnsi" w:hAnsiTheme="majorHAnsi" w:cstheme="majorHAnsi"/>
          <w:b/>
          <w:bCs/>
          <w:color w:val="333333"/>
          <w:spacing w:val="-2"/>
          <w:sz w:val="16"/>
          <w:szCs w:val="16"/>
        </w:rPr>
      </w:pPr>
      <w:r w:rsidRPr="004B61C0">
        <w:rPr>
          <w:rFonts w:asciiTheme="majorHAnsi" w:hAnsiTheme="majorHAnsi" w:cstheme="majorHAnsi"/>
          <w:b/>
          <w:bCs/>
          <w:color w:val="333333"/>
          <w:spacing w:val="-2"/>
          <w:sz w:val="16"/>
          <w:szCs w:val="16"/>
        </w:rPr>
        <w:drawing>
          <wp:inline distT="0" distB="0" distL="0" distR="0" wp14:anchorId="18E91CE9" wp14:editId="5D115050">
            <wp:extent cx="6573328" cy="7936091"/>
            <wp:effectExtent l="0" t="0" r="0" b="8255"/>
            <wp:docPr id="23" name="Picture 23"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Table&#10;&#10;Description automatically generated"/>
                    <pic:cNvPicPr/>
                  </pic:nvPicPr>
                  <pic:blipFill>
                    <a:blip r:embed="rId33"/>
                    <a:stretch>
                      <a:fillRect/>
                    </a:stretch>
                  </pic:blipFill>
                  <pic:spPr>
                    <a:xfrm>
                      <a:off x="0" y="0"/>
                      <a:ext cx="6579927" cy="7944059"/>
                    </a:xfrm>
                    <a:prstGeom prst="rect">
                      <a:avLst/>
                    </a:prstGeom>
                  </pic:spPr>
                </pic:pic>
              </a:graphicData>
            </a:graphic>
          </wp:inline>
        </w:drawing>
      </w:r>
    </w:p>
    <w:p w14:paraId="651C6756" w14:textId="7C4302D9" w:rsidR="001E0A2A"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31D12D5A" w14:textId="40C5AC8A" w:rsidR="00F7571E"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7A78F19C" w14:textId="0CD9F8D1" w:rsidR="00F7571E"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212B293E" w14:textId="77777777" w:rsidR="00F7571E" w:rsidRPr="004B61C0"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0DB52E14" w14:textId="0FD9F5A9" w:rsidR="001E0A2A" w:rsidRDefault="001E0A2A" w:rsidP="001E0A2A">
      <w:pPr>
        <w:shd w:val="clear" w:color="auto" w:fill="FCFCFC"/>
        <w:spacing w:line="300" w:lineRule="atLeast"/>
        <w:rPr>
          <w:rFonts w:asciiTheme="majorHAnsi" w:hAnsiTheme="majorHAnsi" w:cstheme="majorHAnsi"/>
          <w:b/>
          <w:bCs/>
          <w:color w:val="002060"/>
          <w:spacing w:val="-2"/>
          <w:sz w:val="24"/>
          <w:szCs w:val="24"/>
          <w:u w:val="single"/>
        </w:rPr>
      </w:pPr>
      <w:r w:rsidRPr="004B61C0">
        <w:rPr>
          <w:rFonts w:asciiTheme="majorHAnsi" w:hAnsiTheme="majorHAnsi" w:cstheme="majorHAnsi"/>
          <w:b/>
          <w:bCs/>
          <w:color w:val="002060"/>
          <w:sz w:val="24"/>
          <w:szCs w:val="24"/>
          <w:u w:val="single"/>
        </w:rPr>
        <w:t xml:space="preserve">Aston Martin Lagonda </w:t>
      </w:r>
      <w:r w:rsidRPr="004B61C0">
        <w:rPr>
          <w:rFonts w:asciiTheme="majorHAnsi" w:hAnsiTheme="majorHAnsi" w:cstheme="majorHAnsi"/>
          <w:b/>
          <w:bCs/>
          <w:color w:val="002060"/>
          <w:spacing w:val="-2"/>
          <w:sz w:val="24"/>
          <w:szCs w:val="24"/>
          <w:u w:val="single"/>
        </w:rPr>
        <w:t>Q3 2022 Results</w:t>
      </w:r>
    </w:p>
    <w:p w14:paraId="37B20878" w14:textId="77777777" w:rsidR="00F7571E" w:rsidRPr="004B61C0"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7AB574F4"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1E549D9E" w14:textId="77777777" w:rsidR="001E0A2A" w:rsidRPr="004B61C0" w:rsidRDefault="001E0A2A" w:rsidP="00F7571E">
      <w:pPr>
        <w:shd w:val="clear" w:color="auto" w:fill="FCFCFC"/>
        <w:spacing w:line="300" w:lineRule="atLeast"/>
        <w:jc w:val="center"/>
        <w:rPr>
          <w:rFonts w:asciiTheme="majorHAnsi" w:hAnsiTheme="majorHAnsi" w:cstheme="majorHAnsi"/>
          <w:b/>
          <w:bCs/>
          <w:color w:val="333333"/>
          <w:spacing w:val="-2"/>
          <w:sz w:val="16"/>
          <w:szCs w:val="16"/>
        </w:rPr>
      </w:pPr>
      <w:r w:rsidRPr="004B61C0">
        <w:rPr>
          <w:rFonts w:asciiTheme="majorHAnsi" w:hAnsiTheme="majorHAnsi" w:cstheme="majorHAnsi"/>
          <w:b/>
          <w:bCs/>
          <w:color w:val="333333"/>
          <w:spacing w:val="-2"/>
          <w:sz w:val="16"/>
          <w:szCs w:val="16"/>
        </w:rPr>
        <w:drawing>
          <wp:inline distT="0" distB="0" distL="0" distR="0" wp14:anchorId="19F4F3E4" wp14:editId="4D7401CF">
            <wp:extent cx="6892885" cy="3631721"/>
            <wp:effectExtent l="0" t="0" r="3810" b="6985"/>
            <wp:docPr id="24" name="Picture 24" descr="Graphical user interface, tabl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Picture 24" descr="Graphical user interface, table&#10;&#10;Description automatically generated with medium confidence"/>
                    <pic:cNvPicPr/>
                  </pic:nvPicPr>
                  <pic:blipFill>
                    <a:blip r:embed="rId34"/>
                    <a:stretch>
                      <a:fillRect/>
                    </a:stretch>
                  </pic:blipFill>
                  <pic:spPr>
                    <a:xfrm>
                      <a:off x="0" y="0"/>
                      <a:ext cx="6897304" cy="3634049"/>
                    </a:xfrm>
                    <a:prstGeom prst="rect">
                      <a:avLst/>
                    </a:prstGeom>
                  </pic:spPr>
                </pic:pic>
              </a:graphicData>
            </a:graphic>
          </wp:inline>
        </w:drawing>
      </w:r>
    </w:p>
    <w:p w14:paraId="2F2F7C4F"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4BC0A83B" w14:textId="77777777" w:rsidR="001E0A2A" w:rsidRPr="004B61C0" w:rsidRDefault="001E0A2A" w:rsidP="00F7571E">
      <w:pPr>
        <w:shd w:val="clear" w:color="auto" w:fill="FCFCFC"/>
        <w:spacing w:line="300" w:lineRule="atLeast"/>
        <w:jc w:val="center"/>
        <w:rPr>
          <w:rFonts w:asciiTheme="majorHAnsi" w:hAnsiTheme="majorHAnsi" w:cstheme="majorHAnsi"/>
          <w:b/>
          <w:bCs/>
          <w:color w:val="333333"/>
          <w:spacing w:val="-2"/>
          <w:sz w:val="16"/>
          <w:szCs w:val="16"/>
        </w:rPr>
      </w:pPr>
      <w:r w:rsidRPr="004B61C0">
        <w:rPr>
          <w:rFonts w:asciiTheme="majorHAnsi" w:hAnsiTheme="majorHAnsi" w:cstheme="majorHAnsi"/>
          <w:b/>
          <w:bCs/>
          <w:color w:val="333333"/>
          <w:spacing w:val="-2"/>
          <w:sz w:val="16"/>
          <w:szCs w:val="16"/>
        </w:rPr>
        <w:drawing>
          <wp:inline distT="0" distB="0" distL="0" distR="0" wp14:anchorId="7A649E1C" wp14:editId="71D6D808">
            <wp:extent cx="6953325" cy="3666226"/>
            <wp:effectExtent l="0" t="0" r="0" b="0"/>
            <wp:docPr id="25" name="Picture 25"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5" name="Picture 25" descr="Graphical user interface&#10;&#10;Description automatically generated with low confidence"/>
                    <pic:cNvPicPr/>
                  </pic:nvPicPr>
                  <pic:blipFill>
                    <a:blip r:embed="rId35"/>
                    <a:stretch>
                      <a:fillRect/>
                    </a:stretch>
                  </pic:blipFill>
                  <pic:spPr>
                    <a:xfrm>
                      <a:off x="0" y="0"/>
                      <a:ext cx="6969670" cy="3674844"/>
                    </a:xfrm>
                    <a:prstGeom prst="rect">
                      <a:avLst/>
                    </a:prstGeom>
                  </pic:spPr>
                </pic:pic>
              </a:graphicData>
            </a:graphic>
          </wp:inline>
        </w:drawing>
      </w:r>
    </w:p>
    <w:p w14:paraId="3902CEDA"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2EF3A560"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562CCD02"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12E525E9"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2AE4803C"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0F851E49"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5154A2E4"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2975F38E"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3BC65EDB" w14:textId="2D0D4E20" w:rsidR="001E0A2A" w:rsidRDefault="001E0A2A" w:rsidP="001E0A2A">
      <w:pPr>
        <w:shd w:val="clear" w:color="auto" w:fill="FCFCFC"/>
        <w:spacing w:line="300" w:lineRule="atLeast"/>
        <w:rPr>
          <w:rFonts w:asciiTheme="majorHAnsi" w:hAnsiTheme="majorHAnsi" w:cstheme="majorHAnsi"/>
          <w:b/>
          <w:bCs/>
          <w:color w:val="002060"/>
          <w:spacing w:val="-2"/>
          <w:sz w:val="24"/>
          <w:szCs w:val="24"/>
          <w:u w:val="single"/>
        </w:rPr>
      </w:pPr>
      <w:r w:rsidRPr="004B61C0">
        <w:rPr>
          <w:rFonts w:asciiTheme="majorHAnsi" w:hAnsiTheme="majorHAnsi" w:cstheme="majorHAnsi"/>
          <w:b/>
          <w:bCs/>
          <w:color w:val="002060"/>
          <w:spacing w:val="-2"/>
          <w:sz w:val="24"/>
          <w:szCs w:val="24"/>
          <w:u w:val="single"/>
        </w:rPr>
        <w:t>Bentley Motors Limited Income Statement</w:t>
      </w:r>
      <w:r w:rsidR="004B61C0">
        <w:rPr>
          <w:rFonts w:asciiTheme="majorHAnsi" w:hAnsiTheme="majorHAnsi" w:cstheme="majorHAnsi"/>
          <w:b/>
          <w:bCs/>
          <w:color w:val="002060"/>
          <w:spacing w:val="-2"/>
          <w:sz w:val="24"/>
          <w:szCs w:val="24"/>
          <w:u w:val="single"/>
        </w:rPr>
        <w:t xml:space="preserve"> 2021</w:t>
      </w:r>
    </w:p>
    <w:p w14:paraId="727AFCA9" w14:textId="733BD3D5"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593A76B5" w14:textId="77777777" w:rsidR="00F7571E" w:rsidRPr="004B61C0"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4431D359"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4685C45D" w14:textId="77777777" w:rsidR="001E0A2A" w:rsidRPr="004B61C0" w:rsidRDefault="001E0A2A" w:rsidP="004B61C0">
      <w:pPr>
        <w:shd w:val="clear" w:color="auto" w:fill="FCFCFC"/>
        <w:spacing w:line="300" w:lineRule="atLeast"/>
        <w:jc w:val="center"/>
        <w:rPr>
          <w:rFonts w:asciiTheme="majorHAnsi" w:hAnsiTheme="majorHAnsi" w:cstheme="majorHAnsi"/>
          <w:b/>
          <w:bCs/>
          <w:color w:val="333333"/>
          <w:spacing w:val="-2"/>
          <w:sz w:val="16"/>
          <w:szCs w:val="16"/>
        </w:rPr>
      </w:pPr>
      <w:r w:rsidRPr="004B61C0">
        <w:rPr>
          <w:rFonts w:asciiTheme="majorHAnsi" w:hAnsiTheme="majorHAnsi" w:cstheme="majorHAnsi"/>
          <w:b/>
          <w:bCs/>
          <w:color w:val="333333"/>
          <w:spacing w:val="-2"/>
          <w:sz w:val="16"/>
          <w:szCs w:val="16"/>
        </w:rPr>
        <w:drawing>
          <wp:inline distT="0" distB="0" distL="0" distR="0" wp14:anchorId="41BA0935" wp14:editId="715D9222">
            <wp:extent cx="6418321" cy="7522233"/>
            <wp:effectExtent l="0" t="0" r="1905" b="2540"/>
            <wp:docPr id="30" name="Picture 30"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Picture 30" descr="A screenshot of a computer&#10;&#10;Description automatically generated with low confidence"/>
                    <pic:cNvPicPr/>
                  </pic:nvPicPr>
                  <pic:blipFill>
                    <a:blip r:embed="rId36"/>
                    <a:stretch>
                      <a:fillRect/>
                    </a:stretch>
                  </pic:blipFill>
                  <pic:spPr>
                    <a:xfrm>
                      <a:off x="0" y="0"/>
                      <a:ext cx="6437735" cy="7544986"/>
                    </a:xfrm>
                    <a:prstGeom prst="rect">
                      <a:avLst/>
                    </a:prstGeom>
                  </pic:spPr>
                </pic:pic>
              </a:graphicData>
            </a:graphic>
          </wp:inline>
        </w:drawing>
      </w:r>
    </w:p>
    <w:p w14:paraId="25D40FEB"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0E7C21A2"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1876F7AE"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0ED9924A"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3501E072"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04948175"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6C110F00" w14:textId="77777777" w:rsidR="00F7571E"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14CB051F" w14:textId="657969D6" w:rsidR="001E0A2A" w:rsidRDefault="001E0A2A" w:rsidP="001E0A2A">
      <w:pPr>
        <w:shd w:val="clear" w:color="auto" w:fill="FCFCFC"/>
        <w:spacing w:line="300" w:lineRule="atLeast"/>
        <w:rPr>
          <w:rFonts w:asciiTheme="majorHAnsi" w:hAnsiTheme="majorHAnsi" w:cstheme="majorHAnsi"/>
          <w:b/>
          <w:bCs/>
          <w:color w:val="002060"/>
          <w:spacing w:val="-2"/>
          <w:sz w:val="24"/>
          <w:szCs w:val="24"/>
          <w:u w:val="single"/>
        </w:rPr>
      </w:pPr>
      <w:r w:rsidRPr="004B61C0">
        <w:rPr>
          <w:rFonts w:asciiTheme="majorHAnsi" w:hAnsiTheme="majorHAnsi" w:cstheme="majorHAnsi"/>
          <w:b/>
          <w:bCs/>
          <w:color w:val="002060"/>
          <w:spacing w:val="-2"/>
          <w:sz w:val="24"/>
          <w:szCs w:val="24"/>
          <w:u w:val="single"/>
        </w:rPr>
        <w:t>Bentley Motors Limited Income Statement</w:t>
      </w:r>
      <w:r w:rsidR="004B61C0">
        <w:rPr>
          <w:rFonts w:asciiTheme="majorHAnsi" w:hAnsiTheme="majorHAnsi" w:cstheme="majorHAnsi"/>
          <w:b/>
          <w:bCs/>
          <w:color w:val="002060"/>
          <w:spacing w:val="-2"/>
          <w:sz w:val="24"/>
          <w:szCs w:val="24"/>
          <w:u w:val="single"/>
        </w:rPr>
        <w:t xml:space="preserve"> 2021</w:t>
      </w:r>
    </w:p>
    <w:p w14:paraId="7DDE13E0" w14:textId="77777777" w:rsidR="00F7571E" w:rsidRPr="004B61C0" w:rsidRDefault="00F7571E" w:rsidP="001E0A2A">
      <w:pPr>
        <w:shd w:val="clear" w:color="auto" w:fill="FCFCFC"/>
        <w:spacing w:line="300" w:lineRule="atLeast"/>
        <w:rPr>
          <w:rFonts w:asciiTheme="majorHAnsi" w:hAnsiTheme="majorHAnsi" w:cstheme="majorHAnsi"/>
          <w:b/>
          <w:bCs/>
          <w:color w:val="002060"/>
          <w:spacing w:val="-2"/>
          <w:sz w:val="24"/>
          <w:szCs w:val="24"/>
          <w:u w:val="single"/>
        </w:rPr>
      </w:pPr>
    </w:p>
    <w:p w14:paraId="4B9027DD" w14:textId="77777777" w:rsidR="001E0A2A" w:rsidRPr="004B61C0"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04297C2B" w14:textId="3AE7FAC4" w:rsidR="001E0A2A" w:rsidRPr="004B61C0" w:rsidRDefault="001E0A2A" w:rsidP="004B61C0">
      <w:pPr>
        <w:shd w:val="clear" w:color="auto" w:fill="FCFCFC"/>
        <w:spacing w:line="300" w:lineRule="atLeast"/>
        <w:jc w:val="center"/>
        <w:rPr>
          <w:rFonts w:asciiTheme="majorHAnsi" w:hAnsiTheme="majorHAnsi" w:cstheme="majorHAnsi"/>
          <w:b/>
          <w:bCs/>
          <w:color w:val="333333"/>
          <w:spacing w:val="-2"/>
          <w:sz w:val="16"/>
          <w:szCs w:val="16"/>
        </w:rPr>
      </w:pPr>
      <w:r w:rsidRPr="004B61C0">
        <w:rPr>
          <w:rFonts w:asciiTheme="majorHAnsi" w:hAnsiTheme="majorHAnsi" w:cstheme="majorHAnsi"/>
          <w:b/>
          <w:bCs/>
          <w:color w:val="333333"/>
          <w:spacing w:val="-2"/>
          <w:sz w:val="16"/>
          <w:szCs w:val="16"/>
        </w:rPr>
        <w:drawing>
          <wp:inline distT="0" distB="0" distL="0" distR="0" wp14:anchorId="2F4E8A32" wp14:editId="352432A0">
            <wp:extent cx="6378336" cy="7720642"/>
            <wp:effectExtent l="0" t="0" r="3810" b="0"/>
            <wp:docPr id="31" name="Picture 31"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descr="A screenshot of a computer&#10;&#10;Description automatically generated with low confidence"/>
                    <pic:cNvPicPr/>
                  </pic:nvPicPr>
                  <pic:blipFill>
                    <a:blip r:embed="rId37"/>
                    <a:stretch>
                      <a:fillRect/>
                    </a:stretch>
                  </pic:blipFill>
                  <pic:spPr>
                    <a:xfrm>
                      <a:off x="0" y="0"/>
                      <a:ext cx="6396670" cy="7742835"/>
                    </a:xfrm>
                    <a:prstGeom prst="rect">
                      <a:avLst/>
                    </a:prstGeom>
                  </pic:spPr>
                </pic:pic>
              </a:graphicData>
            </a:graphic>
          </wp:inline>
        </w:drawing>
      </w:r>
    </w:p>
    <w:p w14:paraId="708C153B" w14:textId="48B6FC3E" w:rsidR="001E0A2A" w:rsidRDefault="001E0A2A" w:rsidP="001E0A2A">
      <w:pPr>
        <w:shd w:val="clear" w:color="auto" w:fill="FCFCFC"/>
        <w:spacing w:line="300" w:lineRule="atLeast"/>
        <w:rPr>
          <w:rFonts w:asciiTheme="majorHAnsi" w:hAnsiTheme="majorHAnsi" w:cstheme="majorHAnsi"/>
          <w:b/>
          <w:bCs/>
          <w:color w:val="333333"/>
          <w:spacing w:val="-2"/>
          <w:sz w:val="16"/>
          <w:szCs w:val="16"/>
        </w:rPr>
      </w:pPr>
    </w:p>
    <w:p w14:paraId="2EF7A161" w14:textId="6CF6CB52" w:rsidR="00F7571E"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52E2F4C3" w14:textId="67D4ACF0" w:rsidR="00F7571E"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64FB53B1" w14:textId="18C6ABB5" w:rsidR="00F7571E"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18B602A4" w14:textId="199016C9" w:rsidR="00F7571E"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47C6E241" w14:textId="77777777" w:rsidR="00F7571E" w:rsidRPr="004B61C0" w:rsidRDefault="00F7571E" w:rsidP="001E0A2A">
      <w:pPr>
        <w:shd w:val="clear" w:color="auto" w:fill="FCFCFC"/>
        <w:spacing w:line="300" w:lineRule="atLeast"/>
        <w:rPr>
          <w:rFonts w:asciiTheme="majorHAnsi" w:hAnsiTheme="majorHAnsi" w:cstheme="majorHAnsi"/>
          <w:b/>
          <w:bCs/>
          <w:color w:val="333333"/>
          <w:spacing w:val="-2"/>
          <w:sz w:val="16"/>
          <w:szCs w:val="16"/>
        </w:rPr>
      </w:pPr>
    </w:p>
    <w:p w14:paraId="468DB1F4" w14:textId="2B7CD2A7" w:rsidR="001E0A2A" w:rsidRPr="004B61C0" w:rsidRDefault="001E0A2A" w:rsidP="004359F5">
      <w:pPr>
        <w:pStyle w:val="ListParagraph"/>
        <w:numPr>
          <w:ilvl w:val="1"/>
          <w:numId w:val="20"/>
        </w:numPr>
        <w:rPr>
          <w:rFonts w:asciiTheme="majorHAnsi" w:hAnsiTheme="majorHAnsi" w:cstheme="majorHAnsi"/>
          <w:b/>
          <w:bCs/>
          <w:color w:val="002060"/>
          <w:sz w:val="28"/>
          <w:szCs w:val="28"/>
          <w:u w:val="single"/>
        </w:rPr>
      </w:pPr>
      <w:r w:rsidRPr="004B61C0">
        <w:rPr>
          <w:rFonts w:asciiTheme="majorHAnsi" w:hAnsiTheme="majorHAnsi" w:cstheme="majorHAnsi"/>
          <w:b/>
          <w:bCs/>
          <w:color w:val="002060"/>
          <w:sz w:val="28"/>
          <w:szCs w:val="28"/>
          <w:u w:val="single"/>
        </w:rPr>
        <w:t>AML Shares Performance</w:t>
      </w:r>
    </w:p>
    <w:p w14:paraId="021F8A77" w14:textId="0F0FBABF" w:rsidR="00C255AD" w:rsidRPr="004B61C0" w:rsidRDefault="00C255AD" w:rsidP="00C1620B">
      <w:pPr>
        <w:jc w:val="both"/>
        <w:rPr>
          <w:rFonts w:asciiTheme="majorHAnsi" w:hAnsiTheme="majorHAnsi" w:cstheme="majorHAnsi"/>
          <w:b/>
          <w:bCs/>
          <w:color w:val="002060"/>
          <w:u w:val="single"/>
        </w:rPr>
      </w:pPr>
    </w:p>
    <w:p w14:paraId="697BD7C0" w14:textId="4F10D197" w:rsidR="00C255AD" w:rsidRPr="004B61C0" w:rsidRDefault="00C255AD" w:rsidP="00C1620B">
      <w:pPr>
        <w:jc w:val="both"/>
        <w:rPr>
          <w:rFonts w:asciiTheme="majorHAnsi" w:hAnsiTheme="majorHAnsi" w:cstheme="majorHAnsi"/>
          <w:b/>
          <w:bCs/>
          <w:color w:val="002060"/>
          <w:u w:val="single"/>
        </w:rPr>
      </w:pPr>
    </w:p>
    <w:p w14:paraId="11159731" w14:textId="232D478B" w:rsidR="002A030B" w:rsidRPr="004B61C0" w:rsidRDefault="00DB2D07" w:rsidP="00F7571E">
      <w:pPr>
        <w:ind w:hanging="284"/>
        <w:jc w:val="center"/>
        <w:rPr>
          <w:rFonts w:asciiTheme="majorHAnsi" w:hAnsiTheme="majorHAnsi" w:cstheme="majorHAnsi"/>
          <w:b/>
          <w:bCs/>
          <w:color w:val="002060"/>
          <w:u w:val="single"/>
        </w:rPr>
      </w:pPr>
      <w:r w:rsidRPr="004B61C0">
        <w:rPr>
          <w:rFonts w:asciiTheme="majorHAnsi" w:hAnsiTheme="majorHAnsi" w:cstheme="majorHAnsi"/>
          <w:b/>
          <w:bCs/>
          <w:color w:val="002060"/>
          <w:u w:val="single"/>
        </w:rPr>
        <w:drawing>
          <wp:inline distT="0" distB="0" distL="0" distR="0" wp14:anchorId="1B1E6987" wp14:editId="31A1C977">
            <wp:extent cx="7126196" cy="3148642"/>
            <wp:effectExtent l="0" t="0" r="0" b="0"/>
            <wp:docPr id="43" name="Picture 43" descr="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descr="Chart&#10;&#10;Description automatically generated"/>
                    <pic:cNvPicPr/>
                  </pic:nvPicPr>
                  <pic:blipFill>
                    <a:blip r:embed="rId38"/>
                    <a:stretch>
                      <a:fillRect/>
                    </a:stretch>
                  </pic:blipFill>
                  <pic:spPr>
                    <a:xfrm>
                      <a:off x="0" y="0"/>
                      <a:ext cx="7158143" cy="3162757"/>
                    </a:xfrm>
                    <a:prstGeom prst="rect">
                      <a:avLst/>
                    </a:prstGeom>
                  </pic:spPr>
                </pic:pic>
              </a:graphicData>
            </a:graphic>
          </wp:inline>
        </w:drawing>
      </w:r>
    </w:p>
    <w:p w14:paraId="70D727C9" w14:textId="091E4A3A" w:rsidR="002A030B" w:rsidRPr="004B61C0" w:rsidRDefault="002A030B" w:rsidP="00C1620B">
      <w:pPr>
        <w:jc w:val="both"/>
        <w:rPr>
          <w:rFonts w:asciiTheme="majorHAnsi" w:hAnsiTheme="majorHAnsi" w:cstheme="majorHAnsi"/>
          <w:b/>
          <w:bCs/>
          <w:color w:val="002060"/>
          <w:u w:val="single"/>
        </w:rPr>
      </w:pPr>
    </w:p>
    <w:p w14:paraId="6A123E74" w14:textId="5D8A8FBD" w:rsidR="002A030B" w:rsidRPr="004B61C0" w:rsidRDefault="00696ED8" w:rsidP="00C1620B">
      <w:pPr>
        <w:jc w:val="both"/>
        <w:rPr>
          <w:rFonts w:asciiTheme="majorHAnsi" w:hAnsiTheme="majorHAnsi" w:cstheme="majorHAnsi"/>
          <w:b/>
          <w:bCs/>
          <w:i/>
          <w:iCs/>
          <w:color w:val="002060"/>
          <w:u w:val="single"/>
        </w:rPr>
      </w:pPr>
      <w:sdt>
        <w:sdtPr>
          <w:rPr>
            <w:rFonts w:asciiTheme="majorHAnsi" w:hAnsiTheme="majorHAnsi" w:cstheme="majorHAnsi"/>
            <w:b/>
            <w:bCs/>
            <w:i/>
            <w:iCs/>
            <w:color w:val="002060"/>
            <w:u w:val="single"/>
          </w:rPr>
          <w:id w:val="1506635934"/>
          <w:citation/>
        </w:sdtPr>
        <w:sdtEndPr/>
        <w:sdtContent>
          <w:r w:rsidR="000427BE" w:rsidRPr="004B61C0">
            <w:rPr>
              <w:rFonts w:asciiTheme="majorHAnsi" w:hAnsiTheme="majorHAnsi" w:cstheme="majorHAnsi"/>
              <w:b/>
              <w:bCs/>
              <w:i/>
              <w:iCs/>
              <w:color w:val="002060"/>
              <w:u w:val="single"/>
            </w:rPr>
            <w:fldChar w:fldCharType="begin"/>
          </w:r>
          <w:r w:rsidR="00BA3FC6" w:rsidRPr="004B61C0">
            <w:rPr>
              <w:rFonts w:asciiTheme="majorHAnsi" w:hAnsiTheme="majorHAnsi" w:cstheme="majorHAnsi"/>
              <w:b/>
              <w:bCs/>
              <w:i/>
              <w:iCs/>
              <w:color w:val="002060"/>
              <w:u w:val="single"/>
            </w:rPr>
            <w:instrText xml:space="preserve">CITATION AJB231 \l 2057 </w:instrText>
          </w:r>
          <w:r w:rsidR="000427BE" w:rsidRPr="004B61C0">
            <w:rPr>
              <w:rFonts w:asciiTheme="majorHAnsi" w:hAnsiTheme="majorHAnsi" w:cstheme="majorHAnsi"/>
              <w:b/>
              <w:bCs/>
              <w:i/>
              <w:iCs/>
              <w:color w:val="002060"/>
              <w:u w:val="single"/>
            </w:rPr>
            <w:fldChar w:fldCharType="separate"/>
          </w:r>
          <w:r w:rsidR="00BA3FC6" w:rsidRPr="004B61C0">
            <w:rPr>
              <w:rFonts w:asciiTheme="majorHAnsi" w:hAnsiTheme="majorHAnsi" w:cstheme="majorHAnsi"/>
              <w:i/>
              <w:iCs/>
              <w:noProof/>
              <w:color w:val="002060"/>
            </w:rPr>
            <w:t>(AJ Bell, 2023)</w:t>
          </w:r>
          <w:r w:rsidR="000427BE" w:rsidRPr="004B61C0">
            <w:rPr>
              <w:rFonts w:asciiTheme="majorHAnsi" w:hAnsiTheme="majorHAnsi" w:cstheme="majorHAnsi"/>
              <w:b/>
              <w:bCs/>
              <w:i/>
              <w:iCs/>
              <w:color w:val="002060"/>
              <w:u w:val="single"/>
            </w:rPr>
            <w:fldChar w:fldCharType="end"/>
          </w:r>
        </w:sdtContent>
      </w:sdt>
    </w:p>
    <w:p w14:paraId="7502A09A" w14:textId="00D82671" w:rsidR="002A030B" w:rsidRPr="004B61C0" w:rsidRDefault="002A030B" w:rsidP="00C1620B">
      <w:pPr>
        <w:jc w:val="both"/>
        <w:rPr>
          <w:rFonts w:asciiTheme="majorHAnsi" w:hAnsiTheme="majorHAnsi" w:cstheme="majorHAnsi"/>
          <w:b/>
          <w:bCs/>
          <w:color w:val="002060"/>
          <w:u w:val="single"/>
        </w:rPr>
      </w:pPr>
    </w:p>
    <w:p w14:paraId="18E8E357" w14:textId="1C40B140" w:rsidR="002A030B" w:rsidRPr="004B61C0" w:rsidRDefault="002A030B" w:rsidP="00C1620B">
      <w:pPr>
        <w:jc w:val="both"/>
        <w:rPr>
          <w:rFonts w:asciiTheme="majorHAnsi" w:hAnsiTheme="majorHAnsi" w:cstheme="majorHAnsi"/>
          <w:b/>
          <w:bCs/>
          <w:color w:val="002060"/>
          <w:u w:val="single"/>
        </w:rPr>
      </w:pPr>
    </w:p>
    <w:sectPr w:rsidR="002A030B" w:rsidRPr="004B61C0" w:rsidSect="00441DF5">
      <w:footerReference w:type="default" r:id="rId39"/>
      <w:pgSz w:w="11894" w:h="16834"/>
      <w:pgMar w:top="720" w:right="720" w:bottom="720" w:left="720" w:header="706" w:footer="454" w:gutter="0"/>
      <w:paperSrc w:first="1" w:other="1"/>
      <w:cols w:space="720"/>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22806CA" w14:textId="77777777" w:rsidR="00E463C4" w:rsidRDefault="00E463C4">
      <w:r>
        <w:separator/>
      </w:r>
    </w:p>
  </w:endnote>
  <w:endnote w:type="continuationSeparator" w:id="0">
    <w:p w14:paraId="36B60695" w14:textId="77777777" w:rsidR="00E463C4" w:rsidRDefault="00E463C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Nova">
    <w:altName w:val="Arial Nova"/>
    <w:charset w:val="00"/>
    <w:family w:val="swiss"/>
    <w:pitch w:val="variable"/>
    <w:sig w:usb0="0000028F" w:usb1="00000002"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CG Times (W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Arial Nova" w:hAnsi="Arial Nova"/>
      </w:rPr>
      <w:id w:val="-1148739777"/>
      <w:docPartObj>
        <w:docPartGallery w:val="Page Numbers (Bottom of Page)"/>
        <w:docPartUnique/>
      </w:docPartObj>
    </w:sdtPr>
    <w:sdtEndPr>
      <w:rPr>
        <w:noProof/>
      </w:rPr>
    </w:sdtEndPr>
    <w:sdtContent>
      <w:p w14:paraId="0B8FCA28" w14:textId="29488288" w:rsidR="00182311" w:rsidRPr="00182311" w:rsidRDefault="00182311">
        <w:pPr>
          <w:pStyle w:val="Footer"/>
          <w:rPr>
            <w:rFonts w:ascii="Arial Nova" w:hAnsi="Arial Nova"/>
          </w:rPr>
        </w:pPr>
        <w:r w:rsidRPr="00182311">
          <w:rPr>
            <w:rFonts w:ascii="Arial Nova" w:hAnsi="Arial Nova"/>
          </w:rPr>
          <w:t xml:space="preserve">Page | </w:t>
        </w:r>
        <w:r w:rsidRPr="00182311">
          <w:rPr>
            <w:rFonts w:ascii="Arial Nova" w:hAnsi="Arial Nova"/>
          </w:rPr>
          <w:fldChar w:fldCharType="begin"/>
        </w:r>
        <w:r w:rsidRPr="00182311">
          <w:rPr>
            <w:rFonts w:ascii="Arial Nova" w:hAnsi="Arial Nova"/>
          </w:rPr>
          <w:instrText xml:space="preserve"> PAGE   \* MERGEFORMAT </w:instrText>
        </w:r>
        <w:r w:rsidRPr="00182311">
          <w:rPr>
            <w:rFonts w:ascii="Arial Nova" w:hAnsi="Arial Nova"/>
          </w:rPr>
          <w:fldChar w:fldCharType="separate"/>
        </w:r>
        <w:r w:rsidRPr="00182311">
          <w:rPr>
            <w:rFonts w:ascii="Arial Nova" w:hAnsi="Arial Nova"/>
            <w:noProof/>
          </w:rPr>
          <w:t>2</w:t>
        </w:r>
        <w:r w:rsidRPr="00182311">
          <w:rPr>
            <w:rFonts w:ascii="Arial Nova" w:hAnsi="Arial Nova"/>
            <w:noProof/>
          </w:rPr>
          <w:fldChar w:fldCharType="end"/>
        </w:r>
      </w:p>
    </w:sdtContent>
  </w:sdt>
  <w:p w14:paraId="34E682D1" w14:textId="77777777" w:rsidR="00182311" w:rsidRDefault="0018231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024D9A6" w14:textId="77777777" w:rsidR="00E463C4" w:rsidRDefault="00E463C4">
      <w:r>
        <w:separator/>
      </w:r>
    </w:p>
  </w:footnote>
  <w:footnote w:type="continuationSeparator" w:id="0">
    <w:p w14:paraId="682A7FC2" w14:textId="77777777" w:rsidR="00E463C4" w:rsidRDefault="00E463C4">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4A393C"/>
    <w:multiLevelType w:val="hybridMultilevel"/>
    <w:tmpl w:val="F258C212"/>
    <w:lvl w:ilvl="0" w:tplc="A816C728">
      <w:start w:val="1"/>
      <w:numFmt w:val="bullet"/>
      <w:lvlText w:val=""/>
      <w:lvlJc w:val="left"/>
      <w:pPr>
        <w:ind w:left="720" w:hanging="360"/>
      </w:pPr>
      <w:rPr>
        <w:rFonts w:ascii="Symbol" w:hAnsi="Symbol" w:hint="default"/>
        <w:color w:val="002060"/>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 w15:restartNumberingAfterBreak="0">
    <w:nsid w:val="03E10236"/>
    <w:multiLevelType w:val="hybridMultilevel"/>
    <w:tmpl w:val="2042DE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A4A61CE"/>
    <w:multiLevelType w:val="hybridMultilevel"/>
    <w:tmpl w:val="D214C0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A75614B"/>
    <w:multiLevelType w:val="hybridMultilevel"/>
    <w:tmpl w:val="6714D6CA"/>
    <w:lvl w:ilvl="0" w:tplc="A816C728">
      <w:start w:val="1"/>
      <w:numFmt w:val="bullet"/>
      <w:lvlText w:val=""/>
      <w:lvlJc w:val="left"/>
      <w:pPr>
        <w:ind w:left="720" w:hanging="360"/>
      </w:pPr>
      <w:rPr>
        <w:rFonts w:ascii="Symbol" w:hAnsi="Symbol" w:hint="default"/>
        <w:color w:val="00206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BE7589D"/>
    <w:multiLevelType w:val="hybridMultilevel"/>
    <w:tmpl w:val="716A8C94"/>
    <w:lvl w:ilvl="0" w:tplc="A816C728">
      <w:start w:val="1"/>
      <w:numFmt w:val="bullet"/>
      <w:lvlText w:val=""/>
      <w:lvlJc w:val="left"/>
      <w:pPr>
        <w:ind w:left="720" w:hanging="360"/>
      </w:pPr>
      <w:rPr>
        <w:rFonts w:ascii="Symbol" w:hAnsi="Symbol" w:hint="default"/>
        <w:color w:val="00206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0F491500"/>
    <w:multiLevelType w:val="hybridMultilevel"/>
    <w:tmpl w:val="B688225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36008B7"/>
    <w:multiLevelType w:val="hybridMultilevel"/>
    <w:tmpl w:val="0D20D812"/>
    <w:lvl w:ilvl="0" w:tplc="C8AC2CE4">
      <w:start w:val="1"/>
      <w:numFmt w:val="bullet"/>
      <w:lvlText w:val=""/>
      <w:lvlJc w:val="left"/>
      <w:pPr>
        <w:ind w:left="720" w:hanging="360"/>
      </w:pPr>
      <w:rPr>
        <w:rFonts w:ascii="Symbol" w:hAnsi="Symbol" w:hint="default"/>
        <w:color w:val="FFC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BE13D84"/>
    <w:multiLevelType w:val="hybridMultilevel"/>
    <w:tmpl w:val="7B2E0E40"/>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BF07963"/>
    <w:multiLevelType w:val="hybridMultilevel"/>
    <w:tmpl w:val="5A9C99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F7F1150"/>
    <w:multiLevelType w:val="multilevel"/>
    <w:tmpl w:val="AAA4ED2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23C56B47"/>
    <w:multiLevelType w:val="hybridMultilevel"/>
    <w:tmpl w:val="82C2D8D8"/>
    <w:lvl w:ilvl="0" w:tplc="A99C7040">
      <w:start w:val="2019"/>
      <w:numFmt w:val="bullet"/>
      <w:lvlText w:val="-"/>
      <w:lvlJc w:val="left"/>
      <w:pPr>
        <w:ind w:left="720" w:hanging="360"/>
      </w:pPr>
      <w:rPr>
        <w:rFonts w:ascii="Arial Nova" w:eastAsia="Times New Roman" w:hAnsi="Arial Nova"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71B0118"/>
    <w:multiLevelType w:val="multilevel"/>
    <w:tmpl w:val="0809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2C672091"/>
    <w:multiLevelType w:val="hybridMultilevel"/>
    <w:tmpl w:val="2A5201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CEB6B87"/>
    <w:multiLevelType w:val="hybridMultilevel"/>
    <w:tmpl w:val="0D1C4D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311A72B5"/>
    <w:multiLevelType w:val="hybridMultilevel"/>
    <w:tmpl w:val="112AC9F6"/>
    <w:lvl w:ilvl="0" w:tplc="22D0FDEC">
      <w:start w:val="1"/>
      <w:numFmt w:val="bullet"/>
      <w:pStyle w:val="BulletedList"/>
      <w:lvlText w:val=""/>
      <w:lvlJc w:val="left"/>
      <w:pPr>
        <w:tabs>
          <w:tab w:val="num" w:pos="288"/>
        </w:tabs>
        <w:ind w:left="432" w:hanging="288"/>
      </w:pPr>
      <w:rPr>
        <w:rFonts w:ascii="Symbol" w:hAnsi="Symbol" w:hint="default"/>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36D43160"/>
    <w:multiLevelType w:val="hybridMultilevel"/>
    <w:tmpl w:val="D8A244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39287814"/>
    <w:multiLevelType w:val="multilevel"/>
    <w:tmpl w:val="D7CADB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7" w15:restartNumberingAfterBreak="0">
    <w:nsid w:val="3AFC23CA"/>
    <w:multiLevelType w:val="hybridMultilevel"/>
    <w:tmpl w:val="8F4AAB64"/>
    <w:lvl w:ilvl="0" w:tplc="A816C728">
      <w:start w:val="1"/>
      <w:numFmt w:val="bullet"/>
      <w:lvlText w:val=""/>
      <w:lvlJc w:val="left"/>
      <w:pPr>
        <w:ind w:left="720" w:hanging="360"/>
      </w:pPr>
      <w:rPr>
        <w:rFonts w:ascii="Symbol" w:hAnsi="Symbol" w:hint="default"/>
        <w:color w:val="00206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3B613220"/>
    <w:multiLevelType w:val="multilevel"/>
    <w:tmpl w:val="0809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9" w15:restartNumberingAfterBreak="0">
    <w:nsid w:val="3D8A12A6"/>
    <w:multiLevelType w:val="hybridMultilevel"/>
    <w:tmpl w:val="33BE7B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61D09F4"/>
    <w:multiLevelType w:val="hybridMultilevel"/>
    <w:tmpl w:val="030AE0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01C0889"/>
    <w:multiLevelType w:val="multilevel"/>
    <w:tmpl w:val="466AA790"/>
    <w:lvl w:ilvl="0">
      <w:start w:val="6"/>
      <w:numFmt w:val="decimal"/>
      <w:lvlText w:val="%1"/>
      <w:lvlJc w:val="left"/>
      <w:pPr>
        <w:ind w:left="525" w:hanging="525"/>
      </w:pPr>
      <w:rPr>
        <w:rFonts w:hint="default"/>
      </w:rPr>
    </w:lvl>
    <w:lvl w:ilvl="1">
      <w:start w:val="2"/>
      <w:numFmt w:val="decimal"/>
      <w:lvlText w:val="%1.%2"/>
      <w:lvlJc w:val="left"/>
      <w:pPr>
        <w:ind w:left="525" w:hanging="525"/>
      </w:pPr>
      <w:rPr>
        <w:rFonts w:hint="default"/>
      </w:rPr>
    </w:lvl>
    <w:lvl w:ilvl="2">
      <w:start w:val="2"/>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1800" w:hanging="1800"/>
      </w:pPr>
      <w:rPr>
        <w:rFonts w:hint="default"/>
      </w:rPr>
    </w:lvl>
  </w:abstractNum>
  <w:abstractNum w:abstractNumId="22" w15:restartNumberingAfterBreak="0">
    <w:nsid w:val="52152AD6"/>
    <w:multiLevelType w:val="hybridMultilevel"/>
    <w:tmpl w:val="F4A053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7AA6D48"/>
    <w:multiLevelType w:val="multilevel"/>
    <w:tmpl w:val="0809001F"/>
    <w:lvl w:ilvl="0">
      <w:start w:val="1"/>
      <w:numFmt w:val="decimal"/>
      <w:lvlText w:val="%1."/>
      <w:lvlJc w:val="left"/>
      <w:pPr>
        <w:ind w:left="360" w:hanging="360"/>
      </w:pPr>
      <w:rPr>
        <w:rFonts w:hint="default"/>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24" w15:restartNumberingAfterBreak="0">
    <w:nsid w:val="5B633727"/>
    <w:multiLevelType w:val="hybridMultilevel"/>
    <w:tmpl w:val="3A425B5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679E64D4"/>
    <w:multiLevelType w:val="hybridMultilevel"/>
    <w:tmpl w:val="A5BA577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7FE3C4E"/>
    <w:multiLevelType w:val="hybridMultilevel"/>
    <w:tmpl w:val="5E1260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7" w15:restartNumberingAfterBreak="0">
    <w:nsid w:val="6C1937B7"/>
    <w:multiLevelType w:val="hybridMultilevel"/>
    <w:tmpl w:val="FBAEFF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F670AFD"/>
    <w:multiLevelType w:val="hybridMultilevel"/>
    <w:tmpl w:val="07C6B57A"/>
    <w:lvl w:ilvl="0" w:tplc="C848218A">
      <w:start w:val="1"/>
      <w:numFmt w:val="bullet"/>
      <w:lvlText w:val=""/>
      <w:lvlJc w:val="left"/>
      <w:pPr>
        <w:ind w:left="720" w:hanging="360"/>
      </w:pPr>
      <w:rPr>
        <w:rFonts w:ascii="Symbol" w:hAnsi="Symbol" w:hint="default"/>
        <w:color w:val="FF0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70EE32A6"/>
    <w:multiLevelType w:val="hybridMultilevel"/>
    <w:tmpl w:val="6D20C3DC"/>
    <w:lvl w:ilvl="0" w:tplc="80F6FA94">
      <w:start w:val="1"/>
      <w:numFmt w:val="bullet"/>
      <w:lvlText w:val=""/>
      <w:lvlJc w:val="left"/>
      <w:pPr>
        <w:ind w:left="720" w:hanging="360"/>
      </w:pPr>
      <w:rPr>
        <w:rFonts w:ascii="Symbol" w:hAnsi="Symbol" w:hint="default"/>
        <w:color w:val="00B05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63A6C56"/>
    <w:multiLevelType w:val="hybridMultilevel"/>
    <w:tmpl w:val="006CB1B4"/>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9B02E69"/>
    <w:multiLevelType w:val="hybridMultilevel"/>
    <w:tmpl w:val="E5DCB710"/>
    <w:lvl w:ilvl="0" w:tplc="A99C7040">
      <w:start w:val="2019"/>
      <w:numFmt w:val="bullet"/>
      <w:lvlText w:val="-"/>
      <w:lvlJc w:val="left"/>
      <w:pPr>
        <w:ind w:left="720" w:hanging="360"/>
      </w:pPr>
      <w:rPr>
        <w:rFonts w:ascii="Arial Nova" w:eastAsia="Times New Roman" w:hAnsi="Arial Nova"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7FD72714"/>
    <w:multiLevelType w:val="hybridMultilevel"/>
    <w:tmpl w:val="E5080A56"/>
    <w:lvl w:ilvl="0" w:tplc="A816C728">
      <w:start w:val="1"/>
      <w:numFmt w:val="bullet"/>
      <w:lvlText w:val=""/>
      <w:lvlJc w:val="left"/>
      <w:pPr>
        <w:ind w:left="720" w:hanging="360"/>
      </w:pPr>
      <w:rPr>
        <w:rFonts w:ascii="Symbol" w:hAnsi="Symbol" w:hint="default"/>
        <w:color w:val="00206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32225258">
    <w:abstractNumId w:val="14"/>
  </w:num>
  <w:num w:numId="2" w16cid:durableId="1098986272">
    <w:abstractNumId w:val="7"/>
  </w:num>
  <w:num w:numId="3" w16cid:durableId="1945722944">
    <w:abstractNumId w:val="22"/>
  </w:num>
  <w:num w:numId="4" w16cid:durableId="1610358252">
    <w:abstractNumId w:val="5"/>
  </w:num>
  <w:num w:numId="5" w16cid:durableId="656768273">
    <w:abstractNumId w:val="19"/>
  </w:num>
  <w:num w:numId="6" w16cid:durableId="1734041978">
    <w:abstractNumId w:val="20"/>
  </w:num>
  <w:num w:numId="7" w16cid:durableId="989556742">
    <w:abstractNumId w:val="24"/>
  </w:num>
  <w:num w:numId="8" w16cid:durableId="2027172823">
    <w:abstractNumId w:val="27"/>
  </w:num>
  <w:num w:numId="9" w16cid:durableId="543713429">
    <w:abstractNumId w:val="26"/>
  </w:num>
  <w:num w:numId="10" w16cid:durableId="188569601">
    <w:abstractNumId w:val="28"/>
  </w:num>
  <w:num w:numId="11" w16cid:durableId="1311783496">
    <w:abstractNumId w:val="6"/>
  </w:num>
  <w:num w:numId="12" w16cid:durableId="1516067942">
    <w:abstractNumId w:val="29"/>
  </w:num>
  <w:num w:numId="13" w16cid:durableId="2125924398">
    <w:abstractNumId w:val="0"/>
  </w:num>
  <w:num w:numId="14" w16cid:durableId="1204713419">
    <w:abstractNumId w:val="32"/>
  </w:num>
  <w:num w:numId="15" w16cid:durableId="657269018">
    <w:abstractNumId w:val="4"/>
  </w:num>
  <w:num w:numId="16" w16cid:durableId="1365904581">
    <w:abstractNumId w:val="3"/>
  </w:num>
  <w:num w:numId="17" w16cid:durableId="1386491889">
    <w:abstractNumId w:val="30"/>
  </w:num>
  <w:num w:numId="18" w16cid:durableId="1406219358">
    <w:abstractNumId w:val="17"/>
  </w:num>
  <w:num w:numId="19" w16cid:durableId="129595650">
    <w:abstractNumId w:val="18"/>
  </w:num>
  <w:num w:numId="20" w16cid:durableId="663319745">
    <w:abstractNumId w:val="23"/>
  </w:num>
  <w:num w:numId="21" w16cid:durableId="740179466">
    <w:abstractNumId w:val="9"/>
  </w:num>
  <w:num w:numId="22" w16cid:durableId="570431370">
    <w:abstractNumId w:val="12"/>
  </w:num>
  <w:num w:numId="23" w16cid:durableId="40250496">
    <w:abstractNumId w:val="25"/>
  </w:num>
  <w:num w:numId="24" w16cid:durableId="877084175">
    <w:abstractNumId w:val="1"/>
  </w:num>
  <w:num w:numId="25" w16cid:durableId="1295139585">
    <w:abstractNumId w:val="13"/>
  </w:num>
  <w:num w:numId="26" w16cid:durableId="1189416934">
    <w:abstractNumId w:val="16"/>
  </w:num>
  <w:num w:numId="27" w16cid:durableId="515727447">
    <w:abstractNumId w:val="15"/>
  </w:num>
  <w:num w:numId="28" w16cid:durableId="1087068863">
    <w:abstractNumId w:val="2"/>
  </w:num>
  <w:num w:numId="29" w16cid:durableId="731581100">
    <w:abstractNumId w:val="8"/>
  </w:num>
  <w:num w:numId="30" w16cid:durableId="713312813">
    <w:abstractNumId w:val="11"/>
  </w:num>
  <w:num w:numId="31" w16cid:durableId="1536891254">
    <w:abstractNumId w:val="21"/>
  </w:num>
  <w:num w:numId="32" w16cid:durableId="454980380">
    <w:abstractNumId w:val="31"/>
  </w:num>
  <w:num w:numId="33" w16cid:durableId="665059708">
    <w:abstractNumId w:val="10"/>
  </w:num>
  <w:numIdMacAtCleanup w:val="18"/>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0"/>
  <w:proofState w:spelling="clean" w:grammar="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00"/>
  <w:displayHorizontalDrawingGridEvery w:val="0"/>
  <w:displayVerticalDrawingGridEvery w:val="0"/>
  <w:doNotShadeFormData/>
  <w:noPunctuationKerning/>
  <w:characterSpacingControl w:val="doNotCompress"/>
  <w:hdrShapeDefaults>
    <o:shapedefaults v:ext="edit" spidmax="2053"/>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B4521"/>
    <w:rsid w:val="00001116"/>
    <w:rsid w:val="00001651"/>
    <w:rsid w:val="0000182D"/>
    <w:rsid w:val="0000363E"/>
    <w:rsid w:val="00003B59"/>
    <w:rsid w:val="00006D4B"/>
    <w:rsid w:val="0000705F"/>
    <w:rsid w:val="0001032C"/>
    <w:rsid w:val="00010AAC"/>
    <w:rsid w:val="00010EF7"/>
    <w:rsid w:val="00011666"/>
    <w:rsid w:val="00011C22"/>
    <w:rsid w:val="00011F0F"/>
    <w:rsid w:val="000129ED"/>
    <w:rsid w:val="0001371F"/>
    <w:rsid w:val="000142A8"/>
    <w:rsid w:val="00014E5A"/>
    <w:rsid w:val="000150A7"/>
    <w:rsid w:val="00016718"/>
    <w:rsid w:val="000170B6"/>
    <w:rsid w:val="00017BCE"/>
    <w:rsid w:val="00017C91"/>
    <w:rsid w:val="00020823"/>
    <w:rsid w:val="00020AD4"/>
    <w:rsid w:val="00020CCF"/>
    <w:rsid w:val="00021AF4"/>
    <w:rsid w:val="000223C8"/>
    <w:rsid w:val="0002366C"/>
    <w:rsid w:val="00023C07"/>
    <w:rsid w:val="00024331"/>
    <w:rsid w:val="000247D4"/>
    <w:rsid w:val="00024989"/>
    <w:rsid w:val="00024ADB"/>
    <w:rsid w:val="0002503F"/>
    <w:rsid w:val="0002541E"/>
    <w:rsid w:val="0002596B"/>
    <w:rsid w:val="00026B02"/>
    <w:rsid w:val="0002769D"/>
    <w:rsid w:val="00030B1E"/>
    <w:rsid w:val="000314D5"/>
    <w:rsid w:val="00031805"/>
    <w:rsid w:val="0003188F"/>
    <w:rsid w:val="00031D03"/>
    <w:rsid w:val="000320E9"/>
    <w:rsid w:val="000335CE"/>
    <w:rsid w:val="00033906"/>
    <w:rsid w:val="00034A21"/>
    <w:rsid w:val="0003648B"/>
    <w:rsid w:val="00036671"/>
    <w:rsid w:val="00036777"/>
    <w:rsid w:val="000375DE"/>
    <w:rsid w:val="00037673"/>
    <w:rsid w:val="000402DC"/>
    <w:rsid w:val="000403B0"/>
    <w:rsid w:val="00040510"/>
    <w:rsid w:val="000418A6"/>
    <w:rsid w:val="000427BE"/>
    <w:rsid w:val="0004350D"/>
    <w:rsid w:val="00044B97"/>
    <w:rsid w:val="0004508D"/>
    <w:rsid w:val="000461BA"/>
    <w:rsid w:val="000473C8"/>
    <w:rsid w:val="0004795D"/>
    <w:rsid w:val="00050936"/>
    <w:rsid w:val="00050AF9"/>
    <w:rsid w:val="00050F09"/>
    <w:rsid w:val="000515A0"/>
    <w:rsid w:val="0005167A"/>
    <w:rsid w:val="00051879"/>
    <w:rsid w:val="00051C82"/>
    <w:rsid w:val="00051E3A"/>
    <w:rsid w:val="00051F84"/>
    <w:rsid w:val="000527D5"/>
    <w:rsid w:val="00053B38"/>
    <w:rsid w:val="000546F1"/>
    <w:rsid w:val="000564E5"/>
    <w:rsid w:val="00056F7B"/>
    <w:rsid w:val="000574F3"/>
    <w:rsid w:val="00057C4D"/>
    <w:rsid w:val="00057FC2"/>
    <w:rsid w:val="000608FB"/>
    <w:rsid w:val="00060FD2"/>
    <w:rsid w:val="0006184D"/>
    <w:rsid w:val="00061C57"/>
    <w:rsid w:val="00063920"/>
    <w:rsid w:val="00063E0D"/>
    <w:rsid w:val="00064A4C"/>
    <w:rsid w:val="00064BCE"/>
    <w:rsid w:val="00064C03"/>
    <w:rsid w:val="00065396"/>
    <w:rsid w:val="00065799"/>
    <w:rsid w:val="00067B64"/>
    <w:rsid w:val="00070A92"/>
    <w:rsid w:val="0007113B"/>
    <w:rsid w:val="000715A6"/>
    <w:rsid w:val="00071EDE"/>
    <w:rsid w:val="00073379"/>
    <w:rsid w:val="000734CB"/>
    <w:rsid w:val="00073D5D"/>
    <w:rsid w:val="00073E22"/>
    <w:rsid w:val="00074923"/>
    <w:rsid w:val="00074A24"/>
    <w:rsid w:val="00074E3D"/>
    <w:rsid w:val="000762B2"/>
    <w:rsid w:val="00076E00"/>
    <w:rsid w:val="000807F8"/>
    <w:rsid w:val="00080E62"/>
    <w:rsid w:val="00081B49"/>
    <w:rsid w:val="000822E5"/>
    <w:rsid w:val="000826B8"/>
    <w:rsid w:val="0008296C"/>
    <w:rsid w:val="0008550F"/>
    <w:rsid w:val="0008562D"/>
    <w:rsid w:val="00085D31"/>
    <w:rsid w:val="00085DB6"/>
    <w:rsid w:val="000862FD"/>
    <w:rsid w:val="000864C3"/>
    <w:rsid w:val="0008691E"/>
    <w:rsid w:val="00087920"/>
    <w:rsid w:val="00090554"/>
    <w:rsid w:val="00090A05"/>
    <w:rsid w:val="00091312"/>
    <w:rsid w:val="000917E3"/>
    <w:rsid w:val="0009199F"/>
    <w:rsid w:val="00092112"/>
    <w:rsid w:val="0009483B"/>
    <w:rsid w:val="00094BC5"/>
    <w:rsid w:val="00095A2E"/>
    <w:rsid w:val="00096DC7"/>
    <w:rsid w:val="00096F30"/>
    <w:rsid w:val="00097038"/>
    <w:rsid w:val="000971FC"/>
    <w:rsid w:val="000972C4"/>
    <w:rsid w:val="000A03C4"/>
    <w:rsid w:val="000A189A"/>
    <w:rsid w:val="000A18A0"/>
    <w:rsid w:val="000A2A3A"/>
    <w:rsid w:val="000A2F9F"/>
    <w:rsid w:val="000A3B5B"/>
    <w:rsid w:val="000A3D28"/>
    <w:rsid w:val="000A492A"/>
    <w:rsid w:val="000A4946"/>
    <w:rsid w:val="000A4F3C"/>
    <w:rsid w:val="000A640B"/>
    <w:rsid w:val="000A643C"/>
    <w:rsid w:val="000A7330"/>
    <w:rsid w:val="000A7A60"/>
    <w:rsid w:val="000A7C00"/>
    <w:rsid w:val="000B1083"/>
    <w:rsid w:val="000B1C8D"/>
    <w:rsid w:val="000B2874"/>
    <w:rsid w:val="000B28F4"/>
    <w:rsid w:val="000B2C00"/>
    <w:rsid w:val="000B34E6"/>
    <w:rsid w:val="000B37F5"/>
    <w:rsid w:val="000B4698"/>
    <w:rsid w:val="000B46E7"/>
    <w:rsid w:val="000B522F"/>
    <w:rsid w:val="000B6520"/>
    <w:rsid w:val="000B6F79"/>
    <w:rsid w:val="000B718B"/>
    <w:rsid w:val="000B7D6B"/>
    <w:rsid w:val="000C006D"/>
    <w:rsid w:val="000C0127"/>
    <w:rsid w:val="000C1B50"/>
    <w:rsid w:val="000C2981"/>
    <w:rsid w:val="000C32A1"/>
    <w:rsid w:val="000C3E3C"/>
    <w:rsid w:val="000C4F03"/>
    <w:rsid w:val="000C502A"/>
    <w:rsid w:val="000D06EA"/>
    <w:rsid w:val="000D0E02"/>
    <w:rsid w:val="000D1040"/>
    <w:rsid w:val="000D13AF"/>
    <w:rsid w:val="000D2437"/>
    <w:rsid w:val="000D2F80"/>
    <w:rsid w:val="000D30B2"/>
    <w:rsid w:val="000D4EE3"/>
    <w:rsid w:val="000D6C31"/>
    <w:rsid w:val="000D6EAB"/>
    <w:rsid w:val="000D71A7"/>
    <w:rsid w:val="000D76B8"/>
    <w:rsid w:val="000E0556"/>
    <w:rsid w:val="000E0D40"/>
    <w:rsid w:val="000E1739"/>
    <w:rsid w:val="000E304C"/>
    <w:rsid w:val="000E413A"/>
    <w:rsid w:val="000E4D93"/>
    <w:rsid w:val="000E6124"/>
    <w:rsid w:val="000E6C4E"/>
    <w:rsid w:val="000F007C"/>
    <w:rsid w:val="000F0843"/>
    <w:rsid w:val="000F213A"/>
    <w:rsid w:val="000F2616"/>
    <w:rsid w:val="000F36A1"/>
    <w:rsid w:val="000F3D93"/>
    <w:rsid w:val="000F4140"/>
    <w:rsid w:val="000F4660"/>
    <w:rsid w:val="000F4AFD"/>
    <w:rsid w:val="000F505F"/>
    <w:rsid w:val="000F55DB"/>
    <w:rsid w:val="000F5AA3"/>
    <w:rsid w:val="000F645C"/>
    <w:rsid w:val="000F6A7C"/>
    <w:rsid w:val="000F7646"/>
    <w:rsid w:val="00100123"/>
    <w:rsid w:val="001001B9"/>
    <w:rsid w:val="001001E7"/>
    <w:rsid w:val="00100396"/>
    <w:rsid w:val="00100B5C"/>
    <w:rsid w:val="00100D7D"/>
    <w:rsid w:val="001026FD"/>
    <w:rsid w:val="00102C17"/>
    <w:rsid w:val="00102E35"/>
    <w:rsid w:val="00103507"/>
    <w:rsid w:val="00104116"/>
    <w:rsid w:val="00104ADB"/>
    <w:rsid w:val="00105AEF"/>
    <w:rsid w:val="001072D8"/>
    <w:rsid w:val="001106E9"/>
    <w:rsid w:val="00110FF9"/>
    <w:rsid w:val="00111C95"/>
    <w:rsid w:val="0011211D"/>
    <w:rsid w:val="0011262D"/>
    <w:rsid w:val="001130F1"/>
    <w:rsid w:val="00113875"/>
    <w:rsid w:val="001138A9"/>
    <w:rsid w:val="00114044"/>
    <w:rsid w:val="00114EFB"/>
    <w:rsid w:val="00115649"/>
    <w:rsid w:val="001156DB"/>
    <w:rsid w:val="00115728"/>
    <w:rsid w:val="001157C4"/>
    <w:rsid w:val="0011624B"/>
    <w:rsid w:val="00116314"/>
    <w:rsid w:val="00116511"/>
    <w:rsid w:val="001176F9"/>
    <w:rsid w:val="00117797"/>
    <w:rsid w:val="00117E9D"/>
    <w:rsid w:val="0012020A"/>
    <w:rsid w:val="0012072A"/>
    <w:rsid w:val="00121594"/>
    <w:rsid w:val="00121DFA"/>
    <w:rsid w:val="00122035"/>
    <w:rsid w:val="00122041"/>
    <w:rsid w:val="00123295"/>
    <w:rsid w:val="001234A7"/>
    <w:rsid w:val="00124CA5"/>
    <w:rsid w:val="001253DE"/>
    <w:rsid w:val="00125DE4"/>
    <w:rsid w:val="00125EE6"/>
    <w:rsid w:val="00126AAD"/>
    <w:rsid w:val="001275BE"/>
    <w:rsid w:val="001278D7"/>
    <w:rsid w:val="00127A3A"/>
    <w:rsid w:val="00130341"/>
    <w:rsid w:val="00130494"/>
    <w:rsid w:val="00131837"/>
    <w:rsid w:val="00131B54"/>
    <w:rsid w:val="00131FE1"/>
    <w:rsid w:val="00133214"/>
    <w:rsid w:val="001335CA"/>
    <w:rsid w:val="001336A1"/>
    <w:rsid w:val="00133C8B"/>
    <w:rsid w:val="00133F23"/>
    <w:rsid w:val="001340CC"/>
    <w:rsid w:val="00134A92"/>
    <w:rsid w:val="00134EAC"/>
    <w:rsid w:val="00134F27"/>
    <w:rsid w:val="00134F77"/>
    <w:rsid w:val="00135B07"/>
    <w:rsid w:val="001400F2"/>
    <w:rsid w:val="00140277"/>
    <w:rsid w:val="00140A47"/>
    <w:rsid w:val="00141DC1"/>
    <w:rsid w:val="00141F0A"/>
    <w:rsid w:val="00141F33"/>
    <w:rsid w:val="001421ED"/>
    <w:rsid w:val="00142592"/>
    <w:rsid w:val="001428A9"/>
    <w:rsid w:val="00142D64"/>
    <w:rsid w:val="0014327F"/>
    <w:rsid w:val="00143F3C"/>
    <w:rsid w:val="00144F15"/>
    <w:rsid w:val="00146483"/>
    <w:rsid w:val="00146530"/>
    <w:rsid w:val="001470FA"/>
    <w:rsid w:val="001476D9"/>
    <w:rsid w:val="00150329"/>
    <w:rsid w:val="00152647"/>
    <w:rsid w:val="00152C36"/>
    <w:rsid w:val="00152DFF"/>
    <w:rsid w:val="00152E9D"/>
    <w:rsid w:val="0015440E"/>
    <w:rsid w:val="00154487"/>
    <w:rsid w:val="00154D02"/>
    <w:rsid w:val="00154D99"/>
    <w:rsid w:val="001553E5"/>
    <w:rsid w:val="00155581"/>
    <w:rsid w:val="001559D0"/>
    <w:rsid w:val="00155D79"/>
    <w:rsid w:val="00155F8E"/>
    <w:rsid w:val="0015613E"/>
    <w:rsid w:val="00156A44"/>
    <w:rsid w:val="00157DE7"/>
    <w:rsid w:val="001615E7"/>
    <w:rsid w:val="00161FE8"/>
    <w:rsid w:val="00162497"/>
    <w:rsid w:val="00163752"/>
    <w:rsid w:val="00164584"/>
    <w:rsid w:val="00164F64"/>
    <w:rsid w:val="001655B1"/>
    <w:rsid w:val="001655F8"/>
    <w:rsid w:val="001659D5"/>
    <w:rsid w:val="00165BC8"/>
    <w:rsid w:val="001668E8"/>
    <w:rsid w:val="00166A3D"/>
    <w:rsid w:val="00167029"/>
    <w:rsid w:val="0016720B"/>
    <w:rsid w:val="0017016A"/>
    <w:rsid w:val="00170CD9"/>
    <w:rsid w:val="00172E78"/>
    <w:rsid w:val="001734CF"/>
    <w:rsid w:val="001738D3"/>
    <w:rsid w:val="00173A90"/>
    <w:rsid w:val="001746A4"/>
    <w:rsid w:val="00174888"/>
    <w:rsid w:val="00174974"/>
    <w:rsid w:val="0017512A"/>
    <w:rsid w:val="00175ACA"/>
    <w:rsid w:val="00176F35"/>
    <w:rsid w:val="0017774D"/>
    <w:rsid w:val="0018000A"/>
    <w:rsid w:val="001808F2"/>
    <w:rsid w:val="00180906"/>
    <w:rsid w:val="00181D7D"/>
    <w:rsid w:val="00182145"/>
    <w:rsid w:val="001822A6"/>
    <w:rsid w:val="00182311"/>
    <w:rsid w:val="0018362A"/>
    <w:rsid w:val="001843E4"/>
    <w:rsid w:val="00184DAC"/>
    <w:rsid w:val="001853EB"/>
    <w:rsid w:val="0018613B"/>
    <w:rsid w:val="00186677"/>
    <w:rsid w:val="00187C81"/>
    <w:rsid w:val="00190A23"/>
    <w:rsid w:val="001924CF"/>
    <w:rsid w:val="00192971"/>
    <w:rsid w:val="00193208"/>
    <w:rsid w:val="00193862"/>
    <w:rsid w:val="00193B1E"/>
    <w:rsid w:val="00194B2A"/>
    <w:rsid w:val="001951C5"/>
    <w:rsid w:val="001953BE"/>
    <w:rsid w:val="00195CBE"/>
    <w:rsid w:val="0019642A"/>
    <w:rsid w:val="00196958"/>
    <w:rsid w:val="00196E8D"/>
    <w:rsid w:val="0019727E"/>
    <w:rsid w:val="001A0150"/>
    <w:rsid w:val="001A0BE3"/>
    <w:rsid w:val="001A10C4"/>
    <w:rsid w:val="001A1369"/>
    <w:rsid w:val="001A19D7"/>
    <w:rsid w:val="001A1E39"/>
    <w:rsid w:val="001A24F3"/>
    <w:rsid w:val="001A2A00"/>
    <w:rsid w:val="001A4176"/>
    <w:rsid w:val="001A5AC0"/>
    <w:rsid w:val="001A5E97"/>
    <w:rsid w:val="001A6875"/>
    <w:rsid w:val="001A6BA7"/>
    <w:rsid w:val="001A7392"/>
    <w:rsid w:val="001A7DA9"/>
    <w:rsid w:val="001A7F9B"/>
    <w:rsid w:val="001A7FA4"/>
    <w:rsid w:val="001B16EE"/>
    <w:rsid w:val="001B23F6"/>
    <w:rsid w:val="001B3AFD"/>
    <w:rsid w:val="001B405C"/>
    <w:rsid w:val="001B4062"/>
    <w:rsid w:val="001B4781"/>
    <w:rsid w:val="001B4A8C"/>
    <w:rsid w:val="001B5A13"/>
    <w:rsid w:val="001B5D08"/>
    <w:rsid w:val="001B5F45"/>
    <w:rsid w:val="001B628C"/>
    <w:rsid w:val="001B6955"/>
    <w:rsid w:val="001C1068"/>
    <w:rsid w:val="001C1CD9"/>
    <w:rsid w:val="001C2F64"/>
    <w:rsid w:val="001C3039"/>
    <w:rsid w:val="001C4431"/>
    <w:rsid w:val="001C6077"/>
    <w:rsid w:val="001C64ED"/>
    <w:rsid w:val="001C68C8"/>
    <w:rsid w:val="001C711E"/>
    <w:rsid w:val="001D0A41"/>
    <w:rsid w:val="001D1169"/>
    <w:rsid w:val="001D19FB"/>
    <w:rsid w:val="001D26BB"/>
    <w:rsid w:val="001D2A91"/>
    <w:rsid w:val="001D2B55"/>
    <w:rsid w:val="001D2EC1"/>
    <w:rsid w:val="001D381C"/>
    <w:rsid w:val="001D4C63"/>
    <w:rsid w:val="001D596F"/>
    <w:rsid w:val="001D72F0"/>
    <w:rsid w:val="001D7F34"/>
    <w:rsid w:val="001E0A2A"/>
    <w:rsid w:val="001E1050"/>
    <w:rsid w:val="001E111F"/>
    <w:rsid w:val="001E13B0"/>
    <w:rsid w:val="001E1E1F"/>
    <w:rsid w:val="001E2007"/>
    <w:rsid w:val="001E2015"/>
    <w:rsid w:val="001E2051"/>
    <w:rsid w:val="001E28F4"/>
    <w:rsid w:val="001E3C40"/>
    <w:rsid w:val="001E4251"/>
    <w:rsid w:val="001E4854"/>
    <w:rsid w:val="001E4C55"/>
    <w:rsid w:val="001E57C1"/>
    <w:rsid w:val="001E57D8"/>
    <w:rsid w:val="001E6BCA"/>
    <w:rsid w:val="001E6ED6"/>
    <w:rsid w:val="001E7752"/>
    <w:rsid w:val="001F01DC"/>
    <w:rsid w:val="001F024D"/>
    <w:rsid w:val="001F07EF"/>
    <w:rsid w:val="001F0904"/>
    <w:rsid w:val="001F0A34"/>
    <w:rsid w:val="001F0D89"/>
    <w:rsid w:val="001F0E39"/>
    <w:rsid w:val="001F123B"/>
    <w:rsid w:val="001F2FB4"/>
    <w:rsid w:val="001F30AF"/>
    <w:rsid w:val="001F4085"/>
    <w:rsid w:val="001F4403"/>
    <w:rsid w:val="001F50B6"/>
    <w:rsid w:val="001F62A5"/>
    <w:rsid w:val="001F6D7A"/>
    <w:rsid w:val="001F6FFA"/>
    <w:rsid w:val="001F714B"/>
    <w:rsid w:val="001F7230"/>
    <w:rsid w:val="001F73C7"/>
    <w:rsid w:val="001F7570"/>
    <w:rsid w:val="001F7F8D"/>
    <w:rsid w:val="00200455"/>
    <w:rsid w:val="00200BD4"/>
    <w:rsid w:val="0020138E"/>
    <w:rsid w:val="0020148D"/>
    <w:rsid w:val="002019ED"/>
    <w:rsid w:val="00202338"/>
    <w:rsid w:val="002025EB"/>
    <w:rsid w:val="00202A38"/>
    <w:rsid w:val="00203740"/>
    <w:rsid w:val="002045B2"/>
    <w:rsid w:val="00204E6A"/>
    <w:rsid w:val="00205143"/>
    <w:rsid w:val="00205E1A"/>
    <w:rsid w:val="002070D5"/>
    <w:rsid w:val="002074F5"/>
    <w:rsid w:val="00210507"/>
    <w:rsid w:val="00210CD2"/>
    <w:rsid w:val="0021122C"/>
    <w:rsid w:val="00212FA4"/>
    <w:rsid w:val="00213102"/>
    <w:rsid w:val="00213F9A"/>
    <w:rsid w:val="00215070"/>
    <w:rsid w:val="00215CEC"/>
    <w:rsid w:val="002163BD"/>
    <w:rsid w:val="00216B14"/>
    <w:rsid w:val="00216EB3"/>
    <w:rsid w:val="002172BC"/>
    <w:rsid w:val="00217824"/>
    <w:rsid w:val="00217978"/>
    <w:rsid w:val="00217AC1"/>
    <w:rsid w:val="002203D5"/>
    <w:rsid w:val="0022095F"/>
    <w:rsid w:val="00220FA1"/>
    <w:rsid w:val="00220FDE"/>
    <w:rsid w:val="002210BB"/>
    <w:rsid w:val="002214B4"/>
    <w:rsid w:val="00221746"/>
    <w:rsid w:val="00221895"/>
    <w:rsid w:val="00223B7D"/>
    <w:rsid w:val="00224B15"/>
    <w:rsid w:val="00225181"/>
    <w:rsid w:val="002257C1"/>
    <w:rsid w:val="00225F18"/>
    <w:rsid w:val="00226CF2"/>
    <w:rsid w:val="00226E53"/>
    <w:rsid w:val="0022746E"/>
    <w:rsid w:val="0023112E"/>
    <w:rsid w:val="002313D4"/>
    <w:rsid w:val="00231EDB"/>
    <w:rsid w:val="00234117"/>
    <w:rsid w:val="00234AA6"/>
    <w:rsid w:val="00234D01"/>
    <w:rsid w:val="00235795"/>
    <w:rsid w:val="0023587A"/>
    <w:rsid w:val="00235D2C"/>
    <w:rsid w:val="00235F71"/>
    <w:rsid w:val="00236257"/>
    <w:rsid w:val="00236403"/>
    <w:rsid w:val="002371A9"/>
    <w:rsid w:val="0024075B"/>
    <w:rsid w:val="00240B33"/>
    <w:rsid w:val="00240B9C"/>
    <w:rsid w:val="00240C13"/>
    <w:rsid w:val="0024163F"/>
    <w:rsid w:val="00242381"/>
    <w:rsid w:val="00242438"/>
    <w:rsid w:val="00242454"/>
    <w:rsid w:val="00242D33"/>
    <w:rsid w:val="00244023"/>
    <w:rsid w:val="002443D5"/>
    <w:rsid w:val="002444CA"/>
    <w:rsid w:val="002449C8"/>
    <w:rsid w:val="00245936"/>
    <w:rsid w:val="0024661F"/>
    <w:rsid w:val="002466CE"/>
    <w:rsid w:val="00246AA7"/>
    <w:rsid w:val="00246C0C"/>
    <w:rsid w:val="00246FB8"/>
    <w:rsid w:val="002472D6"/>
    <w:rsid w:val="00247D63"/>
    <w:rsid w:val="002503A7"/>
    <w:rsid w:val="00250471"/>
    <w:rsid w:val="002504AD"/>
    <w:rsid w:val="002505F4"/>
    <w:rsid w:val="00250AD3"/>
    <w:rsid w:val="002518B9"/>
    <w:rsid w:val="00251B62"/>
    <w:rsid w:val="00252A18"/>
    <w:rsid w:val="00252B5D"/>
    <w:rsid w:val="00253491"/>
    <w:rsid w:val="00253D5F"/>
    <w:rsid w:val="002540C1"/>
    <w:rsid w:val="002562C4"/>
    <w:rsid w:val="00260DE6"/>
    <w:rsid w:val="0026139C"/>
    <w:rsid w:val="002619BA"/>
    <w:rsid w:val="00261B0D"/>
    <w:rsid w:val="00262B14"/>
    <w:rsid w:val="00262BBD"/>
    <w:rsid w:val="002647EE"/>
    <w:rsid w:val="00265221"/>
    <w:rsid w:val="00266EDD"/>
    <w:rsid w:val="00267162"/>
    <w:rsid w:val="002676C1"/>
    <w:rsid w:val="0027172F"/>
    <w:rsid w:val="0027225D"/>
    <w:rsid w:val="00272FCD"/>
    <w:rsid w:val="00273B55"/>
    <w:rsid w:val="00273FEE"/>
    <w:rsid w:val="00274E4A"/>
    <w:rsid w:val="00275276"/>
    <w:rsid w:val="00275746"/>
    <w:rsid w:val="00275842"/>
    <w:rsid w:val="002765F9"/>
    <w:rsid w:val="00277975"/>
    <w:rsid w:val="002807EB"/>
    <w:rsid w:val="00280BFB"/>
    <w:rsid w:val="00281AF2"/>
    <w:rsid w:val="00281EFF"/>
    <w:rsid w:val="00281F8F"/>
    <w:rsid w:val="00281F99"/>
    <w:rsid w:val="0028204E"/>
    <w:rsid w:val="00282589"/>
    <w:rsid w:val="00282E3E"/>
    <w:rsid w:val="00284C5E"/>
    <w:rsid w:val="00284D5B"/>
    <w:rsid w:val="0028591B"/>
    <w:rsid w:val="00285AAD"/>
    <w:rsid w:val="00286927"/>
    <w:rsid w:val="00286CE7"/>
    <w:rsid w:val="002900E9"/>
    <w:rsid w:val="002910B7"/>
    <w:rsid w:val="00291126"/>
    <w:rsid w:val="00291841"/>
    <w:rsid w:val="00291DB1"/>
    <w:rsid w:val="00293CFD"/>
    <w:rsid w:val="00294B9E"/>
    <w:rsid w:val="0029542B"/>
    <w:rsid w:val="002955B3"/>
    <w:rsid w:val="002956D2"/>
    <w:rsid w:val="00296B7B"/>
    <w:rsid w:val="00296F28"/>
    <w:rsid w:val="00297905"/>
    <w:rsid w:val="00297935"/>
    <w:rsid w:val="002A0021"/>
    <w:rsid w:val="002A030B"/>
    <w:rsid w:val="002A0352"/>
    <w:rsid w:val="002A05B8"/>
    <w:rsid w:val="002A0B2C"/>
    <w:rsid w:val="002A16CE"/>
    <w:rsid w:val="002A1F54"/>
    <w:rsid w:val="002A2C80"/>
    <w:rsid w:val="002A2E41"/>
    <w:rsid w:val="002A2FA2"/>
    <w:rsid w:val="002A3418"/>
    <w:rsid w:val="002A378D"/>
    <w:rsid w:val="002A43F7"/>
    <w:rsid w:val="002A48C8"/>
    <w:rsid w:val="002A4E8D"/>
    <w:rsid w:val="002A5115"/>
    <w:rsid w:val="002A67D9"/>
    <w:rsid w:val="002B0036"/>
    <w:rsid w:val="002B0375"/>
    <w:rsid w:val="002B106F"/>
    <w:rsid w:val="002B1196"/>
    <w:rsid w:val="002B245E"/>
    <w:rsid w:val="002B25BF"/>
    <w:rsid w:val="002B2A3E"/>
    <w:rsid w:val="002B34BA"/>
    <w:rsid w:val="002B66E4"/>
    <w:rsid w:val="002B7262"/>
    <w:rsid w:val="002C05CA"/>
    <w:rsid w:val="002C08B3"/>
    <w:rsid w:val="002C092E"/>
    <w:rsid w:val="002C1076"/>
    <w:rsid w:val="002C1888"/>
    <w:rsid w:val="002C286E"/>
    <w:rsid w:val="002C2AAA"/>
    <w:rsid w:val="002C41A4"/>
    <w:rsid w:val="002C449B"/>
    <w:rsid w:val="002C461C"/>
    <w:rsid w:val="002C49E8"/>
    <w:rsid w:val="002C4A6F"/>
    <w:rsid w:val="002C5A40"/>
    <w:rsid w:val="002C6040"/>
    <w:rsid w:val="002C7355"/>
    <w:rsid w:val="002D03F6"/>
    <w:rsid w:val="002D076B"/>
    <w:rsid w:val="002D136D"/>
    <w:rsid w:val="002D21C3"/>
    <w:rsid w:val="002D2C1B"/>
    <w:rsid w:val="002D3085"/>
    <w:rsid w:val="002D4575"/>
    <w:rsid w:val="002D5035"/>
    <w:rsid w:val="002D52A2"/>
    <w:rsid w:val="002D5640"/>
    <w:rsid w:val="002D5B3F"/>
    <w:rsid w:val="002D5B8B"/>
    <w:rsid w:val="002D6EA6"/>
    <w:rsid w:val="002E0287"/>
    <w:rsid w:val="002E1509"/>
    <w:rsid w:val="002E18BE"/>
    <w:rsid w:val="002E1A39"/>
    <w:rsid w:val="002E2161"/>
    <w:rsid w:val="002E256C"/>
    <w:rsid w:val="002E272E"/>
    <w:rsid w:val="002E308E"/>
    <w:rsid w:val="002E30DE"/>
    <w:rsid w:val="002E6010"/>
    <w:rsid w:val="002E6158"/>
    <w:rsid w:val="002F0659"/>
    <w:rsid w:val="002F17F4"/>
    <w:rsid w:val="002F1AF2"/>
    <w:rsid w:val="002F23E2"/>
    <w:rsid w:val="002F2572"/>
    <w:rsid w:val="002F41E8"/>
    <w:rsid w:val="002F5778"/>
    <w:rsid w:val="002F764F"/>
    <w:rsid w:val="003002D9"/>
    <w:rsid w:val="0030055B"/>
    <w:rsid w:val="00301D28"/>
    <w:rsid w:val="003027AA"/>
    <w:rsid w:val="003028CD"/>
    <w:rsid w:val="00303393"/>
    <w:rsid w:val="00303E9A"/>
    <w:rsid w:val="00305284"/>
    <w:rsid w:val="0030622D"/>
    <w:rsid w:val="003064DE"/>
    <w:rsid w:val="003065EF"/>
    <w:rsid w:val="00307261"/>
    <w:rsid w:val="003100B8"/>
    <w:rsid w:val="00310771"/>
    <w:rsid w:val="00310998"/>
    <w:rsid w:val="00311016"/>
    <w:rsid w:val="0031109F"/>
    <w:rsid w:val="0031125D"/>
    <w:rsid w:val="00311672"/>
    <w:rsid w:val="00311680"/>
    <w:rsid w:val="00311DD4"/>
    <w:rsid w:val="003122CC"/>
    <w:rsid w:val="00312443"/>
    <w:rsid w:val="00314030"/>
    <w:rsid w:val="003150F8"/>
    <w:rsid w:val="0031530C"/>
    <w:rsid w:val="003153D6"/>
    <w:rsid w:val="00316481"/>
    <w:rsid w:val="00317155"/>
    <w:rsid w:val="003179F4"/>
    <w:rsid w:val="00320A45"/>
    <w:rsid w:val="003218BF"/>
    <w:rsid w:val="003223E0"/>
    <w:rsid w:val="00322693"/>
    <w:rsid w:val="003231E9"/>
    <w:rsid w:val="00323688"/>
    <w:rsid w:val="00323806"/>
    <w:rsid w:val="00324070"/>
    <w:rsid w:val="00324140"/>
    <w:rsid w:val="00324EBA"/>
    <w:rsid w:val="0032508B"/>
    <w:rsid w:val="0032552D"/>
    <w:rsid w:val="0032586E"/>
    <w:rsid w:val="00325A17"/>
    <w:rsid w:val="00325C17"/>
    <w:rsid w:val="00325CCB"/>
    <w:rsid w:val="00326EE4"/>
    <w:rsid w:val="00327BD5"/>
    <w:rsid w:val="00330ECB"/>
    <w:rsid w:val="00330F83"/>
    <w:rsid w:val="003314AC"/>
    <w:rsid w:val="00332652"/>
    <w:rsid w:val="00333204"/>
    <w:rsid w:val="0033789D"/>
    <w:rsid w:val="003401D9"/>
    <w:rsid w:val="003402F6"/>
    <w:rsid w:val="00341012"/>
    <w:rsid w:val="00343CB4"/>
    <w:rsid w:val="0034422E"/>
    <w:rsid w:val="0034443C"/>
    <w:rsid w:val="003473E2"/>
    <w:rsid w:val="00347BE1"/>
    <w:rsid w:val="00350313"/>
    <w:rsid w:val="00350A07"/>
    <w:rsid w:val="00350A9E"/>
    <w:rsid w:val="00351570"/>
    <w:rsid w:val="00352008"/>
    <w:rsid w:val="00352C4A"/>
    <w:rsid w:val="003539F5"/>
    <w:rsid w:val="003541DE"/>
    <w:rsid w:val="003542FC"/>
    <w:rsid w:val="00354EAE"/>
    <w:rsid w:val="00355217"/>
    <w:rsid w:val="0035559C"/>
    <w:rsid w:val="00361E1B"/>
    <w:rsid w:val="00362560"/>
    <w:rsid w:val="00362A52"/>
    <w:rsid w:val="003632C5"/>
    <w:rsid w:val="00363BA4"/>
    <w:rsid w:val="0036433B"/>
    <w:rsid w:val="003651EF"/>
    <w:rsid w:val="00365362"/>
    <w:rsid w:val="0036536F"/>
    <w:rsid w:val="00365541"/>
    <w:rsid w:val="0036584F"/>
    <w:rsid w:val="00366539"/>
    <w:rsid w:val="00367B8A"/>
    <w:rsid w:val="0037118B"/>
    <w:rsid w:val="003719CC"/>
    <w:rsid w:val="00372423"/>
    <w:rsid w:val="003732FD"/>
    <w:rsid w:val="00373558"/>
    <w:rsid w:val="00373803"/>
    <w:rsid w:val="003738BD"/>
    <w:rsid w:val="00373A6C"/>
    <w:rsid w:val="00374D4A"/>
    <w:rsid w:val="00374F28"/>
    <w:rsid w:val="00375102"/>
    <w:rsid w:val="003753B2"/>
    <w:rsid w:val="0037593B"/>
    <w:rsid w:val="00376559"/>
    <w:rsid w:val="0037657D"/>
    <w:rsid w:val="00377357"/>
    <w:rsid w:val="0037766E"/>
    <w:rsid w:val="0038013C"/>
    <w:rsid w:val="00380FF0"/>
    <w:rsid w:val="00381813"/>
    <w:rsid w:val="00382BAA"/>
    <w:rsid w:val="00383262"/>
    <w:rsid w:val="0038389E"/>
    <w:rsid w:val="00384644"/>
    <w:rsid w:val="00384B9F"/>
    <w:rsid w:val="00384D73"/>
    <w:rsid w:val="00384E81"/>
    <w:rsid w:val="00385A9E"/>
    <w:rsid w:val="00385DB3"/>
    <w:rsid w:val="00386E32"/>
    <w:rsid w:val="00387029"/>
    <w:rsid w:val="003902D3"/>
    <w:rsid w:val="00390796"/>
    <w:rsid w:val="00391CE7"/>
    <w:rsid w:val="003923CC"/>
    <w:rsid w:val="0039262F"/>
    <w:rsid w:val="003926B9"/>
    <w:rsid w:val="003939AD"/>
    <w:rsid w:val="00393EB6"/>
    <w:rsid w:val="00394661"/>
    <w:rsid w:val="00394934"/>
    <w:rsid w:val="00396017"/>
    <w:rsid w:val="0039743C"/>
    <w:rsid w:val="00397701"/>
    <w:rsid w:val="003A005B"/>
    <w:rsid w:val="003A0B15"/>
    <w:rsid w:val="003A0F4F"/>
    <w:rsid w:val="003A15DD"/>
    <w:rsid w:val="003A1C36"/>
    <w:rsid w:val="003A1ECA"/>
    <w:rsid w:val="003A25E8"/>
    <w:rsid w:val="003A2BF7"/>
    <w:rsid w:val="003A34CC"/>
    <w:rsid w:val="003A3560"/>
    <w:rsid w:val="003A3CE5"/>
    <w:rsid w:val="003A52A5"/>
    <w:rsid w:val="003A53E0"/>
    <w:rsid w:val="003A564A"/>
    <w:rsid w:val="003A6910"/>
    <w:rsid w:val="003A7950"/>
    <w:rsid w:val="003A7E91"/>
    <w:rsid w:val="003B06BC"/>
    <w:rsid w:val="003B2643"/>
    <w:rsid w:val="003B2EC9"/>
    <w:rsid w:val="003B30B6"/>
    <w:rsid w:val="003B366F"/>
    <w:rsid w:val="003B3F9D"/>
    <w:rsid w:val="003B4D6A"/>
    <w:rsid w:val="003B4F39"/>
    <w:rsid w:val="003B56AD"/>
    <w:rsid w:val="003B572D"/>
    <w:rsid w:val="003B63CD"/>
    <w:rsid w:val="003B675A"/>
    <w:rsid w:val="003B6B5E"/>
    <w:rsid w:val="003B6C95"/>
    <w:rsid w:val="003B6D36"/>
    <w:rsid w:val="003B7AFD"/>
    <w:rsid w:val="003C0089"/>
    <w:rsid w:val="003C3201"/>
    <w:rsid w:val="003C3834"/>
    <w:rsid w:val="003C3E5E"/>
    <w:rsid w:val="003C47EC"/>
    <w:rsid w:val="003C5181"/>
    <w:rsid w:val="003C5637"/>
    <w:rsid w:val="003C7534"/>
    <w:rsid w:val="003D26CE"/>
    <w:rsid w:val="003D3EC4"/>
    <w:rsid w:val="003D4053"/>
    <w:rsid w:val="003D4C2A"/>
    <w:rsid w:val="003D4D01"/>
    <w:rsid w:val="003D5DC7"/>
    <w:rsid w:val="003D5E9E"/>
    <w:rsid w:val="003D60EA"/>
    <w:rsid w:val="003D74FC"/>
    <w:rsid w:val="003D75B8"/>
    <w:rsid w:val="003E03F2"/>
    <w:rsid w:val="003E05F0"/>
    <w:rsid w:val="003E074C"/>
    <w:rsid w:val="003E07B1"/>
    <w:rsid w:val="003E1462"/>
    <w:rsid w:val="003E15E3"/>
    <w:rsid w:val="003E1834"/>
    <w:rsid w:val="003E1BBB"/>
    <w:rsid w:val="003E458D"/>
    <w:rsid w:val="003E4A3F"/>
    <w:rsid w:val="003E4D3E"/>
    <w:rsid w:val="003E5751"/>
    <w:rsid w:val="003E7C4E"/>
    <w:rsid w:val="003F135A"/>
    <w:rsid w:val="003F2ECE"/>
    <w:rsid w:val="003F312A"/>
    <w:rsid w:val="003F40C1"/>
    <w:rsid w:val="003F4187"/>
    <w:rsid w:val="003F4C91"/>
    <w:rsid w:val="003F508E"/>
    <w:rsid w:val="003F58C4"/>
    <w:rsid w:val="003F5DF8"/>
    <w:rsid w:val="003F7F86"/>
    <w:rsid w:val="004001D8"/>
    <w:rsid w:val="0040092B"/>
    <w:rsid w:val="00400EDD"/>
    <w:rsid w:val="00401138"/>
    <w:rsid w:val="00401560"/>
    <w:rsid w:val="004021E6"/>
    <w:rsid w:val="00402325"/>
    <w:rsid w:val="0040360B"/>
    <w:rsid w:val="00403788"/>
    <w:rsid w:val="0040389F"/>
    <w:rsid w:val="00404496"/>
    <w:rsid w:val="004046A9"/>
    <w:rsid w:val="00404726"/>
    <w:rsid w:val="00404C50"/>
    <w:rsid w:val="00404FF4"/>
    <w:rsid w:val="00405910"/>
    <w:rsid w:val="00405936"/>
    <w:rsid w:val="004061CA"/>
    <w:rsid w:val="00406E17"/>
    <w:rsid w:val="004078C4"/>
    <w:rsid w:val="00407D5E"/>
    <w:rsid w:val="00407D71"/>
    <w:rsid w:val="00407DF8"/>
    <w:rsid w:val="004102AD"/>
    <w:rsid w:val="004104B4"/>
    <w:rsid w:val="00410ECD"/>
    <w:rsid w:val="004110DC"/>
    <w:rsid w:val="00411544"/>
    <w:rsid w:val="00411BCD"/>
    <w:rsid w:val="00412257"/>
    <w:rsid w:val="004137B5"/>
    <w:rsid w:val="00414C3E"/>
    <w:rsid w:val="00415198"/>
    <w:rsid w:val="004178B9"/>
    <w:rsid w:val="00417ABA"/>
    <w:rsid w:val="00417ACF"/>
    <w:rsid w:val="00423934"/>
    <w:rsid w:val="00423AB3"/>
    <w:rsid w:val="00424237"/>
    <w:rsid w:val="00425F82"/>
    <w:rsid w:val="004261D2"/>
    <w:rsid w:val="00426244"/>
    <w:rsid w:val="004302E7"/>
    <w:rsid w:val="004304A2"/>
    <w:rsid w:val="00430FE8"/>
    <w:rsid w:val="00431A18"/>
    <w:rsid w:val="00433A11"/>
    <w:rsid w:val="00433D57"/>
    <w:rsid w:val="00434CAF"/>
    <w:rsid w:val="004359F5"/>
    <w:rsid w:val="00435BE7"/>
    <w:rsid w:val="0043640E"/>
    <w:rsid w:val="004367E0"/>
    <w:rsid w:val="004368BB"/>
    <w:rsid w:val="00440E5F"/>
    <w:rsid w:val="004411CD"/>
    <w:rsid w:val="00441DF5"/>
    <w:rsid w:val="004421DB"/>
    <w:rsid w:val="00442254"/>
    <w:rsid w:val="00443642"/>
    <w:rsid w:val="00443C01"/>
    <w:rsid w:val="004449BB"/>
    <w:rsid w:val="00444D72"/>
    <w:rsid w:val="00444F9A"/>
    <w:rsid w:val="004463F1"/>
    <w:rsid w:val="0044681B"/>
    <w:rsid w:val="00450879"/>
    <w:rsid w:val="00450B15"/>
    <w:rsid w:val="004521CC"/>
    <w:rsid w:val="0045251E"/>
    <w:rsid w:val="0045267E"/>
    <w:rsid w:val="004528A0"/>
    <w:rsid w:val="0045298F"/>
    <w:rsid w:val="004529BA"/>
    <w:rsid w:val="004529F2"/>
    <w:rsid w:val="0045654A"/>
    <w:rsid w:val="004567C6"/>
    <w:rsid w:val="00457063"/>
    <w:rsid w:val="004577DC"/>
    <w:rsid w:val="00457949"/>
    <w:rsid w:val="00457F97"/>
    <w:rsid w:val="00461475"/>
    <w:rsid w:val="0046245A"/>
    <w:rsid w:val="00462CA3"/>
    <w:rsid w:val="004633EC"/>
    <w:rsid w:val="00464BF1"/>
    <w:rsid w:val="00464F11"/>
    <w:rsid w:val="0046552F"/>
    <w:rsid w:val="00470A38"/>
    <w:rsid w:val="0047240C"/>
    <w:rsid w:val="00473452"/>
    <w:rsid w:val="0047379C"/>
    <w:rsid w:val="00474AA7"/>
    <w:rsid w:val="00475E08"/>
    <w:rsid w:val="00477026"/>
    <w:rsid w:val="0047731F"/>
    <w:rsid w:val="00477396"/>
    <w:rsid w:val="004802BD"/>
    <w:rsid w:val="00480A56"/>
    <w:rsid w:val="00480CB2"/>
    <w:rsid w:val="00481E9A"/>
    <w:rsid w:val="00482203"/>
    <w:rsid w:val="00483018"/>
    <w:rsid w:val="004835AB"/>
    <w:rsid w:val="0048407D"/>
    <w:rsid w:val="00484721"/>
    <w:rsid w:val="004854A0"/>
    <w:rsid w:val="004871E6"/>
    <w:rsid w:val="004874DE"/>
    <w:rsid w:val="0049027E"/>
    <w:rsid w:val="00490979"/>
    <w:rsid w:val="004912B3"/>
    <w:rsid w:val="0049231A"/>
    <w:rsid w:val="00493E20"/>
    <w:rsid w:val="004953D7"/>
    <w:rsid w:val="00496582"/>
    <w:rsid w:val="00496CBE"/>
    <w:rsid w:val="00497DE7"/>
    <w:rsid w:val="004A029C"/>
    <w:rsid w:val="004A1ED0"/>
    <w:rsid w:val="004A3F22"/>
    <w:rsid w:val="004A41B2"/>
    <w:rsid w:val="004A65F6"/>
    <w:rsid w:val="004A6E2A"/>
    <w:rsid w:val="004A7691"/>
    <w:rsid w:val="004A7966"/>
    <w:rsid w:val="004B1664"/>
    <w:rsid w:val="004B1CBB"/>
    <w:rsid w:val="004B22F5"/>
    <w:rsid w:val="004B2347"/>
    <w:rsid w:val="004B3251"/>
    <w:rsid w:val="004B38C3"/>
    <w:rsid w:val="004B5334"/>
    <w:rsid w:val="004B5C2F"/>
    <w:rsid w:val="004B5DD1"/>
    <w:rsid w:val="004B61C0"/>
    <w:rsid w:val="004B6C14"/>
    <w:rsid w:val="004B6F73"/>
    <w:rsid w:val="004C052C"/>
    <w:rsid w:val="004C2442"/>
    <w:rsid w:val="004C37A4"/>
    <w:rsid w:val="004C393E"/>
    <w:rsid w:val="004C43CC"/>
    <w:rsid w:val="004C4AE9"/>
    <w:rsid w:val="004C4F19"/>
    <w:rsid w:val="004C591E"/>
    <w:rsid w:val="004C6A19"/>
    <w:rsid w:val="004C7170"/>
    <w:rsid w:val="004C72BC"/>
    <w:rsid w:val="004C7691"/>
    <w:rsid w:val="004C79E9"/>
    <w:rsid w:val="004C7A56"/>
    <w:rsid w:val="004D200E"/>
    <w:rsid w:val="004D24C9"/>
    <w:rsid w:val="004D30B9"/>
    <w:rsid w:val="004D38D8"/>
    <w:rsid w:val="004D455D"/>
    <w:rsid w:val="004D5E9B"/>
    <w:rsid w:val="004D63D9"/>
    <w:rsid w:val="004D72B7"/>
    <w:rsid w:val="004D72BE"/>
    <w:rsid w:val="004D755C"/>
    <w:rsid w:val="004E0318"/>
    <w:rsid w:val="004E0EA2"/>
    <w:rsid w:val="004E19DD"/>
    <w:rsid w:val="004E1AD3"/>
    <w:rsid w:val="004E1BA6"/>
    <w:rsid w:val="004E2083"/>
    <w:rsid w:val="004E23F7"/>
    <w:rsid w:val="004E274D"/>
    <w:rsid w:val="004E34C7"/>
    <w:rsid w:val="004E39A1"/>
    <w:rsid w:val="004E3F24"/>
    <w:rsid w:val="004E5D2A"/>
    <w:rsid w:val="004E6585"/>
    <w:rsid w:val="004E73E7"/>
    <w:rsid w:val="004E78DF"/>
    <w:rsid w:val="004F06F6"/>
    <w:rsid w:val="004F11D8"/>
    <w:rsid w:val="004F236F"/>
    <w:rsid w:val="004F23AE"/>
    <w:rsid w:val="004F2C91"/>
    <w:rsid w:val="004F334C"/>
    <w:rsid w:val="004F33AC"/>
    <w:rsid w:val="004F3F29"/>
    <w:rsid w:val="004F4877"/>
    <w:rsid w:val="004F4D7E"/>
    <w:rsid w:val="004F5512"/>
    <w:rsid w:val="004F6CEC"/>
    <w:rsid w:val="004F74B5"/>
    <w:rsid w:val="00500089"/>
    <w:rsid w:val="0050249F"/>
    <w:rsid w:val="00502577"/>
    <w:rsid w:val="005029E2"/>
    <w:rsid w:val="005040E5"/>
    <w:rsid w:val="00504FAC"/>
    <w:rsid w:val="00505123"/>
    <w:rsid w:val="00505299"/>
    <w:rsid w:val="005064A9"/>
    <w:rsid w:val="00506500"/>
    <w:rsid w:val="005066B6"/>
    <w:rsid w:val="005069BD"/>
    <w:rsid w:val="0050744B"/>
    <w:rsid w:val="005100D3"/>
    <w:rsid w:val="0051012A"/>
    <w:rsid w:val="0051020E"/>
    <w:rsid w:val="00510627"/>
    <w:rsid w:val="0051083B"/>
    <w:rsid w:val="005133CF"/>
    <w:rsid w:val="00513405"/>
    <w:rsid w:val="005141A3"/>
    <w:rsid w:val="00514585"/>
    <w:rsid w:val="00514ED6"/>
    <w:rsid w:val="0051577E"/>
    <w:rsid w:val="00516B09"/>
    <w:rsid w:val="005172C6"/>
    <w:rsid w:val="0051742F"/>
    <w:rsid w:val="005179CA"/>
    <w:rsid w:val="005201A2"/>
    <w:rsid w:val="00520B9C"/>
    <w:rsid w:val="00521614"/>
    <w:rsid w:val="00521929"/>
    <w:rsid w:val="00523DFF"/>
    <w:rsid w:val="00524566"/>
    <w:rsid w:val="00525100"/>
    <w:rsid w:val="00525CDD"/>
    <w:rsid w:val="00527007"/>
    <w:rsid w:val="00527B0B"/>
    <w:rsid w:val="00527F15"/>
    <w:rsid w:val="00530BEF"/>
    <w:rsid w:val="00530D73"/>
    <w:rsid w:val="00531951"/>
    <w:rsid w:val="00531D41"/>
    <w:rsid w:val="00531E81"/>
    <w:rsid w:val="005323FF"/>
    <w:rsid w:val="0053296D"/>
    <w:rsid w:val="00534528"/>
    <w:rsid w:val="00536394"/>
    <w:rsid w:val="00536F02"/>
    <w:rsid w:val="0053714C"/>
    <w:rsid w:val="005379F1"/>
    <w:rsid w:val="00537BD9"/>
    <w:rsid w:val="00537D61"/>
    <w:rsid w:val="005404AF"/>
    <w:rsid w:val="005415E8"/>
    <w:rsid w:val="00541D02"/>
    <w:rsid w:val="00543819"/>
    <w:rsid w:val="00543874"/>
    <w:rsid w:val="00543AE0"/>
    <w:rsid w:val="005452BF"/>
    <w:rsid w:val="005464C8"/>
    <w:rsid w:val="005467FB"/>
    <w:rsid w:val="00546980"/>
    <w:rsid w:val="00547E09"/>
    <w:rsid w:val="00547EC8"/>
    <w:rsid w:val="005512F0"/>
    <w:rsid w:val="00551A30"/>
    <w:rsid w:val="005522D7"/>
    <w:rsid w:val="00552351"/>
    <w:rsid w:val="00552B70"/>
    <w:rsid w:val="00554507"/>
    <w:rsid w:val="00554632"/>
    <w:rsid w:val="005548A3"/>
    <w:rsid w:val="00554EC8"/>
    <w:rsid w:val="00555930"/>
    <w:rsid w:val="00555ADF"/>
    <w:rsid w:val="00556723"/>
    <w:rsid w:val="00556790"/>
    <w:rsid w:val="00557009"/>
    <w:rsid w:val="0055754D"/>
    <w:rsid w:val="0056020B"/>
    <w:rsid w:val="0056023E"/>
    <w:rsid w:val="00561E89"/>
    <w:rsid w:val="00561F00"/>
    <w:rsid w:val="00562271"/>
    <w:rsid w:val="00562545"/>
    <w:rsid w:val="00562C4E"/>
    <w:rsid w:val="00562DDF"/>
    <w:rsid w:val="00562DEC"/>
    <w:rsid w:val="00564374"/>
    <w:rsid w:val="00564D3F"/>
    <w:rsid w:val="00564D6D"/>
    <w:rsid w:val="0056513C"/>
    <w:rsid w:val="005653A9"/>
    <w:rsid w:val="0056638E"/>
    <w:rsid w:val="005663B7"/>
    <w:rsid w:val="0056651E"/>
    <w:rsid w:val="005701E3"/>
    <w:rsid w:val="00571C0B"/>
    <w:rsid w:val="0057217E"/>
    <w:rsid w:val="0057222B"/>
    <w:rsid w:val="005727FE"/>
    <w:rsid w:val="0057484F"/>
    <w:rsid w:val="005751D5"/>
    <w:rsid w:val="00575A19"/>
    <w:rsid w:val="005762B2"/>
    <w:rsid w:val="0057672C"/>
    <w:rsid w:val="00576AB4"/>
    <w:rsid w:val="005776EB"/>
    <w:rsid w:val="00577917"/>
    <w:rsid w:val="005806BA"/>
    <w:rsid w:val="0058091C"/>
    <w:rsid w:val="00581549"/>
    <w:rsid w:val="0058204A"/>
    <w:rsid w:val="00582556"/>
    <w:rsid w:val="00582FF0"/>
    <w:rsid w:val="005842A3"/>
    <w:rsid w:val="00584746"/>
    <w:rsid w:val="00590356"/>
    <w:rsid w:val="00590667"/>
    <w:rsid w:val="0059070F"/>
    <w:rsid w:val="00591D46"/>
    <w:rsid w:val="00592C9C"/>
    <w:rsid w:val="00593645"/>
    <w:rsid w:val="00593F48"/>
    <w:rsid w:val="00594C1A"/>
    <w:rsid w:val="00595F85"/>
    <w:rsid w:val="00596048"/>
    <w:rsid w:val="005969E2"/>
    <w:rsid w:val="00597060"/>
    <w:rsid w:val="005977D1"/>
    <w:rsid w:val="005A1256"/>
    <w:rsid w:val="005A1689"/>
    <w:rsid w:val="005A18E4"/>
    <w:rsid w:val="005A1FF6"/>
    <w:rsid w:val="005A2484"/>
    <w:rsid w:val="005A3E9B"/>
    <w:rsid w:val="005A421E"/>
    <w:rsid w:val="005A472D"/>
    <w:rsid w:val="005A4825"/>
    <w:rsid w:val="005A4F7E"/>
    <w:rsid w:val="005A512B"/>
    <w:rsid w:val="005A59CC"/>
    <w:rsid w:val="005A60CD"/>
    <w:rsid w:val="005A7C3E"/>
    <w:rsid w:val="005B131B"/>
    <w:rsid w:val="005B1C0B"/>
    <w:rsid w:val="005B2208"/>
    <w:rsid w:val="005B2972"/>
    <w:rsid w:val="005B29DD"/>
    <w:rsid w:val="005B3EBA"/>
    <w:rsid w:val="005B414C"/>
    <w:rsid w:val="005B4888"/>
    <w:rsid w:val="005B5BEA"/>
    <w:rsid w:val="005B61CD"/>
    <w:rsid w:val="005B7BB3"/>
    <w:rsid w:val="005C12BC"/>
    <w:rsid w:val="005C33C1"/>
    <w:rsid w:val="005C3619"/>
    <w:rsid w:val="005C3B81"/>
    <w:rsid w:val="005C4155"/>
    <w:rsid w:val="005C49AA"/>
    <w:rsid w:val="005C5738"/>
    <w:rsid w:val="005C5BB2"/>
    <w:rsid w:val="005C5EE4"/>
    <w:rsid w:val="005C6319"/>
    <w:rsid w:val="005C6B9E"/>
    <w:rsid w:val="005C71E1"/>
    <w:rsid w:val="005C74C9"/>
    <w:rsid w:val="005D0DC9"/>
    <w:rsid w:val="005D1D58"/>
    <w:rsid w:val="005D2E0B"/>
    <w:rsid w:val="005D432C"/>
    <w:rsid w:val="005D4C0D"/>
    <w:rsid w:val="005D4FED"/>
    <w:rsid w:val="005D5032"/>
    <w:rsid w:val="005D552B"/>
    <w:rsid w:val="005D65A0"/>
    <w:rsid w:val="005D6919"/>
    <w:rsid w:val="005E017B"/>
    <w:rsid w:val="005E06BA"/>
    <w:rsid w:val="005E0DFC"/>
    <w:rsid w:val="005E1E4F"/>
    <w:rsid w:val="005E2065"/>
    <w:rsid w:val="005E2073"/>
    <w:rsid w:val="005E285E"/>
    <w:rsid w:val="005E2AA4"/>
    <w:rsid w:val="005E34ED"/>
    <w:rsid w:val="005E4767"/>
    <w:rsid w:val="005E4965"/>
    <w:rsid w:val="005E4A9C"/>
    <w:rsid w:val="005E55D1"/>
    <w:rsid w:val="005E5B29"/>
    <w:rsid w:val="005E627D"/>
    <w:rsid w:val="005E69A4"/>
    <w:rsid w:val="005E6B8B"/>
    <w:rsid w:val="005E72F8"/>
    <w:rsid w:val="005E7C9C"/>
    <w:rsid w:val="005F0579"/>
    <w:rsid w:val="005F1669"/>
    <w:rsid w:val="005F1D0D"/>
    <w:rsid w:val="005F218A"/>
    <w:rsid w:val="005F29CB"/>
    <w:rsid w:val="005F3846"/>
    <w:rsid w:val="005F39B1"/>
    <w:rsid w:val="005F3A53"/>
    <w:rsid w:val="005F3EFE"/>
    <w:rsid w:val="005F4416"/>
    <w:rsid w:val="005F5255"/>
    <w:rsid w:val="005F7D1E"/>
    <w:rsid w:val="00600239"/>
    <w:rsid w:val="0060026A"/>
    <w:rsid w:val="00600595"/>
    <w:rsid w:val="00600AAA"/>
    <w:rsid w:val="0060126C"/>
    <w:rsid w:val="00602024"/>
    <w:rsid w:val="00602601"/>
    <w:rsid w:val="00604EEC"/>
    <w:rsid w:val="006062A3"/>
    <w:rsid w:val="006063BD"/>
    <w:rsid w:val="00606CA0"/>
    <w:rsid w:val="0060739A"/>
    <w:rsid w:val="0061088E"/>
    <w:rsid w:val="00610970"/>
    <w:rsid w:val="00610E08"/>
    <w:rsid w:val="00611286"/>
    <w:rsid w:val="00612CE0"/>
    <w:rsid w:val="00613DCF"/>
    <w:rsid w:val="00613ED0"/>
    <w:rsid w:val="006140BF"/>
    <w:rsid w:val="006148F5"/>
    <w:rsid w:val="006152E5"/>
    <w:rsid w:val="00615863"/>
    <w:rsid w:val="00615CA7"/>
    <w:rsid w:val="006161BE"/>
    <w:rsid w:val="00616531"/>
    <w:rsid w:val="00616C21"/>
    <w:rsid w:val="00616D91"/>
    <w:rsid w:val="006170DA"/>
    <w:rsid w:val="006179E0"/>
    <w:rsid w:val="00617DE8"/>
    <w:rsid w:val="00620556"/>
    <w:rsid w:val="00620787"/>
    <w:rsid w:val="00620B2F"/>
    <w:rsid w:val="00620D86"/>
    <w:rsid w:val="00620E2E"/>
    <w:rsid w:val="0062315D"/>
    <w:rsid w:val="00623617"/>
    <w:rsid w:val="00623D76"/>
    <w:rsid w:val="00624036"/>
    <w:rsid w:val="00624340"/>
    <w:rsid w:val="006247D4"/>
    <w:rsid w:val="006248EA"/>
    <w:rsid w:val="00624A82"/>
    <w:rsid w:val="00624DF3"/>
    <w:rsid w:val="006265E4"/>
    <w:rsid w:val="00626D0F"/>
    <w:rsid w:val="00627594"/>
    <w:rsid w:val="00627829"/>
    <w:rsid w:val="00627ECC"/>
    <w:rsid w:val="00630988"/>
    <w:rsid w:val="006309EA"/>
    <w:rsid w:val="00630DB5"/>
    <w:rsid w:val="0063142E"/>
    <w:rsid w:val="00632434"/>
    <w:rsid w:val="006325F2"/>
    <w:rsid w:val="00632A08"/>
    <w:rsid w:val="00632C1E"/>
    <w:rsid w:val="00633941"/>
    <w:rsid w:val="00633B34"/>
    <w:rsid w:val="00633C46"/>
    <w:rsid w:val="0063478F"/>
    <w:rsid w:val="006351A3"/>
    <w:rsid w:val="00637146"/>
    <w:rsid w:val="006378B0"/>
    <w:rsid w:val="00641C16"/>
    <w:rsid w:val="006420A1"/>
    <w:rsid w:val="00642476"/>
    <w:rsid w:val="006424AF"/>
    <w:rsid w:val="00642AED"/>
    <w:rsid w:val="00644256"/>
    <w:rsid w:val="00644618"/>
    <w:rsid w:val="00645B7C"/>
    <w:rsid w:val="00646014"/>
    <w:rsid w:val="00646574"/>
    <w:rsid w:val="0064670C"/>
    <w:rsid w:val="00646C3A"/>
    <w:rsid w:val="00646E60"/>
    <w:rsid w:val="0065046E"/>
    <w:rsid w:val="006519BB"/>
    <w:rsid w:val="00653C6F"/>
    <w:rsid w:val="00654550"/>
    <w:rsid w:val="00655B06"/>
    <w:rsid w:val="00655B17"/>
    <w:rsid w:val="00655B55"/>
    <w:rsid w:val="0065749E"/>
    <w:rsid w:val="006576E2"/>
    <w:rsid w:val="006612BF"/>
    <w:rsid w:val="0066169D"/>
    <w:rsid w:val="00661D6F"/>
    <w:rsid w:val="006622D4"/>
    <w:rsid w:val="006628E9"/>
    <w:rsid w:val="00662DB0"/>
    <w:rsid w:val="00664D4A"/>
    <w:rsid w:val="006659B7"/>
    <w:rsid w:val="00667050"/>
    <w:rsid w:val="0066725E"/>
    <w:rsid w:val="00667CDB"/>
    <w:rsid w:val="0067124F"/>
    <w:rsid w:val="006716C7"/>
    <w:rsid w:val="00672055"/>
    <w:rsid w:val="006720C5"/>
    <w:rsid w:val="00672148"/>
    <w:rsid w:val="00672215"/>
    <w:rsid w:val="00675E42"/>
    <w:rsid w:val="00676155"/>
    <w:rsid w:val="00676241"/>
    <w:rsid w:val="00676EDC"/>
    <w:rsid w:val="0067742A"/>
    <w:rsid w:val="006775A7"/>
    <w:rsid w:val="00677DB8"/>
    <w:rsid w:val="0068028D"/>
    <w:rsid w:val="0068080F"/>
    <w:rsid w:val="00680E0D"/>
    <w:rsid w:val="00681208"/>
    <w:rsid w:val="00681610"/>
    <w:rsid w:val="006818D4"/>
    <w:rsid w:val="00681FA9"/>
    <w:rsid w:val="00682B77"/>
    <w:rsid w:val="00683272"/>
    <w:rsid w:val="00683AC6"/>
    <w:rsid w:val="00685BB7"/>
    <w:rsid w:val="006861A7"/>
    <w:rsid w:val="00686C5E"/>
    <w:rsid w:val="006872AF"/>
    <w:rsid w:val="006905E3"/>
    <w:rsid w:val="00691D75"/>
    <w:rsid w:val="00691EA9"/>
    <w:rsid w:val="0069247B"/>
    <w:rsid w:val="006926A9"/>
    <w:rsid w:val="006934D4"/>
    <w:rsid w:val="006936B5"/>
    <w:rsid w:val="006938CC"/>
    <w:rsid w:val="0069451C"/>
    <w:rsid w:val="0069554A"/>
    <w:rsid w:val="006955F3"/>
    <w:rsid w:val="0069626C"/>
    <w:rsid w:val="00696ED8"/>
    <w:rsid w:val="006975F4"/>
    <w:rsid w:val="006A0569"/>
    <w:rsid w:val="006A08D4"/>
    <w:rsid w:val="006A08ED"/>
    <w:rsid w:val="006A114E"/>
    <w:rsid w:val="006A125B"/>
    <w:rsid w:val="006A1876"/>
    <w:rsid w:val="006A3007"/>
    <w:rsid w:val="006A4C42"/>
    <w:rsid w:val="006A5AD3"/>
    <w:rsid w:val="006A6DA8"/>
    <w:rsid w:val="006A6DC3"/>
    <w:rsid w:val="006A6F79"/>
    <w:rsid w:val="006A753D"/>
    <w:rsid w:val="006A7D22"/>
    <w:rsid w:val="006A7E04"/>
    <w:rsid w:val="006A7F05"/>
    <w:rsid w:val="006B0687"/>
    <w:rsid w:val="006B0A30"/>
    <w:rsid w:val="006B0BF6"/>
    <w:rsid w:val="006B113A"/>
    <w:rsid w:val="006B2565"/>
    <w:rsid w:val="006B29AE"/>
    <w:rsid w:val="006B568B"/>
    <w:rsid w:val="006B5E33"/>
    <w:rsid w:val="006B6BF8"/>
    <w:rsid w:val="006B7163"/>
    <w:rsid w:val="006B77DF"/>
    <w:rsid w:val="006C0ED0"/>
    <w:rsid w:val="006C0F05"/>
    <w:rsid w:val="006C1480"/>
    <w:rsid w:val="006C185C"/>
    <w:rsid w:val="006C20B8"/>
    <w:rsid w:val="006C25CF"/>
    <w:rsid w:val="006C32F7"/>
    <w:rsid w:val="006C3AF9"/>
    <w:rsid w:val="006C513A"/>
    <w:rsid w:val="006C59D8"/>
    <w:rsid w:val="006C5C4D"/>
    <w:rsid w:val="006C604E"/>
    <w:rsid w:val="006C7195"/>
    <w:rsid w:val="006C7CBC"/>
    <w:rsid w:val="006D0100"/>
    <w:rsid w:val="006D1DBD"/>
    <w:rsid w:val="006D24D7"/>
    <w:rsid w:val="006D29DE"/>
    <w:rsid w:val="006D498A"/>
    <w:rsid w:val="006D49ED"/>
    <w:rsid w:val="006D4AD8"/>
    <w:rsid w:val="006D55CE"/>
    <w:rsid w:val="006D5A8B"/>
    <w:rsid w:val="006D62C6"/>
    <w:rsid w:val="006D637A"/>
    <w:rsid w:val="006D6B5E"/>
    <w:rsid w:val="006D6F24"/>
    <w:rsid w:val="006D7206"/>
    <w:rsid w:val="006E164C"/>
    <w:rsid w:val="006E2732"/>
    <w:rsid w:val="006E3442"/>
    <w:rsid w:val="006E3A32"/>
    <w:rsid w:val="006E3E4E"/>
    <w:rsid w:val="006E410E"/>
    <w:rsid w:val="006E475A"/>
    <w:rsid w:val="006E6780"/>
    <w:rsid w:val="006E6889"/>
    <w:rsid w:val="006E6A03"/>
    <w:rsid w:val="006E75BA"/>
    <w:rsid w:val="006E7A37"/>
    <w:rsid w:val="006F1715"/>
    <w:rsid w:val="006F3418"/>
    <w:rsid w:val="006F45BF"/>
    <w:rsid w:val="006F4FCC"/>
    <w:rsid w:val="006F51C8"/>
    <w:rsid w:val="006F60E0"/>
    <w:rsid w:val="006F641E"/>
    <w:rsid w:val="006F6B39"/>
    <w:rsid w:val="007003E9"/>
    <w:rsid w:val="00700619"/>
    <w:rsid w:val="0070126D"/>
    <w:rsid w:val="007020D3"/>
    <w:rsid w:val="007029A8"/>
    <w:rsid w:val="00702E55"/>
    <w:rsid w:val="00702F71"/>
    <w:rsid w:val="007033E0"/>
    <w:rsid w:val="007036E5"/>
    <w:rsid w:val="00703839"/>
    <w:rsid w:val="00703B0C"/>
    <w:rsid w:val="00703CAA"/>
    <w:rsid w:val="007046B3"/>
    <w:rsid w:val="00704766"/>
    <w:rsid w:val="0070488F"/>
    <w:rsid w:val="00704DA2"/>
    <w:rsid w:val="00705BE8"/>
    <w:rsid w:val="00705F66"/>
    <w:rsid w:val="00706A12"/>
    <w:rsid w:val="00710A3D"/>
    <w:rsid w:val="00711815"/>
    <w:rsid w:val="007118FD"/>
    <w:rsid w:val="00711D7C"/>
    <w:rsid w:val="0071224E"/>
    <w:rsid w:val="00712793"/>
    <w:rsid w:val="00713809"/>
    <w:rsid w:val="007138EE"/>
    <w:rsid w:val="00713981"/>
    <w:rsid w:val="00714BD3"/>
    <w:rsid w:val="00714BE4"/>
    <w:rsid w:val="00714DF7"/>
    <w:rsid w:val="007150A2"/>
    <w:rsid w:val="00715744"/>
    <w:rsid w:val="00715D7B"/>
    <w:rsid w:val="00715F67"/>
    <w:rsid w:val="007160CD"/>
    <w:rsid w:val="00716ABD"/>
    <w:rsid w:val="0071719D"/>
    <w:rsid w:val="007174D5"/>
    <w:rsid w:val="00717557"/>
    <w:rsid w:val="007175F7"/>
    <w:rsid w:val="007179B1"/>
    <w:rsid w:val="0072013E"/>
    <w:rsid w:val="007204E6"/>
    <w:rsid w:val="0072099C"/>
    <w:rsid w:val="0072120F"/>
    <w:rsid w:val="00721476"/>
    <w:rsid w:val="007226F0"/>
    <w:rsid w:val="00723F7F"/>
    <w:rsid w:val="007242F1"/>
    <w:rsid w:val="0073037C"/>
    <w:rsid w:val="00730EF7"/>
    <w:rsid w:val="007310F5"/>
    <w:rsid w:val="0073125F"/>
    <w:rsid w:val="007315F0"/>
    <w:rsid w:val="00731A8A"/>
    <w:rsid w:val="007328FA"/>
    <w:rsid w:val="00733277"/>
    <w:rsid w:val="00735291"/>
    <w:rsid w:val="0073627F"/>
    <w:rsid w:val="0073641C"/>
    <w:rsid w:val="007366DF"/>
    <w:rsid w:val="007369DE"/>
    <w:rsid w:val="00736F6D"/>
    <w:rsid w:val="00740F65"/>
    <w:rsid w:val="00740FDA"/>
    <w:rsid w:val="00741185"/>
    <w:rsid w:val="00741BDB"/>
    <w:rsid w:val="00741D05"/>
    <w:rsid w:val="0074238A"/>
    <w:rsid w:val="007430FF"/>
    <w:rsid w:val="00743323"/>
    <w:rsid w:val="007445BC"/>
    <w:rsid w:val="00745096"/>
    <w:rsid w:val="007451C6"/>
    <w:rsid w:val="00745897"/>
    <w:rsid w:val="0074597A"/>
    <w:rsid w:val="0074631A"/>
    <w:rsid w:val="00746617"/>
    <w:rsid w:val="00746E1B"/>
    <w:rsid w:val="00746F2E"/>
    <w:rsid w:val="00746FDA"/>
    <w:rsid w:val="007475E4"/>
    <w:rsid w:val="00751292"/>
    <w:rsid w:val="00751A0D"/>
    <w:rsid w:val="007522FC"/>
    <w:rsid w:val="0075399B"/>
    <w:rsid w:val="00753E31"/>
    <w:rsid w:val="00755758"/>
    <w:rsid w:val="007572FB"/>
    <w:rsid w:val="007573FC"/>
    <w:rsid w:val="00757839"/>
    <w:rsid w:val="00757BEB"/>
    <w:rsid w:val="00757F9E"/>
    <w:rsid w:val="00760C67"/>
    <w:rsid w:val="00761604"/>
    <w:rsid w:val="00761719"/>
    <w:rsid w:val="00761DC7"/>
    <w:rsid w:val="00762469"/>
    <w:rsid w:val="007625C8"/>
    <w:rsid w:val="007628EC"/>
    <w:rsid w:val="00762CBB"/>
    <w:rsid w:val="00763B0E"/>
    <w:rsid w:val="00763DBD"/>
    <w:rsid w:val="0076457A"/>
    <w:rsid w:val="00764984"/>
    <w:rsid w:val="00765547"/>
    <w:rsid w:val="00765BF8"/>
    <w:rsid w:val="00765E38"/>
    <w:rsid w:val="00766398"/>
    <w:rsid w:val="007677B5"/>
    <w:rsid w:val="00767D38"/>
    <w:rsid w:val="00770B18"/>
    <w:rsid w:val="00770C81"/>
    <w:rsid w:val="00770D4A"/>
    <w:rsid w:val="0077103F"/>
    <w:rsid w:val="00771645"/>
    <w:rsid w:val="00771CCE"/>
    <w:rsid w:val="007727B8"/>
    <w:rsid w:val="0077291E"/>
    <w:rsid w:val="00772BA3"/>
    <w:rsid w:val="00772F56"/>
    <w:rsid w:val="007734E0"/>
    <w:rsid w:val="00774E32"/>
    <w:rsid w:val="00775547"/>
    <w:rsid w:val="00775E61"/>
    <w:rsid w:val="007766BE"/>
    <w:rsid w:val="00776BB5"/>
    <w:rsid w:val="007774F2"/>
    <w:rsid w:val="00777606"/>
    <w:rsid w:val="00777D96"/>
    <w:rsid w:val="00780700"/>
    <w:rsid w:val="00781365"/>
    <w:rsid w:val="00782E2F"/>
    <w:rsid w:val="007834C0"/>
    <w:rsid w:val="00783F42"/>
    <w:rsid w:val="00784274"/>
    <w:rsid w:val="007850F4"/>
    <w:rsid w:val="00785E4D"/>
    <w:rsid w:val="00787EF3"/>
    <w:rsid w:val="00787F58"/>
    <w:rsid w:val="0079042A"/>
    <w:rsid w:val="007906A3"/>
    <w:rsid w:val="007906FE"/>
    <w:rsid w:val="00790996"/>
    <w:rsid w:val="00790DCD"/>
    <w:rsid w:val="00791024"/>
    <w:rsid w:val="00791093"/>
    <w:rsid w:val="00791ACE"/>
    <w:rsid w:val="007922B9"/>
    <w:rsid w:val="007922EC"/>
    <w:rsid w:val="007929C0"/>
    <w:rsid w:val="00792BC9"/>
    <w:rsid w:val="0079370A"/>
    <w:rsid w:val="00793F0A"/>
    <w:rsid w:val="00794B3E"/>
    <w:rsid w:val="0079633D"/>
    <w:rsid w:val="007965B8"/>
    <w:rsid w:val="007977DE"/>
    <w:rsid w:val="007A0622"/>
    <w:rsid w:val="007A08B4"/>
    <w:rsid w:val="007A10BE"/>
    <w:rsid w:val="007A1237"/>
    <w:rsid w:val="007A12DE"/>
    <w:rsid w:val="007A1703"/>
    <w:rsid w:val="007A1D65"/>
    <w:rsid w:val="007A2657"/>
    <w:rsid w:val="007A2862"/>
    <w:rsid w:val="007A3BB7"/>
    <w:rsid w:val="007A63CB"/>
    <w:rsid w:val="007A704C"/>
    <w:rsid w:val="007A7594"/>
    <w:rsid w:val="007B1C64"/>
    <w:rsid w:val="007B210D"/>
    <w:rsid w:val="007B2148"/>
    <w:rsid w:val="007B27C2"/>
    <w:rsid w:val="007B29C1"/>
    <w:rsid w:val="007B2DBB"/>
    <w:rsid w:val="007B3314"/>
    <w:rsid w:val="007B42FD"/>
    <w:rsid w:val="007B45A3"/>
    <w:rsid w:val="007B577A"/>
    <w:rsid w:val="007B6420"/>
    <w:rsid w:val="007B68FB"/>
    <w:rsid w:val="007B6D94"/>
    <w:rsid w:val="007B6DB6"/>
    <w:rsid w:val="007B747E"/>
    <w:rsid w:val="007B7E8B"/>
    <w:rsid w:val="007C02D3"/>
    <w:rsid w:val="007C1426"/>
    <w:rsid w:val="007C19F4"/>
    <w:rsid w:val="007C24F1"/>
    <w:rsid w:val="007C3222"/>
    <w:rsid w:val="007C372B"/>
    <w:rsid w:val="007C3A55"/>
    <w:rsid w:val="007C3FB1"/>
    <w:rsid w:val="007C4C27"/>
    <w:rsid w:val="007C4C7A"/>
    <w:rsid w:val="007C57B1"/>
    <w:rsid w:val="007C5EF6"/>
    <w:rsid w:val="007C60E1"/>
    <w:rsid w:val="007C682C"/>
    <w:rsid w:val="007C7104"/>
    <w:rsid w:val="007C7E50"/>
    <w:rsid w:val="007D00A7"/>
    <w:rsid w:val="007D0BD4"/>
    <w:rsid w:val="007D2385"/>
    <w:rsid w:val="007D27D9"/>
    <w:rsid w:val="007D29BA"/>
    <w:rsid w:val="007D3EEB"/>
    <w:rsid w:val="007D47CE"/>
    <w:rsid w:val="007D6121"/>
    <w:rsid w:val="007E0931"/>
    <w:rsid w:val="007E118E"/>
    <w:rsid w:val="007E1DE3"/>
    <w:rsid w:val="007E1EB0"/>
    <w:rsid w:val="007E2273"/>
    <w:rsid w:val="007E2AA9"/>
    <w:rsid w:val="007E2C77"/>
    <w:rsid w:val="007E3E5E"/>
    <w:rsid w:val="007E3F5F"/>
    <w:rsid w:val="007E4743"/>
    <w:rsid w:val="007E4CC1"/>
    <w:rsid w:val="007E5CAE"/>
    <w:rsid w:val="007E6F99"/>
    <w:rsid w:val="007E7E29"/>
    <w:rsid w:val="007F0180"/>
    <w:rsid w:val="007F0B31"/>
    <w:rsid w:val="007F0DC9"/>
    <w:rsid w:val="007F214F"/>
    <w:rsid w:val="007F2CBA"/>
    <w:rsid w:val="007F40FE"/>
    <w:rsid w:val="007F5090"/>
    <w:rsid w:val="007F5719"/>
    <w:rsid w:val="007F7DC3"/>
    <w:rsid w:val="00800069"/>
    <w:rsid w:val="0080029D"/>
    <w:rsid w:val="008012B7"/>
    <w:rsid w:val="008015A4"/>
    <w:rsid w:val="00804166"/>
    <w:rsid w:val="008042F0"/>
    <w:rsid w:val="00804BD2"/>
    <w:rsid w:val="00805EE9"/>
    <w:rsid w:val="008067B7"/>
    <w:rsid w:val="00806B2A"/>
    <w:rsid w:val="008076B2"/>
    <w:rsid w:val="00807857"/>
    <w:rsid w:val="008106CE"/>
    <w:rsid w:val="008113D3"/>
    <w:rsid w:val="008120BA"/>
    <w:rsid w:val="008129F5"/>
    <w:rsid w:val="00814648"/>
    <w:rsid w:val="00814AFD"/>
    <w:rsid w:val="00816ED5"/>
    <w:rsid w:val="00817A96"/>
    <w:rsid w:val="00817BBB"/>
    <w:rsid w:val="008203B7"/>
    <w:rsid w:val="00820457"/>
    <w:rsid w:val="00820B5B"/>
    <w:rsid w:val="00821DA6"/>
    <w:rsid w:val="00822F9B"/>
    <w:rsid w:val="00823E1B"/>
    <w:rsid w:val="008240B3"/>
    <w:rsid w:val="008267D4"/>
    <w:rsid w:val="00826E41"/>
    <w:rsid w:val="00827069"/>
    <w:rsid w:val="008277A3"/>
    <w:rsid w:val="008277D2"/>
    <w:rsid w:val="00827995"/>
    <w:rsid w:val="00830607"/>
    <w:rsid w:val="008310A0"/>
    <w:rsid w:val="008324A1"/>
    <w:rsid w:val="0083261C"/>
    <w:rsid w:val="00832BFE"/>
    <w:rsid w:val="0083397F"/>
    <w:rsid w:val="00833B4D"/>
    <w:rsid w:val="00834917"/>
    <w:rsid w:val="00834AF0"/>
    <w:rsid w:val="00834E25"/>
    <w:rsid w:val="008358C3"/>
    <w:rsid w:val="00835D29"/>
    <w:rsid w:val="0083678F"/>
    <w:rsid w:val="0083706B"/>
    <w:rsid w:val="0083737E"/>
    <w:rsid w:val="00837E4A"/>
    <w:rsid w:val="0084011E"/>
    <w:rsid w:val="008402F6"/>
    <w:rsid w:val="0084049C"/>
    <w:rsid w:val="008410FB"/>
    <w:rsid w:val="0084132D"/>
    <w:rsid w:val="00841F01"/>
    <w:rsid w:val="00842608"/>
    <w:rsid w:val="00842E7F"/>
    <w:rsid w:val="008433DB"/>
    <w:rsid w:val="008438B6"/>
    <w:rsid w:val="008440FE"/>
    <w:rsid w:val="00844B11"/>
    <w:rsid w:val="00850992"/>
    <w:rsid w:val="0085155B"/>
    <w:rsid w:val="00851FE8"/>
    <w:rsid w:val="0085214F"/>
    <w:rsid w:val="00852933"/>
    <w:rsid w:val="00853FC5"/>
    <w:rsid w:val="00856584"/>
    <w:rsid w:val="008566E5"/>
    <w:rsid w:val="008566FE"/>
    <w:rsid w:val="00856C78"/>
    <w:rsid w:val="008575DD"/>
    <w:rsid w:val="00860EB3"/>
    <w:rsid w:val="00861442"/>
    <w:rsid w:val="0086222D"/>
    <w:rsid w:val="00862863"/>
    <w:rsid w:val="0086350A"/>
    <w:rsid w:val="0086415F"/>
    <w:rsid w:val="00864316"/>
    <w:rsid w:val="00865891"/>
    <w:rsid w:val="00865B46"/>
    <w:rsid w:val="008662EA"/>
    <w:rsid w:val="00866CF4"/>
    <w:rsid w:val="00866F4F"/>
    <w:rsid w:val="00867363"/>
    <w:rsid w:val="0086789B"/>
    <w:rsid w:val="00867F80"/>
    <w:rsid w:val="00870638"/>
    <w:rsid w:val="00870C37"/>
    <w:rsid w:val="00872E68"/>
    <w:rsid w:val="00873BF4"/>
    <w:rsid w:val="008741F0"/>
    <w:rsid w:val="0087477A"/>
    <w:rsid w:val="00875026"/>
    <w:rsid w:val="0087521D"/>
    <w:rsid w:val="00875331"/>
    <w:rsid w:val="0087589C"/>
    <w:rsid w:val="00875901"/>
    <w:rsid w:val="00875DE8"/>
    <w:rsid w:val="00876776"/>
    <w:rsid w:val="00876D36"/>
    <w:rsid w:val="0087761E"/>
    <w:rsid w:val="0088014F"/>
    <w:rsid w:val="008818FC"/>
    <w:rsid w:val="00882EB0"/>
    <w:rsid w:val="0088420E"/>
    <w:rsid w:val="00884816"/>
    <w:rsid w:val="00884883"/>
    <w:rsid w:val="00887CBF"/>
    <w:rsid w:val="00891751"/>
    <w:rsid w:val="0089205B"/>
    <w:rsid w:val="008928B8"/>
    <w:rsid w:val="00892CDA"/>
    <w:rsid w:val="00893064"/>
    <w:rsid w:val="00893404"/>
    <w:rsid w:val="008943A7"/>
    <w:rsid w:val="00895D9B"/>
    <w:rsid w:val="00896134"/>
    <w:rsid w:val="00897102"/>
    <w:rsid w:val="008A0302"/>
    <w:rsid w:val="008A1F97"/>
    <w:rsid w:val="008A24ED"/>
    <w:rsid w:val="008A24F2"/>
    <w:rsid w:val="008A2AF1"/>
    <w:rsid w:val="008A30BF"/>
    <w:rsid w:val="008A3B6C"/>
    <w:rsid w:val="008A3B8E"/>
    <w:rsid w:val="008A4AB9"/>
    <w:rsid w:val="008A526E"/>
    <w:rsid w:val="008A57F0"/>
    <w:rsid w:val="008A62BC"/>
    <w:rsid w:val="008A68DB"/>
    <w:rsid w:val="008A72F2"/>
    <w:rsid w:val="008A7FFA"/>
    <w:rsid w:val="008B0A7A"/>
    <w:rsid w:val="008B17AB"/>
    <w:rsid w:val="008B2D8E"/>
    <w:rsid w:val="008B3665"/>
    <w:rsid w:val="008B43E7"/>
    <w:rsid w:val="008B504F"/>
    <w:rsid w:val="008B5743"/>
    <w:rsid w:val="008B5FC0"/>
    <w:rsid w:val="008B6F27"/>
    <w:rsid w:val="008B74C4"/>
    <w:rsid w:val="008C086A"/>
    <w:rsid w:val="008C179F"/>
    <w:rsid w:val="008C2423"/>
    <w:rsid w:val="008C2959"/>
    <w:rsid w:val="008C2CE6"/>
    <w:rsid w:val="008C2D15"/>
    <w:rsid w:val="008C3008"/>
    <w:rsid w:val="008C3150"/>
    <w:rsid w:val="008C399E"/>
    <w:rsid w:val="008C3BB6"/>
    <w:rsid w:val="008C4968"/>
    <w:rsid w:val="008C4DD1"/>
    <w:rsid w:val="008C52D2"/>
    <w:rsid w:val="008C5502"/>
    <w:rsid w:val="008C6A67"/>
    <w:rsid w:val="008C7768"/>
    <w:rsid w:val="008C78A8"/>
    <w:rsid w:val="008C7CE0"/>
    <w:rsid w:val="008D000F"/>
    <w:rsid w:val="008D2EF7"/>
    <w:rsid w:val="008D35CD"/>
    <w:rsid w:val="008D4380"/>
    <w:rsid w:val="008D5463"/>
    <w:rsid w:val="008D6105"/>
    <w:rsid w:val="008D681D"/>
    <w:rsid w:val="008D763F"/>
    <w:rsid w:val="008E1760"/>
    <w:rsid w:val="008E1C1E"/>
    <w:rsid w:val="008E1EED"/>
    <w:rsid w:val="008E2670"/>
    <w:rsid w:val="008E411F"/>
    <w:rsid w:val="008E4AE2"/>
    <w:rsid w:val="008E522A"/>
    <w:rsid w:val="008E5451"/>
    <w:rsid w:val="008E55CD"/>
    <w:rsid w:val="008E566E"/>
    <w:rsid w:val="008E5B8B"/>
    <w:rsid w:val="008E61FE"/>
    <w:rsid w:val="008E6F32"/>
    <w:rsid w:val="008E7E0B"/>
    <w:rsid w:val="008F01F8"/>
    <w:rsid w:val="008F036F"/>
    <w:rsid w:val="008F0CCB"/>
    <w:rsid w:val="008F0D5C"/>
    <w:rsid w:val="008F11BE"/>
    <w:rsid w:val="008F11C7"/>
    <w:rsid w:val="008F1308"/>
    <w:rsid w:val="008F1E72"/>
    <w:rsid w:val="008F2546"/>
    <w:rsid w:val="008F2634"/>
    <w:rsid w:val="008F3DF1"/>
    <w:rsid w:val="008F4188"/>
    <w:rsid w:val="008F4F34"/>
    <w:rsid w:val="008F629F"/>
    <w:rsid w:val="008F7440"/>
    <w:rsid w:val="008F78C2"/>
    <w:rsid w:val="008F7910"/>
    <w:rsid w:val="008F7FDB"/>
    <w:rsid w:val="00901872"/>
    <w:rsid w:val="00902221"/>
    <w:rsid w:val="009029E3"/>
    <w:rsid w:val="00902A6B"/>
    <w:rsid w:val="00902F60"/>
    <w:rsid w:val="00904568"/>
    <w:rsid w:val="00904F72"/>
    <w:rsid w:val="009052ED"/>
    <w:rsid w:val="0090561D"/>
    <w:rsid w:val="009056E7"/>
    <w:rsid w:val="00906278"/>
    <w:rsid w:val="00906452"/>
    <w:rsid w:val="00907786"/>
    <w:rsid w:val="009100B0"/>
    <w:rsid w:val="00910603"/>
    <w:rsid w:val="0091102E"/>
    <w:rsid w:val="00911394"/>
    <w:rsid w:val="00911B46"/>
    <w:rsid w:val="00912198"/>
    <w:rsid w:val="00912B82"/>
    <w:rsid w:val="00913DD0"/>
    <w:rsid w:val="00915B52"/>
    <w:rsid w:val="0091628E"/>
    <w:rsid w:val="00916781"/>
    <w:rsid w:val="00916A23"/>
    <w:rsid w:val="009177A1"/>
    <w:rsid w:val="009179D0"/>
    <w:rsid w:val="00917A27"/>
    <w:rsid w:val="00920114"/>
    <w:rsid w:val="00920C01"/>
    <w:rsid w:val="00920DEF"/>
    <w:rsid w:val="0092118A"/>
    <w:rsid w:val="00921D7A"/>
    <w:rsid w:val="00923EF2"/>
    <w:rsid w:val="009243FE"/>
    <w:rsid w:val="00924C12"/>
    <w:rsid w:val="00924D37"/>
    <w:rsid w:val="00925666"/>
    <w:rsid w:val="009256EE"/>
    <w:rsid w:val="009260EE"/>
    <w:rsid w:val="009268AA"/>
    <w:rsid w:val="00926968"/>
    <w:rsid w:val="0092699A"/>
    <w:rsid w:val="00926CC4"/>
    <w:rsid w:val="00926D25"/>
    <w:rsid w:val="00926E9D"/>
    <w:rsid w:val="0092708C"/>
    <w:rsid w:val="009279E3"/>
    <w:rsid w:val="00927F5F"/>
    <w:rsid w:val="0093087D"/>
    <w:rsid w:val="00931A14"/>
    <w:rsid w:val="0093203B"/>
    <w:rsid w:val="009326A3"/>
    <w:rsid w:val="00932871"/>
    <w:rsid w:val="009328D5"/>
    <w:rsid w:val="00932C6E"/>
    <w:rsid w:val="00932C7F"/>
    <w:rsid w:val="00933007"/>
    <w:rsid w:val="00933F10"/>
    <w:rsid w:val="00933FD6"/>
    <w:rsid w:val="0093444A"/>
    <w:rsid w:val="0093484F"/>
    <w:rsid w:val="00936232"/>
    <w:rsid w:val="00936FF9"/>
    <w:rsid w:val="00937220"/>
    <w:rsid w:val="00937C2B"/>
    <w:rsid w:val="00940E6D"/>
    <w:rsid w:val="00941B31"/>
    <w:rsid w:val="009428C2"/>
    <w:rsid w:val="0094329B"/>
    <w:rsid w:val="009433C5"/>
    <w:rsid w:val="009436C0"/>
    <w:rsid w:val="00943852"/>
    <w:rsid w:val="00944DEF"/>
    <w:rsid w:val="00944EE9"/>
    <w:rsid w:val="00945DB3"/>
    <w:rsid w:val="00946605"/>
    <w:rsid w:val="00946645"/>
    <w:rsid w:val="00946BDC"/>
    <w:rsid w:val="00950BAF"/>
    <w:rsid w:val="0095120F"/>
    <w:rsid w:val="00951F4E"/>
    <w:rsid w:val="0095216D"/>
    <w:rsid w:val="00952984"/>
    <w:rsid w:val="00952AD1"/>
    <w:rsid w:val="00952D4F"/>
    <w:rsid w:val="009536EE"/>
    <w:rsid w:val="00954237"/>
    <w:rsid w:val="009547FE"/>
    <w:rsid w:val="00954D4B"/>
    <w:rsid w:val="00955297"/>
    <w:rsid w:val="00955627"/>
    <w:rsid w:val="00956B82"/>
    <w:rsid w:val="009577F3"/>
    <w:rsid w:val="0096063A"/>
    <w:rsid w:val="00961A83"/>
    <w:rsid w:val="00961F79"/>
    <w:rsid w:val="00962323"/>
    <w:rsid w:val="00962CBD"/>
    <w:rsid w:val="00963585"/>
    <w:rsid w:val="00963F39"/>
    <w:rsid w:val="009648AF"/>
    <w:rsid w:val="00964F76"/>
    <w:rsid w:val="00965881"/>
    <w:rsid w:val="00966943"/>
    <w:rsid w:val="00967049"/>
    <w:rsid w:val="00967072"/>
    <w:rsid w:val="009671A1"/>
    <w:rsid w:val="00967A1D"/>
    <w:rsid w:val="009711EE"/>
    <w:rsid w:val="00971C51"/>
    <w:rsid w:val="00971FB5"/>
    <w:rsid w:val="00972086"/>
    <w:rsid w:val="00972AF9"/>
    <w:rsid w:val="00972D0C"/>
    <w:rsid w:val="00972E2E"/>
    <w:rsid w:val="00973382"/>
    <w:rsid w:val="00973411"/>
    <w:rsid w:val="00975246"/>
    <w:rsid w:val="009760B4"/>
    <w:rsid w:val="00977174"/>
    <w:rsid w:val="0098067F"/>
    <w:rsid w:val="00980D9B"/>
    <w:rsid w:val="00981551"/>
    <w:rsid w:val="009823D3"/>
    <w:rsid w:val="00982605"/>
    <w:rsid w:val="00982EE0"/>
    <w:rsid w:val="009837B9"/>
    <w:rsid w:val="00983AB7"/>
    <w:rsid w:val="00984A18"/>
    <w:rsid w:val="00986AAF"/>
    <w:rsid w:val="009871FF"/>
    <w:rsid w:val="00987625"/>
    <w:rsid w:val="00990296"/>
    <w:rsid w:val="00990742"/>
    <w:rsid w:val="00990799"/>
    <w:rsid w:val="009911BE"/>
    <w:rsid w:val="009921F1"/>
    <w:rsid w:val="00992BA5"/>
    <w:rsid w:val="00994259"/>
    <w:rsid w:val="009945B5"/>
    <w:rsid w:val="009949D6"/>
    <w:rsid w:val="0099535B"/>
    <w:rsid w:val="009954F3"/>
    <w:rsid w:val="009955C0"/>
    <w:rsid w:val="009956B8"/>
    <w:rsid w:val="009956E9"/>
    <w:rsid w:val="00995D51"/>
    <w:rsid w:val="00996326"/>
    <w:rsid w:val="00996625"/>
    <w:rsid w:val="00996CF0"/>
    <w:rsid w:val="00996F60"/>
    <w:rsid w:val="009974FB"/>
    <w:rsid w:val="009A0631"/>
    <w:rsid w:val="009A0B12"/>
    <w:rsid w:val="009A1208"/>
    <w:rsid w:val="009A2838"/>
    <w:rsid w:val="009A360B"/>
    <w:rsid w:val="009A3F57"/>
    <w:rsid w:val="009A3FFC"/>
    <w:rsid w:val="009A596E"/>
    <w:rsid w:val="009A5ECE"/>
    <w:rsid w:val="009B0501"/>
    <w:rsid w:val="009B08A0"/>
    <w:rsid w:val="009B0DFB"/>
    <w:rsid w:val="009B10ED"/>
    <w:rsid w:val="009B14DD"/>
    <w:rsid w:val="009B1595"/>
    <w:rsid w:val="009B169B"/>
    <w:rsid w:val="009B2A3B"/>
    <w:rsid w:val="009B2FDD"/>
    <w:rsid w:val="009B380E"/>
    <w:rsid w:val="009B3E43"/>
    <w:rsid w:val="009B412E"/>
    <w:rsid w:val="009B58CC"/>
    <w:rsid w:val="009B6F51"/>
    <w:rsid w:val="009C10FA"/>
    <w:rsid w:val="009C3E4A"/>
    <w:rsid w:val="009C40ED"/>
    <w:rsid w:val="009C4491"/>
    <w:rsid w:val="009C69AA"/>
    <w:rsid w:val="009C7158"/>
    <w:rsid w:val="009C7472"/>
    <w:rsid w:val="009D1346"/>
    <w:rsid w:val="009D14EC"/>
    <w:rsid w:val="009D15C7"/>
    <w:rsid w:val="009D16A5"/>
    <w:rsid w:val="009D16D0"/>
    <w:rsid w:val="009D19A1"/>
    <w:rsid w:val="009D3C67"/>
    <w:rsid w:val="009D3EA4"/>
    <w:rsid w:val="009D3FCF"/>
    <w:rsid w:val="009D4287"/>
    <w:rsid w:val="009D44F7"/>
    <w:rsid w:val="009D452B"/>
    <w:rsid w:val="009D458C"/>
    <w:rsid w:val="009D48C3"/>
    <w:rsid w:val="009D50A6"/>
    <w:rsid w:val="009D5168"/>
    <w:rsid w:val="009D52C7"/>
    <w:rsid w:val="009D56C5"/>
    <w:rsid w:val="009D649C"/>
    <w:rsid w:val="009D73FA"/>
    <w:rsid w:val="009D7A9F"/>
    <w:rsid w:val="009D7BA7"/>
    <w:rsid w:val="009E1982"/>
    <w:rsid w:val="009E226A"/>
    <w:rsid w:val="009E2755"/>
    <w:rsid w:val="009E34A9"/>
    <w:rsid w:val="009E42EB"/>
    <w:rsid w:val="009E45A9"/>
    <w:rsid w:val="009E46E5"/>
    <w:rsid w:val="009E4811"/>
    <w:rsid w:val="009E4BC1"/>
    <w:rsid w:val="009E606B"/>
    <w:rsid w:val="009E6F51"/>
    <w:rsid w:val="009F0720"/>
    <w:rsid w:val="009F0D69"/>
    <w:rsid w:val="009F22AC"/>
    <w:rsid w:val="009F24A1"/>
    <w:rsid w:val="009F4732"/>
    <w:rsid w:val="009F4819"/>
    <w:rsid w:val="009F4DD3"/>
    <w:rsid w:val="009F5CB2"/>
    <w:rsid w:val="009F5EB1"/>
    <w:rsid w:val="009F5FB0"/>
    <w:rsid w:val="009F70DB"/>
    <w:rsid w:val="009F739D"/>
    <w:rsid w:val="009F7EF6"/>
    <w:rsid w:val="00A001E2"/>
    <w:rsid w:val="00A00281"/>
    <w:rsid w:val="00A03006"/>
    <w:rsid w:val="00A03BB8"/>
    <w:rsid w:val="00A04512"/>
    <w:rsid w:val="00A04DAD"/>
    <w:rsid w:val="00A054BE"/>
    <w:rsid w:val="00A0631B"/>
    <w:rsid w:val="00A06432"/>
    <w:rsid w:val="00A0674E"/>
    <w:rsid w:val="00A06AB9"/>
    <w:rsid w:val="00A07275"/>
    <w:rsid w:val="00A07983"/>
    <w:rsid w:val="00A07F7C"/>
    <w:rsid w:val="00A10C71"/>
    <w:rsid w:val="00A111CB"/>
    <w:rsid w:val="00A1197E"/>
    <w:rsid w:val="00A11DA5"/>
    <w:rsid w:val="00A12110"/>
    <w:rsid w:val="00A12243"/>
    <w:rsid w:val="00A1385F"/>
    <w:rsid w:val="00A14689"/>
    <w:rsid w:val="00A15426"/>
    <w:rsid w:val="00A161F8"/>
    <w:rsid w:val="00A165E3"/>
    <w:rsid w:val="00A1777B"/>
    <w:rsid w:val="00A21F5A"/>
    <w:rsid w:val="00A22483"/>
    <w:rsid w:val="00A227FE"/>
    <w:rsid w:val="00A22B42"/>
    <w:rsid w:val="00A22FF8"/>
    <w:rsid w:val="00A23463"/>
    <w:rsid w:val="00A23EBF"/>
    <w:rsid w:val="00A247F3"/>
    <w:rsid w:val="00A2533F"/>
    <w:rsid w:val="00A25C70"/>
    <w:rsid w:val="00A25CD9"/>
    <w:rsid w:val="00A26039"/>
    <w:rsid w:val="00A315E4"/>
    <w:rsid w:val="00A32175"/>
    <w:rsid w:val="00A322F9"/>
    <w:rsid w:val="00A329B3"/>
    <w:rsid w:val="00A3305A"/>
    <w:rsid w:val="00A331CB"/>
    <w:rsid w:val="00A3505D"/>
    <w:rsid w:val="00A363CA"/>
    <w:rsid w:val="00A4036F"/>
    <w:rsid w:val="00A40513"/>
    <w:rsid w:val="00A406E5"/>
    <w:rsid w:val="00A40AC7"/>
    <w:rsid w:val="00A40EF2"/>
    <w:rsid w:val="00A414D3"/>
    <w:rsid w:val="00A41A74"/>
    <w:rsid w:val="00A42BFB"/>
    <w:rsid w:val="00A4464E"/>
    <w:rsid w:val="00A44B5B"/>
    <w:rsid w:val="00A4641C"/>
    <w:rsid w:val="00A466EA"/>
    <w:rsid w:val="00A46EE8"/>
    <w:rsid w:val="00A472D1"/>
    <w:rsid w:val="00A47378"/>
    <w:rsid w:val="00A47AB1"/>
    <w:rsid w:val="00A47F8E"/>
    <w:rsid w:val="00A53F92"/>
    <w:rsid w:val="00A5418A"/>
    <w:rsid w:val="00A5529B"/>
    <w:rsid w:val="00A55876"/>
    <w:rsid w:val="00A566B9"/>
    <w:rsid w:val="00A567F8"/>
    <w:rsid w:val="00A5783A"/>
    <w:rsid w:val="00A579EC"/>
    <w:rsid w:val="00A600DE"/>
    <w:rsid w:val="00A60816"/>
    <w:rsid w:val="00A60D4F"/>
    <w:rsid w:val="00A61899"/>
    <w:rsid w:val="00A63755"/>
    <w:rsid w:val="00A63BF2"/>
    <w:rsid w:val="00A63D93"/>
    <w:rsid w:val="00A6437B"/>
    <w:rsid w:val="00A64AE5"/>
    <w:rsid w:val="00A653A5"/>
    <w:rsid w:val="00A6555D"/>
    <w:rsid w:val="00A658A6"/>
    <w:rsid w:val="00A66A3E"/>
    <w:rsid w:val="00A67192"/>
    <w:rsid w:val="00A672C0"/>
    <w:rsid w:val="00A6761F"/>
    <w:rsid w:val="00A67801"/>
    <w:rsid w:val="00A6786F"/>
    <w:rsid w:val="00A67FB1"/>
    <w:rsid w:val="00A708BD"/>
    <w:rsid w:val="00A70EFC"/>
    <w:rsid w:val="00A719F6"/>
    <w:rsid w:val="00A726CA"/>
    <w:rsid w:val="00A7376B"/>
    <w:rsid w:val="00A73B65"/>
    <w:rsid w:val="00A73C51"/>
    <w:rsid w:val="00A73CC6"/>
    <w:rsid w:val="00A74135"/>
    <w:rsid w:val="00A74B6C"/>
    <w:rsid w:val="00A75057"/>
    <w:rsid w:val="00A75923"/>
    <w:rsid w:val="00A77713"/>
    <w:rsid w:val="00A77DA9"/>
    <w:rsid w:val="00A80C32"/>
    <w:rsid w:val="00A811CA"/>
    <w:rsid w:val="00A828EE"/>
    <w:rsid w:val="00A82BC4"/>
    <w:rsid w:val="00A838C7"/>
    <w:rsid w:val="00A841D3"/>
    <w:rsid w:val="00A841E6"/>
    <w:rsid w:val="00A84291"/>
    <w:rsid w:val="00A842D9"/>
    <w:rsid w:val="00A84C2A"/>
    <w:rsid w:val="00A853EC"/>
    <w:rsid w:val="00A8542E"/>
    <w:rsid w:val="00A8574C"/>
    <w:rsid w:val="00A85BA7"/>
    <w:rsid w:val="00A85BFE"/>
    <w:rsid w:val="00A85F08"/>
    <w:rsid w:val="00A8652B"/>
    <w:rsid w:val="00A872B6"/>
    <w:rsid w:val="00A877EE"/>
    <w:rsid w:val="00A90EB0"/>
    <w:rsid w:val="00A91165"/>
    <w:rsid w:val="00A911F0"/>
    <w:rsid w:val="00A92DAF"/>
    <w:rsid w:val="00A93899"/>
    <w:rsid w:val="00A93D63"/>
    <w:rsid w:val="00A94B3C"/>
    <w:rsid w:val="00A95D68"/>
    <w:rsid w:val="00A9612D"/>
    <w:rsid w:val="00A966EB"/>
    <w:rsid w:val="00AA1898"/>
    <w:rsid w:val="00AA2581"/>
    <w:rsid w:val="00AA2833"/>
    <w:rsid w:val="00AA2D10"/>
    <w:rsid w:val="00AA3941"/>
    <w:rsid w:val="00AA4301"/>
    <w:rsid w:val="00AA4DFF"/>
    <w:rsid w:val="00AA5821"/>
    <w:rsid w:val="00AA5F71"/>
    <w:rsid w:val="00AA6472"/>
    <w:rsid w:val="00AA7337"/>
    <w:rsid w:val="00AA7EF7"/>
    <w:rsid w:val="00AA7FA6"/>
    <w:rsid w:val="00AA7FB9"/>
    <w:rsid w:val="00AB0746"/>
    <w:rsid w:val="00AB07B9"/>
    <w:rsid w:val="00AB0CB0"/>
    <w:rsid w:val="00AB1867"/>
    <w:rsid w:val="00AB1D66"/>
    <w:rsid w:val="00AB20B8"/>
    <w:rsid w:val="00AB3530"/>
    <w:rsid w:val="00AB396A"/>
    <w:rsid w:val="00AB3F67"/>
    <w:rsid w:val="00AB40ED"/>
    <w:rsid w:val="00AB4CD6"/>
    <w:rsid w:val="00AB6664"/>
    <w:rsid w:val="00AB6FE7"/>
    <w:rsid w:val="00AB7AD7"/>
    <w:rsid w:val="00AC004D"/>
    <w:rsid w:val="00AC02D2"/>
    <w:rsid w:val="00AC0862"/>
    <w:rsid w:val="00AC103E"/>
    <w:rsid w:val="00AC15F3"/>
    <w:rsid w:val="00AC2E23"/>
    <w:rsid w:val="00AC4174"/>
    <w:rsid w:val="00AC472E"/>
    <w:rsid w:val="00AC4754"/>
    <w:rsid w:val="00AC4AEE"/>
    <w:rsid w:val="00AC5F32"/>
    <w:rsid w:val="00AC61FB"/>
    <w:rsid w:val="00AC6E2C"/>
    <w:rsid w:val="00AC7800"/>
    <w:rsid w:val="00AC7BBF"/>
    <w:rsid w:val="00AC7CF7"/>
    <w:rsid w:val="00AD0567"/>
    <w:rsid w:val="00AD0E65"/>
    <w:rsid w:val="00AD1303"/>
    <w:rsid w:val="00AD2274"/>
    <w:rsid w:val="00AD2430"/>
    <w:rsid w:val="00AD283E"/>
    <w:rsid w:val="00AD2E25"/>
    <w:rsid w:val="00AD4D5B"/>
    <w:rsid w:val="00AD6843"/>
    <w:rsid w:val="00AD691A"/>
    <w:rsid w:val="00AD6E3A"/>
    <w:rsid w:val="00AD6F9E"/>
    <w:rsid w:val="00AD7828"/>
    <w:rsid w:val="00AD7B48"/>
    <w:rsid w:val="00AE02F3"/>
    <w:rsid w:val="00AE0467"/>
    <w:rsid w:val="00AE0CA2"/>
    <w:rsid w:val="00AE0D2D"/>
    <w:rsid w:val="00AE2086"/>
    <w:rsid w:val="00AE389B"/>
    <w:rsid w:val="00AE41A6"/>
    <w:rsid w:val="00AE67C3"/>
    <w:rsid w:val="00AE73EF"/>
    <w:rsid w:val="00AE76CE"/>
    <w:rsid w:val="00AF0DB1"/>
    <w:rsid w:val="00AF0E34"/>
    <w:rsid w:val="00AF0FF5"/>
    <w:rsid w:val="00AF2233"/>
    <w:rsid w:val="00AF271D"/>
    <w:rsid w:val="00AF2D9A"/>
    <w:rsid w:val="00AF400A"/>
    <w:rsid w:val="00AF4225"/>
    <w:rsid w:val="00AF436F"/>
    <w:rsid w:val="00AF535B"/>
    <w:rsid w:val="00AF555D"/>
    <w:rsid w:val="00AF56C2"/>
    <w:rsid w:val="00AF5B8D"/>
    <w:rsid w:val="00AF5C48"/>
    <w:rsid w:val="00AF67FE"/>
    <w:rsid w:val="00AF6AEC"/>
    <w:rsid w:val="00AF7238"/>
    <w:rsid w:val="00AF7484"/>
    <w:rsid w:val="00AF7C7E"/>
    <w:rsid w:val="00B004E6"/>
    <w:rsid w:val="00B0282F"/>
    <w:rsid w:val="00B02A72"/>
    <w:rsid w:val="00B03AB5"/>
    <w:rsid w:val="00B03B65"/>
    <w:rsid w:val="00B04D82"/>
    <w:rsid w:val="00B05800"/>
    <w:rsid w:val="00B058AE"/>
    <w:rsid w:val="00B0592A"/>
    <w:rsid w:val="00B05E32"/>
    <w:rsid w:val="00B0686A"/>
    <w:rsid w:val="00B0708B"/>
    <w:rsid w:val="00B0744D"/>
    <w:rsid w:val="00B07770"/>
    <w:rsid w:val="00B07890"/>
    <w:rsid w:val="00B10568"/>
    <w:rsid w:val="00B10CF0"/>
    <w:rsid w:val="00B10E95"/>
    <w:rsid w:val="00B116F5"/>
    <w:rsid w:val="00B125BD"/>
    <w:rsid w:val="00B12DD9"/>
    <w:rsid w:val="00B13662"/>
    <w:rsid w:val="00B16104"/>
    <w:rsid w:val="00B16186"/>
    <w:rsid w:val="00B16A62"/>
    <w:rsid w:val="00B20548"/>
    <w:rsid w:val="00B23665"/>
    <w:rsid w:val="00B239B8"/>
    <w:rsid w:val="00B23F31"/>
    <w:rsid w:val="00B24693"/>
    <w:rsid w:val="00B24C41"/>
    <w:rsid w:val="00B24F53"/>
    <w:rsid w:val="00B25AD9"/>
    <w:rsid w:val="00B300C6"/>
    <w:rsid w:val="00B313C5"/>
    <w:rsid w:val="00B31B74"/>
    <w:rsid w:val="00B321D5"/>
    <w:rsid w:val="00B32445"/>
    <w:rsid w:val="00B33457"/>
    <w:rsid w:val="00B33631"/>
    <w:rsid w:val="00B33675"/>
    <w:rsid w:val="00B33D82"/>
    <w:rsid w:val="00B34168"/>
    <w:rsid w:val="00B34C42"/>
    <w:rsid w:val="00B354C1"/>
    <w:rsid w:val="00B35BB5"/>
    <w:rsid w:val="00B36F3A"/>
    <w:rsid w:val="00B36FB1"/>
    <w:rsid w:val="00B3715F"/>
    <w:rsid w:val="00B402EB"/>
    <w:rsid w:val="00B405FC"/>
    <w:rsid w:val="00B40C57"/>
    <w:rsid w:val="00B4103E"/>
    <w:rsid w:val="00B410AA"/>
    <w:rsid w:val="00B411A0"/>
    <w:rsid w:val="00B41F1F"/>
    <w:rsid w:val="00B422C1"/>
    <w:rsid w:val="00B4409B"/>
    <w:rsid w:val="00B44320"/>
    <w:rsid w:val="00B44C69"/>
    <w:rsid w:val="00B44D23"/>
    <w:rsid w:val="00B45930"/>
    <w:rsid w:val="00B46102"/>
    <w:rsid w:val="00B463B7"/>
    <w:rsid w:val="00B465FC"/>
    <w:rsid w:val="00B46996"/>
    <w:rsid w:val="00B46C5C"/>
    <w:rsid w:val="00B47964"/>
    <w:rsid w:val="00B504ED"/>
    <w:rsid w:val="00B50EA8"/>
    <w:rsid w:val="00B50FFA"/>
    <w:rsid w:val="00B5175A"/>
    <w:rsid w:val="00B53E95"/>
    <w:rsid w:val="00B53F05"/>
    <w:rsid w:val="00B555E3"/>
    <w:rsid w:val="00B560D4"/>
    <w:rsid w:val="00B57A2F"/>
    <w:rsid w:val="00B57E37"/>
    <w:rsid w:val="00B6003E"/>
    <w:rsid w:val="00B60C3C"/>
    <w:rsid w:val="00B62142"/>
    <w:rsid w:val="00B626EF"/>
    <w:rsid w:val="00B628AA"/>
    <w:rsid w:val="00B64082"/>
    <w:rsid w:val="00B6552A"/>
    <w:rsid w:val="00B66136"/>
    <w:rsid w:val="00B6644F"/>
    <w:rsid w:val="00B674B4"/>
    <w:rsid w:val="00B701B0"/>
    <w:rsid w:val="00B707B3"/>
    <w:rsid w:val="00B71520"/>
    <w:rsid w:val="00B719FE"/>
    <w:rsid w:val="00B71EA3"/>
    <w:rsid w:val="00B721B8"/>
    <w:rsid w:val="00B72325"/>
    <w:rsid w:val="00B72362"/>
    <w:rsid w:val="00B72EC6"/>
    <w:rsid w:val="00B73D57"/>
    <w:rsid w:val="00B74292"/>
    <w:rsid w:val="00B758AB"/>
    <w:rsid w:val="00B767F8"/>
    <w:rsid w:val="00B773DE"/>
    <w:rsid w:val="00B8016F"/>
    <w:rsid w:val="00B816D8"/>
    <w:rsid w:val="00B81824"/>
    <w:rsid w:val="00B81AD3"/>
    <w:rsid w:val="00B81B69"/>
    <w:rsid w:val="00B81D8B"/>
    <w:rsid w:val="00B825F4"/>
    <w:rsid w:val="00B829D8"/>
    <w:rsid w:val="00B83D6F"/>
    <w:rsid w:val="00B84B5B"/>
    <w:rsid w:val="00B84D2D"/>
    <w:rsid w:val="00B85159"/>
    <w:rsid w:val="00B86446"/>
    <w:rsid w:val="00B8727E"/>
    <w:rsid w:val="00B90F91"/>
    <w:rsid w:val="00B92CE0"/>
    <w:rsid w:val="00B92EE0"/>
    <w:rsid w:val="00B934B1"/>
    <w:rsid w:val="00B93915"/>
    <w:rsid w:val="00B94128"/>
    <w:rsid w:val="00B951A9"/>
    <w:rsid w:val="00B956EE"/>
    <w:rsid w:val="00B95BF6"/>
    <w:rsid w:val="00B9660A"/>
    <w:rsid w:val="00B975E4"/>
    <w:rsid w:val="00B97CB3"/>
    <w:rsid w:val="00BA1176"/>
    <w:rsid w:val="00BA2CAB"/>
    <w:rsid w:val="00BA3FC6"/>
    <w:rsid w:val="00BA54D6"/>
    <w:rsid w:val="00BA5B00"/>
    <w:rsid w:val="00BA635B"/>
    <w:rsid w:val="00BA6386"/>
    <w:rsid w:val="00BA6441"/>
    <w:rsid w:val="00BA68E7"/>
    <w:rsid w:val="00BA7DF4"/>
    <w:rsid w:val="00BB0AE6"/>
    <w:rsid w:val="00BB1C2C"/>
    <w:rsid w:val="00BB21BC"/>
    <w:rsid w:val="00BB2253"/>
    <w:rsid w:val="00BB3D2B"/>
    <w:rsid w:val="00BB47AE"/>
    <w:rsid w:val="00BB49CC"/>
    <w:rsid w:val="00BB4D63"/>
    <w:rsid w:val="00BB4D6C"/>
    <w:rsid w:val="00BB4E14"/>
    <w:rsid w:val="00BB7AA7"/>
    <w:rsid w:val="00BC1CC8"/>
    <w:rsid w:val="00BC2261"/>
    <w:rsid w:val="00BC3B81"/>
    <w:rsid w:val="00BC3DEE"/>
    <w:rsid w:val="00BC6D3B"/>
    <w:rsid w:val="00BC79BD"/>
    <w:rsid w:val="00BD2879"/>
    <w:rsid w:val="00BD45FA"/>
    <w:rsid w:val="00BD5891"/>
    <w:rsid w:val="00BD58A6"/>
    <w:rsid w:val="00BE006F"/>
    <w:rsid w:val="00BE0208"/>
    <w:rsid w:val="00BE04A8"/>
    <w:rsid w:val="00BE0896"/>
    <w:rsid w:val="00BE0B01"/>
    <w:rsid w:val="00BE1313"/>
    <w:rsid w:val="00BE181D"/>
    <w:rsid w:val="00BE1DAF"/>
    <w:rsid w:val="00BE3EAD"/>
    <w:rsid w:val="00BE43D8"/>
    <w:rsid w:val="00BE6D2F"/>
    <w:rsid w:val="00BE79C7"/>
    <w:rsid w:val="00BE7C69"/>
    <w:rsid w:val="00BE7CD1"/>
    <w:rsid w:val="00BF003B"/>
    <w:rsid w:val="00BF0C5A"/>
    <w:rsid w:val="00BF0D87"/>
    <w:rsid w:val="00BF15E5"/>
    <w:rsid w:val="00BF1D24"/>
    <w:rsid w:val="00BF2053"/>
    <w:rsid w:val="00BF2D60"/>
    <w:rsid w:val="00BF3303"/>
    <w:rsid w:val="00BF3795"/>
    <w:rsid w:val="00BF3CB5"/>
    <w:rsid w:val="00BF4A65"/>
    <w:rsid w:val="00BF53C4"/>
    <w:rsid w:val="00BF57FC"/>
    <w:rsid w:val="00BF5BE5"/>
    <w:rsid w:val="00BF625C"/>
    <w:rsid w:val="00BF6597"/>
    <w:rsid w:val="00BF67C0"/>
    <w:rsid w:val="00BF6D9C"/>
    <w:rsid w:val="00BF78F3"/>
    <w:rsid w:val="00C00E5A"/>
    <w:rsid w:val="00C01A3F"/>
    <w:rsid w:val="00C0218D"/>
    <w:rsid w:val="00C03DBE"/>
    <w:rsid w:val="00C03FAD"/>
    <w:rsid w:val="00C04DFD"/>
    <w:rsid w:val="00C06834"/>
    <w:rsid w:val="00C06E8E"/>
    <w:rsid w:val="00C072C9"/>
    <w:rsid w:val="00C073F1"/>
    <w:rsid w:val="00C07DD3"/>
    <w:rsid w:val="00C10E21"/>
    <w:rsid w:val="00C10EF3"/>
    <w:rsid w:val="00C11540"/>
    <w:rsid w:val="00C126BE"/>
    <w:rsid w:val="00C1285B"/>
    <w:rsid w:val="00C1361B"/>
    <w:rsid w:val="00C1395C"/>
    <w:rsid w:val="00C144E7"/>
    <w:rsid w:val="00C1463A"/>
    <w:rsid w:val="00C14843"/>
    <w:rsid w:val="00C14E1F"/>
    <w:rsid w:val="00C15252"/>
    <w:rsid w:val="00C157FD"/>
    <w:rsid w:val="00C1595B"/>
    <w:rsid w:val="00C1606A"/>
    <w:rsid w:val="00C161A7"/>
    <w:rsid w:val="00C1620B"/>
    <w:rsid w:val="00C171ED"/>
    <w:rsid w:val="00C17C9E"/>
    <w:rsid w:val="00C17EF7"/>
    <w:rsid w:val="00C21239"/>
    <w:rsid w:val="00C21BBD"/>
    <w:rsid w:val="00C22080"/>
    <w:rsid w:val="00C222E9"/>
    <w:rsid w:val="00C22CB6"/>
    <w:rsid w:val="00C2366C"/>
    <w:rsid w:val="00C23700"/>
    <w:rsid w:val="00C23C45"/>
    <w:rsid w:val="00C24B9B"/>
    <w:rsid w:val="00C24FD4"/>
    <w:rsid w:val="00C2521A"/>
    <w:rsid w:val="00C2555A"/>
    <w:rsid w:val="00C255AD"/>
    <w:rsid w:val="00C25A75"/>
    <w:rsid w:val="00C264BE"/>
    <w:rsid w:val="00C27649"/>
    <w:rsid w:val="00C3016A"/>
    <w:rsid w:val="00C315AF"/>
    <w:rsid w:val="00C33310"/>
    <w:rsid w:val="00C34074"/>
    <w:rsid w:val="00C350FF"/>
    <w:rsid w:val="00C35CE8"/>
    <w:rsid w:val="00C3608F"/>
    <w:rsid w:val="00C36D9A"/>
    <w:rsid w:val="00C377AB"/>
    <w:rsid w:val="00C41B59"/>
    <w:rsid w:val="00C420A9"/>
    <w:rsid w:val="00C42DBE"/>
    <w:rsid w:val="00C4347C"/>
    <w:rsid w:val="00C44266"/>
    <w:rsid w:val="00C44A72"/>
    <w:rsid w:val="00C45C90"/>
    <w:rsid w:val="00C46882"/>
    <w:rsid w:val="00C46D8B"/>
    <w:rsid w:val="00C46ED9"/>
    <w:rsid w:val="00C47194"/>
    <w:rsid w:val="00C47A65"/>
    <w:rsid w:val="00C5036F"/>
    <w:rsid w:val="00C508D7"/>
    <w:rsid w:val="00C509F4"/>
    <w:rsid w:val="00C5102E"/>
    <w:rsid w:val="00C51BBF"/>
    <w:rsid w:val="00C52EE9"/>
    <w:rsid w:val="00C52FDC"/>
    <w:rsid w:val="00C533FB"/>
    <w:rsid w:val="00C53D81"/>
    <w:rsid w:val="00C53FC6"/>
    <w:rsid w:val="00C55251"/>
    <w:rsid w:val="00C5534A"/>
    <w:rsid w:val="00C55D18"/>
    <w:rsid w:val="00C56D91"/>
    <w:rsid w:val="00C56E18"/>
    <w:rsid w:val="00C56F92"/>
    <w:rsid w:val="00C57B77"/>
    <w:rsid w:val="00C6044C"/>
    <w:rsid w:val="00C6072D"/>
    <w:rsid w:val="00C60B28"/>
    <w:rsid w:val="00C612D4"/>
    <w:rsid w:val="00C61727"/>
    <w:rsid w:val="00C617DB"/>
    <w:rsid w:val="00C61FC2"/>
    <w:rsid w:val="00C62F76"/>
    <w:rsid w:val="00C63187"/>
    <w:rsid w:val="00C6338E"/>
    <w:rsid w:val="00C63696"/>
    <w:rsid w:val="00C651D2"/>
    <w:rsid w:val="00C669E1"/>
    <w:rsid w:val="00C672A3"/>
    <w:rsid w:val="00C705F9"/>
    <w:rsid w:val="00C7087E"/>
    <w:rsid w:val="00C710FE"/>
    <w:rsid w:val="00C712E5"/>
    <w:rsid w:val="00C7181B"/>
    <w:rsid w:val="00C7243B"/>
    <w:rsid w:val="00C72AC5"/>
    <w:rsid w:val="00C73473"/>
    <w:rsid w:val="00C7357E"/>
    <w:rsid w:val="00C738A4"/>
    <w:rsid w:val="00C73B8E"/>
    <w:rsid w:val="00C73D17"/>
    <w:rsid w:val="00C747AB"/>
    <w:rsid w:val="00C754D8"/>
    <w:rsid w:val="00C77540"/>
    <w:rsid w:val="00C77C20"/>
    <w:rsid w:val="00C77F90"/>
    <w:rsid w:val="00C80269"/>
    <w:rsid w:val="00C80F0F"/>
    <w:rsid w:val="00C81B78"/>
    <w:rsid w:val="00C82D32"/>
    <w:rsid w:val="00C83BAC"/>
    <w:rsid w:val="00C83C6A"/>
    <w:rsid w:val="00C85C75"/>
    <w:rsid w:val="00C8667A"/>
    <w:rsid w:val="00C8682F"/>
    <w:rsid w:val="00C872F1"/>
    <w:rsid w:val="00C9056E"/>
    <w:rsid w:val="00C90B08"/>
    <w:rsid w:val="00C91215"/>
    <w:rsid w:val="00C9146F"/>
    <w:rsid w:val="00C920A0"/>
    <w:rsid w:val="00C923D6"/>
    <w:rsid w:val="00C92443"/>
    <w:rsid w:val="00C92684"/>
    <w:rsid w:val="00C9286F"/>
    <w:rsid w:val="00C933DE"/>
    <w:rsid w:val="00C93BCB"/>
    <w:rsid w:val="00C953FA"/>
    <w:rsid w:val="00C96DC5"/>
    <w:rsid w:val="00C9709D"/>
    <w:rsid w:val="00CA04F3"/>
    <w:rsid w:val="00CA05DD"/>
    <w:rsid w:val="00CA06EE"/>
    <w:rsid w:val="00CA0997"/>
    <w:rsid w:val="00CA1BFA"/>
    <w:rsid w:val="00CA2081"/>
    <w:rsid w:val="00CA3C22"/>
    <w:rsid w:val="00CA3C8B"/>
    <w:rsid w:val="00CA5738"/>
    <w:rsid w:val="00CA58F6"/>
    <w:rsid w:val="00CA5B80"/>
    <w:rsid w:val="00CA65E9"/>
    <w:rsid w:val="00CB05AB"/>
    <w:rsid w:val="00CB0EB2"/>
    <w:rsid w:val="00CB1376"/>
    <w:rsid w:val="00CB1AE8"/>
    <w:rsid w:val="00CB26B9"/>
    <w:rsid w:val="00CB2D32"/>
    <w:rsid w:val="00CB32EC"/>
    <w:rsid w:val="00CB4678"/>
    <w:rsid w:val="00CB4E18"/>
    <w:rsid w:val="00CB54DE"/>
    <w:rsid w:val="00CB55A5"/>
    <w:rsid w:val="00CB5C0C"/>
    <w:rsid w:val="00CB70F1"/>
    <w:rsid w:val="00CB7909"/>
    <w:rsid w:val="00CC07B1"/>
    <w:rsid w:val="00CC0DB3"/>
    <w:rsid w:val="00CC15B7"/>
    <w:rsid w:val="00CC1B98"/>
    <w:rsid w:val="00CC1C8C"/>
    <w:rsid w:val="00CC241A"/>
    <w:rsid w:val="00CC2C1E"/>
    <w:rsid w:val="00CC356A"/>
    <w:rsid w:val="00CC36AE"/>
    <w:rsid w:val="00CC3A69"/>
    <w:rsid w:val="00CC3DDD"/>
    <w:rsid w:val="00CC5D2C"/>
    <w:rsid w:val="00CC67B3"/>
    <w:rsid w:val="00CC6D59"/>
    <w:rsid w:val="00CC7984"/>
    <w:rsid w:val="00CC79E9"/>
    <w:rsid w:val="00CD0B48"/>
    <w:rsid w:val="00CD0C4A"/>
    <w:rsid w:val="00CD12E8"/>
    <w:rsid w:val="00CD1694"/>
    <w:rsid w:val="00CD2046"/>
    <w:rsid w:val="00CD24C9"/>
    <w:rsid w:val="00CD27C2"/>
    <w:rsid w:val="00CD30FD"/>
    <w:rsid w:val="00CD33B3"/>
    <w:rsid w:val="00CD4A94"/>
    <w:rsid w:val="00CD4D40"/>
    <w:rsid w:val="00CD567B"/>
    <w:rsid w:val="00CD6607"/>
    <w:rsid w:val="00CD6FB3"/>
    <w:rsid w:val="00CE015D"/>
    <w:rsid w:val="00CE16D3"/>
    <w:rsid w:val="00CE24FA"/>
    <w:rsid w:val="00CE4035"/>
    <w:rsid w:val="00CE432E"/>
    <w:rsid w:val="00CE4BE2"/>
    <w:rsid w:val="00CE59DC"/>
    <w:rsid w:val="00CE615C"/>
    <w:rsid w:val="00CE626B"/>
    <w:rsid w:val="00CE646A"/>
    <w:rsid w:val="00CE65AB"/>
    <w:rsid w:val="00CE6790"/>
    <w:rsid w:val="00CE7DCC"/>
    <w:rsid w:val="00CE7EE4"/>
    <w:rsid w:val="00CF0EE0"/>
    <w:rsid w:val="00CF135F"/>
    <w:rsid w:val="00CF136C"/>
    <w:rsid w:val="00CF19A9"/>
    <w:rsid w:val="00CF1FC1"/>
    <w:rsid w:val="00CF21D0"/>
    <w:rsid w:val="00CF24FA"/>
    <w:rsid w:val="00CF3B9F"/>
    <w:rsid w:val="00CF3CEF"/>
    <w:rsid w:val="00CF4266"/>
    <w:rsid w:val="00CF44CA"/>
    <w:rsid w:val="00CF45E6"/>
    <w:rsid w:val="00CF504C"/>
    <w:rsid w:val="00CF55F9"/>
    <w:rsid w:val="00CF63AB"/>
    <w:rsid w:val="00CF655E"/>
    <w:rsid w:val="00CF6D75"/>
    <w:rsid w:val="00CF7221"/>
    <w:rsid w:val="00D00FC0"/>
    <w:rsid w:val="00D0180E"/>
    <w:rsid w:val="00D021B8"/>
    <w:rsid w:val="00D02E91"/>
    <w:rsid w:val="00D03316"/>
    <w:rsid w:val="00D03331"/>
    <w:rsid w:val="00D03820"/>
    <w:rsid w:val="00D0390D"/>
    <w:rsid w:val="00D05CF4"/>
    <w:rsid w:val="00D065BB"/>
    <w:rsid w:val="00D06C60"/>
    <w:rsid w:val="00D101B4"/>
    <w:rsid w:val="00D10919"/>
    <w:rsid w:val="00D119D2"/>
    <w:rsid w:val="00D138DF"/>
    <w:rsid w:val="00D13E2B"/>
    <w:rsid w:val="00D1438B"/>
    <w:rsid w:val="00D146E9"/>
    <w:rsid w:val="00D163A5"/>
    <w:rsid w:val="00D17205"/>
    <w:rsid w:val="00D20B1A"/>
    <w:rsid w:val="00D20B77"/>
    <w:rsid w:val="00D2122F"/>
    <w:rsid w:val="00D21279"/>
    <w:rsid w:val="00D221AE"/>
    <w:rsid w:val="00D22914"/>
    <w:rsid w:val="00D22C0C"/>
    <w:rsid w:val="00D22D9C"/>
    <w:rsid w:val="00D232F6"/>
    <w:rsid w:val="00D23973"/>
    <w:rsid w:val="00D241F1"/>
    <w:rsid w:val="00D245E0"/>
    <w:rsid w:val="00D24827"/>
    <w:rsid w:val="00D24D74"/>
    <w:rsid w:val="00D25A7D"/>
    <w:rsid w:val="00D2631D"/>
    <w:rsid w:val="00D2642C"/>
    <w:rsid w:val="00D26FA0"/>
    <w:rsid w:val="00D275CB"/>
    <w:rsid w:val="00D27FE4"/>
    <w:rsid w:val="00D30B7B"/>
    <w:rsid w:val="00D30DFA"/>
    <w:rsid w:val="00D31DBB"/>
    <w:rsid w:val="00D324B7"/>
    <w:rsid w:val="00D32911"/>
    <w:rsid w:val="00D33E61"/>
    <w:rsid w:val="00D34D3B"/>
    <w:rsid w:val="00D354BE"/>
    <w:rsid w:val="00D357E2"/>
    <w:rsid w:val="00D35C76"/>
    <w:rsid w:val="00D364B1"/>
    <w:rsid w:val="00D365E1"/>
    <w:rsid w:val="00D36F43"/>
    <w:rsid w:val="00D370B8"/>
    <w:rsid w:val="00D37440"/>
    <w:rsid w:val="00D37C88"/>
    <w:rsid w:val="00D40BBF"/>
    <w:rsid w:val="00D424D5"/>
    <w:rsid w:val="00D4278F"/>
    <w:rsid w:val="00D44195"/>
    <w:rsid w:val="00D445EF"/>
    <w:rsid w:val="00D45082"/>
    <w:rsid w:val="00D463A5"/>
    <w:rsid w:val="00D46A5D"/>
    <w:rsid w:val="00D46C6D"/>
    <w:rsid w:val="00D4710D"/>
    <w:rsid w:val="00D47D25"/>
    <w:rsid w:val="00D47D85"/>
    <w:rsid w:val="00D501E5"/>
    <w:rsid w:val="00D513AD"/>
    <w:rsid w:val="00D516DD"/>
    <w:rsid w:val="00D51806"/>
    <w:rsid w:val="00D522CC"/>
    <w:rsid w:val="00D5416A"/>
    <w:rsid w:val="00D54462"/>
    <w:rsid w:val="00D564F3"/>
    <w:rsid w:val="00D5740B"/>
    <w:rsid w:val="00D60629"/>
    <w:rsid w:val="00D608DF"/>
    <w:rsid w:val="00D6100B"/>
    <w:rsid w:val="00D614C4"/>
    <w:rsid w:val="00D6195E"/>
    <w:rsid w:val="00D62186"/>
    <w:rsid w:val="00D62584"/>
    <w:rsid w:val="00D62ACD"/>
    <w:rsid w:val="00D62F42"/>
    <w:rsid w:val="00D6364B"/>
    <w:rsid w:val="00D63CDC"/>
    <w:rsid w:val="00D64F22"/>
    <w:rsid w:val="00D65156"/>
    <w:rsid w:val="00D66329"/>
    <w:rsid w:val="00D67CB8"/>
    <w:rsid w:val="00D706BC"/>
    <w:rsid w:val="00D708FA"/>
    <w:rsid w:val="00D7188D"/>
    <w:rsid w:val="00D724C2"/>
    <w:rsid w:val="00D73146"/>
    <w:rsid w:val="00D73958"/>
    <w:rsid w:val="00D73B22"/>
    <w:rsid w:val="00D73BED"/>
    <w:rsid w:val="00D74819"/>
    <w:rsid w:val="00D759DE"/>
    <w:rsid w:val="00D763BF"/>
    <w:rsid w:val="00D77149"/>
    <w:rsid w:val="00D7727E"/>
    <w:rsid w:val="00D77D28"/>
    <w:rsid w:val="00D77FC4"/>
    <w:rsid w:val="00D816F0"/>
    <w:rsid w:val="00D8170A"/>
    <w:rsid w:val="00D81944"/>
    <w:rsid w:val="00D81B2F"/>
    <w:rsid w:val="00D82396"/>
    <w:rsid w:val="00D823D0"/>
    <w:rsid w:val="00D83832"/>
    <w:rsid w:val="00D838DF"/>
    <w:rsid w:val="00D83924"/>
    <w:rsid w:val="00D843AF"/>
    <w:rsid w:val="00D84BBF"/>
    <w:rsid w:val="00D84E2B"/>
    <w:rsid w:val="00D84F0E"/>
    <w:rsid w:val="00D85670"/>
    <w:rsid w:val="00D8615E"/>
    <w:rsid w:val="00D86196"/>
    <w:rsid w:val="00D86297"/>
    <w:rsid w:val="00D864CA"/>
    <w:rsid w:val="00D8664E"/>
    <w:rsid w:val="00D8690A"/>
    <w:rsid w:val="00D8766C"/>
    <w:rsid w:val="00D87972"/>
    <w:rsid w:val="00D90206"/>
    <w:rsid w:val="00D90282"/>
    <w:rsid w:val="00D90D1B"/>
    <w:rsid w:val="00D90F09"/>
    <w:rsid w:val="00D91471"/>
    <w:rsid w:val="00D92234"/>
    <w:rsid w:val="00D9252B"/>
    <w:rsid w:val="00D92B0C"/>
    <w:rsid w:val="00D939B4"/>
    <w:rsid w:val="00D95162"/>
    <w:rsid w:val="00D956CB"/>
    <w:rsid w:val="00D963F4"/>
    <w:rsid w:val="00D96942"/>
    <w:rsid w:val="00D96A3D"/>
    <w:rsid w:val="00D975FA"/>
    <w:rsid w:val="00DA07D3"/>
    <w:rsid w:val="00DA07F8"/>
    <w:rsid w:val="00DA11A2"/>
    <w:rsid w:val="00DA1BB6"/>
    <w:rsid w:val="00DA2E4B"/>
    <w:rsid w:val="00DA2E53"/>
    <w:rsid w:val="00DA3157"/>
    <w:rsid w:val="00DA36EE"/>
    <w:rsid w:val="00DA3D94"/>
    <w:rsid w:val="00DA5AF8"/>
    <w:rsid w:val="00DA60F2"/>
    <w:rsid w:val="00DA6D7F"/>
    <w:rsid w:val="00DB0044"/>
    <w:rsid w:val="00DB02F7"/>
    <w:rsid w:val="00DB07A4"/>
    <w:rsid w:val="00DB0C93"/>
    <w:rsid w:val="00DB116D"/>
    <w:rsid w:val="00DB2831"/>
    <w:rsid w:val="00DB2D07"/>
    <w:rsid w:val="00DB444C"/>
    <w:rsid w:val="00DB4DC4"/>
    <w:rsid w:val="00DB5C85"/>
    <w:rsid w:val="00DB5F02"/>
    <w:rsid w:val="00DB6311"/>
    <w:rsid w:val="00DB6BC0"/>
    <w:rsid w:val="00DB7B04"/>
    <w:rsid w:val="00DC0E0B"/>
    <w:rsid w:val="00DC15BA"/>
    <w:rsid w:val="00DC1948"/>
    <w:rsid w:val="00DC2379"/>
    <w:rsid w:val="00DC323C"/>
    <w:rsid w:val="00DC34EF"/>
    <w:rsid w:val="00DC3A85"/>
    <w:rsid w:val="00DC458A"/>
    <w:rsid w:val="00DC57C8"/>
    <w:rsid w:val="00DC57DE"/>
    <w:rsid w:val="00DC6087"/>
    <w:rsid w:val="00DC609A"/>
    <w:rsid w:val="00DC6FAE"/>
    <w:rsid w:val="00DC7269"/>
    <w:rsid w:val="00DC7387"/>
    <w:rsid w:val="00DC7D53"/>
    <w:rsid w:val="00DD042D"/>
    <w:rsid w:val="00DD0CBE"/>
    <w:rsid w:val="00DD134B"/>
    <w:rsid w:val="00DD15F5"/>
    <w:rsid w:val="00DD17CC"/>
    <w:rsid w:val="00DD2A43"/>
    <w:rsid w:val="00DD3645"/>
    <w:rsid w:val="00DD3FB8"/>
    <w:rsid w:val="00DD4288"/>
    <w:rsid w:val="00DD4E53"/>
    <w:rsid w:val="00DD5BC0"/>
    <w:rsid w:val="00DD5C80"/>
    <w:rsid w:val="00DD62F0"/>
    <w:rsid w:val="00DD671E"/>
    <w:rsid w:val="00DD7024"/>
    <w:rsid w:val="00DD73F9"/>
    <w:rsid w:val="00DE05CD"/>
    <w:rsid w:val="00DE09F2"/>
    <w:rsid w:val="00DE1450"/>
    <w:rsid w:val="00DE1635"/>
    <w:rsid w:val="00DE217A"/>
    <w:rsid w:val="00DE28EA"/>
    <w:rsid w:val="00DE3121"/>
    <w:rsid w:val="00DE47A4"/>
    <w:rsid w:val="00DE55CF"/>
    <w:rsid w:val="00DE6ADB"/>
    <w:rsid w:val="00DE770C"/>
    <w:rsid w:val="00DF0580"/>
    <w:rsid w:val="00DF0592"/>
    <w:rsid w:val="00DF0FB8"/>
    <w:rsid w:val="00DF18CB"/>
    <w:rsid w:val="00DF1B0E"/>
    <w:rsid w:val="00DF2884"/>
    <w:rsid w:val="00DF298D"/>
    <w:rsid w:val="00DF321B"/>
    <w:rsid w:val="00DF3EF2"/>
    <w:rsid w:val="00DF3FDC"/>
    <w:rsid w:val="00DF5F35"/>
    <w:rsid w:val="00DF70F6"/>
    <w:rsid w:val="00E00081"/>
    <w:rsid w:val="00E00BC1"/>
    <w:rsid w:val="00E0106B"/>
    <w:rsid w:val="00E01290"/>
    <w:rsid w:val="00E02EA6"/>
    <w:rsid w:val="00E03D9B"/>
    <w:rsid w:val="00E03DD5"/>
    <w:rsid w:val="00E05F8B"/>
    <w:rsid w:val="00E06646"/>
    <w:rsid w:val="00E06EA8"/>
    <w:rsid w:val="00E12486"/>
    <w:rsid w:val="00E12701"/>
    <w:rsid w:val="00E12966"/>
    <w:rsid w:val="00E130C7"/>
    <w:rsid w:val="00E134E9"/>
    <w:rsid w:val="00E13BB8"/>
    <w:rsid w:val="00E13D07"/>
    <w:rsid w:val="00E14CD9"/>
    <w:rsid w:val="00E1554A"/>
    <w:rsid w:val="00E16E83"/>
    <w:rsid w:val="00E176D5"/>
    <w:rsid w:val="00E17844"/>
    <w:rsid w:val="00E207EF"/>
    <w:rsid w:val="00E20AEE"/>
    <w:rsid w:val="00E2120E"/>
    <w:rsid w:val="00E21B22"/>
    <w:rsid w:val="00E21BFD"/>
    <w:rsid w:val="00E2306A"/>
    <w:rsid w:val="00E230E0"/>
    <w:rsid w:val="00E23AD2"/>
    <w:rsid w:val="00E2430A"/>
    <w:rsid w:val="00E24997"/>
    <w:rsid w:val="00E25345"/>
    <w:rsid w:val="00E25B19"/>
    <w:rsid w:val="00E25E92"/>
    <w:rsid w:val="00E26732"/>
    <w:rsid w:val="00E26FA3"/>
    <w:rsid w:val="00E26FDA"/>
    <w:rsid w:val="00E276A3"/>
    <w:rsid w:val="00E30560"/>
    <w:rsid w:val="00E307A4"/>
    <w:rsid w:val="00E30C0D"/>
    <w:rsid w:val="00E30D4A"/>
    <w:rsid w:val="00E3153C"/>
    <w:rsid w:val="00E31A71"/>
    <w:rsid w:val="00E3201B"/>
    <w:rsid w:val="00E32785"/>
    <w:rsid w:val="00E3361C"/>
    <w:rsid w:val="00E33809"/>
    <w:rsid w:val="00E33F6B"/>
    <w:rsid w:val="00E34A18"/>
    <w:rsid w:val="00E35C56"/>
    <w:rsid w:val="00E36245"/>
    <w:rsid w:val="00E364BC"/>
    <w:rsid w:val="00E3694E"/>
    <w:rsid w:val="00E374CC"/>
    <w:rsid w:val="00E3788A"/>
    <w:rsid w:val="00E40803"/>
    <w:rsid w:val="00E4104C"/>
    <w:rsid w:val="00E41926"/>
    <w:rsid w:val="00E41B6D"/>
    <w:rsid w:val="00E41C4B"/>
    <w:rsid w:val="00E41CA0"/>
    <w:rsid w:val="00E41D24"/>
    <w:rsid w:val="00E43D53"/>
    <w:rsid w:val="00E458A7"/>
    <w:rsid w:val="00E463C4"/>
    <w:rsid w:val="00E464E0"/>
    <w:rsid w:val="00E46950"/>
    <w:rsid w:val="00E46D23"/>
    <w:rsid w:val="00E46F71"/>
    <w:rsid w:val="00E470CC"/>
    <w:rsid w:val="00E50DB6"/>
    <w:rsid w:val="00E5151C"/>
    <w:rsid w:val="00E51AAC"/>
    <w:rsid w:val="00E51EF1"/>
    <w:rsid w:val="00E52403"/>
    <w:rsid w:val="00E528DF"/>
    <w:rsid w:val="00E52BE1"/>
    <w:rsid w:val="00E52E2B"/>
    <w:rsid w:val="00E53422"/>
    <w:rsid w:val="00E54E2E"/>
    <w:rsid w:val="00E5578F"/>
    <w:rsid w:val="00E575DD"/>
    <w:rsid w:val="00E60290"/>
    <w:rsid w:val="00E60C58"/>
    <w:rsid w:val="00E6109A"/>
    <w:rsid w:val="00E61968"/>
    <w:rsid w:val="00E61C42"/>
    <w:rsid w:val="00E61D43"/>
    <w:rsid w:val="00E63E4B"/>
    <w:rsid w:val="00E64299"/>
    <w:rsid w:val="00E64D92"/>
    <w:rsid w:val="00E65457"/>
    <w:rsid w:val="00E65639"/>
    <w:rsid w:val="00E6567F"/>
    <w:rsid w:val="00E65FF0"/>
    <w:rsid w:val="00E669FC"/>
    <w:rsid w:val="00E66AF4"/>
    <w:rsid w:val="00E66BC9"/>
    <w:rsid w:val="00E66CC0"/>
    <w:rsid w:val="00E7018C"/>
    <w:rsid w:val="00E71083"/>
    <w:rsid w:val="00E7223E"/>
    <w:rsid w:val="00E728A9"/>
    <w:rsid w:val="00E73782"/>
    <w:rsid w:val="00E73848"/>
    <w:rsid w:val="00E7413D"/>
    <w:rsid w:val="00E74B45"/>
    <w:rsid w:val="00E75D74"/>
    <w:rsid w:val="00E75DFF"/>
    <w:rsid w:val="00E766A6"/>
    <w:rsid w:val="00E7684A"/>
    <w:rsid w:val="00E76C2C"/>
    <w:rsid w:val="00E76CBB"/>
    <w:rsid w:val="00E807D9"/>
    <w:rsid w:val="00E81ED1"/>
    <w:rsid w:val="00E8203E"/>
    <w:rsid w:val="00E82565"/>
    <w:rsid w:val="00E82615"/>
    <w:rsid w:val="00E826D7"/>
    <w:rsid w:val="00E8281C"/>
    <w:rsid w:val="00E829BD"/>
    <w:rsid w:val="00E83C25"/>
    <w:rsid w:val="00E85304"/>
    <w:rsid w:val="00E85544"/>
    <w:rsid w:val="00E855E6"/>
    <w:rsid w:val="00E86486"/>
    <w:rsid w:val="00E868D7"/>
    <w:rsid w:val="00E8754D"/>
    <w:rsid w:val="00E875B0"/>
    <w:rsid w:val="00E87989"/>
    <w:rsid w:val="00E93656"/>
    <w:rsid w:val="00E937E6"/>
    <w:rsid w:val="00E94361"/>
    <w:rsid w:val="00E94A62"/>
    <w:rsid w:val="00E954EA"/>
    <w:rsid w:val="00E95ECC"/>
    <w:rsid w:val="00EA0694"/>
    <w:rsid w:val="00EA085C"/>
    <w:rsid w:val="00EA0F4E"/>
    <w:rsid w:val="00EA1D05"/>
    <w:rsid w:val="00EA2912"/>
    <w:rsid w:val="00EA295B"/>
    <w:rsid w:val="00EA2A44"/>
    <w:rsid w:val="00EA2C69"/>
    <w:rsid w:val="00EA2E60"/>
    <w:rsid w:val="00EA340F"/>
    <w:rsid w:val="00EA34E8"/>
    <w:rsid w:val="00EA3B9B"/>
    <w:rsid w:val="00EA3E8D"/>
    <w:rsid w:val="00EA495A"/>
    <w:rsid w:val="00EA4A8C"/>
    <w:rsid w:val="00EA4D8C"/>
    <w:rsid w:val="00EA5741"/>
    <w:rsid w:val="00EA60FA"/>
    <w:rsid w:val="00EA6801"/>
    <w:rsid w:val="00EA6837"/>
    <w:rsid w:val="00EA6D5B"/>
    <w:rsid w:val="00EA7B45"/>
    <w:rsid w:val="00EA7FC3"/>
    <w:rsid w:val="00EB0BA4"/>
    <w:rsid w:val="00EB0FC8"/>
    <w:rsid w:val="00EB124C"/>
    <w:rsid w:val="00EB327B"/>
    <w:rsid w:val="00EB3D1E"/>
    <w:rsid w:val="00EB43D0"/>
    <w:rsid w:val="00EB4F96"/>
    <w:rsid w:val="00EB57EC"/>
    <w:rsid w:val="00EB62A0"/>
    <w:rsid w:val="00EB68D1"/>
    <w:rsid w:val="00EB7073"/>
    <w:rsid w:val="00EB7155"/>
    <w:rsid w:val="00EC0214"/>
    <w:rsid w:val="00EC0F99"/>
    <w:rsid w:val="00EC171F"/>
    <w:rsid w:val="00EC173C"/>
    <w:rsid w:val="00EC266E"/>
    <w:rsid w:val="00EC2AD6"/>
    <w:rsid w:val="00EC2B0E"/>
    <w:rsid w:val="00EC41BE"/>
    <w:rsid w:val="00EC4996"/>
    <w:rsid w:val="00EC6BFC"/>
    <w:rsid w:val="00EC71E6"/>
    <w:rsid w:val="00ED0139"/>
    <w:rsid w:val="00ED045C"/>
    <w:rsid w:val="00ED0B9F"/>
    <w:rsid w:val="00ED1A9E"/>
    <w:rsid w:val="00ED1BF4"/>
    <w:rsid w:val="00ED1EEA"/>
    <w:rsid w:val="00ED22AD"/>
    <w:rsid w:val="00ED256A"/>
    <w:rsid w:val="00ED2E11"/>
    <w:rsid w:val="00ED481A"/>
    <w:rsid w:val="00ED4D9A"/>
    <w:rsid w:val="00ED503D"/>
    <w:rsid w:val="00ED5047"/>
    <w:rsid w:val="00ED6B24"/>
    <w:rsid w:val="00ED6E40"/>
    <w:rsid w:val="00ED7051"/>
    <w:rsid w:val="00ED7072"/>
    <w:rsid w:val="00ED7559"/>
    <w:rsid w:val="00ED79FE"/>
    <w:rsid w:val="00EE1A78"/>
    <w:rsid w:val="00EE1D07"/>
    <w:rsid w:val="00EE2A29"/>
    <w:rsid w:val="00EE3010"/>
    <w:rsid w:val="00EE3132"/>
    <w:rsid w:val="00EE3D72"/>
    <w:rsid w:val="00EE3D9D"/>
    <w:rsid w:val="00EE3E6E"/>
    <w:rsid w:val="00EE48BF"/>
    <w:rsid w:val="00EE5252"/>
    <w:rsid w:val="00EE5342"/>
    <w:rsid w:val="00EE612E"/>
    <w:rsid w:val="00EE61BA"/>
    <w:rsid w:val="00EE6BAC"/>
    <w:rsid w:val="00EE6E6F"/>
    <w:rsid w:val="00EE6F25"/>
    <w:rsid w:val="00EE7593"/>
    <w:rsid w:val="00EE7727"/>
    <w:rsid w:val="00EE7A8B"/>
    <w:rsid w:val="00EE7ADB"/>
    <w:rsid w:val="00EE7B93"/>
    <w:rsid w:val="00EE7C54"/>
    <w:rsid w:val="00EE7FAA"/>
    <w:rsid w:val="00EF0B5C"/>
    <w:rsid w:val="00EF11C3"/>
    <w:rsid w:val="00EF19BD"/>
    <w:rsid w:val="00EF475E"/>
    <w:rsid w:val="00EF563C"/>
    <w:rsid w:val="00EF56B4"/>
    <w:rsid w:val="00EF6199"/>
    <w:rsid w:val="00EF688E"/>
    <w:rsid w:val="00EF7652"/>
    <w:rsid w:val="00F0022D"/>
    <w:rsid w:val="00F00CDF"/>
    <w:rsid w:val="00F01A0C"/>
    <w:rsid w:val="00F02126"/>
    <w:rsid w:val="00F02A43"/>
    <w:rsid w:val="00F02C5D"/>
    <w:rsid w:val="00F03D85"/>
    <w:rsid w:val="00F053CC"/>
    <w:rsid w:val="00F05491"/>
    <w:rsid w:val="00F058C8"/>
    <w:rsid w:val="00F05B3A"/>
    <w:rsid w:val="00F06364"/>
    <w:rsid w:val="00F0740B"/>
    <w:rsid w:val="00F0750F"/>
    <w:rsid w:val="00F07512"/>
    <w:rsid w:val="00F07C8C"/>
    <w:rsid w:val="00F115BF"/>
    <w:rsid w:val="00F12D83"/>
    <w:rsid w:val="00F12EB3"/>
    <w:rsid w:val="00F1388C"/>
    <w:rsid w:val="00F13B58"/>
    <w:rsid w:val="00F13CB0"/>
    <w:rsid w:val="00F13F8D"/>
    <w:rsid w:val="00F1443A"/>
    <w:rsid w:val="00F15971"/>
    <w:rsid w:val="00F15CDE"/>
    <w:rsid w:val="00F17405"/>
    <w:rsid w:val="00F17CF7"/>
    <w:rsid w:val="00F17FCB"/>
    <w:rsid w:val="00F21275"/>
    <w:rsid w:val="00F21816"/>
    <w:rsid w:val="00F2189A"/>
    <w:rsid w:val="00F2197C"/>
    <w:rsid w:val="00F249F1"/>
    <w:rsid w:val="00F24DD2"/>
    <w:rsid w:val="00F25644"/>
    <w:rsid w:val="00F25B9D"/>
    <w:rsid w:val="00F265E6"/>
    <w:rsid w:val="00F2664E"/>
    <w:rsid w:val="00F26FC5"/>
    <w:rsid w:val="00F302BE"/>
    <w:rsid w:val="00F31163"/>
    <w:rsid w:val="00F311A0"/>
    <w:rsid w:val="00F31C04"/>
    <w:rsid w:val="00F323B2"/>
    <w:rsid w:val="00F33F59"/>
    <w:rsid w:val="00F3431F"/>
    <w:rsid w:val="00F3444F"/>
    <w:rsid w:val="00F34574"/>
    <w:rsid w:val="00F352D0"/>
    <w:rsid w:val="00F36231"/>
    <w:rsid w:val="00F37153"/>
    <w:rsid w:val="00F37CBE"/>
    <w:rsid w:val="00F37E2A"/>
    <w:rsid w:val="00F40F3C"/>
    <w:rsid w:val="00F41226"/>
    <w:rsid w:val="00F413DC"/>
    <w:rsid w:val="00F414ED"/>
    <w:rsid w:val="00F419EF"/>
    <w:rsid w:val="00F41AE4"/>
    <w:rsid w:val="00F42001"/>
    <w:rsid w:val="00F4263B"/>
    <w:rsid w:val="00F42C4E"/>
    <w:rsid w:val="00F42FC3"/>
    <w:rsid w:val="00F442A7"/>
    <w:rsid w:val="00F44651"/>
    <w:rsid w:val="00F44C7A"/>
    <w:rsid w:val="00F4518E"/>
    <w:rsid w:val="00F4550B"/>
    <w:rsid w:val="00F45764"/>
    <w:rsid w:val="00F45FF9"/>
    <w:rsid w:val="00F46895"/>
    <w:rsid w:val="00F47224"/>
    <w:rsid w:val="00F473F1"/>
    <w:rsid w:val="00F47EB6"/>
    <w:rsid w:val="00F506B8"/>
    <w:rsid w:val="00F50B54"/>
    <w:rsid w:val="00F51175"/>
    <w:rsid w:val="00F51BAA"/>
    <w:rsid w:val="00F522EF"/>
    <w:rsid w:val="00F52523"/>
    <w:rsid w:val="00F53023"/>
    <w:rsid w:val="00F53448"/>
    <w:rsid w:val="00F5373B"/>
    <w:rsid w:val="00F53882"/>
    <w:rsid w:val="00F53FAE"/>
    <w:rsid w:val="00F53FF4"/>
    <w:rsid w:val="00F54B99"/>
    <w:rsid w:val="00F55922"/>
    <w:rsid w:val="00F5652C"/>
    <w:rsid w:val="00F57A89"/>
    <w:rsid w:val="00F60AAE"/>
    <w:rsid w:val="00F61A20"/>
    <w:rsid w:val="00F6211B"/>
    <w:rsid w:val="00F623D1"/>
    <w:rsid w:val="00F62925"/>
    <w:rsid w:val="00F6318E"/>
    <w:rsid w:val="00F63B37"/>
    <w:rsid w:val="00F63DD9"/>
    <w:rsid w:val="00F647FC"/>
    <w:rsid w:val="00F648B6"/>
    <w:rsid w:val="00F64C9E"/>
    <w:rsid w:val="00F64F01"/>
    <w:rsid w:val="00F652AF"/>
    <w:rsid w:val="00F6597E"/>
    <w:rsid w:val="00F67644"/>
    <w:rsid w:val="00F7005F"/>
    <w:rsid w:val="00F70743"/>
    <w:rsid w:val="00F71C88"/>
    <w:rsid w:val="00F73183"/>
    <w:rsid w:val="00F7320C"/>
    <w:rsid w:val="00F7489E"/>
    <w:rsid w:val="00F74EF1"/>
    <w:rsid w:val="00F75297"/>
    <w:rsid w:val="00F7571E"/>
    <w:rsid w:val="00F76230"/>
    <w:rsid w:val="00F779AE"/>
    <w:rsid w:val="00F802B5"/>
    <w:rsid w:val="00F8381F"/>
    <w:rsid w:val="00F84163"/>
    <w:rsid w:val="00F8459B"/>
    <w:rsid w:val="00F84620"/>
    <w:rsid w:val="00F8585C"/>
    <w:rsid w:val="00F85A9A"/>
    <w:rsid w:val="00F86081"/>
    <w:rsid w:val="00F876AE"/>
    <w:rsid w:val="00F90548"/>
    <w:rsid w:val="00F90950"/>
    <w:rsid w:val="00F90DD2"/>
    <w:rsid w:val="00F90E9B"/>
    <w:rsid w:val="00F92BB3"/>
    <w:rsid w:val="00F9300C"/>
    <w:rsid w:val="00F93E0E"/>
    <w:rsid w:val="00F94BB8"/>
    <w:rsid w:val="00F95926"/>
    <w:rsid w:val="00F964EA"/>
    <w:rsid w:val="00F96F0D"/>
    <w:rsid w:val="00F96F21"/>
    <w:rsid w:val="00F975D0"/>
    <w:rsid w:val="00F977A4"/>
    <w:rsid w:val="00F97CE2"/>
    <w:rsid w:val="00F97D5F"/>
    <w:rsid w:val="00F97EB8"/>
    <w:rsid w:val="00FA00C2"/>
    <w:rsid w:val="00FA013E"/>
    <w:rsid w:val="00FA0192"/>
    <w:rsid w:val="00FA01A8"/>
    <w:rsid w:val="00FA02B6"/>
    <w:rsid w:val="00FA04CD"/>
    <w:rsid w:val="00FA0C2A"/>
    <w:rsid w:val="00FA243D"/>
    <w:rsid w:val="00FA25F5"/>
    <w:rsid w:val="00FA2727"/>
    <w:rsid w:val="00FA2810"/>
    <w:rsid w:val="00FA5B5A"/>
    <w:rsid w:val="00FA61EE"/>
    <w:rsid w:val="00FA68F8"/>
    <w:rsid w:val="00FA75AB"/>
    <w:rsid w:val="00FB0040"/>
    <w:rsid w:val="00FB07B9"/>
    <w:rsid w:val="00FB0AC9"/>
    <w:rsid w:val="00FB1DC0"/>
    <w:rsid w:val="00FB1F40"/>
    <w:rsid w:val="00FB2640"/>
    <w:rsid w:val="00FB354D"/>
    <w:rsid w:val="00FB3B4E"/>
    <w:rsid w:val="00FB3E65"/>
    <w:rsid w:val="00FB3EAB"/>
    <w:rsid w:val="00FB4521"/>
    <w:rsid w:val="00FB4F84"/>
    <w:rsid w:val="00FB58D9"/>
    <w:rsid w:val="00FB5CF8"/>
    <w:rsid w:val="00FB661B"/>
    <w:rsid w:val="00FB7A17"/>
    <w:rsid w:val="00FC067E"/>
    <w:rsid w:val="00FC153B"/>
    <w:rsid w:val="00FC1648"/>
    <w:rsid w:val="00FC1E61"/>
    <w:rsid w:val="00FC2071"/>
    <w:rsid w:val="00FC247F"/>
    <w:rsid w:val="00FC2C1B"/>
    <w:rsid w:val="00FC3BC8"/>
    <w:rsid w:val="00FC42E3"/>
    <w:rsid w:val="00FC53E8"/>
    <w:rsid w:val="00FC74D4"/>
    <w:rsid w:val="00FC7C5F"/>
    <w:rsid w:val="00FD1DF2"/>
    <w:rsid w:val="00FD21CF"/>
    <w:rsid w:val="00FD40CE"/>
    <w:rsid w:val="00FD4FFA"/>
    <w:rsid w:val="00FD572C"/>
    <w:rsid w:val="00FD5771"/>
    <w:rsid w:val="00FD625B"/>
    <w:rsid w:val="00FD6887"/>
    <w:rsid w:val="00FD6B2C"/>
    <w:rsid w:val="00FD738A"/>
    <w:rsid w:val="00FD7587"/>
    <w:rsid w:val="00FD78B2"/>
    <w:rsid w:val="00FE02A6"/>
    <w:rsid w:val="00FE1328"/>
    <w:rsid w:val="00FE2147"/>
    <w:rsid w:val="00FE309C"/>
    <w:rsid w:val="00FE3A12"/>
    <w:rsid w:val="00FE5651"/>
    <w:rsid w:val="00FE56BC"/>
    <w:rsid w:val="00FE5DF6"/>
    <w:rsid w:val="00FE6DF9"/>
    <w:rsid w:val="00FE7597"/>
    <w:rsid w:val="00FF0747"/>
    <w:rsid w:val="00FF18E9"/>
    <w:rsid w:val="00FF273B"/>
    <w:rsid w:val="00FF2AB2"/>
    <w:rsid w:val="00FF2DD3"/>
    <w:rsid w:val="00FF2E02"/>
    <w:rsid w:val="00FF3264"/>
    <w:rsid w:val="00FF4053"/>
    <w:rsid w:val="00FF423E"/>
    <w:rsid w:val="00FF564C"/>
    <w:rsid w:val="00FF5D45"/>
    <w:rsid w:val="00FF6D92"/>
    <w:rsid w:val="00FF6E43"/>
    <w:rsid w:val="00FF7498"/>
  </w:rsids>
  <m:mathPr>
    <m:mathFont m:val="Cambria Math"/>
    <m:brkBin m:val="before"/>
    <m:brkBinSub m:val="--"/>
    <m:smallFrac/>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3"/>
    <o:shapelayout v:ext="edit">
      <o:idmap v:ext="edit" data="2"/>
    </o:shapelayout>
  </w:shapeDefaults>
  <w:decimalSymbol w:val="."/>
  <w:listSeparator w:val=","/>
  <w14:docId w14:val="51359324"/>
  <w15:docId w15:val="{DB56BA60-7F99-4C5C-B246-1D3E3AAD14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67"/>
    <w:lsdException w:name="No Spacing" w:uiPriority="68"/>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uiPriority="99"/>
    <w:lsdException w:name="Colorful List" w:uiPriority="34" w:qFormat="1"/>
    <w:lsdException w:name="Colorful Grid" w:uiPriority="29" w:qFormat="1"/>
    <w:lsdException w:name="Light Shading Accent 1" w:uiPriority="30" w:qFormat="1"/>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72"/>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qFormat="1"/>
    <w:lsdException w:name="Medium List 2 Accent 6" w:uiPriority="21" w:qFormat="1"/>
    <w:lsdException w:name="Medium Grid 1 Accent 6" w:uiPriority="31" w:qFormat="1"/>
    <w:lsdException w:name="Medium Grid 2 Accent 6" w:uiPriority="32" w:qFormat="1"/>
    <w:lsdException w:name="Medium Grid 3 Accent 6" w:uiPriority="33" w:qFormat="1"/>
    <w:lsdException w:name="Dark List Accent 6" w:uiPriority="37"/>
    <w:lsdException w:name="Colorful Shading Accent 6" w:uiPriority="39" w:qFormat="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lang w:eastAsia="en-GB"/>
    </w:rPr>
  </w:style>
  <w:style w:type="paragraph" w:styleId="Heading1">
    <w:name w:val="heading 1"/>
    <w:basedOn w:val="Normal"/>
    <w:next w:val="Normal"/>
    <w:link w:val="Heading1Char"/>
    <w:uiPriority w:val="9"/>
    <w:qFormat/>
    <w:pPr>
      <w:keepNext/>
      <w:pBdr>
        <w:top w:val="single" w:sz="12" w:space="1" w:color="auto"/>
        <w:left w:val="single" w:sz="12" w:space="1" w:color="auto"/>
        <w:bottom w:val="single" w:sz="12" w:space="1" w:color="auto"/>
        <w:right w:val="single" w:sz="12" w:space="1" w:color="auto"/>
      </w:pBdr>
      <w:shd w:val="pct15" w:color="auto" w:fill="auto"/>
      <w:jc w:val="center"/>
      <w:outlineLvl w:val="0"/>
    </w:pPr>
    <w:rPr>
      <w:b/>
      <w:sz w:val="36"/>
    </w:rPr>
  </w:style>
  <w:style w:type="paragraph" w:styleId="Heading2">
    <w:name w:val="heading 2"/>
    <w:basedOn w:val="Normal"/>
    <w:next w:val="Normal"/>
    <w:qFormat/>
    <w:pPr>
      <w:keepNext/>
      <w:jc w:val="both"/>
      <w:outlineLvl w:val="1"/>
    </w:pPr>
    <w:rPr>
      <w:b/>
      <w:sz w:val="24"/>
    </w:rPr>
  </w:style>
  <w:style w:type="paragraph" w:styleId="Heading3">
    <w:name w:val="heading 3"/>
    <w:basedOn w:val="Normal"/>
    <w:next w:val="Normal"/>
    <w:qFormat/>
    <w:pPr>
      <w:keepNext/>
      <w:jc w:val="center"/>
      <w:outlineLvl w:val="2"/>
    </w:pPr>
    <w:rPr>
      <w:b/>
      <w:sz w:val="24"/>
    </w:rPr>
  </w:style>
  <w:style w:type="paragraph" w:styleId="Heading4">
    <w:name w:val="heading 4"/>
    <w:basedOn w:val="Normal"/>
    <w:next w:val="Normal"/>
    <w:qFormat/>
    <w:pPr>
      <w:keepNext/>
      <w:spacing w:before="120" w:after="120"/>
      <w:jc w:val="center"/>
      <w:outlineLvl w:val="3"/>
    </w:pPr>
    <w:rPr>
      <w:sz w:val="40"/>
    </w:rPr>
  </w:style>
  <w:style w:type="paragraph" w:styleId="Heading5">
    <w:name w:val="heading 5"/>
    <w:basedOn w:val="Normal"/>
    <w:next w:val="Normal"/>
    <w:link w:val="Heading5Char"/>
    <w:unhideWhenUsed/>
    <w:qFormat/>
    <w:rsid w:val="00CA2081"/>
    <w:pPr>
      <w:keepNext/>
      <w:keepLines/>
      <w:spacing w:before="40"/>
      <w:outlineLvl w:val="4"/>
    </w:pPr>
    <w:rPr>
      <w:rFonts w:asciiTheme="majorHAnsi" w:eastAsiaTheme="majorEastAsia" w:hAnsiTheme="majorHAnsi" w:cstheme="majorBidi"/>
      <w:color w:val="365F91" w:themeColor="accent1" w:themeShade="BF"/>
    </w:rPr>
  </w:style>
  <w:style w:type="paragraph" w:styleId="Heading6">
    <w:name w:val="heading 6"/>
    <w:basedOn w:val="Normal"/>
    <w:next w:val="Normal"/>
    <w:link w:val="Heading6Char"/>
    <w:qFormat/>
    <w:rsid w:val="008A62BC"/>
    <w:pPr>
      <w:keepNext/>
      <w:pBdr>
        <w:top w:val="single" w:sz="18" w:space="1" w:color="auto"/>
        <w:left w:val="single" w:sz="18" w:space="4" w:color="auto"/>
        <w:bottom w:val="single" w:sz="18" w:space="1" w:color="auto"/>
        <w:right w:val="single" w:sz="18" w:space="4" w:color="auto"/>
      </w:pBdr>
      <w:outlineLvl w:val="5"/>
    </w:pPr>
    <w:rPr>
      <w:rFonts w:ascii="Arial" w:hAnsi="Arial" w:cs="Arial"/>
      <w:b/>
      <w:bCs/>
      <w:sz w:val="24"/>
      <w:lang w:eastAsia="en-US"/>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153"/>
        <w:tab w:val="right" w:pos="8306"/>
      </w:tabs>
    </w:pPr>
  </w:style>
  <w:style w:type="paragraph" w:styleId="Footer">
    <w:name w:val="footer"/>
    <w:basedOn w:val="Normal"/>
    <w:link w:val="FooterChar"/>
    <w:uiPriority w:val="99"/>
    <w:pPr>
      <w:tabs>
        <w:tab w:val="center" w:pos="4153"/>
        <w:tab w:val="right" w:pos="8306"/>
      </w:tabs>
    </w:pPr>
  </w:style>
  <w:style w:type="paragraph" w:styleId="NormalWeb">
    <w:name w:val="Normal (Web)"/>
    <w:basedOn w:val="Normal"/>
    <w:uiPriority w:val="99"/>
    <w:rsid w:val="00362560"/>
    <w:pPr>
      <w:spacing w:before="100" w:after="100"/>
    </w:pPr>
    <w:rPr>
      <w:sz w:val="24"/>
      <w:lang w:eastAsia="en-US"/>
    </w:rPr>
  </w:style>
  <w:style w:type="table" w:styleId="TableGrid">
    <w:name w:val="Table Grid"/>
    <w:basedOn w:val="TableNormal"/>
    <w:uiPriority w:val="39"/>
    <w:rsid w:val="0096588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2">
    <w:name w:val="Body Text 2"/>
    <w:basedOn w:val="Normal"/>
    <w:rsid w:val="001F07EF"/>
    <w:rPr>
      <w:sz w:val="16"/>
      <w:lang w:eastAsia="en-US"/>
    </w:rPr>
  </w:style>
  <w:style w:type="paragraph" w:customStyle="1" w:styleId="BodyText1">
    <w:name w:val="Body Text1"/>
    <w:basedOn w:val="Normal"/>
    <w:rsid w:val="001F07EF"/>
    <w:pPr>
      <w:tabs>
        <w:tab w:val="left" w:pos="720"/>
        <w:tab w:val="left" w:pos="1440"/>
      </w:tabs>
    </w:pPr>
    <w:rPr>
      <w:rFonts w:ascii="CG Times (WN)" w:hAnsi="CG Times (WN)"/>
      <w:sz w:val="24"/>
      <w:lang w:eastAsia="en-US"/>
    </w:rPr>
  </w:style>
  <w:style w:type="paragraph" w:styleId="BalloonText">
    <w:name w:val="Balloon Text"/>
    <w:basedOn w:val="Normal"/>
    <w:link w:val="BalloonTextChar"/>
    <w:rsid w:val="00A55876"/>
    <w:rPr>
      <w:rFonts w:ascii="Tahoma" w:hAnsi="Tahoma" w:cs="Tahoma"/>
      <w:sz w:val="16"/>
      <w:szCs w:val="16"/>
    </w:rPr>
  </w:style>
  <w:style w:type="character" w:customStyle="1" w:styleId="BalloonTextChar">
    <w:name w:val="Balloon Text Char"/>
    <w:link w:val="BalloonText"/>
    <w:rsid w:val="00A55876"/>
    <w:rPr>
      <w:rFonts w:ascii="Tahoma" w:hAnsi="Tahoma" w:cs="Tahoma"/>
      <w:sz w:val="16"/>
      <w:szCs w:val="16"/>
    </w:rPr>
  </w:style>
  <w:style w:type="character" w:customStyle="1" w:styleId="FooterChar">
    <w:name w:val="Footer Char"/>
    <w:basedOn w:val="DefaultParagraphFont"/>
    <w:link w:val="Footer"/>
    <w:uiPriority w:val="99"/>
    <w:rsid w:val="00EA0F4E"/>
  </w:style>
  <w:style w:type="character" w:customStyle="1" w:styleId="Heading6Char">
    <w:name w:val="Heading 6 Char"/>
    <w:link w:val="Heading6"/>
    <w:rsid w:val="008A62BC"/>
    <w:rPr>
      <w:rFonts w:ascii="Arial" w:hAnsi="Arial" w:cs="Arial"/>
      <w:b/>
      <w:bCs/>
      <w:sz w:val="24"/>
      <w:lang w:val="en-GB"/>
    </w:rPr>
  </w:style>
  <w:style w:type="paragraph" w:customStyle="1" w:styleId="BulletedList">
    <w:name w:val="Bulleted List"/>
    <w:basedOn w:val="Normal"/>
    <w:rsid w:val="00A03BB8"/>
    <w:pPr>
      <w:numPr>
        <w:numId w:val="1"/>
      </w:numPr>
      <w:spacing w:before="120" w:after="240"/>
    </w:pPr>
    <w:rPr>
      <w:rFonts w:ascii="Verdana" w:hAnsi="Verdana"/>
      <w:sz w:val="16"/>
      <w:szCs w:val="24"/>
      <w:lang w:val="en-US" w:eastAsia="en-US"/>
    </w:rPr>
  </w:style>
  <w:style w:type="character" w:customStyle="1" w:styleId="HeaderChar">
    <w:name w:val="Header Char"/>
    <w:basedOn w:val="DefaultParagraphFont"/>
    <w:link w:val="Header"/>
    <w:rsid w:val="00F61A20"/>
  </w:style>
  <w:style w:type="character" w:styleId="Hyperlink">
    <w:name w:val="Hyperlink"/>
    <w:uiPriority w:val="99"/>
    <w:unhideWhenUsed/>
    <w:rsid w:val="001E2007"/>
    <w:rPr>
      <w:color w:val="0000FF"/>
      <w:u w:val="single"/>
    </w:rPr>
  </w:style>
  <w:style w:type="paragraph" w:styleId="ListParagraph">
    <w:name w:val="List Paragraph"/>
    <w:basedOn w:val="Normal"/>
    <w:uiPriority w:val="34"/>
    <w:qFormat/>
    <w:rsid w:val="001E2007"/>
    <w:pPr>
      <w:ind w:left="720"/>
      <w:contextualSpacing/>
    </w:pPr>
  </w:style>
  <w:style w:type="character" w:styleId="Emphasis">
    <w:name w:val="Emphasis"/>
    <w:uiPriority w:val="20"/>
    <w:qFormat/>
    <w:rsid w:val="00DF321B"/>
    <w:rPr>
      <w:i/>
      <w:iCs/>
    </w:rPr>
  </w:style>
  <w:style w:type="paragraph" w:customStyle="1" w:styleId="paragraph">
    <w:name w:val="paragraph"/>
    <w:basedOn w:val="Normal"/>
    <w:rsid w:val="00514ED6"/>
    <w:pPr>
      <w:spacing w:before="100" w:beforeAutospacing="1" w:after="100" w:afterAutospacing="1"/>
    </w:pPr>
    <w:rPr>
      <w:sz w:val="24"/>
      <w:szCs w:val="24"/>
    </w:rPr>
  </w:style>
  <w:style w:type="character" w:customStyle="1" w:styleId="normaltextrun">
    <w:name w:val="normaltextrun"/>
    <w:basedOn w:val="DefaultParagraphFont"/>
    <w:rsid w:val="00514ED6"/>
  </w:style>
  <w:style w:type="character" w:customStyle="1" w:styleId="eop">
    <w:name w:val="eop"/>
    <w:basedOn w:val="DefaultParagraphFont"/>
    <w:rsid w:val="00514ED6"/>
  </w:style>
  <w:style w:type="character" w:customStyle="1" w:styleId="Heading1Char">
    <w:name w:val="Heading 1 Char"/>
    <w:basedOn w:val="DefaultParagraphFont"/>
    <w:link w:val="Heading1"/>
    <w:uiPriority w:val="9"/>
    <w:rsid w:val="00B33631"/>
    <w:rPr>
      <w:b/>
      <w:sz w:val="36"/>
      <w:shd w:val="pct15" w:color="auto" w:fill="auto"/>
      <w:lang w:eastAsia="en-GB"/>
    </w:rPr>
  </w:style>
  <w:style w:type="paragraph" w:styleId="Bibliography">
    <w:name w:val="Bibliography"/>
    <w:basedOn w:val="Normal"/>
    <w:next w:val="Normal"/>
    <w:uiPriority w:val="37"/>
    <w:unhideWhenUsed/>
    <w:rsid w:val="00B33631"/>
  </w:style>
  <w:style w:type="character" w:customStyle="1" w:styleId="spellingerror">
    <w:name w:val="spellingerror"/>
    <w:basedOn w:val="DefaultParagraphFont"/>
    <w:rsid w:val="00EA6D5B"/>
  </w:style>
  <w:style w:type="character" w:customStyle="1" w:styleId="Heading5Char">
    <w:name w:val="Heading 5 Char"/>
    <w:basedOn w:val="DefaultParagraphFont"/>
    <w:link w:val="Heading5"/>
    <w:rsid w:val="00CA2081"/>
    <w:rPr>
      <w:rFonts w:asciiTheme="majorHAnsi" w:eastAsiaTheme="majorEastAsia" w:hAnsiTheme="majorHAnsi" w:cstheme="majorBidi"/>
      <w:color w:val="365F91" w:themeColor="accent1" w:themeShade="BF"/>
      <w:lang w:eastAsia="en-GB"/>
    </w:rPr>
  </w:style>
  <w:style w:type="paragraph" w:customStyle="1" w:styleId="mb-4">
    <w:name w:val="mb-4"/>
    <w:basedOn w:val="Normal"/>
    <w:rsid w:val="00CA2081"/>
    <w:pPr>
      <w:spacing w:before="100" w:beforeAutospacing="1" w:after="100" w:afterAutospacing="1"/>
    </w:pPr>
    <w:rPr>
      <w:sz w:val="24"/>
      <w:szCs w:val="24"/>
    </w:rPr>
  </w:style>
  <w:style w:type="paragraph" w:customStyle="1" w:styleId="para">
    <w:name w:val="para"/>
    <w:basedOn w:val="Normal"/>
    <w:rsid w:val="00291DB1"/>
    <w:pPr>
      <w:spacing w:before="100" w:beforeAutospacing="1" w:after="100" w:afterAutospacing="1"/>
    </w:pPr>
    <w:rPr>
      <w:sz w:val="24"/>
      <w:szCs w:val="24"/>
    </w:rPr>
  </w:style>
  <w:style w:type="character" w:styleId="UnresolvedMention">
    <w:name w:val="Unresolved Mention"/>
    <w:basedOn w:val="DefaultParagraphFont"/>
    <w:uiPriority w:val="99"/>
    <w:semiHidden/>
    <w:unhideWhenUsed/>
    <w:rsid w:val="008D35CD"/>
    <w:rPr>
      <w:color w:val="605E5C"/>
      <w:shd w:val="clear" w:color="auto" w:fill="E1DFDD"/>
    </w:rPr>
  </w:style>
  <w:style w:type="character" w:customStyle="1" w:styleId="t2">
    <w:name w:val="t2"/>
    <w:basedOn w:val="DefaultParagraphFont"/>
    <w:rsid w:val="006818D4"/>
  </w:style>
  <w:style w:type="character" w:customStyle="1" w:styleId="t1">
    <w:name w:val="t1"/>
    <w:basedOn w:val="DefaultParagraphFont"/>
    <w:rsid w:val="006818D4"/>
  </w:style>
  <w:style w:type="character" w:customStyle="1" w:styleId="t3">
    <w:name w:val="t3"/>
    <w:basedOn w:val="DefaultParagraphFont"/>
    <w:rsid w:val="006818D4"/>
  </w:style>
  <w:style w:type="paragraph" w:customStyle="1" w:styleId="ajb-card-title--s">
    <w:name w:val="ajb-card-title--s"/>
    <w:basedOn w:val="Normal"/>
    <w:rsid w:val="00F4518E"/>
    <w:pPr>
      <w:spacing w:before="100" w:beforeAutospacing="1" w:after="100" w:afterAutospacing="1"/>
    </w:pPr>
    <w:rPr>
      <w:sz w:val="24"/>
      <w:szCs w:val="24"/>
    </w:rPr>
  </w:style>
  <w:style w:type="character" w:customStyle="1" w:styleId="light-text">
    <w:name w:val="light-text"/>
    <w:basedOn w:val="DefaultParagraphFont"/>
    <w:rsid w:val="00F4518E"/>
  </w:style>
  <w:style w:type="paragraph" w:customStyle="1" w:styleId="a">
    <w:name w:val="a"/>
    <w:basedOn w:val="Normal"/>
    <w:rsid w:val="00741BDB"/>
    <w:pPr>
      <w:spacing w:before="100" w:beforeAutospacing="1" w:after="100" w:afterAutospacing="1"/>
    </w:pPr>
    <w:rPr>
      <w:sz w:val="24"/>
      <w:szCs w:val="24"/>
    </w:rPr>
  </w:style>
  <w:style w:type="character" w:customStyle="1" w:styleId="aa">
    <w:name w:val="aa"/>
    <w:basedOn w:val="DefaultParagraphFont"/>
    <w:rsid w:val="00741BDB"/>
  </w:style>
  <w:style w:type="paragraph" w:customStyle="1" w:styleId="ac">
    <w:name w:val="ac"/>
    <w:basedOn w:val="Normal"/>
    <w:rsid w:val="00741BDB"/>
    <w:pPr>
      <w:spacing w:before="100" w:beforeAutospacing="1" w:after="100" w:afterAutospacing="1"/>
    </w:pPr>
    <w:rPr>
      <w:sz w:val="24"/>
      <w:szCs w:val="24"/>
    </w:rPr>
  </w:style>
  <w:style w:type="character" w:customStyle="1" w:styleId="z">
    <w:name w:val="z"/>
    <w:basedOn w:val="DefaultParagraphFont"/>
    <w:rsid w:val="00741BDB"/>
  </w:style>
  <w:style w:type="paragraph" w:customStyle="1" w:styleId="ad">
    <w:name w:val="ad"/>
    <w:basedOn w:val="Normal"/>
    <w:rsid w:val="00741BDB"/>
    <w:pPr>
      <w:spacing w:before="100" w:beforeAutospacing="1" w:after="100" w:afterAutospacing="1"/>
    </w:pPr>
    <w:rPr>
      <w:sz w:val="24"/>
      <w:szCs w:val="24"/>
    </w:rPr>
  </w:style>
  <w:style w:type="character" w:customStyle="1" w:styleId="x">
    <w:name w:val="x"/>
    <w:basedOn w:val="DefaultParagraphFont"/>
    <w:rsid w:val="00741BDB"/>
  </w:style>
  <w:style w:type="paragraph" w:customStyle="1" w:styleId="ae">
    <w:name w:val="ae"/>
    <w:basedOn w:val="Normal"/>
    <w:rsid w:val="00741BDB"/>
    <w:pPr>
      <w:spacing w:before="100" w:beforeAutospacing="1" w:after="100" w:afterAutospacing="1"/>
    </w:pPr>
    <w:rPr>
      <w:sz w:val="24"/>
      <w:szCs w:val="24"/>
    </w:rPr>
  </w:style>
  <w:style w:type="character" w:customStyle="1" w:styleId="v">
    <w:name w:val="v"/>
    <w:basedOn w:val="DefaultParagraphFont"/>
    <w:rsid w:val="00741BDB"/>
  </w:style>
  <w:style w:type="character" w:customStyle="1" w:styleId="u">
    <w:name w:val="u"/>
    <w:basedOn w:val="DefaultParagraphFont"/>
    <w:rsid w:val="00741BDB"/>
  </w:style>
  <w:style w:type="paragraph" w:customStyle="1" w:styleId="tab">
    <w:name w:val="tab"/>
    <w:basedOn w:val="Normal"/>
    <w:rsid w:val="00CF24FA"/>
    <w:pPr>
      <w:spacing w:before="100" w:beforeAutospacing="1" w:after="100" w:afterAutospacing="1"/>
    </w:pPr>
    <w:rPr>
      <w:sz w:val="24"/>
      <w:szCs w:val="24"/>
    </w:rPr>
  </w:style>
  <w:style w:type="character" w:customStyle="1" w:styleId="font-weight-bold">
    <w:name w:val="font-weight-bold"/>
    <w:basedOn w:val="DefaultParagraphFont"/>
    <w:rsid w:val="00CF24FA"/>
  </w:style>
  <w:style w:type="character" w:styleId="CommentReference">
    <w:name w:val="annotation reference"/>
    <w:basedOn w:val="DefaultParagraphFont"/>
    <w:semiHidden/>
    <w:unhideWhenUsed/>
    <w:rsid w:val="002C461C"/>
    <w:rPr>
      <w:sz w:val="16"/>
      <w:szCs w:val="16"/>
    </w:rPr>
  </w:style>
  <w:style w:type="paragraph" w:styleId="CommentText">
    <w:name w:val="annotation text"/>
    <w:basedOn w:val="Normal"/>
    <w:link w:val="CommentTextChar"/>
    <w:unhideWhenUsed/>
    <w:rsid w:val="002C461C"/>
  </w:style>
  <w:style w:type="character" w:customStyle="1" w:styleId="CommentTextChar">
    <w:name w:val="Comment Text Char"/>
    <w:basedOn w:val="DefaultParagraphFont"/>
    <w:link w:val="CommentText"/>
    <w:rsid w:val="002C461C"/>
    <w:rPr>
      <w:lang w:eastAsia="en-GB"/>
    </w:rPr>
  </w:style>
  <w:style w:type="paragraph" w:styleId="CommentSubject">
    <w:name w:val="annotation subject"/>
    <w:basedOn w:val="CommentText"/>
    <w:next w:val="CommentText"/>
    <w:link w:val="CommentSubjectChar"/>
    <w:semiHidden/>
    <w:unhideWhenUsed/>
    <w:rsid w:val="002C461C"/>
    <w:rPr>
      <w:b/>
      <w:bCs/>
    </w:rPr>
  </w:style>
  <w:style w:type="character" w:customStyle="1" w:styleId="CommentSubjectChar">
    <w:name w:val="Comment Subject Char"/>
    <w:basedOn w:val="CommentTextChar"/>
    <w:link w:val="CommentSubject"/>
    <w:semiHidden/>
    <w:rsid w:val="002C461C"/>
    <w:rPr>
      <w:b/>
      <w:bCs/>
      <w:lang w:eastAsia="en-GB"/>
    </w:rPr>
  </w:style>
  <w:style w:type="paragraph" w:customStyle="1" w:styleId="pf0">
    <w:name w:val="pf0"/>
    <w:basedOn w:val="Normal"/>
    <w:rsid w:val="003E07B1"/>
    <w:pPr>
      <w:spacing w:before="100" w:beforeAutospacing="1" w:after="100" w:afterAutospacing="1"/>
    </w:pPr>
    <w:rPr>
      <w:sz w:val="24"/>
      <w:szCs w:val="24"/>
    </w:rPr>
  </w:style>
  <w:style w:type="character" w:customStyle="1" w:styleId="cf01">
    <w:name w:val="cf01"/>
    <w:basedOn w:val="DefaultParagraphFont"/>
    <w:rsid w:val="003E07B1"/>
    <w:rPr>
      <w:rFonts w:ascii="Segoe UI" w:hAnsi="Segoe UI" w:cs="Segoe UI" w:hint="default"/>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7026238">
      <w:bodyDiv w:val="1"/>
      <w:marLeft w:val="0"/>
      <w:marRight w:val="0"/>
      <w:marTop w:val="0"/>
      <w:marBottom w:val="0"/>
      <w:divBdr>
        <w:top w:val="none" w:sz="0" w:space="0" w:color="auto"/>
        <w:left w:val="none" w:sz="0" w:space="0" w:color="auto"/>
        <w:bottom w:val="none" w:sz="0" w:space="0" w:color="auto"/>
        <w:right w:val="none" w:sz="0" w:space="0" w:color="auto"/>
      </w:divBdr>
    </w:div>
    <w:div w:id="33770779">
      <w:bodyDiv w:val="1"/>
      <w:marLeft w:val="0"/>
      <w:marRight w:val="0"/>
      <w:marTop w:val="0"/>
      <w:marBottom w:val="0"/>
      <w:divBdr>
        <w:top w:val="none" w:sz="0" w:space="0" w:color="auto"/>
        <w:left w:val="none" w:sz="0" w:space="0" w:color="auto"/>
        <w:bottom w:val="none" w:sz="0" w:space="0" w:color="auto"/>
        <w:right w:val="none" w:sz="0" w:space="0" w:color="auto"/>
      </w:divBdr>
    </w:div>
    <w:div w:id="42487313">
      <w:bodyDiv w:val="1"/>
      <w:marLeft w:val="0"/>
      <w:marRight w:val="0"/>
      <w:marTop w:val="0"/>
      <w:marBottom w:val="0"/>
      <w:divBdr>
        <w:top w:val="none" w:sz="0" w:space="0" w:color="auto"/>
        <w:left w:val="none" w:sz="0" w:space="0" w:color="auto"/>
        <w:bottom w:val="none" w:sz="0" w:space="0" w:color="auto"/>
        <w:right w:val="none" w:sz="0" w:space="0" w:color="auto"/>
      </w:divBdr>
    </w:div>
    <w:div w:id="69811021">
      <w:bodyDiv w:val="1"/>
      <w:marLeft w:val="0"/>
      <w:marRight w:val="0"/>
      <w:marTop w:val="0"/>
      <w:marBottom w:val="0"/>
      <w:divBdr>
        <w:top w:val="none" w:sz="0" w:space="0" w:color="auto"/>
        <w:left w:val="none" w:sz="0" w:space="0" w:color="auto"/>
        <w:bottom w:val="none" w:sz="0" w:space="0" w:color="auto"/>
        <w:right w:val="none" w:sz="0" w:space="0" w:color="auto"/>
      </w:divBdr>
    </w:div>
    <w:div w:id="79109730">
      <w:bodyDiv w:val="1"/>
      <w:marLeft w:val="0"/>
      <w:marRight w:val="0"/>
      <w:marTop w:val="0"/>
      <w:marBottom w:val="0"/>
      <w:divBdr>
        <w:top w:val="none" w:sz="0" w:space="0" w:color="auto"/>
        <w:left w:val="none" w:sz="0" w:space="0" w:color="auto"/>
        <w:bottom w:val="none" w:sz="0" w:space="0" w:color="auto"/>
        <w:right w:val="none" w:sz="0" w:space="0" w:color="auto"/>
      </w:divBdr>
      <w:divsChild>
        <w:div w:id="1976065624">
          <w:marLeft w:val="0"/>
          <w:marRight w:val="0"/>
          <w:marTop w:val="0"/>
          <w:marBottom w:val="0"/>
          <w:divBdr>
            <w:top w:val="single" w:sz="2" w:space="0" w:color="E2E8F0"/>
            <w:left w:val="single" w:sz="2" w:space="0" w:color="E2E8F0"/>
            <w:bottom w:val="single" w:sz="2" w:space="0" w:color="E2E8F0"/>
            <w:right w:val="single" w:sz="2" w:space="0" w:color="E2E8F0"/>
          </w:divBdr>
          <w:divsChild>
            <w:div w:id="496651993">
              <w:marLeft w:val="0"/>
              <w:marRight w:val="0"/>
              <w:marTop w:val="0"/>
              <w:marBottom w:val="0"/>
              <w:divBdr>
                <w:top w:val="single" w:sz="2" w:space="0" w:color="E2E8F0"/>
                <w:left w:val="single" w:sz="2" w:space="0" w:color="E2E8F0"/>
                <w:bottom w:val="single" w:sz="2" w:space="0" w:color="E2E8F0"/>
                <w:right w:val="single" w:sz="2" w:space="0" w:color="E2E8F0"/>
              </w:divBdr>
            </w:div>
          </w:divsChild>
        </w:div>
        <w:div w:id="1679119318">
          <w:marLeft w:val="0"/>
          <w:marRight w:val="0"/>
          <w:marTop w:val="0"/>
          <w:marBottom w:val="0"/>
          <w:divBdr>
            <w:top w:val="single" w:sz="2" w:space="0" w:color="E2E8F0"/>
            <w:left w:val="single" w:sz="2" w:space="0" w:color="E2E8F0"/>
            <w:bottom w:val="single" w:sz="2" w:space="0" w:color="E2E8F0"/>
            <w:right w:val="single" w:sz="2" w:space="0" w:color="E2E8F0"/>
          </w:divBdr>
          <w:divsChild>
            <w:div w:id="183522369">
              <w:marLeft w:val="0"/>
              <w:marRight w:val="0"/>
              <w:marTop w:val="0"/>
              <w:marBottom w:val="0"/>
              <w:divBdr>
                <w:top w:val="single" w:sz="2" w:space="0" w:color="E2E8F0"/>
                <w:left w:val="single" w:sz="2" w:space="0" w:color="E2E8F0"/>
                <w:bottom w:val="single" w:sz="2" w:space="0" w:color="E2E8F0"/>
                <w:right w:val="single" w:sz="2" w:space="0" w:color="E2E8F0"/>
              </w:divBdr>
            </w:div>
          </w:divsChild>
        </w:div>
        <w:div w:id="354886578">
          <w:marLeft w:val="0"/>
          <w:marRight w:val="0"/>
          <w:marTop w:val="0"/>
          <w:marBottom w:val="0"/>
          <w:divBdr>
            <w:top w:val="single" w:sz="2" w:space="0" w:color="E2E8F0"/>
            <w:left w:val="single" w:sz="2" w:space="0" w:color="E2E8F0"/>
            <w:bottom w:val="single" w:sz="2" w:space="0" w:color="E2E8F0"/>
            <w:right w:val="single" w:sz="2" w:space="0" w:color="E2E8F0"/>
          </w:divBdr>
          <w:divsChild>
            <w:div w:id="1313294435">
              <w:marLeft w:val="0"/>
              <w:marRight w:val="0"/>
              <w:marTop w:val="0"/>
              <w:marBottom w:val="0"/>
              <w:divBdr>
                <w:top w:val="single" w:sz="2" w:space="0" w:color="E2E8F0"/>
                <w:left w:val="single" w:sz="2" w:space="0" w:color="E2E8F0"/>
                <w:bottom w:val="single" w:sz="2" w:space="0" w:color="E2E8F0"/>
                <w:right w:val="single" w:sz="2" w:space="0" w:color="E2E8F0"/>
              </w:divBdr>
            </w:div>
          </w:divsChild>
        </w:div>
        <w:div w:id="521474573">
          <w:marLeft w:val="0"/>
          <w:marRight w:val="0"/>
          <w:marTop w:val="0"/>
          <w:marBottom w:val="0"/>
          <w:divBdr>
            <w:top w:val="single" w:sz="2" w:space="0" w:color="E2E8F0"/>
            <w:left w:val="single" w:sz="2" w:space="0" w:color="E2E8F0"/>
            <w:bottom w:val="single" w:sz="2" w:space="0" w:color="E2E8F0"/>
            <w:right w:val="single" w:sz="2" w:space="0" w:color="E2E8F0"/>
          </w:divBdr>
          <w:divsChild>
            <w:div w:id="91633986">
              <w:marLeft w:val="0"/>
              <w:marRight w:val="0"/>
              <w:marTop w:val="0"/>
              <w:marBottom w:val="0"/>
              <w:divBdr>
                <w:top w:val="single" w:sz="2" w:space="0" w:color="E2E8F0"/>
                <w:left w:val="single" w:sz="2" w:space="0" w:color="E2E8F0"/>
                <w:bottom w:val="single" w:sz="2" w:space="0" w:color="E2E8F0"/>
                <w:right w:val="single" w:sz="2" w:space="0" w:color="E2E8F0"/>
              </w:divBdr>
            </w:div>
          </w:divsChild>
        </w:div>
      </w:divsChild>
    </w:div>
    <w:div w:id="79370343">
      <w:bodyDiv w:val="1"/>
      <w:marLeft w:val="0"/>
      <w:marRight w:val="0"/>
      <w:marTop w:val="0"/>
      <w:marBottom w:val="0"/>
      <w:divBdr>
        <w:top w:val="none" w:sz="0" w:space="0" w:color="auto"/>
        <w:left w:val="none" w:sz="0" w:space="0" w:color="auto"/>
        <w:bottom w:val="none" w:sz="0" w:space="0" w:color="auto"/>
        <w:right w:val="none" w:sz="0" w:space="0" w:color="auto"/>
      </w:divBdr>
    </w:div>
    <w:div w:id="91244220">
      <w:bodyDiv w:val="1"/>
      <w:marLeft w:val="0"/>
      <w:marRight w:val="0"/>
      <w:marTop w:val="0"/>
      <w:marBottom w:val="0"/>
      <w:divBdr>
        <w:top w:val="none" w:sz="0" w:space="0" w:color="auto"/>
        <w:left w:val="none" w:sz="0" w:space="0" w:color="auto"/>
        <w:bottom w:val="none" w:sz="0" w:space="0" w:color="auto"/>
        <w:right w:val="none" w:sz="0" w:space="0" w:color="auto"/>
      </w:divBdr>
    </w:div>
    <w:div w:id="95291616">
      <w:bodyDiv w:val="1"/>
      <w:marLeft w:val="0"/>
      <w:marRight w:val="0"/>
      <w:marTop w:val="0"/>
      <w:marBottom w:val="0"/>
      <w:divBdr>
        <w:top w:val="none" w:sz="0" w:space="0" w:color="auto"/>
        <w:left w:val="none" w:sz="0" w:space="0" w:color="auto"/>
        <w:bottom w:val="none" w:sz="0" w:space="0" w:color="auto"/>
        <w:right w:val="none" w:sz="0" w:space="0" w:color="auto"/>
      </w:divBdr>
    </w:div>
    <w:div w:id="98450939">
      <w:bodyDiv w:val="1"/>
      <w:marLeft w:val="0"/>
      <w:marRight w:val="0"/>
      <w:marTop w:val="0"/>
      <w:marBottom w:val="0"/>
      <w:divBdr>
        <w:top w:val="none" w:sz="0" w:space="0" w:color="auto"/>
        <w:left w:val="none" w:sz="0" w:space="0" w:color="auto"/>
        <w:bottom w:val="none" w:sz="0" w:space="0" w:color="auto"/>
        <w:right w:val="none" w:sz="0" w:space="0" w:color="auto"/>
      </w:divBdr>
    </w:div>
    <w:div w:id="105469739">
      <w:bodyDiv w:val="1"/>
      <w:marLeft w:val="0"/>
      <w:marRight w:val="0"/>
      <w:marTop w:val="0"/>
      <w:marBottom w:val="0"/>
      <w:divBdr>
        <w:top w:val="none" w:sz="0" w:space="0" w:color="auto"/>
        <w:left w:val="none" w:sz="0" w:space="0" w:color="auto"/>
        <w:bottom w:val="none" w:sz="0" w:space="0" w:color="auto"/>
        <w:right w:val="none" w:sz="0" w:space="0" w:color="auto"/>
      </w:divBdr>
    </w:div>
    <w:div w:id="106318648">
      <w:bodyDiv w:val="1"/>
      <w:marLeft w:val="0"/>
      <w:marRight w:val="0"/>
      <w:marTop w:val="0"/>
      <w:marBottom w:val="0"/>
      <w:divBdr>
        <w:top w:val="none" w:sz="0" w:space="0" w:color="auto"/>
        <w:left w:val="none" w:sz="0" w:space="0" w:color="auto"/>
        <w:bottom w:val="none" w:sz="0" w:space="0" w:color="auto"/>
        <w:right w:val="none" w:sz="0" w:space="0" w:color="auto"/>
      </w:divBdr>
    </w:div>
    <w:div w:id="108162979">
      <w:bodyDiv w:val="1"/>
      <w:marLeft w:val="0"/>
      <w:marRight w:val="0"/>
      <w:marTop w:val="0"/>
      <w:marBottom w:val="0"/>
      <w:divBdr>
        <w:top w:val="none" w:sz="0" w:space="0" w:color="auto"/>
        <w:left w:val="none" w:sz="0" w:space="0" w:color="auto"/>
        <w:bottom w:val="none" w:sz="0" w:space="0" w:color="auto"/>
        <w:right w:val="none" w:sz="0" w:space="0" w:color="auto"/>
      </w:divBdr>
    </w:div>
    <w:div w:id="112090963">
      <w:bodyDiv w:val="1"/>
      <w:marLeft w:val="0"/>
      <w:marRight w:val="0"/>
      <w:marTop w:val="0"/>
      <w:marBottom w:val="0"/>
      <w:divBdr>
        <w:top w:val="none" w:sz="0" w:space="0" w:color="auto"/>
        <w:left w:val="none" w:sz="0" w:space="0" w:color="auto"/>
        <w:bottom w:val="none" w:sz="0" w:space="0" w:color="auto"/>
        <w:right w:val="none" w:sz="0" w:space="0" w:color="auto"/>
      </w:divBdr>
    </w:div>
    <w:div w:id="115147916">
      <w:bodyDiv w:val="1"/>
      <w:marLeft w:val="0"/>
      <w:marRight w:val="0"/>
      <w:marTop w:val="0"/>
      <w:marBottom w:val="0"/>
      <w:divBdr>
        <w:top w:val="none" w:sz="0" w:space="0" w:color="auto"/>
        <w:left w:val="none" w:sz="0" w:space="0" w:color="auto"/>
        <w:bottom w:val="none" w:sz="0" w:space="0" w:color="auto"/>
        <w:right w:val="none" w:sz="0" w:space="0" w:color="auto"/>
      </w:divBdr>
    </w:div>
    <w:div w:id="161435120">
      <w:bodyDiv w:val="1"/>
      <w:marLeft w:val="0"/>
      <w:marRight w:val="0"/>
      <w:marTop w:val="0"/>
      <w:marBottom w:val="0"/>
      <w:divBdr>
        <w:top w:val="none" w:sz="0" w:space="0" w:color="auto"/>
        <w:left w:val="none" w:sz="0" w:space="0" w:color="auto"/>
        <w:bottom w:val="none" w:sz="0" w:space="0" w:color="auto"/>
        <w:right w:val="none" w:sz="0" w:space="0" w:color="auto"/>
      </w:divBdr>
    </w:div>
    <w:div w:id="161701309">
      <w:bodyDiv w:val="1"/>
      <w:marLeft w:val="0"/>
      <w:marRight w:val="0"/>
      <w:marTop w:val="0"/>
      <w:marBottom w:val="0"/>
      <w:divBdr>
        <w:top w:val="none" w:sz="0" w:space="0" w:color="auto"/>
        <w:left w:val="none" w:sz="0" w:space="0" w:color="auto"/>
        <w:bottom w:val="none" w:sz="0" w:space="0" w:color="auto"/>
        <w:right w:val="none" w:sz="0" w:space="0" w:color="auto"/>
      </w:divBdr>
    </w:div>
    <w:div w:id="175849032">
      <w:bodyDiv w:val="1"/>
      <w:marLeft w:val="0"/>
      <w:marRight w:val="0"/>
      <w:marTop w:val="0"/>
      <w:marBottom w:val="0"/>
      <w:divBdr>
        <w:top w:val="none" w:sz="0" w:space="0" w:color="auto"/>
        <w:left w:val="none" w:sz="0" w:space="0" w:color="auto"/>
        <w:bottom w:val="none" w:sz="0" w:space="0" w:color="auto"/>
        <w:right w:val="none" w:sz="0" w:space="0" w:color="auto"/>
      </w:divBdr>
    </w:div>
    <w:div w:id="180819277">
      <w:bodyDiv w:val="1"/>
      <w:marLeft w:val="0"/>
      <w:marRight w:val="0"/>
      <w:marTop w:val="0"/>
      <w:marBottom w:val="0"/>
      <w:divBdr>
        <w:top w:val="none" w:sz="0" w:space="0" w:color="auto"/>
        <w:left w:val="none" w:sz="0" w:space="0" w:color="auto"/>
        <w:bottom w:val="none" w:sz="0" w:space="0" w:color="auto"/>
        <w:right w:val="none" w:sz="0" w:space="0" w:color="auto"/>
      </w:divBdr>
    </w:div>
    <w:div w:id="184371013">
      <w:bodyDiv w:val="1"/>
      <w:marLeft w:val="0"/>
      <w:marRight w:val="0"/>
      <w:marTop w:val="0"/>
      <w:marBottom w:val="0"/>
      <w:divBdr>
        <w:top w:val="none" w:sz="0" w:space="0" w:color="auto"/>
        <w:left w:val="none" w:sz="0" w:space="0" w:color="auto"/>
        <w:bottom w:val="none" w:sz="0" w:space="0" w:color="auto"/>
        <w:right w:val="none" w:sz="0" w:space="0" w:color="auto"/>
      </w:divBdr>
    </w:div>
    <w:div w:id="204224545">
      <w:bodyDiv w:val="1"/>
      <w:marLeft w:val="0"/>
      <w:marRight w:val="0"/>
      <w:marTop w:val="0"/>
      <w:marBottom w:val="0"/>
      <w:divBdr>
        <w:top w:val="none" w:sz="0" w:space="0" w:color="auto"/>
        <w:left w:val="none" w:sz="0" w:space="0" w:color="auto"/>
        <w:bottom w:val="none" w:sz="0" w:space="0" w:color="auto"/>
        <w:right w:val="none" w:sz="0" w:space="0" w:color="auto"/>
      </w:divBdr>
    </w:div>
    <w:div w:id="205486748">
      <w:bodyDiv w:val="1"/>
      <w:marLeft w:val="0"/>
      <w:marRight w:val="0"/>
      <w:marTop w:val="0"/>
      <w:marBottom w:val="0"/>
      <w:divBdr>
        <w:top w:val="none" w:sz="0" w:space="0" w:color="auto"/>
        <w:left w:val="none" w:sz="0" w:space="0" w:color="auto"/>
        <w:bottom w:val="none" w:sz="0" w:space="0" w:color="auto"/>
        <w:right w:val="none" w:sz="0" w:space="0" w:color="auto"/>
      </w:divBdr>
    </w:div>
    <w:div w:id="207499461">
      <w:bodyDiv w:val="1"/>
      <w:marLeft w:val="0"/>
      <w:marRight w:val="0"/>
      <w:marTop w:val="0"/>
      <w:marBottom w:val="0"/>
      <w:divBdr>
        <w:top w:val="none" w:sz="0" w:space="0" w:color="auto"/>
        <w:left w:val="none" w:sz="0" w:space="0" w:color="auto"/>
        <w:bottom w:val="none" w:sz="0" w:space="0" w:color="auto"/>
        <w:right w:val="none" w:sz="0" w:space="0" w:color="auto"/>
      </w:divBdr>
    </w:div>
    <w:div w:id="238175393">
      <w:bodyDiv w:val="1"/>
      <w:marLeft w:val="0"/>
      <w:marRight w:val="0"/>
      <w:marTop w:val="0"/>
      <w:marBottom w:val="0"/>
      <w:divBdr>
        <w:top w:val="none" w:sz="0" w:space="0" w:color="auto"/>
        <w:left w:val="none" w:sz="0" w:space="0" w:color="auto"/>
        <w:bottom w:val="none" w:sz="0" w:space="0" w:color="auto"/>
        <w:right w:val="none" w:sz="0" w:space="0" w:color="auto"/>
      </w:divBdr>
    </w:div>
    <w:div w:id="241716050">
      <w:bodyDiv w:val="1"/>
      <w:marLeft w:val="0"/>
      <w:marRight w:val="0"/>
      <w:marTop w:val="0"/>
      <w:marBottom w:val="0"/>
      <w:divBdr>
        <w:top w:val="none" w:sz="0" w:space="0" w:color="auto"/>
        <w:left w:val="none" w:sz="0" w:space="0" w:color="auto"/>
        <w:bottom w:val="none" w:sz="0" w:space="0" w:color="auto"/>
        <w:right w:val="none" w:sz="0" w:space="0" w:color="auto"/>
      </w:divBdr>
    </w:div>
    <w:div w:id="255401709">
      <w:bodyDiv w:val="1"/>
      <w:marLeft w:val="0"/>
      <w:marRight w:val="0"/>
      <w:marTop w:val="0"/>
      <w:marBottom w:val="0"/>
      <w:divBdr>
        <w:top w:val="none" w:sz="0" w:space="0" w:color="auto"/>
        <w:left w:val="none" w:sz="0" w:space="0" w:color="auto"/>
        <w:bottom w:val="none" w:sz="0" w:space="0" w:color="auto"/>
        <w:right w:val="none" w:sz="0" w:space="0" w:color="auto"/>
      </w:divBdr>
    </w:div>
    <w:div w:id="266891609">
      <w:bodyDiv w:val="1"/>
      <w:marLeft w:val="0"/>
      <w:marRight w:val="0"/>
      <w:marTop w:val="0"/>
      <w:marBottom w:val="0"/>
      <w:divBdr>
        <w:top w:val="none" w:sz="0" w:space="0" w:color="auto"/>
        <w:left w:val="none" w:sz="0" w:space="0" w:color="auto"/>
        <w:bottom w:val="none" w:sz="0" w:space="0" w:color="auto"/>
        <w:right w:val="none" w:sz="0" w:space="0" w:color="auto"/>
      </w:divBdr>
    </w:div>
    <w:div w:id="268969214">
      <w:bodyDiv w:val="1"/>
      <w:marLeft w:val="0"/>
      <w:marRight w:val="0"/>
      <w:marTop w:val="0"/>
      <w:marBottom w:val="0"/>
      <w:divBdr>
        <w:top w:val="none" w:sz="0" w:space="0" w:color="auto"/>
        <w:left w:val="none" w:sz="0" w:space="0" w:color="auto"/>
        <w:bottom w:val="none" w:sz="0" w:space="0" w:color="auto"/>
        <w:right w:val="none" w:sz="0" w:space="0" w:color="auto"/>
      </w:divBdr>
    </w:div>
    <w:div w:id="275333244">
      <w:bodyDiv w:val="1"/>
      <w:marLeft w:val="0"/>
      <w:marRight w:val="0"/>
      <w:marTop w:val="0"/>
      <w:marBottom w:val="0"/>
      <w:divBdr>
        <w:top w:val="none" w:sz="0" w:space="0" w:color="auto"/>
        <w:left w:val="none" w:sz="0" w:space="0" w:color="auto"/>
        <w:bottom w:val="none" w:sz="0" w:space="0" w:color="auto"/>
        <w:right w:val="none" w:sz="0" w:space="0" w:color="auto"/>
      </w:divBdr>
    </w:div>
    <w:div w:id="275674534">
      <w:bodyDiv w:val="1"/>
      <w:marLeft w:val="0"/>
      <w:marRight w:val="0"/>
      <w:marTop w:val="0"/>
      <w:marBottom w:val="0"/>
      <w:divBdr>
        <w:top w:val="none" w:sz="0" w:space="0" w:color="auto"/>
        <w:left w:val="none" w:sz="0" w:space="0" w:color="auto"/>
        <w:bottom w:val="none" w:sz="0" w:space="0" w:color="auto"/>
        <w:right w:val="none" w:sz="0" w:space="0" w:color="auto"/>
      </w:divBdr>
      <w:divsChild>
        <w:div w:id="226652141">
          <w:marLeft w:val="0"/>
          <w:marRight w:val="0"/>
          <w:marTop w:val="0"/>
          <w:marBottom w:val="300"/>
          <w:divBdr>
            <w:top w:val="none" w:sz="0" w:space="0" w:color="auto"/>
            <w:left w:val="none" w:sz="0" w:space="0" w:color="auto"/>
            <w:bottom w:val="none" w:sz="0" w:space="0" w:color="auto"/>
            <w:right w:val="none" w:sz="0" w:space="0" w:color="auto"/>
          </w:divBdr>
        </w:div>
      </w:divsChild>
    </w:div>
    <w:div w:id="276103311">
      <w:bodyDiv w:val="1"/>
      <w:marLeft w:val="0"/>
      <w:marRight w:val="0"/>
      <w:marTop w:val="0"/>
      <w:marBottom w:val="0"/>
      <w:divBdr>
        <w:top w:val="none" w:sz="0" w:space="0" w:color="auto"/>
        <w:left w:val="none" w:sz="0" w:space="0" w:color="auto"/>
        <w:bottom w:val="none" w:sz="0" w:space="0" w:color="auto"/>
        <w:right w:val="none" w:sz="0" w:space="0" w:color="auto"/>
      </w:divBdr>
    </w:div>
    <w:div w:id="279454156">
      <w:bodyDiv w:val="1"/>
      <w:marLeft w:val="0"/>
      <w:marRight w:val="0"/>
      <w:marTop w:val="0"/>
      <w:marBottom w:val="0"/>
      <w:divBdr>
        <w:top w:val="none" w:sz="0" w:space="0" w:color="auto"/>
        <w:left w:val="none" w:sz="0" w:space="0" w:color="auto"/>
        <w:bottom w:val="none" w:sz="0" w:space="0" w:color="auto"/>
        <w:right w:val="none" w:sz="0" w:space="0" w:color="auto"/>
      </w:divBdr>
    </w:div>
    <w:div w:id="288366695">
      <w:bodyDiv w:val="1"/>
      <w:marLeft w:val="0"/>
      <w:marRight w:val="0"/>
      <w:marTop w:val="0"/>
      <w:marBottom w:val="0"/>
      <w:divBdr>
        <w:top w:val="none" w:sz="0" w:space="0" w:color="auto"/>
        <w:left w:val="none" w:sz="0" w:space="0" w:color="auto"/>
        <w:bottom w:val="none" w:sz="0" w:space="0" w:color="auto"/>
        <w:right w:val="none" w:sz="0" w:space="0" w:color="auto"/>
      </w:divBdr>
    </w:div>
    <w:div w:id="303778578">
      <w:bodyDiv w:val="1"/>
      <w:marLeft w:val="0"/>
      <w:marRight w:val="0"/>
      <w:marTop w:val="0"/>
      <w:marBottom w:val="0"/>
      <w:divBdr>
        <w:top w:val="none" w:sz="0" w:space="0" w:color="auto"/>
        <w:left w:val="none" w:sz="0" w:space="0" w:color="auto"/>
        <w:bottom w:val="none" w:sz="0" w:space="0" w:color="auto"/>
        <w:right w:val="none" w:sz="0" w:space="0" w:color="auto"/>
      </w:divBdr>
    </w:div>
    <w:div w:id="327293551">
      <w:bodyDiv w:val="1"/>
      <w:marLeft w:val="0"/>
      <w:marRight w:val="0"/>
      <w:marTop w:val="0"/>
      <w:marBottom w:val="0"/>
      <w:divBdr>
        <w:top w:val="none" w:sz="0" w:space="0" w:color="auto"/>
        <w:left w:val="none" w:sz="0" w:space="0" w:color="auto"/>
        <w:bottom w:val="none" w:sz="0" w:space="0" w:color="auto"/>
        <w:right w:val="none" w:sz="0" w:space="0" w:color="auto"/>
      </w:divBdr>
    </w:div>
    <w:div w:id="333000714">
      <w:bodyDiv w:val="1"/>
      <w:marLeft w:val="0"/>
      <w:marRight w:val="0"/>
      <w:marTop w:val="0"/>
      <w:marBottom w:val="0"/>
      <w:divBdr>
        <w:top w:val="none" w:sz="0" w:space="0" w:color="auto"/>
        <w:left w:val="none" w:sz="0" w:space="0" w:color="auto"/>
        <w:bottom w:val="none" w:sz="0" w:space="0" w:color="auto"/>
        <w:right w:val="none" w:sz="0" w:space="0" w:color="auto"/>
      </w:divBdr>
    </w:div>
    <w:div w:id="333267412">
      <w:bodyDiv w:val="1"/>
      <w:marLeft w:val="0"/>
      <w:marRight w:val="0"/>
      <w:marTop w:val="0"/>
      <w:marBottom w:val="0"/>
      <w:divBdr>
        <w:top w:val="none" w:sz="0" w:space="0" w:color="auto"/>
        <w:left w:val="none" w:sz="0" w:space="0" w:color="auto"/>
        <w:bottom w:val="none" w:sz="0" w:space="0" w:color="auto"/>
        <w:right w:val="none" w:sz="0" w:space="0" w:color="auto"/>
      </w:divBdr>
    </w:div>
    <w:div w:id="337275737">
      <w:bodyDiv w:val="1"/>
      <w:marLeft w:val="0"/>
      <w:marRight w:val="0"/>
      <w:marTop w:val="0"/>
      <w:marBottom w:val="0"/>
      <w:divBdr>
        <w:top w:val="none" w:sz="0" w:space="0" w:color="auto"/>
        <w:left w:val="none" w:sz="0" w:space="0" w:color="auto"/>
        <w:bottom w:val="none" w:sz="0" w:space="0" w:color="auto"/>
        <w:right w:val="none" w:sz="0" w:space="0" w:color="auto"/>
      </w:divBdr>
    </w:div>
    <w:div w:id="339695294">
      <w:bodyDiv w:val="1"/>
      <w:marLeft w:val="0"/>
      <w:marRight w:val="0"/>
      <w:marTop w:val="0"/>
      <w:marBottom w:val="0"/>
      <w:divBdr>
        <w:top w:val="none" w:sz="0" w:space="0" w:color="auto"/>
        <w:left w:val="none" w:sz="0" w:space="0" w:color="auto"/>
        <w:bottom w:val="none" w:sz="0" w:space="0" w:color="auto"/>
        <w:right w:val="none" w:sz="0" w:space="0" w:color="auto"/>
      </w:divBdr>
    </w:div>
    <w:div w:id="355425790">
      <w:bodyDiv w:val="1"/>
      <w:marLeft w:val="0"/>
      <w:marRight w:val="0"/>
      <w:marTop w:val="0"/>
      <w:marBottom w:val="0"/>
      <w:divBdr>
        <w:top w:val="none" w:sz="0" w:space="0" w:color="auto"/>
        <w:left w:val="none" w:sz="0" w:space="0" w:color="auto"/>
        <w:bottom w:val="none" w:sz="0" w:space="0" w:color="auto"/>
        <w:right w:val="none" w:sz="0" w:space="0" w:color="auto"/>
      </w:divBdr>
    </w:div>
    <w:div w:id="358313649">
      <w:bodyDiv w:val="1"/>
      <w:marLeft w:val="0"/>
      <w:marRight w:val="0"/>
      <w:marTop w:val="0"/>
      <w:marBottom w:val="0"/>
      <w:divBdr>
        <w:top w:val="none" w:sz="0" w:space="0" w:color="auto"/>
        <w:left w:val="none" w:sz="0" w:space="0" w:color="auto"/>
        <w:bottom w:val="none" w:sz="0" w:space="0" w:color="auto"/>
        <w:right w:val="none" w:sz="0" w:space="0" w:color="auto"/>
      </w:divBdr>
      <w:divsChild>
        <w:div w:id="1777559243">
          <w:marLeft w:val="0"/>
          <w:marRight w:val="0"/>
          <w:marTop w:val="0"/>
          <w:marBottom w:val="0"/>
          <w:divBdr>
            <w:top w:val="none" w:sz="0" w:space="0" w:color="auto"/>
            <w:left w:val="none" w:sz="0" w:space="0" w:color="auto"/>
            <w:bottom w:val="none" w:sz="0" w:space="0" w:color="auto"/>
            <w:right w:val="none" w:sz="0" w:space="0" w:color="auto"/>
          </w:divBdr>
          <w:divsChild>
            <w:div w:id="190267693">
              <w:marLeft w:val="0"/>
              <w:marRight w:val="0"/>
              <w:marTop w:val="0"/>
              <w:marBottom w:val="0"/>
              <w:divBdr>
                <w:top w:val="none" w:sz="0" w:space="0" w:color="auto"/>
                <w:left w:val="none" w:sz="0" w:space="0" w:color="auto"/>
                <w:bottom w:val="none" w:sz="0" w:space="0" w:color="auto"/>
                <w:right w:val="none" w:sz="0" w:space="0" w:color="auto"/>
              </w:divBdr>
              <w:divsChild>
                <w:div w:id="819922548">
                  <w:marLeft w:val="0"/>
                  <w:marRight w:val="272"/>
                  <w:marTop w:val="0"/>
                  <w:marBottom w:val="0"/>
                  <w:divBdr>
                    <w:top w:val="none" w:sz="0" w:space="0" w:color="auto"/>
                    <w:left w:val="none" w:sz="0" w:space="0" w:color="auto"/>
                    <w:bottom w:val="none" w:sz="0" w:space="0" w:color="auto"/>
                    <w:right w:val="none" w:sz="0" w:space="0" w:color="auto"/>
                  </w:divBdr>
                  <w:divsChild>
                    <w:div w:id="161545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61902460">
      <w:bodyDiv w:val="1"/>
      <w:marLeft w:val="0"/>
      <w:marRight w:val="0"/>
      <w:marTop w:val="0"/>
      <w:marBottom w:val="0"/>
      <w:divBdr>
        <w:top w:val="none" w:sz="0" w:space="0" w:color="auto"/>
        <w:left w:val="none" w:sz="0" w:space="0" w:color="auto"/>
        <w:bottom w:val="none" w:sz="0" w:space="0" w:color="auto"/>
        <w:right w:val="none" w:sz="0" w:space="0" w:color="auto"/>
      </w:divBdr>
    </w:div>
    <w:div w:id="364407460">
      <w:bodyDiv w:val="1"/>
      <w:marLeft w:val="0"/>
      <w:marRight w:val="0"/>
      <w:marTop w:val="0"/>
      <w:marBottom w:val="0"/>
      <w:divBdr>
        <w:top w:val="none" w:sz="0" w:space="0" w:color="auto"/>
        <w:left w:val="none" w:sz="0" w:space="0" w:color="auto"/>
        <w:bottom w:val="none" w:sz="0" w:space="0" w:color="auto"/>
        <w:right w:val="none" w:sz="0" w:space="0" w:color="auto"/>
      </w:divBdr>
    </w:div>
    <w:div w:id="366567802">
      <w:bodyDiv w:val="1"/>
      <w:marLeft w:val="0"/>
      <w:marRight w:val="0"/>
      <w:marTop w:val="0"/>
      <w:marBottom w:val="0"/>
      <w:divBdr>
        <w:top w:val="none" w:sz="0" w:space="0" w:color="auto"/>
        <w:left w:val="none" w:sz="0" w:space="0" w:color="auto"/>
        <w:bottom w:val="none" w:sz="0" w:space="0" w:color="auto"/>
        <w:right w:val="none" w:sz="0" w:space="0" w:color="auto"/>
      </w:divBdr>
      <w:divsChild>
        <w:div w:id="1180200470">
          <w:marLeft w:val="0"/>
          <w:marRight w:val="0"/>
          <w:marTop w:val="0"/>
          <w:marBottom w:val="0"/>
          <w:divBdr>
            <w:top w:val="none" w:sz="0" w:space="0" w:color="auto"/>
            <w:left w:val="none" w:sz="0" w:space="0" w:color="auto"/>
            <w:bottom w:val="none" w:sz="0" w:space="0" w:color="auto"/>
            <w:right w:val="none" w:sz="0" w:space="0" w:color="auto"/>
          </w:divBdr>
          <w:divsChild>
            <w:div w:id="781461241">
              <w:marLeft w:val="0"/>
              <w:marRight w:val="0"/>
              <w:marTop w:val="0"/>
              <w:marBottom w:val="45"/>
              <w:divBdr>
                <w:top w:val="none" w:sz="0" w:space="0" w:color="auto"/>
                <w:left w:val="none" w:sz="0" w:space="0" w:color="auto"/>
                <w:bottom w:val="none" w:sz="0" w:space="0" w:color="auto"/>
                <w:right w:val="none" w:sz="0" w:space="0" w:color="auto"/>
              </w:divBdr>
            </w:div>
            <w:div w:id="663170749">
              <w:marLeft w:val="0"/>
              <w:marRight w:val="0"/>
              <w:marTop w:val="0"/>
              <w:marBottom w:val="0"/>
              <w:divBdr>
                <w:top w:val="none" w:sz="0" w:space="0" w:color="auto"/>
                <w:left w:val="none" w:sz="0" w:space="0" w:color="auto"/>
                <w:bottom w:val="none" w:sz="0" w:space="0" w:color="auto"/>
                <w:right w:val="none" w:sz="0" w:space="0" w:color="auto"/>
              </w:divBdr>
            </w:div>
            <w:div w:id="778062274">
              <w:marLeft w:val="0"/>
              <w:marRight w:val="0"/>
              <w:marTop w:val="0"/>
              <w:marBottom w:val="0"/>
              <w:divBdr>
                <w:top w:val="none" w:sz="0" w:space="0" w:color="auto"/>
                <w:left w:val="none" w:sz="0" w:space="0" w:color="auto"/>
                <w:bottom w:val="none" w:sz="0" w:space="0" w:color="auto"/>
                <w:right w:val="none" w:sz="0" w:space="0" w:color="auto"/>
              </w:divBdr>
              <w:divsChild>
                <w:div w:id="560949450">
                  <w:marLeft w:val="0"/>
                  <w:marRight w:val="0"/>
                  <w:marTop w:val="105"/>
                  <w:marBottom w:val="0"/>
                  <w:divBdr>
                    <w:top w:val="none" w:sz="0" w:space="0" w:color="auto"/>
                    <w:left w:val="none" w:sz="0" w:space="0" w:color="auto"/>
                    <w:bottom w:val="none" w:sz="0" w:space="0" w:color="auto"/>
                    <w:right w:val="none" w:sz="0" w:space="0" w:color="auto"/>
                  </w:divBdr>
                </w:div>
              </w:divsChild>
            </w:div>
          </w:divsChild>
        </w:div>
        <w:div w:id="1207525106">
          <w:marLeft w:val="0"/>
          <w:marRight w:val="0"/>
          <w:marTop w:val="0"/>
          <w:marBottom w:val="0"/>
          <w:divBdr>
            <w:top w:val="none" w:sz="0" w:space="0" w:color="auto"/>
            <w:left w:val="none" w:sz="0" w:space="0" w:color="auto"/>
            <w:bottom w:val="none" w:sz="0" w:space="0" w:color="auto"/>
            <w:right w:val="none" w:sz="0" w:space="0" w:color="auto"/>
          </w:divBdr>
          <w:divsChild>
            <w:div w:id="1642081412">
              <w:marLeft w:val="0"/>
              <w:marRight w:val="0"/>
              <w:marTop w:val="0"/>
              <w:marBottom w:val="45"/>
              <w:divBdr>
                <w:top w:val="none" w:sz="0" w:space="0" w:color="auto"/>
                <w:left w:val="none" w:sz="0" w:space="0" w:color="auto"/>
                <w:bottom w:val="none" w:sz="0" w:space="0" w:color="auto"/>
                <w:right w:val="none" w:sz="0" w:space="0" w:color="auto"/>
              </w:divBdr>
            </w:div>
            <w:div w:id="1699306902">
              <w:marLeft w:val="0"/>
              <w:marRight w:val="0"/>
              <w:marTop w:val="0"/>
              <w:marBottom w:val="0"/>
              <w:divBdr>
                <w:top w:val="none" w:sz="0" w:space="0" w:color="auto"/>
                <w:left w:val="none" w:sz="0" w:space="0" w:color="auto"/>
                <w:bottom w:val="none" w:sz="0" w:space="0" w:color="auto"/>
                <w:right w:val="none" w:sz="0" w:space="0" w:color="auto"/>
              </w:divBdr>
            </w:div>
            <w:div w:id="556550184">
              <w:marLeft w:val="0"/>
              <w:marRight w:val="0"/>
              <w:marTop w:val="0"/>
              <w:marBottom w:val="0"/>
              <w:divBdr>
                <w:top w:val="none" w:sz="0" w:space="0" w:color="auto"/>
                <w:left w:val="none" w:sz="0" w:space="0" w:color="auto"/>
                <w:bottom w:val="none" w:sz="0" w:space="0" w:color="auto"/>
                <w:right w:val="none" w:sz="0" w:space="0" w:color="auto"/>
              </w:divBdr>
              <w:divsChild>
                <w:div w:id="1490900972">
                  <w:marLeft w:val="0"/>
                  <w:marRight w:val="0"/>
                  <w:marTop w:val="105"/>
                  <w:marBottom w:val="0"/>
                  <w:divBdr>
                    <w:top w:val="none" w:sz="0" w:space="0" w:color="auto"/>
                    <w:left w:val="none" w:sz="0" w:space="0" w:color="auto"/>
                    <w:bottom w:val="none" w:sz="0" w:space="0" w:color="auto"/>
                    <w:right w:val="none" w:sz="0" w:space="0" w:color="auto"/>
                  </w:divBdr>
                </w:div>
              </w:divsChild>
            </w:div>
          </w:divsChild>
        </w:div>
      </w:divsChild>
    </w:div>
    <w:div w:id="376704909">
      <w:bodyDiv w:val="1"/>
      <w:marLeft w:val="0"/>
      <w:marRight w:val="0"/>
      <w:marTop w:val="0"/>
      <w:marBottom w:val="0"/>
      <w:divBdr>
        <w:top w:val="none" w:sz="0" w:space="0" w:color="auto"/>
        <w:left w:val="none" w:sz="0" w:space="0" w:color="auto"/>
        <w:bottom w:val="none" w:sz="0" w:space="0" w:color="auto"/>
        <w:right w:val="none" w:sz="0" w:space="0" w:color="auto"/>
      </w:divBdr>
    </w:div>
    <w:div w:id="390614969">
      <w:bodyDiv w:val="1"/>
      <w:marLeft w:val="0"/>
      <w:marRight w:val="0"/>
      <w:marTop w:val="0"/>
      <w:marBottom w:val="0"/>
      <w:divBdr>
        <w:top w:val="none" w:sz="0" w:space="0" w:color="auto"/>
        <w:left w:val="none" w:sz="0" w:space="0" w:color="auto"/>
        <w:bottom w:val="none" w:sz="0" w:space="0" w:color="auto"/>
        <w:right w:val="none" w:sz="0" w:space="0" w:color="auto"/>
      </w:divBdr>
    </w:div>
    <w:div w:id="393161189">
      <w:bodyDiv w:val="1"/>
      <w:marLeft w:val="0"/>
      <w:marRight w:val="0"/>
      <w:marTop w:val="0"/>
      <w:marBottom w:val="0"/>
      <w:divBdr>
        <w:top w:val="none" w:sz="0" w:space="0" w:color="auto"/>
        <w:left w:val="none" w:sz="0" w:space="0" w:color="auto"/>
        <w:bottom w:val="none" w:sz="0" w:space="0" w:color="auto"/>
        <w:right w:val="none" w:sz="0" w:space="0" w:color="auto"/>
      </w:divBdr>
    </w:div>
    <w:div w:id="400954206">
      <w:bodyDiv w:val="1"/>
      <w:marLeft w:val="0"/>
      <w:marRight w:val="0"/>
      <w:marTop w:val="0"/>
      <w:marBottom w:val="0"/>
      <w:divBdr>
        <w:top w:val="none" w:sz="0" w:space="0" w:color="auto"/>
        <w:left w:val="none" w:sz="0" w:space="0" w:color="auto"/>
        <w:bottom w:val="none" w:sz="0" w:space="0" w:color="auto"/>
        <w:right w:val="none" w:sz="0" w:space="0" w:color="auto"/>
      </w:divBdr>
      <w:divsChild>
        <w:div w:id="1592737543">
          <w:marLeft w:val="0"/>
          <w:marRight w:val="0"/>
          <w:marTop w:val="0"/>
          <w:marBottom w:val="0"/>
          <w:divBdr>
            <w:top w:val="none" w:sz="0" w:space="0" w:color="auto"/>
            <w:left w:val="none" w:sz="0" w:space="0" w:color="auto"/>
            <w:bottom w:val="none" w:sz="0" w:space="0" w:color="auto"/>
            <w:right w:val="none" w:sz="0" w:space="0" w:color="auto"/>
          </w:divBdr>
          <w:divsChild>
            <w:div w:id="1777289287">
              <w:marLeft w:val="0"/>
              <w:marRight w:val="0"/>
              <w:marTop w:val="0"/>
              <w:marBottom w:val="0"/>
              <w:divBdr>
                <w:top w:val="none" w:sz="0" w:space="0" w:color="auto"/>
                <w:left w:val="none" w:sz="0" w:space="0" w:color="auto"/>
                <w:bottom w:val="none" w:sz="0" w:space="0" w:color="auto"/>
                <w:right w:val="none" w:sz="0" w:space="0" w:color="auto"/>
              </w:divBdr>
              <w:divsChild>
                <w:div w:id="14940316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22336450">
      <w:bodyDiv w:val="1"/>
      <w:marLeft w:val="0"/>
      <w:marRight w:val="0"/>
      <w:marTop w:val="0"/>
      <w:marBottom w:val="0"/>
      <w:divBdr>
        <w:top w:val="none" w:sz="0" w:space="0" w:color="auto"/>
        <w:left w:val="none" w:sz="0" w:space="0" w:color="auto"/>
        <w:bottom w:val="none" w:sz="0" w:space="0" w:color="auto"/>
        <w:right w:val="none" w:sz="0" w:space="0" w:color="auto"/>
      </w:divBdr>
    </w:div>
    <w:div w:id="426269580">
      <w:bodyDiv w:val="1"/>
      <w:marLeft w:val="0"/>
      <w:marRight w:val="0"/>
      <w:marTop w:val="0"/>
      <w:marBottom w:val="0"/>
      <w:divBdr>
        <w:top w:val="none" w:sz="0" w:space="0" w:color="auto"/>
        <w:left w:val="none" w:sz="0" w:space="0" w:color="auto"/>
        <w:bottom w:val="none" w:sz="0" w:space="0" w:color="auto"/>
        <w:right w:val="none" w:sz="0" w:space="0" w:color="auto"/>
      </w:divBdr>
    </w:div>
    <w:div w:id="427896270">
      <w:bodyDiv w:val="1"/>
      <w:marLeft w:val="0"/>
      <w:marRight w:val="0"/>
      <w:marTop w:val="0"/>
      <w:marBottom w:val="0"/>
      <w:divBdr>
        <w:top w:val="none" w:sz="0" w:space="0" w:color="auto"/>
        <w:left w:val="none" w:sz="0" w:space="0" w:color="auto"/>
        <w:bottom w:val="none" w:sz="0" w:space="0" w:color="auto"/>
        <w:right w:val="none" w:sz="0" w:space="0" w:color="auto"/>
      </w:divBdr>
      <w:divsChild>
        <w:div w:id="136725653">
          <w:marLeft w:val="0"/>
          <w:marRight w:val="0"/>
          <w:marTop w:val="660"/>
          <w:marBottom w:val="1230"/>
          <w:divBdr>
            <w:top w:val="none" w:sz="0" w:space="0" w:color="auto"/>
            <w:left w:val="none" w:sz="0" w:space="0" w:color="auto"/>
            <w:bottom w:val="none" w:sz="0" w:space="0" w:color="auto"/>
            <w:right w:val="none" w:sz="0" w:space="0" w:color="auto"/>
          </w:divBdr>
        </w:div>
      </w:divsChild>
    </w:div>
    <w:div w:id="432285964">
      <w:bodyDiv w:val="1"/>
      <w:marLeft w:val="0"/>
      <w:marRight w:val="0"/>
      <w:marTop w:val="0"/>
      <w:marBottom w:val="0"/>
      <w:divBdr>
        <w:top w:val="none" w:sz="0" w:space="0" w:color="auto"/>
        <w:left w:val="none" w:sz="0" w:space="0" w:color="auto"/>
        <w:bottom w:val="none" w:sz="0" w:space="0" w:color="auto"/>
        <w:right w:val="none" w:sz="0" w:space="0" w:color="auto"/>
      </w:divBdr>
    </w:div>
    <w:div w:id="444035923">
      <w:bodyDiv w:val="1"/>
      <w:marLeft w:val="0"/>
      <w:marRight w:val="0"/>
      <w:marTop w:val="0"/>
      <w:marBottom w:val="0"/>
      <w:divBdr>
        <w:top w:val="none" w:sz="0" w:space="0" w:color="auto"/>
        <w:left w:val="none" w:sz="0" w:space="0" w:color="auto"/>
        <w:bottom w:val="none" w:sz="0" w:space="0" w:color="auto"/>
        <w:right w:val="none" w:sz="0" w:space="0" w:color="auto"/>
      </w:divBdr>
    </w:div>
    <w:div w:id="445975586">
      <w:bodyDiv w:val="1"/>
      <w:marLeft w:val="0"/>
      <w:marRight w:val="0"/>
      <w:marTop w:val="0"/>
      <w:marBottom w:val="0"/>
      <w:divBdr>
        <w:top w:val="none" w:sz="0" w:space="0" w:color="auto"/>
        <w:left w:val="none" w:sz="0" w:space="0" w:color="auto"/>
        <w:bottom w:val="none" w:sz="0" w:space="0" w:color="auto"/>
        <w:right w:val="none" w:sz="0" w:space="0" w:color="auto"/>
      </w:divBdr>
    </w:div>
    <w:div w:id="454448137">
      <w:bodyDiv w:val="1"/>
      <w:marLeft w:val="0"/>
      <w:marRight w:val="0"/>
      <w:marTop w:val="0"/>
      <w:marBottom w:val="0"/>
      <w:divBdr>
        <w:top w:val="none" w:sz="0" w:space="0" w:color="auto"/>
        <w:left w:val="none" w:sz="0" w:space="0" w:color="auto"/>
        <w:bottom w:val="none" w:sz="0" w:space="0" w:color="auto"/>
        <w:right w:val="none" w:sz="0" w:space="0" w:color="auto"/>
      </w:divBdr>
    </w:div>
    <w:div w:id="459106914">
      <w:bodyDiv w:val="1"/>
      <w:marLeft w:val="0"/>
      <w:marRight w:val="0"/>
      <w:marTop w:val="0"/>
      <w:marBottom w:val="0"/>
      <w:divBdr>
        <w:top w:val="none" w:sz="0" w:space="0" w:color="auto"/>
        <w:left w:val="none" w:sz="0" w:space="0" w:color="auto"/>
        <w:bottom w:val="none" w:sz="0" w:space="0" w:color="auto"/>
        <w:right w:val="none" w:sz="0" w:space="0" w:color="auto"/>
      </w:divBdr>
    </w:div>
    <w:div w:id="459539962">
      <w:bodyDiv w:val="1"/>
      <w:marLeft w:val="0"/>
      <w:marRight w:val="0"/>
      <w:marTop w:val="0"/>
      <w:marBottom w:val="0"/>
      <w:divBdr>
        <w:top w:val="none" w:sz="0" w:space="0" w:color="auto"/>
        <w:left w:val="none" w:sz="0" w:space="0" w:color="auto"/>
        <w:bottom w:val="none" w:sz="0" w:space="0" w:color="auto"/>
        <w:right w:val="none" w:sz="0" w:space="0" w:color="auto"/>
      </w:divBdr>
    </w:div>
    <w:div w:id="466625983">
      <w:bodyDiv w:val="1"/>
      <w:marLeft w:val="0"/>
      <w:marRight w:val="0"/>
      <w:marTop w:val="0"/>
      <w:marBottom w:val="0"/>
      <w:divBdr>
        <w:top w:val="none" w:sz="0" w:space="0" w:color="auto"/>
        <w:left w:val="none" w:sz="0" w:space="0" w:color="auto"/>
        <w:bottom w:val="none" w:sz="0" w:space="0" w:color="auto"/>
        <w:right w:val="none" w:sz="0" w:space="0" w:color="auto"/>
      </w:divBdr>
    </w:div>
    <w:div w:id="467431687">
      <w:bodyDiv w:val="1"/>
      <w:marLeft w:val="0"/>
      <w:marRight w:val="0"/>
      <w:marTop w:val="0"/>
      <w:marBottom w:val="0"/>
      <w:divBdr>
        <w:top w:val="none" w:sz="0" w:space="0" w:color="auto"/>
        <w:left w:val="none" w:sz="0" w:space="0" w:color="auto"/>
        <w:bottom w:val="none" w:sz="0" w:space="0" w:color="auto"/>
        <w:right w:val="none" w:sz="0" w:space="0" w:color="auto"/>
      </w:divBdr>
    </w:div>
    <w:div w:id="468934741">
      <w:bodyDiv w:val="1"/>
      <w:marLeft w:val="0"/>
      <w:marRight w:val="0"/>
      <w:marTop w:val="0"/>
      <w:marBottom w:val="0"/>
      <w:divBdr>
        <w:top w:val="none" w:sz="0" w:space="0" w:color="auto"/>
        <w:left w:val="none" w:sz="0" w:space="0" w:color="auto"/>
        <w:bottom w:val="none" w:sz="0" w:space="0" w:color="auto"/>
        <w:right w:val="none" w:sz="0" w:space="0" w:color="auto"/>
      </w:divBdr>
    </w:div>
    <w:div w:id="475756239">
      <w:bodyDiv w:val="1"/>
      <w:marLeft w:val="0"/>
      <w:marRight w:val="0"/>
      <w:marTop w:val="0"/>
      <w:marBottom w:val="0"/>
      <w:divBdr>
        <w:top w:val="none" w:sz="0" w:space="0" w:color="auto"/>
        <w:left w:val="none" w:sz="0" w:space="0" w:color="auto"/>
        <w:bottom w:val="none" w:sz="0" w:space="0" w:color="auto"/>
        <w:right w:val="none" w:sz="0" w:space="0" w:color="auto"/>
      </w:divBdr>
    </w:div>
    <w:div w:id="491798490">
      <w:bodyDiv w:val="1"/>
      <w:marLeft w:val="0"/>
      <w:marRight w:val="0"/>
      <w:marTop w:val="0"/>
      <w:marBottom w:val="0"/>
      <w:divBdr>
        <w:top w:val="none" w:sz="0" w:space="0" w:color="auto"/>
        <w:left w:val="none" w:sz="0" w:space="0" w:color="auto"/>
        <w:bottom w:val="none" w:sz="0" w:space="0" w:color="auto"/>
        <w:right w:val="none" w:sz="0" w:space="0" w:color="auto"/>
      </w:divBdr>
    </w:div>
    <w:div w:id="501428775">
      <w:bodyDiv w:val="1"/>
      <w:marLeft w:val="0"/>
      <w:marRight w:val="0"/>
      <w:marTop w:val="0"/>
      <w:marBottom w:val="0"/>
      <w:divBdr>
        <w:top w:val="none" w:sz="0" w:space="0" w:color="auto"/>
        <w:left w:val="none" w:sz="0" w:space="0" w:color="auto"/>
        <w:bottom w:val="none" w:sz="0" w:space="0" w:color="auto"/>
        <w:right w:val="none" w:sz="0" w:space="0" w:color="auto"/>
      </w:divBdr>
    </w:div>
    <w:div w:id="513418364">
      <w:bodyDiv w:val="1"/>
      <w:marLeft w:val="0"/>
      <w:marRight w:val="0"/>
      <w:marTop w:val="0"/>
      <w:marBottom w:val="0"/>
      <w:divBdr>
        <w:top w:val="none" w:sz="0" w:space="0" w:color="auto"/>
        <w:left w:val="none" w:sz="0" w:space="0" w:color="auto"/>
        <w:bottom w:val="none" w:sz="0" w:space="0" w:color="auto"/>
        <w:right w:val="none" w:sz="0" w:space="0" w:color="auto"/>
      </w:divBdr>
    </w:div>
    <w:div w:id="516386693">
      <w:bodyDiv w:val="1"/>
      <w:marLeft w:val="0"/>
      <w:marRight w:val="0"/>
      <w:marTop w:val="0"/>
      <w:marBottom w:val="0"/>
      <w:divBdr>
        <w:top w:val="none" w:sz="0" w:space="0" w:color="auto"/>
        <w:left w:val="none" w:sz="0" w:space="0" w:color="auto"/>
        <w:bottom w:val="none" w:sz="0" w:space="0" w:color="auto"/>
        <w:right w:val="none" w:sz="0" w:space="0" w:color="auto"/>
      </w:divBdr>
    </w:div>
    <w:div w:id="518854646">
      <w:bodyDiv w:val="1"/>
      <w:marLeft w:val="0"/>
      <w:marRight w:val="0"/>
      <w:marTop w:val="0"/>
      <w:marBottom w:val="0"/>
      <w:divBdr>
        <w:top w:val="none" w:sz="0" w:space="0" w:color="auto"/>
        <w:left w:val="none" w:sz="0" w:space="0" w:color="auto"/>
        <w:bottom w:val="none" w:sz="0" w:space="0" w:color="auto"/>
        <w:right w:val="none" w:sz="0" w:space="0" w:color="auto"/>
      </w:divBdr>
    </w:div>
    <w:div w:id="519048663">
      <w:bodyDiv w:val="1"/>
      <w:marLeft w:val="0"/>
      <w:marRight w:val="0"/>
      <w:marTop w:val="0"/>
      <w:marBottom w:val="0"/>
      <w:divBdr>
        <w:top w:val="none" w:sz="0" w:space="0" w:color="auto"/>
        <w:left w:val="none" w:sz="0" w:space="0" w:color="auto"/>
        <w:bottom w:val="none" w:sz="0" w:space="0" w:color="auto"/>
        <w:right w:val="none" w:sz="0" w:space="0" w:color="auto"/>
      </w:divBdr>
    </w:div>
    <w:div w:id="526648999">
      <w:bodyDiv w:val="1"/>
      <w:marLeft w:val="0"/>
      <w:marRight w:val="0"/>
      <w:marTop w:val="0"/>
      <w:marBottom w:val="0"/>
      <w:divBdr>
        <w:top w:val="none" w:sz="0" w:space="0" w:color="auto"/>
        <w:left w:val="none" w:sz="0" w:space="0" w:color="auto"/>
        <w:bottom w:val="none" w:sz="0" w:space="0" w:color="auto"/>
        <w:right w:val="none" w:sz="0" w:space="0" w:color="auto"/>
      </w:divBdr>
    </w:div>
    <w:div w:id="533930554">
      <w:bodyDiv w:val="1"/>
      <w:marLeft w:val="0"/>
      <w:marRight w:val="0"/>
      <w:marTop w:val="0"/>
      <w:marBottom w:val="0"/>
      <w:divBdr>
        <w:top w:val="none" w:sz="0" w:space="0" w:color="auto"/>
        <w:left w:val="none" w:sz="0" w:space="0" w:color="auto"/>
        <w:bottom w:val="none" w:sz="0" w:space="0" w:color="auto"/>
        <w:right w:val="none" w:sz="0" w:space="0" w:color="auto"/>
      </w:divBdr>
    </w:div>
    <w:div w:id="535392966">
      <w:bodyDiv w:val="1"/>
      <w:marLeft w:val="0"/>
      <w:marRight w:val="0"/>
      <w:marTop w:val="0"/>
      <w:marBottom w:val="0"/>
      <w:divBdr>
        <w:top w:val="none" w:sz="0" w:space="0" w:color="auto"/>
        <w:left w:val="none" w:sz="0" w:space="0" w:color="auto"/>
        <w:bottom w:val="none" w:sz="0" w:space="0" w:color="auto"/>
        <w:right w:val="none" w:sz="0" w:space="0" w:color="auto"/>
      </w:divBdr>
    </w:div>
    <w:div w:id="535627045">
      <w:bodyDiv w:val="1"/>
      <w:marLeft w:val="0"/>
      <w:marRight w:val="0"/>
      <w:marTop w:val="0"/>
      <w:marBottom w:val="0"/>
      <w:divBdr>
        <w:top w:val="none" w:sz="0" w:space="0" w:color="auto"/>
        <w:left w:val="none" w:sz="0" w:space="0" w:color="auto"/>
        <w:bottom w:val="none" w:sz="0" w:space="0" w:color="auto"/>
        <w:right w:val="none" w:sz="0" w:space="0" w:color="auto"/>
      </w:divBdr>
    </w:div>
    <w:div w:id="559175886">
      <w:bodyDiv w:val="1"/>
      <w:marLeft w:val="0"/>
      <w:marRight w:val="0"/>
      <w:marTop w:val="0"/>
      <w:marBottom w:val="0"/>
      <w:divBdr>
        <w:top w:val="none" w:sz="0" w:space="0" w:color="auto"/>
        <w:left w:val="none" w:sz="0" w:space="0" w:color="auto"/>
        <w:bottom w:val="none" w:sz="0" w:space="0" w:color="auto"/>
        <w:right w:val="none" w:sz="0" w:space="0" w:color="auto"/>
      </w:divBdr>
    </w:div>
    <w:div w:id="571544662">
      <w:bodyDiv w:val="1"/>
      <w:marLeft w:val="0"/>
      <w:marRight w:val="0"/>
      <w:marTop w:val="0"/>
      <w:marBottom w:val="0"/>
      <w:divBdr>
        <w:top w:val="none" w:sz="0" w:space="0" w:color="auto"/>
        <w:left w:val="none" w:sz="0" w:space="0" w:color="auto"/>
        <w:bottom w:val="none" w:sz="0" w:space="0" w:color="auto"/>
        <w:right w:val="none" w:sz="0" w:space="0" w:color="auto"/>
      </w:divBdr>
      <w:divsChild>
        <w:div w:id="872426525">
          <w:marLeft w:val="0"/>
          <w:marRight w:val="0"/>
          <w:marTop w:val="0"/>
          <w:marBottom w:val="0"/>
          <w:divBdr>
            <w:top w:val="single" w:sz="2" w:space="0" w:color="E2E8F0"/>
            <w:left w:val="single" w:sz="2" w:space="0" w:color="E2E8F0"/>
            <w:bottom w:val="single" w:sz="2" w:space="0" w:color="E2E8F0"/>
            <w:right w:val="single" w:sz="2" w:space="0" w:color="E2E8F0"/>
          </w:divBdr>
          <w:divsChild>
            <w:div w:id="868838522">
              <w:marLeft w:val="0"/>
              <w:marRight w:val="0"/>
              <w:marTop w:val="0"/>
              <w:marBottom w:val="0"/>
              <w:divBdr>
                <w:top w:val="single" w:sz="2" w:space="0" w:color="E2E8F0"/>
                <w:left w:val="single" w:sz="2" w:space="0" w:color="E2E8F0"/>
                <w:bottom w:val="single" w:sz="2" w:space="0" w:color="E2E8F0"/>
                <w:right w:val="single" w:sz="2" w:space="0" w:color="E2E8F0"/>
              </w:divBdr>
            </w:div>
          </w:divsChild>
        </w:div>
        <w:div w:id="1059671173">
          <w:marLeft w:val="0"/>
          <w:marRight w:val="0"/>
          <w:marTop w:val="0"/>
          <w:marBottom w:val="0"/>
          <w:divBdr>
            <w:top w:val="single" w:sz="2" w:space="0" w:color="E2E8F0"/>
            <w:left w:val="single" w:sz="2" w:space="0" w:color="E2E8F0"/>
            <w:bottom w:val="single" w:sz="2" w:space="0" w:color="E2E8F0"/>
            <w:right w:val="single" w:sz="2" w:space="0" w:color="E2E8F0"/>
          </w:divBdr>
          <w:divsChild>
            <w:div w:id="1858689279">
              <w:marLeft w:val="0"/>
              <w:marRight w:val="0"/>
              <w:marTop w:val="0"/>
              <w:marBottom w:val="0"/>
              <w:divBdr>
                <w:top w:val="single" w:sz="2" w:space="0" w:color="E2E8F0"/>
                <w:left w:val="single" w:sz="2" w:space="0" w:color="E2E8F0"/>
                <w:bottom w:val="single" w:sz="2" w:space="0" w:color="E2E8F0"/>
                <w:right w:val="single" w:sz="2" w:space="0" w:color="E2E8F0"/>
              </w:divBdr>
            </w:div>
          </w:divsChild>
        </w:div>
        <w:div w:id="48506469">
          <w:marLeft w:val="0"/>
          <w:marRight w:val="0"/>
          <w:marTop w:val="0"/>
          <w:marBottom w:val="0"/>
          <w:divBdr>
            <w:top w:val="single" w:sz="2" w:space="0" w:color="E2E8F0"/>
            <w:left w:val="single" w:sz="2" w:space="0" w:color="E2E8F0"/>
            <w:bottom w:val="single" w:sz="2" w:space="0" w:color="E2E8F0"/>
            <w:right w:val="single" w:sz="2" w:space="0" w:color="E2E8F0"/>
          </w:divBdr>
          <w:divsChild>
            <w:div w:id="658927354">
              <w:marLeft w:val="0"/>
              <w:marRight w:val="0"/>
              <w:marTop w:val="0"/>
              <w:marBottom w:val="0"/>
              <w:divBdr>
                <w:top w:val="single" w:sz="2" w:space="0" w:color="E2E8F0"/>
                <w:left w:val="single" w:sz="2" w:space="0" w:color="E2E8F0"/>
                <w:bottom w:val="single" w:sz="2" w:space="0" w:color="E2E8F0"/>
                <w:right w:val="single" w:sz="2" w:space="0" w:color="E2E8F0"/>
              </w:divBdr>
            </w:div>
          </w:divsChild>
        </w:div>
        <w:div w:id="1412433297">
          <w:marLeft w:val="0"/>
          <w:marRight w:val="0"/>
          <w:marTop w:val="0"/>
          <w:marBottom w:val="0"/>
          <w:divBdr>
            <w:top w:val="single" w:sz="2" w:space="0" w:color="E2E8F0"/>
            <w:left w:val="single" w:sz="2" w:space="0" w:color="E2E8F0"/>
            <w:bottom w:val="single" w:sz="2" w:space="0" w:color="E2E8F0"/>
            <w:right w:val="single" w:sz="2" w:space="0" w:color="E2E8F0"/>
          </w:divBdr>
          <w:divsChild>
            <w:div w:id="51777246">
              <w:marLeft w:val="0"/>
              <w:marRight w:val="0"/>
              <w:marTop w:val="0"/>
              <w:marBottom w:val="0"/>
              <w:divBdr>
                <w:top w:val="single" w:sz="2" w:space="0" w:color="E2E8F0"/>
                <w:left w:val="single" w:sz="2" w:space="0" w:color="E2E8F0"/>
                <w:bottom w:val="single" w:sz="2" w:space="0" w:color="E2E8F0"/>
                <w:right w:val="single" w:sz="2" w:space="0" w:color="E2E8F0"/>
              </w:divBdr>
            </w:div>
          </w:divsChild>
        </w:div>
      </w:divsChild>
    </w:div>
    <w:div w:id="573468923">
      <w:bodyDiv w:val="1"/>
      <w:marLeft w:val="0"/>
      <w:marRight w:val="0"/>
      <w:marTop w:val="0"/>
      <w:marBottom w:val="0"/>
      <w:divBdr>
        <w:top w:val="none" w:sz="0" w:space="0" w:color="auto"/>
        <w:left w:val="none" w:sz="0" w:space="0" w:color="auto"/>
        <w:bottom w:val="none" w:sz="0" w:space="0" w:color="auto"/>
        <w:right w:val="none" w:sz="0" w:space="0" w:color="auto"/>
      </w:divBdr>
    </w:div>
    <w:div w:id="576136953">
      <w:bodyDiv w:val="1"/>
      <w:marLeft w:val="0"/>
      <w:marRight w:val="0"/>
      <w:marTop w:val="0"/>
      <w:marBottom w:val="0"/>
      <w:divBdr>
        <w:top w:val="none" w:sz="0" w:space="0" w:color="auto"/>
        <w:left w:val="none" w:sz="0" w:space="0" w:color="auto"/>
        <w:bottom w:val="none" w:sz="0" w:space="0" w:color="auto"/>
        <w:right w:val="none" w:sz="0" w:space="0" w:color="auto"/>
      </w:divBdr>
    </w:div>
    <w:div w:id="586420982">
      <w:bodyDiv w:val="1"/>
      <w:marLeft w:val="0"/>
      <w:marRight w:val="0"/>
      <w:marTop w:val="0"/>
      <w:marBottom w:val="0"/>
      <w:divBdr>
        <w:top w:val="none" w:sz="0" w:space="0" w:color="auto"/>
        <w:left w:val="none" w:sz="0" w:space="0" w:color="auto"/>
        <w:bottom w:val="none" w:sz="0" w:space="0" w:color="auto"/>
        <w:right w:val="none" w:sz="0" w:space="0" w:color="auto"/>
      </w:divBdr>
    </w:div>
    <w:div w:id="589317387">
      <w:bodyDiv w:val="1"/>
      <w:marLeft w:val="0"/>
      <w:marRight w:val="0"/>
      <w:marTop w:val="0"/>
      <w:marBottom w:val="0"/>
      <w:divBdr>
        <w:top w:val="none" w:sz="0" w:space="0" w:color="auto"/>
        <w:left w:val="none" w:sz="0" w:space="0" w:color="auto"/>
        <w:bottom w:val="none" w:sz="0" w:space="0" w:color="auto"/>
        <w:right w:val="none" w:sz="0" w:space="0" w:color="auto"/>
      </w:divBdr>
    </w:div>
    <w:div w:id="591819507">
      <w:bodyDiv w:val="1"/>
      <w:marLeft w:val="0"/>
      <w:marRight w:val="0"/>
      <w:marTop w:val="0"/>
      <w:marBottom w:val="0"/>
      <w:divBdr>
        <w:top w:val="none" w:sz="0" w:space="0" w:color="auto"/>
        <w:left w:val="none" w:sz="0" w:space="0" w:color="auto"/>
        <w:bottom w:val="none" w:sz="0" w:space="0" w:color="auto"/>
        <w:right w:val="none" w:sz="0" w:space="0" w:color="auto"/>
      </w:divBdr>
    </w:div>
    <w:div w:id="592975032">
      <w:bodyDiv w:val="1"/>
      <w:marLeft w:val="0"/>
      <w:marRight w:val="0"/>
      <w:marTop w:val="0"/>
      <w:marBottom w:val="0"/>
      <w:divBdr>
        <w:top w:val="none" w:sz="0" w:space="0" w:color="auto"/>
        <w:left w:val="none" w:sz="0" w:space="0" w:color="auto"/>
        <w:bottom w:val="none" w:sz="0" w:space="0" w:color="auto"/>
        <w:right w:val="none" w:sz="0" w:space="0" w:color="auto"/>
      </w:divBdr>
    </w:div>
    <w:div w:id="593394246">
      <w:bodyDiv w:val="1"/>
      <w:marLeft w:val="0"/>
      <w:marRight w:val="0"/>
      <w:marTop w:val="0"/>
      <w:marBottom w:val="0"/>
      <w:divBdr>
        <w:top w:val="none" w:sz="0" w:space="0" w:color="auto"/>
        <w:left w:val="none" w:sz="0" w:space="0" w:color="auto"/>
        <w:bottom w:val="none" w:sz="0" w:space="0" w:color="auto"/>
        <w:right w:val="none" w:sz="0" w:space="0" w:color="auto"/>
      </w:divBdr>
      <w:divsChild>
        <w:div w:id="2017226591">
          <w:marLeft w:val="0"/>
          <w:marRight w:val="0"/>
          <w:marTop w:val="0"/>
          <w:marBottom w:val="0"/>
          <w:divBdr>
            <w:top w:val="none" w:sz="0" w:space="0" w:color="auto"/>
            <w:left w:val="none" w:sz="0" w:space="0" w:color="auto"/>
            <w:bottom w:val="none" w:sz="0" w:space="0" w:color="auto"/>
            <w:right w:val="none" w:sz="0" w:space="0" w:color="auto"/>
          </w:divBdr>
          <w:divsChild>
            <w:div w:id="1097680537">
              <w:marLeft w:val="0"/>
              <w:marRight w:val="0"/>
              <w:marTop w:val="0"/>
              <w:marBottom w:val="0"/>
              <w:divBdr>
                <w:top w:val="none" w:sz="0" w:space="0" w:color="auto"/>
                <w:left w:val="none" w:sz="0" w:space="0" w:color="auto"/>
                <w:bottom w:val="none" w:sz="0" w:space="0" w:color="auto"/>
                <w:right w:val="none" w:sz="0" w:space="0" w:color="auto"/>
              </w:divBdr>
              <w:divsChild>
                <w:div w:id="433667518">
                  <w:marLeft w:val="0"/>
                  <w:marRight w:val="0"/>
                  <w:marTop w:val="0"/>
                  <w:marBottom w:val="0"/>
                  <w:divBdr>
                    <w:top w:val="none" w:sz="0" w:space="0" w:color="auto"/>
                    <w:left w:val="none" w:sz="0" w:space="0" w:color="auto"/>
                    <w:bottom w:val="none" w:sz="0" w:space="0" w:color="auto"/>
                    <w:right w:val="none" w:sz="0" w:space="0" w:color="auto"/>
                  </w:divBdr>
                  <w:divsChild>
                    <w:div w:id="213367051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22539825">
          <w:marLeft w:val="0"/>
          <w:marRight w:val="0"/>
          <w:marTop w:val="0"/>
          <w:marBottom w:val="0"/>
          <w:divBdr>
            <w:top w:val="none" w:sz="0" w:space="0" w:color="auto"/>
            <w:left w:val="none" w:sz="0" w:space="0" w:color="auto"/>
            <w:bottom w:val="none" w:sz="0" w:space="0" w:color="auto"/>
            <w:right w:val="none" w:sz="0" w:space="0" w:color="auto"/>
          </w:divBdr>
          <w:divsChild>
            <w:div w:id="1387530091">
              <w:marLeft w:val="0"/>
              <w:marRight w:val="0"/>
              <w:marTop w:val="0"/>
              <w:marBottom w:val="0"/>
              <w:divBdr>
                <w:top w:val="none" w:sz="0" w:space="0" w:color="auto"/>
                <w:left w:val="none" w:sz="0" w:space="0" w:color="auto"/>
                <w:bottom w:val="none" w:sz="0" w:space="0" w:color="auto"/>
                <w:right w:val="none" w:sz="0" w:space="0" w:color="auto"/>
              </w:divBdr>
              <w:divsChild>
                <w:div w:id="183713568">
                  <w:marLeft w:val="0"/>
                  <w:marRight w:val="0"/>
                  <w:marTop w:val="0"/>
                  <w:marBottom w:val="0"/>
                  <w:divBdr>
                    <w:top w:val="none" w:sz="0" w:space="0" w:color="auto"/>
                    <w:left w:val="none" w:sz="0" w:space="0" w:color="auto"/>
                    <w:bottom w:val="none" w:sz="0" w:space="0" w:color="auto"/>
                    <w:right w:val="none" w:sz="0" w:space="0" w:color="auto"/>
                  </w:divBdr>
                  <w:divsChild>
                    <w:div w:id="2051226765">
                      <w:marLeft w:val="0"/>
                      <w:marRight w:val="0"/>
                      <w:marTop w:val="0"/>
                      <w:marBottom w:val="0"/>
                      <w:divBdr>
                        <w:top w:val="none" w:sz="0" w:space="0" w:color="auto"/>
                        <w:left w:val="none" w:sz="0" w:space="0" w:color="auto"/>
                        <w:bottom w:val="none" w:sz="0" w:space="0" w:color="auto"/>
                        <w:right w:val="none" w:sz="0" w:space="0" w:color="auto"/>
                      </w:divBdr>
                      <w:divsChild>
                        <w:div w:id="7935959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1426185">
          <w:marLeft w:val="0"/>
          <w:marRight w:val="0"/>
          <w:marTop w:val="0"/>
          <w:marBottom w:val="0"/>
          <w:divBdr>
            <w:top w:val="none" w:sz="0" w:space="0" w:color="auto"/>
            <w:left w:val="none" w:sz="0" w:space="0" w:color="auto"/>
            <w:bottom w:val="none" w:sz="0" w:space="0" w:color="auto"/>
            <w:right w:val="none" w:sz="0" w:space="0" w:color="auto"/>
          </w:divBdr>
          <w:divsChild>
            <w:div w:id="421611862">
              <w:marLeft w:val="0"/>
              <w:marRight w:val="0"/>
              <w:marTop w:val="0"/>
              <w:marBottom w:val="0"/>
              <w:divBdr>
                <w:top w:val="none" w:sz="0" w:space="0" w:color="auto"/>
                <w:left w:val="none" w:sz="0" w:space="0" w:color="auto"/>
                <w:bottom w:val="none" w:sz="0" w:space="0" w:color="auto"/>
                <w:right w:val="none" w:sz="0" w:space="0" w:color="auto"/>
              </w:divBdr>
              <w:divsChild>
                <w:div w:id="743718847">
                  <w:marLeft w:val="0"/>
                  <w:marRight w:val="0"/>
                  <w:marTop w:val="0"/>
                  <w:marBottom w:val="0"/>
                  <w:divBdr>
                    <w:top w:val="none" w:sz="0" w:space="0" w:color="auto"/>
                    <w:left w:val="none" w:sz="0" w:space="0" w:color="auto"/>
                    <w:bottom w:val="none" w:sz="0" w:space="0" w:color="auto"/>
                    <w:right w:val="none" w:sz="0" w:space="0" w:color="auto"/>
                  </w:divBdr>
                  <w:divsChild>
                    <w:div w:id="1225028447">
                      <w:marLeft w:val="0"/>
                      <w:marRight w:val="0"/>
                      <w:marTop w:val="0"/>
                      <w:marBottom w:val="0"/>
                      <w:divBdr>
                        <w:top w:val="none" w:sz="0" w:space="0" w:color="auto"/>
                        <w:left w:val="none" w:sz="0" w:space="0" w:color="auto"/>
                        <w:bottom w:val="none" w:sz="0" w:space="0" w:color="auto"/>
                        <w:right w:val="none" w:sz="0" w:space="0" w:color="auto"/>
                      </w:divBdr>
                      <w:divsChild>
                        <w:div w:id="7941045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89296476">
          <w:marLeft w:val="0"/>
          <w:marRight w:val="0"/>
          <w:marTop w:val="0"/>
          <w:marBottom w:val="0"/>
          <w:divBdr>
            <w:top w:val="none" w:sz="0" w:space="0" w:color="auto"/>
            <w:left w:val="none" w:sz="0" w:space="0" w:color="auto"/>
            <w:bottom w:val="none" w:sz="0" w:space="0" w:color="auto"/>
            <w:right w:val="none" w:sz="0" w:space="0" w:color="auto"/>
          </w:divBdr>
          <w:divsChild>
            <w:div w:id="1212495764">
              <w:marLeft w:val="0"/>
              <w:marRight w:val="0"/>
              <w:marTop w:val="0"/>
              <w:marBottom w:val="0"/>
              <w:divBdr>
                <w:top w:val="none" w:sz="0" w:space="0" w:color="auto"/>
                <w:left w:val="none" w:sz="0" w:space="0" w:color="auto"/>
                <w:bottom w:val="none" w:sz="0" w:space="0" w:color="auto"/>
                <w:right w:val="none" w:sz="0" w:space="0" w:color="auto"/>
              </w:divBdr>
              <w:divsChild>
                <w:div w:id="2047680866">
                  <w:marLeft w:val="0"/>
                  <w:marRight w:val="0"/>
                  <w:marTop w:val="0"/>
                  <w:marBottom w:val="0"/>
                  <w:divBdr>
                    <w:top w:val="none" w:sz="0" w:space="0" w:color="auto"/>
                    <w:left w:val="none" w:sz="0" w:space="0" w:color="auto"/>
                    <w:bottom w:val="none" w:sz="0" w:space="0" w:color="auto"/>
                    <w:right w:val="none" w:sz="0" w:space="0" w:color="auto"/>
                  </w:divBdr>
                  <w:divsChild>
                    <w:div w:id="978337890">
                      <w:marLeft w:val="0"/>
                      <w:marRight w:val="0"/>
                      <w:marTop w:val="0"/>
                      <w:marBottom w:val="0"/>
                      <w:divBdr>
                        <w:top w:val="none" w:sz="0" w:space="0" w:color="auto"/>
                        <w:left w:val="none" w:sz="0" w:space="0" w:color="auto"/>
                        <w:bottom w:val="none" w:sz="0" w:space="0" w:color="auto"/>
                        <w:right w:val="none" w:sz="0" w:space="0" w:color="auto"/>
                      </w:divBdr>
                      <w:divsChild>
                        <w:div w:id="1300549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94637215">
      <w:bodyDiv w:val="1"/>
      <w:marLeft w:val="0"/>
      <w:marRight w:val="0"/>
      <w:marTop w:val="0"/>
      <w:marBottom w:val="0"/>
      <w:divBdr>
        <w:top w:val="none" w:sz="0" w:space="0" w:color="auto"/>
        <w:left w:val="none" w:sz="0" w:space="0" w:color="auto"/>
        <w:bottom w:val="none" w:sz="0" w:space="0" w:color="auto"/>
        <w:right w:val="none" w:sz="0" w:space="0" w:color="auto"/>
      </w:divBdr>
    </w:div>
    <w:div w:id="617224260">
      <w:bodyDiv w:val="1"/>
      <w:marLeft w:val="0"/>
      <w:marRight w:val="0"/>
      <w:marTop w:val="0"/>
      <w:marBottom w:val="0"/>
      <w:divBdr>
        <w:top w:val="none" w:sz="0" w:space="0" w:color="auto"/>
        <w:left w:val="none" w:sz="0" w:space="0" w:color="auto"/>
        <w:bottom w:val="none" w:sz="0" w:space="0" w:color="auto"/>
        <w:right w:val="none" w:sz="0" w:space="0" w:color="auto"/>
      </w:divBdr>
    </w:div>
    <w:div w:id="643778984">
      <w:bodyDiv w:val="1"/>
      <w:marLeft w:val="0"/>
      <w:marRight w:val="0"/>
      <w:marTop w:val="0"/>
      <w:marBottom w:val="0"/>
      <w:divBdr>
        <w:top w:val="none" w:sz="0" w:space="0" w:color="auto"/>
        <w:left w:val="none" w:sz="0" w:space="0" w:color="auto"/>
        <w:bottom w:val="none" w:sz="0" w:space="0" w:color="auto"/>
        <w:right w:val="none" w:sz="0" w:space="0" w:color="auto"/>
      </w:divBdr>
    </w:div>
    <w:div w:id="645663851">
      <w:bodyDiv w:val="1"/>
      <w:marLeft w:val="0"/>
      <w:marRight w:val="0"/>
      <w:marTop w:val="0"/>
      <w:marBottom w:val="0"/>
      <w:divBdr>
        <w:top w:val="none" w:sz="0" w:space="0" w:color="auto"/>
        <w:left w:val="none" w:sz="0" w:space="0" w:color="auto"/>
        <w:bottom w:val="none" w:sz="0" w:space="0" w:color="auto"/>
        <w:right w:val="none" w:sz="0" w:space="0" w:color="auto"/>
      </w:divBdr>
      <w:divsChild>
        <w:div w:id="447086623">
          <w:marLeft w:val="0"/>
          <w:marRight w:val="0"/>
          <w:marTop w:val="0"/>
          <w:marBottom w:val="0"/>
          <w:divBdr>
            <w:top w:val="none" w:sz="0" w:space="0" w:color="auto"/>
            <w:left w:val="none" w:sz="0" w:space="0" w:color="auto"/>
            <w:bottom w:val="none" w:sz="0" w:space="0" w:color="auto"/>
            <w:right w:val="none" w:sz="0" w:space="0" w:color="auto"/>
          </w:divBdr>
        </w:div>
        <w:div w:id="641621486">
          <w:marLeft w:val="0"/>
          <w:marRight w:val="0"/>
          <w:marTop w:val="0"/>
          <w:marBottom w:val="0"/>
          <w:divBdr>
            <w:top w:val="none" w:sz="0" w:space="0" w:color="auto"/>
            <w:left w:val="none" w:sz="0" w:space="0" w:color="auto"/>
            <w:bottom w:val="none" w:sz="0" w:space="0" w:color="auto"/>
            <w:right w:val="none" w:sz="0" w:space="0" w:color="auto"/>
          </w:divBdr>
        </w:div>
      </w:divsChild>
    </w:div>
    <w:div w:id="667829835">
      <w:bodyDiv w:val="1"/>
      <w:marLeft w:val="0"/>
      <w:marRight w:val="0"/>
      <w:marTop w:val="0"/>
      <w:marBottom w:val="0"/>
      <w:divBdr>
        <w:top w:val="none" w:sz="0" w:space="0" w:color="auto"/>
        <w:left w:val="none" w:sz="0" w:space="0" w:color="auto"/>
        <w:bottom w:val="none" w:sz="0" w:space="0" w:color="auto"/>
        <w:right w:val="none" w:sz="0" w:space="0" w:color="auto"/>
      </w:divBdr>
    </w:div>
    <w:div w:id="670913239">
      <w:bodyDiv w:val="1"/>
      <w:marLeft w:val="0"/>
      <w:marRight w:val="0"/>
      <w:marTop w:val="0"/>
      <w:marBottom w:val="0"/>
      <w:divBdr>
        <w:top w:val="none" w:sz="0" w:space="0" w:color="auto"/>
        <w:left w:val="none" w:sz="0" w:space="0" w:color="auto"/>
        <w:bottom w:val="none" w:sz="0" w:space="0" w:color="auto"/>
        <w:right w:val="none" w:sz="0" w:space="0" w:color="auto"/>
      </w:divBdr>
    </w:div>
    <w:div w:id="672074029">
      <w:bodyDiv w:val="1"/>
      <w:marLeft w:val="0"/>
      <w:marRight w:val="0"/>
      <w:marTop w:val="0"/>
      <w:marBottom w:val="0"/>
      <w:divBdr>
        <w:top w:val="none" w:sz="0" w:space="0" w:color="auto"/>
        <w:left w:val="none" w:sz="0" w:space="0" w:color="auto"/>
        <w:bottom w:val="none" w:sz="0" w:space="0" w:color="auto"/>
        <w:right w:val="none" w:sz="0" w:space="0" w:color="auto"/>
      </w:divBdr>
      <w:divsChild>
        <w:div w:id="374818428">
          <w:marLeft w:val="0"/>
          <w:marRight w:val="0"/>
          <w:marTop w:val="0"/>
          <w:marBottom w:val="0"/>
          <w:divBdr>
            <w:top w:val="none" w:sz="0" w:space="0" w:color="auto"/>
            <w:left w:val="none" w:sz="0" w:space="0" w:color="auto"/>
            <w:bottom w:val="none" w:sz="0" w:space="0" w:color="auto"/>
            <w:right w:val="none" w:sz="0" w:space="0" w:color="auto"/>
          </w:divBdr>
        </w:div>
        <w:div w:id="1045760041">
          <w:marLeft w:val="0"/>
          <w:marRight w:val="0"/>
          <w:marTop w:val="0"/>
          <w:marBottom w:val="0"/>
          <w:divBdr>
            <w:top w:val="none" w:sz="0" w:space="0" w:color="auto"/>
            <w:left w:val="none" w:sz="0" w:space="0" w:color="auto"/>
            <w:bottom w:val="none" w:sz="0" w:space="0" w:color="auto"/>
            <w:right w:val="none" w:sz="0" w:space="0" w:color="auto"/>
          </w:divBdr>
          <w:divsChild>
            <w:div w:id="1534921120">
              <w:marLeft w:val="0"/>
              <w:marRight w:val="0"/>
              <w:marTop w:val="0"/>
              <w:marBottom w:val="0"/>
              <w:divBdr>
                <w:top w:val="none" w:sz="0" w:space="0" w:color="auto"/>
                <w:left w:val="none" w:sz="0" w:space="0" w:color="auto"/>
                <w:bottom w:val="none" w:sz="0" w:space="0" w:color="auto"/>
                <w:right w:val="none" w:sz="0" w:space="0" w:color="auto"/>
              </w:divBdr>
              <w:divsChild>
                <w:div w:id="5923957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06566332">
          <w:marLeft w:val="0"/>
          <w:marRight w:val="0"/>
          <w:marTop w:val="0"/>
          <w:marBottom w:val="0"/>
          <w:divBdr>
            <w:top w:val="none" w:sz="0" w:space="0" w:color="auto"/>
            <w:left w:val="none" w:sz="0" w:space="0" w:color="auto"/>
            <w:bottom w:val="none" w:sz="0" w:space="0" w:color="auto"/>
            <w:right w:val="none" w:sz="0" w:space="0" w:color="auto"/>
          </w:divBdr>
          <w:divsChild>
            <w:div w:id="1662661753">
              <w:marLeft w:val="0"/>
              <w:marRight w:val="0"/>
              <w:marTop w:val="0"/>
              <w:marBottom w:val="0"/>
              <w:divBdr>
                <w:top w:val="none" w:sz="0" w:space="0" w:color="auto"/>
                <w:left w:val="none" w:sz="0" w:space="0" w:color="auto"/>
                <w:bottom w:val="none" w:sz="0" w:space="0" w:color="auto"/>
                <w:right w:val="none" w:sz="0" w:space="0" w:color="auto"/>
              </w:divBdr>
              <w:divsChild>
                <w:div w:id="498037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90566779">
          <w:marLeft w:val="0"/>
          <w:marRight w:val="0"/>
          <w:marTop w:val="0"/>
          <w:marBottom w:val="0"/>
          <w:divBdr>
            <w:top w:val="none" w:sz="0" w:space="0" w:color="auto"/>
            <w:left w:val="none" w:sz="0" w:space="0" w:color="auto"/>
            <w:bottom w:val="none" w:sz="0" w:space="0" w:color="auto"/>
            <w:right w:val="none" w:sz="0" w:space="0" w:color="auto"/>
          </w:divBdr>
          <w:divsChild>
            <w:div w:id="744301042">
              <w:marLeft w:val="0"/>
              <w:marRight w:val="0"/>
              <w:marTop w:val="0"/>
              <w:marBottom w:val="0"/>
              <w:divBdr>
                <w:top w:val="none" w:sz="0" w:space="0" w:color="auto"/>
                <w:left w:val="none" w:sz="0" w:space="0" w:color="auto"/>
                <w:bottom w:val="none" w:sz="0" w:space="0" w:color="auto"/>
                <w:right w:val="none" w:sz="0" w:space="0" w:color="auto"/>
              </w:divBdr>
              <w:divsChild>
                <w:div w:id="9736332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03476927">
          <w:marLeft w:val="0"/>
          <w:marRight w:val="0"/>
          <w:marTop w:val="0"/>
          <w:marBottom w:val="0"/>
          <w:divBdr>
            <w:top w:val="none" w:sz="0" w:space="0" w:color="auto"/>
            <w:left w:val="none" w:sz="0" w:space="0" w:color="auto"/>
            <w:bottom w:val="none" w:sz="0" w:space="0" w:color="auto"/>
            <w:right w:val="none" w:sz="0" w:space="0" w:color="auto"/>
          </w:divBdr>
          <w:divsChild>
            <w:div w:id="570845002">
              <w:marLeft w:val="0"/>
              <w:marRight w:val="0"/>
              <w:marTop w:val="0"/>
              <w:marBottom w:val="0"/>
              <w:divBdr>
                <w:top w:val="none" w:sz="0" w:space="0" w:color="auto"/>
                <w:left w:val="none" w:sz="0" w:space="0" w:color="auto"/>
                <w:bottom w:val="none" w:sz="0" w:space="0" w:color="auto"/>
                <w:right w:val="none" w:sz="0" w:space="0" w:color="auto"/>
              </w:divBdr>
              <w:divsChild>
                <w:div w:id="414853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43324884">
          <w:marLeft w:val="0"/>
          <w:marRight w:val="0"/>
          <w:marTop w:val="0"/>
          <w:marBottom w:val="0"/>
          <w:divBdr>
            <w:top w:val="none" w:sz="0" w:space="0" w:color="auto"/>
            <w:left w:val="none" w:sz="0" w:space="0" w:color="auto"/>
            <w:bottom w:val="none" w:sz="0" w:space="0" w:color="auto"/>
            <w:right w:val="none" w:sz="0" w:space="0" w:color="auto"/>
          </w:divBdr>
          <w:divsChild>
            <w:div w:id="300036474">
              <w:marLeft w:val="0"/>
              <w:marRight w:val="0"/>
              <w:marTop w:val="0"/>
              <w:marBottom w:val="0"/>
              <w:divBdr>
                <w:top w:val="none" w:sz="0" w:space="0" w:color="auto"/>
                <w:left w:val="none" w:sz="0" w:space="0" w:color="auto"/>
                <w:bottom w:val="none" w:sz="0" w:space="0" w:color="auto"/>
                <w:right w:val="none" w:sz="0" w:space="0" w:color="auto"/>
              </w:divBdr>
              <w:divsChild>
                <w:div w:id="8853398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84846868">
          <w:marLeft w:val="0"/>
          <w:marRight w:val="0"/>
          <w:marTop w:val="0"/>
          <w:marBottom w:val="0"/>
          <w:divBdr>
            <w:top w:val="none" w:sz="0" w:space="0" w:color="auto"/>
            <w:left w:val="none" w:sz="0" w:space="0" w:color="auto"/>
            <w:bottom w:val="none" w:sz="0" w:space="0" w:color="auto"/>
            <w:right w:val="none" w:sz="0" w:space="0" w:color="auto"/>
          </w:divBdr>
          <w:divsChild>
            <w:div w:id="782917486">
              <w:marLeft w:val="0"/>
              <w:marRight w:val="0"/>
              <w:marTop w:val="0"/>
              <w:marBottom w:val="0"/>
              <w:divBdr>
                <w:top w:val="none" w:sz="0" w:space="0" w:color="auto"/>
                <w:left w:val="none" w:sz="0" w:space="0" w:color="auto"/>
                <w:bottom w:val="none" w:sz="0" w:space="0" w:color="auto"/>
                <w:right w:val="none" w:sz="0" w:space="0" w:color="auto"/>
              </w:divBdr>
              <w:divsChild>
                <w:div w:id="1328291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45489672">
          <w:marLeft w:val="0"/>
          <w:marRight w:val="0"/>
          <w:marTop w:val="0"/>
          <w:marBottom w:val="0"/>
          <w:divBdr>
            <w:top w:val="none" w:sz="0" w:space="0" w:color="auto"/>
            <w:left w:val="none" w:sz="0" w:space="0" w:color="auto"/>
            <w:bottom w:val="none" w:sz="0" w:space="0" w:color="auto"/>
            <w:right w:val="none" w:sz="0" w:space="0" w:color="auto"/>
          </w:divBdr>
          <w:divsChild>
            <w:div w:id="1025520152">
              <w:marLeft w:val="0"/>
              <w:marRight w:val="0"/>
              <w:marTop w:val="0"/>
              <w:marBottom w:val="0"/>
              <w:divBdr>
                <w:top w:val="none" w:sz="0" w:space="0" w:color="auto"/>
                <w:left w:val="none" w:sz="0" w:space="0" w:color="auto"/>
                <w:bottom w:val="none" w:sz="0" w:space="0" w:color="auto"/>
                <w:right w:val="none" w:sz="0" w:space="0" w:color="auto"/>
              </w:divBdr>
              <w:divsChild>
                <w:div w:id="40318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76157107">
      <w:bodyDiv w:val="1"/>
      <w:marLeft w:val="0"/>
      <w:marRight w:val="0"/>
      <w:marTop w:val="0"/>
      <w:marBottom w:val="0"/>
      <w:divBdr>
        <w:top w:val="none" w:sz="0" w:space="0" w:color="auto"/>
        <w:left w:val="none" w:sz="0" w:space="0" w:color="auto"/>
        <w:bottom w:val="none" w:sz="0" w:space="0" w:color="auto"/>
        <w:right w:val="none" w:sz="0" w:space="0" w:color="auto"/>
      </w:divBdr>
    </w:div>
    <w:div w:id="676541073">
      <w:bodyDiv w:val="1"/>
      <w:marLeft w:val="0"/>
      <w:marRight w:val="0"/>
      <w:marTop w:val="0"/>
      <w:marBottom w:val="0"/>
      <w:divBdr>
        <w:top w:val="none" w:sz="0" w:space="0" w:color="auto"/>
        <w:left w:val="none" w:sz="0" w:space="0" w:color="auto"/>
        <w:bottom w:val="none" w:sz="0" w:space="0" w:color="auto"/>
        <w:right w:val="none" w:sz="0" w:space="0" w:color="auto"/>
      </w:divBdr>
    </w:div>
    <w:div w:id="678510033">
      <w:bodyDiv w:val="1"/>
      <w:marLeft w:val="0"/>
      <w:marRight w:val="0"/>
      <w:marTop w:val="0"/>
      <w:marBottom w:val="0"/>
      <w:divBdr>
        <w:top w:val="none" w:sz="0" w:space="0" w:color="auto"/>
        <w:left w:val="none" w:sz="0" w:space="0" w:color="auto"/>
        <w:bottom w:val="none" w:sz="0" w:space="0" w:color="auto"/>
        <w:right w:val="none" w:sz="0" w:space="0" w:color="auto"/>
      </w:divBdr>
    </w:div>
    <w:div w:id="715157577">
      <w:bodyDiv w:val="1"/>
      <w:marLeft w:val="0"/>
      <w:marRight w:val="0"/>
      <w:marTop w:val="0"/>
      <w:marBottom w:val="0"/>
      <w:divBdr>
        <w:top w:val="none" w:sz="0" w:space="0" w:color="auto"/>
        <w:left w:val="none" w:sz="0" w:space="0" w:color="auto"/>
        <w:bottom w:val="none" w:sz="0" w:space="0" w:color="auto"/>
        <w:right w:val="none" w:sz="0" w:space="0" w:color="auto"/>
      </w:divBdr>
      <w:divsChild>
        <w:div w:id="1110857192">
          <w:marLeft w:val="0"/>
          <w:marRight w:val="0"/>
          <w:marTop w:val="0"/>
          <w:marBottom w:val="0"/>
          <w:divBdr>
            <w:top w:val="none" w:sz="0" w:space="0" w:color="auto"/>
            <w:left w:val="none" w:sz="0" w:space="0" w:color="auto"/>
            <w:bottom w:val="none" w:sz="0" w:space="0" w:color="auto"/>
            <w:right w:val="none" w:sz="0" w:space="0" w:color="auto"/>
          </w:divBdr>
        </w:div>
        <w:div w:id="1430736479">
          <w:marLeft w:val="0"/>
          <w:marRight w:val="0"/>
          <w:marTop w:val="0"/>
          <w:marBottom w:val="0"/>
          <w:divBdr>
            <w:top w:val="none" w:sz="0" w:space="0" w:color="auto"/>
            <w:left w:val="none" w:sz="0" w:space="0" w:color="auto"/>
            <w:bottom w:val="none" w:sz="0" w:space="0" w:color="auto"/>
            <w:right w:val="none" w:sz="0" w:space="0" w:color="auto"/>
          </w:divBdr>
        </w:div>
        <w:div w:id="592393960">
          <w:marLeft w:val="0"/>
          <w:marRight w:val="0"/>
          <w:marTop w:val="0"/>
          <w:marBottom w:val="0"/>
          <w:divBdr>
            <w:top w:val="none" w:sz="0" w:space="0" w:color="auto"/>
            <w:left w:val="none" w:sz="0" w:space="0" w:color="auto"/>
            <w:bottom w:val="none" w:sz="0" w:space="0" w:color="auto"/>
            <w:right w:val="none" w:sz="0" w:space="0" w:color="auto"/>
          </w:divBdr>
        </w:div>
        <w:div w:id="1757550669">
          <w:marLeft w:val="0"/>
          <w:marRight w:val="0"/>
          <w:marTop w:val="0"/>
          <w:marBottom w:val="0"/>
          <w:divBdr>
            <w:top w:val="none" w:sz="0" w:space="0" w:color="auto"/>
            <w:left w:val="none" w:sz="0" w:space="0" w:color="auto"/>
            <w:bottom w:val="none" w:sz="0" w:space="0" w:color="auto"/>
            <w:right w:val="none" w:sz="0" w:space="0" w:color="auto"/>
          </w:divBdr>
        </w:div>
        <w:div w:id="1204101347">
          <w:marLeft w:val="0"/>
          <w:marRight w:val="0"/>
          <w:marTop w:val="0"/>
          <w:marBottom w:val="150"/>
          <w:divBdr>
            <w:top w:val="none" w:sz="0" w:space="0" w:color="auto"/>
            <w:left w:val="none" w:sz="0" w:space="0" w:color="auto"/>
            <w:bottom w:val="none" w:sz="0" w:space="0" w:color="auto"/>
            <w:right w:val="none" w:sz="0" w:space="0" w:color="auto"/>
          </w:divBdr>
          <w:divsChild>
            <w:div w:id="1152482448">
              <w:marLeft w:val="907"/>
              <w:marRight w:val="907"/>
              <w:marTop w:val="1276"/>
              <w:marBottom w:val="1247"/>
              <w:divBdr>
                <w:top w:val="none" w:sz="0" w:space="0" w:color="auto"/>
                <w:left w:val="none" w:sz="0" w:space="0" w:color="auto"/>
                <w:bottom w:val="none" w:sz="0" w:space="0" w:color="auto"/>
                <w:right w:val="none" w:sz="0" w:space="0" w:color="auto"/>
              </w:divBdr>
            </w:div>
          </w:divsChild>
        </w:div>
      </w:divsChild>
    </w:div>
    <w:div w:id="731150093">
      <w:bodyDiv w:val="1"/>
      <w:marLeft w:val="0"/>
      <w:marRight w:val="0"/>
      <w:marTop w:val="0"/>
      <w:marBottom w:val="0"/>
      <w:divBdr>
        <w:top w:val="none" w:sz="0" w:space="0" w:color="auto"/>
        <w:left w:val="none" w:sz="0" w:space="0" w:color="auto"/>
        <w:bottom w:val="none" w:sz="0" w:space="0" w:color="auto"/>
        <w:right w:val="none" w:sz="0" w:space="0" w:color="auto"/>
      </w:divBdr>
    </w:div>
    <w:div w:id="734012929">
      <w:bodyDiv w:val="1"/>
      <w:marLeft w:val="0"/>
      <w:marRight w:val="0"/>
      <w:marTop w:val="0"/>
      <w:marBottom w:val="0"/>
      <w:divBdr>
        <w:top w:val="none" w:sz="0" w:space="0" w:color="auto"/>
        <w:left w:val="none" w:sz="0" w:space="0" w:color="auto"/>
        <w:bottom w:val="none" w:sz="0" w:space="0" w:color="auto"/>
        <w:right w:val="none" w:sz="0" w:space="0" w:color="auto"/>
      </w:divBdr>
      <w:divsChild>
        <w:div w:id="833104834">
          <w:marLeft w:val="0"/>
          <w:marRight w:val="0"/>
          <w:marTop w:val="0"/>
          <w:marBottom w:val="0"/>
          <w:divBdr>
            <w:top w:val="none" w:sz="0" w:space="0" w:color="auto"/>
            <w:left w:val="none" w:sz="0" w:space="0" w:color="auto"/>
            <w:bottom w:val="none" w:sz="0" w:space="0" w:color="auto"/>
            <w:right w:val="none" w:sz="0" w:space="0" w:color="auto"/>
          </w:divBdr>
          <w:divsChild>
            <w:div w:id="259945768">
              <w:marLeft w:val="0"/>
              <w:marRight w:val="0"/>
              <w:marTop w:val="0"/>
              <w:marBottom w:val="0"/>
              <w:divBdr>
                <w:top w:val="none" w:sz="0" w:space="0" w:color="auto"/>
                <w:left w:val="none" w:sz="0" w:space="0" w:color="auto"/>
                <w:bottom w:val="none" w:sz="0" w:space="0" w:color="auto"/>
                <w:right w:val="none" w:sz="0" w:space="0" w:color="auto"/>
              </w:divBdr>
              <w:divsChild>
                <w:div w:id="155614144">
                  <w:marLeft w:val="0"/>
                  <w:marRight w:val="0"/>
                  <w:marTop w:val="0"/>
                  <w:marBottom w:val="0"/>
                  <w:divBdr>
                    <w:top w:val="none" w:sz="0" w:space="0" w:color="auto"/>
                    <w:left w:val="none" w:sz="0" w:space="0" w:color="auto"/>
                    <w:bottom w:val="none" w:sz="0" w:space="0" w:color="auto"/>
                    <w:right w:val="none" w:sz="0" w:space="0" w:color="auto"/>
                  </w:divBdr>
                  <w:divsChild>
                    <w:div w:id="1235772503">
                      <w:marLeft w:val="0"/>
                      <w:marRight w:val="0"/>
                      <w:marTop w:val="0"/>
                      <w:marBottom w:val="0"/>
                      <w:divBdr>
                        <w:top w:val="none" w:sz="0" w:space="0" w:color="auto"/>
                        <w:left w:val="none" w:sz="0" w:space="0" w:color="auto"/>
                        <w:bottom w:val="none" w:sz="0" w:space="0" w:color="auto"/>
                        <w:right w:val="none" w:sz="0" w:space="0" w:color="auto"/>
                      </w:divBdr>
                      <w:divsChild>
                        <w:div w:id="1619948781">
                          <w:marLeft w:val="0"/>
                          <w:marRight w:val="0"/>
                          <w:marTop w:val="0"/>
                          <w:marBottom w:val="0"/>
                          <w:divBdr>
                            <w:top w:val="none" w:sz="0" w:space="0" w:color="auto"/>
                            <w:left w:val="none" w:sz="0" w:space="0" w:color="auto"/>
                            <w:bottom w:val="none" w:sz="0" w:space="0" w:color="auto"/>
                            <w:right w:val="none" w:sz="0" w:space="0" w:color="auto"/>
                          </w:divBdr>
                          <w:divsChild>
                            <w:div w:id="77124331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82369528">
          <w:marLeft w:val="0"/>
          <w:marRight w:val="0"/>
          <w:marTop w:val="0"/>
          <w:marBottom w:val="0"/>
          <w:divBdr>
            <w:top w:val="none" w:sz="0" w:space="0" w:color="auto"/>
            <w:left w:val="none" w:sz="0" w:space="0" w:color="auto"/>
            <w:bottom w:val="none" w:sz="0" w:space="0" w:color="auto"/>
            <w:right w:val="none" w:sz="0" w:space="0" w:color="auto"/>
          </w:divBdr>
          <w:divsChild>
            <w:div w:id="1983121025">
              <w:marLeft w:val="0"/>
              <w:marRight w:val="0"/>
              <w:marTop w:val="0"/>
              <w:marBottom w:val="0"/>
              <w:divBdr>
                <w:top w:val="none" w:sz="0" w:space="0" w:color="auto"/>
                <w:left w:val="none" w:sz="0" w:space="0" w:color="auto"/>
                <w:bottom w:val="none" w:sz="0" w:space="0" w:color="auto"/>
                <w:right w:val="none" w:sz="0" w:space="0" w:color="auto"/>
              </w:divBdr>
              <w:divsChild>
                <w:div w:id="1146892768">
                  <w:marLeft w:val="0"/>
                  <w:marRight w:val="0"/>
                  <w:marTop w:val="0"/>
                  <w:marBottom w:val="0"/>
                  <w:divBdr>
                    <w:top w:val="none" w:sz="0" w:space="0" w:color="auto"/>
                    <w:left w:val="none" w:sz="0" w:space="0" w:color="auto"/>
                    <w:bottom w:val="none" w:sz="0" w:space="0" w:color="auto"/>
                    <w:right w:val="none" w:sz="0" w:space="0" w:color="auto"/>
                  </w:divBdr>
                  <w:divsChild>
                    <w:div w:id="1997487567">
                      <w:marLeft w:val="0"/>
                      <w:marRight w:val="0"/>
                      <w:marTop w:val="0"/>
                      <w:marBottom w:val="0"/>
                      <w:divBdr>
                        <w:top w:val="none" w:sz="0" w:space="0" w:color="auto"/>
                        <w:left w:val="none" w:sz="0" w:space="0" w:color="auto"/>
                        <w:bottom w:val="none" w:sz="0" w:space="0" w:color="auto"/>
                        <w:right w:val="none" w:sz="0" w:space="0" w:color="auto"/>
                      </w:divBdr>
                      <w:divsChild>
                        <w:div w:id="191304638">
                          <w:marLeft w:val="0"/>
                          <w:marRight w:val="0"/>
                          <w:marTop w:val="0"/>
                          <w:marBottom w:val="0"/>
                          <w:divBdr>
                            <w:top w:val="none" w:sz="0" w:space="0" w:color="auto"/>
                            <w:left w:val="none" w:sz="0" w:space="0" w:color="auto"/>
                            <w:bottom w:val="none" w:sz="0" w:space="0" w:color="auto"/>
                            <w:right w:val="none" w:sz="0" w:space="0" w:color="auto"/>
                          </w:divBdr>
                          <w:divsChild>
                            <w:div w:id="15380093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32472500">
          <w:marLeft w:val="0"/>
          <w:marRight w:val="0"/>
          <w:marTop w:val="0"/>
          <w:marBottom w:val="0"/>
          <w:divBdr>
            <w:top w:val="none" w:sz="0" w:space="0" w:color="auto"/>
            <w:left w:val="none" w:sz="0" w:space="0" w:color="auto"/>
            <w:bottom w:val="none" w:sz="0" w:space="0" w:color="auto"/>
            <w:right w:val="none" w:sz="0" w:space="0" w:color="auto"/>
          </w:divBdr>
          <w:divsChild>
            <w:div w:id="561603621">
              <w:marLeft w:val="0"/>
              <w:marRight w:val="0"/>
              <w:marTop w:val="0"/>
              <w:marBottom w:val="0"/>
              <w:divBdr>
                <w:top w:val="none" w:sz="0" w:space="0" w:color="auto"/>
                <w:left w:val="none" w:sz="0" w:space="0" w:color="auto"/>
                <w:bottom w:val="none" w:sz="0" w:space="0" w:color="auto"/>
                <w:right w:val="none" w:sz="0" w:space="0" w:color="auto"/>
              </w:divBdr>
              <w:divsChild>
                <w:div w:id="1513370962">
                  <w:marLeft w:val="0"/>
                  <w:marRight w:val="0"/>
                  <w:marTop w:val="0"/>
                  <w:marBottom w:val="0"/>
                  <w:divBdr>
                    <w:top w:val="none" w:sz="0" w:space="0" w:color="auto"/>
                    <w:left w:val="none" w:sz="0" w:space="0" w:color="auto"/>
                    <w:bottom w:val="none" w:sz="0" w:space="0" w:color="auto"/>
                    <w:right w:val="none" w:sz="0" w:space="0" w:color="auto"/>
                  </w:divBdr>
                  <w:divsChild>
                    <w:div w:id="1680889300">
                      <w:marLeft w:val="0"/>
                      <w:marRight w:val="0"/>
                      <w:marTop w:val="0"/>
                      <w:marBottom w:val="0"/>
                      <w:divBdr>
                        <w:top w:val="none" w:sz="0" w:space="0" w:color="auto"/>
                        <w:left w:val="none" w:sz="0" w:space="0" w:color="auto"/>
                        <w:bottom w:val="none" w:sz="0" w:space="0" w:color="auto"/>
                        <w:right w:val="none" w:sz="0" w:space="0" w:color="auto"/>
                      </w:divBdr>
                      <w:divsChild>
                        <w:div w:id="1698309689">
                          <w:marLeft w:val="0"/>
                          <w:marRight w:val="0"/>
                          <w:marTop w:val="0"/>
                          <w:marBottom w:val="0"/>
                          <w:divBdr>
                            <w:top w:val="none" w:sz="0" w:space="0" w:color="auto"/>
                            <w:left w:val="none" w:sz="0" w:space="0" w:color="auto"/>
                            <w:bottom w:val="none" w:sz="0" w:space="0" w:color="auto"/>
                            <w:right w:val="none" w:sz="0" w:space="0" w:color="auto"/>
                          </w:divBdr>
                          <w:divsChild>
                            <w:div w:id="17703496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588655363">
          <w:marLeft w:val="0"/>
          <w:marRight w:val="0"/>
          <w:marTop w:val="0"/>
          <w:marBottom w:val="0"/>
          <w:divBdr>
            <w:top w:val="none" w:sz="0" w:space="0" w:color="auto"/>
            <w:left w:val="none" w:sz="0" w:space="0" w:color="auto"/>
            <w:bottom w:val="none" w:sz="0" w:space="0" w:color="auto"/>
            <w:right w:val="none" w:sz="0" w:space="0" w:color="auto"/>
          </w:divBdr>
          <w:divsChild>
            <w:div w:id="20210816">
              <w:marLeft w:val="0"/>
              <w:marRight w:val="0"/>
              <w:marTop w:val="0"/>
              <w:marBottom w:val="0"/>
              <w:divBdr>
                <w:top w:val="none" w:sz="0" w:space="0" w:color="auto"/>
                <w:left w:val="none" w:sz="0" w:space="0" w:color="auto"/>
                <w:bottom w:val="none" w:sz="0" w:space="0" w:color="auto"/>
                <w:right w:val="none" w:sz="0" w:space="0" w:color="auto"/>
              </w:divBdr>
              <w:divsChild>
                <w:div w:id="1425807959">
                  <w:marLeft w:val="0"/>
                  <w:marRight w:val="0"/>
                  <w:marTop w:val="0"/>
                  <w:marBottom w:val="0"/>
                  <w:divBdr>
                    <w:top w:val="none" w:sz="0" w:space="0" w:color="auto"/>
                    <w:left w:val="none" w:sz="0" w:space="0" w:color="auto"/>
                    <w:bottom w:val="none" w:sz="0" w:space="0" w:color="auto"/>
                    <w:right w:val="none" w:sz="0" w:space="0" w:color="auto"/>
                  </w:divBdr>
                  <w:divsChild>
                    <w:div w:id="8162632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755173522">
      <w:bodyDiv w:val="1"/>
      <w:marLeft w:val="0"/>
      <w:marRight w:val="0"/>
      <w:marTop w:val="0"/>
      <w:marBottom w:val="0"/>
      <w:divBdr>
        <w:top w:val="none" w:sz="0" w:space="0" w:color="auto"/>
        <w:left w:val="none" w:sz="0" w:space="0" w:color="auto"/>
        <w:bottom w:val="none" w:sz="0" w:space="0" w:color="auto"/>
        <w:right w:val="none" w:sz="0" w:space="0" w:color="auto"/>
      </w:divBdr>
    </w:div>
    <w:div w:id="762410281">
      <w:bodyDiv w:val="1"/>
      <w:marLeft w:val="0"/>
      <w:marRight w:val="0"/>
      <w:marTop w:val="0"/>
      <w:marBottom w:val="0"/>
      <w:divBdr>
        <w:top w:val="none" w:sz="0" w:space="0" w:color="auto"/>
        <w:left w:val="none" w:sz="0" w:space="0" w:color="auto"/>
        <w:bottom w:val="none" w:sz="0" w:space="0" w:color="auto"/>
        <w:right w:val="none" w:sz="0" w:space="0" w:color="auto"/>
      </w:divBdr>
    </w:div>
    <w:div w:id="781072377">
      <w:bodyDiv w:val="1"/>
      <w:marLeft w:val="0"/>
      <w:marRight w:val="0"/>
      <w:marTop w:val="0"/>
      <w:marBottom w:val="0"/>
      <w:divBdr>
        <w:top w:val="none" w:sz="0" w:space="0" w:color="auto"/>
        <w:left w:val="none" w:sz="0" w:space="0" w:color="auto"/>
        <w:bottom w:val="none" w:sz="0" w:space="0" w:color="auto"/>
        <w:right w:val="none" w:sz="0" w:space="0" w:color="auto"/>
      </w:divBdr>
    </w:div>
    <w:div w:id="781388622">
      <w:bodyDiv w:val="1"/>
      <w:marLeft w:val="0"/>
      <w:marRight w:val="0"/>
      <w:marTop w:val="0"/>
      <w:marBottom w:val="0"/>
      <w:divBdr>
        <w:top w:val="none" w:sz="0" w:space="0" w:color="auto"/>
        <w:left w:val="none" w:sz="0" w:space="0" w:color="auto"/>
        <w:bottom w:val="none" w:sz="0" w:space="0" w:color="auto"/>
        <w:right w:val="none" w:sz="0" w:space="0" w:color="auto"/>
      </w:divBdr>
    </w:div>
    <w:div w:id="789474062">
      <w:bodyDiv w:val="1"/>
      <w:marLeft w:val="0"/>
      <w:marRight w:val="0"/>
      <w:marTop w:val="0"/>
      <w:marBottom w:val="0"/>
      <w:divBdr>
        <w:top w:val="none" w:sz="0" w:space="0" w:color="auto"/>
        <w:left w:val="none" w:sz="0" w:space="0" w:color="auto"/>
        <w:bottom w:val="none" w:sz="0" w:space="0" w:color="auto"/>
        <w:right w:val="none" w:sz="0" w:space="0" w:color="auto"/>
      </w:divBdr>
    </w:div>
    <w:div w:id="821895586">
      <w:bodyDiv w:val="1"/>
      <w:marLeft w:val="0"/>
      <w:marRight w:val="0"/>
      <w:marTop w:val="0"/>
      <w:marBottom w:val="0"/>
      <w:divBdr>
        <w:top w:val="none" w:sz="0" w:space="0" w:color="auto"/>
        <w:left w:val="none" w:sz="0" w:space="0" w:color="auto"/>
        <w:bottom w:val="none" w:sz="0" w:space="0" w:color="auto"/>
        <w:right w:val="none" w:sz="0" w:space="0" w:color="auto"/>
      </w:divBdr>
    </w:div>
    <w:div w:id="824929827">
      <w:bodyDiv w:val="1"/>
      <w:marLeft w:val="0"/>
      <w:marRight w:val="0"/>
      <w:marTop w:val="0"/>
      <w:marBottom w:val="0"/>
      <w:divBdr>
        <w:top w:val="none" w:sz="0" w:space="0" w:color="auto"/>
        <w:left w:val="none" w:sz="0" w:space="0" w:color="auto"/>
        <w:bottom w:val="none" w:sz="0" w:space="0" w:color="auto"/>
        <w:right w:val="none" w:sz="0" w:space="0" w:color="auto"/>
      </w:divBdr>
    </w:div>
    <w:div w:id="835615176">
      <w:bodyDiv w:val="1"/>
      <w:marLeft w:val="0"/>
      <w:marRight w:val="0"/>
      <w:marTop w:val="0"/>
      <w:marBottom w:val="0"/>
      <w:divBdr>
        <w:top w:val="none" w:sz="0" w:space="0" w:color="auto"/>
        <w:left w:val="none" w:sz="0" w:space="0" w:color="auto"/>
        <w:bottom w:val="none" w:sz="0" w:space="0" w:color="auto"/>
        <w:right w:val="none" w:sz="0" w:space="0" w:color="auto"/>
      </w:divBdr>
    </w:div>
    <w:div w:id="851381348">
      <w:bodyDiv w:val="1"/>
      <w:marLeft w:val="0"/>
      <w:marRight w:val="0"/>
      <w:marTop w:val="0"/>
      <w:marBottom w:val="0"/>
      <w:divBdr>
        <w:top w:val="none" w:sz="0" w:space="0" w:color="auto"/>
        <w:left w:val="none" w:sz="0" w:space="0" w:color="auto"/>
        <w:bottom w:val="none" w:sz="0" w:space="0" w:color="auto"/>
        <w:right w:val="none" w:sz="0" w:space="0" w:color="auto"/>
      </w:divBdr>
    </w:div>
    <w:div w:id="854466705">
      <w:bodyDiv w:val="1"/>
      <w:marLeft w:val="0"/>
      <w:marRight w:val="0"/>
      <w:marTop w:val="0"/>
      <w:marBottom w:val="0"/>
      <w:divBdr>
        <w:top w:val="none" w:sz="0" w:space="0" w:color="auto"/>
        <w:left w:val="none" w:sz="0" w:space="0" w:color="auto"/>
        <w:bottom w:val="none" w:sz="0" w:space="0" w:color="auto"/>
        <w:right w:val="none" w:sz="0" w:space="0" w:color="auto"/>
      </w:divBdr>
    </w:div>
    <w:div w:id="863784689">
      <w:bodyDiv w:val="1"/>
      <w:marLeft w:val="0"/>
      <w:marRight w:val="0"/>
      <w:marTop w:val="0"/>
      <w:marBottom w:val="0"/>
      <w:divBdr>
        <w:top w:val="none" w:sz="0" w:space="0" w:color="auto"/>
        <w:left w:val="none" w:sz="0" w:space="0" w:color="auto"/>
        <w:bottom w:val="none" w:sz="0" w:space="0" w:color="auto"/>
        <w:right w:val="none" w:sz="0" w:space="0" w:color="auto"/>
      </w:divBdr>
    </w:div>
    <w:div w:id="876702014">
      <w:bodyDiv w:val="1"/>
      <w:marLeft w:val="0"/>
      <w:marRight w:val="0"/>
      <w:marTop w:val="0"/>
      <w:marBottom w:val="0"/>
      <w:divBdr>
        <w:top w:val="none" w:sz="0" w:space="0" w:color="auto"/>
        <w:left w:val="none" w:sz="0" w:space="0" w:color="auto"/>
        <w:bottom w:val="none" w:sz="0" w:space="0" w:color="auto"/>
        <w:right w:val="none" w:sz="0" w:space="0" w:color="auto"/>
      </w:divBdr>
    </w:div>
    <w:div w:id="877283832">
      <w:bodyDiv w:val="1"/>
      <w:marLeft w:val="0"/>
      <w:marRight w:val="0"/>
      <w:marTop w:val="0"/>
      <w:marBottom w:val="0"/>
      <w:divBdr>
        <w:top w:val="none" w:sz="0" w:space="0" w:color="auto"/>
        <w:left w:val="none" w:sz="0" w:space="0" w:color="auto"/>
        <w:bottom w:val="none" w:sz="0" w:space="0" w:color="auto"/>
        <w:right w:val="none" w:sz="0" w:space="0" w:color="auto"/>
      </w:divBdr>
    </w:div>
    <w:div w:id="882594136">
      <w:bodyDiv w:val="1"/>
      <w:marLeft w:val="0"/>
      <w:marRight w:val="0"/>
      <w:marTop w:val="0"/>
      <w:marBottom w:val="0"/>
      <w:divBdr>
        <w:top w:val="none" w:sz="0" w:space="0" w:color="auto"/>
        <w:left w:val="none" w:sz="0" w:space="0" w:color="auto"/>
        <w:bottom w:val="none" w:sz="0" w:space="0" w:color="auto"/>
        <w:right w:val="none" w:sz="0" w:space="0" w:color="auto"/>
      </w:divBdr>
    </w:div>
    <w:div w:id="884869858">
      <w:bodyDiv w:val="1"/>
      <w:marLeft w:val="0"/>
      <w:marRight w:val="0"/>
      <w:marTop w:val="0"/>
      <w:marBottom w:val="0"/>
      <w:divBdr>
        <w:top w:val="none" w:sz="0" w:space="0" w:color="auto"/>
        <w:left w:val="none" w:sz="0" w:space="0" w:color="auto"/>
        <w:bottom w:val="none" w:sz="0" w:space="0" w:color="auto"/>
        <w:right w:val="none" w:sz="0" w:space="0" w:color="auto"/>
      </w:divBdr>
    </w:div>
    <w:div w:id="900991897">
      <w:bodyDiv w:val="1"/>
      <w:marLeft w:val="0"/>
      <w:marRight w:val="0"/>
      <w:marTop w:val="0"/>
      <w:marBottom w:val="0"/>
      <w:divBdr>
        <w:top w:val="none" w:sz="0" w:space="0" w:color="auto"/>
        <w:left w:val="none" w:sz="0" w:space="0" w:color="auto"/>
        <w:bottom w:val="none" w:sz="0" w:space="0" w:color="auto"/>
        <w:right w:val="none" w:sz="0" w:space="0" w:color="auto"/>
      </w:divBdr>
      <w:divsChild>
        <w:div w:id="880748160">
          <w:marLeft w:val="0"/>
          <w:marRight w:val="0"/>
          <w:marTop w:val="0"/>
          <w:marBottom w:val="0"/>
          <w:divBdr>
            <w:top w:val="none" w:sz="0" w:space="0" w:color="auto"/>
            <w:left w:val="none" w:sz="0" w:space="0" w:color="auto"/>
            <w:bottom w:val="none" w:sz="0" w:space="0" w:color="auto"/>
            <w:right w:val="none" w:sz="0" w:space="0" w:color="auto"/>
          </w:divBdr>
        </w:div>
        <w:div w:id="215818115">
          <w:marLeft w:val="0"/>
          <w:marRight w:val="0"/>
          <w:marTop w:val="0"/>
          <w:marBottom w:val="0"/>
          <w:divBdr>
            <w:top w:val="none" w:sz="0" w:space="0" w:color="auto"/>
            <w:left w:val="none" w:sz="0" w:space="0" w:color="auto"/>
            <w:bottom w:val="none" w:sz="0" w:space="0" w:color="auto"/>
            <w:right w:val="none" w:sz="0" w:space="0" w:color="auto"/>
          </w:divBdr>
        </w:div>
        <w:div w:id="2046977492">
          <w:marLeft w:val="0"/>
          <w:marRight w:val="0"/>
          <w:marTop w:val="0"/>
          <w:marBottom w:val="0"/>
          <w:divBdr>
            <w:top w:val="none" w:sz="0" w:space="0" w:color="auto"/>
            <w:left w:val="none" w:sz="0" w:space="0" w:color="auto"/>
            <w:bottom w:val="none" w:sz="0" w:space="0" w:color="auto"/>
            <w:right w:val="none" w:sz="0" w:space="0" w:color="auto"/>
          </w:divBdr>
        </w:div>
        <w:div w:id="698969749">
          <w:marLeft w:val="0"/>
          <w:marRight w:val="0"/>
          <w:marTop w:val="0"/>
          <w:marBottom w:val="0"/>
          <w:divBdr>
            <w:top w:val="none" w:sz="0" w:space="0" w:color="auto"/>
            <w:left w:val="none" w:sz="0" w:space="0" w:color="auto"/>
            <w:bottom w:val="none" w:sz="0" w:space="0" w:color="auto"/>
            <w:right w:val="none" w:sz="0" w:space="0" w:color="auto"/>
          </w:divBdr>
        </w:div>
        <w:div w:id="1874726483">
          <w:marLeft w:val="0"/>
          <w:marRight w:val="0"/>
          <w:marTop w:val="0"/>
          <w:marBottom w:val="0"/>
          <w:divBdr>
            <w:top w:val="none" w:sz="0" w:space="0" w:color="auto"/>
            <w:left w:val="none" w:sz="0" w:space="0" w:color="auto"/>
            <w:bottom w:val="none" w:sz="0" w:space="0" w:color="auto"/>
            <w:right w:val="none" w:sz="0" w:space="0" w:color="auto"/>
          </w:divBdr>
        </w:div>
        <w:div w:id="78253184">
          <w:marLeft w:val="0"/>
          <w:marRight w:val="0"/>
          <w:marTop w:val="0"/>
          <w:marBottom w:val="0"/>
          <w:divBdr>
            <w:top w:val="none" w:sz="0" w:space="0" w:color="auto"/>
            <w:left w:val="none" w:sz="0" w:space="0" w:color="auto"/>
            <w:bottom w:val="none" w:sz="0" w:space="0" w:color="auto"/>
            <w:right w:val="none" w:sz="0" w:space="0" w:color="auto"/>
          </w:divBdr>
        </w:div>
        <w:div w:id="674110724">
          <w:marLeft w:val="0"/>
          <w:marRight w:val="0"/>
          <w:marTop w:val="0"/>
          <w:marBottom w:val="0"/>
          <w:divBdr>
            <w:top w:val="none" w:sz="0" w:space="0" w:color="auto"/>
            <w:left w:val="none" w:sz="0" w:space="0" w:color="auto"/>
            <w:bottom w:val="none" w:sz="0" w:space="0" w:color="auto"/>
            <w:right w:val="none" w:sz="0" w:space="0" w:color="auto"/>
          </w:divBdr>
        </w:div>
        <w:div w:id="589001314">
          <w:marLeft w:val="0"/>
          <w:marRight w:val="0"/>
          <w:marTop w:val="0"/>
          <w:marBottom w:val="0"/>
          <w:divBdr>
            <w:top w:val="none" w:sz="0" w:space="0" w:color="auto"/>
            <w:left w:val="none" w:sz="0" w:space="0" w:color="auto"/>
            <w:bottom w:val="none" w:sz="0" w:space="0" w:color="auto"/>
            <w:right w:val="none" w:sz="0" w:space="0" w:color="auto"/>
          </w:divBdr>
        </w:div>
        <w:div w:id="861359834">
          <w:marLeft w:val="0"/>
          <w:marRight w:val="0"/>
          <w:marTop w:val="0"/>
          <w:marBottom w:val="0"/>
          <w:divBdr>
            <w:top w:val="none" w:sz="0" w:space="0" w:color="auto"/>
            <w:left w:val="none" w:sz="0" w:space="0" w:color="auto"/>
            <w:bottom w:val="none" w:sz="0" w:space="0" w:color="auto"/>
            <w:right w:val="none" w:sz="0" w:space="0" w:color="auto"/>
          </w:divBdr>
        </w:div>
        <w:div w:id="289937284">
          <w:marLeft w:val="0"/>
          <w:marRight w:val="0"/>
          <w:marTop w:val="0"/>
          <w:marBottom w:val="0"/>
          <w:divBdr>
            <w:top w:val="none" w:sz="0" w:space="0" w:color="auto"/>
            <w:left w:val="none" w:sz="0" w:space="0" w:color="auto"/>
            <w:bottom w:val="none" w:sz="0" w:space="0" w:color="auto"/>
            <w:right w:val="none" w:sz="0" w:space="0" w:color="auto"/>
          </w:divBdr>
        </w:div>
        <w:div w:id="1116096441">
          <w:marLeft w:val="0"/>
          <w:marRight w:val="0"/>
          <w:marTop w:val="0"/>
          <w:marBottom w:val="0"/>
          <w:divBdr>
            <w:top w:val="none" w:sz="0" w:space="0" w:color="auto"/>
            <w:left w:val="none" w:sz="0" w:space="0" w:color="auto"/>
            <w:bottom w:val="none" w:sz="0" w:space="0" w:color="auto"/>
            <w:right w:val="none" w:sz="0" w:space="0" w:color="auto"/>
          </w:divBdr>
        </w:div>
        <w:div w:id="467742253">
          <w:marLeft w:val="0"/>
          <w:marRight w:val="0"/>
          <w:marTop w:val="0"/>
          <w:marBottom w:val="0"/>
          <w:divBdr>
            <w:top w:val="none" w:sz="0" w:space="0" w:color="auto"/>
            <w:left w:val="none" w:sz="0" w:space="0" w:color="auto"/>
            <w:bottom w:val="none" w:sz="0" w:space="0" w:color="auto"/>
            <w:right w:val="none" w:sz="0" w:space="0" w:color="auto"/>
          </w:divBdr>
        </w:div>
        <w:div w:id="2030325614">
          <w:marLeft w:val="0"/>
          <w:marRight w:val="0"/>
          <w:marTop w:val="0"/>
          <w:marBottom w:val="0"/>
          <w:divBdr>
            <w:top w:val="none" w:sz="0" w:space="0" w:color="auto"/>
            <w:left w:val="none" w:sz="0" w:space="0" w:color="auto"/>
            <w:bottom w:val="none" w:sz="0" w:space="0" w:color="auto"/>
            <w:right w:val="none" w:sz="0" w:space="0" w:color="auto"/>
          </w:divBdr>
        </w:div>
        <w:div w:id="1231846747">
          <w:marLeft w:val="0"/>
          <w:marRight w:val="0"/>
          <w:marTop w:val="0"/>
          <w:marBottom w:val="0"/>
          <w:divBdr>
            <w:top w:val="none" w:sz="0" w:space="0" w:color="auto"/>
            <w:left w:val="none" w:sz="0" w:space="0" w:color="auto"/>
            <w:bottom w:val="none" w:sz="0" w:space="0" w:color="auto"/>
            <w:right w:val="none" w:sz="0" w:space="0" w:color="auto"/>
          </w:divBdr>
        </w:div>
        <w:div w:id="1245186177">
          <w:marLeft w:val="0"/>
          <w:marRight w:val="0"/>
          <w:marTop w:val="0"/>
          <w:marBottom w:val="0"/>
          <w:divBdr>
            <w:top w:val="none" w:sz="0" w:space="0" w:color="auto"/>
            <w:left w:val="none" w:sz="0" w:space="0" w:color="auto"/>
            <w:bottom w:val="none" w:sz="0" w:space="0" w:color="auto"/>
            <w:right w:val="none" w:sz="0" w:space="0" w:color="auto"/>
          </w:divBdr>
        </w:div>
        <w:div w:id="900746929">
          <w:marLeft w:val="0"/>
          <w:marRight w:val="0"/>
          <w:marTop w:val="0"/>
          <w:marBottom w:val="0"/>
          <w:divBdr>
            <w:top w:val="none" w:sz="0" w:space="0" w:color="auto"/>
            <w:left w:val="none" w:sz="0" w:space="0" w:color="auto"/>
            <w:bottom w:val="none" w:sz="0" w:space="0" w:color="auto"/>
            <w:right w:val="none" w:sz="0" w:space="0" w:color="auto"/>
          </w:divBdr>
        </w:div>
        <w:div w:id="220018891">
          <w:marLeft w:val="0"/>
          <w:marRight w:val="0"/>
          <w:marTop w:val="0"/>
          <w:marBottom w:val="0"/>
          <w:divBdr>
            <w:top w:val="none" w:sz="0" w:space="0" w:color="auto"/>
            <w:left w:val="none" w:sz="0" w:space="0" w:color="auto"/>
            <w:bottom w:val="none" w:sz="0" w:space="0" w:color="auto"/>
            <w:right w:val="none" w:sz="0" w:space="0" w:color="auto"/>
          </w:divBdr>
        </w:div>
        <w:div w:id="1538085151">
          <w:marLeft w:val="0"/>
          <w:marRight w:val="0"/>
          <w:marTop w:val="0"/>
          <w:marBottom w:val="0"/>
          <w:divBdr>
            <w:top w:val="none" w:sz="0" w:space="0" w:color="auto"/>
            <w:left w:val="none" w:sz="0" w:space="0" w:color="auto"/>
            <w:bottom w:val="none" w:sz="0" w:space="0" w:color="auto"/>
            <w:right w:val="none" w:sz="0" w:space="0" w:color="auto"/>
          </w:divBdr>
        </w:div>
        <w:div w:id="881594381">
          <w:marLeft w:val="0"/>
          <w:marRight w:val="0"/>
          <w:marTop w:val="0"/>
          <w:marBottom w:val="0"/>
          <w:divBdr>
            <w:top w:val="none" w:sz="0" w:space="0" w:color="auto"/>
            <w:left w:val="none" w:sz="0" w:space="0" w:color="auto"/>
            <w:bottom w:val="none" w:sz="0" w:space="0" w:color="auto"/>
            <w:right w:val="none" w:sz="0" w:space="0" w:color="auto"/>
          </w:divBdr>
        </w:div>
        <w:div w:id="1540043512">
          <w:marLeft w:val="0"/>
          <w:marRight w:val="0"/>
          <w:marTop w:val="0"/>
          <w:marBottom w:val="0"/>
          <w:divBdr>
            <w:top w:val="none" w:sz="0" w:space="0" w:color="auto"/>
            <w:left w:val="none" w:sz="0" w:space="0" w:color="auto"/>
            <w:bottom w:val="none" w:sz="0" w:space="0" w:color="auto"/>
            <w:right w:val="none" w:sz="0" w:space="0" w:color="auto"/>
          </w:divBdr>
        </w:div>
        <w:div w:id="1867868447">
          <w:marLeft w:val="0"/>
          <w:marRight w:val="0"/>
          <w:marTop w:val="0"/>
          <w:marBottom w:val="0"/>
          <w:divBdr>
            <w:top w:val="none" w:sz="0" w:space="0" w:color="auto"/>
            <w:left w:val="none" w:sz="0" w:space="0" w:color="auto"/>
            <w:bottom w:val="none" w:sz="0" w:space="0" w:color="auto"/>
            <w:right w:val="none" w:sz="0" w:space="0" w:color="auto"/>
          </w:divBdr>
        </w:div>
        <w:div w:id="1919821187">
          <w:marLeft w:val="0"/>
          <w:marRight w:val="0"/>
          <w:marTop w:val="0"/>
          <w:marBottom w:val="0"/>
          <w:divBdr>
            <w:top w:val="none" w:sz="0" w:space="0" w:color="auto"/>
            <w:left w:val="none" w:sz="0" w:space="0" w:color="auto"/>
            <w:bottom w:val="none" w:sz="0" w:space="0" w:color="auto"/>
            <w:right w:val="none" w:sz="0" w:space="0" w:color="auto"/>
          </w:divBdr>
        </w:div>
        <w:div w:id="816216783">
          <w:marLeft w:val="0"/>
          <w:marRight w:val="0"/>
          <w:marTop w:val="0"/>
          <w:marBottom w:val="0"/>
          <w:divBdr>
            <w:top w:val="none" w:sz="0" w:space="0" w:color="auto"/>
            <w:left w:val="none" w:sz="0" w:space="0" w:color="auto"/>
            <w:bottom w:val="none" w:sz="0" w:space="0" w:color="auto"/>
            <w:right w:val="none" w:sz="0" w:space="0" w:color="auto"/>
          </w:divBdr>
        </w:div>
        <w:div w:id="27462640">
          <w:marLeft w:val="0"/>
          <w:marRight w:val="0"/>
          <w:marTop w:val="0"/>
          <w:marBottom w:val="0"/>
          <w:divBdr>
            <w:top w:val="none" w:sz="0" w:space="0" w:color="auto"/>
            <w:left w:val="none" w:sz="0" w:space="0" w:color="auto"/>
            <w:bottom w:val="none" w:sz="0" w:space="0" w:color="auto"/>
            <w:right w:val="none" w:sz="0" w:space="0" w:color="auto"/>
          </w:divBdr>
        </w:div>
        <w:div w:id="2068406479">
          <w:marLeft w:val="0"/>
          <w:marRight w:val="0"/>
          <w:marTop w:val="0"/>
          <w:marBottom w:val="0"/>
          <w:divBdr>
            <w:top w:val="none" w:sz="0" w:space="0" w:color="auto"/>
            <w:left w:val="none" w:sz="0" w:space="0" w:color="auto"/>
            <w:bottom w:val="none" w:sz="0" w:space="0" w:color="auto"/>
            <w:right w:val="none" w:sz="0" w:space="0" w:color="auto"/>
          </w:divBdr>
        </w:div>
        <w:div w:id="265507177">
          <w:marLeft w:val="0"/>
          <w:marRight w:val="0"/>
          <w:marTop w:val="0"/>
          <w:marBottom w:val="0"/>
          <w:divBdr>
            <w:top w:val="none" w:sz="0" w:space="0" w:color="auto"/>
            <w:left w:val="none" w:sz="0" w:space="0" w:color="auto"/>
            <w:bottom w:val="none" w:sz="0" w:space="0" w:color="auto"/>
            <w:right w:val="none" w:sz="0" w:space="0" w:color="auto"/>
          </w:divBdr>
        </w:div>
        <w:div w:id="1091388845">
          <w:marLeft w:val="0"/>
          <w:marRight w:val="0"/>
          <w:marTop w:val="0"/>
          <w:marBottom w:val="0"/>
          <w:divBdr>
            <w:top w:val="none" w:sz="0" w:space="0" w:color="auto"/>
            <w:left w:val="none" w:sz="0" w:space="0" w:color="auto"/>
            <w:bottom w:val="none" w:sz="0" w:space="0" w:color="auto"/>
            <w:right w:val="none" w:sz="0" w:space="0" w:color="auto"/>
          </w:divBdr>
        </w:div>
        <w:div w:id="468398495">
          <w:marLeft w:val="0"/>
          <w:marRight w:val="0"/>
          <w:marTop w:val="0"/>
          <w:marBottom w:val="0"/>
          <w:divBdr>
            <w:top w:val="none" w:sz="0" w:space="0" w:color="auto"/>
            <w:left w:val="none" w:sz="0" w:space="0" w:color="auto"/>
            <w:bottom w:val="none" w:sz="0" w:space="0" w:color="auto"/>
            <w:right w:val="none" w:sz="0" w:space="0" w:color="auto"/>
          </w:divBdr>
        </w:div>
      </w:divsChild>
    </w:div>
    <w:div w:id="911234167">
      <w:bodyDiv w:val="1"/>
      <w:marLeft w:val="0"/>
      <w:marRight w:val="0"/>
      <w:marTop w:val="0"/>
      <w:marBottom w:val="0"/>
      <w:divBdr>
        <w:top w:val="none" w:sz="0" w:space="0" w:color="auto"/>
        <w:left w:val="none" w:sz="0" w:space="0" w:color="auto"/>
        <w:bottom w:val="none" w:sz="0" w:space="0" w:color="auto"/>
        <w:right w:val="none" w:sz="0" w:space="0" w:color="auto"/>
      </w:divBdr>
    </w:div>
    <w:div w:id="936905006">
      <w:bodyDiv w:val="1"/>
      <w:marLeft w:val="0"/>
      <w:marRight w:val="0"/>
      <w:marTop w:val="0"/>
      <w:marBottom w:val="0"/>
      <w:divBdr>
        <w:top w:val="none" w:sz="0" w:space="0" w:color="auto"/>
        <w:left w:val="none" w:sz="0" w:space="0" w:color="auto"/>
        <w:bottom w:val="none" w:sz="0" w:space="0" w:color="auto"/>
        <w:right w:val="none" w:sz="0" w:space="0" w:color="auto"/>
      </w:divBdr>
    </w:div>
    <w:div w:id="943072147">
      <w:bodyDiv w:val="1"/>
      <w:marLeft w:val="0"/>
      <w:marRight w:val="0"/>
      <w:marTop w:val="0"/>
      <w:marBottom w:val="0"/>
      <w:divBdr>
        <w:top w:val="none" w:sz="0" w:space="0" w:color="auto"/>
        <w:left w:val="none" w:sz="0" w:space="0" w:color="auto"/>
        <w:bottom w:val="none" w:sz="0" w:space="0" w:color="auto"/>
        <w:right w:val="none" w:sz="0" w:space="0" w:color="auto"/>
      </w:divBdr>
    </w:div>
    <w:div w:id="970286378">
      <w:bodyDiv w:val="1"/>
      <w:marLeft w:val="0"/>
      <w:marRight w:val="0"/>
      <w:marTop w:val="0"/>
      <w:marBottom w:val="0"/>
      <w:divBdr>
        <w:top w:val="none" w:sz="0" w:space="0" w:color="auto"/>
        <w:left w:val="none" w:sz="0" w:space="0" w:color="auto"/>
        <w:bottom w:val="none" w:sz="0" w:space="0" w:color="auto"/>
        <w:right w:val="none" w:sz="0" w:space="0" w:color="auto"/>
      </w:divBdr>
    </w:div>
    <w:div w:id="979000513">
      <w:bodyDiv w:val="1"/>
      <w:marLeft w:val="0"/>
      <w:marRight w:val="0"/>
      <w:marTop w:val="0"/>
      <w:marBottom w:val="0"/>
      <w:divBdr>
        <w:top w:val="none" w:sz="0" w:space="0" w:color="auto"/>
        <w:left w:val="none" w:sz="0" w:space="0" w:color="auto"/>
        <w:bottom w:val="none" w:sz="0" w:space="0" w:color="auto"/>
        <w:right w:val="none" w:sz="0" w:space="0" w:color="auto"/>
      </w:divBdr>
    </w:div>
    <w:div w:id="981345781">
      <w:bodyDiv w:val="1"/>
      <w:marLeft w:val="0"/>
      <w:marRight w:val="0"/>
      <w:marTop w:val="0"/>
      <w:marBottom w:val="0"/>
      <w:divBdr>
        <w:top w:val="none" w:sz="0" w:space="0" w:color="auto"/>
        <w:left w:val="none" w:sz="0" w:space="0" w:color="auto"/>
        <w:bottom w:val="none" w:sz="0" w:space="0" w:color="auto"/>
        <w:right w:val="none" w:sz="0" w:space="0" w:color="auto"/>
      </w:divBdr>
      <w:divsChild>
        <w:div w:id="1709065192">
          <w:marLeft w:val="0"/>
          <w:marRight w:val="0"/>
          <w:marTop w:val="0"/>
          <w:marBottom w:val="0"/>
          <w:divBdr>
            <w:top w:val="none" w:sz="0" w:space="0" w:color="auto"/>
            <w:left w:val="none" w:sz="0" w:space="0" w:color="auto"/>
            <w:bottom w:val="none" w:sz="0" w:space="0" w:color="auto"/>
            <w:right w:val="none" w:sz="0" w:space="0" w:color="auto"/>
          </w:divBdr>
          <w:divsChild>
            <w:div w:id="628629986">
              <w:marLeft w:val="0"/>
              <w:marRight w:val="0"/>
              <w:marTop w:val="0"/>
              <w:marBottom w:val="0"/>
              <w:divBdr>
                <w:top w:val="none" w:sz="0" w:space="0" w:color="auto"/>
                <w:left w:val="none" w:sz="0" w:space="0" w:color="auto"/>
                <w:bottom w:val="none" w:sz="0" w:space="0" w:color="auto"/>
                <w:right w:val="none" w:sz="0" w:space="0" w:color="auto"/>
              </w:divBdr>
              <w:divsChild>
                <w:div w:id="1487433286">
                  <w:marLeft w:val="0"/>
                  <w:marRight w:val="0"/>
                  <w:marTop w:val="0"/>
                  <w:marBottom w:val="0"/>
                  <w:divBdr>
                    <w:top w:val="none" w:sz="0" w:space="0" w:color="auto"/>
                    <w:left w:val="none" w:sz="0" w:space="0" w:color="auto"/>
                    <w:bottom w:val="none" w:sz="0" w:space="0" w:color="auto"/>
                    <w:right w:val="none" w:sz="0" w:space="0" w:color="auto"/>
                  </w:divBdr>
                  <w:divsChild>
                    <w:div w:id="662515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82586890">
      <w:bodyDiv w:val="1"/>
      <w:marLeft w:val="0"/>
      <w:marRight w:val="0"/>
      <w:marTop w:val="0"/>
      <w:marBottom w:val="0"/>
      <w:divBdr>
        <w:top w:val="none" w:sz="0" w:space="0" w:color="auto"/>
        <w:left w:val="none" w:sz="0" w:space="0" w:color="auto"/>
        <w:bottom w:val="none" w:sz="0" w:space="0" w:color="auto"/>
        <w:right w:val="none" w:sz="0" w:space="0" w:color="auto"/>
      </w:divBdr>
    </w:div>
    <w:div w:id="1003164652">
      <w:bodyDiv w:val="1"/>
      <w:marLeft w:val="0"/>
      <w:marRight w:val="0"/>
      <w:marTop w:val="0"/>
      <w:marBottom w:val="0"/>
      <w:divBdr>
        <w:top w:val="none" w:sz="0" w:space="0" w:color="auto"/>
        <w:left w:val="none" w:sz="0" w:space="0" w:color="auto"/>
        <w:bottom w:val="none" w:sz="0" w:space="0" w:color="auto"/>
        <w:right w:val="none" w:sz="0" w:space="0" w:color="auto"/>
      </w:divBdr>
    </w:div>
    <w:div w:id="1003239495">
      <w:bodyDiv w:val="1"/>
      <w:marLeft w:val="0"/>
      <w:marRight w:val="0"/>
      <w:marTop w:val="0"/>
      <w:marBottom w:val="0"/>
      <w:divBdr>
        <w:top w:val="none" w:sz="0" w:space="0" w:color="auto"/>
        <w:left w:val="none" w:sz="0" w:space="0" w:color="auto"/>
        <w:bottom w:val="none" w:sz="0" w:space="0" w:color="auto"/>
        <w:right w:val="none" w:sz="0" w:space="0" w:color="auto"/>
      </w:divBdr>
    </w:div>
    <w:div w:id="1005129951">
      <w:bodyDiv w:val="1"/>
      <w:marLeft w:val="0"/>
      <w:marRight w:val="0"/>
      <w:marTop w:val="0"/>
      <w:marBottom w:val="0"/>
      <w:divBdr>
        <w:top w:val="none" w:sz="0" w:space="0" w:color="auto"/>
        <w:left w:val="none" w:sz="0" w:space="0" w:color="auto"/>
        <w:bottom w:val="none" w:sz="0" w:space="0" w:color="auto"/>
        <w:right w:val="none" w:sz="0" w:space="0" w:color="auto"/>
      </w:divBdr>
    </w:div>
    <w:div w:id="1012881097">
      <w:bodyDiv w:val="1"/>
      <w:marLeft w:val="0"/>
      <w:marRight w:val="0"/>
      <w:marTop w:val="0"/>
      <w:marBottom w:val="0"/>
      <w:divBdr>
        <w:top w:val="none" w:sz="0" w:space="0" w:color="auto"/>
        <w:left w:val="none" w:sz="0" w:space="0" w:color="auto"/>
        <w:bottom w:val="none" w:sz="0" w:space="0" w:color="auto"/>
        <w:right w:val="none" w:sz="0" w:space="0" w:color="auto"/>
      </w:divBdr>
    </w:div>
    <w:div w:id="1023634435">
      <w:bodyDiv w:val="1"/>
      <w:marLeft w:val="0"/>
      <w:marRight w:val="0"/>
      <w:marTop w:val="0"/>
      <w:marBottom w:val="0"/>
      <w:divBdr>
        <w:top w:val="none" w:sz="0" w:space="0" w:color="auto"/>
        <w:left w:val="none" w:sz="0" w:space="0" w:color="auto"/>
        <w:bottom w:val="none" w:sz="0" w:space="0" w:color="auto"/>
        <w:right w:val="none" w:sz="0" w:space="0" w:color="auto"/>
      </w:divBdr>
    </w:div>
    <w:div w:id="1030226082">
      <w:bodyDiv w:val="1"/>
      <w:marLeft w:val="0"/>
      <w:marRight w:val="0"/>
      <w:marTop w:val="0"/>
      <w:marBottom w:val="0"/>
      <w:divBdr>
        <w:top w:val="none" w:sz="0" w:space="0" w:color="auto"/>
        <w:left w:val="none" w:sz="0" w:space="0" w:color="auto"/>
        <w:bottom w:val="none" w:sz="0" w:space="0" w:color="auto"/>
        <w:right w:val="none" w:sz="0" w:space="0" w:color="auto"/>
      </w:divBdr>
    </w:div>
    <w:div w:id="1030758654">
      <w:bodyDiv w:val="1"/>
      <w:marLeft w:val="0"/>
      <w:marRight w:val="0"/>
      <w:marTop w:val="0"/>
      <w:marBottom w:val="0"/>
      <w:divBdr>
        <w:top w:val="none" w:sz="0" w:space="0" w:color="auto"/>
        <w:left w:val="none" w:sz="0" w:space="0" w:color="auto"/>
        <w:bottom w:val="none" w:sz="0" w:space="0" w:color="auto"/>
        <w:right w:val="none" w:sz="0" w:space="0" w:color="auto"/>
      </w:divBdr>
    </w:div>
    <w:div w:id="1038118195">
      <w:bodyDiv w:val="1"/>
      <w:marLeft w:val="0"/>
      <w:marRight w:val="0"/>
      <w:marTop w:val="0"/>
      <w:marBottom w:val="0"/>
      <w:divBdr>
        <w:top w:val="none" w:sz="0" w:space="0" w:color="auto"/>
        <w:left w:val="none" w:sz="0" w:space="0" w:color="auto"/>
        <w:bottom w:val="none" w:sz="0" w:space="0" w:color="auto"/>
        <w:right w:val="none" w:sz="0" w:space="0" w:color="auto"/>
      </w:divBdr>
    </w:div>
    <w:div w:id="1044908209">
      <w:bodyDiv w:val="1"/>
      <w:marLeft w:val="0"/>
      <w:marRight w:val="0"/>
      <w:marTop w:val="0"/>
      <w:marBottom w:val="0"/>
      <w:divBdr>
        <w:top w:val="none" w:sz="0" w:space="0" w:color="auto"/>
        <w:left w:val="none" w:sz="0" w:space="0" w:color="auto"/>
        <w:bottom w:val="none" w:sz="0" w:space="0" w:color="auto"/>
        <w:right w:val="none" w:sz="0" w:space="0" w:color="auto"/>
      </w:divBdr>
    </w:div>
    <w:div w:id="1059135844">
      <w:bodyDiv w:val="1"/>
      <w:marLeft w:val="0"/>
      <w:marRight w:val="0"/>
      <w:marTop w:val="0"/>
      <w:marBottom w:val="0"/>
      <w:divBdr>
        <w:top w:val="none" w:sz="0" w:space="0" w:color="auto"/>
        <w:left w:val="none" w:sz="0" w:space="0" w:color="auto"/>
        <w:bottom w:val="none" w:sz="0" w:space="0" w:color="auto"/>
        <w:right w:val="none" w:sz="0" w:space="0" w:color="auto"/>
      </w:divBdr>
    </w:div>
    <w:div w:id="1067656081">
      <w:bodyDiv w:val="1"/>
      <w:marLeft w:val="0"/>
      <w:marRight w:val="0"/>
      <w:marTop w:val="0"/>
      <w:marBottom w:val="0"/>
      <w:divBdr>
        <w:top w:val="none" w:sz="0" w:space="0" w:color="auto"/>
        <w:left w:val="none" w:sz="0" w:space="0" w:color="auto"/>
        <w:bottom w:val="none" w:sz="0" w:space="0" w:color="auto"/>
        <w:right w:val="none" w:sz="0" w:space="0" w:color="auto"/>
      </w:divBdr>
    </w:div>
    <w:div w:id="1082332635">
      <w:bodyDiv w:val="1"/>
      <w:marLeft w:val="0"/>
      <w:marRight w:val="0"/>
      <w:marTop w:val="0"/>
      <w:marBottom w:val="0"/>
      <w:divBdr>
        <w:top w:val="none" w:sz="0" w:space="0" w:color="auto"/>
        <w:left w:val="none" w:sz="0" w:space="0" w:color="auto"/>
        <w:bottom w:val="none" w:sz="0" w:space="0" w:color="auto"/>
        <w:right w:val="none" w:sz="0" w:space="0" w:color="auto"/>
      </w:divBdr>
    </w:div>
    <w:div w:id="1085954485">
      <w:bodyDiv w:val="1"/>
      <w:marLeft w:val="0"/>
      <w:marRight w:val="0"/>
      <w:marTop w:val="0"/>
      <w:marBottom w:val="0"/>
      <w:divBdr>
        <w:top w:val="none" w:sz="0" w:space="0" w:color="auto"/>
        <w:left w:val="none" w:sz="0" w:space="0" w:color="auto"/>
        <w:bottom w:val="none" w:sz="0" w:space="0" w:color="auto"/>
        <w:right w:val="none" w:sz="0" w:space="0" w:color="auto"/>
      </w:divBdr>
    </w:div>
    <w:div w:id="1105461411">
      <w:bodyDiv w:val="1"/>
      <w:marLeft w:val="0"/>
      <w:marRight w:val="0"/>
      <w:marTop w:val="0"/>
      <w:marBottom w:val="0"/>
      <w:divBdr>
        <w:top w:val="none" w:sz="0" w:space="0" w:color="auto"/>
        <w:left w:val="none" w:sz="0" w:space="0" w:color="auto"/>
        <w:bottom w:val="none" w:sz="0" w:space="0" w:color="auto"/>
        <w:right w:val="none" w:sz="0" w:space="0" w:color="auto"/>
      </w:divBdr>
    </w:div>
    <w:div w:id="1106118424">
      <w:bodyDiv w:val="1"/>
      <w:marLeft w:val="0"/>
      <w:marRight w:val="0"/>
      <w:marTop w:val="0"/>
      <w:marBottom w:val="0"/>
      <w:divBdr>
        <w:top w:val="none" w:sz="0" w:space="0" w:color="auto"/>
        <w:left w:val="none" w:sz="0" w:space="0" w:color="auto"/>
        <w:bottom w:val="none" w:sz="0" w:space="0" w:color="auto"/>
        <w:right w:val="none" w:sz="0" w:space="0" w:color="auto"/>
      </w:divBdr>
    </w:div>
    <w:div w:id="1108506995">
      <w:bodyDiv w:val="1"/>
      <w:marLeft w:val="0"/>
      <w:marRight w:val="0"/>
      <w:marTop w:val="0"/>
      <w:marBottom w:val="0"/>
      <w:divBdr>
        <w:top w:val="none" w:sz="0" w:space="0" w:color="auto"/>
        <w:left w:val="none" w:sz="0" w:space="0" w:color="auto"/>
        <w:bottom w:val="none" w:sz="0" w:space="0" w:color="auto"/>
        <w:right w:val="none" w:sz="0" w:space="0" w:color="auto"/>
      </w:divBdr>
    </w:div>
    <w:div w:id="1115098003">
      <w:bodyDiv w:val="1"/>
      <w:marLeft w:val="0"/>
      <w:marRight w:val="0"/>
      <w:marTop w:val="0"/>
      <w:marBottom w:val="0"/>
      <w:divBdr>
        <w:top w:val="none" w:sz="0" w:space="0" w:color="auto"/>
        <w:left w:val="none" w:sz="0" w:space="0" w:color="auto"/>
        <w:bottom w:val="none" w:sz="0" w:space="0" w:color="auto"/>
        <w:right w:val="none" w:sz="0" w:space="0" w:color="auto"/>
      </w:divBdr>
    </w:div>
    <w:div w:id="1123689987">
      <w:bodyDiv w:val="1"/>
      <w:marLeft w:val="0"/>
      <w:marRight w:val="0"/>
      <w:marTop w:val="0"/>
      <w:marBottom w:val="0"/>
      <w:divBdr>
        <w:top w:val="none" w:sz="0" w:space="0" w:color="auto"/>
        <w:left w:val="none" w:sz="0" w:space="0" w:color="auto"/>
        <w:bottom w:val="none" w:sz="0" w:space="0" w:color="auto"/>
        <w:right w:val="none" w:sz="0" w:space="0" w:color="auto"/>
      </w:divBdr>
    </w:div>
    <w:div w:id="1130589659">
      <w:bodyDiv w:val="1"/>
      <w:marLeft w:val="0"/>
      <w:marRight w:val="0"/>
      <w:marTop w:val="0"/>
      <w:marBottom w:val="0"/>
      <w:divBdr>
        <w:top w:val="none" w:sz="0" w:space="0" w:color="auto"/>
        <w:left w:val="none" w:sz="0" w:space="0" w:color="auto"/>
        <w:bottom w:val="none" w:sz="0" w:space="0" w:color="auto"/>
        <w:right w:val="none" w:sz="0" w:space="0" w:color="auto"/>
      </w:divBdr>
    </w:div>
    <w:div w:id="1132602117">
      <w:bodyDiv w:val="1"/>
      <w:marLeft w:val="0"/>
      <w:marRight w:val="0"/>
      <w:marTop w:val="0"/>
      <w:marBottom w:val="0"/>
      <w:divBdr>
        <w:top w:val="none" w:sz="0" w:space="0" w:color="auto"/>
        <w:left w:val="none" w:sz="0" w:space="0" w:color="auto"/>
        <w:bottom w:val="none" w:sz="0" w:space="0" w:color="auto"/>
        <w:right w:val="none" w:sz="0" w:space="0" w:color="auto"/>
      </w:divBdr>
    </w:div>
    <w:div w:id="1134524448">
      <w:bodyDiv w:val="1"/>
      <w:marLeft w:val="0"/>
      <w:marRight w:val="0"/>
      <w:marTop w:val="0"/>
      <w:marBottom w:val="0"/>
      <w:divBdr>
        <w:top w:val="none" w:sz="0" w:space="0" w:color="auto"/>
        <w:left w:val="none" w:sz="0" w:space="0" w:color="auto"/>
        <w:bottom w:val="none" w:sz="0" w:space="0" w:color="auto"/>
        <w:right w:val="none" w:sz="0" w:space="0" w:color="auto"/>
      </w:divBdr>
    </w:div>
    <w:div w:id="1141119934">
      <w:bodyDiv w:val="1"/>
      <w:marLeft w:val="0"/>
      <w:marRight w:val="0"/>
      <w:marTop w:val="0"/>
      <w:marBottom w:val="0"/>
      <w:divBdr>
        <w:top w:val="none" w:sz="0" w:space="0" w:color="auto"/>
        <w:left w:val="none" w:sz="0" w:space="0" w:color="auto"/>
        <w:bottom w:val="none" w:sz="0" w:space="0" w:color="auto"/>
        <w:right w:val="none" w:sz="0" w:space="0" w:color="auto"/>
      </w:divBdr>
    </w:div>
    <w:div w:id="1161001167">
      <w:bodyDiv w:val="1"/>
      <w:marLeft w:val="0"/>
      <w:marRight w:val="0"/>
      <w:marTop w:val="0"/>
      <w:marBottom w:val="0"/>
      <w:divBdr>
        <w:top w:val="none" w:sz="0" w:space="0" w:color="auto"/>
        <w:left w:val="none" w:sz="0" w:space="0" w:color="auto"/>
        <w:bottom w:val="none" w:sz="0" w:space="0" w:color="auto"/>
        <w:right w:val="none" w:sz="0" w:space="0" w:color="auto"/>
      </w:divBdr>
    </w:div>
    <w:div w:id="1163349933">
      <w:bodyDiv w:val="1"/>
      <w:marLeft w:val="0"/>
      <w:marRight w:val="0"/>
      <w:marTop w:val="0"/>
      <w:marBottom w:val="0"/>
      <w:divBdr>
        <w:top w:val="none" w:sz="0" w:space="0" w:color="auto"/>
        <w:left w:val="none" w:sz="0" w:space="0" w:color="auto"/>
        <w:bottom w:val="none" w:sz="0" w:space="0" w:color="auto"/>
        <w:right w:val="none" w:sz="0" w:space="0" w:color="auto"/>
      </w:divBdr>
    </w:div>
    <w:div w:id="1168253429">
      <w:bodyDiv w:val="1"/>
      <w:marLeft w:val="0"/>
      <w:marRight w:val="0"/>
      <w:marTop w:val="0"/>
      <w:marBottom w:val="0"/>
      <w:divBdr>
        <w:top w:val="none" w:sz="0" w:space="0" w:color="auto"/>
        <w:left w:val="none" w:sz="0" w:space="0" w:color="auto"/>
        <w:bottom w:val="none" w:sz="0" w:space="0" w:color="auto"/>
        <w:right w:val="none" w:sz="0" w:space="0" w:color="auto"/>
      </w:divBdr>
    </w:div>
    <w:div w:id="1170800679">
      <w:bodyDiv w:val="1"/>
      <w:marLeft w:val="0"/>
      <w:marRight w:val="0"/>
      <w:marTop w:val="0"/>
      <w:marBottom w:val="0"/>
      <w:divBdr>
        <w:top w:val="none" w:sz="0" w:space="0" w:color="auto"/>
        <w:left w:val="none" w:sz="0" w:space="0" w:color="auto"/>
        <w:bottom w:val="none" w:sz="0" w:space="0" w:color="auto"/>
        <w:right w:val="none" w:sz="0" w:space="0" w:color="auto"/>
      </w:divBdr>
      <w:divsChild>
        <w:div w:id="1961182957">
          <w:marLeft w:val="0"/>
          <w:marRight w:val="0"/>
          <w:marTop w:val="0"/>
          <w:marBottom w:val="360"/>
          <w:divBdr>
            <w:top w:val="single" w:sz="6" w:space="10" w:color="181716"/>
            <w:left w:val="none" w:sz="0" w:space="0" w:color="auto"/>
            <w:bottom w:val="single" w:sz="6" w:space="10" w:color="E2E2E2"/>
            <w:right w:val="none" w:sz="0" w:space="0" w:color="auto"/>
          </w:divBdr>
        </w:div>
      </w:divsChild>
    </w:div>
    <w:div w:id="1186871533">
      <w:bodyDiv w:val="1"/>
      <w:marLeft w:val="0"/>
      <w:marRight w:val="0"/>
      <w:marTop w:val="0"/>
      <w:marBottom w:val="0"/>
      <w:divBdr>
        <w:top w:val="none" w:sz="0" w:space="0" w:color="auto"/>
        <w:left w:val="none" w:sz="0" w:space="0" w:color="auto"/>
        <w:bottom w:val="none" w:sz="0" w:space="0" w:color="auto"/>
        <w:right w:val="none" w:sz="0" w:space="0" w:color="auto"/>
      </w:divBdr>
    </w:div>
    <w:div w:id="1199969725">
      <w:bodyDiv w:val="1"/>
      <w:marLeft w:val="0"/>
      <w:marRight w:val="0"/>
      <w:marTop w:val="0"/>
      <w:marBottom w:val="0"/>
      <w:divBdr>
        <w:top w:val="none" w:sz="0" w:space="0" w:color="auto"/>
        <w:left w:val="none" w:sz="0" w:space="0" w:color="auto"/>
        <w:bottom w:val="none" w:sz="0" w:space="0" w:color="auto"/>
        <w:right w:val="none" w:sz="0" w:space="0" w:color="auto"/>
      </w:divBdr>
    </w:div>
    <w:div w:id="1218737700">
      <w:bodyDiv w:val="1"/>
      <w:marLeft w:val="0"/>
      <w:marRight w:val="0"/>
      <w:marTop w:val="0"/>
      <w:marBottom w:val="0"/>
      <w:divBdr>
        <w:top w:val="none" w:sz="0" w:space="0" w:color="auto"/>
        <w:left w:val="none" w:sz="0" w:space="0" w:color="auto"/>
        <w:bottom w:val="none" w:sz="0" w:space="0" w:color="auto"/>
        <w:right w:val="none" w:sz="0" w:space="0" w:color="auto"/>
      </w:divBdr>
    </w:div>
    <w:div w:id="1219589383">
      <w:bodyDiv w:val="1"/>
      <w:marLeft w:val="0"/>
      <w:marRight w:val="0"/>
      <w:marTop w:val="0"/>
      <w:marBottom w:val="0"/>
      <w:divBdr>
        <w:top w:val="none" w:sz="0" w:space="0" w:color="auto"/>
        <w:left w:val="none" w:sz="0" w:space="0" w:color="auto"/>
        <w:bottom w:val="none" w:sz="0" w:space="0" w:color="auto"/>
        <w:right w:val="none" w:sz="0" w:space="0" w:color="auto"/>
      </w:divBdr>
    </w:div>
    <w:div w:id="1219903700">
      <w:bodyDiv w:val="1"/>
      <w:marLeft w:val="0"/>
      <w:marRight w:val="0"/>
      <w:marTop w:val="0"/>
      <w:marBottom w:val="0"/>
      <w:divBdr>
        <w:top w:val="none" w:sz="0" w:space="0" w:color="auto"/>
        <w:left w:val="none" w:sz="0" w:space="0" w:color="auto"/>
        <w:bottom w:val="none" w:sz="0" w:space="0" w:color="auto"/>
        <w:right w:val="none" w:sz="0" w:space="0" w:color="auto"/>
      </w:divBdr>
    </w:div>
    <w:div w:id="1220244065">
      <w:bodyDiv w:val="1"/>
      <w:marLeft w:val="0"/>
      <w:marRight w:val="0"/>
      <w:marTop w:val="0"/>
      <w:marBottom w:val="0"/>
      <w:divBdr>
        <w:top w:val="none" w:sz="0" w:space="0" w:color="auto"/>
        <w:left w:val="none" w:sz="0" w:space="0" w:color="auto"/>
        <w:bottom w:val="none" w:sz="0" w:space="0" w:color="auto"/>
        <w:right w:val="none" w:sz="0" w:space="0" w:color="auto"/>
      </w:divBdr>
    </w:div>
    <w:div w:id="1236163050">
      <w:bodyDiv w:val="1"/>
      <w:marLeft w:val="0"/>
      <w:marRight w:val="0"/>
      <w:marTop w:val="0"/>
      <w:marBottom w:val="0"/>
      <w:divBdr>
        <w:top w:val="none" w:sz="0" w:space="0" w:color="auto"/>
        <w:left w:val="none" w:sz="0" w:space="0" w:color="auto"/>
        <w:bottom w:val="none" w:sz="0" w:space="0" w:color="auto"/>
        <w:right w:val="none" w:sz="0" w:space="0" w:color="auto"/>
      </w:divBdr>
    </w:div>
    <w:div w:id="1239285992">
      <w:bodyDiv w:val="1"/>
      <w:marLeft w:val="0"/>
      <w:marRight w:val="0"/>
      <w:marTop w:val="0"/>
      <w:marBottom w:val="0"/>
      <w:divBdr>
        <w:top w:val="none" w:sz="0" w:space="0" w:color="auto"/>
        <w:left w:val="none" w:sz="0" w:space="0" w:color="auto"/>
        <w:bottom w:val="none" w:sz="0" w:space="0" w:color="auto"/>
        <w:right w:val="none" w:sz="0" w:space="0" w:color="auto"/>
      </w:divBdr>
    </w:div>
    <w:div w:id="1248999687">
      <w:bodyDiv w:val="1"/>
      <w:marLeft w:val="0"/>
      <w:marRight w:val="0"/>
      <w:marTop w:val="0"/>
      <w:marBottom w:val="0"/>
      <w:divBdr>
        <w:top w:val="none" w:sz="0" w:space="0" w:color="auto"/>
        <w:left w:val="none" w:sz="0" w:space="0" w:color="auto"/>
        <w:bottom w:val="none" w:sz="0" w:space="0" w:color="auto"/>
        <w:right w:val="none" w:sz="0" w:space="0" w:color="auto"/>
      </w:divBdr>
    </w:div>
    <w:div w:id="1252933113">
      <w:bodyDiv w:val="1"/>
      <w:marLeft w:val="0"/>
      <w:marRight w:val="0"/>
      <w:marTop w:val="0"/>
      <w:marBottom w:val="0"/>
      <w:divBdr>
        <w:top w:val="none" w:sz="0" w:space="0" w:color="auto"/>
        <w:left w:val="none" w:sz="0" w:space="0" w:color="auto"/>
        <w:bottom w:val="none" w:sz="0" w:space="0" w:color="auto"/>
        <w:right w:val="none" w:sz="0" w:space="0" w:color="auto"/>
      </w:divBdr>
    </w:div>
    <w:div w:id="1254128734">
      <w:bodyDiv w:val="1"/>
      <w:marLeft w:val="0"/>
      <w:marRight w:val="0"/>
      <w:marTop w:val="0"/>
      <w:marBottom w:val="0"/>
      <w:divBdr>
        <w:top w:val="none" w:sz="0" w:space="0" w:color="auto"/>
        <w:left w:val="none" w:sz="0" w:space="0" w:color="auto"/>
        <w:bottom w:val="none" w:sz="0" w:space="0" w:color="auto"/>
        <w:right w:val="none" w:sz="0" w:space="0" w:color="auto"/>
      </w:divBdr>
    </w:div>
    <w:div w:id="1256788375">
      <w:bodyDiv w:val="1"/>
      <w:marLeft w:val="0"/>
      <w:marRight w:val="0"/>
      <w:marTop w:val="0"/>
      <w:marBottom w:val="0"/>
      <w:divBdr>
        <w:top w:val="none" w:sz="0" w:space="0" w:color="auto"/>
        <w:left w:val="none" w:sz="0" w:space="0" w:color="auto"/>
        <w:bottom w:val="none" w:sz="0" w:space="0" w:color="auto"/>
        <w:right w:val="none" w:sz="0" w:space="0" w:color="auto"/>
      </w:divBdr>
    </w:div>
    <w:div w:id="1266696315">
      <w:bodyDiv w:val="1"/>
      <w:marLeft w:val="0"/>
      <w:marRight w:val="0"/>
      <w:marTop w:val="0"/>
      <w:marBottom w:val="0"/>
      <w:divBdr>
        <w:top w:val="none" w:sz="0" w:space="0" w:color="auto"/>
        <w:left w:val="none" w:sz="0" w:space="0" w:color="auto"/>
        <w:bottom w:val="none" w:sz="0" w:space="0" w:color="auto"/>
        <w:right w:val="none" w:sz="0" w:space="0" w:color="auto"/>
      </w:divBdr>
    </w:div>
    <w:div w:id="1281912091">
      <w:bodyDiv w:val="1"/>
      <w:marLeft w:val="0"/>
      <w:marRight w:val="0"/>
      <w:marTop w:val="0"/>
      <w:marBottom w:val="0"/>
      <w:divBdr>
        <w:top w:val="none" w:sz="0" w:space="0" w:color="auto"/>
        <w:left w:val="none" w:sz="0" w:space="0" w:color="auto"/>
        <w:bottom w:val="none" w:sz="0" w:space="0" w:color="auto"/>
        <w:right w:val="none" w:sz="0" w:space="0" w:color="auto"/>
      </w:divBdr>
    </w:div>
    <w:div w:id="1293947036">
      <w:bodyDiv w:val="1"/>
      <w:marLeft w:val="0"/>
      <w:marRight w:val="0"/>
      <w:marTop w:val="0"/>
      <w:marBottom w:val="0"/>
      <w:divBdr>
        <w:top w:val="none" w:sz="0" w:space="0" w:color="auto"/>
        <w:left w:val="none" w:sz="0" w:space="0" w:color="auto"/>
        <w:bottom w:val="none" w:sz="0" w:space="0" w:color="auto"/>
        <w:right w:val="none" w:sz="0" w:space="0" w:color="auto"/>
      </w:divBdr>
    </w:div>
    <w:div w:id="1306744217">
      <w:bodyDiv w:val="1"/>
      <w:marLeft w:val="0"/>
      <w:marRight w:val="0"/>
      <w:marTop w:val="0"/>
      <w:marBottom w:val="0"/>
      <w:divBdr>
        <w:top w:val="none" w:sz="0" w:space="0" w:color="auto"/>
        <w:left w:val="none" w:sz="0" w:space="0" w:color="auto"/>
        <w:bottom w:val="none" w:sz="0" w:space="0" w:color="auto"/>
        <w:right w:val="none" w:sz="0" w:space="0" w:color="auto"/>
      </w:divBdr>
    </w:div>
    <w:div w:id="1307317963">
      <w:bodyDiv w:val="1"/>
      <w:marLeft w:val="0"/>
      <w:marRight w:val="0"/>
      <w:marTop w:val="0"/>
      <w:marBottom w:val="0"/>
      <w:divBdr>
        <w:top w:val="none" w:sz="0" w:space="0" w:color="auto"/>
        <w:left w:val="none" w:sz="0" w:space="0" w:color="auto"/>
        <w:bottom w:val="none" w:sz="0" w:space="0" w:color="auto"/>
        <w:right w:val="none" w:sz="0" w:space="0" w:color="auto"/>
      </w:divBdr>
    </w:div>
    <w:div w:id="1355499913">
      <w:bodyDiv w:val="1"/>
      <w:marLeft w:val="0"/>
      <w:marRight w:val="0"/>
      <w:marTop w:val="0"/>
      <w:marBottom w:val="0"/>
      <w:divBdr>
        <w:top w:val="none" w:sz="0" w:space="0" w:color="auto"/>
        <w:left w:val="none" w:sz="0" w:space="0" w:color="auto"/>
        <w:bottom w:val="none" w:sz="0" w:space="0" w:color="auto"/>
        <w:right w:val="none" w:sz="0" w:space="0" w:color="auto"/>
      </w:divBdr>
    </w:div>
    <w:div w:id="1366980510">
      <w:bodyDiv w:val="1"/>
      <w:marLeft w:val="0"/>
      <w:marRight w:val="0"/>
      <w:marTop w:val="0"/>
      <w:marBottom w:val="0"/>
      <w:divBdr>
        <w:top w:val="none" w:sz="0" w:space="0" w:color="auto"/>
        <w:left w:val="none" w:sz="0" w:space="0" w:color="auto"/>
        <w:bottom w:val="none" w:sz="0" w:space="0" w:color="auto"/>
        <w:right w:val="none" w:sz="0" w:space="0" w:color="auto"/>
      </w:divBdr>
    </w:div>
    <w:div w:id="1390807963">
      <w:bodyDiv w:val="1"/>
      <w:marLeft w:val="0"/>
      <w:marRight w:val="0"/>
      <w:marTop w:val="0"/>
      <w:marBottom w:val="0"/>
      <w:divBdr>
        <w:top w:val="none" w:sz="0" w:space="0" w:color="auto"/>
        <w:left w:val="none" w:sz="0" w:space="0" w:color="auto"/>
        <w:bottom w:val="none" w:sz="0" w:space="0" w:color="auto"/>
        <w:right w:val="none" w:sz="0" w:space="0" w:color="auto"/>
      </w:divBdr>
      <w:divsChild>
        <w:div w:id="2132548609">
          <w:marLeft w:val="0"/>
          <w:marRight w:val="0"/>
          <w:marTop w:val="0"/>
          <w:marBottom w:val="0"/>
          <w:divBdr>
            <w:top w:val="none" w:sz="0" w:space="0" w:color="auto"/>
            <w:left w:val="none" w:sz="0" w:space="0" w:color="auto"/>
            <w:bottom w:val="none" w:sz="0" w:space="0" w:color="auto"/>
            <w:right w:val="none" w:sz="0" w:space="0" w:color="auto"/>
          </w:divBdr>
          <w:divsChild>
            <w:div w:id="18276720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90883324">
      <w:bodyDiv w:val="1"/>
      <w:marLeft w:val="0"/>
      <w:marRight w:val="0"/>
      <w:marTop w:val="0"/>
      <w:marBottom w:val="0"/>
      <w:divBdr>
        <w:top w:val="none" w:sz="0" w:space="0" w:color="auto"/>
        <w:left w:val="none" w:sz="0" w:space="0" w:color="auto"/>
        <w:bottom w:val="none" w:sz="0" w:space="0" w:color="auto"/>
        <w:right w:val="none" w:sz="0" w:space="0" w:color="auto"/>
      </w:divBdr>
    </w:div>
    <w:div w:id="1392343221">
      <w:bodyDiv w:val="1"/>
      <w:marLeft w:val="0"/>
      <w:marRight w:val="0"/>
      <w:marTop w:val="0"/>
      <w:marBottom w:val="0"/>
      <w:divBdr>
        <w:top w:val="none" w:sz="0" w:space="0" w:color="auto"/>
        <w:left w:val="none" w:sz="0" w:space="0" w:color="auto"/>
        <w:bottom w:val="none" w:sz="0" w:space="0" w:color="auto"/>
        <w:right w:val="none" w:sz="0" w:space="0" w:color="auto"/>
      </w:divBdr>
    </w:div>
    <w:div w:id="1409108924">
      <w:bodyDiv w:val="1"/>
      <w:marLeft w:val="0"/>
      <w:marRight w:val="0"/>
      <w:marTop w:val="0"/>
      <w:marBottom w:val="0"/>
      <w:divBdr>
        <w:top w:val="none" w:sz="0" w:space="0" w:color="auto"/>
        <w:left w:val="none" w:sz="0" w:space="0" w:color="auto"/>
        <w:bottom w:val="none" w:sz="0" w:space="0" w:color="auto"/>
        <w:right w:val="none" w:sz="0" w:space="0" w:color="auto"/>
      </w:divBdr>
    </w:div>
    <w:div w:id="1410541118">
      <w:bodyDiv w:val="1"/>
      <w:marLeft w:val="0"/>
      <w:marRight w:val="0"/>
      <w:marTop w:val="0"/>
      <w:marBottom w:val="0"/>
      <w:divBdr>
        <w:top w:val="none" w:sz="0" w:space="0" w:color="auto"/>
        <w:left w:val="none" w:sz="0" w:space="0" w:color="auto"/>
        <w:bottom w:val="none" w:sz="0" w:space="0" w:color="auto"/>
        <w:right w:val="none" w:sz="0" w:space="0" w:color="auto"/>
      </w:divBdr>
    </w:div>
    <w:div w:id="1410885806">
      <w:bodyDiv w:val="1"/>
      <w:marLeft w:val="0"/>
      <w:marRight w:val="0"/>
      <w:marTop w:val="0"/>
      <w:marBottom w:val="0"/>
      <w:divBdr>
        <w:top w:val="none" w:sz="0" w:space="0" w:color="auto"/>
        <w:left w:val="none" w:sz="0" w:space="0" w:color="auto"/>
        <w:bottom w:val="none" w:sz="0" w:space="0" w:color="auto"/>
        <w:right w:val="none" w:sz="0" w:space="0" w:color="auto"/>
      </w:divBdr>
    </w:div>
    <w:div w:id="1411270957">
      <w:bodyDiv w:val="1"/>
      <w:marLeft w:val="0"/>
      <w:marRight w:val="0"/>
      <w:marTop w:val="0"/>
      <w:marBottom w:val="0"/>
      <w:divBdr>
        <w:top w:val="none" w:sz="0" w:space="0" w:color="auto"/>
        <w:left w:val="none" w:sz="0" w:space="0" w:color="auto"/>
        <w:bottom w:val="none" w:sz="0" w:space="0" w:color="auto"/>
        <w:right w:val="none" w:sz="0" w:space="0" w:color="auto"/>
      </w:divBdr>
    </w:div>
    <w:div w:id="1427458957">
      <w:bodyDiv w:val="1"/>
      <w:marLeft w:val="0"/>
      <w:marRight w:val="0"/>
      <w:marTop w:val="0"/>
      <w:marBottom w:val="0"/>
      <w:divBdr>
        <w:top w:val="none" w:sz="0" w:space="0" w:color="auto"/>
        <w:left w:val="none" w:sz="0" w:space="0" w:color="auto"/>
        <w:bottom w:val="none" w:sz="0" w:space="0" w:color="auto"/>
        <w:right w:val="none" w:sz="0" w:space="0" w:color="auto"/>
      </w:divBdr>
    </w:div>
    <w:div w:id="1434207627">
      <w:bodyDiv w:val="1"/>
      <w:marLeft w:val="0"/>
      <w:marRight w:val="0"/>
      <w:marTop w:val="0"/>
      <w:marBottom w:val="0"/>
      <w:divBdr>
        <w:top w:val="none" w:sz="0" w:space="0" w:color="auto"/>
        <w:left w:val="none" w:sz="0" w:space="0" w:color="auto"/>
        <w:bottom w:val="none" w:sz="0" w:space="0" w:color="auto"/>
        <w:right w:val="none" w:sz="0" w:space="0" w:color="auto"/>
      </w:divBdr>
    </w:div>
    <w:div w:id="1434352179">
      <w:bodyDiv w:val="1"/>
      <w:marLeft w:val="0"/>
      <w:marRight w:val="0"/>
      <w:marTop w:val="0"/>
      <w:marBottom w:val="0"/>
      <w:divBdr>
        <w:top w:val="none" w:sz="0" w:space="0" w:color="auto"/>
        <w:left w:val="none" w:sz="0" w:space="0" w:color="auto"/>
        <w:bottom w:val="none" w:sz="0" w:space="0" w:color="auto"/>
        <w:right w:val="none" w:sz="0" w:space="0" w:color="auto"/>
      </w:divBdr>
    </w:div>
    <w:div w:id="1445464084">
      <w:bodyDiv w:val="1"/>
      <w:marLeft w:val="0"/>
      <w:marRight w:val="0"/>
      <w:marTop w:val="0"/>
      <w:marBottom w:val="0"/>
      <w:divBdr>
        <w:top w:val="none" w:sz="0" w:space="0" w:color="auto"/>
        <w:left w:val="none" w:sz="0" w:space="0" w:color="auto"/>
        <w:bottom w:val="none" w:sz="0" w:space="0" w:color="auto"/>
        <w:right w:val="none" w:sz="0" w:space="0" w:color="auto"/>
      </w:divBdr>
      <w:divsChild>
        <w:div w:id="303630535">
          <w:marLeft w:val="0"/>
          <w:marRight w:val="0"/>
          <w:marTop w:val="0"/>
          <w:marBottom w:val="0"/>
          <w:divBdr>
            <w:top w:val="none" w:sz="0" w:space="0" w:color="auto"/>
            <w:left w:val="none" w:sz="0" w:space="0" w:color="auto"/>
            <w:bottom w:val="none" w:sz="0" w:space="0" w:color="auto"/>
            <w:right w:val="none" w:sz="0" w:space="0" w:color="auto"/>
          </w:divBdr>
          <w:divsChild>
            <w:div w:id="1503886182">
              <w:marLeft w:val="0"/>
              <w:marRight w:val="0"/>
              <w:marTop w:val="0"/>
              <w:marBottom w:val="0"/>
              <w:divBdr>
                <w:top w:val="none" w:sz="0" w:space="0" w:color="auto"/>
                <w:left w:val="none" w:sz="0" w:space="0" w:color="auto"/>
                <w:bottom w:val="none" w:sz="0" w:space="0" w:color="auto"/>
                <w:right w:val="none" w:sz="0" w:space="0" w:color="auto"/>
              </w:divBdr>
              <w:divsChild>
                <w:div w:id="1823740908">
                  <w:marLeft w:val="0"/>
                  <w:marRight w:val="272"/>
                  <w:marTop w:val="0"/>
                  <w:marBottom w:val="0"/>
                  <w:divBdr>
                    <w:top w:val="none" w:sz="0" w:space="0" w:color="auto"/>
                    <w:left w:val="none" w:sz="0" w:space="0" w:color="auto"/>
                    <w:bottom w:val="none" w:sz="0" w:space="0" w:color="auto"/>
                    <w:right w:val="none" w:sz="0" w:space="0" w:color="auto"/>
                  </w:divBdr>
                  <w:divsChild>
                    <w:div w:id="782696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62574825">
      <w:bodyDiv w:val="1"/>
      <w:marLeft w:val="0"/>
      <w:marRight w:val="0"/>
      <w:marTop w:val="0"/>
      <w:marBottom w:val="0"/>
      <w:divBdr>
        <w:top w:val="none" w:sz="0" w:space="0" w:color="auto"/>
        <w:left w:val="none" w:sz="0" w:space="0" w:color="auto"/>
        <w:bottom w:val="none" w:sz="0" w:space="0" w:color="auto"/>
        <w:right w:val="none" w:sz="0" w:space="0" w:color="auto"/>
      </w:divBdr>
    </w:div>
    <w:div w:id="1466043836">
      <w:bodyDiv w:val="1"/>
      <w:marLeft w:val="0"/>
      <w:marRight w:val="0"/>
      <w:marTop w:val="0"/>
      <w:marBottom w:val="0"/>
      <w:divBdr>
        <w:top w:val="none" w:sz="0" w:space="0" w:color="auto"/>
        <w:left w:val="none" w:sz="0" w:space="0" w:color="auto"/>
        <w:bottom w:val="none" w:sz="0" w:space="0" w:color="auto"/>
        <w:right w:val="none" w:sz="0" w:space="0" w:color="auto"/>
      </w:divBdr>
    </w:div>
    <w:div w:id="1470319621">
      <w:bodyDiv w:val="1"/>
      <w:marLeft w:val="0"/>
      <w:marRight w:val="0"/>
      <w:marTop w:val="0"/>
      <w:marBottom w:val="0"/>
      <w:divBdr>
        <w:top w:val="none" w:sz="0" w:space="0" w:color="auto"/>
        <w:left w:val="none" w:sz="0" w:space="0" w:color="auto"/>
        <w:bottom w:val="none" w:sz="0" w:space="0" w:color="auto"/>
        <w:right w:val="none" w:sz="0" w:space="0" w:color="auto"/>
      </w:divBdr>
      <w:divsChild>
        <w:div w:id="32771609">
          <w:marLeft w:val="0"/>
          <w:marRight w:val="0"/>
          <w:marTop w:val="0"/>
          <w:marBottom w:val="0"/>
          <w:divBdr>
            <w:top w:val="none" w:sz="0" w:space="0" w:color="auto"/>
            <w:left w:val="none" w:sz="0" w:space="0" w:color="auto"/>
            <w:bottom w:val="none" w:sz="0" w:space="0" w:color="auto"/>
            <w:right w:val="none" w:sz="0" w:space="0" w:color="auto"/>
          </w:divBdr>
          <w:divsChild>
            <w:div w:id="1615212257">
              <w:marLeft w:val="0"/>
              <w:marRight w:val="0"/>
              <w:marTop w:val="0"/>
              <w:marBottom w:val="0"/>
              <w:divBdr>
                <w:top w:val="none" w:sz="0" w:space="0" w:color="auto"/>
                <w:left w:val="none" w:sz="0" w:space="0" w:color="auto"/>
                <w:bottom w:val="none" w:sz="0" w:space="0" w:color="auto"/>
                <w:right w:val="none" w:sz="0" w:space="0" w:color="auto"/>
              </w:divBdr>
              <w:divsChild>
                <w:div w:id="8716291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76142612">
      <w:bodyDiv w:val="1"/>
      <w:marLeft w:val="0"/>
      <w:marRight w:val="0"/>
      <w:marTop w:val="0"/>
      <w:marBottom w:val="0"/>
      <w:divBdr>
        <w:top w:val="none" w:sz="0" w:space="0" w:color="auto"/>
        <w:left w:val="none" w:sz="0" w:space="0" w:color="auto"/>
        <w:bottom w:val="none" w:sz="0" w:space="0" w:color="auto"/>
        <w:right w:val="none" w:sz="0" w:space="0" w:color="auto"/>
      </w:divBdr>
    </w:div>
    <w:div w:id="1480612112">
      <w:bodyDiv w:val="1"/>
      <w:marLeft w:val="0"/>
      <w:marRight w:val="0"/>
      <w:marTop w:val="0"/>
      <w:marBottom w:val="0"/>
      <w:divBdr>
        <w:top w:val="none" w:sz="0" w:space="0" w:color="auto"/>
        <w:left w:val="none" w:sz="0" w:space="0" w:color="auto"/>
        <w:bottom w:val="none" w:sz="0" w:space="0" w:color="auto"/>
        <w:right w:val="none" w:sz="0" w:space="0" w:color="auto"/>
      </w:divBdr>
    </w:div>
    <w:div w:id="1488281071">
      <w:bodyDiv w:val="1"/>
      <w:marLeft w:val="0"/>
      <w:marRight w:val="0"/>
      <w:marTop w:val="0"/>
      <w:marBottom w:val="0"/>
      <w:divBdr>
        <w:top w:val="none" w:sz="0" w:space="0" w:color="auto"/>
        <w:left w:val="none" w:sz="0" w:space="0" w:color="auto"/>
        <w:bottom w:val="none" w:sz="0" w:space="0" w:color="auto"/>
        <w:right w:val="none" w:sz="0" w:space="0" w:color="auto"/>
      </w:divBdr>
    </w:div>
    <w:div w:id="1489712122">
      <w:bodyDiv w:val="1"/>
      <w:marLeft w:val="0"/>
      <w:marRight w:val="0"/>
      <w:marTop w:val="0"/>
      <w:marBottom w:val="0"/>
      <w:divBdr>
        <w:top w:val="none" w:sz="0" w:space="0" w:color="auto"/>
        <w:left w:val="none" w:sz="0" w:space="0" w:color="auto"/>
        <w:bottom w:val="none" w:sz="0" w:space="0" w:color="auto"/>
        <w:right w:val="none" w:sz="0" w:space="0" w:color="auto"/>
      </w:divBdr>
    </w:div>
    <w:div w:id="1495804353">
      <w:bodyDiv w:val="1"/>
      <w:marLeft w:val="0"/>
      <w:marRight w:val="0"/>
      <w:marTop w:val="0"/>
      <w:marBottom w:val="0"/>
      <w:divBdr>
        <w:top w:val="none" w:sz="0" w:space="0" w:color="auto"/>
        <w:left w:val="none" w:sz="0" w:space="0" w:color="auto"/>
        <w:bottom w:val="none" w:sz="0" w:space="0" w:color="auto"/>
        <w:right w:val="none" w:sz="0" w:space="0" w:color="auto"/>
      </w:divBdr>
    </w:div>
    <w:div w:id="1510605646">
      <w:bodyDiv w:val="1"/>
      <w:marLeft w:val="0"/>
      <w:marRight w:val="0"/>
      <w:marTop w:val="0"/>
      <w:marBottom w:val="0"/>
      <w:divBdr>
        <w:top w:val="none" w:sz="0" w:space="0" w:color="auto"/>
        <w:left w:val="none" w:sz="0" w:space="0" w:color="auto"/>
        <w:bottom w:val="none" w:sz="0" w:space="0" w:color="auto"/>
        <w:right w:val="none" w:sz="0" w:space="0" w:color="auto"/>
      </w:divBdr>
      <w:divsChild>
        <w:div w:id="1881898111">
          <w:marLeft w:val="0"/>
          <w:marRight w:val="0"/>
          <w:marTop w:val="0"/>
          <w:marBottom w:val="0"/>
          <w:divBdr>
            <w:top w:val="none" w:sz="0" w:space="0" w:color="auto"/>
            <w:left w:val="none" w:sz="0" w:space="0" w:color="auto"/>
            <w:bottom w:val="none" w:sz="0" w:space="0" w:color="auto"/>
            <w:right w:val="none" w:sz="0" w:space="0" w:color="auto"/>
          </w:divBdr>
          <w:divsChild>
            <w:div w:id="210271027">
              <w:marLeft w:val="0"/>
              <w:marRight w:val="0"/>
              <w:marTop w:val="0"/>
              <w:marBottom w:val="0"/>
              <w:divBdr>
                <w:top w:val="none" w:sz="0" w:space="0" w:color="auto"/>
                <w:left w:val="none" w:sz="0" w:space="0" w:color="auto"/>
                <w:bottom w:val="none" w:sz="0" w:space="0" w:color="auto"/>
                <w:right w:val="none" w:sz="0" w:space="0" w:color="auto"/>
              </w:divBdr>
              <w:divsChild>
                <w:div w:id="986006607">
                  <w:marLeft w:val="0"/>
                  <w:marRight w:val="0"/>
                  <w:marTop w:val="0"/>
                  <w:marBottom w:val="0"/>
                  <w:divBdr>
                    <w:top w:val="none" w:sz="0" w:space="0" w:color="auto"/>
                    <w:left w:val="none" w:sz="0" w:space="0" w:color="auto"/>
                    <w:bottom w:val="none" w:sz="0" w:space="0" w:color="auto"/>
                    <w:right w:val="none" w:sz="0" w:space="0" w:color="auto"/>
                  </w:divBdr>
                </w:div>
                <w:div w:id="278994342">
                  <w:marLeft w:val="0"/>
                  <w:marRight w:val="0"/>
                  <w:marTop w:val="0"/>
                  <w:marBottom w:val="0"/>
                  <w:divBdr>
                    <w:top w:val="none" w:sz="0" w:space="0" w:color="auto"/>
                    <w:left w:val="none" w:sz="0" w:space="0" w:color="auto"/>
                    <w:bottom w:val="none" w:sz="0" w:space="0" w:color="auto"/>
                    <w:right w:val="none" w:sz="0" w:space="0" w:color="auto"/>
                  </w:divBdr>
                  <w:divsChild>
                    <w:div w:id="1050304222">
                      <w:marLeft w:val="0"/>
                      <w:marRight w:val="0"/>
                      <w:marTop w:val="0"/>
                      <w:marBottom w:val="0"/>
                      <w:divBdr>
                        <w:top w:val="none" w:sz="0" w:space="0" w:color="auto"/>
                        <w:left w:val="none" w:sz="0" w:space="0" w:color="auto"/>
                        <w:bottom w:val="none" w:sz="0" w:space="0" w:color="auto"/>
                        <w:right w:val="none" w:sz="0" w:space="0" w:color="auto"/>
                      </w:divBdr>
                      <w:divsChild>
                        <w:div w:id="9945745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69638035">
          <w:marLeft w:val="0"/>
          <w:marRight w:val="0"/>
          <w:marTop w:val="0"/>
          <w:marBottom w:val="0"/>
          <w:divBdr>
            <w:top w:val="none" w:sz="0" w:space="0" w:color="auto"/>
            <w:left w:val="none" w:sz="0" w:space="0" w:color="auto"/>
            <w:bottom w:val="none" w:sz="0" w:space="0" w:color="auto"/>
            <w:right w:val="none" w:sz="0" w:space="0" w:color="auto"/>
          </w:divBdr>
        </w:div>
      </w:divsChild>
    </w:div>
    <w:div w:id="1524123744">
      <w:bodyDiv w:val="1"/>
      <w:marLeft w:val="0"/>
      <w:marRight w:val="0"/>
      <w:marTop w:val="0"/>
      <w:marBottom w:val="0"/>
      <w:divBdr>
        <w:top w:val="none" w:sz="0" w:space="0" w:color="auto"/>
        <w:left w:val="none" w:sz="0" w:space="0" w:color="auto"/>
        <w:bottom w:val="none" w:sz="0" w:space="0" w:color="auto"/>
        <w:right w:val="none" w:sz="0" w:space="0" w:color="auto"/>
      </w:divBdr>
    </w:div>
    <w:div w:id="1527864716">
      <w:bodyDiv w:val="1"/>
      <w:marLeft w:val="0"/>
      <w:marRight w:val="0"/>
      <w:marTop w:val="0"/>
      <w:marBottom w:val="0"/>
      <w:divBdr>
        <w:top w:val="none" w:sz="0" w:space="0" w:color="auto"/>
        <w:left w:val="none" w:sz="0" w:space="0" w:color="auto"/>
        <w:bottom w:val="none" w:sz="0" w:space="0" w:color="auto"/>
        <w:right w:val="none" w:sz="0" w:space="0" w:color="auto"/>
      </w:divBdr>
    </w:div>
    <w:div w:id="1535194423">
      <w:bodyDiv w:val="1"/>
      <w:marLeft w:val="0"/>
      <w:marRight w:val="0"/>
      <w:marTop w:val="0"/>
      <w:marBottom w:val="0"/>
      <w:divBdr>
        <w:top w:val="none" w:sz="0" w:space="0" w:color="auto"/>
        <w:left w:val="none" w:sz="0" w:space="0" w:color="auto"/>
        <w:bottom w:val="none" w:sz="0" w:space="0" w:color="auto"/>
        <w:right w:val="none" w:sz="0" w:space="0" w:color="auto"/>
      </w:divBdr>
    </w:div>
    <w:div w:id="1536843139">
      <w:bodyDiv w:val="1"/>
      <w:marLeft w:val="0"/>
      <w:marRight w:val="0"/>
      <w:marTop w:val="0"/>
      <w:marBottom w:val="0"/>
      <w:divBdr>
        <w:top w:val="none" w:sz="0" w:space="0" w:color="auto"/>
        <w:left w:val="none" w:sz="0" w:space="0" w:color="auto"/>
        <w:bottom w:val="none" w:sz="0" w:space="0" w:color="auto"/>
        <w:right w:val="none" w:sz="0" w:space="0" w:color="auto"/>
      </w:divBdr>
    </w:div>
    <w:div w:id="1546526332">
      <w:bodyDiv w:val="1"/>
      <w:marLeft w:val="0"/>
      <w:marRight w:val="0"/>
      <w:marTop w:val="0"/>
      <w:marBottom w:val="0"/>
      <w:divBdr>
        <w:top w:val="none" w:sz="0" w:space="0" w:color="auto"/>
        <w:left w:val="none" w:sz="0" w:space="0" w:color="auto"/>
        <w:bottom w:val="none" w:sz="0" w:space="0" w:color="auto"/>
        <w:right w:val="none" w:sz="0" w:space="0" w:color="auto"/>
      </w:divBdr>
    </w:div>
    <w:div w:id="1552038820">
      <w:bodyDiv w:val="1"/>
      <w:marLeft w:val="0"/>
      <w:marRight w:val="0"/>
      <w:marTop w:val="0"/>
      <w:marBottom w:val="0"/>
      <w:divBdr>
        <w:top w:val="none" w:sz="0" w:space="0" w:color="auto"/>
        <w:left w:val="none" w:sz="0" w:space="0" w:color="auto"/>
        <w:bottom w:val="none" w:sz="0" w:space="0" w:color="auto"/>
        <w:right w:val="none" w:sz="0" w:space="0" w:color="auto"/>
      </w:divBdr>
    </w:div>
    <w:div w:id="1559366049">
      <w:bodyDiv w:val="1"/>
      <w:marLeft w:val="0"/>
      <w:marRight w:val="0"/>
      <w:marTop w:val="0"/>
      <w:marBottom w:val="0"/>
      <w:divBdr>
        <w:top w:val="none" w:sz="0" w:space="0" w:color="auto"/>
        <w:left w:val="none" w:sz="0" w:space="0" w:color="auto"/>
        <w:bottom w:val="none" w:sz="0" w:space="0" w:color="auto"/>
        <w:right w:val="none" w:sz="0" w:space="0" w:color="auto"/>
      </w:divBdr>
    </w:div>
    <w:div w:id="1592085796">
      <w:bodyDiv w:val="1"/>
      <w:marLeft w:val="0"/>
      <w:marRight w:val="0"/>
      <w:marTop w:val="0"/>
      <w:marBottom w:val="0"/>
      <w:divBdr>
        <w:top w:val="none" w:sz="0" w:space="0" w:color="auto"/>
        <w:left w:val="none" w:sz="0" w:space="0" w:color="auto"/>
        <w:bottom w:val="none" w:sz="0" w:space="0" w:color="auto"/>
        <w:right w:val="none" w:sz="0" w:space="0" w:color="auto"/>
      </w:divBdr>
      <w:divsChild>
        <w:div w:id="473715787">
          <w:marLeft w:val="0"/>
          <w:marRight w:val="0"/>
          <w:marTop w:val="0"/>
          <w:marBottom w:val="0"/>
          <w:divBdr>
            <w:top w:val="none" w:sz="0" w:space="0" w:color="auto"/>
            <w:left w:val="none" w:sz="0" w:space="0" w:color="auto"/>
            <w:bottom w:val="none" w:sz="0" w:space="0" w:color="auto"/>
            <w:right w:val="none" w:sz="0" w:space="0" w:color="auto"/>
          </w:divBdr>
          <w:divsChild>
            <w:div w:id="1585845247">
              <w:marLeft w:val="0"/>
              <w:marRight w:val="0"/>
              <w:marTop w:val="0"/>
              <w:marBottom w:val="0"/>
              <w:divBdr>
                <w:top w:val="none" w:sz="0" w:space="0" w:color="auto"/>
                <w:left w:val="none" w:sz="0" w:space="0" w:color="auto"/>
                <w:bottom w:val="none" w:sz="0" w:space="0" w:color="auto"/>
                <w:right w:val="none" w:sz="0" w:space="0" w:color="auto"/>
              </w:divBdr>
              <w:divsChild>
                <w:div w:id="12464981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92813809">
      <w:bodyDiv w:val="1"/>
      <w:marLeft w:val="0"/>
      <w:marRight w:val="0"/>
      <w:marTop w:val="0"/>
      <w:marBottom w:val="0"/>
      <w:divBdr>
        <w:top w:val="none" w:sz="0" w:space="0" w:color="auto"/>
        <w:left w:val="none" w:sz="0" w:space="0" w:color="auto"/>
        <w:bottom w:val="none" w:sz="0" w:space="0" w:color="auto"/>
        <w:right w:val="none" w:sz="0" w:space="0" w:color="auto"/>
      </w:divBdr>
      <w:divsChild>
        <w:div w:id="2049792102">
          <w:marLeft w:val="0"/>
          <w:marRight w:val="0"/>
          <w:marTop w:val="0"/>
          <w:marBottom w:val="0"/>
          <w:divBdr>
            <w:top w:val="none" w:sz="0" w:space="0" w:color="auto"/>
            <w:left w:val="none" w:sz="0" w:space="0" w:color="auto"/>
            <w:bottom w:val="none" w:sz="0" w:space="0" w:color="auto"/>
            <w:right w:val="none" w:sz="0" w:space="0" w:color="auto"/>
          </w:divBdr>
          <w:divsChild>
            <w:div w:id="1051727246">
              <w:marLeft w:val="0"/>
              <w:marRight w:val="0"/>
              <w:marTop w:val="0"/>
              <w:marBottom w:val="0"/>
              <w:divBdr>
                <w:top w:val="none" w:sz="0" w:space="0" w:color="auto"/>
                <w:left w:val="none" w:sz="0" w:space="0" w:color="auto"/>
                <w:bottom w:val="none" w:sz="0" w:space="0" w:color="auto"/>
                <w:right w:val="none" w:sz="0" w:space="0" w:color="auto"/>
              </w:divBdr>
              <w:divsChild>
                <w:div w:id="833453737">
                  <w:marLeft w:val="0"/>
                  <w:marRight w:val="272"/>
                  <w:marTop w:val="0"/>
                  <w:marBottom w:val="0"/>
                  <w:divBdr>
                    <w:top w:val="none" w:sz="0" w:space="0" w:color="auto"/>
                    <w:left w:val="none" w:sz="0" w:space="0" w:color="auto"/>
                    <w:bottom w:val="none" w:sz="0" w:space="0" w:color="auto"/>
                    <w:right w:val="none" w:sz="0" w:space="0" w:color="auto"/>
                  </w:divBdr>
                  <w:divsChild>
                    <w:div w:id="177158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08780470">
      <w:bodyDiv w:val="1"/>
      <w:marLeft w:val="0"/>
      <w:marRight w:val="0"/>
      <w:marTop w:val="0"/>
      <w:marBottom w:val="0"/>
      <w:divBdr>
        <w:top w:val="none" w:sz="0" w:space="0" w:color="auto"/>
        <w:left w:val="none" w:sz="0" w:space="0" w:color="auto"/>
        <w:bottom w:val="none" w:sz="0" w:space="0" w:color="auto"/>
        <w:right w:val="none" w:sz="0" w:space="0" w:color="auto"/>
      </w:divBdr>
    </w:div>
    <w:div w:id="1610502548">
      <w:bodyDiv w:val="1"/>
      <w:marLeft w:val="0"/>
      <w:marRight w:val="0"/>
      <w:marTop w:val="0"/>
      <w:marBottom w:val="0"/>
      <w:divBdr>
        <w:top w:val="none" w:sz="0" w:space="0" w:color="auto"/>
        <w:left w:val="none" w:sz="0" w:space="0" w:color="auto"/>
        <w:bottom w:val="none" w:sz="0" w:space="0" w:color="auto"/>
        <w:right w:val="none" w:sz="0" w:space="0" w:color="auto"/>
      </w:divBdr>
    </w:div>
    <w:div w:id="1615820038">
      <w:bodyDiv w:val="1"/>
      <w:marLeft w:val="0"/>
      <w:marRight w:val="0"/>
      <w:marTop w:val="0"/>
      <w:marBottom w:val="0"/>
      <w:divBdr>
        <w:top w:val="none" w:sz="0" w:space="0" w:color="auto"/>
        <w:left w:val="none" w:sz="0" w:space="0" w:color="auto"/>
        <w:bottom w:val="none" w:sz="0" w:space="0" w:color="auto"/>
        <w:right w:val="none" w:sz="0" w:space="0" w:color="auto"/>
      </w:divBdr>
    </w:div>
    <w:div w:id="1623222776">
      <w:bodyDiv w:val="1"/>
      <w:marLeft w:val="0"/>
      <w:marRight w:val="0"/>
      <w:marTop w:val="0"/>
      <w:marBottom w:val="0"/>
      <w:divBdr>
        <w:top w:val="none" w:sz="0" w:space="0" w:color="auto"/>
        <w:left w:val="none" w:sz="0" w:space="0" w:color="auto"/>
        <w:bottom w:val="none" w:sz="0" w:space="0" w:color="auto"/>
        <w:right w:val="none" w:sz="0" w:space="0" w:color="auto"/>
      </w:divBdr>
      <w:divsChild>
        <w:div w:id="1167020710">
          <w:marLeft w:val="0"/>
          <w:marRight w:val="0"/>
          <w:marTop w:val="0"/>
          <w:marBottom w:val="0"/>
          <w:divBdr>
            <w:top w:val="none" w:sz="0" w:space="0" w:color="auto"/>
            <w:left w:val="none" w:sz="0" w:space="0" w:color="auto"/>
            <w:bottom w:val="none" w:sz="0" w:space="0" w:color="auto"/>
            <w:right w:val="none" w:sz="0" w:space="0" w:color="auto"/>
          </w:divBdr>
          <w:divsChild>
            <w:div w:id="982542318">
              <w:marLeft w:val="0"/>
              <w:marRight w:val="0"/>
              <w:marTop w:val="0"/>
              <w:marBottom w:val="0"/>
              <w:divBdr>
                <w:top w:val="none" w:sz="0" w:space="0" w:color="auto"/>
                <w:left w:val="none" w:sz="0" w:space="0" w:color="auto"/>
                <w:bottom w:val="none" w:sz="0" w:space="0" w:color="auto"/>
                <w:right w:val="none" w:sz="0" w:space="0" w:color="auto"/>
              </w:divBdr>
              <w:divsChild>
                <w:div w:id="23793359">
                  <w:marLeft w:val="0"/>
                  <w:marRight w:val="0"/>
                  <w:marTop w:val="0"/>
                  <w:marBottom w:val="0"/>
                  <w:divBdr>
                    <w:top w:val="none" w:sz="0" w:space="0" w:color="auto"/>
                    <w:left w:val="none" w:sz="0" w:space="0" w:color="auto"/>
                    <w:bottom w:val="none" w:sz="0" w:space="0" w:color="auto"/>
                    <w:right w:val="none" w:sz="0" w:space="0" w:color="auto"/>
                  </w:divBdr>
                  <w:divsChild>
                    <w:div w:id="174345345">
                      <w:marLeft w:val="0"/>
                      <w:marRight w:val="0"/>
                      <w:marTop w:val="0"/>
                      <w:marBottom w:val="0"/>
                      <w:divBdr>
                        <w:top w:val="none" w:sz="0" w:space="0" w:color="auto"/>
                        <w:left w:val="none" w:sz="0" w:space="0" w:color="auto"/>
                        <w:bottom w:val="none" w:sz="0" w:space="0" w:color="auto"/>
                        <w:right w:val="none" w:sz="0" w:space="0" w:color="auto"/>
                      </w:divBdr>
                      <w:divsChild>
                        <w:div w:id="722289449">
                          <w:marLeft w:val="0"/>
                          <w:marRight w:val="0"/>
                          <w:marTop w:val="0"/>
                          <w:marBottom w:val="0"/>
                          <w:divBdr>
                            <w:top w:val="none" w:sz="0" w:space="0" w:color="auto"/>
                            <w:left w:val="none" w:sz="0" w:space="0" w:color="auto"/>
                            <w:bottom w:val="none" w:sz="0" w:space="0" w:color="auto"/>
                            <w:right w:val="none" w:sz="0" w:space="0" w:color="auto"/>
                          </w:divBdr>
                          <w:divsChild>
                            <w:div w:id="1419517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321810347">
          <w:marLeft w:val="0"/>
          <w:marRight w:val="0"/>
          <w:marTop w:val="0"/>
          <w:marBottom w:val="0"/>
          <w:divBdr>
            <w:top w:val="none" w:sz="0" w:space="0" w:color="auto"/>
            <w:left w:val="none" w:sz="0" w:space="0" w:color="auto"/>
            <w:bottom w:val="none" w:sz="0" w:space="0" w:color="auto"/>
            <w:right w:val="none" w:sz="0" w:space="0" w:color="auto"/>
          </w:divBdr>
          <w:divsChild>
            <w:div w:id="1606499196">
              <w:marLeft w:val="0"/>
              <w:marRight w:val="0"/>
              <w:marTop w:val="0"/>
              <w:marBottom w:val="0"/>
              <w:divBdr>
                <w:top w:val="none" w:sz="0" w:space="0" w:color="auto"/>
                <w:left w:val="none" w:sz="0" w:space="0" w:color="auto"/>
                <w:bottom w:val="none" w:sz="0" w:space="0" w:color="auto"/>
                <w:right w:val="none" w:sz="0" w:space="0" w:color="auto"/>
              </w:divBdr>
              <w:divsChild>
                <w:div w:id="1687631618">
                  <w:marLeft w:val="0"/>
                  <w:marRight w:val="0"/>
                  <w:marTop w:val="0"/>
                  <w:marBottom w:val="0"/>
                  <w:divBdr>
                    <w:top w:val="none" w:sz="0" w:space="0" w:color="auto"/>
                    <w:left w:val="none" w:sz="0" w:space="0" w:color="auto"/>
                    <w:bottom w:val="none" w:sz="0" w:space="0" w:color="auto"/>
                    <w:right w:val="none" w:sz="0" w:space="0" w:color="auto"/>
                  </w:divBdr>
                  <w:divsChild>
                    <w:div w:id="875890244">
                      <w:marLeft w:val="0"/>
                      <w:marRight w:val="0"/>
                      <w:marTop w:val="0"/>
                      <w:marBottom w:val="0"/>
                      <w:divBdr>
                        <w:top w:val="none" w:sz="0" w:space="0" w:color="auto"/>
                        <w:left w:val="none" w:sz="0" w:space="0" w:color="auto"/>
                        <w:bottom w:val="none" w:sz="0" w:space="0" w:color="auto"/>
                        <w:right w:val="none" w:sz="0" w:space="0" w:color="auto"/>
                      </w:divBdr>
                      <w:divsChild>
                        <w:div w:id="1759014514">
                          <w:marLeft w:val="0"/>
                          <w:marRight w:val="0"/>
                          <w:marTop w:val="0"/>
                          <w:marBottom w:val="0"/>
                          <w:divBdr>
                            <w:top w:val="none" w:sz="0" w:space="0" w:color="auto"/>
                            <w:left w:val="none" w:sz="0" w:space="0" w:color="auto"/>
                            <w:bottom w:val="none" w:sz="0" w:space="0" w:color="auto"/>
                            <w:right w:val="none" w:sz="0" w:space="0" w:color="auto"/>
                          </w:divBdr>
                          <w:divsChild>
                            <w:div w:id="13277824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41374101">
          <w:marLeft w:val="0"/>
          <w:marRight w:val="0"/>
          <w:marTop w:val="0"/>
          <w:marBottom w:val="0"/>
          <w:divBdr>
            <w:top w:val="none" w:sz="0" w:space="0" w:color="auto"/>
            <w:left w:val="none" w:sz="0" w:space="0" w:color="auto"/>
            <w:bottom w:val="none" w:sz="0" w:space="0" w:color="auto"/>
            <w:right w:val="none" w:sz="0" w:space="0" w:color="auto"/>
          </w:divBdr>
          <w:divsChild>
            <w:div w:id="1348025109">
              <w:marLeft w:val="0"/>
              <w:marRight w:val="0"/>
              <w:marTop w:val="0"/>
              <w:marBottom w:val="0"/>
              <w:divBdr>
                <w:top w:val="none" w:sz="0" w:space="0" w:color="auto"/>
                <w:left w:val="none" w:sz="0" w:space="0" w:color="auto"/>
                <w:bottom w:val="none" w:sz="0" w:space="0" w:color="auto"/>
                <w:right w:val="none" w:sz="0" w:space="0" w:color="auto"/>
              </w:divBdr>
              <w:divsChild>
                <w:div w:id="1715883589">
                  <w:marLeft w:val="0"/>
                  <w:marRight w:val="0"/>
                  <w:marTop w:val="0"/>
                  <w:marBottom w:val="0"/>
                  <w:divBdr>
                    <w:top w:val="none" w:sz="0" w:space="0" w:color="auto"/>
                    <w:left w:val="none" w:sz="0" w:space="0" w:color="auto"/>
                    <w:bottom w:val="none" w:sz="0" w:space="0" w:color="auto"/>
                    <w:right w:val="none" w:sz="0" w:space="0" w:color="auto"/>
                  </w:divBdr>
                  <w:divsChild>
                    <w:div w:id="705374734">
                      <w:marLeft w:val="0"/>
                      <w:marRight w:val="0"/>
                      <w:marTop w:val="0"/>
                      <w:marBottom w:val="0"/>
                      <w:divBdr>
                        <w:top w:val="none" w:sz="0" w:space="0" w:color="auto"/>
                        <w:left w:val="none" w:sz="0" w:space="0" w:color="auto"/>
                        <w:bottom w:val="none" w:sz="0" w:space="0" w:color="auto"/>
                        <w:right w:val="none" w:sz="0" w:space="0" w:color="auto"/>
                      </w:divBdr>
                      <w:divsChild>
                        <w:div w:id="469785320">
                          <w:marLeft w:val="0"/>
                          <w:marRight w:val="0"/>
                          <w:marTop w:val="0"/>
                          <w:marBottom w:val="0"/>
                          <w:divBdr>
                            <w:top w:val="none" w:sz="0" w:space="0" w:color="auto"/>
                            <w:left w:val="none" w:sz="0" w:space="0" w:color="auto"/>
                            <w:bottom w:val="none" w:sz="0" w:space="0" w:color="auto"/>
                            <w:right w:val="none" w:sz="0" w:space="0" w:color="auto"/>
                          </w:divBdr>
                          <w:divsChild>
                            <w:div w:id="14857063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143494843">
          <w:marLeft w:val="0"/>
          <w:marRight w:val="0"/>
          <w:marTop w:val="0"/>
          <w:marBottom w:val="0"/>
          <w:divBdr>
            <w:top w:val="none" w:sz="0" w:space="0" w:color="auto"/>
            <w:left w:val="none" w:sz="0" w:space="0" w:color="auto"/>
            <w:bottom w:val="none" w:sz="0" w:space="0" w:color="auto"/>
            <w:right w:val="none" w:sz="0" w:space="0" w:color="auto"/>
          </w:divBdr>
          <w:divsChild>
            <w:div w:id="643123478">
              <w:marLeft w:val="0"/>
              <w:marRight w:val="0"/>
              <w:marTop w:val="0"/>
              <w:marBottom w:val="0"/>
              <w:divBdr>
                <w:top w:val="none" w:sz="0" w:space="0" w:color="auto"/>
                <w:left w:val="none" w:sz="0" w:space="0" w:color="auto"/>
                <w:bottom w:val="none" w:sz="0" w:space="0" w:color="auto"/>
                <w:right w:val="none" w:sz="0" w:space="0" w:color="auto"/>
              </w:divBdr>
              <w:divsChild>
                <w:div w:id="637030370">
                  <w:marLeft w:val="0"/>
                  <w:marRight w:val="0"/>
                  <w:marTop w:val="0"/>
                  <w:marBottom w:val="0"/>
                  <w:divBdr>
                    <w:top w:val="none" w:sz="0" w:space="0" w:color="auto"/>
                    <w:left w:val="none" w:sz="0" w:space="0" w:color="auto"/>
                    <w:bottom w:val="none" w:sz="0" w:space="0" w:color="auto"/>
                    <w:right w:val="none" w:sz="0" w:space="0" w:color="auto"/>
                  </w:divBdr>
                  <w:divsChild>
                    <w:div w:id="11090654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36719655">
      <w:bodyDiv w:val="1"/>
      <w:marLeft w:val="0"/>
      <w:marRight w:val="0"/>
      <w:marTop w:val="0"/>
      <w:marBottom w:val="0"/>
      <w:divBdr>
        <w:top w:val="none" w:sz="0" w:space="0" w:color="auto"/>
        <w:left w:val="none" w:sz="0" w:space="0" w:color="auto"/>
        <w:bottom w:val="none" w:sz="0" w:space="0" w:color="auto"/>
        <w:right w:val="none" w:sz="0" w:space="0" w:color="auto"/>
      </w:divBdr>
    </w:div>
    <w:div w:id="1644700761">
      <w:bodyDiv w:val="1"/>
      <w:marLeft w:val="0"/>
      <w:marRight w:val="0"/>
      <w:marTop w:val="0"/>
      <w:marBottom w:val="0"/>
      <w:divBdr>
        <w:top w:val="none" w:sz="0" w:space="0" w:color="auto"/>
        <w:left w:val="none" w:sz="0" w:space="0" w:color="auto"/>
        <w:bottom w:val="none" w:sz="0" w:space="0" w:color="auto"/>
        <w:right w:val="none" w:sz="0" w:space="0" w:color="auto"/>
      </w:divBdr>
    </w:div>
    <w:div w:id="1655332402">
      <w:bodyDiv w:val="1"/>
      <w:marLeft w:val="0"/>
      <w:marRight w:val="0"/>
      <w:marTop w:val="0"/>
      <w:marBottom w:val="0"/>
      <w:divBdr>
        <w:top w:val="none" w:sz="0" w:space="0" w:color="auto"/>
        <w:left w:val="none" w:sz="0" w:space="0" w:color="auto"/>
        <w:bottom w:val="none" w:sz="0" w:space="0" w:color="auto"/>
        <w:right w:val="none" w:sz="0" w:space="0" w:color="auto"/>
      </w:divBdr>
    </w:div>
    <w:div w:id="1655833365">
      <w:bodyDiv w:val="1"/>
      <w:marLeft w:val="0"/>
      <w:marRight w:val="0"/>
      <w:marTop w:val="0"/>
      <w:marBottom w:val="0"/>
      <w:divBdr>
        <w:top w:val="none" w:sz="0" w:space="0" w:color="auto"/>
        <w:left w:val="none" w:sz="0" w:space="0" w:color="auto"/>
        <w:bottom w:val="none" w:sz="0" w:space="0" w:color="auto"/>
        <w:right w:val="none" w:sz="0" w:space="0" w:color="auto"/>
      </w:divBdr>
    </w:div>
    <w:div w:id="1659922898">
      <w:bodyDiv w:val="1"/>
      <w:marLeft w:val="0"/>
      <w:marRight w:val="0"/>
      <w:marTop w:val="0"/>
      <w:marBottom w:val="0"/>
      <w:divBdr>
        <w:top w:val="none" w:sz="0" w:space="0" w:color="auto"/>
        <w:left w:val="none" w:sz="0" w:space="0" w:color="auto"/>
        <w:bottom w:val="none" w:sz="0" w:space="0" w:color="auto"/>
        <w:right w:val="none" w:sz="0" w:space="0" w:color="auto"/>
      </w:divBdr>
      <w:divsChild>
        <w:div w:id="1503667637">
          <w:marLeft w:val="0"/>
          <w:marRight w:val="0"/>
          <w:marTop w:val="0"/>
          <w:marBottom w:val="0"/>
          <w:divBdr>
            <w:top w:val="none" w:sz="0" w:space="0" w:color="auto"/>
            <w:left w:val="none" w:sz="0" w:space="0" w:color="auto"/>
            <w:bottom w:val="none" w:sz="0" w:space="0" w:color="auto"/>
            <w:right w:val="none" w:sz="0" w:space="0" w:color="auto"/>
          </w:divBdr>
        </w:div>
        <w:div w:id="742264481">
          <w:marLeft w:val="0"/>
          <w:marRight w:val="0"/>
          <w:marTop w:val="0"/>
          <w:marBottom w:val="0"/>
          <w:divBdr>
            <w:top w:val="none" w:sz="0" w:space="0" w:color="auto"/>
            <w:left w:val="none" w:sz="0" w:space="0" w:color="auto"/>
            <w:bottom w:val="none" w:sz="0" w:space="0" w:color="auto"/>
            <w:right w:val="none" w:sz="0" w:space="0" w:color="auto"/>
          </w:divBdr>
        </w:div>
        <w:div w:id="1142310088">
          <w:marLeft w:val="0"/>
          <w:marRight w:val="0"/>
          <w:marTop w:val="0"/>
          <w:marBottom w:val="0"/>
          <w:divBdr>
            <w:top w:val="none" w:sz="0" w:space="0" w:color="auto"/>
            <w:left w:val="none" w:sz="0" w:space="0" w:color="auto"/>
            <w:bottom w:val="none" w:sz="0" w:space="0" w:color="auto"/>
            <w:right w:val="none" w:sz="0" w:space="0" w:color="auto"/>
          </w:divBdr>
        </w:div>
        <w:div w:id="1323896000">
          <w:marLeft w:val="0"/>
          <w:marRight w:val="0"/>
          <w:marTop w:val="0"/>
          <w:marBottom w:val="0"/>
          <w:divBdr>
            <w:top w:val="none" w:sz="0" w:space="0" w:color="auto"/>
            <w:left w:val="none" w:sz="0" w:space="0" w:color="auto"/>
            <w:bottom w:val="none" w:sz="0" w:space="0" w:color="auto"/>
            <w:right w:val="none" w:sz="0" w:space="0" w:color="auto"/>
          </w:divBdr>
        </w:div>
        <w:div w:id="727604621">
          <w:marLeft w:val="0"/>
          <w:marRight w:val="0"/>
          <w:marTop w:val="0"/>
          <w:marBottom w:val="0"/>
          <w:divBdr>
            <w:top w:val="none" w:sz="0" w:space="0" w:color="auto"/>
            <w:left w:val="none" w:sz="0" w:space="0" w:color="auto"/>
            <w:bottom w:val="none" w:sz="0" w:space="0" w:color="auto"/>
            <w:right w:val="none" w:sz="0" w:space="0" w:color="auto"/>
          </w:divBdr>
        </w:div>
        <w:div w:id="2077776827">
          <w:marLeft w:val="0"/>
          <w:marRight w:val="0"/>
          <w:marTop w:val="0"/>
          <w:marBottom w:val="0"/>
          <w:divBdr>
            <w:top w:val="none" w:sz="0" w:space="0" w:color="auto"/>
            <w:left w:val="none" w:sz="0" w:space="0" w:color="auto"/>
            <w:bottom w:val="none" w:sz="0" w:space="0" w:color="auto"/>
            <w:right w:val="none" w:sz="0" w:space="0" w:color="auto"/>
          </w:divBdr>
        </w:div>
        <w:div w:id="957221865">
          <w:marLeft w:val="0"/>
          <w:marRight w:val="0"/>
          <w:marTop w:val="0"/>
          <w:marBottom w:val="0"/>
          <w:divBdr>
            <w:top w:val="none" w:sz="0" w:space="0" w:color="auto"/>
            <w:left w:val="none" w:sz="0" w:space="0" w:color="auto"/>
            <w:bottom w:val="none" w:sz="0" w:space="0" w:color="auto"/>
            <w:right w:val="none" w:sz="0" w:space="0" w:color="auto"/>
          </w:divBdr>
        </w:div>
        <w:div w:id="1767537749">
          <w:marLeft w:val="0"/>
          <w:marRight w:val="0"/>
          <w:marTop w:val="0"/>
          <w:marBottom w:val="0"/>
          <w:divBdr>
            <w:top w:val="none" w:sz="0" w:space="0" w:color="auto"/>
            <w:left w:val="none" w:sz="0" w:space="0" w:color="auto"/>
            <w:bottom w:val="none" w:sz="0" w:space="0" w:color="auto"/>
            <w:right w:val="none" w:sz="0" w:space="0" w:color="auto"/>
          </w:divBdr>
        </w:div>
        <w:div w:id="1978488541">
          <w:marLeft w:val="0"/>
          <w:marRight w:val="0"/>
          <w:marTop w:val="0"/>
          <w:marBottom w:val="0"/>
          <w:divBdr>
            <w:top w:val="none" w:sz="0" w:space="0" w:color="auto"/>
            <w:left w:val="none" w:sz="0" w:space="0" w:color="auto"/>
            <w:bottom w:val="none" w:sz="0" w:space="0" w:color="auto"/>
            <w:right w:val="none" w:sz="0" w:space="0" w:color="auto"/>
          </w:divBdr>
        </w:div>
        <w:div w:id="1996300495">
          <w:marLeft w:val="0"/>
          <w:marRight w:val="0"/>
          <w:marTop w:val="0"/>
          <w:marBottom w:val="0"/>
          <w:divBdr>
            <w:top w:val="none" w:sz="0" w:space="0" w:color="auto"/>
            <w:left w:val="none" w:sz="0" w:space="0" w:color="auto"/>
            <w:bottom w:val="none" w:sz="0" w:space="0" w:color="auto"/>
            <w:right w:val="none" w:sz="0" w:space="0" w:color="auto"/>
          </w:divBdr>
        </w:div>
        <w:div w:id="1041786353">
          <w:marLeft w:val="0"/>
          <w:marRight w:val="0"/>
          <w:marTop w:val="0"/>
          <w:marBottom w:val="0"/>
          <w:divBdr>
            <w:top w:val="none" w:sz="0" w:space="0" w:color="auto"/>
            <w:left w:val="none" w:sz="0" w:space="0" w:color="auto"/>
            <w:bottom w:val="none" w:sz="0" w:space="0" w:color="auto"/>
            <w:right w:val="none" w:sz="0" w:space="0" w:color="auto"/>
          </w:divBdr>
        </w:div>
        <w:div w:id="2012945144">
          <w:marLeft w:val="0"/>
          <w:marRight w:val="0"/>
          <w:marTop w:val="0"/>
          <w:marBottom w:val="0"/>
          <w:divBdr>
            <w:top w:val="none" w:sz="0" w:space="0" w:color="auto"/>
            <w:left w:val="none" w:sz="0" w:space="0" w:color="auto"/>
            <w:bottom w:val="none" w:sz="0" w:space="0" w:color="auto"/>
            <w:right w:val="none" w:sz="0" w:space="0" w:color="auto"/>
          </w:divBdr>
        </w:div>
        <w:div w:id="1045134999">
          <w:marLeft w:val="0"/>
          <w:marRight w:val="0"/>
          <w:marTop w:val="0"/>
          <w:marBottom w:val="0"/>
          <w:divBdr>
            <w:top w:val="none" w:sz="0" w:space="0" w:color="auto"/>
            <w:left w:val="none" w:sz="0" w:space="0" w:color="auto"/>
            <w:bottom w:val="none" w:sz="0" w:space="0" w:color="auto"/>
            <w:right w:val="none" w:sz="0" w:space="0" w:color="auto"/>
          </w:divBdr>
        </w:div>
        <w:div w:id="88937476">
          <w:marLeft w:val="0"/>
          <w:marRight w:val="0"/>
          <w:marTop w:val="0"/>
          <w:marBottom w:val="0"/>
          <w:divBdr>
            <w:top w:val="none" w:sz="0" w:space="0" w:color="auto"/>
            <w:left w:val="none" w:sz="0" w:space="0" w:color="auto"/>
            <w:bottom w:val="none" w:sz="0" w:space="0" w:color="auto"/>
            <w:right w:val="none" w:sz="0" w:space="0" w:color="auto"/>
          </w:divBdr>
        </w:div>
        <w:div w:id="1779570025">
          <w:marLeft w:val="0"/>
          <w:marRight w:val="0"/>
          <w:marTop w:val="0"/>
          <w:marBottom w:val="0"/>
          <w:divBdr>
            <w:top w:val="none" w:sz="0" w:space="0" w:color="auto"/>
            <w:left w:val="none" w:sz="0" w:space="0" w:color="auto"/>
            <w:bottom w:val="none" w:sz="0" w:space="0" w:color="auto"/>
            <w:right w:val="none" w:sz="0" w:space="0" w:color="auto"/>
          </w:divBdr>
        </w:div>
        <w:div w:id="1629899629">
          <w:marLeft w:val="0"/>
          <w:marRight w:val="0"/>
          <w:marTop w:val="0"/>
          <w:marBottom w:val="0"/>
          <w:divBdr>
            <w:top w:val="none" w:sz="0" w:space="0" w:color="auto"/>
            <w:left w:val="none" w:sz="0" w:space="0" w:color="auto"/>
            <w:bottom w:val="none" w:sz="0" w:space="0" w:color="auto"/>
            <w:right w:val="none" w:sz="0" w:space="0" w:color="auto"/>
          </w:divBdr>
        </w:div>
        <w:div w:id="902449385">
          <w:marLeft w:val="0"/>
          <w:marRight w:val="0"/>
          <w:marTop w:val="0"/>
          <w:marBottom w:val="0"/>
          <w:divBdr>
            <w:top w:val="none" w:sz="0" w:space="0" w:color="auto"/>
            <w:left w:val="none" w:sz="0" w:space="0" w:color="auto"/>
            <w:bottom w:val="none" w:sz="0" w:space="0" w:color="auto"/>
            <w:right w:val="none" w:sz="0" w:space="0" w:color="auto"/>
          </w:divBdr>
        </w:div>
        <w:div w:id="1054352204">
          <w:marLeft w:val="0"/>
          <w:marRight w:val="0"/>
          <w:marTop w:val="0"/>
          <w:marBottom w:val="0"/>
          <w:divBdr>
            <w:top w:val="none" w:sz="0" w:space="0" w:color="auto"/>
            <w:left w:val="none" w:sz="0" w:space="0" w:color="auto"/>
            <w:bottom w:val="none" w:sz="0" w:space="0" w:color="auto"/>
            <w:right w:val="none" w:sz="0" w:space="0" w:color="auto"/>
          </w:divBdr>
        </w:div>
        <w:div w:id="584148585">
          <w:marLeft w:val="0"/>
          <w:marRight w:val="0"/>
          <w:marTop w:val="0"/>
          <w:marBottom w:val="0"/>
          <w:divBdr>
            <w:top w:val="none" w:sz="0" w:space="0" w:color="auto"/>
            <w:left w:val="none" w:sz="0" w:space="0" w:color="auto"/>
            <w:bottom w:val="none" w:sz="0" w:space="0" w:color="auto"/>
            <w:right w:val="none" w:sz="0" w:space="0" w:color="auto"/>
          </w:divBdr>
        </w:div>
        <w:div w:id="49040716">
          <w:marLeft w:val="0"/>
          <w:marRight w:val="0"/>
          <w:marTop w:val="0"/>
          <w:marBottom w:val="0"/>
          <w:divBdr>
            <w:top w:val="none" w:sz="0" w:space="0" w:color="auto"/>
            <w:left w:val="none" w:sz="0" w:space="0" w:color="auto"/>
            <w:bottom w:val="none" w:sz="0" w:space="0" w:color="auto"/>
            <w:right w:val="none" w:sz="0" w:space="0" w:color="auto"/>
          </w:divBdr>
        </w:div>
        <w:div w:id="1827815907">
          <w:marLeft w:val="0"/>
          <w:marRight w:val="0"/>
          <w:marTop w:val="0"/>
          <w:marBottom w:val="0"/>
          <w:divBdr>
            <w:top w:val="none" w:sz="0" w:space="0" w:color="auto"/>
            <w:left w:val="none" w:sz="0" w:space="0" w:color="auto"/>
            <w:bottom w:val="none" w:sz="0" w:space="0" w:color="auto"/>
            <w:right w:val="none" w:sz="0" w:space="0" w:color="auto"/>
          </w:divBdr>
        </w:div>
        <w:div w:id="1164395173">
          <w:marLeft w:val="0"/>
          <w:marRight w:val="0"/>
          <w:marTop w:val="0"/>
          <w:marBottom w:val="0"/>
          <w:divBdr>
            <w:top w:val="none" w:sz="0" w:space="0" w:color="auto"/>
            <w:left w:val="none" w:sz="0" w:space="0" w:color="auto"/>
            <w:bottom w:val="none" w:sz="0" w:space="0" w:color="auto"/>
            <w:right w:val="none" w:sz="0" w:space="0" w:color="auto"/>
          </w:divBdr>
        </w:div>
        <w:div w:id="1139228452">
          <w:marLeft w:val="0"/>
          <w:marRight w:val="0"/>
          <w:marTop w:val="0"/>
          <w:marBottom w:val="0"/>
          <w:divBdr>
            <w:top w:val="none" w:sz="0" w:space="0" w:color="auto"/>
            <w:left w:val="none" w:sz="0" w:space="0" w:color="auto"/>
            <w:bottom w:val="none" w:sz="0" w:space="0" w:color="auto"/>
            <w:right w:val="none" w:sz="0" w:space="0" w:color="auto"/>
          </w:divBdr>
        </w:div>
        <w:div w:id="1560902739">
          <w:marLeft w:val="0"/>
          <w:marRight w:val="0"/>
          <w:marTop w:val="0"/>
          <w:marBottom w:val="0"/>
          <w:divBdr>
            <w:top w:val="none" w:sz="0" w:space="0" w:color="auto"/>
            <w:left w:val="none" w:sz="0" w:space="0" w:color="auto"/>
            <w:bottom w:val="none" w:sz="0" w:space="0" w:color="auto"/>
            <w:right w:val="none" w:sz="0" w:space="0" w:color="auto"/>
          </w:divBdr>
        </w:div>
        <w:div w:id="602230014">
          <w:marLeft w:val="0"/>
          <w:marRight w:val="0"/>
          <w:marTop w:val="0"/>
          <w:marBottom w:val="0"/>
          <w:divBdr>
            <w:top w:val="none" w:sz="0" w:space="0" w:color="auto"/>
            <w:left w:val="none" w:sz="0" w:space="0" w:color="auto"/>
            <w:bottom w:val="none" w:sz="0" w:space="0" w:color="auto"/>
            <w:right w:val="none" w:sz="0" w:space="0" w:color="auto"/>
          </w:divBdr>
        </w:div>
        <w:div w:id="1020278030">
          <w:marLeft w:val="0"/>
          <w:marRight w:val="0"/>
          <w:marTop w:val="0"/>
          <w:marBottom w:val="0"/>
          <w:divBdr>
            <w:top w:val="none" w:sz="0" w:space="0" w:color="auto"/>
            <w:left w:val="none" w:sz="0" w:space="0" w:color="auto"/>
            <w:bottom w:val="none" w:sz="0" w:space="0" w:color="auto"/>
            <w:right w:val="none" w:sz="0" w:space="0" w:color="auto"/>
          </w:divBdr>
        </w:div>
        <w:div w:id="1702436016">
          <w:marLeft w:val="0"/>
          <w:marRight w:val="0"/>
          <w:marTop w:val="0"/>
          <w:marBottom w:val="0"/>
          <w:divBdr>
            <w:top w:val="none" w:sz="0" w:space="0" w:color="auto"/>
            <w:left w:val="none" w:sz="0" w:space="0" w:color="auto"/>
            <w:bottom w:val="none" w:sz="0" w:space="0" w:color="auto"/>
            <w:right w:val="none" w:sz="0" w:space="0" w:color="auto"/>
          </w:divBdr>
        </w:div>
        <w:div w:id="254441379">
          <w:marLeft w:val="0"/>
          <w:marRight w:val="0"/>
          <w:marTop w:val="0"/>
          <w:marBottom w:val="0"/>
          <w:divBdr>
            <w:top w:val="none" w:sz="0" w:space="0" w:color="auto"/>
            <w:left w:val="none" w:sz="0" w:space="0" w:color="auto"/>
            <w:bottom w:val="none" w:sz="0" w:space="0" w:color="auto"/>
            <w:right w:val="none" w:sz="0" w:space="0" w:color="auto"/>
          </w:divBdr>
        </w:div>
      </w:divsChild>
    </w:div>
    <w:div w:id="1660112466">
      <w:bodyDiv w:val="1"/>
      <w:marLeft w:val="0"/>
      <w:marRight w:val="0"/>
      <w:marTop w:val="0"/>
      <w:marBottom w:val="0"/>
      <w:divBdr>
        <w:top w:val="none" w:sz="0" w:space="0" w:color="auto"/>
        <w:left w:val="none" w:sz="0" w:space="0" w:color="auto"/>
        <w:bottom w:val="none" w:sz="0" w:space="0" w:color="auto"/>
        <w:right w:val="none" w:sz="0" w:space="0" w:color="auto"/>
      </w:divBdr>
    </w:div>
    <w:div w:id="1676882794">
      <w:bodyDiv w:val="1"/>
      <w:marLeft w:val="0"/>
      <w:marRight w:val="0"/>
      <w:marTop w:val="0"/>
      <w:marBottom w:val="0"/>
      <w:divBdr>
        <w:top w:val="none" w:sz="0" w:space="0" w:color="auto"/>
        <w:left w:val="none" w:sz="0" w:space="0" w:color="auto"/>
        <w:bottom w:val="none" w:sz="0" w:space="0" w:color="auto"/>
        <w:right w:val="none" w:sz="0" w:space="0" w:color="auto"/>
      </w:divBdr>
    </w:div>
    <w:div w:id="1697805297">
      <w:bodyDiv w:val="1"/>
      <w:marLeft w:val="0"/>
      <w:marRight w:val="0"/>
      <w:marTop w:val="0"/>
      <w:marBottom w:val="0"/>
      <w:divBdr>
        <w:top w:val="none" w:sz="0" w:space="0" w:color="auto"/>
        <w:left w:val="none" w:sz="0" w:space="0" w:color="auto"/>
        <w:bottom w:val="none" w:sz="0" w:space="0" w:color="auto"/>
        <w:right w:val="none" w:sz="0" w:space="0" w:color="auto"/>
      </w:divBdr>
    </w:div>
    <w:div w:id="1711951093">
      <w:bodyDiv w:val="1"/>
      <w:marLeft w:val="0"/>
      <w:marRight w:val="0"/>
      <w:marTop w:val="0"/>
      <w:marBottom w:val="0"/>
      <w:divBdr>
        <w:top w:val="none" w:sz="0" w:space="0" w:color="auto"/>
        <w:left w:val="none" w:sz="0" w:space="0" w:color="auto"/>
        <w:bottom w:val="none" w:sz="0" w:space="0" w:color="auto"/>
        <w:right w:val="none" w:sz="0" w:space="0" w:color="auto"/>
      </w:divBdr>
    </w:div>
    <w:div w:id="1727337743">
      <w:bodyDiv w:val="1"/>
      <w:marLeft w:val="0"/>
      <w:marRight w:val="0"/>
      <w:marTop w:val="0"/>
      <w:marBottom w:val="0"/>
      <w:divBdr>
        <w:top w:val="none" w:sz="0" w:space="0" w:color="auto"/>
        <w:left w:val="none" w:sz="0" w:space="0" w:color="auto"/>
        <w:bottom w:val="none" w:sz="0" w:space="0" w:color="auto"/>
        <w:right w:val="none" w:sz="0" w:space="0" w:color="auto"/>
      </w:divBdr>
    </w:div>
    <w:div w:id="1739670147">
      <w:bodyDiv w:val="1"/>
      <w:marLeft w:val="0"/>
      <w:marRight w:val="0"/>
      <w:marTop w:val="0"/>
      <w:marBottom w:val="0"/>
      <w:divBdr>
        <w:top w:val="none" w:sz="0" w:space="0" w:color="auto"/>
        <w:left w:val="none" w:sz="0" w:space="0" w:color="auto"/>
        <w:bottom w:val="none" w:sz="0" w:space="0" w:color="auto"/>
        <w:right w:val="none" w:sz="0" w:space="0" w:color="auto"/>
      </w:divBdr>
    </w:div>
    <w:div w:id="1740126660">
      <w:bodyDiv w:val="1"/>
      <w:marLeft w:val="0"/>
      <w:marRight w:val="0"/>
      <w:marTop w:val="0"/>
      <w:marBottom w:val="0"/>
      <w:divBdr>
        <w:top w:val="none" w:sz="0" w:space="0" w:color="auto"/>
        <w:left w:val="none" w:sz="0" w:space="0" w:color="auto"/>
        <w:bottom w:val="none" w:sz="0" w:space="0" w:color="auto"/>
        <w:right w:val="none" w:sz="0" w:space="0" w:color="auto"/>
      </w:divBdr>
    </w:div>
    <w:div w:id="1740403190">
      <w:bodyDiv w:val="1"/>
      <w:marLeft w:val="0"/>
      <w:marRight w:val="0"/>
      <w:marTop w:val="0"/>
      <w:marBottom w:val="0"/>
      <w:divBdr>
        <w:top w:val="none" w:sz="0" w:space="0" w:color="auto"/>
        <w:left w:val="none" w:sz="0" w:space="0" w:color="auto"/>
        <w:bottom w:val="none" w:sz="0" w:space="0" w:color="auto"/>
        <w:right w:val="none" w:sz="0" w:space="0" w:color="auto"/>
      </w:divBdr>
    </w:div>
    <w:div w:id="1741321414">
      <w:bodyDiv w:val="1"/>
      <w:marLeft w:val="0"/>
      <w:marRight w:val="0"/>
      <w:marTop w:val="0"/>
      <w:marBottom w:val="0"/>
      <w:divBdr>
        <w:top w:val="none" w:sz="0" w:space="0" w:color="auto"/>
        <w:left w:val="none" w:sz="0" w:space="0" w:color="auto"/>
        <w:bottom w:val="none" w:sz="0" w:space="0" w:color="auto"/>
        <w:right w:val="none" w:sz="0" w:space="0" w:color="auto"/>
      </w:divBdr>
    </w:div>
    <w:div w:id="1746298015">
      <w:bodyDiv w:val="1"/>
      <w:marLeft w:val="0"/>
      <w:marRight w:val="0"/>
      <w:marTop w:val="0"/>
      <w:marBottom w:val="0"/>
      <w:divBdr>
        <w:top w:val="none" w:sz="0" w:space="0" w:color="auto"/>
        <w:left w:val="none" w:sz="0" w:space="0" w:color="auto"/>
        <w:bottom w:val="none" w:sz="0" w:space="0" w:color="auto"/>
        <w:right w:val="none" w:sz="0" w:space="0" w:color="auto"/>
      </w:divBdr>
    </w:div>
    <w:div w:id="1747074411">
      <w:bodyDiv w:val="1"/>
      <w:marLeft w:val="0"/>
      <w:marRight w:val="0"/>
      <w:marTop w:val="0"/>
      <w:marBottom w:val="0"/>
      <w:divBdr>
        <w:top w:val="none" w:sz="0" w:space="0" w:color="auto"/>
        <w:left w:val="none" w:sz="0" w:space="0" w:color="auto"/>
        <w:bottom w:val="none" w:sz="0" w:space="0" w:color="auto"/>
        <w:right w:val="none" w:sz="0" w:space="0" w:color="auto"/>
      </w:divBdr>
    </w:div>
    <w:div w:id="1755205351">
      <w:bodyDiv w:val="1"/>
      <w:marLeft w:val="0"/>
      <w:marRight w:val="0"/>
      <w:marTop w:val="0"/>
      <w:marBottom w:val="0"/>
      <w:divBdr>
        <w:top w:val="none" w:sz="0" w:space="0" w:color="auto"/>
        <w:left w:val="none" w:sz="0" w:space="0" w:color="auto"/>
        <w:bottom w:val="none" w:sz="0" w:space="0" w:color="auto"/>
        <w:right w:val="none" w:sz="0" w:space="0" w:color="auto"/>
      </w:divBdr>
    </w:div>
    <w:div w:id="1759131071">
      <w:bodyDiv w:val="1"/>
      <w:marLeft w:val="0"/>
      <w:marRight w:val="0"/>
      <w:marTop w:val="0"/>
      <w:marBottom w:val="0"/>
      <w:divBdr>
        <w:top w:val="none" w:sz="0" w:space="0" w:color="auto"/>
        <w:left w:val="none" w:sz="0" w:space="0" w:color="auto"/>
        <w:bottom w:val="none" w:sz="0" w:space="0" w:color="auto"/>
        <w:right w:val="none" w:sz="0" w:space="0" w:color="auto"/>
      </w:divBdr>
    </w:div>
    <w:div w:id="1762946697">
      <w:bodyDiv w:val="1"/>
      <w:marLeft w:val="0"/>
      <w:marRight w:val="0"/>
      <w:marTop w:val="0"/>
      <w:marBottom w:val="0"/>
      <w:divBdr>
        <w:top w:val="none" w:sz="0" w:space="0" w:color="auto"/>
        <w:left w:val="none" w:sz="0" w:space="0" w:color="auto"/>
        <w:bottom w:val="none" w:sz="0" w:space="0" w:color="auto"/>
        <w:right w:val="none" w:sz="0" w:space="0" w:color="auto"/>
      </w:divBdr>
    </w:div>
    <w:div w:id="1765568905">
      <w:bodyDiv w:val="1"/>
      <w:marLeft w:val="0"/>
      <w:marRight w:val="0"/>
      <w:marTop w:val="0"/>
      <w:marBottom w:val="0"/>
      <w:divBdr>
        <w:top w:val="none" w:sz="0" w:space="0" w:color="auto"/>
        <w:left w:val="none" w:sz="0" w:space="0" w:color="auto"/>
        <w:bottom w:val="none" w:sz="0" w:space="0" w:color="auto"/>
        <w:right w:val="none" w:sz="0" w:space="0" w:color="auto"/>
      </w:divBdr>
    </w:div>
    <w:div w:id="1773088201">
      <w:bodyDiv w:val="1"/>
      <w:marLeft w:val="0"/>
      <w:marRight w:val="0"/>
      <w:marTop w:val="0"/>
      <w:marBottom w:val="0"/>
      <w:divBdr>
        <w:top w:val="none" w:sz="0" w:space="0" w:color="auto"/>
        <w:left w:val="none" w:sz="0" w:space="0" w:color="auto"/>
        <w:bottom w:val="none" w:sz="0" w:space="0" w:color="auto"/>
        <w:right w:val="none" w:sz="0" w:space="0" w:color="auto"/>
      </w:divBdr>
    </w:div>
    <w:div w:id="1780103337">
      <w:bodyDiv w:val="1"/>
      <w:marLeft w:val="0"/>
      <w:marRight w:val="0"/>
      <w:marTop w:val="0"/>
      <w:marBottom w:val="0"/>
      <w:divBdr>
        <w:top w:val="none" w:sz="0" w:space="0" w:color="auto"/>
        <w:left w:val="none" w:sz="0" w:space="0" w:color="auto"/>
        <w:bottom w:val="none" w:sz="0" w:space="0" w:color="auto"/>
        <w:right w:val="none" w:sz="0" w:space="0" w:color="auto"/>
      </w:divBdr>
    </w:div>
    <w:div w:id="1780373895">
      <w:bodyDiv w:val="1"/>
      <w:marLeft w:val="0"/>
      <w:marRight w:val="0"/>
      <w:marTop w:val="0"/>
      <w:marBottom w:val="0"/>
      <w:divBdr>
        <w:top w:val="none" w:sz="0" w:space="0" w:color="auto"/>
        <w:left w:val="none" w:sz="0" w:space="0" w:color="auto"/>
        <w:bottom w:val="none" w:sz="0" w:space="0" w:color="auto"/>
        <w:right w:val="none" w:sz="0" w:space="0" w:color="auto"/>
      </w:divBdr>
    </w:div>
    <w:div w:id="1794861809">
      <w:bodyDiv w:val="1"/>
      <w:marLeft w:val="0"/>
      <w:marRight w:val="0"/>
      <w:marTop w:val="0"/>
      <w:marBottom w:val="0"/>
      <w:divBdr>
        <w:top w:val="none" w:sz="0" w:space="0" w:color="auto"/>
        <w:left w:val="none" w:sz="0" w:space="0" w:color="auto"/>
        <w:bottom w:val="none" w:sz="0" w:space="0" w:color="auto"/>
        <w:right w:val="none" w:sz="0" w:space="0" w:color="auto"/>
      </w:divBdr>
    </w:div>
    <w:div w:id="1800997535">
      <w:bodyDiv w:val="1"/>
      <w:marLeft w:val="0"/>
      <w:marRight w:val="0"/>
      <w:marTop w:val="0"/>
      <w:marBottom w:val="0"/>
      <w:divBdr>
        <w:top w:val="none" w:sz="0" w:space="0" w:color="auto"/>
        <w:left w:val="none" w:sz="0" w:space="0" w:color="auto"/>
        <w:bottom w:val="none" w:sz="0" w:space="0" w:color="auto"/>
        <w:right w:val="none" w:sz="0" w:space="0" w:color="auto"/>
      </w:divBdr>
    </w:div>
    <w:div w:id="1802577396">
      <w:bodyDiv w:val="1"/>
      <w:marLeft w:val="0"/>
      <w:marRight w:val="0"/>
      <w:marTop w:val="0"/>
      <w:marBottom w:val="0"/>
      <w:divBdr>
        <w:top w:val="none" w:sz="0" w:space="0" w:color="auto"/>
        <w:left w:val="none" w:sz="0" w:space="0" w:color="auto"/>
        <w:bottom w:val="none" w:sz="0" w:space="0" w:color="auto"/>
        <w:right w:val="none" w:sz="0" w:space="0" w:color="auto"/>
      </w:divBdr>
    </w:div>
    <w:div w:id="1806123621">
      <w:bodyDiv w:val="1"/>
      <w:marLeft w:val="0"/>
      <w:marRight w:val="0"/>
      <w:marTop w:val="0"/>
      <w:marBottom w:val="0"/>
      <w:divBdr>
        <w:top w:val="none" w:sz="0" w:space="0" w:color="auto"/>
        <w:left w:val="none" w:sz="0" w:space="0" w:color="auto"/>
        <w:bottom w:val="none" w:sz="0" w:space="0" w:color="auto"/>
        <w:right w:val="none" w:sz="0" w:space="0" w:color="auto"/>
      </w:divBdr>
    </w:div>
    <w:div w:id="1806312913">
      <w:bodyDiv w:val="1"/>
      <w:marLeft w:val="0"/>
      <w:marRight w:val="0"/>
      <w:marTop w:val="0"/>
      <w:marBottom w:val="0"/>
      <w:divBdr>
        <w:top w:val="none" w:sz="0" w:space="0" w:color="auto"/>
        <w:left w:val="none" w:sz="0" w:space="0" w:color="auto"/>
        <w:bottom w:val="none" w:sz="0" w:space="0" w:color="auto"/>
        <w:right w:val="none" w:sz="0" w:space="0" w:color="auto"/>
      </w:divBdr>
    </w:div>
    <w:div w:id="1808081223">
      <w:bodyDiv w:val="1"/>
      <w:marLeft w:val="0"/>
      <w:marRight w:val="0"/>
      <w:marTop w:val="0"/>
      <w:marBottom w:val="0"/>
      <w:divBdr>
        <w:top w:val="none" w:sz="0" w:space="0" w:color="auto"/>
        <w:left w:val="none" w:sz="0" w:space="0" w:color="auto"/>
        <w:bottom w:val="none" w:sz="0" w:space="0" w:color="auto"/>
        <w:right w:val="none" w:sz="0" w:space="0" w:color="auto"/>
      </w:divBdr>
    </w:div>
    <w:div w:id="1822499044">
      <w:bodyDiv w:val="1"/>
      <w:marLeft w:val="0"/>
      <w:marRight w:val="0"/>
      <w:marTop w:val="0"/>
      <w:marBottom w:val="0"/>
      <w:divBdr>
        <w:top w:val="none" w:sz="0" w:space="0" w:color="auto"/>
        <w:left w:val="none" w:sz="0" w:space="0" w:color="auto"/>
        <w:bottom w:val="none" w:sz="0" w:space="0" w:color="auto"/>
        <w:right w:val="none" w:sz="0" w:space="0" w:color="auto"/>
      </w:divBdr>
    </w:div>
    <w:div w:id="1823428951">
      <w:bodyDiv w:val="1"/>
      <w:marLeft w:val="0"/>
      <w:marRight w:val="0"/>
      <w:marTop w:val="0"/>
      <w:marBottom w:val="0"/>
      <w:divBdr>
        <w:top w:val="none" w:sz="0" w:space="0" w:color="auto"/>
        <w:left w:val="none" w:sz="0" w:space="0" w:color="auto"/>
        <w:bottom w:val="none" w:sz="0" w:space="0" w:color="auto"/>
        <w:right w:val="none" w:sz="0" w:space="0" w:color="auto"/>
      </w:divBdr>
    </w:div>
    <w:div w:id="1827627185">
      <w:bodyDiv w:val="1"/>
      <w:marLeft w:val="0"/>
      <w:marRight w:val="0"/>
      <w:marTop w:val="0"/>
      <w:marBottom w:val="0"/>
      <w:divBdr>
        <w:top w:val="none" w:sz="0" w:space="0" w:color="auto"/>
        <w:left w:val="none" w:sz="0" w:space="0" w:color="auto"/>
        <w:bottom w:val="none" w:sz="0" w:space="0" w:color="auto"/>
        <w:right w:val="none" w:sz="0" w:space="0" w:color="auto"/>
      </w:divBdr>
    </w:div>
    <w:div w:id="1839034776">
      <w:bodyDiv w:val="1"/>
      <w:marLeft w:val="0"/>
      <w:marRight w:val="0"/>
      <w:marTop w:val="0"/>
      <w:marBottom w:val="0"/>
      <w:divBdr>
        <w:top w:val="none" w:sz="0" w:space="0" w:color="auto"/>
        <w:left w:val="none" w:sz="0" w:space="0" w:color="auto"/>
        <w:bottom w:val="none" w:sz="0" w:space="0" w:color="auto"/>
        <w:right w:val="none" w:sz="0" w:space="0" w:color="auto"/>
      </w:divBdr>
    </w:div>
    <w:div w:id="1853259592">
      <w:bodyDiv w:val="1"/>
      <w:marLeft w:val="0"/>
      <w:marRight w:val="0"/>
      <w:marTop w:val="0"/>
      <w:marBottom w:val="0"/>
      <w:divBdr>
        <w:top w:val="none" w:sz="0" w:space="0" w:color="auto"/>
        <w:left w:val="none" w:sz="0" w:space="0" w:color="auto"/>
        <w:bottom w:val="none" w:sz="0" w:space="0" w:color="auto"/>
        <w:right w:val="none" w:sz="0" w:space="0" w:color="auto"/>
      </w:divBdr>
    </w:div>
    <w:div w:id="1866942821">
      <w:bodyDiv w:val="1"/>
      <w:marLeft w:val="0"/>
      <w:marRight w:val="0"/>
      <w:marTop w:val="0"/>
      <w:marBottom w:val="0"/>
      <w:divBdr>
        <w:top w:val="none" w:sz="0" w:space="0" w:color="auto"/>
        <w:left w:val="none" w:sz="0" w:space="0" w:color="auto"/>
        <w:bottom w:val="none" w:sz="0" w:space="0" w:color="auto"/>
        <w:right w:val="none" w:sz="0" w:space="0" w:color="auto"/>
      </w:divBdr>
    </w:div>
    <w:div w:id="1879508567">
      <w:bodyDiv w:val="1"/>
      <w:marLeft w:val="0"/>
      <w:marRight w:val="0"/>
      <w:marTop w:val="0"/>
      <w:marBottom w:val="0"/>
      <w:divBdr>
        <w:top w:val="none" w:sz="0" w:space="0" w:color="auto"/>
        <w:left w:val="none" w:sz="0" w:space="0" w:color="auto"/>
        <w:bottom w:val="none" w:sz="0" w:space="0" w:color="auto"/>
        <w:right w:val="none" w:sz="0" w:space="0" w:color="auto"/>
      </w:divBdr>
    </w:div>
    <w:div w:id="1892106755">
      <w:bodyDiv w:val="1"/>
      <w:marLeft w:val="0"/>
      <w:marRight w:val="0"/>
      <w:marTop w:val="0"/>
      <w:marBottom w:val="0"/>
      <w:divBdr>
        <w:top w:val="none" w:sz="0" w:space="0" w:color="auto"/>
        <w:left w:val="none" w:sz="0" w:space="0" w:color="auto"/>
        <w:bottom w:val="none" w:sz="0" w:space="0" w:color="auto"/>
        <w:right w:val="none" w:sz="0" w:space="0" w:color="auto"/>
      </w:divBdr>
    </w:div>
    <w:div w:id="1901746065">
      <w:bodyDiv w:val="1"/>
      <w:marLeft w:val="0"/>
      <w:marRight w:val="0"/>
      <w:marTop w:val="0"/>
      <w:marBottom w:val="0"/>
      <w:divBdr>
        <w:top w:val="none" w:sz="0" w:space="0" w:color="auto"/>
        <w:left w:val="none" w:sz="0" w:space="0" w:color="auto"/>
        <w:bottom w:val="none" w:sz="0" w:space="0" w:color="auto"/>
        <w:right w:val="none" w:sz="0" w:space="0" w:color="auto"/>
      </w:divBdr>
    </w:div>
    <w:div w:id="1908565216">
      <w:bodyDiv w:val="1"/>
      <w:marLeft w:val="0"/>
      <w:marRight w:val="0"/>
      <w:marTop w:val="0"/>
      <w:marBottom w:val="0"/>
      <w:divBdr>
        <w:top w:val="none" w:sz="0" w:space="0" w:color="auto"/>
        <w:left w:val="none" w:sz="0" w:space="0" w:color="auto"/>
        <w:bottom w:val="none" w:sz="0" w:space="0" w:color="auto"/>
        <w:right w:val="none" w:sz="0" w:space="0" w:color="auto"/>
      </w:divBdr>
    </w:div>
    <w:div w:id="1912813979">
      <w:bodyDiv w:val="1"/>
      <w:marLeft w:val="0"/>
      <w:marRight w:val="0"/>
      <w:marTop w:val="0"/>
      <w:marBottom w:val="0"/>
      <w:divBdr>
        <w:top w:val="none" w:sz="0" w:space="0" w:color="auto"/>
        <w:left w:val="none" w:sz="0" w:space="0" w:color="auto"/>
        <w:bottom w:val="none" w:sz="0" w:space="0" w:color="auto"/>
        <w:right w:val="none" w:sz="0" w:space="0" w:color="auto"/>
      </w:divBdr>
    </w:div>
    <w:div w:id="1922593546">
      <w:bodyDiv w:val="1"/>
      <w:marLeft w:val="0"/>
      <w:marRight w:val="0"/>
      <w:marTop w:val="0"/>
      <w:marBottom w:val="0"/>
      <w:divBdr>
        <w:top w:val="none" w:sz="0" w:space="0" w:color="auto"/>
        <w:left w:val="none" w:sz="0" w:space="0" w:color="auto"/>
        <w:bottom w:val="none" w:sz="0" w:space="0" w:color="auto"/>
        <w:right w:val="none" w:sz="0" w:space="0" w:color="auto"/>
      </w:divBdr>
    </w:div>
    <w:div w:id="1931966789">
      <w:bodyDiv w:val="1"/>
      <w:marLeft w:val="0"/>
      <w:marRight w:val="0"/>
      <w:marTop w:val="0"/>
      <w:marBottom w:val="0"/>
      <w:divBdr>
        <w:top w:val="none" w:sz="0" w:space="0" w:color="auto"/>
        <w:left w:val="none" w:sz="0" w:space="0" w:color="auto"/>
        <w:bottom w:val="none" w:sz="0" w:space="0" w:color="auto"/>
        <w:right w:val="none" w:sz="0" w:space="0" w:color="auto"/>
      </w:divBdr>
    </w:div>
    <w:div w:id="1934584725">
      <w:bodyDiv w:val="1"/>
      <w:marLeft w:val="0"/>
      <w:marRight w:val="0"/>
      <w:marTop w:val="0"/>
      <w:marBottom w:val="0"/>
      <w:divBdr>
        <w:top w:val="none" w:sz="0" w:space="0" w:color="auto"/>
        <w:left w:val="none" w:sz="0" w:space="0" w:color="auto"/>
        <w:bottom w:val="none" w:sz="0" w:space="0" w:color="auto"/>
        <w:right w:val="none" w:sz="0" w:space="0" w:color="auto"/>
      </w:divBdr>
    </w:div>
    <w:div w:id="1941063877">
      <w:bodyDiv w:val="1"/>
      <w:marLeft w:val="0"/>
      <w:marRight w:val="0"/>
      <w:marTop w:val="0"/>
      <w:marBottom w:val="0"/>
      <w:divBdr>
        <w:top w:val="none" w:sz="0" w:space="0" w:color="auto"/>
        <w:left w:val="none" w:sz="0" w:space="0" w:color="auto"/>
        <w:bottom w:val="none" w:sz="0" w:space="0" w:color="auto"/>
        <w:right w:val="none" w:sz="0" w:space="0" w:color="auto"/>
      </w:divBdr>
    </w:div>
    <w:div w:id="1960909829">
      <w:bodyDiv w:val="1"/>
      <w:marLeft w:val="0"/>
      <w:marRight w:val="0"/>
      <w:marTop w:val="0"/>
      <w:marBottom w:val="0"/>
      <w:divBdr>
        <w:top w:val="none" w:sz="0" w:space="0" w:color="auto"/>
        <w:left w:val="none" w:sz="0" w:space="0" w:color="auto"/>
        <w:bottom w:val="none" w:sz="0" w:space="0" w:color="auto"/>
        <w:right w:val="none" w:sz="0" w:space="0" w:color="auto"/>
      </w:divBdr>
    </w:div>
    <w:div w:id="1962027083">
      <w:bodyDiv w:val="1"/>
      <w:marLeft w:val="0"/>
      <w:marRight w:val="0"/>
      <w:marTop w:val="0"/>
      <w:marBottom w:val="0"/>
      <w:divBdr>
        <w:top w:val="none" w:sz="0" w:space="0" w:color="auto"/>
        <w:left w:val="none" w:sz="0" w:space="0" w:color="auto"/>
        <w:bottom w:val="none" w:sz="0" w:space="0" w:color="auto"/>
        <w:right w:val="none" w:sz="0" w:space="0" w:color="auto"/>
      </w:divBdr>
    </w:div>
    <w:div w:id="1963000760">
      <w:bodyDiv w:val="1"/>
      <w:marLeft w:val="0"/>
      <w:marRight w:val="0"/>
      <w:marTop w:val="0"/>
      <w:marBottom w:val="0"/>
      <w:divBdr>
        <w:top w:val="none" w:sz="0" w:space="0" w:color="auto"/>
        <w:left w:val="none" w:sz="0" w:space="0" w:color="auto"/>
        <w:bottom w:val="none" w:sz="0" w:space="0" w:color="auto"/>
        <w:right w:val="none" w:sz="0" w:space="0" w:color="auto"/>
      </w:divBdr>
    </w:div>
    <w:div w:id="1967613080">
      <w:bodyDiv w:val="1"/>
      <w:marLeft w:val="0"/>
      <w:marRight w:val="0"/>
      <w:marTop w:val="0"/>
      <w:marBottom w:val="0"/>
      <w:divBdr>
        <w:top w:val="none" w:sz="0" w:space="0" w:color="auto"/>
        <w:left w:val="none" w:sz="0" w:space="0" w:color="auto"/>
        <w:bottom w:val="none" w:sz="0" w:space="0" w:color="auto"/>
        <w:right w:val="none" w:sz="0" w:space="0" w:color="auto"/>
      </w:divBdr>
    </w:div>
    <w:div w:id="1974364839">
      <w:bodyDiv w:val="1"/>
      <w:marLeft w:val="0"/>
      <w:marRight w:val="0"/>
      <w:marTop w:val="0"/>
      <w:marBottom w:val="0"/>
      <w:divBdr>
        <w:top w:val="none" w:sz="0" w:space="0" w:color="auto"/>
        <w:left w:val="none" w:sz="0" w:space="0" w:color="auto"/>
        <w:bottom w:val="none" w:sz="0" w:space="0" w:color="auto"/>
        <w:right w:val="none" w:sz="0" w:space="0" w:color="auto"/>
      </w:divBdr>
    </w:div>
    <w:div w:id="2002810707">
      <w:bodyDiv w:val="1"/>
      <w:marLeft w:val="0"/>
      <w:marRight w:val="0"/>
      <w:marTop w:val="0"/>
      <w:marBottom w:val="0"/>
      <w:divBdr>
        <w:top w:val="none" w:sz="0" w:space="0" w:color="auto"/>
        <w:left w:val="none" w:sz="0" w:space="0" w:color="auto"/>
        <w:bottom w:val="none" w:sz="0" w:space="0" w:color="auto"/>
        <w:right w:val="none" w:sz="0" w:space="0" w:color="auto"/>
      </w:divBdr>
    </w:div>
    <w:div w:id="2009169295">
      <w:bodyDiv w:val="1"/>
      <w:marLeft w:val="0"/>
      <w:marRight w:val="0"/>
      <w:marTop w:val="0"/>
      <w:marBottom w:val="0"/>
      <w:divBdr>
        <w:top w:val="none" w:sz="0" w:space="0" w:color="auto"/>
        <w:left w:val="none" w:sz="0" w:space="0" w:color="auto"/>
        <w:bottom w:val="none" w:sz="0" w:space="0" w:color="auto"/>
        <w:right w:val="none" w:sz="0" w:space="0" w:color="auto"/>
      </w:divBdr>
    </w:div>
    <w:div w:id="2010449694">
      <w:bodyDiv w:val="1"/>
      <w:marLeft w:val="0"/>
      <w:marRight w:val="0"/>
      <w:marTop w:val="0"/>
      <w:marBottom w:val="0"/>
      <w:divBdr>
        <w:top w:val="none" w:sz="0" w:space="0" w:color="auto"/>
        <w:left w:val="none" w:sz="0" w:space="0" w:color="auto"/>
        <w:bottom w:val="none" w:sz="0" w:space="0" w:color="auto"/>
        <w:right w:val="none" w:sz="0" w:space="0" w:color="auto"/>
      </w:divBdr>
    </w:div>
    <w:div w:id="2016766644">
      <w:bodyDiv w:val="1"/>
      <w:marLeft w:val="0"/>
      <w:marRight w:val="0"/>
      <w:marTop w:val="0"/>
      <w:marBottom w:val="0"/>
      <w:divBdr>
        <w:top w:val="none" w:sz="0" w:space="0" w:color="auto"/>
        <w:left w:val="none" w:sz="0" w:space="0" w:color="auto"/>
        <w:bottom w:val="none" w:sz="0" w:space="0" w:color="auto"/>
        <w:right w:val="none" w:sz="0" w:space="0" w:color="auto"/>
      </w:divBdr>
    </w:div>
    <w:div w:id="2027828050">
      <w:bodyDiv w:val="1"/>
      <w:marLeft w:val="0"/>
      <w:marRight w:val="0"/>
      <w:marTop w:val="0"/>
      <w:marBottom w:val="0"/>
      <w:divBdr>
        <w:top w:val="none" w:sz="0" w:space="0" w:color="auto"/>
        <w:left w:val="none" w:sz="0" w:space="0" w:color="auto"/>
        <w:bottom w:val="none" w:sz="0" w:space="0" w:color="auto"/>
        <w:right w:val="none" w:sz="0" w:space="0" w:color="auto"/>
      </w:divBdr>
    </w:div>
    <w:div w:id="2041853293">
      <w:bodyDiv w:val="1"/>
      <w:marLeft w:val="0"/>
      <w:marRight w:val="0"/>
      <w:marTop w:val="0"/>
      <w:marBottom w:val="0"/>
      <w:divBdr>
        <w:top w:val="none" w:sz="0" w:space="0" w:color="auto"/>
        <w:left w:val="none" w:sz="0" w:space="0" w:color="auto"/>
        <w:bottom w:val="none" w:sz="0" w:space="0" w:color="auto"/>
        <w:right w:val="none" w:sz="0" w:space="0" w:color="auto"/>
      </w:divBdr>
    </w:div>
    <w:div w:id="2052802386">
      <w:bodyDiv w:val="1"/>
      <w:marLeft w:val="0"/>
      <w:marRight w:val="0"/>
      <w:marTop w:val="0"/>
      <w:marBottom w:val="0"/>
      <w:divBdr>
        <w:top w:val="none" w:sz="0" w:space="0" w:color="auto"/>
        <w:left w:val="none" w:sz="0" w:space="0" w:color="auto"/>
        <w:bottom w:val="none" w:sz="0" w:space="0" w:color="auto"/>
        <w:right w:val="none" w:sz="0" w:space="0" w:color="auto"/>
      </w:divBdr>
    </w:div>
    <w:div w:id="2062287206">
      <w:bodyDiv w:val="1"/>
      <w:marLeft w:val="0"/>
      <w:marRight w:val="0"/>
      <w:marTop w:val="0"/>
      <w:marBottom w:val="0"/>
      <w:divBdr>
        <w:top w:val="none" w:sz="0" w:space="0" w:color="auto"/>
        <w:left w:val="none" w:sz="0" w:space="0" w:color="auto"/>
        <w:bottom w:val="none" w:sz="0" w:space="0" w:color="auto"/>
        <w:right w:val="none" w:sz="0" w:space="0" w:color="auto"/>
      </w:divBdr>
    </w:div>
    <w:div w:id="2079404394">
      <w:bodyDiv w:val="1"/>
      <w:marLeft w:val="0"/>
      <w:marRight w:val="0"/>
      <w:marTop w:val="0"/>
      <w:marBottom w:val="0"/>
      <w:divBdr>
        <w:top w:val="none" w:sz="0" w:space="0" w:color="auto"/>
        <w:left w:val="none" w:sz="0" w:space="0" w:color="auto"/>
        <w:bottom w:val="none" w:sz="0" w:space="0" w:color="auto"/>
        <w:right w:val="none" w:sz="0" w:space="0" w:color="auto"/>
      </w:divBdr>
    </w:div>
    <w:div w:id="2080471533">
      <w:bodyDiv w:val="1"/>
      <w:marLeft w:val="0"/>
      <w:marRight w:val="0"/>
      <w:marTop w:val="0"/>
      <w:marBottom w:val="0"/>
      <w:divBdr>
        <w:top w:val="none" w:sz="0" w:space="0" w:color="auto"/>
        <w:left w:val="none" w:sz="0" w:space="0" w:color="auto"/>
        <w:bottom w:val="none" w:sz="0" w:space="0" w:color="auto"/>
        <w:right w:val="none" w:sz="0" w:space="0" w:color="auto"/>
      </w:divBdr>
    </w:div>
    <w:div w:id="2086108104">
      <w:bodyDiv w:val="1"/>
      <w:marLeft w:val="0"/>
      <w:marRight w:val="0"/>
      <w:marTop w:val="0"/>
      <w:marBottom w:val="0"/>
      <w:divBdr>
        <w:top w:val="none" w:sz="0" w:space="0" w:color="auto"/>
        <w:left w:val="none" w:sz="0" w:space="0" w:color="auto"/>
        <w:bottom w:val="none" w:sz="0" w:space="0" w:color="auto"/>
        <w:right w:val="none" w:sz="0" w:space="0" w:color="auto"/>
      </w:divBdr>
    </w:div>
    <w:div w:id="2095516470">
      <w:bodyDiv w:val="1"/>
      <w:marLeft w:val="0"/>
      <w:marRight w:val="0"/>
      <w:marTop w:val="0"/>
      <w:marBottom w:val="0"/>
      <w:divBdr>
        <w:top w:val="none" w:sz="0" w:space="0" w:color="auto"/>
        <w:left w:val="none" w:sz="0" w:space="0" w:color="auto"/>
        <w:bottom w:val="none" w:sz="0" w:space="0" w:color="auto"/>
        <w:right w:val="none" w:sz="0" w:space="0" w:color="auto"/>
      </w:divBdr>
    </w:div>
    <w:div w:id="2107074195">
      <w:bodyDiv w:val="1"/>
      <w:marLeft w:val="0"/>
      <w:marRight w:val="0"/>
      <w:marTop w:val="0"/>
      <w:marBottom w:val="0"/>
      <w:divBdr>
        <w:top w:val="none" w:sz="0" w:space="0" w:color="auto"/>
        <w:left w:val="none" w:sz="0" w:space="0" w:color="auto"/>
        <w:bottom w:val="none" w:sz="0" w:space="0" w:color="auto"/>
        <w:right w:val="none" w:sz="0" w:space="0" w:color="auto"/>
      </w:divBdr>
    </w:div>
    <w:div w:id="2111464807">
      <w:bodyDiv w:val="1"/>
      <w:marLeft w:val="0"/>
      <w:marRight w:val="0"/>
      <w:marTop w:val="0"/>
      <w:marBottom w:val="0"/>
      <w:divBdr>
        <w:top w:val="none" w:sz="0" w:space="0" w:color="auto"/>
        <w:left w:val="none" w:sz="0" w:space="0" w:color="auto"/>
        <w:bottom w:val="none" w:sz="0" w:space="0" w:color="auto"/>
        <w:right w:val="none" w:sz="0" w:space="0" w:color="auto"/>
      </w:divBdr>
    </w:div>
    <w:div w:id="2130395211">
      <w:bodyDiv w:val="1"/>
      <w:marLeft w:val="0"/>
      <w:marRight w:val="0"/>
      <w:marTop w:val="0"/>
      <w:marBottom w:val="0"/>
      <w:divBdr>
        <w:top w:val="none" w:sz="0" w:space="0" w:color="auto"/>
        <w:left w:val="none" w:sz="0" w:space="0" w:color="auto"/>
        <w:bottom w:val="none" w:sz="0" w:space="0" w:color="auto"/>
        <w:right w:val="none" w:sz="0" w:space="0" w:color="auto"/>
      </w:divBdr>
    </w:div>
    <w:div w:id="2133479665">
      <w:bodyDiv w:val="1"/>
      <w:marLeft w:val="0"/>
      <w:marRight w:val="0"/>
      <w:marTop w:val="0"/>
      <w:marBottom w:val="0"/>
      <w:divBdr>
        <w:top w:val="none" w:sz="0" w:space="0" w:color="auto"/>
        <w:left w:val="none" w:sz="0" w:space="0" w:color="auto"/>
        <w:bottom w:val="none" w:sz="0" w:space="0" w:color="auto"/>
        <w:right w:val="none" w:sz="0" w:space="0" w:color="auto"/>
      </w:divBdr>
    </w:div>
    <w:div w:id="2136752103">
      <w:bodyDiv w:val="1"/>
      <w:marLeft w:val="0"/>
      <w:marRight w:val="0"/>
      <w:marTop w:val="0"/>
      <w:marBottom w:val="0"/>
      <w:divBdr>
        <w:top w:val="none" w:sz="0" w:space="0" w:color="auto"/>
        <w:left w:val="none" w:sz="0" w:space="0" w:color="auto"/>
        <w:bottom w:val="none" w:sz="0" w:space="0" w:color="auto"/>
        <w:right w:val="none" w:sz="0" w:space="0" w:color="auto"/>
      </w:divBdr>
      <w:divsChild>
        <w:div w:id="1063061444">
          <w:marLeft w:val="0"/>
          <w:marRight w:val="0"/>
          <w:marTop w:val="0"/>
          <w:marBottom w:val="0"/>
          <w:divBdr>
            <w:top w:val="none" w:sz="0" w:space="0" w:color="auto"/>
            <w:left w:val="none" w:sz="0" w:space="0" w:color="auto"/>
            <w:bottom w:val="none" w:sz="0" w:space="0" w:color="auto"/>
            <w:right w:val="none" w:sz="0" w:space="0" w:color="auto"/>
          </w:divBdr>
          <w:divsChild>
            <w:div w:id="1069381612">
              <w:marLeft w:val="0"/>
              <w:marRight w:val="0"/>
              <w:marTop w:val="0"/>
              <w:marBottom w:val="0"/>
              <w:divBdr>
                <w:top w:val="none" w:sz="0" w:space="0" w:color="auto"/>
                <w:left w:val="none" w:sz="0" w:space="0" w:color="auto"/>
                <w:bottom w:val="none" w:sz="0" w:space="0" w:color="auto"/>
                <w:right w:val="none" w:sz="0" w:space="0" w:color="auto"/>
              </w:divBdr>
              <w:divsChild>
                <w:div w:id="346492073">
                  <w:marLeft w:val="0"/>
                  <w:marRight w:val="0"/>
                  <w:marTop w:val="0"/>
                  <w:marBottom w:val="0"/>
                  <w:divBdr>
                    <w:top w:val="none" w:sz="0" w:space="0" w:color="auto"/>
                    <w:left w:val="none" w:sz="0" w:space="0" w:color="auto"/>
                    <w:bottom w:val="none" w:sz="0" w:space="0" w:color="auto"/>
                    <w:right w:val="none" w:sz="0" w:space="0" w:color="auto"/>
                  </w:divBdr>
                  <w:divsChild>
                    <w:div w:id="5277636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145468470">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image" Target="media/image6.emf"/><Relationship Id="rId26" Type="http://schemas.openxmlformats.org/officeDocument/2006/relationships/chart" Target="charts/chart7.xml"/><Relationship Id="rId39" Type="http://schemas.openxmlformats.org/officeDocument/2006/relationships/footer" Target="footer1.xml"/><Relationship Id="rId21" Type="http://schemas.openxmlformats.org/officeDocument/2006/relationships/chart" Target="charts/chart2.xml"/><Relationship Id="rId34" Type="http://schemas.openxmlformats.org/officeDocument/2006/relationships/image" Target="media/image14.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chart" Target="charts/chart1.xml"/><Relationship Id="rId29" Type="http://schemas.openxmlformats.org/officeDocument/2006/relationships/image" Target="media/image9.png"/><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chart" Target="charts/chart5.xml"/><Relationship Id="rId32" Type="http://schemas.openxmlformats.org/officeDocument/2006/relationships/image" Target="media/image12.png"/><Relationship Id="rId37" Type="http://schemas.openxmlformats.org/officeDocument/2006/relationships/image" Target="media/image17.png"/><Relationship Id="rId40"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3.png"/><Relationship Id="rId23" Type="http://schemas.openxmlformats.org/officeDocument/2006/relationships/chart" Target="charts/chart4.xml"/><Relationship Id="rId28" Type="http://schemas.openxmlformats.org/officeDocument/2006/relationships/image" Target="media/image8.png"/><Relationship Id="rId36" Type="http://schemas.openxmlformats.org/officeDocument/2006/relationships/image" Target="media/image16.png"/><Relationship Id="rId10" Type="http://schemas.openxmlformats.org/officeDocument/2006/relationships/endnotes" Target="endnotes.xml"/><Relationship Id="rId19" Type="http://schemas.openxmlformats.org/officeDocument/2006/relationships/image" Target="media/image7.emf"/><Relationship Id="rId31" Type="http://schemas.openxmlformats.org/officeDocument/2006/relationships/image" Target="media/image11.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cid:image001.png@01D83B75.5364D880" TargetMode="External"/><Relationship Id="rId22" Type="http://schemas.openxmlformats.org/officeDocument/2006/relationships/chart" Target="charts/chart3.xml"/><Relationship Id="rId27" Type="http://schemas.openxmlformats.org/officeDocument/2006/relationships/hyperlink" Target="https://www.ajbell.co.uk/research/sub/LSE:AML/news-item/1667917112061365500" TargetMode="External"/><Relationship Id="rId30" Type="http://schemas.openxmlformats.org/officeDocument/2006/relationships/image" Target="media/image10.png"/><Relationship Id="rId35" Type="http://schemas.openxmlformats.org/officeDocument/2006/relationships/image" Target="media/image15.png"/><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cid:image001.png@01D0EA4A.2BD679A0" TargetMode="External"/><Relationship Id="rId17" Type="http://schemas.openxmlformats.org/officeDocument/2006/relationships/image" Target="media/image5.emf"/><Relationship Id="rId25" Type="http://schemas.openxmlformats.org/officeDocument/2006/relationships/chart" Target="charts/chart6.xml"/><Relationship Id="rId33" Type="http://schemas.openxmlformats.org/officeDocument/2006/relationships/image" Target="media/image13.png"/><Relationship Id="rId38" Type="http://schemas.openxmlformats.org/officeDocument/2006/relationships/image" Target="media/image18.png"/></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fad-lc\Local%20Settings\Temporary%20Internet%20Files\OLK35\AssignFrm.dot" TargetMode="External"/></Relationships>
</file>

<file path=word/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word/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word/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word/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word/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4.xlsx"/></Relationships>
</file>

<file path=word/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5.xlsx"/></Relationships>
</file>

<file path=word/charts/_rels/chart7.xml.rels><?xml version="1.0" encoding="UTF-8" standalone="yes"?>
<Relationships xmlns="http://schemas.openxmlformats.org/package/2006/relationships"><Relationship Id="rId3" Type="http://schemas.openxmlformats.org/officeDocument/2006/relationships/oleObject" Target="https://ukwg-my.sharepoint.com/personal/gareth_gooding_ukwg_co_uk/Documents/MADE/Finance%20Planning%20and%20Management/Assignment/Aston%20Martin%20Ratio%20calculations.xlsx" TargetMode="External"/><Relationship Id="rId2" Type="http://schemas.microsoft.com/office/2011/relationships/chartColorStyle" Target="colors7.xml"/><Relationship Id="rId1" Type="http://schemas.microsoft.com/office/2011/relationships/chartStyle" Target="style7.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r>
              <a:rPr lang="en-GB"/>
              <a:t>AML PROFITABILITY Ratios 2019/2020/2021</a:t>
            </a:r>
          </a:p>
        </c:rich>
      </c:tx>
      <c:layout>
        <c:manualLayout>
          <c:xMode val="edge"/>
          <c:yMode val="edge"/>
          <c:x val="0.19828064337215751"/>
          <c:y val="0"/>
        </c:manualLayout>
      </c:layout>
      <c:overlay val="0"/>
      <c:spPr>
        <a:noFill/>
        <a:ln>
          <a:noFill/>
        </a:ln>
        <a:effectLst/>
      </c:spPr>
      <c:txPr>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endParaRPr lang="en-US"/>
        </a:p>
      </c:txPr>
    </c:title>
    <c:autoTitleDeleted val="0"/>
    <c:plotArea>
      <c:layout>
        <c:manualLayout>
          <c:layoutTarget val="inner"/>
          <c:xMode val="edge"/>
          <c:yMode val="edge"/>
          <c:x val="0.1948190479980943"/>
          <c:y val="0.10311605614515579"/>
          <c:w val="0.79774773535641685"/>
          <c:h val="0.56113591235878124"/>
        </c:manualLayout>
      </c:layout>
      <c:lineChart>
        <c:grouping val="standard"/>
        <c:varyColors val="0"/>
        <c:ser>
          <c:idx val="0"/>
          <c:order val="0"/>
          <c:tx>
            <c:strRef>
              <c:f>'Aston Martin'!$M$5</c:f>
              <c:strCache>
                <c:ptCount val="1"/>
                <c:pt idx="0">
                  <c:v>Gross Margin% </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6"/>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'Aston Martin'!$N$4:$P$4</c:f>
              <c:numCache>
                <c:formatCode>General</c:formatCode>
                <c:ptCount val="3"/>
                <c:pt idx="0">
                  <c:v>2019</c:v>
                </c:pt>
                <c:pt idx="1">
                  <c:v>2020</c:v>
                </c:pt>
                <c:pt idx="2">
                  <c:v>2021</c:v>
                </c:pt>
              </c:numCache>
            </c:numRef>
          </c:cat>
          <c:val>
            <c:numRef>
              <c:f>'Aston Martin'!$N$5:$P$5</c:f>
              <c:numCache>
                <c:formatCode>0%</c:formatCode>
                <c:ptCount val="3"/>
                <c:pt idx="0">
                  <c:v>0.34451810300866909</c:v>
                </c:pt>
                <c:pt idx="1">
                  <c:v>0.18159529257927429</c:v>
                </c:pt>
                <c:pt idx="2">
                  <c:v>0.31379530722176574</c:v>
                </c:pt>
              </c:numCache>
            </c:numRef>
          </c:val>
          <c:smooth val="0"/>
          <c:extLst>
            <c:ext xmlns:c16="http://schemas.microsoft.com/office/drawing/2014/chart" uri="{C3380CC4-5D6E-409C-BE32-E72D297353CC}">
              <c16:uniqueId val="{00000000-4CC4-45C4-A21A-19BD980C110E}"/>
            </c:ext>
          </c:extLst>
        </c:ser>
        <c:ser>
          <c:idx val="1"/>
          <c:order val="1"/>
          <c:tx>
            <c:strRef>
              <c:f>'Aston Martin'!$M$6</c:f>
              <c:strCache>
                <c:ptCount val="1"/>
                <c:pt idx="0">
                  <c:v>Operating Profit %</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5"/>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'Aston Martin'!$N$4:$P$4</c:f>
              <c:numCache>
                <c:formatCode>General</c:formatCode>
                <c:ptCount val="3"/>
                <c:pt idx="0">
                  <c:v>2019</c:v>
                </c:pt>
                <c:pt idx="1">
                  <c:v>2020</c:v>
                </c:pt>
                <c:pt idx="2">
                  <c:v>2021</c:v>
                </c:pt>
              </c:numCache>
            </c:numRef>
          </c:cat>
          <c:val>
            <c:numRef>
              <c:f>'Aston Martin'!$N$6:$P$6</c:f>
              <c:numCache>
                <c:formatCode>0%</c:formatCode>
                <c:ptCount val="3"/>
                <c:pt idx="0">
                  <c:v>-5.3034166241713414E-2</c:v>
                </c:pt>
                <c:pt idx="1">
                  <c:v>-0.52778685845047402</c:v>
                </c:pt>
                <c:pt idx="2">
                  <c:v>-6.9843878389482333E-2</c:v>
                </c:pt>
              </c:numCache>
            </c:numRef>
          </c:val>
          <c:smooth val="0"/>
          <c:extLst>
            <c:ext xmlns:c16="http://schemas.microsoft.com/office/drawing/2014/chart" uri="{C3380CC4-5D6E-409C-BE32-E72D297353CC}">
              <c16:uniqueId val="{00000001-4CC4-45C4-A21A-19BD980C110E}"/>
            </c:ext>
          </c:extLst>
        </c:ser>
        <c:ser>
          <c:idx val="2"/>
          <c:order val="2"/>
          <c:tx>
            <c:strRef>
              <c:f>'Aston Martin'!$M$7</c:f>
              <c:strCache>
                <c:ptCount val="1"/>
                <c:pt idx="0">
                  <c:v>Net Profit / Net Margin %</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4"/>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'Aston Martin'!$N$4:$P$4</c:f>
              <c:numCache>
                <c:formatCode>General</c:formatCode>
                <c:ptCount val="3"/>
                <c:pt idx="0">
                  <c:v>2019</c:v>
                </c:pt>
                <c:pt idx="1">
                  <c:v>2020</c:v>
                </c:pt>
                <c:pt idx="2">
                  <c:v>2021</c:v>
                </c:pt>
              </c:numCache>
            </c:numRef>
          </c:cat>
          <c:val>
            <c:numRef>
              <c:f>'Aston Martin'!$N$7:$P$7</c:f>
              <c:numCache>
                <c:formatCode>0%</c:formatCode>
                <c:ptCount val="3"/>
                <c:pt idx="0">
                  <c:v>-0.11993880673125956</c:v>
                </c:pt>
                <c:pt idx="1">
                  <c:v>-0.6709709055246813</c:v>
                </c:pt>
                <c:pt idx="2">
                  <c:v>-0.17282936181867983</c:v>
                </c:pt>
              </c:numCache>
            </c:numRef>
          </c:val>
          <c:smooth val="0"/>
          <c:extLst>
            <c:ext xmlns:c16="http://schemas.microsoft.com/office/drawing/2014/chart" uri="{C3380CC4-5D6E-409C-BE32-E72D297353CC}">
              <c16:uniqueId val="{00000002-4CC4-45C4-A21A-19BD980C110E}"/>
            </c:ext>
          </c:extLst>
        </c:ser>
        <c:ser>
          <c:idx val="3"/>
          <c:order val="3"/>
          <c:tx>
            <c:strRef>
              <c:f>'Aston Martin'!$M$8</c:f>
              <c:strCache>
                <c:ptCount val="1"/>
                <c:pt idx="0">
                  <c:v>Return on Assets</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6">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'Aston Martin'!$N$4:$P$4</c:f>
              <c:numCache>
                <c:formatCode>General</c:formatCode>
                <c:ptCount val="3"/>
                <c:pt idx="0">
                  <c:v>2019</c:v>
                </c:pt>
                <c:pt idx="1">
                  <c:v>2020</c:v>
                </c:pt>
                <c:pt idx="2">
                  <c:v>2021</c:v>
                </c:pt>
              </c:numCache>
            </c:numRef>
          </c:cat>
          <c:val>
            <c:numRef>
              <c:f>'Aston Martin'!$N$8:$P$8</c:f>
              <c:numCache>
                <c:formatCode>0%</c:formatCode>
                <c:ptCount val="3"/>
                <c:pt idx="0">
                  <c:v>-5.2709425843754203E-2</c:v>
                </c:pt>
                <c:pt idx="1">
                  <c:v>-0.14687991985115212</c:v>
                </c:pt>
                <c:pt idx="2">
                  <c:v>-6.6596306068601591E-2</c:v>
                </c:pt>
              </c:numCache>
            </c:numRef>
          </c:val>
          <c:smooth val="0"/>
          <c:extLst>
            <c:ext xmlns:c16="http://schemas.microsoft.com/office/drawing/2014/chart" uri="{C3380CC4-5D6E-409C-BE32-E72D297353CC}">
              <c16:uniqueId val="{00000003-4CC4-45C4-A21A-19BD980C110E}"/>
            </c:ext>
          </c:extLst>
        </c:ser>
        <c:ser>
          <c:idx val="4"/>
          <c:order val="4"/>
          <c:tx>
            <c:strRef>
              <c:f>'Aston Martin'!$M$9</c:f>
              <c:strCache>
                <c:ptCount val="1"/>
                <c:pt idx="0">
                  <c:v>Return on Shareholder Equity</c:v>
                </c:pt>
              </c:strCache>
            </c:strRef>
          </c:tx>
          <c:spPr>
            <a:ln w="19050" cap="rnd" cmpd="sng" algn="ctr">
              <a:solidFill>
                <a:schemeClr val="accent5">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5">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'Aston Martin'!$N$4:$P$4</c:f>
              <c:numCache>
                <c:formatCode>General</c:formatCode>
                <c:ptCount val="3"/>
                <c:pt idx="0">
                  <c:v>2019</c:v>
                </c:pt>
                <c:pt idx="1">
                  <c:v>2020</c:v>
                </c:pt>
                <c:pt idx="2">
                  <c:v>2021</c:v>
                </c:pt>
              </c:numCache>
            </c:numRef>
          </c:cat>
          <c:val>
            <c:numRef>
              <c:f>'Aston Martin'!$N$9:$P$9</c:f>
              <c:numCache>
                <c:formatCode>0%</c:formatCode>
                <c:ptCount val="3"/>
                <c:pt idx="0">
                  <c:v>-0.35679611650485432</c:v>
                </c:pt>
                <c:pt idx="1">
                  <c:v>-0.51050864320358158</c:v>
                </c:pt>
                <c:pt idx="2">
                  <c:v>-0.28664445790430043</c:v>
                </c:pt>
              </c:numCache>
            </c:numRef>
          </c:val>
          <c:smooth val="0"/>
          <c:extLst>
            <c:ext xmlns:c16="http://schemas.microsoft.com/office/drawing/2014/chart" uri="{C3380CC4-5D6E-409C-BE32-E72D297353CC}">
              <c16:uniqueId val="{00000004-4CC4-45C4-A21A-19BD980C110E}"/>
            </c:ext>
          </c:extLst>
        </c:ser>
        <c:dLbls>
          <c:dLblPos val="ctr"/>
          <c:showLegendKey val="0"/>
          <c:showVal val="1"/>
          <c:showCatName val="0"/>
          <c:showSerName val="0"/>
          <c:showPercent val="0"/>
          <c:showBubbleSize val="0"/>
        </c:dLbls>
        <c:marker val="1"/>
        <c:smooth val="0"/>
        <c:axId val="585473744"/>
        <c:axId val="585481648"/>
      </c:lineChart>
      <c:catAx>
        <c:axId val="585473744"/>
        <c:scaling>
          <c:orientation val="minMax"/>
        </c:scaling>
        <c:delete val="0"/>
        <c:axPos val="b"/>
        <c:majorGridlines>
          <c:spPr>
            <a:ln>
              <a:solidFill>
                <a:schemeClr val="dk1">
                  <a:lumMod val="15000"/>
                  <a:lumOff val="85000"/>
                </a:schemeClr>
              </a:solidFill>
            </a:ln>
            <a:effectLst/>
          </c:spPr>
        </c:majorGridlines>
        <c:numFmt formatCode="General" sourceLinked="1"/>
        <c:majorTickMark val="out"/>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81648"/>
        <c:crosses val="autoZero"/>
        <c:auto val="1"/>
        <c:lblAlgn val="ctr"/>
        <c:lblOffset val="100"/>
        <c:noMultiLvlLbl val="0"/>
      </c:catAx>
      <c:valAx>
        <c:axId val="585481648"/>
        <c:scaling>
          <c:orientation val="minMax"/>
        </c:scaling>
        <c:delete val="0"/>
        <c:axPos val="l"/>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12700" cap="flat" cmpd="sng" algn="ctr">
      <a:solidFill>
        <a:schemeClr val="dk1">
          <a:lumMod val="15000"/>
          <a:lumOff val="85000"/>
        </a:schemeClr>
      </a:solidFill>
      <a:round/>
    </a:ln>
    <a:effectLst/>
  </c:spPr>
  <c:txPr>
    <a:bodyPr/>
    <a:lstStyle/>
    <a:p>
      <a:pPr>
        <a:defRPr>
          <a:latin typeface="Arial Nova" panose="020B0504020202020204" pitchFamily="34" charset="0"/>
        </a:defRPr>
      </a:pPr>
      <a:endParaRPr lang="en-US"/>
    </a:p>
  </c:txPr>
  <c:externalData r:id="rId4">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r>
              <a:rPr lang="en-GB"/>
              <a:t>AML LIQUIDITY Ratios 2019/2020/2021</a:t>
            </a:r>
          </a:p>
        </c:rich>
      </c:tx>
      <c:overlay val="0"/>
      <c:spPr>
        <a:noFill/>
        <a:ln>
          <a:noFill/>
        </a:ln>
        <a:effectLst/>
      </c:spPr>
      <c:txPr>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endParaRPr lang="en-US"/>
        </a:p>
      </c:txPr>
    </c:title>
    <c:autoTitleDeleted val="0"/>
    <c:plotArea>
      <c:layout/>
      <c:lineChart>
        <c:grouping val="standard"/>
        <c:varyColors val="0"/>
        <c:ser>
          <c:idx val="2"/>
          <c:order val="2"/>
          <c:tx>
            <c:strRef>
              <c:f>'Data display'!$C$46</c:f>
              <c:strCache>
                <c:ptCount val="1"/>
                <c:pt idx="0">
                  <c:v>Current Ratio</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4"/>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display'!$D$44,'Data display'!$E$44,'Data display'!$F$44)</c:f>
              <c:numCache>
                <c:formatCode>General</c:formatCode>
                <c:ptCount val="3"/>
                <c:pt idx="0">
                  <c:v>2019</c:v>
                </c:pt>
                <c:pt idx="1">
                  <c:v>2020</c:v>
                </c:pt>
                <c:pt idx="2">
                  <c:v>2021</c:v>
                </c:pt>
              </c:numCache>
            </c:numRef>
          </c:cat>
          <c:val>
            <c:numRef>
              <c:f>'Data display'!$D$46:$F$46</c:f>
              <c:numCache>
                <c:formatCode>0.00</c:formatCode>
                <c:ptCount val="3"/>
                <c:pt idx="0">
                  <c:v>0.63749719164232754</c:v>
                </c:pt>
                <c:pt idx="1">
                  <c:v>1.1004577508350861</c:v>
                </c:pt>
                <c:pt idx="2">
                  <c:v>0.95879363676535567</c:v>
                </c:pt>
              </c:numCache>
            </c:numRef>
          </c:val>
          <c:smooth val="0"/>
          <c:extLst>
            <c:ext xmlns:c16="http://schemas.microsoft.com/office/drawing/2014/chart" uri="{C3380CC4-5D6E-409C-BE32-E72D297353CC}">
              <c16:uniqueId val="{00000000-1387-4E20-A2B4-88459A0BD818}"/>
            </c:ext>
          </c:extLst>
        </c:ser>
        <c:ser>
          <c:idx val="3"/>
          <c:order val="3"/>
          <c:tx>
            <c:strRef>
              <c:f>'Data display'!$C$47</c:f>
              <c:strCache>
                <c:ptCount val="1"/>
                <c:pt idx="0">
                  <c:v>Quick ratio</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6">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display'!$D$44,'Data display'!$E$44,'Data display'!$F$44)</c:f>
              <c:numCache>
                <c:formatCode>General</c:formatCode>
                <c:ptCount val="3"/>
                <c:pt idx="0">
                  <c:v>2019</c:v>
                </c:pt>
                <c:pt idx="1">
                  <c:v>2020</c:v>
                </c:pt>
                <c:pt idx="2">
                  <c:v>2021</c:v>
                </c:pt>
              </c:numCache>
            </c:numRef>
          </c:cat>
          <c:val>
            <c:numRef>
              <c:f>'Data display'!$D$47:$F$47</c:f>
              <c:numCache>
                <c:formatCode>0.00</c:formatCode>
                <c:ptCount val="3"/>
                <c:pt idx="0">
                  <c:v>0.41204223769939341</c:v>
                </c:pt>
                <c:pt idx="1">
                  <c:v>0.84386985030310535</c:v>
                </c:pt>
                <c:pt idx="2">
                  <c:v>0.7413831197525409</c:v>
                </c:pt>
              </c:numCache>
            </c:numRef>
          </c:val>
          <c:smooth val="0"/>
          <c:extLst>
            <c:ext xmlns:c16="http://schemas.microsoft.com/office/drawing/2014/chart" uri="{C3380CC4-5D6E-409C-BE32-E72D297353CC}">
              <c16:uniqueId val="{00000001-1387-4E20-A2B4-88459A0BD818}"/>
            </c:ext>
          </c:extLst>
        </c:ser>
        <c:ser>
          <c:idx val="4"/>
          <c:order val="4"/>
          <c:tx>
            <c:strRef>
              <c:f>'Data display'!$C$48</c:f>
              <c:strCache>
                <c:ptCount val="1"/>
                <c:pt idx="0">
                  <c:v>Cash ratio</c:v>
                </c:pt>
              </c:strCache>
            </c:strRef>
          </c:tx>
          <c:spPr>
            <a:ln w="19050" cap="rnd" cmpd="sng" algn="ctr">
              <a:solidFill>
                <a:schemeClr val="accent5">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5">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display'!$D$44,'Data display'!$E$44,'Data display'!$F$44)</c:f>
              <c:numCache>
                <c:formatCode>General</c:formatCode>
                <c:ptCount val="3"/>
                <c:pt idx="0">
                  <c:v>2019</c:v>
                </c:pt>
                <c:pt idx="1">
                  <c:v>2020</c:v>
                </c:pt>
                <c:pt idx="2">
                  <c:v>2021</c:v>
                </c:pt>
              </c:numCache>
            </c:numRef>
          </c:cat>
          <c:val>
            <c:numRef>
              <c:f>'Data display'!$D$48:$F$48</c:f>
              <c:numCache>
                <c:formatCode>0.00</c:formatCode>
                <c:ptCount val="3"/>
                <c:pt idx="0">
                  <c:v>0.12120871714221523</c:v>
                </c:pt>
                <c:pt idx="1">
                  <c:v>0.60546826673264875</c:v>
                </c:pt>
                <c:pt idx="2">
                  <c:v>0.46277065841802911</c:v>
                </c:pt>
              </c:numCache>
            </c:numRef>
          </c:val>
          <c:smooth val="0"/>
          <c:extLst>
            <c:ext xmlns:c16="http://schemas.microsoft.com/office/drawing/2014/chart" uri="{C3380CC4-5D6E-409C-BE32-E72D297353CC}">
              <c16:uniqueId val="{00000002-1387-4E20-A2B4-88459A0BD818}"/>
            </c:ext>
          </c:extLst>
        </c:ser>
        <c:dLbls>
          <c:dLblPos val="ctr"/>
          <c:showLegendKey val="0"/>
          <c:showVal val="1"/>
          <c:showCatName val="0"/>
          <c:showSerName val="0"/>
          <c:showPercent val="0"/>
          <c:showBubbleSize val="0"/>
        </c:dLbls>
        <c:marker val="1"/>
        <c:smooth val="0"/>
        <c:axId val="585473744"/>
        <c:axId val="585481648"/>
        <c:extLst>
          <c:ext xmlns:c15="http://schemas.microsoft.com/office/drawing/2012/chart" uri="{02D57815-91ED-43cb-92C2-25804820EDAC}">
            <c15:filteredLineSeries>
              <c15:ser>
                <c:idx val="0"/>
                <c:order val="0"/>
                <c:tx>
                  <c:strRef>
                    <c:extLst>
                      <c:ext uri="{02D57815-91ED-43cb-92C2-25804820EDAC}">
                        <c15:formulaRef>
                          <c15:sqref>'Data display'!$C$44</c15:sqref>
                        </c15:formulaRef>
                      </c:ext>
                    </c:extLst>
                    <c:strCache>
                      <c:ptCount val="1"/>
                      <c:pt idx="0">
                        <c:v>Ratio Analysis</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35000"/>
                                <a:lumOff val="65000"/>
                              </a:schemeClr>
                            </a:solidFill>
                          </a:ln>
                          <a:effectLst/>
                        </c:spPr>
                      </c15:leaderLines>
                    </c:ext>
                  </c:extLst>
                </c:dLbls>
                <c:cat>
                  <c:numRef>
                    <c:extLst>
                      <c:ext uri="{02D57815-91ED-43cb-92C2-25804820EDAC}">
                        <c15:formulaRef>
                          <c15:sqref>('Data display'!$D$44,'Data display'!$E$44,'Data display'!$F$44)</c15:sqref>
                        </c15:formulaRef>
                      </c:ext>
                    </c:extLst>
                    <c:numCache>
                      <c:formatCode>General</c:formatCode>
                      <c:ptCount val="3"/>
                      <c:pt idx="0">
                        <c:v>2019</c:v>
                      </c:pt>
                      <c:pt idx="1">
                        <c:v>2020</c:v>
                      </c:pt>
                      <c:pt idx="2">
                        <c:v>2021</c:v>
                      </c:pt>
                    </c:numCache>
                  </c:numRef>
                </c:cat>
                <c:val>
                  <c:numRef>
                    <c:extLst>
                      <c:ext uri="{02D57815-91ED-43cb-92C2-25804820EDAC}">
                        <c15:formulaRef>
                          <c15:sqref>'Data display'!$D$44:$F$44</c15:sqref>
                        </c15:formulaRef>
                      </c:ext>
                    </c:extLst>
                    <c:numCache>
                      <c:formatCode>General</c:formatCode>
                      <c:ptCount val="3"/>
                      <c:pt idx="0">
                        <c:v>2019</c:v>
                      </c:pt>
                      <c:pt idx="1">
                        <c:v>2020</c:v>
                      </c:pt>
                      <c:pt idx="2">
                        <c:v>2021</c:v>
                      </c:pt>
                    </c:numCache>
                  </c:numRef>
                </c:val>
                <c:smooth val="0"/>
                <c:extLst>
                  <c:ext xmlns:c16="http://schemas.microsoft.com/office/drawing/2014/chart" uri="{C3380CC4-5D6E-409C-BE32-E72D297353CC}">
                    <c16:uniqueId val="{00000003-1387-4E20-A2B4-88459A0BD818}"/>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'Data display'!$C$45</c15:sqref>
                        </c15:formulaRef>
                      </c:ext>
                    </c:extLst>
                    <c:strCache>
                      <c:ptCount val="1"/>
                      <c:pt idx="0">
                        <c:v>LIQUIDITY</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5"/>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extLst xmlns:c15="http://schemas.microsoft.com/office/drawing/2012/chart">
                      <c:ext xmlns:c15="http://schemas.microsoft.com/office/drawing/2012/chart" uri="{02D57815-91ED-43cb-92C2-25804820EDAC}">
                        <c15:formulaRef>
                          <c15:sqref>('Data display'!$D$44,'Data display'!$E$44,'Data display'!$F$44)</c15:sqref>
                        </c15:formulaRef>
                      </c:ext>
                    </c:extLst>
                    <c:numCache>
                      <c:formatCode>General</c:formatCode>
                      <c:ptCount val="3"/>
                      <c:pt idx="0">
                        <c:v>2019</c:v>
                      </c:pt>
                      <c:pt idx="1">
                        <c:v>2020</c:v>
                      </c:pt>
                      <c:pt idx="2">
                        <c:v>2021</c:v>
                      </c:pt>
                    </c:numCache>
                  </c:numRef>
                </c:cat>
                <c:val>
                  <c:numRef>
                    <c:extLst xmlns:c15="http://schemas.microsoft.com/office/drawing/2012/chart">
                      <c:ext xmlns:c15="http://schemas.microsoft.com/office/drawing/2012/chart" uri="{02D57815-91ED-43cb-92C2-25804820EDAC}">
                        <c15:formulaRef>
                          <c15:sqref>'Data display'!$D$45:$F$45</c15:sqref>
                        </c15:formulaRef>
                      </c:ext>
                    </c:extLst>
                    <c:numCache>
                      <c:formatCode>General</c:formatCode>
                      <c:ptCount val="3"/>
                    </c:numCache>
                  </c:numRef>
                </c:val>
                <c:smooth val="0"/>
                <c:extLst>
                  <c:ext xmlns:c16="http://schemas.microsoft.com/office/drawing/2014/chart" uri="{C3380CC4-5D6E-409C-BE32-E72D297353CC}">
                    <c16:uniqueId val="{00000004-1387-4E20-A2B4-88459A0BD818}"/>
                  </c:ext>
                </c:extLst>
              </c15:ser>
            </c15:filteredLineSeries>
          </c:ext>
        </c:extLst>
      </c:lineChart>
      <c:catAx>
        <c:axId val="585473744"/>
        <c:scaling>
          <c:orientation val="minMax"/>
        </c:scaling>
        <c:delete val="0"/>
        <c:axPos val="b"/>
        <c:numFmt formatCode="General"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81648"/>
        <c:crosses val="autoZero"/>
        <c:auto val="1"/>
        <c:lblAlgn val="ctr"/>
        <c:lblOffset val="100"/>
        <c:noMultiLvlLbl val="0"/>
      </c:catAx>
      <c:valAx>
        <c:axId val="585481648"/>
        <c:scaling>
          <c:orientation val="minMax"/>
        </c:scaling>
        <c:delete val="0"/>
        <c:axPos val="l"/>
        <c:majorGridlines>
          <c:spPr>
            <a:ln>
              <a:solidFill>
                <a:schemeClr val="dk1">
                  <a:lumMod val="15000"/>
                  <a:lumOff val="85000"/>
                </a:schemeClr>
              </a:solidFill>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latin typeface="Arial Nova" panose="020B0504020202020204" pitchFamily="34" charset="0"/>
        </a:defRPr>
      </a:pPr>
      <a:endParaRPr lang="en-US"/>
    </a:p>
  </c:txPr>
  <c:externalData r:id="rId4">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r>
              <a:rPr lang="en-GB"/>
              <a:t>AML ACTIVITY Ratios 2019/2020/2021</a:t>
            </a:r>
          </a:p>
        </c:rich>
      </c:tx>
      <c:layout>
        <c:manualLayout>
          <c:xMode val="edge"/>
          <c:yMode val="edge"/>
          <c:x val="0.27372290153036399"/>
          <c:y val="8.0715831200986563E-4"/>
        </c:manualLayout>
      </c:layout>
      <c:overlay val="0"/>
      <c:spPr>
        <a:noFill/>
        <a:ln>
          <a:noFill/>
        </a:ln>
        <a:effectLst/>
      </c:spPr>
      <c:txPr>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endParaRPr lang="en-US"/>
        </a:p>
      </c:txPr>
    </c:title>
    <c:autoTitleDeleted val="0"/>
    <c:plotArea>
      <c:layout>
        <c:manualLayout>
          <c:layoutTarget val="inner"/>
          <c:xMode val="edge"/>
          <c:yMode val="edge"/>
          <c:x val="0.20098614772817452"/>
          <c:y val="0.15171023622047244"/>
          <c:w val="0.78312789111886716"/>
          <c:h val="0.57848643919510057"/>
        </c:manualLayout>
      </c:layout>
      <c:lineChart>
        <c:grouping val="standard"/>
        <c:varyColors val="0"/>
        <c:ser>
          <c:idx val="2"/>
          <c:order val="2"/>
          <c:tx>
            <c:strRef>
              <c:f>'Data display'!$C$52</c:f>
              <c:strCache>
                <c:ptCount val="1"/>
                <c:pt idx="0">
                  <c:v>Days Sales Outstanding</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4"/>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display'!$D$50:$F$50</c:f>
              <c:numCache>
                <c:formatCode>General</c:formatCode>
                <c:ptCount val="3"/>
                <c:pt idx="0">
                  <c:v>2019</c:v>
                </c:pt>
                <c:pt idx="1">
                  <c:v>2020</c:v>
                </c:pt>
                <c:pt idx="2">
                  <c:v>2021</c:v>
                </c:pt>
              </c:numCache>
            </c:numRef>
          </c:cat>
          <c:val>
            <c:numRef>
              <c:f>'Data display'!$D$52:$F$52</c:f>
              <c:numCache>
                <c:formatCode>0.00</c:formatCode>
                <c:ptCount val="3"/>
                <c:pt idx="0">
                  <c:v>93.623151453340128</c:v>
                </c:pt>
                <c:pt idx="1">
                  <c:v>106.67211507028442</c:v>
                </c:pt>
                <c:pt idx="2">
                  <c:v>81.810919382817502</c:v>
                </c:pt>
              </c:numCache>
            </c:numRef>
          </c:val>
          <c:smooth val="0"/>
          <c:extLst>
            <c:ext xmlns:c16="http://schemas.microsoft.com/office/drawing/2014/chart" uri="{C3380CC4-5D6E-409C-BE32-E72D297353CC}">
              <c16:uniqueId val="{00000000-3FD5-4C40-8215-F169C503E808}"/>
            </c:ext>
          </c:extLst>
        </c:ser>
        <c:ser>
          <c:idx val="3"/>
          <c:order val="3"/>
          <c:tx>
            <c:strRef>
              <c:f>'Data display'!$C$53</c:f>
              <c:strCache>
                <c:ptCount val="1"/>
                <c:pt idx="0">
                  <c:v>Inventory Turns</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6">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display'!$D$50:$F$50</c:f>
              <c:numCache>
                <c:formatCode>General</c:formatCode>
                <c:ptCount val="3"/>
                <c:pt idx="0">
                  <c:v>2019</c:v>
                </c:pt>
                <c:pt idx="1">
                  <c:v>2020</c:v>
                </c:pt>
                <c:pt idx="2">
                  <c:v>2021</c:v>
                </c:pt>
              </c:numCache>
            </c:numRef>
          </c:cat>
          <c:val>
            <c:numRef>
              <c:f>'Data display'!$D$53:$F$53</c:f>
              <c:numCache>
                <c:formatCode>0.00</c:formatCode>
                <c:ptCount val="3"/>
                <c:pt idx="0">
                  <c:v>3.5120218579234974</c:v>
                </c:pt>
                <c:pt idx="1">
                  <c:v>2.4538103406027933</c:v>
                </c:pt>
                <c:pt idx="2">
                  <c:v>3.7189510143493316</c:v>
                </c:pt>
              </c:numCache>
            </c:numRef>
          </c:val>
          <c:smooth val="0"/>
          <c:extLst>
            <c:ext xmlns:c16="http://schemas.microsoft.com/office/drawing/2014/chart" uri="{C3380CC4-5D6E-409C-BE32-E72D297353CC}">
              <c16:uniqueId val="{00000001-3FD5-4C40-8215-F169C503E808}"/>
            </c:ext>
          </c:extLst>
        </c:ser>
        <c:ser>
          <c:idx val="4"/>
          <c:order val="4"/>
          <c:tx>
            <c:strRef>
              <c:f>'Data display'!$C$54</c:f>
              <c:strCache>
                <c:ptCount val="1"/>
                <c:pt idx="0">
                  <c:v>Days Payable Outstanding</c:v>
                </c:pt>
              </c:strCache>
            </c:strRef>
          </c:tx>
          <c:spPr>
            <a:ln w="19050" cap="rnd" cmpd="sng" algn="ctr">
              <a:solidFill>
                <a:schemeClr val="accent5">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5">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display'!$D$50:$F$50</c:f>
              <c:numCache>
                <c:formatCode>General</c:formatCode>
                <c:ptCount val="3"/>
                <c:pt idx="0">
                  <c:v>2019</c:v>
                </c:pt>
                <c:pt idx="1">
                  <c:v>2020</c:v>
                </c:pt>
                <c:pt idx="2">
                  <c:v>2021</c:v>
                </c:pt>
              </c:numCache>
            </c:numRef>
          </c:cat>
          <c:val>
            <c:numRef>
              <c:f>'Data display'!$D$54:$F$54</c:f>
              <c:numCache>
                <c:formatCode>0.00</c:formatCode>
                <c:ptCount val="3"/>
                <c:pt idx="0">
                  <c:v>422.2459934650692</c:v>
                </c:pt>
                <c:pt idx="1">
                  <c:v>427.47353704813258</c:v>
                </c:pt>
                <c:pt idx="2">
                  <c:v>354.89888238424692</c:v>
                </c:pt>
              </c:numCache>
            </c:numRef>
          </c:val>
          <c:smooth val="0"/>
          <c:extLst>
            <c:ext xmlns:c16="http://schemas.microsoft.com/office/drawing/2014/chart" uri="{C3380CC4-5D6E-409C-BE32-E72D297353CC}">
              <c16:uniqueId val="{00000002-3FD5-4C40-8215-F169C503E808}"/>
            </c:ext>
          </c:extLst>
        </c:ser>
        <c:dLbls>
          <c:dLblPos val="ctr"/>
          <c:showLegendKey val="0"/>
          <c:showVal val="1"/>
          <c:showCatName val="0"/>
          <c:showSerName val="0"/>
          <c:showPercent val="0"/>
          <c:showBubbleSize val="0"/>
        </c:dLbls>
        <c:marker val="1"/>
        <c:smooth val="0"/>
        <c:axId val="585473744"/>
        <c:axId val="585481648"/>
        <c:extLst>
          <c:ext xmlns:c15="http://schemas.microsoft.com/office/drawing/2012/chart" uri="{02D57815-91ED-43cb-92C2-25804820EDAC}">
            <c15:filteredLineSeries>
              <c15:ser>
                <c:idx val="0"/>
                <c:order val="0"/>
                <c:tx>
                  <c:strRef>
                    <c:extLst>
                      <c:ext uri="{02D57815-91ED-43cb-92C2-25804820EDAC}">
                        <c15:formulaRef>
                          <c15:sqref>'Data display'!$C$50</c15:sqref>
                        </c15:formulaRef>
                      </c:ext>
                    </c:extLst>
                    <c:strCache>
                      <c:ptCount val="1"/>
                      <c:pt idx="0">
                        <c:v>Ratio Analysis</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35000"/>
                                <a:lumOff val="65000"/>
                              </a:schemeClr>
                            </a:solidFill>
                          </a:ln>
                          <a:effectLst/>
                        </c:spPr>
                      </c15:leaderLines>
                    </c:ext>
                  </c:extLst>
                </c:dLbls>
                <c:cat>
                  <c:numRef>
                    <c:extLst>
                      <c:ext uri="{02D57815-91ED-43cb-92C2-25804820EDAC}">
                        <c15:formulaRef>
                          <c15:sqref>'Data display'!$D$50:$F$50</c15:sqref>
                        </c15:formulaRef>
                      </c:ext>
                    </c:extLst>
                    <c:numCache>
                      <c:formatCode>General</c:formatCode>
                      <c:ptCount val="3"/>
                      <c:pt idx="0">
                        <c:v>2019</c:v>
                      </c:pt>
                      <c:pt idx="1">
                        <c:v>2020</c:v>
                      </c:pt>
                      <c:pt idx="2">
                        <c:v>2021</c:v>
                      </c:pt>
                    </c:numCache>
                  </c:numRef>
                </c:cat>
                <c:val>
                  <c:numRef>
                    <c:extLst>
                      <c:ext uri="{02D57815-91ED-43cb-92C2-25804820EDAC}">
                        <c15:formulaRef>
                          <c15:sqref>'Data display'!$D$50:$F$50</c15:sqref>
                        </c15:formulaRef>
                      </c:ext>
                    </c:extLst>
                    <c:numCache>
                      <c:formatCode>General</c:formatCode>
                      <c:ptCount val="3"/>
                      <c:pt idx="0">
                        <c:v>2019</c:v>
                      </c:pt>
                      <c:pt idx="1">
                        <c:v>2020</c:v>
                      </c:pt>
                      <c:pt idx="2">
                        <c:v>2021</c:v>
                      </c:pt>
                    </c:numCache>
                  </c:numRef>
                </c:val>
                <c:smooth val="0"/>
                <c:extLst>
                  <c:ext xmlns:c16="http://schemas.microsoft.com/office/drawing/2014/chart" uri="{C3380CC4-5D6E-409C-BE32-E72D297353CC}">
                    <c16:uniqueId val="{00000003-3FD5-4C40-8215-F169C503E808}"/>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'Data display'!$C$51</c15:sqref>
                        </c15:formulaRef>
                      </c:ext>
                    </c:extLst>
                    <c:strCache>
                      <c:ptCount val="1"/>
                      <c:pt idx="0">
                        <c:v>ACTIVITY</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5"/>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extLst xmlns:c15="http://schemas.microsoft.com/office/drawing/2012/chart">
                      <c:ext xmlns:c15="http://schemas.microsoft.com/office/drawing/2012/chart" uri="{02D57815-91ED-43cb-92C2-25804820EDAC}">
                        <c15:formulaRef>
                          <c15:sqref>'Data display'!$D$50:$F$50</c15:sqref>
                        </c15:formulaRef>
                      </c:ext>
                    </c:extLst>
                    <c:numCache>
                      <c:formatCode>General</c:formatCode>
                      <c:ptCount val="3"/>
                      <c:pt idx="0">
                        <c:v>2019</c:v>
                      </c:pt>
                      <c:pt idx="1">
                        <c:v>2020</c:v>
                      </c:pt>
                      <c:pt idx="2">
                        <c:v>2021</c:v>
                      </c:pt>
                    </c:numCache>
                  </c:numRef>
                </c:cat>
                <c:val>
                  <c:numRef>
                    <c:extLst xmlns:c15="http://schemas.microsoft.com/office/drawing/2012/chart">
                      <c:ext xmlns:c15="http://schemas.microsoft.com/office/drawing/2012/chart" uri="{02D57815-91ED-43cb-92C2-25804820EDAC}">
                        <c15:formulaRef>
                          <c15:sqref>'Data display'!$D$51:$F$51</c15:sqref>
                        </c15:formulaRef>
                      </c:ext>
                    </c:extLst>
                    <c:numCache>
                      <c:formatCode>General</c:formatCode>
                      <c:ptCount val="3"/>
                    </c:numCache>
                  </c:numRef>
                </c:val>
                <c:smooth val="0"/>
                <c:extLst>
                  <c:ext xmlns:c16="http://schemas.microsoft.com/office/drawing/2014/chart" uri="{C3380CC4-5D6E-409C-BE32-E72D297353CC}">
                    <c16:uniqueId val="{00000004-3FD5-4C40-8215-F169C503E808}"/>
                  </c:ext>
                </c:extLst>
              </c15:ser>
            </c15:filteredLineSeries>
          </c:ext>
        </c:extLst>
      </c:lineChart>
      <c:catAx>
        <c:axId val="585473744"/>
        <c:scaling>
          <c:orientation val="minMax"/>
        </c:scaling>
        <c:delete val="0"/>
        <c:axPos val="b"/>
        <c:majorGridlines>
          <c:spPr>
            <a:ln>
              <a:solidFill>
                <a:schemeClr val="dk1">
                  <a:lumMod val="15000"/>
                  <a:lumOff val="85000"/>
                </a:schemeClr>
              </a:solidFill>
            </a:ln>
            <a:effectLst/>
          </c:spPr>
        </c:majorGridlines>
        <c:numFmt formatCode="General" sourceLinked="1"/>
        <c:majorTickMark val="out"/>
        <c:minorTickMark val="none"/>
        <c:tickLblPos val="nextTo"/>
        <c:spPr>
          <a:noFill/>
          <a:ln w="9525" cap="flat" cmpd="sng" algn="ctr">
            <a:solidFill>
              <a:sysClr val="windowText" lastClr="000000"/>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81648"/>
        <c:crosses val="autoZero"/>
        <c:auto val="1"/>
        <c:lblAlgn val="ctr"/>
        <c:lblOffset val="100"/>
        <c:noMultiLvlLbl val="0"/>
      </c:catAx>
      <c:valAx>
        <c:axId val="585481648"/>
        <c:scaling>
          <c:orientation val="minMax"/>
          <c:min val="-50"/>
        </c:scaling>
        <c:delete val="0"/>
        <c:axPos val="l"/>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12700" cap="flat" cmpd="sng" algn="ctr">
      <a:solidFill>
        <a:schemeClr val="dk1">
          <a:lumMod val="15000"/>
          <a:lumOff val="85000"/>
        </a:schemeClr>
      </a:solidFill>
      <a:round/>
    </a:ln>
    <a:effectLst/>
  </c:spPr>
  <c:txPr>
    <a:bodyPr/>
    <a:lstStyle/>
    <a:p>
      <a:pPr>
        <a:defRPr>
          <a:latin typeface="Arial Nova" panose="020B0504020202020204" pitchFamily="34" charset="0"/>
        </a:defRPr>
      </a:pPr>
      <a:endParaRPr lang="en-US"/>
    </a:p>
  </c:txPr>
  <c:externalData r:id="rId4">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mn-lt"/>
                <a:ea typeface="+mn-ea"/>
                <a:cs typeface="+mn-cs"/>
              </a:defRPr>
            </a:pPr>
            <a:r>
              <a:rPr lang="en-GB"/>
              <a:t>AML leverage Ratios 2019/2020/2021</a:t>
            </a:r>
          </a:p>
        </c:rich>
      </c:tx>
      <c:overlay val="0"/>
      <c:spPr>
        <a:noFill/>
        <a:ln>
          <a:noFill/>
        </a:ln>
        <a:effectLst/>
      </c:spPr>
      <c:txPr>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mn-lt"/>
              <a:ea typeface="+mn-ea"/>
              <a:cs typeface="+mn-cs"/>
            </a:defRPr>
          </a:pPr>
          <a:endParaRPr lang="en-US"/>
        </a:p>
      </c:txPr>
    </c:title>
    <c:autoTitleDeleted val="0"/>
    <c:plotArea>
      <c:layout>
        <c:manualLayout>
          <c:layoutTarget val="inner"/>
          <c:xMode val="edge"/>
          <c:yMode val="edge"/>
          <c:x val="0.20098619995526473"/>
          <c:y val="0.13278965129358827"/>
          <c:w val="0.78312789111886716"/>
          <c:h val="0.57848643919510057"/>
        </c:manualLayout>
      </c:layout>
      <c:lineChart>
        <c:grouping val="standard"/>
        <c:varyColors val="0"/>
        <c:ser>
          <c:idx val="2"/>
          <c:order val="2"/>
          <c:tx>
            <c:strRef>
              <c:f>'Data display'!$C$58</c:f>
              <c:strCache>
                <c:ptCount val="1"/>
                <c:pt idx="0">
                  <c:v>Gearing ratio</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display'!$D$56:$F$56</c:f>
              <c:numCache>
                <c:formatCode>General</c:formatCode>
                <c:ptCount val="3"/>
                <c:pt idx="0">
                  <c:v>2019</c:v>
                </c:pt>
                <c:pt idx="1">
                  <c:v>2020</c:v>
                </c:pt>
                <c:pt idx="2">
                  <c:v>2021</c:v>
                </c:pt>
              </c:numCache>
            </c:numRef>
          </c:cat>
          <c:val>
            <c:numRef>
              <c:f>'Data display'!$D$58:$F$58</c:f>
              <c:numCache>
                <c:formatCode>0.00</c:formatCode>
                <c:ptCount val="3"/>
                <c:pt idx="0">
                  <c:v>0.75419494369453344</c:v>
                </c:pt>
                <c:pt idx="1">
                  <c:v>0.5952177196073497</c:v>
                </c:pt>
                <c:pt idx="2">
                  <c:v>0.65911319878180974</c:v>
                </c:pt>
              </c:numCache>
            </c:numRef>
          </c:val>
          <c:smooth val="0"/>
          <c:extLst>
            <c:ext xmlns:c16="http://schemas.microsoft.com/office/drawing/2014/chart" uri="{C3380CC4-5D6E-409C-BE32-E72D297353CC}">
              <c16:uniqueId val="{00000000-19C9-44AD-A5D5-516541C08894}"/>
            </c:ext>
          </c:extLst>
        </c:ser>
        <c:ser>
          <c:idx val="3"/>
          <c:order val="3"/>
          <c:tx>
            <c:strRef>
              <c:f>'Data display'!$C$59</c:f>
              <c:strCache>
                <c:ptCount val="1"/>
                <c:pt idx="0">
                  <c:v>Debt/equity ratio</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lumMod val="6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display'!$D$56:$F$56</c:f>
              <c:numCache>
                <c:formatCode>General</c:formatCode>
                <c:ptCount val="3"/>
                <c:pt idx="0">
                  <c:v>2019</c:v>
                </c:pt>
                <c:pt idx="1">
                  <c:v>2020</c:v>
                </c:pt>
                <c:pt idx="2">
                  <c:v>2021</c:v>
                </c:pt>
              </c:numCache>
            </c:numRef>
          </c:cat>
          <c:val>
            <c:numRef>
              <c:f>'Data display'!$D$59:$F$59</c:f>
              <c:numCache>
                <c:formatCode>0.00</c:formatCode>
                <c:ptCount val="3"/>
                <c:pt idx="0">
                  <c:v>5.7691140776699026</c:v>
                </c:pt>
                <c:pt idx="1">
                  <c:v>2.4756871035940802</c:v>
                </c:pt>
                <c:pt idx="2">
                  <c:v>3.3042095699576013</c:v>
                </c:pt>
              </c:numCache>
            </c:numRef>
          </c:val>
          <c:smooth val="0"/>
          <c:extLst>
            <c:ext xmlns:c16="http://schemas.microsoft.com/office/drawing/2014/chart" uri="{C3380CC4-5D6E-409C-BE32-E72D297353CC}">
              <c16:uniqueId val="{00000001-19C9-44AD-A5D5-516541C08894}"/>
            </c:ext>
          </c:extLst>
        </c:ser>
        <c:ser>
          <c:idx val="4"/>
          <c:order val="4"/>
          <c:tx>
            <c:strRef>
              <c:f>'Data display'!$C$60</c:f>
              <c:strCache>
                <c:ptCount val="1"/>
                <c:pt idx="0">
                  <c:v>LT Debt/equity ratio</c:v>
                </c:pt>
              </c:strCache>
            </c:strRef>
          </c:tx>
          <c:spPr>
            <a:ln w="19050" cap="rnd" cmpd="sng" algn="ctr">
              <a:solidFill>
                <a:schemeClr val="accent5">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5">
                        <a:lumMod val="6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display'!$D$56:$F$56</c:f>
              <c:numCache>
                <c:formatCode>General</c:formatCode>
                <c:ptCount val="3"/>
                <c:pt idx="0">
                  <c:v>2019</c:v>
                </c:pt>
                <c:pt idx="1">
                  <c:v>2020</c:v>
                </c:pt>
                <c:pt idx="2">
                  <c:v>2021</c:v>
                </c:pt>
              </c:numCache>
            </c:numRef>
          </c:cat>
          <c:val>
            <c:numRef>
              <c:f>'Data display'!$D$60:$F$60</c:f>
              <c:numCache>
                <c:formatCode>0.00</c:formatCode>
                <c:ptCount val="3"/>
                <c:pt idx="0">
                  <c:v>2.5458131067961163</c:v>
                </c:pt>
                <c:pt idx="1">
                  <c:v>1.2079343365253077</c:v>
                </c:pt>
                <c:pt idx="2">
                  <c:v>1.6276499091459724</c:v>
                </c:pt>
              </c:numCache>
            </c:numRef>
          </c:val>
          <c:smooth val="0"/>
          <c:extLst>
            <c:ext xmlns:c16="http://schemas.microsoft.com/office/drawing/2014/chart" uri="{C3380CC4-5D6E-409C-BE32-E72D297353CC}">
              <c16:uniqueId val="{00000002-19C9-44AD-A5D5-516541C08894}"/>
            </c:ext>
          </c:extLst>
        </c:ser>
        <c:ser>
          <c:idx val="5"/>
          <c:order val="5"/>
          <c:tx>
            <c:strRef>
              <c:f>'Data display'!$C$61</c:f>
              <c:strCache>
                <c:ptCount val="1"/>
                <c:pt idx="0">
                  <c:v>Interest Coverage</c:v>
                </c:pt>
              </c:strCache>
            </c:strRef>
          </c:tx>
          <c:spPr>
            <a:ln w="19050" cap="rnd" cmpd="sng" algn="ctr">
              <a:solidFill>
                <a:schemeClr val="accent4">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4">
                        <a:lumMod val="6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display'!$D$56:$F$56</c:f>
              <c:numCache>
                <c:formatCode>General</c:formatCode>
                <c:ptCount val="3"/>
                <c:pt idx="0">
                  <c:v>2019</c:v>
                </c:pt>
                <c:pt idx="1">
                  <c:v>2020</c:v>
                </c:pt>
                <c:pt idx="2">
                  <c:v>2021</c:v>
                </c:pt>
              </c:numCache>
            </c:numRef>
          </c:cat>
          <c:val>
            <c:numRef>
              <c:f>'Data display'!$D$61:$F$61</c:f>
              <c:numCache>
                <c:formatCode>0.00</c:formatCode>
                <c:ptCount val="3"/>
                <c:pt idx="0">
                  <c:v>-0.94032549728752268</c:v>
                </c:pt>
                <c:pt idx="1">
                  <c:v>-3.2815040650406502</c:v>
                </c:pt>
                <c:pt idx="2">
                  <c:v>-0.5056179775280899</c:v>
                </c:pt>
              </c:numCache>
            </c:numRef>
          </c:val>
          <c:smooth val="0"/>
          <c:extLst>
            <c:ext xmlns:c16="http://schemas.microsoft.com/office/drawing/2014/chart" uri="{C3380CC4-5D6E-409C-BE32-E72D297353CC}">
              <c16:uniqueId val="{00000003-19C9-44AD-A5D5-516541C08894}"/>
            </c:ext>
          </c:extLst>
        </c:ser>
        <c:dLbls>
          <c:dLblPos val="ctr"/>
          <c:showLegendKey val="0"/>
          <c:showVal val="1"/>
          <c:showCatName val="0"/>
          <c:showSerName val="0"/>
          <c:showPercent val="0"/>
          <c:showBubbleSize val="0"/>
        </c:dLbls>
        <c:marker val="1"/>
        <c:smooth val="0"/>
        <c:axId val="585473744"/>
        <c:axId val="585481648"/>
        <c:extLst>
          <c:ext xmlns:c15="http://schemas.microsoft.com/office/drawing/2012/chart" uri="{02D57815-91ED-43cb-92C2-25804820EDAC}">
            <c15:filteredLineSeries>
              <c15:ser>
                <c:idx val="0"/>
                <c:order val="0"/>
                <c:tx>
                  <c:strRef>
                    <c:extLst>
                      <c:ext uri="{02D57815-91ED-43cb-92C2-25804820EDAC}">
                        <c15:formulaRef>
                          <c15:sqref>'Data display'!$C$56</c15:sqref>
                        </c15:formulaRef>
                      </c:ext>
                    </c:extLst>
                    <c:strCache>
                      <c:ptCount val="1"/>
                      <c:pt idx="0">
                        <c:v>Ratio Analysis</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35000"/>
                                <a:lumOff val="65000"/>
                              </a:schemeClr>
                            </a:solidFill>
                          </a:ln>
                          <a:effectLst/>
                        </c:spPr>
                      </c15:leaderLines>
                    </c:ext>
                  </c:extLst>
                </c:dLbls>
                <c:cat>
                  <c:numRef>
                    <c:extLst>
                      <c:ext uri="{02D57815-91ED-43cb-92C2-25804820EDAC}">
                        <c15:formulaRef>
                          <c15:sqref>'Data display'!$D$56:$F$56</c15:sqref>
                        </c15:formulaRef>
                      </c:ext>
                    </c:extLst>
                    <c:numCache>
                      <c:formatCode>General</c:formatCode>
                      <c:ptCount val="3"/>
                      <c:pt idx="0">
                        <c:v>2019</c:v>
                      </c:pt>
                      <c:pt idx="1">
                        <c:v>2020</c:v>
                      </c:pt>
                      <c:pt idx="2">
                        <c:v>2021</c:v>
                      </c:pt>
                    </c:numCache>
                  </c:numRef>
                </c:cat>
                <c:val>
                  <c:numRef>
                    <c:extLst>
                      <c:ext uri="{02D57815-91ED-43cb-92C2-25804820EDAC}">
                        <c15:formulaRef>
                          <c15:sqref>'Data display'!$D$56:$F$56</c15:sqref>
                        </c15:formulaRef>
                      </c:ext>
                    </c:extLst>
                    <c:numCache>
                      <c:formatCode>General</c:formatCode>
                      <c:ptCount val="3"/>
                      <c:pt idx="0">
                        <c:v>2019</c:v>
                      </c:pt>
                      <c:pt idx="1">
                        <c:v>2020</c:v>
                      </c:pt>
                      <c:pt idx="2">
                        <c:v>2021</c:v>
                      </c:pt>
                    </c:numCache>
                  </c:numRef>
                </c:val>
                <c:smooth val="0"/>
                <c:extLst>
                  <c:ext xmlns:c16="http://schemas.microsoft.com/office/drawing/2014/chart" uri="{C3380CC4-5D6E-409C-BE32-E72D297353CC}">
                    <c16:uniqueId val="{00000004-19C9-44AD-A5D5-516541C08894}"/>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'Data display'!$C$57</c15:sqref>
                        </c15:formulaRef>
                      </c:ext>
                    </c:extLst>
                    <c:strCache>
                      <c:ptCount val="1"/>
                      <c:pt idx="0">
                        <c:v>LEVERAGE</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5"/>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extLst xmlns:c15="http://schemas.microsoft.com/office/drawing/2012/chart">
                      <c:ext xmlns:c15="http://schemas.microsoft.com/office/drawing/2012/chart" uri="{02D57815-91ED-43cb-92C2-25804820EDAC}">
                        <c15:formulaRef>
                          <c15:sqref>'Data display'!$D$56:$F$56</c15:sqref>
                        </c15:formulaRef>
                      </c:ext>
                    </c:extLst>
                    <c:numCache>
                      <c:formatCode>General</c:formatCode>
                      <c:ptCount val="3"/>
                      <c:pt idx="0">
                        <c:v>2019</c:v>
                      </c:pt>
                      <c:pt idx="1">
                        <c:v>2020</c:v>
                      </c:pt>
                      <c:pt idx="2">
                        <c:v>2021</c:v>
                      </c:pt>
                    </c:numCache>
                  </c:numRef>
                </c:cat>
                <c:val>
                  <c:numRef>
                    <c:extLst xmlns:c15="http://schemas.microsoft.com/office/drawing/2012/chart">
                      <c:ext xmlns:c15="http://schemas.microsoft.com/office/drawing/2012/chart" uri="{02D57815-91ED-43cb-92C2-25804820EDAC}">
                        <c15:formulaRef>
                          <c15:sqref>'Data display'!$D$57:$F$57</c15:sqref>
                        </c15:formulaRef>
                      </c:ext>
                    </c:extLst>
                    <c:numCache>
                      <c:formatCode>General</c:formatCode>
                      <c:ptCount val="3"/>
                    </c:numCache>
                  </c:numRef>
                </c:val>
                <c:smooth val="0"/>
                <c:extLst>
                  <c:ext xmlns:c16="http://schemas.microsoft.com/office/drawing/2014/chart" uri="{C3380CC4-5D6E-409C-BE32-E72D297353CC}">
                    <c16:uniqueId val="{00000005-19C9-44AD-A5D5-516541C08894}"/>
                  </c:ext>
                </c:extLst>
              </c15:ser>
            </c15:filteredLineSeries>
          </c:ext>
        </c:extLst>
      </c:lineChart>
      <c:catAx>
        <c:axId val="585473744"/>
        <c:scaling>
          <c:orientation val="minMax"/>
        </c:scaling>
        <c:delete val="0"/>
        <c:axPos val="b"/>
        <c:numFmt formatCode="General"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mn-lt"/>
                <a:ea typeface="+mn-ea"/>
                <a:cs typeface="+mn-cs"/>
              </a:defRPr>
            </a:pPr>
            <a:endParaRPr lang="en-US"/>
          </a:p>
        </c:txPr>
        <c:crossAx val="585481648"/>
        <c:crosses val="autoZero"/>
        <c:auto val="1"/>
        <c:lblAlgn val="ctr"/>
        <c:lblOffset val="100"/>
        <c:noMultiLvlLbl val="0"/>
      </c:catAx>
      <c:valAx>
        <c:axId val="585481648"/>
        <c:scaling>
          <c:orientation val="minMax"/>
        </c:scaling>
        <c:delete val="0"/>
        <c:axPos val="l"/>
        <c:majorGridlines>
          <c:spPr>
            <a:ln>
              <a:solidFill>
                <a:schemeClr val="dk1">
                  <a:lumMod val="15000"/>
                  <a:lumOff val="85000"/>
                </a:schemeClr>
              </a:solidFill>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4">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r>
              <a:rPr lang="en-GB"/>
              <a:t>AML Investor Ratios 2019/2020/2021</a:t>
            </a:r>
          </a:p>
        </c:rich>
      </c:tx>
      <c:layout>
        <c:manualLayout>
          <c:xMode val="edge"/>
          <c:yMode val="edge"/>
          <c:x val="0.34722550150647952"/>
          <c:y val="1.06008270192641E-3"/>
        </c:manualLayout>
      </c:layout>
      <c:overlay val="0"/>
      <c:spPr>
        <a:noFill/>
        <a:ln>
          <a:noFill/>
        </a:ln>
        <a:effectLst/>
      </c:spPr>
      <c:txPr>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endParaRPr lang="en-US"/>
        </a:p>
      </c:txPr>
    </c:title>
    <c:autoTitleDeleted val="0"/>
    <c:plotArea>
      <c:layout>
        <c:manualLayout>
          <c:layoutTarget val="inner"/>
          <c:xMode val="edge"/>
          <c:yMode val="edge"/>
          <c:x val="0.2342456302663295"/>
          <c:y val="0.16136107986501685"/>
          <c:w val="0.78312789111886716"/>
          <c:h val="0.57848643919510057"/>
        </c:manualLayout>
      </c:layout>
      <c:lineChart>
        <c:grouping val="standard"/>
        <c:varyColors val="0"/>
        <c:ser>
          <c:idx val="2"/>
          <c:order val="2"/>
          <c:tx>
            <c:strRef>
              <c:f>'Data display'!$C$65</c:f>
              <c:strCache>
                <c:ptCount val="1"/>
                <c:pt idx="0">
                  <c:v>Earnings per Ordinary Share (EPS)</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4"/>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display'!$D$63:$F$63</c:f>
              <c:numCache>
                <c:formatCode>General</c:formatCode>
                <c:ptCount val="3"/>
                <c:pt idx="0">
                  <c:v>2019</c:v>
                </c:pt>
                <c:pt idx="1">
                  <c:v>2020</c:v>
                </c:pt>
                <c:pt idx="2">
                  <c:v>2021</c:v>
                </c:pt>
              </c:numCache>
            </c:numRef>
          </c:cat>
          <c:val>
            <c:numRef>
              <c:f>'Data display'!$D$65:$F$65</c:f>
              <c:numCache>
                <c:formatCode>0.00</c:formatCode>
                <c:ptCount val="3"/>
                <c:pt idx="0">
                  <c:v>-2.703448275862069</c:v>
                </c:pt>
                <c:pt idx="1">
                  <c:v>-5.3173575129533681</c:v>
                </c:pt>
                <c:pt idx="2">
                  <c:v>-1.638961038961039</c:v>
                </c:pt>
              </c:numCache>
            </c:numRef>
          </c:val>
          <c:smooth val="0"/>
          <c:extLst>
            <c:ext xmlns:c16="http://schemas.microsoft.com/office/drawing/2014/chart" uri="{C3380CC4-5D6E-409C-BE32-E72D297353CC}">
              <c16:uniqueId val="{00000000-14F4-4009-A3D3-C068CA89CD70}"/>
            </c:ext>
          </c:extLst>
        </c:ser>
        <c:ser>
          <c:idx val="3"/>
          <c:order val="3"/>
          <c:tx>
            <c:strRef>
              <c:f>'Data display'!$C$66</c:f>
              <c:strCache>
                <c:ptCount val="1"/>
                <c:pt idx="0">
                  <c:v>Dividend cover</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6">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display'!$D$63:$F$63</c:f>
              <c:numCache>
                <c:formatCode>General</c:formatCode>
                <c:ptCount val="3"/>
                <c:pt idx="0">
                  <c:v>2019</c:v>
                </c:pt>
                <c:pt idx="1">
                  <c:v>2020</c:v>
                </c:pt>
                <c:pt idx="2">
                  <c:v>2021</c:v>
                </c:pt>
              </c:numCache>
            </c:numRef>
          </c:cat>
          <c:val>
            <c:numRef>
              <c:f>'Data display'!$D$66:$F$66</c:f>
              <c:numCache>
                <c:formatCode>0.00</c:formatCode>
                <c:ptCount val="3"/>
                <c:pt idx="0">
                  <c:v>0</c:v>
                </c:pt>
                <c:pt idx="1">
                  <c:v>0</c:v>
                </c:pt>
                <c:pt idx="2">
                  <c:v>0</c:v>
                </c:pt>
              </c:numCache>
            </c:numRef>
          </c:val>
          <c:smooth val="0"/>
          <c:extLst>
            <c:ext xmlns:c16="http://schemas.microsoft.com/office/drawing/2014/chart" uri="{C3380CC4-5D6E-409C-BE32-E72D297353CC}">
              <c16:uniqueId val="{00000001-14F4-4009-A3D3-C068CA89CD70}"/>
            </c:ext>
          </c:extLst>
        </c:ser>
        <c:ser>
          <c:idx val="4"/>
          <c:order val="4"/>
          <c:tx>
            <c:strRef>
              <c:f>'Data display'!$C$67</c:f>
              <c:strCache>
                <c:ptCount val="1"/>
                <c:pt idx="0">
                  <c:v>Price per Earning Ratio</c:v>
                </c:pt>
              </c:strCache>
            </c:strRef>
          </c:tx>
          <c:spPr>
            <a:ln w="19050" cap="rnd" cmpd="sng" algn="ctr">
              <a:solidFill>
                <a:schemeClr val="accent5">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5">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display'!$D$63:$F$63</c:f>
              <c:numCache>
                <c:formatCode>General</c:formatCode>
                <c:ptCount val="3"/>
                <c:pt idx="0">
                  <c:v>2019</c:v>
                </c:pt>
                <c:pt idx="1">
                  <c:v>2020</c:v>
                </c:pt>
                <c:pt idx="2">
                  <c:v>2021</c:v>
                </c:pt>
              </c:numCache>
            </c:numRef>
          </c:cat>
          <c:val>
            <c:numRef>
              <c:f>'Data display'!$D$67:$F$67</c:f>
              <c:numCache>
                <c:formatCode>0.00</c:formatCode>
                <c:ptCount val="3"/>
                <c:pt idx="0">
                  <c:v>-4.575933673469387</c:v>
                </c:pt>
                <c:pt idx="1">
                  <c:v>-1.4004700609013396</c:v>
                </c:pt>
                <c:pt idx="2">
                  <c:v>-3.059987321711569</c:v>
                </c:pt>
              </c:numCache>
            </c:numRef>
          </c:val>
          <c:smooth val="0"/>
          <c:extLst>
            <c:ext xmlns:c16="http://schemas.microsoft.com/office/drawing/2014/chart" uri="{C3380CC4-5D6E-409C-BE32-E72D297353CC}">
              <c16:uniqueId val="{00000002-14F4-4009-A3D3-C068CA89CD70}"/>
            </c:ext>
          </c:extLst>
        </c:ser>
        <c:ser>
          <c:idx val="5"/>
          <c:order val="5"/>
          <c:tx>
            <c:strRef>
              <c:f>'Data display'!$C$68</c:f>
              <c:strCache>
                <c:ptCount val="1"/>
                <c:pt idx="0">
                  <c:v>Dividend yield ratio</c:v>
                </c:pt>
              </c:strCache>
            </c:strRef>
          </c:tx>
          <c:spPr>
            <a:ln w="19050" cap="rnd" cmpd="sng" algn="ctr">
              <a:solidFill>
                <a:schemeClr val="accent4">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4">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f>'Data display'!$D$63:$F$63</c:f>
              <c:numCache>
                <c:formatCode>General</c:formatCode>
                <c:ptCount val="3"/>
                <c:pt idx="0">
                  <c:v>2019</c:v>
                </c:pt>
                <c:pt idx="1">
                  <c:v>2020</c:v>
                </c:pt>
                <c:pt idx="2">
                  <c:v>2021</c:v>
                </c:pt>
              </c:numCache>
            </c:numRef>
          </c:cat>
          <c:val>
            <c:numRef>
              <c:f>'Data display'!$D$68:$F$68</c:f>
              <c:numCache>
                <c:formatCode>General</c:formatCode>
                <c:ptCount val="3"/>
                <c:pt idx="0">
                  <c:v>0</c:v>
                </c:pt>
                <c:pt idx="1">
                  <c:v>0</c:v>
                </c:pt>
                <c:pt idx="2">
                  <c:v>0</c:v>
                </c:pt>
              </c:numCache>
            </c:numRef>
          </c:val>
          <c:smooth val="0"/>
          <c:extLst>
            <c:ext xmlns:c16="http://schemas.microsoft.com/office/drawing/2014/chart" uri="{C3380CC4-5D6E-409C-BE32-E72D297353CC}">
              <c16:uniqueId val="{00000003-14F4-4009-A3D3-C068CA89CD70}"/>
            </c:ext>
          </c:extLst>
        </c:ser>
        <c:dLbls>
          <c:dLblPos val="ctr"/>
          <c:showLegendKey val="0"/>
          <c:showVal val="1"/>
          <c:showCatName val="0"/>
          <c:showSerName val="0"/>
          <c:showPercent val="0"/>
          <c:showBubbleSize val="0"/>
        </c:dLbls>
        <c:marker val="1"/>
        <c:smooth val="0"/>
        <c:axId val="585473744"/>
        <c:axId val="585481648"/>
        <c:extLst>
          <c:ext xmlns:c15="http://schemas.microsoft.com/office/drawing/2012/chart" uri="{02D57815-91ED-43cb-92C2-25804820EDAC}">
            <c15:filteredLineSeries>
              <c15:ser>
                <c:idx val="0"/>
                <c:order val="0"/>
                <c:tx>
                  <c:strRef>
                    <c:extLst>
                      <c:ext uri="{02D57815-91ED-43cb-92C2-25804820EDAC}">
                        <c15:formulaRef>
                          <c15:sqref>'Data display'!$C$63</c15:sqref>
                        </c15:formulaRef>
                      </c:ext>
                    </c:extLst>
                    <c:strCache>
                      <c:ptCount val="1"/>
                      <c:pt idx="0">
                        <c:v>Ratio Analysis</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35000"/>
                                <a:lumOff val="65000"/>
                              </a:schemeClr>
                            </a:solidFill>
                          </a:ln>
                          <a:effectLst/>
                        </c:spPr>
                      </c15:leaderLines>
                    </c:ext>
                  </c:extLst>
                </c:dLbls>
                <c:cat>
                  <c:numRef>
                    <c:extLst>
                      <c:ext uri="{02D57815-91ED-43cb-92C2-25804820EDAC}">
                        <c15:formulaRef>
                          <c15:sqref>'Data display'!$D$63:$F$63</c15:sqref>
                        </c15:formulaRef>
                      </c:ext>
                    </c:extLst>
                    <c:numCache>
                      <c:formatCode>General</c:formatCode>
                      <c:ptCount val="3"/>
                      <c:pt idx="0">
                        <c:v>2019</c:v>
                      </c:pt>
                      <c:pt idx="1">
                        <c:v>2020</c:v>
                      </c:pt>
                      <c:pt idx="2">
                        <c:v>2021</c:v>
                      </c:pt>
                    </c:numCache>
                  </c:numRef>
                </c:cat>
                <c:val>
                  <c:numRef>
                    <c:extLst>
                      <c:ext uri="{02D57815-91ED-43cb-92C2-25804820EDAC}">
                        <c15:formulaRef>
                          <c15:sqref>'Data display'!$D$63:$F$63</c15:sqref>
                        </c15:formulaRef>
                      </c:ext>
                    </c:extLst>
                    <c:numCache>
                      <c:formatCode>General</c:formatCode>
                      <c:ptCount val="3"/>
                      <c:pt idx="0">
                        <c:v>2019</c:v>
                      </c:pt>
                      <c:pt idx="1">
                        <c:v>2020</c:v>
                      </c:pt>
                      <c:pt idx="2">
                        <c:v>2021</c:v>
                      </c:pt>
                    </c:numCache>
                  </c:numRef>
                </c:val>
                <c:smooth val="0"/>
                <c:extLst>
                  <c:ext xmlns:c16="http://schemas.microsoft.com/office/drawing/2014/chart" uri="{C3380CC4-5D6E-409C-BE32-E72D297353CC}">
                    <c16:uniqueId val="{00000004-14F4-4009-A3D3-C068CA89CD70}"/>
                  </c:ext>
                </c:extLst>
              </c15:ser>
            </c15:filteredLineSeries>
            <c15:filteredLineSeries>
              <c15:ser>
                <c:idx val="1"/>
                <c:order val="1"/>
                <c:tx>
                  <c:strRef>
                    <c:extLst xmlns:c15="http://schemas.microsoft.com/office/drawing/2012/chart">
                      <c:ext xmlns:c15="http://schemas.microsoft.com/office/drawing/2012/chart" uri="{02D57815-91ED-43cb-92C2-25804820EDAC}">
                        <c15:formulaRef>
                          <c15:sqref>'Data display'!$C$64</c15:sqref>
                        </c15:formulaRef>
                      </c:ext>
                    </c:extLst>
                    <c:strCache>
                      <c:ptCount val="1"/>
                      <c:pt idx="0">
                        <c:v>INVESTOR</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5"/>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numRef>
                    <c:extLst xmlns:c15="http://schemas.microsoft.com/office/drawing/2012/chart">
                      <c:ext xmlns:c15="http://schemas.microsoft.com/office/drawing/2012/chart" uri="{02D57815-91ED-43cb-92C2-25804820EDAC}">
                        <c15:formulaRef>
                          <c15:sqref>'Data display'!$D$63:$F$63</c15:sqref>
                        </c15:formulaRef>
                      </c:ext>
                    </c:extLst>
                    <c:numCache>
                      <c:formatCode>General</c:formatCode>
                      <c:ptCount val="3"/>
                      <c:pt idx="0">
                        <c:v>2019</c:v>
                      </c:pt>
                      <c:pt idx="1">
                        <c:v>2020</c:v>
                      </c:pt>
                      <c:pt idx="2">
                        <c:v>2021</c:v>
                      </c:pt>
                    </c:numCache>
                  </c:numRef>
                </c:cat>
                <c:val>
                  <c:numRef>
                    <c:extLst xmlns:c15="http://schemas.microsoft.com/office/drawing/2012/chart">
                      <c:ext xmlns:c15="http://schemas.microsoft.com/office/drawing/2012/chart" uri="{02D57815-91ED-43cb-92C2-25804820EDAC}">
                        <c15:formulaRef>
                          <c15:sqref>'Data display'!$D$64:$F$64</c15:sqref>
                        </c15:formulaRef>
                      </c:ext>
                    </c:extLst>
                    <c:numCache>
                      <c:formatCode>General</c:formatCode>
                      <c:ptCount val="3"/>
                    </c:numCache>
                  </c:numRef>
                </c:val>
                <c:smooth val="0"/>
                <c:extLst>
                  <c:ext xmlns:c16="http://schemas.microsoft.com/office/drawing/2014/chart" uri="{C3380CC4-5D6E-409C-BE32-E72D297353CC}">
                    <c16:uniqueId val="{00000005-14F4-4009-A3D3-C068CA89CD70}"/>
                  </c:ext>
                </c:extLst>
              </c15:ser>
            </c15:filteredLineSeries>
          </c:ext>
        </c:extLst>
      </c:lineChart>
      <c:catAx>
        <c:axId val="585473744"/>
        <c:scaling>
          <c:orientation val="minMax"/>
        </c:scaling>
        <c:delete val="0"/>
        <c:axPos val="b"/>
        <c:numFmt formatCode="General" sourceLinked="1"/>
        <c:majorTickMark val="out"/>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81648"/>
        <c:crosses val="autoZero"/>
        <c:auto val="1"/>
        <c:lblAlgn val="ctr"/>
        <c:lblOffset val="100"/>
        <c:noMultiLvlLbl val="0"/>
      </c:catAx>
      <c:valAx>
        <c:axId val="585481648"/>
        <c:scaling>
          <c:orientation val="minMax"/>
          <c:max val="1"/>
        </c:scaling>
        <c:delete val="0"/>
        <c:axPos val="l"/>
        <c:majorGridlines>
          <c:spPr>
            <a:ln>
              <a:solidFill>
                <a:schemeClr val="dk1">
                  <a:lumMod val="15000"/>
                  <a:lumOff val="85000"/>
                </a:schemeClr>
              </a:solidFill>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12700" cap="flat" cmpd="sng" algn="ctr">
      <a:solidFill>
        <a:schemeClr val="dk1">
          <a:lumMod val="15000"/>
          <a:lumOff val="85000"/>
        </a:schemeClr>
      </a:solidFill>
      <a:round/>
    </a:ln>
    <a:effectLst/>
  </c:spPr>
  <c:txPr>
    <a:bodyPr/>
    <a:lstStyle/>
    <a:p>
      <a:pPr>
        <a:defRPr>
          <a:latin typeface="Arial Nova" panose="020B0504020202020204" pitchFamily="34" charset="0"/>
        </a:defRPr>
      </a:pPr>
      <a:endParaRPr lang="en-US"/>
    </a:p>
  </c:txPr>
  <c:externalData r:id="rId4">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r>
              <a:rPr lang="en-GB" sz="1400"/>
              <a:t>AML PROFITABILITY Ratios YTD 2021-2022</a:t>
            </a:r>
          </a:p>
        </c:rich>
      </c:tx>
      <c:layout>
        <c:manualLayout>
          <c:xMode val="edge"/>
          <c:yMode val="edge"/>
          <c:x val="0.24479734096574643"/>
          <c:y val="0"/>
        </c:manualLayout>
      </c:layout>
      <c:overlay val="0"/>
      <c:spPr>
        <a:noFill/>
        <a:ln>
          <a:noFill/>
        </a:ln>
        <a:effectLst/>
      </c:spPr>
      <c:txPr>
        <a:bodyPr rot="0" spcFirstLastPara="1" vertOverflow="ellipsis" vert="horz" wrap="square" anchor="ctr" anchorCtr="1"/>
        <a:lstStyle/>
        <a:p>
          <a:pPr>
            <a:defRPr sz="140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Arial Nova" panose="020B0504020202020204" pitchFamily="34" charset="0"/>
              <a:ea typeface="+mn-ea"/>
              <a:cs typeface="+mn-cs"/>
            </a:defRPr>
          </a:pPr>
          <a:endParaRPr lang="en-US"/>
        </a:p>
      </c:txPr>
    </c:title>
    <c:autoTitleDeleted val="0"/>
    <c:plotArea>
      <c:layout>
        <c:manualLayout>
          <c:layoutTarget val="inner"/>
          <c:xMode val="edge"/>
          <c:yMode val="edge"/>
          <c:x val="0.1948190479980943"/>
          <c:y val="0.10311605614515579"/>
          <c:w val="0.79774773535641685"/>
          <c:h val="0.56113591235878124"/>
        </c:manualLayout>
      </c:layout>
      <c:lineChart>
        <c:grouping val="standard"/>
        <c:varyColors val="0"/>
        <c:ser>
          <c:idx val="1"/>
          <c:order val="1"/>
          <c:tx>
            <c:strRef>
              <c:f>'Data display 2022'!$C$14</c:f>
              <c:strCache>
                <c:ptCount val="1"/>
                <c:pt idx="0">
                  <c:v>Gross Margin% </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5"/>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'Data display 2022'!$D$12:$E$12</c:f>
              <c:strCache>
                <c:ptCount val="2"/>
                <c:pt idx="0">
                  <c:v>YTD 2021</c:v>
                </c:pt>
                <c:pt idx="1">
                  <c:v>YTD 2022</c:v>
                </c:pt>
              </c:strCache>
            </c:strRef>
          </c:cat>
          <c:val>
            <c:numRef>
              <c:f>'Data display 2022'!$D$14:$E$14</c:f>
              <c:numCache>
                <c:formatCode>0%</c:formatCode>
                <c:ptCount val="2"/>
                <c:pt idx="0">
                  <c:v>0.30133079847908745</c:v>
                </c:pt>
                <c:pt idx="1">
                  <c:v>0.33387774148390104</c:v>
                </c:pt>
              </c:numCache>
            </c:numRef>
          </c:val>
          <c:smooth val="0"/>
          <c:extLst>
            <c:ext xmlns:c16="http://schemas.microsoft.com/office/drawing/2014/chart" uri="{C3380CC4-5D6E-409C-BE32-E72D297353CC}">
              <c16:uniqueId val="{00000000-126A-4D32-A51A-5CB53DC92608}"/>
            </c:ext>
          </c:extLst>
        </c:ser>
        <c:ser>
          <c:idx val="2"/>
          <c:order val="2"/>
          <c:tx>
            <c:strRef>
              <c:f>'Data display 2022'!$C$15</c:f>
              <c:strCache>
                <c:ptCount val="1"/>
                <c:pt idx="0">
                  <c:v>Operating Profit %</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4"/>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'Data display 2022'!$D$12:$E$12</c:f>
              <c:strCache>
                <c:ptCount val="2"/>
                <c:pt idx="0">
                  <c:v>YTD 2021</c:v>
                </c:pt>
                <c:pt idx="1">
                  <c:v>YTD 2022</c:v>
                </c:pt>
              </c:strCache>
            </c:strRef>
          </c:cat>
          <c:val>
            <c:numRef>
              <c:f>'Data display 2022'!$D$15:$E$15</c:f>
              <c:numCache>
                <c:formatCode>0%</c:formatCode>
                <c:ptCount val="2"/>
                <c:pt idx="0">
                  <c:v>-9.261271048343292E-2</c:v>
                </c:pt>
                <c:pt idx="1">
                  <c:v>-0.1731217918805413</c:v>
                </c:pt>
              </c:numCache>
            </c:numRef>
          </c:val>
          <c:smooth val="0"/>
          <c:extLst>
            <c:ext xmlns:c16="http://schemas.microsoft.com/office/drawing/2014/chart" uri="{C3380CC4-5D6E-409C-BE32-E72D297353CC}">
              <c16:uniqueId val="{00000001-126A-4D32-A51A-5CB53DC92608}"/>
            </c:ext>
          </c:extLst>
        </c:ser>
        <c:ser>
          <c:idx val="3"/>
          <c:order val="3"/>
          <c:tx>
            <c:strRef>
              <c:f>'Data display 2022'!$C$16</c:f>
              <c:strCache>
                <c:ptCount val="1"/>
                <c:pt idx="0">
                  <c:v>Net Profit / Net Margin %</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anchor="ctr" anchorCtr="1"/>
              <a:lstStyle/>
              <a:p>
                <a:pPr>
                  <a:defRPr sz="900" b="1" i="0" u="none" strike="noStrike" kern="1200" baseline="0">
                    <a:solidFill>
                      <a:schemeClr val="accent6">
                        <a:lumMod val="60000"/>
                      </a:schemeClr>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'Data display 2022'!$D$12:$E$12</c:f>
              <c:strCache>
                <c:ptCount val="2"/>
                <c:pt idx="0">
                  <c:v>YTD 2021</c:v>
                </c:pt>
                <c:pt idx="1">
                  <c:v>YTD 2022</c:v>
                </c:pt>
              </c:strCache>
            </c:strRef>
          </c:cat>
          <c:val>
            <c:numRef>
              <c:f>'Data display 2022'!$D$16:$E$16</c:f>
              <c:numCache>
                <c:formatCode>0%</c:formatCode>
                <c:ptCount val="2"/>
                <c:pt idx="0">
                  <c:v>-0.21808799565453557</c:v>
                </c:pt>
                <c:pt idx="1">
                  <c:v>-0.60429304713019127</c:v>
                </c:pt>
              </c:numCache>
            </c:numRef>
          </c:val>
          <c:smooth val="0"/>
          <c:extLst>
            <c:ext xmlns:c16="http://schemas.microsoft.com/office/drawing/2014/chart" uri="{C3380CC4-5D6E-409C-BE32-E72D297353CC}">
              <c16:uniqueId val="{00000002-126A-4D32-A51A-5CB53DC92608}"/>
            </c:ext>
          </c:extLst>
        </c:ser>
        <c:dLbls>
          <c:dLblPos val="ctr"/>
          <c:showLegendKey val="0"/>
          <c:showVal val="1"/>
          <c:showCatName val="0"/>
          <c:showSerName val="0"/>
          <c:showPercent val="0"/>
          <c:showBubbleSize val="0"/>
        </c:dLbls>
        <c:marker val="1"/>
        <c:smooth val="0"/>
        <c:axId val="585473744"/>
        <c:axId val="585481648"/>
        <c:extLst>
          <c:ext xmlns:c15="http://schemas.microsoft.com/office/drawing/2012/chart" uri="{02D57815-91ED-43cb-92C2-25804820EDAC}">
            <c15:filteredLineSeries>
              <c15:ser>
                <c:idx val="0"/>
                <c:order val="0"/>
                <c:tx>
                  <c:strRef>
                    <c:extLst>
                      <c:ext uri="{02D57815-91ED-43cb-92C2-25804820EDAC}">
                        <c15:formulaRef>
                          <c15:sqref>'Data display 2022'!$C$13</c15:sqref>
                        </c15:formulaRef>
                      </c:ext>
                    </c:extLst>
                    <c:strCache>
                      <c:ptCount val="1"/>
                      <c:pt idx="0">
                        <c:v>PROFITABILITY</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solidFill>
                          <a:latin typeface="Arial Nova" panose="020B0504020202020204" pitchFamily="34" charset="0"/>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35000"/>
                                <a:lumOff val="65000"/>
                              </a:schemeClr>
                            </a:solidFill>
                          </a:ln>
                          <a:effectLst/>
                        </c:spPr>
                      </c15:leaderLines>
                    </c:ext>
                  </c:extLst>
                </c:dLbls>
                <c:cat>
                  <c:strRef>
                    <c:extLst>
                      <c:ext uri="{02D57815-91ED-43cb-92C2-25804820EDAC}">
                        <c15:formulaRef>
                          <c15:sqref>'Data display 2022'!$D$12:$E$12</c15:sqref>
                        </c15:formulaRef>
                      </c:ext>
                    </c:extLst>
                    <c:strCache>
                      <c:ptCount val="2"/>
                      <c:pt idx="0">
                        <c:v>YTD 2021</c:v>
                      </c:pt>
                      <c:pt idx="1">
                        <c:v>YTD 2022</c:v>
                      </c:pt>
                    </c:strCache>
                  </c:strRef>
                </c:cat>
                <c:val>
                  <c:numRef>
                    <c:extLst>
                      <c:ext uri="{02D57815-91ED-43cb-92C2-25804820EDAC}">
                        <c15:formulaRef>
                          <c15:sqref>'Data display 2022'!$D$13:$E$13</c15:sqref>
                        </c15:formulaRef>
                      </c:ext>
                    </c:extLst>
                    <c:numCache>
                      <c:formatCode>General</c:formatCode>
                      <c:ptCount val="2"/>
                    </c:numCache>
                  </c:numRef>
                </c:val>
                <c:smooth val="0"/>
                <c:extLst>
                  <c:ext xmlns:c16="http://schemas.microsoft.com/office/drawing/2014/chart" uri="{C3380CC4-5D6E-409C-BE32-E72D297353CC}">
                    <c16:uniqueId val="{00000003-126A-4D32-A51A-5CB53DC92608}"/>
                  </c:ext>
                </c:extLst>
              </c15:ser>
            </c15:filteredLineSeries>
          </c:ext>
        </c:extLst>
      </c:lineChart>
      <c:catAx>
        <c:axId val="585473744"/>
        <c:scaling>
          <c:orientation val="minMax"/>
        </c:scaling>
        <c:delete val="0"/>
        <c:axPos val="b"/>
        <c:majorGridlines>
          <c:spPr>
            <a:ln>
              <a:solidFill>
                <a:schemeClr val="dk1">
                  <a:lumMod val="15000"/>
                  <a:lumOff val="85000"/>
                </a:schemeClr>
              </a:solidFill>
            </a:ln>
            <a:effectLst/>
          </c:spPr>
        </c:majorGridlines>
        <c:numFmt formatCode="General" sourceLinked="1"/>
        <c:majorTickMark val="out"/>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81648"/>
        <c:crosses val="autoZero"/>
        <c:auto val="1"/>
        <c:lblAlgn val="ctr"/>
        <c:lblOffset val="100"/>
        <c:noMultiLvlLbl val="0"/>
      </c:catAx>
      <c:valAx>
        <c:axId val="585481648"/>
        <c:scaling>
          <c:orientation val="minMax"/>
        </c:scaling>
        <c:delete val="0"/>
        <c:axPos val="l"/>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Arial Nova" panose="020B0504020202020204" pitchFamily="34" charset="0"/>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12700" cap="flat" cmpd="sng" algn="ctr">
      <a:solidFill>
        <a:schemeClr val="dk1">
          <a:lumMod val="15000"/>
          <a:lumOff val="85000"/>
        </a:schemeClr>
      </a:solidFill>
      <a:round/>
    </a:ln>
    <a:effectLst/>
  </c:spPr>
  <c:txPr>
    <a:bodyPr/>
    <a:lstStyle/>
    <a:p>
      <a:pPr>
        <a:defRPr>
          <a:latin typeface="Arial Nova" panose="020B0504020202020204" pitchFamily="34" charset="0"/>
        </a:defRPr>
      </a:pPr>
      <a:endParaRPr lang="en-US"/>
    </a:p>
  </c:txPr>
  <c:externalData r:id="rId4">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mj-lt"/>
                <a:ea typeface="+mn-ea"/>
                <a:cs typeface="+mn-cs"/>
              </a:defRPr>
            </a:pPr>
            <a:r>
              <a:rPr lang="en-GB">
                <a:latin typeface="+mj-lt"/>
              </a:rPr>
              <a:t>AML PROFITABILITY Ratios 2022</a:t>
            </a:r>
            <a:r>
              <a:rPr lang="en-GB" baseline="0">
                <a:latin typeface="+mj-lt"/>
              </a:rPr>
              <a:t> (Q)</a:t>
            </a:r>
            <a:endParaRPr lang="en-GB">
              <a:latin typeface="+mj-lt"/>
            </a:endParaRPr>
          </a:p>
        </c:rich>
      </c:tx>
      <c:overlay val="0"/>
      <c:spPr>
        <a:noFill/>
        <a:ln>
          <a:noFill/>
        </a:ln>
        <a:effectLst/>
      </c:spPr>
      <c:txPr>
        <a:bodyPr rot="0" spcFirstLastPara="1" vertOverflow="ellipsis" vert="horz" wrap="square" anchor="ctr" anchorCtr="1"/>
        <a:lstStyle/>
        <a:p>
          <a:pPr>
            <a:defRPr sz="1440"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mj-lt"/>
              <a:ea typeface="+mn-ea"/>
              <a:cs typeface="+mn-cs"/>
            </a:defRPr>
          </a:pPr>
          <a:endParaRPr lang="en-US"/>
        </a:p>
      </c:txPr>
    </c:title>
    <c:autoTitleDeleted val="0"/>
    <c:plotArea>
      <c:layout>
        <c:manualLayout>
          <c:layoutTarget val="inner"/>
          <c:xMode val="edge"/>
          <c:yMode val="edge"/>
          <c:x val="0.1948190479980943"/>
          <c:y val="0.10311605614515579"/>
          <c:w val="0.79774773535641685"/>
          <c:h val="0.56113591235878124"/>
        </c:manualLayout>
      </c:layout>
      <c:lineChart>
        <c:grouping val="standard"/>
        <c:varyColors val="0"/>
        <c:ser>
          <c:idx val="1"/>
          <c:order val="1"/>
          <c:tx>
            <c:strRef>
              <c:f>'Data display 2022'!$C$21</c:f>
              <c:strCache>
                <c:ptCount val="1"/>
                <c:pt idx="0">
                  <c:v>Gross Margin% </c:v>
                </c:pt>
              </c:strCache>
            </c:strRef>
          </c:tx>
          <c:spPr>
            <a:ln w="19050" cap="rnd" cmpd="sng" algn="ctr">
              <a:solidFill>
                <a:schemeClr val="accent5">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5"/>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'Data display 2022'!$D$19:$F$19</c:f>
              <c:strCache>
                <c:ptCount val="3"/>
                <c:pt idx="0">
                  <c:v>Q1 2022</c:v>
                </c:pt>
                <c:pt idx="1">
                  <c:v>Q2 2022</c:v>
                </c:pt>
                <c:pt idx="2">
                  <c:v>Q3 2022</c:v>
                </c:pt>
              </c:strCache>
            </c:strRef>
          </c:cat>
          <c:val>
            <c:numRef>
              <c:f>'Data display 2022'!$D$21:$F$21</c:f>
              <c:numCache>
                <c:formatCode>0%</c:formatCode>
                <c:ptCount val="3"/>
                <c:pt idx="0">
                  <c:v>0.36097980232058446</c:v>
                </c:pt>
                <c:pt idx="1">
                  <c:v>0.33689320388349514</c:v>
                </c:pt>
                <c:pt idx="2">
                  <c:v>0.31093502377179078</c:v>
                </c:pt>
              </c:numCache>
            </c:numRef>
          </c:val>
          <c:smooth val="0"/>
          <c:extLst>
            <c:ext xmlns:c16="http://schemas.microsoft.com/office/drawing/2014/chart" uri="{C3380CC4-5D6E-409C-BE32-E72D297353CC}">
              <c16:uniqueId val="{00000000-597E-4617-9223-9CA48DAD92C6}"/>
            </c:ext>
          </c:extLst>
        </c:ser>
        <c:ser>
          <c:idx val="2"/>
          <c:order val="2"/>
          <c:tx>
            <c:strRef>
              <c:f>'Data display 2022'!$C$22</c:f>
              <c:strCache>
                <c:ptCount val="1"/>
                <c:pt idx="0">
                  <c:v>Operating Profit %</c:v>
                </c:pt>
              </c:strCache>
            </c:strRef>
          </c:tx>
          <c:spPr>
            <a:ln w="19050" cap="rnd" cmpd="sng" algn="ctr">
              <a:solidFill>
                <a:schemeClr val="accent4">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4"/>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'Data display 2022'!$D$19:$F$19</c:f>
              <c:strCache>
                <c:ptCount val="3"/>
                <c:pt idx="0">
                  <c:v>Q1 2022</c:v>
                </c:pt>
                <c:pt idx="1">
                  <c:v>Q2 2022</c:v>
                </c:pt>
                <c:pt idx="2">
                  <c:v>Q3 2022</c:v>
                </c:pt>
              </c:strCache>
            </c:strRef>
          </c:cat>
          <c:val>
            <c:numRef>
              <c:f>'Data display 2022'!$D$22:$F$22</c:f>
              <c:numCache>
                <c:formatCode>0%</c:formatCode>
                <c:ptCount val="3"/>
                <c:pt idx="0">
                  <c:v>-0.14740008594757198</c:v>
                </c:pt>
                <c:pt idx="1">
                  <c:v>-0.12427184466019417</c:v>
                </c:pt>
                <c:pt idx="2">
                  <c:v>-0.18541996830427893</c:v>
                </c:pt>
              </c:numCache>
            </c:numRef>
          </c:val>
          <c:smooth val="0"/>
          <c:extLst>
            <c:ext xmlns:c16="http://schemas.microsoft.com/office/drawing/2014/chart" uri="{C3380CC4-5D6E-409C-BE32-E72D297353CC}">
              <c16:uniqueId val="{00000001-597E-4617-9223-9CA48DAD92C6}"/>
            </c:ext>
          </c:extLst>
        </c:ser>
        <c:ser>
          <c:idx val="3"/>
          <c:order val="3"/>
          <c:tx>
            <c:strRef>
              <c:f>'Data display 2022'!$C$23</c:f>
              <c:strCache>
                <c:ptCount val="1"/>
                <c:pt idx="0">
                  <c:v>Net Profit / Net Margin %</c:v>
                </c:pt>
              </c:strCache>
            </c:strRef>
          </c:tx>
          <c:spPr>
            <a:ln w="19050" cap="rnd" cmpd="sng" algn="ctr">
              <a:solidFill>
                <a:schemeClr val="accent6">
                  <a:lumMod val="60000"/>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lumMod val="6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'Data display 2022'!$D$19:$F$19</c:f>
              <c:strCache>
                <c:ptCount val="3"/>
                <c:pt idx="0">
                  <c:v>Q1 2022</c:v>
                </c:pt>
                <c:pt idx="1">
                  <c:v>Q2 2022</c:v>
                </c:pt>
                <c:pt idx="2">
                  <c:v>Q3 2022</c:v>
                </c:pt>
              </c:strCache>
            </c:strRef>
          </c:cat>
          <c:val>
            <c:numRef>
              <c:f>'Data display 2022'!$D$23:$F$23</c:f>
              <c:numCache>
                <c:formatCode>0%</c:formatCode>
                <c:ptCount val="3"/>
                <c:pt idx="0">
                  <c:v>-0.4813064030941126</c:v>
                </c:pt>
                <c:pt idx="1">
                  <c:v>-0.57540453074433662</c:v>
                </c:pt>
                <c:pt idx="2">
                  <c:v>-0.72329635499207601</c:v>
                </c:pt>
              </c:numCache>
            </c:numRef>
          </c:val>
          <c:smooth val="0"/>
          <c:extLst>
            <c:ext xmlns:c16="http://schemas.microsoft.com/office/drawing/2014/chart" uri="{C3380CC4-5D6E-409C-BE32-E72D297353CC}">
              <c16:uniqueId val="{00000002-597E-4617-9223-9CA48DAD92C6}"/>
            </c:ext>
          </c:extLst>
        </c:ser>
        <c:dLbls>
          <c:dLblPos val="ctr"/>
          <c:showLegendKey val="0"/>
          <c:showVal val="1"/>
          <c:showCatName val="0"/>
          <c:showSerName val="0"/>
          <c:showPercent val="0"/>
          <c:showBubbleSize val="0"/>
        </c:dLbls>
        <c:marker val="1"/>
        <c:smooth val="0"/>
        <c:axId val="585473744"/>
        <c:axId val="585481648"/>
        <c:extLst>
          <c:ext xmlns:c15="http://schemas.microsoft.com/office/drawing/2012/chart" uri="{02D57815-91ED-43cb-92C2-25804820EDAC}">
            <c15:filteredLineSeries>
              <c15:ser>
                <c:idx val="0"/>
                <c:order val="0"/>
                <c:tx>
                  <c:strRef>
                    <c:extLst>
                      <c:ext uri="{02D57815-91ED-43cb-92C2-25804820EDAC}">
                        <c15:formulaRef>
                          <c15:sqref>'Data display 2022'!$C$20</c15:sqref>
                        </c15:formulaRef>
                      </c:ext>
                    </c:extLst>
                    <c:strCache>
                      <c:ptCount val="1"/>
                      <c:pt idx="0">
                        <c:v>PROFITABILITY</c:v>
                      </c:pt>
                    </c:strCache>
                  </c:strRef>
                </c:tx>
                <c:spPr>
                  <a:ln w="19050" cap="rnd" cmpd="sng" algn="ctr">
                    <a:solidFill>
                      <a:schemeClr val="accent6">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accent6"/>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35000"/>
                                <a:lumOff val="65000"/>
                              </a:schemeClr>
                            </a:solidFill>
                          </a:ln>
                          <a:effectLst/>
                        </c:spPr>
                      </c15:leaderLines>
                    </c:ext>
                  </c:extLst>
                </c:dLbls>
                <c:cat>
                  <c:strRef>
                    <c:extLst>
                      <c:ext uri="{02D57815-91ED-43cb-92C2-25804820EDAC}">
                        <c15:formulaRef>
                          <c15:sqref>'Data display 2022'!$D$19:$F$19</c15:sqref>
                        </c15:formulaRef>
                      </c:ext>
                    </c:extLst>
                    <c:strCache>
                      <c:ptCount val="3"/>
                      <c:pt idx="0">
                        <c:v>Q1 2022</c:v>
                      </c:pt>
                      <c:pt idx="1">
                        <c:v>Q2 2022</c:v>
                      </c:pt>
                      <c:pt idx="2">
                        <c:v>Q3 2022</c:v>
                      </c:pt>
                    </c:strCache>
                  </c:strRef>
                </c:cat>
                <c:val>
                  <c:numRef>
                    <c:extLst>
                      <c:ext uri="{02D57815-91ED-43cb-92C2-25804820EDAC}">
                        <c15:formulaRef>
                          <c15:sqref>'Data display 2022'!$D$20:$F$20</c15:sqref>
                        </c15:formulaRef>
                      </c:ext>
                    </c:extLst>
                    <c:numCache>
                      <c:formatCode>General</c:formatCode>
                      <c:ptCount val="3"/>
                    </c:numCache>
                  </c:numRef>
                </c:val>
                <c:smooth val="0"/>
                <c:extLst>
                  <c:ext xmlns:c16="http://schemas.microsoft.com/office/drawing/2014/chart" uri="{C3380CC4-5D6E-409C-BE32-E72D297353CC}">
                    <c16:uniqueId val="{00000003-597E-4617-9223-9CA48DAD92C6}"/>
                  </c:ext>
                </c:extLst>
              </c15:ser>
            </c15:filteredLineSeries>
          </c:ext>
        </c:extLst>
      </c:lineChart>
      <c:catAx>
        <c:axId val="585473744"/>
        <c:scaling>
          <c:orientation val="minMax"/>
        </c:scaling>
        <c:delete val="0"/>
        <c:axPos val="b"/>
        <c:majorGridlines>
          <c:spPr>
            <a:ln>
              <a:solidFill>
                <a:schemeClr val="dk1">
                  <a:lumMod val="15000"/>
                  <a:lumOff val="85000"/>
                </a:schemeClr>
              </a:solidFill>
            </a:ln>
            <a:effectLst/>
          </c:spPr>
        </c:majorGridlines>
        <c:numFmt formatCode="General" sourceLinked="1"/>
        <c:majorTickMark val="out"/>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0" b="0" i="0" u="none" strike="noStrike" kern="1200" baseline="0">
                <a:solidFill>
                  <a:schemeClr val="dk1">
                    <a:lumMod val="65000"/>
                    <a:lumOff val="35000"/>
                  </a:schemeClr>
                </a:solidFill>
                <a:latin typeface="+mn-lt"/>
                <a:ea typeface="+mn-ea"/>
                <a:cs typeface="+mn-cs"/>
              </a:defRPr>
            </a:pPr>
            <a:endParaRPr lang="en-US"/>
          </a:p>
        </c:txPr>
        <c:crossAx val="585481648"/>
        <c:crosses val="autoZero"/>
        <c:auto val="1"/>
        <c:lblAlgn val="ctr"/>
        <c:lblOffset val="100"/>
        <c:noMultiLvlLbl val="0"/>
      </c:catAx>
      <c:valAx>
        <c:axId val="585481648"/>
        <c:scaling>
          <c:orientation val="minMax"/>
        </c:scaling>
        <c:delete val="0"/>
        <c:axPos val="l"/>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585473744"/>
        <c:crosses val="autoZero"/>
        <c:crossBetween val="between"/>
      </c:valAx>
      <c:dTable>
        <c:showHorzBorder val="1"/>
        <c:showVertBorder val="1"/>
        <c:showOutline val="1"/>
        <c:showKeys val="1"/>
        <c:spPr>
          <a:noFill/>
          <a:ln w="9525">
            <a:solidFill>
              <a:schemeClr val="dk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dk1">
                    <a:lumMod val="65000"/>
                    <a:lumOff val="3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2.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0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cs:styleClr val="auto"/>
    </cs:fontRef>
    <cs:spPr/>
    <cs:defRPr sz="900"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440"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word/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word/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02FFF7D453A244187DEE5DC5EBE732B" ma:contentTypeVersion="9" ma:contentTypeDescription="Create a new document." ma:contentTypeScope="" ma:versionID="116843c4bcf9045f54156faae13076bf">
  <xsd:schema xmlns:xsd="http://www.w3.org/2001/XMLSchema" xmlns:xs="http://www.w3.org/2001/XMLSchema" xmlns:p="http://schemas.microsoft.com/office/2006/metadata/properties" xmlns:ns2="6eb83ddd-e6e8-47c5-a26f-fe4d195ae5ee" xmlns:ns3="e0bca487-5064-4381-b90e-fb288b99298f" targetNamespace="http://schemas.microsoft.com/office/2006/metadata/properties" ma:root="true" ma:fieldsID="7f11c4ecfafd4ed4cd25f6fda0cd3210" ns2:_="" ns3:_="">
    <xsd:import namespace="6eb83ddd-e6e8-47c5-a26f-fe4d195ae5ee"/>
    <xsd:import namespace="e0bca487-5064-4381-b90e-fb288b99298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b83ddd-e6e8-47c5-a26f-fe4d195ae5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0bca487-5064-4381-b90e-fb288b992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b:Source>
    <b:Tag>Com18</b:Tag>
    <b:SourceType>Misc</b:SourceType>
    <b:Guid>{A5103E10-F652-4C26-98BF-AD67BFD30180}</b:Guid>
    <b:Title>Certificate of Incorporation of a private limited company ASTON MARTIN LAGONDA GLOBAL HOLDINGS LIMITED</b:Title>
    <b:Year>2018</b:Year>
    <b:Author>
      <b:Author>
        <b:Corporate>Companies House</b:Corporate>
      </b:Author>
    </b:Author>
    <b:Publisher>Companies House</b:Publisher>
    <b:RefOrder>2</b:RefOrder>
  </b:Source>
  <b:Source>
    <b:Tag>All221</b:Tag>
    <b:SourceType>DocumentFromInternetSite</b:SourceType>
    <b:Guid>{AA66B50C-35DF-4ACF-8315-594E6C712B56}</b:Guid>
    <b:Title>DIRECTOR DEALINGS: Lawrence Stroll raises stake in Aston Martin to 23%</b:Title>
    <b:Year>2022</b:Year>
    <b:URL>https://www.ajbell.co.uk/research/sub/LSE:AML/news-item/1667917112061365500</b:URL>
    <b:Author>
      <b:Author>
        <b:Corporate>Alliance news</b:Corporate>
      </b:Author>
    </b:Author>
    <b:Month>November</b:Month>
    <b:Day>08</b:Day>
    <b:RefOrder>12</b:RefOrder>
  </b:Source>
  <b:Source>
    <b:Tag>All225</b:Tag>
    <b:SourceType>DocumentFromInternetSite</b:SourceType>
    <b:Guid>{0B31AE61-6C0C-4ED9-8DF9-1E6B2E8AE504}</b:Guid>
    <b:Author>
      <b:Author>
        <b:Corporate>Alliance News</b:Corporate>
      </b:Author>
    </b:Author>
    <b:Title>Aston Martin seals GBP654 million capital raise for long-term growth</b:Title>
    <b:Year>2022</b:Year>
    <b:Month>September</b:Month>
    <b:Day>30</b:Day>
    <b:URL>https://www.ajbell.co.uk/research/sub/LSE:AML/news-item/1664530299409613900</b:URL>
    <b:RefOrder>11</b:RefOrder>
  </b:Source>
  <b:Source>
    <b:Tag>AJB231</b:Tag>
    <b:SourceType>InternetSite</b:SourceType>
    <b:Guid>{70A978F4-53AD-4FD3-98CB-1E15BAA8ABE6}</b:Guid>
    <b:Author>
      <b:Author>
        <b:Corporate>AJ Bell</b:Corporate>
      </b:Author>
    </b:Author>
    <b:Title>Aston Martin Lagonda Global Holdings PLC (AML) Interactive chart</b:Title>
    <b:Year>2023</b:Year>
    <b:URL>https://www.ajbell.co.uk/research/sub/LSE:AML/charts-performance</b:URL>
    <b:RefOrder>1</b:RefOrder>
  </b:Source>
  <b:Source>
    <b:Tag>Lon23</b:Tag>
    <b:SourceType>InternetSite</b:SourceType>
    <b:Guid>{6A4A4031-614C-44F4-AFF2-3714FB64CBF0}</b:Guid>
    <b:Author>
      <b:Author>
        <b:Corporate>London Stock Exchange</b:Corporate>
      </b:Author>
    </b:Author>
    <b:Title>Aston Martin Lagonda Global Holdings PLC</b:Title>
    <b:Year>2023</b:Year>
    <b:YearAccessed>2023</b:YearAccessed>
    <b:URL>https://www.londonstockexchange.com/stock/AML/aston-martin-lagonda-global-holdings-plc/our-story</b:URL>
    <b:RefOrder>3</b:RefOrder>
  </b:Source>
  <b:Source>
    <b:Tag>Edw16</b:Tag>
    <b:SourceType>Book</b:SourceType>
    <b:Guid>{020C7509-EA32-4228-8DBC-2690BD12AE97}</b:Guid>
    <b:Title>The Essentials of Finance and Accounting for Nonfinancial Managers</b:Title>
    <b:Year>2016</b:Year>
    <b:Publisher>AMACOM</b:Publisher>
    <b:City>USA</b:City>
    <b:Author>
      <b:Author>
        <b:NameList>
          <b:Person>
            <b:Last>Fields</b:Last>
            <b:First>Edward</b:First>
          </b:Person>
        </b:NameList>
      </b:Author>
    </b:Author>
    <b:Edition>3rd</b:Edition>
    <b:RefOrder>5</b:RefOrder>
  </b:Source>
  <b:Source>
    <b:Tag>Ast21</b:Tag>
    <b:SourceType>Report</b:SourceType>
    <b:Guid>{97F1B157-EBF0-45E5-BD54-B83711088371}</b:Guid>
    <b:Author>
      <b:Author>
        <b:Corporate>Aston Martin Lagonda</b:Corporate>
      </b:Author>
    </b:Author>
    <b:Title>Aston Martin Lagonda Global Holdings plc Annual Report 2021</b:Title>
    <b:Year>2022</b:Year>
    <b:RefOrder>6</b:RefOrder>
  </b:Source>
  <b:Source>
    <b:Tag>Ast22</b:Tag>
    <b:SourceType>Report</b:SourceType>
    <b:Guid>{B6BDE866-7193-41D0-9CD9-87AF29250F74}</b:Guid>
    <b:Title>Aston Martin Lagonda Global Holdings plc Annual Report 2020</b:Title>
    <b:Year>2021</b:Year>
    <b:Author>
      <b:Author>
        <b:Corporate>Aston Martin Lagonda</b:Corporate>
      </b:Author>
    </b:Author>
    <b:Publisher>Aston Martin Lagonda</b:Publisher>
    <b:RefOrder>4</b:RefOrder>
  </b:Source>
  <b:Source>
    <b:Tag>Wil19</b:Tag>
    <b:SourceType>InternetSite</b:SourceType>
    <b:Guid>{3AB946A2-719A-4FB3-A297-1635BFF903AC}</b:Guid>
    <b:Title>Operating Expense Definition and How It Compares to Capital Expenses</b:Title>
    <b:Year>2019</b:Year>
    <b:Author>
      <b:Author>
        <b:NameList>
          <b:Person>
            <b:Last>Kenton</b:Last>
            <b:First>Will</b:First>
          </b:Person>
        </b:NameList>
      </b:Author>
    </b:Author>
    <b:YearAccessed>2023</b:YearAccessed>
    <b:URL>https://www.investopedia.com/terms/o/operating_expense.asp</b:URL>
    <b:RefOrder>14</b:RefOrder>
  </b:Source>
  <b:Source>
    <b:Tag>Ada22</b:Tag>
    <b:SourceType>InternetSite</b:SourceType>
    <b:Guid>{2CD4A91E-AEC4-4A38-BEE2-D9261DEEECBA}</b:Guid>
    <b:Author>
      <b:Author>
        <b:NameList>
          <b:Person>
            <b:Last>Hayes</b:Last>
            <b:First>Adam</b:First>
          </b:Person>
        </b:NameList>
      </b:Author>
    </b:Author>
    <b:Title>What Is Gross Profit, How to Calculate It, Gross vs. Net Profit</b:Title>
    <b:Year>2022</b:Year>
    <b:YearAccessed>2023</b:YearAccessed>
    <b:URL>https://www.investopedia.com/terms/g/grossprofit.asp</b:URL>
    <b:RefOrder>13</b:RefOrder>
  </b:Source>
  <b:Source>
    <b:Tag>Chr22</b:Tag>
    <b:SourceType>InternetSite</b:SourceType>
    <b:Guid>{4D97D550-B89D-4E13-9D23-4BB15222422E}</b:Guid>
    <b:Author>
      <b:Author>
        <b:NameList>
          <b:Person>
            <b:Last>Murphy</b:Last>
            <b:First>Chris</b:First>
          </b:Person>
        </b:NameList>
      </b:Author>
    </b:Author>
    <b:Title>What is Net Profit Margin? Formula for Calculation and Examples</b:Title>
    <b:Year>2022</b:Year>
    <b:YearAccessed>2023</b:YearAccessed>
    <b:URL>https://www.investopedia.com/terms/n/net_margin.asp#what-does-net-profit-margin-tell-you</b:URL>
    <b:RefOrder>15</b:RefOrder>
  </b:Source>
  <b:Source>
    <b:Tag>Pet21</b:Tag>
    <b:SourceType>InternetSite</b:SourceType>
    <b:Guid>{98C0530B-52AE-4C1B-B934-9BBA0A642893}</b:Guid>
    <b:Author>
      <b:Author>
        <b:NameList>
          <b:Person>
            <b:Last>Carleton</b:Last>
            <b:First>Peter</b:First>
          </b:Person>
        </b:NameList>
      </b:Author>
    </b:Author>
    <b:Title>20 Key Financial Ratios</b:Title>
    <b:Year>2021</b:Year>
    <b:YearAccessed>2023</b:YearAccessed>
    <b:URL>https://investinganswers.com/articles/financial-ratios-every-investor-should-use</b:URL>
    <b:RefOrder>16</b:RefOrder>
  </b:Source>
  <b:Source>
    <b:Tag>Ben22</b:Tag>
    <b:SourceType>Report</b:SourceType>
    <b:Guid>{6141ACDC-7698-48CB-9DFF-639FAF31FA1F}</b:Guid>
    <b:Title>Bentley Motor Company Annual Report and Finanical Statements Year ended December 2021</b:Title>
    <b:Year>2022</b:Year>
    <b:Author>
      <b:Author>
        <b:NameList>
          <b:Person>
            <b:Last>Bentley</b:Last>
          </b:Person>
        </b:NameList>
      </b:Author>
    </b:Author>
    <b:RefOrder>7</b:RefOrder>
  </b:Source>
  <b:Source>
    <b:Tag>Ada221</b:Tag>
    <b:SourceType>InternetSite</b:SourceType>
    <b:Guid>{59943B29-2D33-4C3E-B27C-D2290F1FF16B}</b:Guid>
    <b:Title>Days Payable Outstanding (DPO) Defined and How It's Calculated</b:Title>
    <b:Year>2022</b:Year>
    <b:Author>
      <b:Author>
        <b:NameList>
          <b:Person>
            <b:Last>Hayes</b:Last>
            <b:First>Adam</b:First>
          </b:Person>
        </b:NameList>
      </b:Author>
    </b:Author>
    <b:YearAccessed>2023</b:YearAccessed>
    <b:URL>https://www.investopedia.com/terms/d/dpo.asp</b:URL>
    <b:RefOrder>8</b:RefOrder>
  </b:Source>
  <b:Source>
    <b:Tag>Cli22</b:Tag>
    <b:SourceType>InternetSite</b:SourceType>
    <b:Guid>{6464001B-93A4-45D5-B6AE-1AEDC050B29A}</b:Guid>
    <b:Author>
      <b:Author>
        <b:Corporate>Cliffcore</b:Corporate>
      </b:Author>
    </b:Author>
    <b:Title>Can Companies Have a Negative Interest Coverage Ratio?</b:Title>
    <b:Year>2022</b:Year>
    <b:YearAccessed>2023</b:YearAccessed>
    <b:URL>https://cliffcore.com/can-companies-have-a-negative-interest-coverage-ratio/</b:URL>
    <b:RefOrder>17</b:RefOrder>
  </b:Source>
  <b:Source>
    <b:Tag>CFI22</b:Tag>
    <b:SourceType>InternetSite</b:SourceType>
    <b:Guid>{09BBD090-0B7C-4B2F-A411-8F307C332454}</b:Guid>
    <b:Author>
      <b:Author>
        <b:Corporate>CFI Team</b:Corporate>
      </b:Author>
    </b:Author>
    <b:Title>Dividend Coverage Ratio</b:Title>
    <b:Year>2022</b:Year>
    <b:YearAccessed>2023</b:YearAccessed>
    <b:URL>https://corporatefinanceinstitute.com/resources/valuation/dividend-coverage-ratio-formula/</b:URL>
    <b:RefOrder>18</b:RefOrder>
  </b:Source>
  <b:Source>
    <b:Tag>Ast23</b:Tag>
    <b:SourceType>Report</b:SourceType>
    <b:Guid>{4AE8DCDF-F233-4FCC-9A09-CD86A7187F59}</b:Guid>
    <b:Author>
      <b:Author>
        <b:Corporate>Aston Martin Lagonda</b:Corporate>
      </b:Author>
    </b:Author>
    <b:Title>Q3 2022 Results</b:Title>
    <b:Year>2023</b:Year>
    <b:RefOrder>9</b:RefOrder>
  </b:Source>
  <b:Source>
    <b:Tag>Ast20</b:Tag>
    <b:SourceType>Report</b:SourceType>
    <b:Guid>{08C68A68-D40F-40F4-93DA-DD9793E7FB74}</b:Guid>
    <b:Author>
      <b:Author>
        <b:Corporate>Aston Martin Lagonda</b:Corporate>
      </b:Author>
    </b:Author>
    <b:Title>Aston Martin Lagonda Annual Report 2019</b:Title>
    <b:Year>2020</b:Year>
    <b:RefOrder>10</b:RefOrder>
  </b:Source>
</b:Sources>
</file>

<file path=customXml/itemProps1.xml><?xml version="1.0" encoding="utf-8"?>
<ds:datastoreItem xmlns:ds="http://schemas.openxmlformats.org/officeDocument/2006/customXml" ds:itemID="{AC85BFC0-989D-42DB-AE2E-F5BFCD08F3F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ED04857-FF6B-464C-B3A1-BDF6BF2988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b83ddd-e6e8-47c5-a26f-fe4d195ae5ee"/>
    <ds:schemaRef ds:uri="e0bca487-5064-4381-b90e-fb288b992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AACCFB-CB5A-4C7E-B154-A147CC1C3A9A}">
  <ds:schemaRefs>
    <ds:schemaRef ds:uri="http://schemas.microsoft.com/sharepoint/v3/contenttype/forms"/>
  </ds:schemaRefs>
</ds:datastoreItem>
</file>

<file path=customXml/itemProps4.xml><?xml version="1.0" encoding="utf-8"?>
<ds:datastoreItem xmlns:ds="http://schemas.openxmlformats.org/officeDocument/2006/customXml" ds:itemID="{6CAB7824-10DB-4B35-8E81-FFCF9C35566B}">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AssignFrm</Template>
  <TotalTime>9</TotalTime>
  <Pages>29</Pages>
  <Words>6118</Words>
  <Characters>35374</Characters>
  <Application>Microsoft Office Word</Application>
  <DocSecurity>0</DocSecurity>
  <Lines>2080</Lines>
  <Paragraphs>1595</Paragraphs>
  <ScaleCrop>false</ScaleCrop>
  <HeadingPairs>
    <vt:vector size="2" baseType="variant">
      <vt:variant>
        <vt:lpstr>Title</vt:lpstr>
      </vt:variant>
      <vt:variant>
        <vt:i4>1</vt:i4>
      </vt:variant>
    </vt:vector>
  </HeadingPairs>
  <TitlesOfParts>
    <vt:vector size="1" baseType="lpstr">
      <vt:lpstr>GA36d Level 7</vt:lpstr>
    </vt:vector>
  </TitlesOfParts>
  <Company>S.I.H.E.</Company>
  <LinksUpToDate>false</LinksUpToDate>
  <CharactersWithSpaces>39897</CharactersWithSpaces>
  <SharedDoc>false</SharedDoc>
  <HLinks>
    <vt:vector size="18" baseType="variant">
      <vt:variant>
        <vt:i4>3932241</vt:i4>
      </vt:variant>
      <vt:variant>
        <vt:i4>6</vt:i4>
      </vt:variant>
      <vt:variant>
        <vt:i4>0</vt:i4>
      </vt:variant>
      <vt:variant>
        <vt:i4>5</vt:i4>
      </vt:variant>
      <vt:variant>
        <vt:lpwstr>http://www.managers.org.uk/research-analysis/research/current-research/business-benefits-management-and-leadership-development-</vt:lpwstr>
      </vt:variant>
      <vt:variant>
        <vt:lpwstr/>
      </vt:variant>
      <vt:variant>
        <vt:i4>6029399</vt:i4>
      </vt:variant>
      <vt:variant>
        <vt:i4>3</vt:i4>
      </vt:variant>
      <vt:variant>
        <vt:i4>0</vt:i4>
      </vt:variant>
      <vt:variant>
        <vt:i4>5</vt:i4>
      </vt:variant>
      <vt:variant>
        <vt:lpwstr>http://www.smu.ac.uk/academicskills/</vt:lpwstr>
      </vt:variant>
      <vt:variant>
        <vt:lpwstr/>
      </vt:variant>
      <vt:variant>
        <vt:i4>1245266</vt:i4>
      </vt:variant>
      <vt:variant>
        <vt:i4>2050</vt:i4>
      </vt:variant>
      <vt:variant>
        <vt:i4>1025</vt:i4>
      </vt:variant>
      <vt:variant>
        <vt:i4>1</vt:i4>
      </vt:variant>
      <vt:variant>
        <vt:lpwstr>SMU-Logo-colour-Longline</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GA36d Level 7</dc:title>
  <dc:creator>fad-lc</dc:creator>
  <dc:description>August 2018</dc:description>
  <cp:lastModifiedBy>Gooding, Gareth</cp:lastModifiedBy>
  <cp:revision>9</cp:revision>
  <cp:lastPrinted>2014-10-10T07:42:00Z</cp:lastPrinted>
  <dcterms:created xsi:type="dcterms:W3CDTF">2023-01-29T21:25:00Z</dcterms:created>
  <dcterms:modified xsi:type="dcterms:W3CDTF">2023-01-29T21:34:00Z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PSDescription">
    <vt:lpwstr/>
  </property>
  <property fmtid="{D5CDD505-2E9C-101B-9397-08002B2CF9AE}" pid="3" name="Owner">
    <vt:lpwstr/>
  </property>
  <property fmtid="{D5CDD505-2E9C-101B-9397-08002B2CF9AE}" pid="4" name="Status">
    <vt:lpwstr>Final</vt:lpwstr>
  </property>
  <property fmtid="{D5CDD505-2E9C-101B-9397-08002B2CF9AE}" pid="5" name="ContentTypeId">
    <vt:lpwstr>0x010100A02FFF7D453A244187DEE5DC5EBE732B</vt:lpwstr>
  </property>
</Properties>
</file>