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81" r:id="rId4"/>
    <p:sldId id="258" r:id="rId5"/>
    <p:sldId id="262" r:id="rId6"/>
    <p:sldId id="259" r:id="rId7"/>
    <p:sldId id="260" r:id="rId8"/>
    <p:sldId id="263" r:id="rId9"/>
    <p:sldId id="272" r:id="rId10"/>
    <p:sldId id="270" r:id="rId11"/>
    <p:sldId id="269" r:id="rId12"/>
    <p:sldId id="25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8" d="100"/>
          <a:sy n="128" d="100"/>
        </p:scale>
        <p:origin x="-62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46B47F3-F360-4894-8951-BAA41DB94215}" type="datetimeFigureOut">
              <a:rPr lang="en-GB" smtClean="0"/>
              <a:t>22/04/15</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15BC65F-210F-4DBE-952E-1B32AD5F6F60}"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B47F3-F360-4894-8951-BAA41DB94215}" type="datetimeFigureOut">
              <a:rPr lang="en-GB" smtClean="0"/>
              <a:t>22/04/15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B47F3-F360-4894-8951-BAA41DB94215}" type="datetimeFigureOut">
              <a:rPr lang="en-GB" smtClean="0"/>
              <a:t>22/04/15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22/04/15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B47F3-F360-4894-8951-BAA41DB94215}" type="datetimeFigureOut">
              <a:rPr lang="en-GB" smtClean="0"/>
              <a:t>22/04/15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6B47F3-F360-4894-8951-BAA41DB94215}" type="datetimeFigureOut">
              <a:rPr lang="en-GB" smtClean="0"/>
              <a:t>22/04/15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B47F3-F360-4894-8951-BAA41DB94215}" type="datetimeFigureOut">
              <a:rPr lang="en-GB" smtClean="0"/>
              <a:t>22/04/15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22/04/15</a:t>
            </a:fld>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B47F3-F360-4894-8951-BAA41DB94215}" type="datetimeFigureOut">
              <a:rPr lang="en-GB" smtClean="0"/>
              <a:t>22/04/15</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22/04/15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22/04/15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46B47F3-F360-4894-8951-BAA41DB94215}" type="datetimeFigureOut">
              <a:rPr lang="en-GB" smtClean="0"/>
              <a:t>22/04/15</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15BC65F-210F-4DBE-952E-1B32AD5F6F6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Paganism</a:t>
            </a:r>
            <a:endParaRPr lang="en-GB" dirty="0"/>
          </a:p>
        </p:txBody>
      </p:sp>
      <p:sp>
        <p:nvSpPr>
          <p:cNvPr id="3" name="Subtitle 2"/>
          <p:cNvSpPr>
            <a:spLocks noGrp="1"/>
          </p:cNvSpPr>
          <p:nvPr>
            <p:ph type="subTitle" idx="1"/>
          </p:nvPr>
        </p:nvSpPr>
        <p:spPr/>
        <p:txBody>
          <a:bodyPr/>
          <a:lstStyle/>
          <a:p>
            <a:r>
              <a:rPr lang="en-GB" dirty="0" smtClean="0"/>
              <a:t>TRRS4011 New Religious Movements</a:t>
            </a:r>
            <a:endParaRPr lang="en-GB" dirty="0"/>
          </a:p>
        </p:txBody>
      </p:sp>
    </p:spTree>
    <p:extLst>
      <p:ext uri="{BB962C8B-B14F-4D97-AF65-F5344CB8AC3E}">
        <p14:creationId xmlns:p14="http://schemas.microsoft.com/office/powerpoint/2010/main" val="1043799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Paganism</a:t>
            </a:r>
            <a:endParaRPr lang="en-GB" dirty="0"/>
          </a:p>
        </p:txBody>
      </p:sp>
      <p:sp>
        <p:nvSpPr>
          <p:cNvPr id="3" name="Content Placeholder 2"/>
          <p:cNvSpPr>
            <a:spLocks noGrp="1"/>
          </p:cNvSpPr>
          <p:nvPr>
            <p:ph idx="1"/>
          </p:nvPr>
        </p:nvSpPr>
        <p:spPr/>
        <p:txBody>
          <a:bodyPr/>
          <a:lstStyle/>
          <a:p>
            <a:r>
              <a:rPr lang="en-GB" dirty="0" smtClean="0"/>
              <a:t>Wicca</a:t>
            </a:r>
          </a:p>
          <a:p>
            <a:r>
              <a:rPr lang="en-GB" dirty="0" err="1" smtClean="0"/>
              <a:t>Druidry</a:t>
            </a:r>
            <a:endParaRPr lang="en-GB" dirty="0" smtClean="0"/>
          </a:p>
          <a:p>
            <a:r>
              <a:rPr lang="en-GB" dirty="0" smtClean="0"/>
              <a:t>Shamanism</a:t>
            </a:r>
          </a:p>
          <a:p>
            <a:r>
              <a:rPr lang="en-GB" dirty="0" smtClean="0"/>
              <a:t>Heathenry</a:t>
            </a:r>
          </a:p>
          <a:p>
            <a:pPr marL="68580" indent="0">
              <a:buNone/>
            </a:pPr>
            <a:endParaRPr lang="en-GB" dirty="0" smtClean="0"/>
          </a:p>
          <a:p>
            <a:endParaRPr lang="en-GB" dirty="0"/>
          </a:p>
        </p:txBody>
      </p:sp>
    </p:spTree>
    <p:extLst>
      <p:ext uri="{BB962C8B-B14F-4D97-AF65-F5344CB8AC3E}">
        <p14:creationId xmlns:p14="http://schemas.microsoft.com/office/powerpoint/2010/main" val="239013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836712"/>
            <a:ext cx="6777317" cy="4995917"/>
          </a:xfrm>
        </p:spPr>
        <p:txBody>
          <a:bodyPr>
            <a:normAutofit lnSpcReduction="10000"/>
          </a:bodyPr>
          <a:lstStyle/>
          <a:p>
            <a:endParaRPr lang="en-US" b="1" dirty="0" smtClean="0"/>
          </a:p>
          <a:p>
            <a:pPr marL="68580" indent="0">
              <a:buNone/>
            </a:pPr>
            <a:r>
              <a:rPr lang="en-US" b="1" dirty="0"/>
              <a:t>A definition of Paganism:</a:t>
            </a:r>
            <a:endParaRPr lang="en-US" dirty="0"/>
          </a:p>
          <a:p>
            <a:r>
              <a:rPr lang="en-US" dirty="0"/>
              <a:t>A polytheistic or pantheistic nature-worshipping religion.</a:t>
            </a:r>
          </a:p>
          <a:p>
            <a:endParaRPr lang="en-US" b="1" dirty="0"/>
          </a:p>
          <a:p>
            <a:r>
              <a:rPr lang="en-US" b="1" dirty="0" smtClean="0"/>
              <a:t>A definition of a Pagan:</a:t>
            </a:r>
            <a:endParaRPr lang="en-US" dirty="0" smtClean="0"/>
          </a:p>
          <a:p>
            <a:pPr marL="68580" indent="0">
              <a:buNone/>
            </a:pPr>
            <a:r>
              <a:rPr lang="en-US" dirty="0" smtClean="0"/>
              <a:t>A </a:t>
            </a:r>
            <a:r>
              <a:rPr lang="en-US" dirty="0"/>
              <a:t>follower of a polytheistic or pantheistic nature-worshipping religion. </a:t>
            </a:r>
          </a:p>
          <a:p>
            <a:endParaRPr lang="en-US" dirty="0"/>
          </a:p>
          <a:p>
            <a:endParaRPr lang="en-US" dirty="0"/>
          </a:p>
          <a:p>
            <a:endParaRPr lang="en-US" dirty="0" smtClean="0"/>
          </a:p>
          <a:p>
            <a:pPr marL="68580" indent="0">
              <a:buNone/>
            </a:pPr>
            <a:r>
              <a:rPr lang="en-US" sz="1700" dirty="0"/>
              <a:t>http://</a:t>
            </a:r>
            <a:r>
              <a:rPr lang="en-US" sz="1700" dirty="0" err="1"/>
              <a:t>www.paganfed.org</a:t>
            </a:r>
            <a:r>
              <a:rPr lang="en-US" sz="1700" dirty="0"/>
              <a:t>/</a:t>
            </a:r>
            <a:r>
              <a:rPr lang="en-US" sz="1700" dirty="0" err="1"/>
              <a:t>index.php</a:t>
            </a:r>
            <a:r>
              <a:rPr lang="en-US" sz="1700" dirty="0"/>
              <a:t>/paganism/introduction-to-paganism</a:t>
            </a:r>
            <a:r>
              <a:rPr lang="en-US" dirty="0"/>
              <a:t>	</a:t>
            </a:r>
          </a:p>
          <a:p>
            <a:endParaRPr lang="en-US" dirty="0"/>
          </a:p>
        </p:txBody>
      </p:sp>
    </p:spTree>
    <p:extLst>
      <p:ext uri="{BB962C8B-B14F-4D97-AF65-F5344CB8AC3E}">
        <p14:creationId xmlns:p14="http://schemas.microsoft.com/office/powerpoint/2010/main" val="137556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556792"/>
            <a:ext cx="6777317" cy="4275837"/>
          </a:xfrm>
        </p:spPr>
        <p:txBody>
          <a:bodyPr>
            <a:normAutofit fontScale="92500" lnSpcReduction="10000"/>
          </a:bodyPr>
          <a:lstStyle/>
          <a:p>
            <a:pPr marL="68580" indent="0">
              <a:buNone/>
            </a:pPr>
            <a:r>
              <a:rPr lang="en-GB" dirty="0"/>
              <a:t>Stephen </a:t>
            </a:r>
            <a:r>
              <a:rPr lang="en-GB" dirty="0" smtClean="0"/>
              <a:t>Hunt: …neo-Paganism </a:t>
            </a:r>
            <a:r>
              <a:rPr lang="en-GB" dirty="0"/>
              <a:t>denotes a revival and reconstruction of ancient Nature religions adapted for the contemporary world.  Although as a movement, neo-Paganism can be traced back to the nineteenth century, it was the counter-culture of the mid-twentieth century which increased its popularity, particularly in the USA where a rediscovery of the ancient cultural traditions of the native American Indians became popular.  Beyond that, neo-Paganism displays a remarkable diversity.</a:t>
            </a:r>
          </a:p>
          <a:p>
            <a:pPr marL="68580" indent="0">
              <a:buNone/>
            </a:pPr>
            <a:r>
              <a:rPr lang="en-GB" sz="1300" dirty="0"/>
              <a:t>(2002) </a:t>
            </a:r>
            <a:r>
              <a:rPr lang="en-GB" sz="1300" i="1" dirty="0"/>
              <a:t>Religion in Western Society</a:t>
            </a:r>
            <a:r>
              <a:rPr lang="en-GB" sz="1300" dirty="0"/>
              <a:t>, Basingstoke, Palgrave.   </a:t>
            </a:r>
          </a:p>
          <a:p>
            <a:endParaRPr lang="en-GB" dirty="0"/>
          </a:p>
        </p:txBody>
      </p:sp>
    </p:spTree>
    <p:extLst>
      <p:ext uri="{BB962C8B-B14F-4D97-AF65-F5344CB8AC3E}">
        <p14:creationId xmlns:p14="http://schemas.microsoft.com/office/powerpoint/2010/main" val="1415933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340768"/>
            <a:ext cx="6777317" cy="4491861"/>
          </a:xfrm>
        </p:spPr>
        <p:txBody>
          <a:bodyPr>
            <a:normAutofit/>
          </a:bodyPr>
          <a:lstStyle/>
          <a:p>
            <a:pPr marL="68580" indent="0">
              <a:buNone/>
            </a:pPr>
            <a:r>
              <a:rPr lang="en-GB" dirty="0"/>
              <a:t>Partridge: “Just as the term ‘Hinduism’ refers not to a single religion, but to a diverse and complex network of traditions of Indian origin, so ‘Paganism’ refers to a broad range of nature-venerating religious traditions”:  </a:t>
            </a:r>
          </a:p>
          <a:p>
            <a:pPr marL="68580" indent="0">
              <a:buNone/>
            </a:pPr>
            <a:r>
              <a:rPr lang="en-GB" sz="1400" dirty="0" smtClean="0"/>
              <a:t>Partridge</a:t>
            </a:r>
            <a:r>
              <a:rPr lang="en-GB" sz="1400" dirty="0"/>
              <a:t>, C  “Paganism” in Partridge, C </a:t>
            </a:r>
            <a:r>
              <a:rPr lang="en-GB" sz="1400" dirty="0" err="1"/>
              <a:t>ed</a:t>
            </a:r>
            <a:r>
              <a:rPr lang="en-GB" sz="1400" dirty="0"/>
              <a:t>, (2002) </a:t>
            </a:r>
            <a:r>
              <a:rPr lang="en-GB" sz="1400" i="1" dirty="0"/>
              <a:t>Dictionary of Contemporary Religion in the Western World</a:t>
            </a:r>
            <a:r>
              <a:rPr lang="en-GB" sz="1400" dirty="0"/>
              <a:t>, Leicester, Intervarsity Press, </a:t>
            </a:r>
            <a:r>
              <a:rPr lang="en-GB" sz="1400" dirty="0" smtClean="0"/>
              <a:t>321 – 322.</a:t>
            </a:r>
            <a:endParaRPr lang="en-GB" sz="1400" dirty="0"/>
          </a:p>
        </p:txBody>
      </p:sp>
    </p:spTree>
    <p:extLst>
      <p:ext uri="{BB962C8B-B14F-4D97-AF65-F5344CB8AC3E}">
        <p14:creationId xmlns:p14="http://schemas.microsoft.com/office/powerpoint/2010/main" val="1611941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12776"/>
            <a:ext cx="6777317" cy="4419853"/>
          </a:xfrm>
        </p:spPr>
        <p:txBody>
          <a:bodyPr>
            <a:normAutofit fontScale="70000" lnSpcReduction="20000"/>
          </a:bodyPr>
          <a:lstStyle/>
          <a:p>
            <a:pPr marL="68580" indent="0">
              <a:buNone/>
            </a:pPr>
            <a:r>
              <a:rPr lang="en-GB" dirty="0"/>
              <a:t>Marion Bowman says</a:t>
            </a:r>
          </a:p>
          <a:p>
            <a:pPr marL="68580" indent="0">
              <a:buNone/>
            </a:pPr>
            <a:r>
              <a:rPr lang="en-GB" dirty="0"/>
              <a:t> </a:t>
            </a:r>
          </a:p>
          <a:p>
            <a:r>
              <a:rPr lang="en-GB" sz="2600" dirty="0"/>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t>piscicide</a:t>
            </a:r>
            <a:r>
              <a:rPr lang="en-GB" sz="2600" dirty="0"/>
              <a:t>), organic/compassionate farming carnivorous, omnivorous</a:t>
            </a:r>
            <a:r>
              <a:rPr lang="en-GB" sz="2600" dirty="0" smtClean="0"/>
              <a:t>.</a:t>
            </a:r>
          </a:p>
          <a:p>
            <a:endParaRPr lang="en-GB" dirty="0"/>
          </a:p>
          <a:p>
            <a:pPr marL="68580" indent="0">
              <a:buNone/>
            </a:pPr>
            <a:r>
              <a:rPr lang="en-US" sz="1400" dirty="0"/>
              <a:t>“Nature, the Natural and Pagan Identity”, DISKUS </a:t>
            </a:r>
            <a:r>
              <a:rPr lang="en-US" sz="1400" dirty="0" err="1"/>
              <a:t>Vol</a:t>
            </a:r>
            <a:r>
              <a:rPr lang="en-US" sz="1400" dirty="0"/>
              <a:t> 6 (2000) </a:t>
            </a:r>
            <a:r>
              <a:rPr lang="en-US" sz="1400" u="sng" dirty="0">
                <a:hlinkClick r:id="rId2"/>
              </a:rPr>
              <a:t>http://www.uni-marburg.de/religionswissenschaft/journal/diskus</a:t>
            </a:r>
            <a:r>
              <a:rPr lang="en-US" sz="1400" dirty="0"/>
              <a:t> (Accessed: 28/1/08).</a:t>
            </a:r>
            <a:endParaRPr lang="en-GB" sz="1400" dirty="0"/>
          </a:p>
          <a:p>
            <a:endParaRPr lang="en-GB" dirty="0"/>
          </a:p>
        </p:txBody>
      </p:sp>
    </p:spTree>
    <p:extLst>
      <p:ext uri="{BB962C8B-B14F-4D97-AF65-F5344CB8AC3E}">
        <p14:creationId xmlns:p14="http://schemas.microsoft.com/office/powerpoint/2010/main" val="3521567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628800"/>
            <a:ext cx="6777317" cy="4203829"/>
          </a:xfrm>
        </p:spPr>
        <p:txBody>
          <a:bodyPr>
            <a:normAutofit fontScale="92500" lnSpcReduction="10000"/>
          </a:bodyPr>
          <a:lstStyle/>
          <a:p>
            <a:pPr marL="68580" indent="0">
              <a:buNone/>
            </a:pPr>
            <a:r>
              <a:rPr lang="en-GB" dirty="0"/>
              <a:t>Barrett highlights a point made by Shan from House of Goddess.  She says</a:t>
            </a:r>
          </a:p>
          <a:p>
            <a:pPr marL="68580" indent="0">
              <a:buNone/>
            </a:pPr>
            <a:endParaRPr lang="en-GB" dirty="0"/>
          </a:p>
          <a:p>
            <a:r>
              <a:rPr lang="en-GB" dirty="0"/>
              <a:t>The ‘Old Religion’ is actually a bit inaccurate, but a very affectionate name for the Craft.  We often argue among ourselves about how much of the craft nowadays is a modern invention, how much ancient tradition.  Some of us say almost all of it is modern – but fine, it works.  Some think it’s a mix.  Some say most of it has been handed down to us.</a:t>
            </a:r>
          </a:p>
          <a:p>
            <a:pPr marL="68580" indent="0">
              <a:buNone/>
            </a:pPr>
            <a:r>
              <a:rPr lang="en-GB" sz="1100" dirty="0"/>
              <a:t>House of the Goddess leaflet, quoted in Barrett, D  (2001) </a:t>
            </a:r>
            <a:r>
              <a:rPr lang="en-GB" sz="1100" i="1" dirty="0"/>
              <a:t>Sects, ‘Cults’ and Alternative Religions</a:t>
            </a:r>
            <a:r>
              <a:rPr lang="en-GB" sz="1100" dirty="0"/>
              <a:t>, London, </a:t>
            </a:r>
            <a:r>
              <a:rPr lang="en-GB" sz="1100" dirty="0" err="1"/>
              <a:t>Cassell</a:t>
            </a:r>
            <a:r>
              <a:rPr lang="en-GB" sz="1100" dirty="0"/>
              <a:t>, 213.</a:t>
            </a:r>
          </a:p>
          <a:p>
            <a:endParaRPr lang="en-GB" dirty="0"/>
          </a:p>
        </p:txBody>
      </p:sp>
    </p:spTree>
    <p:extLst>
      <p:ext uri="{BB962C8B-B14F-4D97-AF65-F5344CB8AC3E}">
        <p14:creationId xmlns:p14="http://schemas.microsoft.com/office/powerpoint/2010/main" val="180065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85112"/>
          </a:xfrm>
        </p:spPr>
        <p:txBody>
          <a:bodyPr>
            <a:normAutofit fontScale="90000"/>
          </a:bodyPr>
          <a:lstStyle/>
          <a:p>
            <a:endParaRPr lang="en-GB" dirty="0"/>
          </a:p>
        </p:txBody>
      </p:sp>
      <p:sp>
        <p:nvSpPr>
          <p:cNvPr id="3" name="Content Placeholder 2"/>
          <p:cNvSpPr>
            <a:spLocks noGrp="1"/>
          </p:cNvSpPr>
          <p:nvPr>
            <p:ph idx="1"/>
          </p:nvPr>
        </p:nvSpPr>
        <p:spPr>
          <a:xfrm>
            <a:off x="1043492" y="1628800"/>
            <a:ext cx="6777317" cy="4203829"/>
          </a:xfrm>
        </p:spPr>
        <p:txBody>
          <a:bodyPr>
            <a:normAutofit fontScale="85000" lnSpcReduction="10000"/>
          </a:bodyPr>
          <a:lstStyle/>
          <a:p>
            <a:r>
              <a:rPr lang="en-GB" dirty="0" err="1"/>
              <a:t>Vivianne</a:t>
            </a:r>
            <a:r>
              <a:rPr lang="en-GB" dirty="0"/>
              <a:t> Crowley explains that ‘In recent years, Paganism has been undergoing a revival in the Western world.  This has been part of a wide spiritual movement which has sought to find religious and spiritual answers outside and beyond the established religions’. And “The Pagan religions are undergoing an unprecedented revival as we enter the Aquarian Age…[it] roots us to the past…we must seek not only the knowledge of the future, but also the wisdom of our ancestors, those treasures of the intellect and spirit which have been preserved from the past.  These will light our way through the darkness of the future”.  </a:t>
            </a:r>
          </a:p>
          <a:p>
            <a:pPr marL="68580" indent="0">
              <a:buNone/>
            </a:pPr>
            <a:r>
              <a:rPr lang="en-GB" sz="1200" dirty="0"/>
              <a:t>Crowley, </a:t>
            </a:r>
            <a:r>
              <a:rPr lang="en-GB" sz="1200" i="1" dirty="0"/>
              <a:t>Phoenix from the Flame</a:t>
            </a:r>
            <a:r>
              <a:rPr lang="en-GB" sz="1200" dirty="0"/>
              <a:t>, p.51.</a:t>
            </a:r>
          </a:p>
          <a:p>
            <a:pPr marL="68580" indent="0">
              <a:buNone/>
            </a:pPr>
            <a:r>
              <a:rPr lang="en-GB" sz="1200" i="1" dirty="0"/>
              <a:t>Phoenix</a:t>
            </a:r>
            <a:r>
              <a:rPr lang="en-GB" sz="1200" dirty="0"/>
              <a:t>, pp17-18.</a:t>
            </a:r>
          </a:p>
          <a:p>
            <a:endParaRPr lang="en-GB" dirty="0"/>
          </a:p>
        </p:txBody>
      </p:sp>
    </p:spTree>
    <p:extLst>
      <p:ext uri="{BB962C8B-B14F-4D97-AF65-F5344CB8AC3E}">
        <p14:creationId xmlns:p14="http://schemas.microsoft.com/office/powerpoint/2010/main" val="1747025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268760"/>
            <a:ext cx="6777317" cy="4563869"/>
          </a:xfrm>
        </p:spPr>
        <p:txBody>
          <a:bodyPr>
            <a:normAutofit/>
          </a:bodyPr>
          <a:lstStyle/>
          <a:p>
            <a:pPr marL="68580" indent="0">
              <a:buNone/>
            </a:pPr>
            <a:r>
              <a:rPr lang="en-GB" dirty="0"/>
              <a:t>William </a:t>
            </a:r>
            <a:r>
              <a:rPr lang="en-GB" dirty="0" smtClean="0"/>
              <a:t>Bloom: </a:t>
            </a:r>
          </a:p>
          <a:p>
            <a:r>
              <a:rPr lang="en-GB" dirty="0" smtClean="0"/>
              <a:t>humanity </a:t>
            </a:r>
            <a:r>
              <a:rPr lang="en-GB" dirty="0"/>
              <a:t>is inherently pagan. </a:t>
            </a:r>
            <a:endParaRPr lang="en-GB" dirty="0" smtClean="0"/>
          </a:p>
          <a:p>
            <a:r>
              <a:rPr lang="en-GB" dirty="0" smtClean="0"/>
              <a:t>nature </a:t>
            </a:r>
            <a:r>
              <a:rPr lang="en-GB" dirty="0"/>
              <a:t>is alive and well even in modern life, even in urban </a:t>
            </a:r>
            <a:r>
              <a:rPr lang="en-GB" dirty="0" smtClean="0"/>
              <a:t>environments.</a:t>
            </a:r>
          </a:p>
          <a:p>
            <a:r>
              <a:rPr lang="en-GB" dirty="0" smtClean="0"/>
              <a:t>Christianity </a:t>
            </a:r>
            <a:r>
              <a:rPr lang="en-GB" dirty="0"/>
              <a:t>was suspicious about tribal religions and demonized nature-based </a:t>
            </a:r>
            <a:r>
              <a:rPr lang="en-GB" dirty="0" smtClean="0"/>
              <a:t>religions = abuse of nature and of women. </a:t>
            </a:r>
          </a:p>
          <a:p>
            <a:pPr marL="68580" indent="0">
              <a:buNone/>
            </a:pPr>
            <a:endParaRPr lang="en-GB" sz="1400" i="1" dirty="0"/>
          </a:p>
          <a:p>
            <a:pPr marL="68580" indent="0">
              <a:buNone/>
            </a:pPr>
            <a:r>
              <a:rPr lang="en-GB" sz="1400" i="1" dirty="0" err="1" smtClean="0"/>
              <a:t>SOULution</a:t>
            </a:r>
            <a:r>
              <a:rPr lang="en-GB" sz="1400" i="1" dirty="0"/>
              <a:t>, The Holistic Manifesto</a:t>
            </a:r>
            <a:r>
              <a:rPr lang="en-GB" sz="1400" dirty="0"/>
              <a:t>, (2005) London, Hay House, 78ff. </a:t>
            </a:r>
          </a:p>
          <a:p>
            <a:endParaRPr lang="en-US" dirty="0"/>
          </a:p>
        </p:txBody>
      </p:sp>
    </p:spTree>
    <p:extLst>
      <p:ext uri="{BB962C8B-B14F-4D97-AF65-F5344CB8AC3E}">
        <p14:creationId xmlns:p14="http://schemas.microsoft.com/office/powerpoint/2010/main" val="3833088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268760"/>
            <a:ext cx="6777317" cy="4563869"/>
          </a:xfrm>
        </p:spPr>
        <p:txBody>
          <a:bodyPr>
            <a:normAutofit fontScale="77500" lnSpcReduction="20000"/>
          </a:bodyPr>
          <a:lstStyle/>
          <a:p>
            <a:pPr marL="68580" indent="0">
              <a:buNone/>
            </a:pPr>
            <a:endParaRPr lang="en-GB" dirty="0"/>
          </a:p>
          <a:p>
            <a:r>
              <a:rPr lang="en-GB" dirty="0" err="1"/>
              <a:t>Lamond</a:t>
            </a:r>
            <a:r>
              <a:rPr lang="en-GB" dirty="0"/>
              <a:t> writes of the problems with patriarchal monotheism.  He writes of the all-male representation of deity in Jewish and Christian mythology.  Anthropomorphic representation of cosmic powers may be just a way of aiding human understanding, but they also have a profound psychological and emotional effect on any religion's adherents.  If pre-Jewish and pre-Christian religions applied anthropomorphic language to their gods, it included the male and female.  </a:t>
            </a:r>
          </a:p>
          <a:p>
            <a:pPr marL="68580" indent="0">
              <a:buNone/>
            </a:pPr>
            <a:endParaRPr lang="en-GB" dirty="0"/>
          </a:p>
          <a:p>
            <a:r>
              <a:rPr lang="en-GB" dirty="0"/>
              <a:t>What an all-male deity representation tells the human consciousness is that only those characteristics that are more strongly developed in men in our society are 'in the image of God'.  </a:t>
            </a:r>
          </a:p>
          <a:p>
            <a:pPr marL="68580" indent="0">
              <a:buNone/>
            </a:pPr>
            <a:endParaRPr lang="en-GB" sz="1600" dirty="0" smtClean="0"/>
          </a:p>
          <a:p>
            <a:pPr marL="68580" indent="0">
              <a:buNone/>
            </a:pPr>
            <a:r>
              <a:rPr lang="en-GB" sz="1600" dirty="0" err="1" smtClean="0"/>
              <a:t>Lamond</a:t>
            </a:r>
            <a:r>
              <a:rPr lang="en-GB" sz="1600" dirty="0" smtClean="0"/>
              <a:t>, F (1997) </a:t>
            </a:r>
            <a:r>
              <a:rPr lang="en-GB" sz="1600" i="1" dirty="0" smtClean="0"/>
              <a:t>Religion Without Beliefs</a:t>
            </a:r>
            <a:r>
              <a:rPr lang="en-GB" sz="1600" dirty="0" smtClean="0"/>
              <a:t>, London, Janus Publishing Company.</a:t>
            </a:r>
          </a:p>
          <a:p>
            <a:endParaRPr lang="en-GB" dirty="0"/>
          </a:p>
        </p:txBody>
      </p:sp>
    </p:spTree>
    <p:extLst>
      <p:ext uri="{BB962C8B-B14F-4D97-AF65-F5344CB8AC3E}">
        <p14:creationId xmlns:p14="http://schemas.microsoft.com/office/powerpoint/2010/main" val="224794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92500" lnSpcReduction="20000"/>
          </a:bodyPr>
          <a:lstStyle/>
          <a:p>
            <a:pPr marL="68580" indent="0">
              <a:buNone/>
            </a:pPr>
            <a:r>
              <a:rPr lang="en-GB" dirty="0" smtClean="0"/>
              <a:t>Partridge:</a:t>
            </a:r>
            <a:endParaRPr lang="en-GB" dirty="0"/>
          </a:p>
          <a:p>
            <a:pPr marL="68580" indent="0">
              <a:buNone/>
            </a:pPr>
            <a:endParaRPr lang="en-GB" dirty="0"/>
          </a:p>
          <a:p>
            <a:pPr lvl="0"/>
            <a:r>
              <a:rPr lang="en-GB" dirty="0"/>
              <a:t>Paganism recognises light and </a:t>
            </a:r>
            <a:r>
              <a:rPr lang="en-GB" dirty="0" smtClean="0"/>
              <a:t>darkness.</a:t>
            </a:r>
            <a:endParaRPr lang="en-GB" dirty="0"/>
          </a:p>
          <a:p>
            <a:pPr lvl="0"/>
            <a:r>
              <a:rPr lang="en-GB" dirty="0"/>
              <a:t>Paganism is </a:t>
            </a:r>
            <a:r>
              <a:rPr lang="en-GB" dirty="0" smtClean="0"/>
              <a:t>ritualistic </a:t>
            </a:r>
            <a:r>
              <a:rPr lang="en-GB" dirty="0"/>
              <a:t>– priesthood, rites, initiations, rituals (depends on the type of Paganism), festivals (</a:t>
            </a:r>
            <a:r>
              <a:rPr lang="en-GB" dirty="0" err="1"/>
              <a:t>Samhain</a:t>
            </a:r>
            <a:r>
              <a:rPr lang="en-GB" dirty="0"/>
              <a:t>, Midwinter, </a:t>
            </a:r>
            <a:r>
              <a:rPr lang="en-GB" dirty="0" err="1"/>
              <a:t>Imbolc</a:t>
            </a:r>
            <a:r>
              <a:rPr lang="en-GB" dirty="0"/>
              <a:t>, Spring Equinox, Beltane, Midsummer, Lammas and Autumn Equinox). </a:t>
            </a:r>
          </a:p>
          <a:p>
            <a:pPr lvl="0"/>
            <a:r>
              <a:rPr lang="en-GB" dirty="0"/>
              <a:t>Commitment and sometimes sectarianism.</a:t>
            </a:r>
          </a:p>
          <a:p>
            <a:pPr lvl="0"/>
            <a:r>
              <a:rPr lang="en-GB" dirty="0" smtClean="0"/>
              <a:t>Emphasis </a:t>
            </a:r>
            <a:r>
              <a:rPr lang="en-GB" dirty="0"/>
              <a:t>on the Other – that which is external to the </a:t>
            </a:r>
            <a:r>
              <a:rPr lang="en-GB" dirty="0" smtClean="0"/>
              <a:t>self, gods </a:t>
            </a:r>
            <a:r>
              <a:rPr lang="en-GB" dirty="0"/>
              <a:t>and goddesses.</a:t>
            </a:r>
          </a:p>
          <a:p>
            <a:pPr lvl="0"/>
            <a:r>
              <a:rPr lang="en-GB" dirty="0"/>
              <a:t>Paganism emphasises humanity’s responsibility to other creatures and to the earth.  </a:t>
            </a:r>
          </a:p>
          <a:p>
            <a:endParaRPr lang="en-GB" dirty="0"/>
          </a:p>
        </p:txBody>
      </p:sp>
    </p:spTree>
    <p:extLst>
      <p:ext uri="{BB962C8B-B14F-4D97-AF65-F5344CB8AC3E}">
        <p14:creationId xmlns:p14="http://schemas.microsoft.com/office/powerpoint/2010/main" val="1620054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12776"/>
            <a:ext cx="6777317" cy="4419853"/>
          </a:xfrm>
        </p:spPr>
        <p:txBody>
          <a:bodyPr>
            <a:normAutofit fontScale="85000" lnSpcReduction="20000"/>
          </a:bodyPr>
          <a:lstStyle/>
          <a:p>
            <a:pPr marL="68580" indent="0">
              <a:buNone/>
            </a:pPr>
            <a:r>
              <a:rPr lang="en-GB" dirty="0"/>
              <a:t>Partridge gives a number of reasons for the current interest in </a:t>
            </a:r>
            <a:r>
              <a:rPr lang="en-GB" dirty="0" smtClean="0"/>
              <a:t>Paganism:</a:t>
            </a:r>
            <a:endParaRPr lang="en-GB" dirty="0"/>
          </a:p>
          <a:p>
            <a:pPr marL="68580" indent="0">
              <a:buNone/>
            </a:pPr>
            <a:endParaRPr lang="en-GB" dirty="0"/>
          </a:p>
          <a:p>
            <a:pPr lvl="0"/>
            <a:r>
              <a:rPr lang="en-GB" dirty="0"/>
              <a:t>It eschews masculine images of power and authority</a:t>
            </a:r>
          </a:p>
          <a:p>
            <a:pPr lvl="0"/>
            <a:r>
              <a:rPr lang="en-GB" dirty="0"/>
              <a:t>It is feminist.  Eco-feminism.  </a:t>
            </a:r>
          </a:p>
          <a:p>
            <a:pPr lvl="0"/>
            <a:r>
              <a:rPr lang="en-GB" dirty="0"/>
              <a:t>It is non-dogmatic.</a:t>
            </a:r>
          </a:p>
          <a:p>
            <a:pPr lvl="0"/>
            <a:r>
              <a:rPr lang="en-GB" dirty="0"/>
              <a:t>Influence by and itself influences music, literature, films and even computer games.  </a:t>
            </a:r>
          </a:p>
          <a:p>
            <a:pPr lvl="0"/>
            <a:r>
              <a:rPr lang="en-GB" dirty="0"/>
              <a:t>Ancient ideas are perennial.</a:t>
            </a:r>
          </a:p>
          <a:p>
            <a:pPr lvl="0"/>
            <a:r>
              <a:rPr lang="en-GB" dirty="0"/>
              <a:t>Individualism, powerlessness and insignificance is attracted to small closely knit groups that have answers and see humanity as part of a bigger picture; a whole.  </a:t>
            </a:r>
          </a:p>
          <a:p>
            <a:pPr marL="68580" indent="0">
              <a:buNone/>
            </a:pPr>
            <a:r>
              <a:rPr lang="en-GB" sz="1300" dirty="0"/>
              <a:t>(2004) </a:t>
            </a:r>
            <a:r>
              <a:rPr lang="en-GB" sz="1300" i="1" dirty="0"/>
              <a:t>The Re-Enchantment of the </a:t>
            </a:r>
            <a:r>
              <a:rPr lang="en-GB" sz="1300" dirty="0"/>
              <a:t>West, </a:t>
            </a:r>
            <a:r>
              <a:rPr lang="en-GB" sz="1300" dirty="0" err="1"/>
              <a:t>vol</a:t>
            </a:r>
            <a:r>
              <a:rPr lang="en-GB" sz="1300" dirty="0"/>
              <a:t> 1, London, T&amp;T Clark, 83.</a:t>
            </a:r>
          </a:p>
          <a:p>
            <a:endParaRPr lang="en-GB" dirty="0"/>
          </a:p>
        </p:txBody>
      </p:sp>
    </p:spTree>
    <p:extLst>
      <p:ext uri="{BB962C8B-B14F-4D97-AF65-F5344CB8AC3E}">
        <p14:creationId xmlns:p14="http://schemas.microsoft.com/office/powerpoint/2010/main" val="31764741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334</TotalTime>
  <Words>872</Words>
  <Application>Microsoft Macintosh PowerPoint</Application>
  <PresentationFormat>On-screen Show (4:3)</PresentationFormat>
  <Paragraphs>61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Austin</vt:lpstr>
      <vt:lpstr>Paganism</vt:lpstr>
      <vt:lpstr>Paganism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 and Paganism</dc:title>
  <dc:creator>Sarah</dc:creator>
  <cp:lastModifiedBy>Sarah</cp:lastModifiedBy>
  <cp:revision>8</cp:revision>
  <dcterms:created xsi:type="dcterms:W3CDTF">2013-12-10T09:52:51Z</dcterms:created>
  <dcterms:modified xsi:type="dcterms:W3CDTF">2015-04-22T19:47:39Z</dcterms:modified>
</cp:coreProperties>
</file>