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20"/>
    <p:sldId id="257" r:id="rId21"/>
    <p:sldId id="258" r:id="rId22"/>
    <p:sldId id="259" r:id="rId23"/>
    <p:sldId id="260" r:id="rId24"/>
    <p:sldId id="261" r:id="rId25"/>
    <p:sldId id="262" r:id="rId26"/>
    <p:sldId id="263" r:id="rId27"/>
    <p:sldId id="264" r:id="rId28"/>
    <p:sldId id="265" r:id="rId29"/>
    <p:sldId id="266" r:id="rId30"/>
  </p:sldIdLst>
  <p:sldSz cx="18288000" cy="10287000"/>
  <p:notesSz cx="6858000" cy="9144000"/>
  <p:embeddedFontLst>
    <p:embeddedFont>
      <p:font typeface="Arimo" charset="1" panose="020B0604020202020204"/>
      <p:regular r:id="rId6"/>
    </p:embeddedFont>
    <p:embeddedFont>
      <p:font typeface="Arimo Bold" charset="1" panose="020B0704020202020204"/>
      <p:regular r:id="rId7"/>
    </p:embeddedFont>
    <p:embeddedFont>
      <p:font typeface="Arimo Italics" charset="1" panose="020B0604020202090204"/>
      <p:regular r:id="rId8"/>
    </p:embeddedFont>
    <p:embeddedFont>
      <p:font typeface="Arimo Bold Italics" charset="1" panose="020B0704020202090204"/>
      <p:regular r:id="rId9"/>
    </p:embeddedFont>
    <p:embeddedFont>
      <p:font typeface="Shrikhand" charset="1" panose="02000000000000000000"/>
      <p:regular r:id="rId10"/>
    </p:embeddedFont>
    <p:embeddedFont>
      <p:font typeface="TT Norms" charset="1" panose="02000503030000020003"/>
      <p:regular r:id="rId11"/>
    </p:embeddedFont>
    <p:embeddedFont>
      <p:font typeface="TT Norms Bold" charset="1" panose="02000803030000020004"/>
      <p:regular r:id="rId12"/>
    </p:embeddedFont>
    <p:embeddedFont>
      <p:font typeface="TT Norms Italics" charset="1" panose="02000503030000090003"/>
      <p:regular r:id="rId13"/>
    </p:embeddedFont>
    <p:embeddedFont>
      <p:font typeface="TT Norms Bold Italics" charset="1" panose="02000803020000090004"/>
      <p:regular r:id="rId14"/>
    </p:embeddedFont>
    <p:embeddedFont>
      <p:font typeface="TT Phobos Inline" charset="1" panose="02000503020000020004"/>
      <p:regular r:id="rId15"/>
    </p:embeddedFont>
    <p:embeddedFont>
      <p:font typeface="TT Phobos" charset="1" panose="02000503050000020004"/>
      <p:regular r:id="rId16"/>
    </p:embeddedFont>
    <p:embeddedFont>
      <p:font typeface="TT Phobos Bold" charset="1" panose="02000803060000020004"/>
      <p:regular r:id="rId17"/>
    </p:embeddedFont>
    <p:embeddedFont>
      <p:font typeface="TT Phobos Italics" charset="1" panose="02000503080000090004"/>
      <p:regular r:id="rId18"/>
    </p:embeddedFont>
    <p:embeddedFont>
      <p:font typeface="TT Phobos Bold Italics" charset="1" panose="02000803060000090004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11" Target="fonts/font11.fntdata" Type="http://schemas.openxmlformats.org/officeDocument/2006/relationships/font"/><Relationship Id="rId12" Target="fonts/font12.fntdata" Type="http://schemas.openxmlformats.org/officeDocument/2006/relationships/font"/><Relationship Id="rId13" Target="fonts/font13.fntdata" Type="http://schemas.openxmlformats.org/officeDocument/2006/relationships/font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slides/slide1.xml" Type="http://schemas.openxmlformats.org/officeDocument/2006/relationships/slide"/><Relationship Id="rId21" Target="slides/slide2.xml" Type="http://schemas.openxmlformats.org/officeDocument/2006/relationships/slide"/><Relationship Id="rId22" Target="slides/slide3.xml" Type="http://schemas.openxmlformats.org/officeDocument/2006/relationships/slide"/><Relationship Id="rId23" Target="slides/slide4.xml" Type="http://schemas.openxmlformats.org/officeDocument/2006/relationships/slide"/><Relationship Id="rId24" Target="slides/slide5.xml" Type="http://schemas.openxmlformats.org/officeDocument/2006/relationships/slide"/><Relationship Id="rId25" Target="slides/slide6.xml" Type="http://schemas.openxmlformats.org/officeDocument/2006/relationships/slide"/><Relationship Id="rId26" Target="slides/slide7.xml" Type="http://schemas.openxmlformats.org/officeDocument/2006/relationships/slide"/><Relationship Id="rId27" Target="slides/slide8.xml" Type="http://schemas.openxmlformats.org/officeDocument/2006/relationships/slide"/><Relationship Id="rId28" Target="slides/slide9.xml" Type="http://schemas.openxmlformats.org/officeDocument/2006/relationships/slide"/><Relationship Id="rId29" Target="slides/slide10.xml" Type="http://schemas.openxmlformats.org/officeDocument/2006/relationships/slide"/><Relationship Id="rId3" Target="viewProps.xml" Type="http://schemas.openxmlformats.org/officeDocument/2006/relationships/viewProps"/><Relationship Id="rId30" Target="slides/slide11.xml" Type="http://schemas.openxmlformats.org/officeDocument/2006/relationships/slide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fonts/font6.fntdata" Type="http://schemas.openxmlformats.org/officeDocument/2006/relationships/font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5.png" Type="http://schemas.openxmlformats.org/officeDocument/2006/relationships/image"/><Relationship Id="rId5" Target="../media/image6.svg" Type="http://schemas.openxmlformats.org/officeDocument/2006/relationships/image"/><Relationship Id="rId6" Target="../media/image7.png" Type="http://schemas.openxmlformats.org/officeDocument/2006/relationships/image"/><Relationship Id="rId7" Target="../media/image8.svg" Type="http://schemas.openxmlformats.org/officeDocument/2006/relationships/image"/><Relationship Id="rId8" Target="../media/image9.png" Type="http://schemas.openxmlformats.org/officeDocument/2006/relationships/image"/><Relationship Id="rId9" Target="../media/image10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Relationship Id="rId3" Target="../media/image12.svg" Type="http://schemas.openxmlformats.org/officeDocument/2006/relationships/image"/><Relationship Id="rId4" Target="../media/image13.png" Type="http://schemas.openxmlformats.org/officeDocument/2006/relationships/image"/><Relationship Id="rId5" Target="../media/image14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Relationship Id="rId3" Target="../media/image12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Relationship Id="rId3" Target="../media/image12.svg" Type="http://schemas.openxmlformats.org/officeDocument/2006/relationships/image"/><Relationship Id="rId4" Target="../media/image13.png" Type="http://schemas.openxmlformats.org/officeDocument/2006/relationships/image"/><Relationship Id="rId5" Target="../media/image14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Relationship Id="rId3" Target="../media/image12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jpeg" Type="http://schemas.openxmlformats.org/officeDocument/2006/relationships/image"/><Relationship Id="rId3" Target="https://www.youtube.com/watch?v=CxrxUyxMnxA" TargetMode="External" Type="http://schemas.openxmlformats.org/officeDocument/2006/relationships/video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Relationship Id="rId3" Target="../media/image17.png" Type="http://schemas.openxmlformats.org/officeDocument/2006/relationships/image"/><Relationship Id="rId4" Target="../media/image18.png" Type="http://schemas.openxmlformats.org/officeDocument/2006/relationships/image"/><Relationship Id="rId5" Target="../media/image19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0.png" Type="http://schemas.openxmlformats.org/officeDocument/2006/relationships/image"/><Relationship Id="rId3" Target="../media/image21.svg" Type="http://schemas.openxmlformats.org/officeDocument/2006/relationships/image"/><Relationship Id="rId4" Target="../media/image22.png" Type="http://schemas.openxmlformats.org/officeDocument/2006/relationships/image"/><Relationship Id="rId5" Target="../media/image23.svg" Type="http://schemas.openxmlformats.org/officeDocument/2006/relationships/image"/><Relationship Id="rId6" Target="../media/image24.png" Type="http://schemas.openxmlformats.org/officeDocument/2006/relationships/image"/><Relationship Id="rId7" Target="../media/image25.svg" Type="http://schemas.openxmlformats.org/officeDocument/2006/relationships/image"/><Relationship Id="rId8" Target="../media/image26.png" Type="http://schemas.openxmlformats.org/officeDocument/2006/relationships/image"/><Relationship Id="rId9" Target="../media/image27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25394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 rot="0">
            <a:off x="-550094" y="7911947"/>
            <a:ext cx="19388189" cy="4750106"/>
          </a:xfrm>
          <a:prstGeom prst="rect">
            <a:avLst/>
          </a:prstGeom>
        </p:spPr>
      </p:pic>
      <p:sp>
        <p:nvSpPr>
          <p:cNvPr name="TextBox 3" id="3"/>
          <p:cNvSpPr txBox="true"/>
          <p:nvPr/>
        </p:nvSpPr>
        <p:spPr>
          <a:xfrm rot="0">
            <a:off x="7726074" y="2439422"/>
            <a:ext cx="9849578" cy="26889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074"/>
              </a:lnSpc>
            </a:pPr>
            <a:r>
              <a:rPr lang="en-US" sz="11852">
                <a:solidFill>
                  <a:srgbClr val="FFF5D6"/>
                </a:solidFill>
                <a:latin typeface="TT Phobos Inline"/>
              </a:rPr>
              <a:t>TYPES OF WORDS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7726074" y="5273413"/>
            <a:ext cx="9849578" cy="771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FFF5D6"/>
                </a:solidFill>
                <a:latin typeface="TT Phobos"/>
              </a:rPr>
              <a:t>VERBS, NOUNS &amp; ADJECTIVES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7716401" y="6255033"/>
            <a:ext cx="9868924" cy="596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>
                <a:solidFill>
                  <a:srgbClr val="FFF5D6"/>
                </a:solidFill>
                <a:latin typeface="TT Norms"/>
              </a:rPr>
              <a:t>Presented by: UWTSD</a:t>
            </a:r>
          </a:p>
        </p:txBody>
      </p:sp>
      <p:pic>
        <p:nvPicPr>
          <p:cNvPr name="Picture 6" id="6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-3998880" y="-456218"/>
            <a:ext cx="8762237" cy="899844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814319" y="533596"/>
            <a:ext cx="14659361" cy="18151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03"/>
              </a:lnSpc>
            </a:pPr>
            <a:r>
              <a:rPr lang="en-US" sz="9298">
                <a:solidFill>
                  <a:srgbClr val="253943"/>
                </a:solidFill>
                <a:latin typeface="TT Phobos Inline"/>
              </a:rPr>
              <a:t>LEARNING OBJECTIVES</a:t>
            </a:r>
          </a:p>
        </p:txBody>
      </p:sp>
      <p:pic>
        <p:nvPicPr>
          <p:cNvPr name="Picture 3" id="3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2249931" y="4135232"/>
            <a:ext cx="1449412" cy="1949087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9711873" y="4135232"/>
            <a:ext cx="2464363" cy="1949087"/>
          </a:xfrm>
          <a:prstGeom prst="rect">
            <a:avLst/>
          </a:prstGeom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2068659" y="6980851"/>
            <a:ext cx="1811955" cy="1515453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9711873" y="6980851"/>
            <a:ext cx="2562070" cy="1462709"/>
          </a:xfrm>
          <a:prstGeom prst="rect">
            <a:avLst/>
          </a:prstGeom>
        </p:spPr>
      </p:pic>
      <p:sp>
        <p:nvSpPr>
          <p:cNvPr name="TextBox 7" id="7"/>
          <p:cNvSpPr txBox="true"/>
          <p:nvPr/>
        </p:nvSpPr>
        <p:spPr>
          <a:xfrm rot="0">
            <a:off x="4242880" y="4785454"/>
            <a:ext cx="4901120" cy="606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900"/>
              </a:lnSpc>
            </a:pPr>
            <a:r>
              <a:rPr lang="en-US" sz="3500">
                <a:solidFill>
                  <a:srgbClr val="253943"/>
                </a:solidFill>
                <a:latin typeface="TT Phobos Bold"/>
              </a:rPr>
              <a:t>VERBS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616693" y="4768463"/>
            <a:ext cx="4832611" cy="606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900"/>
              </a:lnSpc>
            </a:pPr>
            <a:r>
              <a:rPr lang="en-US" sz="3500">
                <a:solidFill>
                  <a:srgbClr val="253943"/>
                </a:solidFill>
                <a:latin typeface="TT Phobos Bold"/>
              </a:rPr>
              <a:t>ADJECTIVES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4242880" y="7319477"/>
            <a:ext cx="4901120" cy="606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900"/>
              </a:lnSpc>
            </a:pPr>
            <a:r>
              <a:rPr lang="en-US" sz="3500">
                <a:solidFill>
                  <a:srgbClr val="253943"/>
                </a:solidFill>
                <a:latin typeface="TT Phobos Bold"/>
              </a:rPr>
              <a:t>PRONOUNS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616693" y="7283983"/>
            <a:ext cx="4787446" cy="606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900"/>
              </a:lnSpc>
            </a:pPr>
            <a:r>
              <a:rPr lang="en-US" sz="3500">
                <a:solidFill>
                  <a:srgbClr val="253943"/>
                </a:solidFill>
                <a:latin typeface="TT Phobos Bold"/>
              </a:rPr>
              <a:t>NOUNS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814319" y="2301083"/>
            <a:ext cx="14659361" cy="11982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58"/>
              </a:lnSpc>
            </a:pPr>
            <a:r>
              <a:rPr lang="en-US" sz="3598">
                <a:solidFill>
                  <a:srgbClr val="253943"/>
                </a:solidFill>
                <a:latin typeface="TT Phobos Inline"/>
              </a:rPr>
              <a:t>BY THE END OF THIS SESSION YOU WILL HAVE AN IMPROVED UNDERSTANDING OF THE TYPES OF WORDS 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25394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0">
            <a:off x="-125962" y="9058275"/>
            <a:ext cx="11314701" cy="0"/>
          </a:xfrm>
          <a:prstGeom prst="line">
            <a:avLst/>
          </a:prstGeom>
          <a:ln cap="flat" w="200025">
            <a:solidFill>
              <a:srgbClr val="B38B6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 rot="-2881795">
            <a:off x="9377405" y="5130585"/>
            <a:ext cx="10717491" cy="0"/>
          </a:xfrm>
          <a:prstGeom prst="line">
            <a:avLst/>
          </a:prstGeom>
          <a:ln cap="flat" w="200025">
            <a:solidFill>
              <a:srgbClr val="B38B6D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10669626" y="8539163"/>
            <a:ext cx="1038225" cy="1038225"/>
            <a:chOff x="0" y="0"/>
            <a:chExt cx="6350000" cy="6350000"/>
          </a:xfrm>
        </p:grpSpPr>
        <p:sp>
          <p:nvSpPr>
            <p:cNvPr name="Freeform 5" id="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21665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FFF5D6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2001999" y="5143500"/>
            <a:ext cx="5189930" cy="3530701"/>
            <a:chOff x="0" y="0"/>
            <a:chExt cx="2515797" cy="1711493"/>
          </a:xfrm>
        </p:grpSpPr>
        <p:sp>
          <p:nvSpPr>
            <p:cNvPr name="Freeform 7" id="7"/>
            <p:cNvSpPr/>
            <p:nvPr/>
          </p:nvSpPr>
          <p:spPr>
            <a:xfrm>
              <a:off x="0" y="0"/>
              <a:ext cx="2515797" cy="1711493"/>
            </a:xfrm>
            <a:custGeom>
              <a:avLst/>
              <a:gdLst/>
              <a:ahLst/>
              <a:cxnLst/>
              <a:rect r="r" b="b" t="t" l="l"/>
              <a:pathLst>
                <a:path h="1711493" w="2515797">
                  <a:moveTo>
                    <a:pt x="0" y="0"/>
                  </a:moveTo>
                  <a:lnTo>
                    <a:pt x="2515797" y="0"/>
                  </a:lnTo>
                  <a:lnTo>
                    <a:pt x="2515797" y="1711493"/>
                  </a:lnTo>
                  <a:lnTo>
                    <a:pt x="0" y="1711493"/>
                  </a:lnTo>
                  <a:close/>
                </a:path>
              </a:pathLst>
            </a:custGeom>
            <a:solidFill>
              <a:srgbClr val="FFF5D6"/>
            </a:solidFill>
          </p:spPr>
        </p:sp>
      </p:grpSp>
      <p:grpSp>
        <p:nvGrpSpPr>
          <p:cNvPr name="Group 8" id="8"/>
          <p:cNvGrpSpPr/>
          <p:nvPr/>
        </p:nvGrpSpPr>
        <p:grpSpPr>
          <a:xfrm rot="0">
            <a:off x="7673572" y="659140"/>
            <a:ext cx="6719781" cy="4571457"/>
            <a:chOff x="0" y="0"/>
            <a:chExt cx="2515797" cy="1711493"/>
          </a:xfrm>
        </p:grpSpPr>
        <p:sp>
          <p:nvSpPr>
            <p:cNvPr name="Freeform 9" id="9"/>
            <p:cNvSpPr/>
            <p:nvPr/>
          </p:nvSpPr>
          <p:spPr>
            <a:xfrm>
              <a:off x="0" y="0"/>
              <a:ext cx="2515797" cy="1711493"/>
            </a:xfrm>
            <a:custGeom>
              <a:avLst/>
              <a:gdLst/>
              <a:ahLst/>
              <a:cxnLst/>
              <a:rect r="r" b="b" t="t" l="l"/>
              <a:pathLst>
                <a:path h="1711493" w="2515797">
                  <a:moveTo>
                    <a:pt x="0" y="0"/>
                  </a:moveTo>
                  <a:lnTo>
                    <a:pt x="2515797" y="0"/>
                  </a:lnTo>
                  <a:lnTo>
                    <a:pt x="2515797" y="1711493"/>
                  </a:lnTo>
                  <a:lnTo>
                    <a:pt x="0" y="1711493"/>
                  </a:lnTo>
                  <a:close/>
                </a:path>
              </a:pathLst>
            </a:custGeom>
            <a:solidFill>
              <a:srgbClr val="FFF5D6"/>
            </a:solidFill>
          </p:spPr>
        </p:sp>
      </p:grpSp>
      <p:pic>
        <p:nvPicPr>
          <p:cNvPr name="Picture 10" id="10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-125962" y="-1972427"/>
            <a:ext cx="6234682" cy="3944853"/>
          </a:xfrm>
          <a:prstGeom prst="rect">
            <a:avLst/>
          </a:prstGeom>
        </p:spPr>
      </p:pic>
      <p:pic>
        <p:nvPicPr>
          <p:cNvPr name="Picture 11" id="11"/>
          <p:cNvPicPr>
            <a:picLocks noChangeAspect="true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12551291" y="8854546"/>
            <a:ext cx="7315200" cy="3817204"/>
          </a:xfrm>
          <a:prstGeom prst="rect">
            <a:avLst/>
          </a:prstGeom>
        </p:spPr>
      </p:pic>
      <p:sp>
        <p:nvSpPr>
          <p:cNvPr name="TextBox 12" id="12"/>
          <p:cNvSpPr txBox="true"/>
          <p:nvPr/>
        </p:nvSpPr>
        <p:spPr>
          <a:xfrm rot="0">
            <a:off x="2538276" y="5473750"/>
            <a:ext cx="4117376" cy="27940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>
                <a:solidFill>
                  <a:srgbClr val="253943"/>
                </a:solidFill>
                <a:latin typeface="TT Norms"/>
              </a:rPr>
              <a:t>Verbs are words that show action otherwise known as doing words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980229" y="942975"/>
            <a:ext cx="6195885" cy="37392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5937"/>
              </a:lnSpc>
            </a:pPr>
            <a:r>
              <a:rPr lang="en-US" sz="4241">
                <a:solidFill>
                  <a:srgbClr val="253943"/>
                </a:solidFill>
                <a:latin typeface="TT Norms"/>
              </a:rPr>
              <a:t>Examples being: </a:t>
            </a:r>
          </a:p>
          <a:p>
            <a:pPr>
              <a:lnSpc>
                <a:spcPts val="5937"/>
              </a:lnSpc>
            </a:pPr>
            <a:r>
              <a:rPr lang="en-US" sz="4241">
                <a:solidFill>
                  <a:srgbClr val="253943"/>
                </a:solidFill>
                <a:latin typeface="TT Norms"/>
              </a:rPr>
              <a:t>- Walk</a:t>
            </a:r>
          </a:p>
          <a:p>
            <a:pPr>
              <a:lnSpc>
                <a:spcPts val="5937"/>
              </a:lnSpc>
            </a:pPr>
            <a:r>
              <a:rPr lang="en-US" sz="4241">
                <a:solidFill>
                  <a:srgbClr val="253943"/>
                </a:solidFill>
                <a:latin typeface="TT Norms"/>
              </a:rPr>
              <a:t>- Talk</a:t>
            </a:r>
          </a:p>
          <a:p>
            <a:pPr>
              <a:lnSpc>
                <a:spcPts val="5937"/>
              </a:lnSpc>
            </a:pPr>
            <a:r>
              <a:rPr lang="en-US" sz="4241">
                <a:solidFill>
                  <a:srgbClr val="253943"/>
                </a:solidFill>
                <a:latin typeface="TT Norms"/>
              </a:rPr>
              <a:t>- Run</a:t>
            </a:r>
          </a:p>
          <a:p>
            <a:pPr>
              <a:lnSpc>
                <a:spcPts val="5937"/>
              </a:lnSpc>
            </a:pPr>
            <a:r>
              <a:rPr lang="en-US" sz="4241">
                <a:solidFill>
                  <a:srgbClr val="253943"/>
                </a:solidFill>
                <a:latin typeface="TT Norms"/>
              </a:rPr>
              <a:t>- Dance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546933" y="2707982"/>
            <a:ext cx="6108719" cy="17873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443"/>
              </a:lnSpc>
              <a:spcBef>
                <a:spcPct val="0"/>
              </a:spcBef>
            </a:pPr>
            <a:r>
              <a:rPr lang="en-US" sz="13443">
                <a:solidFill>
                  <a:srgbClr val="F6F2E9"/>
                </a:solidFill>
                <a:latin typeface="Shrikhand Bold"/>
              </a:rPr>
              <a:t>Verbs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25394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0">
            <a:off x="7099261" y="9058275"/>
            <a:ext cx="11188739" cy="0"/>
          </a:xfrm>
          <a:prstGeom prst="line">
            <a:avLst/>
          </a:prstGeom>
          <a:ln cap="flat" w="200025">
            <a:solidFill>
              <a:srgbClr val="B38B6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 rot="2822958">
            <a:off x="-1834138" y="5167860"/>
            <a:ext cx="10717491" cy="0"/>
          </a:xfrm>
          <a:prstGeom prst="line">
            <a:avLst/>
          </a:prstGeom>
          <a:ln cap="flat" w="200025">
            <a:solidFill>
              <a:srgbClr val="B38B6D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-519112" y="1028700"/>
            <a:ext cx="1038225" cy="1038225"/>
            <a:chOff x="0" y="0"/>
            <a:chExt cx="6350000" cy="6350000"/>
          </a:xfrm>
        </p:grpSpPr>
        <p:sp>
          <p:nvSpPr>
            <p:cNvPr name="Freeform 5" id="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21665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FFF5D6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6580149" y="8539162"/>
            <a:ext cx="1038225" cy="1038225"/>
            <a:chOff x="0" y="0"/>
            <a:chExt cx="6350000" cy="6350000"/>
          </a:xfrm>
        </p:grpSpPr>
        <p:sp>
          <p:nvSpPr>
            <p:cNvPr name="Freeform 7" id="7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21665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FFF5D6"/>
            </a:solidFill>
          </p:spPr>
        </p:sp>
      </p:grpSp>
      <p:sp>
        <p:nvSpPr>
          <p:cNvPr name="TextBox 8" id="8"/>
          <p:cNvSpPr txBox="true"/>
          <p:nvPr/>
        </p:nvSpPr>
        <p:spPr>
          <a:xfrm rot="0">
            <a:off x="1932643" y="282079"/>
            <a:ext cx="10919313" cy="1790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14699"/>
              </a:lnSpc>
            </a:pPr>
            <a:r>
              <a:rPr lang="en-US" sz="10499">
                <a:solidFill>
                  <a:srgbClr val="253943"/>
                </a:solidFill>
                <a:latin typeface="TT Norms"/>
              </a:rPr>
              <a:t>ADJECTIVES</a:t>
            </a:r>
          </a:p>
        </p:txBody>
      </p:sp>
      <p:grpSp>
        <p:nvGrpSpPr>
          <p:cNvPr name="Group 9" id="9"/>
          <p:cNvGrpSpPr/>
          <p:nvPr/>
        </p:nvGrpSpPr>
        <p:grpSpPr>
          <a:xfrm rot="0">
            <a:off x="11449485" y="4954797"/>
            <a:ext cx="5580128" cy="3530701"/>
            <a:chOff x="0" y="0"/>
            <a:chExt cx="2515797" cy="1591814"/>
          </a:xfrm>
        </p:grpSpPr>
        <p:sp>
          <p:nvSpPr>
            <p:cNvPr name="Freeform 10" id="10"/>
            <p:cNvSpPr/>
            <p:nvPr/>
          </p:nvSpPr>
          <p:spPr>
            <a:xfrm>
              <a:off x="0" y="0"/>
              <a:ext cx="2515797" cy="1591814"/>
            </a:xfrm>
            <a:custGeom>
              <a:avLst/>
              <a:gdLst/>
              <a:ahLst/>
              <a:cxnLst/>
              <a:rect r="r" b="b" t="t" l="l"/>
              <a:pathLst>
                <a:path h="1591814" w="2515797">
                  <a:moveTo>
                    <a:pt x="0" y="0"/>
                  </a:moveTo>
                  <a:lnTo>
                    <a:pt x="2515797" y="0"/>
                  </a:lnTo>
                  <a:lnTo>
                    <a:pt x="2515797" y="1591814"/>
                  </a:lnTo>
                  <a:lnTo>
                    <a:pt x="0" y="1591814"/>
                  </a:lnTo>
                  <a:close/>
                </a:path>
              </a:pathLst>
            </a:custGeom>
            <a:solidFill>
              <a:srgbClr val="FFF5D6"/>
            </a:solid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12013354" y="5384953"/>
            <a:ext cx="4452391" cy="25552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060"/>
              </a:lnSpc>
            </a:pPr>
            <a:r>
              <a:rPr lang="en-US" sz="2900">
                <a:solidFill>
                  <a:srgbClr val="253943"/>
                </a:solidFill>
                <a:latin typeface="TT Norms"/>
              </a:rPr>
              <a:t>Examples of Adjectives :</a:t>
            </a:r>
          </a:p>
          <a:p>
            <a:pPr>
              <a:lnSpc>
                <a:spcPts val="4060"/>
              </a:lnSpc>
            </a:pPr>
            <a:r>
              <a:rPr lang="en-US" sz="2900">
                <a:solidFill>
                  <a:srgbClr val="253943"/>
                </a:solidFill>
                <a:latin typeface="TT Norms"/>
              </a:rPr>
              <a:t>- Fantastic</a:t>
            </a:r>
          </a:p>
          <a:p>
            <a:pPr>
              <a:lnSpc>
                <a:spcPts val="4060"/>
              </a:lnSpc>
            </a:pPr>
            <a:r>
              <a:rPr lang="en-US" sz="2900">
                <a:solidFill>
                  <a:srgbClr val="253943"/>
                </a:solidFill>
                <a:latin typeface="TT Norms"/>
              </a:rPr>
              <a:t>- Cruel</a:t>
            </a:r>
          </a:p>
          <a:p>
            <a:pPr>
              <a:lnSpc>
                <a:spcPts val="4060"/>
              </a:lnSpc>
            </a:pPr>
            <a:r>
              <a:rPr lang="en-US" sz="2900">
                <a:solidFill>
                  <a:srgbClr val="253943"/>
                </a:solidFill>
                <a:latin typeface="TT Norms"/>
              </a:rPr>
              <a:t>- Rough</a:t>
            </a:r>
          </a:p>
          <a:p>
            <a:pPr>
              <a:lnSpc>
                <a:spcPts val="4060"/>
              </a:lnSpc>
            </a:pPr>
            <a:r>
              <a:rPr lang="en-US" sz="2900">
                <a:solidFill>
                  <a:srgbClr val="253943"/>
                </a:solidFill>
                <a:latin typeface="TT Norms"/>
              </a:rPr>
              <a:t>- Smooth</a:t>
            </a:r>
          </a:p>
        </p:txBody>
      </p:sp>
      <p:grpSp>
        <p:nvGrpSpPr>
          <p:cNvPr name="Group 12" id="12"/>
          <p:cNvGrpSpPr/>
          <p:nvPr/>
        </p:nvGrpSpPr>
        <p:grpSpPr>
          <a:xfrm rot="0">
            <a:off x="5391441" y="2951754"/>
            <a:ext cx="5364196" cy="3649254"/>
            <a:chOff x="0" y="0"/>
            <a:chExt cx="2515797" cy="1711493"/>
          </a:xfrm>
        </p:grpSpPr>
        <p:sp>
          <p:nvSpPr>
            <p:cNvPr name="Freeform 13" id="13"/>
            <p:cNvSpPr/>
            <p:nvPr/>
          </p:nvSpPr>
          <p:spPr>
            <a:xfrm>
              <a:off x="0" y="0"/>
              <a:ext cx="2515797" cy="1711493"/>
            </a:xfrm>
            <a:custGeom>
              <a:avLst/>
              <a:gdLst/>
              <a:ahLst/>
              <a:cxnLst/>
              <a:rect r="r" b="b" t="t" l="l"/>
              <a:pathLst>
                <a:path h="1711493" w="2515797">
                  <a:moveTo>
                    <a:pt x="0" y="0"/>
                  </a:moveTo>
                  <a:lnTo>
                    <a:pt x="2515797" y="0"/>
                  </a:lnTo>
                  <a:lnTo>
                    <a:pt x="2515797" y="1711493"/>
                  </a:lnTo>
                  <a:lnTo>
                    <a:pt x="0" y="1711493"/>
                  </a:lnTo>
                  <a:close/>
                </a:path>
              </a:pathLst>
            </a:custGeom>
            <a:solidFill>
              <a:srgbClr val="FFF5D6"/>
            </a:solidFill>
          </p:spPr>
        </p:sp>
      </p:grpSp>
      <p:sp>
        <p:nvSpPr>
          <p:cNvPr name="TextBox 14" id="14"/>
          <p:cNvSpPr txBox="true"/>
          <p:nvPr/>
        </p:nvSpPr>
        <p:spPr>
          <a:xfrm rot="0">
            <a:off x="5565708" y="3157378"/>
            <a:ext cx="5381407" cy="35298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682"/>
              </a:lnSpc>
            </a:pPr>
            <a:r>
              <a:rPr lang="en-US" sz="2630">
                <a:solidFill>
                  <a:srgbClr val="253943"/>
                </a:solidFill>
                <a:latin typeface="TT Norms"/>
              </a:rPr>
              <a:t>•Adjectives are describing words.</a:t>
            </a:r>
          </a:p>
          <a:p>
            <a:pPr>
              <a:lnSpc>
                <a:spcPts val="3682"/>
              </a:lnSpc>
            </a:pPr>
          </a:p>
          <a:p>
            <a:pPr>
              <a:lnSpc>
                <a:spcPts val="3682"/>
              </a:lnSpc>
            </a:pPr>
            <a:r>
              <a:rPr lang="en-US" sz="2630">
                <a:solidFill>
                  <a:srgbClr val="253943"/>
                </a:solidFill>
                <a:latin typeface="TT Norms"/>
              </a:rPr>
              <a:t>•Adjectives describe nouns, most adjectives are used in front of a noun. For example “They have a beautiful house”.</a:t>
            </a:r>
          </a:p>
          <a:p>
            <a:pPr>
              <a:lnSpc>
                <a:spcPts val="2918"/>
              </a:lnSpc>
            </a:pPr>
          </a:p>
          <a:p>
            <a:pPr>
              <a:lnSpc>
                <a:spcPts val="2918"/>
              </a:lnSpc>
            </a:pPr>
          </a:p>
        </p:txBody>
      </p:sp>
      <p:pic>
        <p:nvPicPr>
          <p:cNvPr name="Picture 15" id="15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-2710074" y="7604961"/>
            <a:ext cx="6234682" cy="3944853"/>
          </a:xfrm>
          <a:prstGeom prst="rect">
            <a:avLst/>
          </a:prstGeom>
        </p:spPr>
      </p:pic>
      <p:sp>
        <p:nvSpPr>
          <p:cNvPr name="TextBox 16" id="16"/>
          <p:cNvSpPr txBox="true"/>
          <p:nvPr/>
        </p:nvSpPr>
        <p:spPr>
          <a:xfrm rot="0">
            <a:off x="1932643" y="739279"/>
            <a:ext cx="9898953" cy="17873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443"/>
              </a:lnSpc>
              <a:spcBef>
                <a:spcPct val="0"/>
              </a:spcBef>
            </a:pPr>
            <a:r>
              <a:rPr lang="en-US" sz="13443">
                <a:solidFill>
                  <a:srgbClr val="F6F2E9"/>
                </a:solidFill>
                <a:latin typeface="Shrikhand Bold"/>
              </a:rPr>
              <a:t>Adjectives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25394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0">
            <a:off x="0" y="9058275"/>
            <a:ext cx="11188739" cy="0"/>
          </a:xfrm>
          <a:prstGeom prst="line">
            <a:avLst/>
          </a:prstGeom>
          <a:ln cap="flat" w="200025">
            <a:solidFill>
              <a:srgbClr val="B38B6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 rot="-2881795">
            <a:off x="9377405" y="5130585"/>
            <a:ext cx="10717491" cy="0"/>
          </a:xfrm>
          <a:prstGeom prst="line">
            <a:avLst/>
          </a:prstGeom>
          <a:ln cap="flat" w="200025">
            <a:solidFill>
              <a:srgbClr val="B38B6D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10669626" y="8539163"/>
            <a:ext cx="1038225" cy="1038225"/>
            <a:chOff x="0" y="0"/>
            <a:chExt cx="6350000" cy="6350000"/>
          </a:xfrm>
        </p:grpSpPr>
        <p:sp>
          <p:nvSpPr>
            <p:cNvPr name="Freeform 5" id="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21665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FFF5D6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1989542" y="4647150"/>
            <a:ext cx="5189930" cy="3530701"/>
            <a:chOff x="0" y="0"/>
            <a:chExt cx="2515797" cy="1711493"/>
          </a:xfrm>
        </p:grpSpPr>
        <p:sp>
          <p:nvSpPr>
            <p:cNvPr name="Freeform 7" id="7"/>
            <p:cNvSpPr/>
            <p:nvPr/>
          </p:nvSpPr>
          <p:spPr>
            <a:xfrm>
              <a:off x="0" y="0"/>
              <a:ext cx="2515797" cy="1711493"/>
            </a:xfrm>
            <a:custGeom>
              <a:avLst/>
              <a:gdLst/>
              <a:ahLst/>
              <a:cxnLst/>
              <a:rect r="r" b="b" t="t" l="l"/>
              <a:pathLst>
                <a:path h="1711493" w="2515797">
                  <a:moveTo>
                    <a:pt x="0" y="0"/>
                  </a:moveTo>
                  <a:lnTo>
                    <a:pt x="2515797" y="0"/>
                  </a:lnTo>
                  <a:lnTo>
                    <a:pt x="2515797" y="1711493"/>
                  </a:lnTo>
                  <a:lnTo>
                    <a:pt x="0" y="1711493"/>
                  </a:lnTo>
                  <a:close/>
                </a:path>
              </a:pathLst>
            </a:custGeom>
            <a:solidFill>
              <a:srgbClr val="FFF5D6"/>
            </a:solidFill>
          </p:spPr>
        </p:sp>
      </p:grpSp>
      <p:sp>
        <p:nvSpPr>
          <p:cNvPr name="TextBox 8" id="8"/>
          <p:cNvSpPr txBox="true"/>
          <p:nvPr/>
        </p:nvSpPr>
        <p:spPr>
          <a:xfrm rot="0">
            <a:off x="2275727" y="5086350"/>
            <a:ext cx="4117376" cy="25552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060"/>
              </a:lnSpc>
            </a:pPr>
            <a:r>
              <a:rPr lang="en-US" sz="2900">
                <a:solidFill>
                  <a:srgbClr val="253943"/>
                </a:solidFill>
                <a:latin typeface="TT Norms"/>
              </a:rPr>
              <a:t>•Nouns - These are naming words, additionally used to label things with names, such as a person or a place.</a:t>
            </a:r>
          </a:p>
        </p:txBody>
      </p:sp>
      <p:grpSp>
        <p:nvGrpSpPr>
          <p:cNvPr name="Group 9" id="9"/>
          <p:cNvGrpSpPr/>
          <p:nvPr/>
        </p:nvGrpSpPr>
        <p:grpSpPr>
          <a:xfrm rot="0">
            <a:off x="7914255" y="273979"/>
            <a:ext cx="5510743" cy="5960072"/>
            <a:chOff x="0" y="0"/>
            <a:chExt cx="2537780" cy="2744703"/>
          </a:xfrm>
        </p:grpSpPr>
        <p:sp>
          <p:nvSpPr>
            <p:cNvPr name="Freeform 10" id="10"/>
            <p:cNvSpPr/>
            <p:nvPr/>
          </p:nvSpPr>
          <p:spPr>
            <a:xfrm>
              <a:off x="0" y="0"/>
              <a:ext cx="2537780" cy="2744703"/>
            </a:xfrm>
            <a:custGeom>
              <a:avLst/>
              <a:gdLst/>
              <a:ahLst/>
              <a:cxnLst/>
              <a:rect r="r" b="b" t="t" l="l"/>
              <a:pathLst>
                <a:path h="2744703" w="2537780">
                  <a:moveTo>
                    <a:pt x="0" y="0"/>
                  </a:moveTo>
                  <a:lnTo>
                    <a:pt x="2537780" y="0"/>
                  </a:lnTo>
                  <a:lnTo>
                    <a:pt x="2537780" y="2744703"/>
                  </a:lnTo>
                  <a:lnTo>
                    <a:pt x="0" y="2744703"/>
                  </a:lnTo>
                  <a:close/>
                </a:path>
              </a:pathLst>
            </a:custGeom>
            <a:solidFill>
              <a:srgbClr val="FFF5D6"/>
            </a:solid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8235832" y="380960"/>
            <a:ext cx="5189166" cy="56382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469"/>
              </a:lnSpc>
            </a:pPr>
            <a:r>
              <a:rPr lang="en-US" sz="3192">
                <a:solidFill>
                  <a:srgbClr val="253943"/>
                </a:solidFill>
                <a:latin typeface="TT Norms"/>
              </a:rPr>
              <a:t>Nouns are found within every sentence of an essay unless they are replaced with a pronoun.</a:t>
            </a:r>
          </a:p>
          <a:p>
            <a:pPr>
              <a:lnSpc>
                <a:spcPts val="4469"/>
              </a:lnSpc>
            </a:pPr>
          </a:p>
          <a:p>
            <a:pPr>
              <a:lnSpc>
                <a:spcPts val="4469"/>
              </a:lnSpc>
            </a:pPr>
            <a:r>
              <a:rPr lang="en-US" sz="3192">
                <a:solidFill>
                  <a:srgbClr val="253943"/>
                </a:solidFill>
                <a:latin typeface="TT Norms"/>
              </a:rPr>
              <a:t>Examples of Nouns: </a:t>
            </a:r>
          </a:p>
          <a:p>
            <a:pPr>
              <a:lnSpc>
                <a:spcPts val="4469"/>
              </a:lnSpc>
            </a:pPr>
            <a:r>
              <a:rPr lang="en-US" sz="3192">
                <a:solidFill>
                  <a:srgbClr val="253943"/>
                </a:solidFill>
                <a:latin typeface="TT Norms"/>
              </a:rPr>
              <a:t>- Arm</a:t>
            </a:r>
          </a:p>
          <a:p>
            <a:pPr>
              <a:lnSpc>
                <a:spcPts val="4469"/>
              </a:lnSpc>
            </a:pPr>
            <a:r>
              <a:rPr lang="en-US" sz="3192">
                <a:solidFill>
                  <a:srgbClr val="253943"/>
                </a:solidFill>
                <a:latin typeface="TT Norms"/>
              </a:rPr>
              <a:t>- School</a:t>
            </a:r>
          </a:p>
          <a:p>
            <a:pPr>
              <a:lnSpc>
                <a:spcPts val="4469"/>
              </a:lnSpc>
            </a:pPr>
            <a:r>
              <a:rPr lang="en-US" sz="3192">
                <a:solidFill>
                  <a:srgbClr val="253943"/>
                </a:solidFill>
                <a:latin typeface="TT Norms"/>
              </a:rPr>
              <a:t>- Castle</a:t>
            </a:r>
          </a:p>
          <a:p>
            <a:pPr>
              <a:lnSpc>
                <a:spcPts val="4469"/>
              </a:lnSpc>
            </a:pPr>
            <a:r>
              <a:rPr lang="en-US" sz="3192">
                <a:solidFill>
                  <a:srgbClr val="253943"/>
                </a:solidFill>
                <a:latin typeface="TT Norms"/>
              </a:rPr>
              <a:t>- Wales</a:t>
            </a:r>
          </a:p>
        </p:txBody>
      </p:sp>
      <p:pic>
        <p:nvPicPr>
          <p:cNvPr name="Picture 12" id="12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-125962" y="-1972427"/>
            <a:ext cx="6234682" cy="3944853"/>
          </a:xfrm>
          <a:prstGeom prst="rect">
            <a:avLst/>
          </a:prstGeom>
        </p:spPr>
      </p:pic>
      <p:pic>
        <p:nvPicPr>
          <p:cNvPr name="Picture 13" id="13"/>
          <p:cNvPicPr>
            <a:picLocks noChangeAspect="true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12551291" y="8854546"/>
            <a:ext cx="7315200" cy="3817204"/>
          </a:xfrm>
          <a:prstGeom prst="rect">
            <a:avLst/>
          </a:prstGeom>
        </p:spPr>
      </p:pic>
      <p:sp>
        <p:nvSpPr>
          <p:cNvPr name="TextBox 14" id="14"/>
          <p:cNvSpPr txBox="true"/>
          <p:nvPr/>
        </p:nvSpPr>
        <p:spPr>
          <a:xfrm rot="0">
            <a:off x="-125962" y="2622557"/>
            <a:ext cx="8235832" cy="14819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185"/>
              </a:lnSpc>
              <a:spcBef>
                <a:spcPct val="0"/>
              </a:spcBef>
            </a:pPr>
            <a:r>
              <a:rPr lang="en-US" sz="11185">
                <a:solidFill>
                  <a:srgbClr val="F6F2E9"/>
                </a:solidFill>
                <a:latin typeface="Shrikhand Bold"/>
              </a:rPr>
              <a:t>Nouns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25394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0">
            <a:off x="7099261" y="9058275"/>
            <a:ext cx="11188739" cy="0"/>
          </a:xfrm>
          <a:prstGeom prst="line">
            <a:avLst/>
          </a:prstGeom>
          <a:ln cap="flat" w="200025">
            <a:solidFill>
              <a:srgbClr val="B38B6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 rot="2822958">
            <a:off x="-1834138" y="5167860"/>
            <a:ext cx="10717491" cy="0"/>
          </a:xfrm>
          <a:prstGeom prst="line">
            <a:avLst/>
          </a:prstGeom>
          <a:ln cap="flat" w="200025">
            <a:solidFill>
              <a:srgbClr val="B38B6D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-519112" y="1028700"/>
            <a:ext cx="1038225" cy="1038225"/>
            <a:chOff x="0" y="0"/>
            <a:chExt cx="6350000" cy="6350000"/>
          </a:xfrm>
        </p:grpSpPr>
        <p:sp>
          <p:nvSpPr>
            <p:cNvPr name="Freeform 5" id="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21665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FFF5D6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6580149" y="8539162"/>
            <a:ext cx="1038225" cy="1038225"/>
            <a:chOff x="0" y="0"/>
            <a:chExt cx="6350000" cy="6350000"/>
          </a:xfrm>
        </p:grpSpPr>
        <p:sp>
          <p:nvSpPr>
            <p:cNvPr name="Freeform 7" id="7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21665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FFF5D6"/>
            </a:solidFill>
          </p:spPr>
        </p:sp>
      </p:grpSp>
      <p:grpSp>
        <p:nvGrpSpPr>
          <p:cNvPr name="Group 8" id="8"/>
          <p:cNvGrpSpPr/>
          <p:nvPr/>
        </p:nvGrpSpPr>
        <p:grpSpPr>
          <a:xfrm rot="0">
            <a:off x="11449485" y="2951754"/>
            <a:ext cx="5580128" cy="4194788"/>
            <a:chOff x="0" y="0"/>
            <a:chExt cx="2515797" cy="1891218"/>
          </a:xfrm>
        </p:grpSpPr>
        <p:sp>
          <p:nvSpPr>
            <p:cNvPr name="Freeform 9" id="9"/>
            <p:cNvSpPr/>
            <p:nvPr/>
          </p:nvSpPr>
          <p:spPr>
            <a:xfrm>
              <a:off x="0" y="0"/>
              <a:ext cx="2515797" cy="1891218"/>
            </a:xfrm>
            <a:custGeom>
              <a:avLst/>
              <a:gdLst/>
              <a:ahLst/>
              <a:cxnLst/>
              <a:rect r="r" b="b" t="t" l="l"/>
              <a:pathLst>
                <a:path h="1891218" w="2515797">
                  <a:moveTo>
                    <a:pt x="0" y="0"/>
                  </a:moveTo>
                  <a:lnTo>
                    <a:pt x="2515797" y="0"/>
                  </a:lnTo>
                  <a:lnTo>
                    <a:pt x="2515797" y="1891218"/>
                  </a:lnTo>
                  <a:lnTo>
                    <a:pt x="0" y="1891218"/>
                  </a:lnTo>
                  <a:close/>
                </a:path>
              </a:pathLst>
            </a:custGeom>
            <a:solidFill>
              <a:srgbClr val="FFF5D6"/>
            </a:solid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11640541" y="3079757"/>
            <a:ext cx="5198017" cy="51269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060"/>
              </a:lnSpc>
            </a:pPr>
            <a:r>
              <a:rPr lang="en-US" sz="2900">
                <a:solidFill>
                  <a:srgbClr val="253943"/>
                </a:solidFill>
                <a:latin typeface="TT Norms"/>
              </a:rPr>
              <a:t>Personal possessive pronouns such as mine, yours his and theirs. </a:t>
            </a:r>
          </a:p>
          <a:p>
            <a:pPr>
              <a:lnSpc>
                <a:spcPts val="4060"/>
              </a:lnSpc>
            </a:pPr>
          </a:p>
          <a:p>
            <a:pPr>
              <a:lnSpc>
                <a:spcPts val="4060"/>
              </a:lnSpc>
            </a:pPr>
            <a:r>
              <a:rPr lang="en-US" sz="2900">
                <a:solidFill>
                  <a:srgbClr val="253943"/>
                </a:solidFill>
                <a:latin typeface="TT Norms"/>
              </a:rPr>
              <a:t>Relative pronouns such as </a:t>
            </a:r>
          </a:p>
          <a:p>
            <a:pPr>
              <a:lnSpc>
                <a:spcPts val="4060"/>
              </a:lnSpc>
            </a:pPr>
            <a:r>
              <a:rPr lang="en-US" sz="2900">
                <a:solidFill>
                  <a:srgbClr val="253943"/>
                </a:solidFill>
                <a:latin typeface="TT Norms"/>
              </a:rPr>
              <a:t>who, which, that and whose.</a:t>
            </a:r>
          </a:p>
          <a:p>
            <a:pPr>
              <a:lnSpc>
                <a:spcPts val="4060"/>
              </a:lnSpc>
            </a:pPr>
          </a:p>
          <a:p>
            <a:pPr>
              <a:lnSpc>
                <a:spcPts val="4060"/>
              </a:lnSpc>
            </a:pPr>
          </a:p>
          <a:p>
            <a:pPr>
              <a:lnSpc>
                <a:spcPts val="4060"/>
              </a:lnSpc>
            </a:pPr>
          </a:p>
          <a:p>
            <a:pPr>
              <a:lnSpc>
                <a:spcPts val="4060"/>
              </a:lnSpc>
            </a:pPr>
          </a:p>
        </p:txBody>
      </p:sp>
      <p:grpSp>
        <p:nvGrpSpPr>
          <p:cNvPr name="Group 11" id="11"/>
          <p:cNvGrpSpPr/>
          <p:nvPr/>
        </p:nvGrpSpPr>
        <p:grpSpPr>
          <a:xfrm rot="0">
            <a:off x="5565708" y="2951754"/>
            <a:ext cx="5189930" cy="2003042"/>
            <a:chOff x="0" y="0"/>
            <a:chExt cx="2515797" cy="970967"/>
          </a:xfrm>
        </p:grpSpPr>
        <p:sp>
          <p:nvSpPr>
            <p:cNvPr name="Freeform 12" id="12"/>
            <p:cNvSpPr/>
            <p:nvPr/>
          </p:nvSpPr>
          <p:spPr>
            <a:xfrm>
              <a:off x="0" y="0"/>
              <a:ext cx="2515797" cy="970967"/>
            </a:xfrm>
            <a:custGeom>
              <a:avLst/>
              <a:gdLst/>
              <a:ahLst/>
              <a:cxnLst/>
              <a:rect r="r" b="b" t="t" l="l"/>
              <a:pathLst>
                <a:path h="970967" w="2515797">
                  <a:moveTo>
                    <a:pt x="0" y="0"/>
                  </a:moveTo>
                  <a:lnTo>
                    <a:pt x="2515797" y="0"/>
                  </a:lnTo>
                  <a:lnTo>
                    <a:pt x="2515797" y="970967"/>
                  </a:lnTo>
                  <a:lnTo>
                    <a:pt x="0" y="970967"/>
                  </a:lnTo>
                  <a:close/>
                </a:path>
              </a:pathLst>
            </a:custGeom>
            <a:solidFill>
              <a:srgbClr val="FFF5D6"/>
            </a:solidFill>
          </p:spPr>
        </p:sp>
      </p:grpSp>
      <p:sp>
        <p:nvSpPr>
          <p:cNvPr name="TextBox 13" id="13"/>
          <p:cNvSpPr txBox="true"/>
          <p:nvPr/>
        </p:nvSpPr>
        <p:spPr>
          <a:xfrm rot="0">
            <a:off x="5769391" y="3102610"/>
            <a:ext cx="4209729" cy="20408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059"/>
              </a:lnSpc>
            </a:pPr>
            <a:r>
              <a:rPr lang="en-US" sz="2899">
                <a:solidFill>
                  <a:srgbClr val="253943"/>
                </a:solidFill>
                <a:latin typeface="TT Norms"/>
              </a:rPr>
              <a:t>There are personal subject pronouns such as I, she and they. </a:t>
            </a:r>
          </a:p>
          <a:p>
            <a:pPr>
              <a:lnSpc>
                <a:spcPts val="4059"/>
              </a:lnSpc>
            </a:pPr>
          </a:p>
        </p:txBody>
      </p:sp>
      <p:pic>
        <p:nvPicPr>
          <p:cNvPr name="Picture 14" id="14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-2710074" y="7604961"/>
            <a:ext cx="6234682" cy="3944853"/>
          </a:xfrm>
          <a:prstGeom prst="rect">
            <a:avLst/>
          </a:prstGeom>
        </p:spPr>
      </p:pic>
      <p:sp>
        <p:nvSpPr>
          <p:cNvPr name="TextBox 15" id="15"/>
          <p:cNvSpPr txBox="true"/>
          <p:nvPr/>
        </p:nvSpPr>
        <p:spPr>
          <a:xfrm rot="0">
            <a:off x="1932643" y="739279"/>
            <a:ext cx="9898953" cy="17873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443"/>
              </a:lnSpc>
              <a:spcBef>
                <a:spcPct val="0"/>
              </a:spcBef>
            </a:pPr>
            <a:r>
              <a:rPr lang="en-US" sz="13443">
                <a:solidFill>
                  <a:srgbClr val="F6F2E9"/>
                </a:solidFill>
                <a:latin typeface="Shrikhand Bold"/>
              </a:rPr>
              <a:t>Pronouns</a:t>
            </a:r>
          </a:p>
        </p:txBody>
      </p:sp>
      <p:grpSp>
        <p:nvGrpSpPr>
          <p:cNvPr name="Group 16" id="16"/>
          <p:cNvGrpSpPr/>
          <p:nvPr/>
        </p:nvGrpSpPr>
        <p:grpSpPr>
          <a:xfrm rot="0">
            <a:off x="5565708" y="5143500"/>
            <a:ext cx="5189930" cy="2003042"/>
            <a:chOff x="0" y="0"/>
            <a:chExt cx="2515797" cy="970967"/>
          </a:xfrm>
        </p:grpSpPr>
        <p:sp>
          <p:nvSpPr>
            <p:cNvPr name="Freeform 17" id="17"/>
            <p:cNvSpPr/>
            <p:nvPr/>
          </p:nvSpPr>
          <p:spPr>
            <a:xfrm>
              <a:off x="0" y="0"/>
              <a:ext cx="2515797" cy="970967"/>
            </a:xfrm>
            <a:custGeom>
              <a:avLst/>
              <a:gdLst/>
              <a:ahLst/>
              <a:cxnLst/>
              <a:rect r="r" b="b" t="t" l="l"/>
              <a:pathLst>
                <a:path h="970967" w="2515797">
                  <a:moveTo>
                    <a:pt x="0" y="0"/>
                  </a:moveTo>
                  <a:lnTo>
                    <a:pt x="2515797" y="0"/>
                  </a:lnTo>
                  <a:lnTo>
                    <a:pt x="2515797" y="970967"/>
                  </a:lnTo>
                  <a:lnTo>
                    <a:pt x="0" y="970967"/>
                  </a:lnTo>
                  <a:close/>
                </a:path>
              </a:pathLst>
            </a:custGeom>
            <a:solidFill>
              <a:srgbClr val="FFF5D6"/>
            </a:solidFill>
          </p:spPr>
        </p:sp>
      </p:grpSp>
      <p:sp>
        <p:nvSpPr>
          <p:cNvPr name="TextBox 18" id="18"/>
          <p:cNvSpPr txBox="true"/>
          <p:nvPr/>
        </p:nvSpPr>
        <p:spPr>
          <a:xfrm rot="0">
            <a:off x="5769391" y="5373126"/>
            <a:ext cx="4687090" cy="20408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059"/>
              </a:lnSpc>
            </a:pPr>
            <a:r>
              <a:rPr lang="en-US" sz="2899">
                <a:solidFill>
                  <a:srgbClr val="253943"/>
                </a:solidFill>
                <a:latin typeface="TT Norms"/>
              </a:rPr>
              <a:t>Personal object pronouns such as us, you, it and them. </a:t>
            </a:r>
          </a:p>
          <a:p>
            <a:pPr>
              <a:lnSpc>
                <a:spcPts val="4059"/>
              </a:lnSpc>
            </a:pPr>
          </a:p>
          <a:p>
            <a:pPr>
              <a:lnSpc>
                <a:spcPts val="4059"/>
              </a:lnSpc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25394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>
            <a:videoFile r:link="rId3"/>
          </p:nvPr>
        </p:nvPicPr>
        <p:blipFill>
          <a:blip r:embed="rId2"/>
          <a:stretch>
            <a:fillRect/>
          </a:stretch>
        </p:blipFill>
        <p:spPr>
          <a:xfrm rot="0">
            <a:off x="2539285" y="189963"/>
            <a:ext cx="13209430" cy="990707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A8A28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223125" y="1381125"/>
            <a:ext cx="15841750" cy="12524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977"/>
              </a:lnSpc>
            </a:pPr>
            <a:r>
              <a:rPr lang="en-US" sz="10561">
                <a:solidFill>
                  <a:srgbClr val="253943"/>
                </a:solidFill>
                <a:latin typeface="TT Phobos Inline"/>
              </a:rPr>
              <a:t>ACTIVITY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3108739" y="3152420"/>
            <a:ext cx="13956136" cy="2758990"/>
            <a:chOff x="0" y="0"/>
            <a:chExt cx="6292115" cy="1243889"/>
          </a:xfrm>
        </p:grpSpPr>
        <p:sp>
          <p:nvSpPr>
            <p:cNvPr name="Freeform 4" id="4"/>
            <p:cNvSpPr/>
            <p:nvPr/>
          </p:nvSpPr>
          <p:spPr>
            <a:xfrm>
              <a:off x="0" y="0"/>
              <a:ext cx="6292115" cy="1243889"/>
            </a:xfrm>
            <a:custGeom>
              <a:avLst/>
              <a:gdLst/>
              <a:ahLst/>
              <a:cxnLst/>
              <a:rect r="r" b="b" t="t" l="l"/>
              <a:pathLst>
                <a:path h="1243889" w="6292115">
                  <a:moveTo>
                    <a:pt x="0" y="0"/>
                  </a:moveTo>
                  <a:lnTo>
                    <a:pt x="6292115" y="0"/>
                  </a:lnTo>
                  <a:lnTo>
                    <a:pt x="6292115" y="1243889"/>
                  </a:lnTo>
                  <a:lnTo>
                    <a:pt x="0" y="1243889"/>
                  </a:lnTo>
                  <a:close/>
                </a:path>
              </a:pathLst>
            </a:custGeom>
            <a:solidFill>
              <a:srgbClr val="253943"/>
            </a:solidFill>
          </p:spPr>
        </p:sp>
      </p:grpSp>
      <p:sp>
        <p:nvSpPr>
          <p:cNvPr name="TextBox 5" id="5"/>
          <p:cNvSpPr txBox="true"/>
          <p:nvPr/>
        </p:nvSpPr>
        <p:spPr>
          <a:xfrm rot="0">
            <a:off x="4443772" y="3536594"/>
            <a:ext cx="12201324" cy="7323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6078"/>
              </a:lnSpc>
            </a:pPr>
            <a:r>
              <a:rPr lang="en-US" sz="4341">
                <a:solidFill>
                  <a:srgbClr val="FFF5D6"/>
                </a:solidFill>
                <a:latin typeface="TT Phobos Bold"/>
              </a:rPr>
              <a:t>ACTIVITY 1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675205" y="9019772"/>
            <a:ext cx="12088654" cy="10121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60"/>
              </a:lnSpc>
              <a:spcBef>
                <a:spcPct val="0"/>
              </a:spcBef>
            </a:pPr>
          </a:p>
          <a:p>
            <a:pPr algn="ctr">
              <a:lnSpc>
                <a:spcPts val="4060"/>
              </a:lnSpc>
              <a:spcBef>
                <a:spcPct val="0"/>
              </a:spcBef>
            </a:pPr>
            <a:r>
              <a:rPr lang="en-US" sz="2900">
                <a:solidFill>
                  <a:srgbClr val="FFFFFF"/>
                </a:solidFill>
                <a:latin typeface="TT Norms"/>
              </a:rPr>
              <a:t>https://play.kahoot.it/#/?quizId=1da33dc2-7633-43af-866f-83ab2115f998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1223125" y="6706828"/>
            <a:ext cx="14150561" cy="2758990"/>
            <a:chOff x="0" y="0"/>
            <a:chExt cx="6379772" cy="1243889"/>
          </a:xfrm>
        </p:grpSpPr>
        <p:sp>
          <p:nvSpPr>
            <p:cNvPr name="Freeform 8" id="8"/>
            <p:cNvSpPr/>
            <p:nvPr/>
          </p:nvSpPr>
          <p:spPr>
            <a:xfrm>
              <a:off x="0" y="0"/>
              <a:ext cx="6379771" cy="1243889"/>
            </a:xfrm>
            <a:custGeom>
              <a:avLst/>
              <a:gdLst/>
              <a:ahLst/>
              <a:cxnLst/>
              <a:rect r="r" b="b" t="t" l="l"/>
              <a:pathLst>
                <a:path h="1243889" w="6379771">
                  <a:moveTo>
                    <a:pt x="0" y="0"/>
                  </a:moveTo>
                  <a:lnTo>
                    <a:pt x="6379771" y="0"/>
                  </a:lnTo>
                  <a:lnTo>
                    <a:pt x="6379771" y="1243889"/>
                  </a:lnTo>
                  <a:lnTo>
                    <a:pt x="0" y="1243889"/>
                  </a:lnTo>
                  <a:close/>
                </a:path>
              </a:pathLst>
            </a:custGeom>
            <a:solidFill>
              <a:srgbClr val="253943"/>
            </a:solidFill>
          </p:spPr>
        </p:sp>
      </p:grpSp>
      <p:sp>
        <p:nvSpPr>
          <p:cNvPr name="TextBox 9" id="9"/>
          <p:cNvSpPr txBox="true"/>
          <p:nvPr/>
        </p:nvSpPr>
        <p:spPr>
          <a:xfrm rot="0">
            <a:off x="1654995" y="7113361"/>
            <a:ext cx="11529617" cy="7323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6078"/>
              </a:lnSpc>
            </a:pPr>
            <a:r>
              <a:rPr lang="en-US" sz="4341">
                <a:solidFill>
                  <a:srgbClr val="FFF5D6"/>
                </a:solidFill>
                <a:latin typeface="TT Phobos Bold"/>
              </a:rPr>
              <a:t>ACTIVITY 2 - KAHOOT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654995" y="8019647"/>
            <a:ext cx="12021571" cy="1057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200"/>
              </a:lnSpc>
            </a:pPr>
            <a:r>
              <a:rPr lang="en-US" sz="3000">
                <a:solidFill>
                  <a:srgbClr val="FFF5D6"/>
                </a:solidFill>
                <a:latin typeface="TT Norms"/>
              </a:rPr>
              <a:t>You can also add other related visuals to capture the attention of your audience.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4452563" y="4430366"/>
            <a:ext cx="12192533" cy="1590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200"/>
              </a:lnSpc>
            </a:pPr>
            <a:r>
              <a:rPr lang="en-US" sz="3000">
                <a:solidFill>
                  <a:srgbClr val="FFF5D6"/>
                </a:solidFill>
                <a:latin typeface="TT Norms"/>
              </a:rPr>
              <a:t>Everybody please write three sentences with a Verb, Noun and Adjective in.</a:t>
            </a:r>
          </a:p>
          <a:p>
            <a:pPr>
              <a:lnSpc>
                <a:spcPts val="4200"/>
              </a:lnSpc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25394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-1477445" y="1400175"/>
            <a:ext cx="16516547" cy="13114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413"/>
              </a:lnSpc>
            </a:pPr>
            <a:r>
              <a:rPr lang="en-US" sz="11075">
                <a:solidFill>
                  <a:srgbClr val="FFF5D6"/>
                </a:solidFill>
                <a:latin typeface="TT Phobos Inline"/>
              </a:rPr>
              <a:t>SUMMARY </a:t>
            </a:r>
          </a:p>
        </p:txBody>
      </p:sp>
      <p:pic>
        <p:nvPicPr>
          <p:cNvPr name="Picture 3" id="3"/>
          <p:cNvPicPr>
            <a:picLocks noChangeAspect="true"/>
          </p:cNvPicPr>
          <p:nvPr/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 rot="0">
            <a:off x="-10205658" y="6166067"/>
            <a:ext cx="18968198" cy="8725371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3"/>
          <a:srcRect l="0" t="0" r="0" b="0"/>
          <a:stretch>
            <a:fillRect/>
          </a:stretch>
        </p:blipFill>
        <p:spPr>
          <a:xfrm flipH="false" flipV="false" rot="0">
            <a:off x="293078" y="2371963"/>
            <a:ext cx="2878183" cy="5430535"/>
          </a:xfrm>
          <a:prstGeom prst="rect">
            <a:avLst/>
          </a:prstGeom>
        </p:spPr>
      </p:pic>
      <p:sp>
        <p:nvSpPr>
          <p:cNvPr name="TextBox 5" id="5"/>
          <p:cNvSpPr txBox="true"/>
          <p:nvPr/>
        </p:nvSpPr>
        <p:spPr>
          <a:xfrm rot="0">
            <a:off x="8840589" y="3089275"/>
            <a:ext cx="8418711" cy="61690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900"/>
              </a:lnSpc>
            </a:pPr>
            <a:r>
              <a:rPr lang="en-US" sz="3500">
                <a:solidFill>
                  <a:srgbClr val="FFF5D6"/>
                </a:solidFill>
                <a:latin typeface="TT Norms"/>
              </a:rPr>
              <a:t>You should be able to identify:</a:t>
            </a:r>
          </a:p>
          <a:p>
            <a:pPr>
              <a:lnSpc>
                <a:spcPts val="4900"/>
              </a:lnSpc>
            </a:pPr>
            <a:r>
              <a:rPr lang="en-US" sz="3500">
                <a:solidFill>
                  <a:srgbClr val="FFF5D6"/>
                </a:solidFill>
                <a:latin typeface="Arimo"/>
              </a:rPr>
              <a:t>•Verbs</a:t>
            </a:r>
          </a:p>
          <a:p>
            <a:pPr>
              <a:lnSpc>
                <a:spcPts val="4900"/>
              </a:lnSpc>
            </a:pPr>
            <a:r>
              <a:rPr lang="en-US" sz="3500">
                <a:solidFill>
                  <a:srgbClr val="FFF5D6"/>
                </a:solidFill>
                <a:latin typeface="Arimo"/>
              </a:rPr>
              <a:t>•Adjectives</a:t>
            </a:r>
          </a:p>
          <a:p>
            <a:pPr>
              <a:lnSpc>
                <a:spcPts val="4900"/>
              </a:lnSpc>
            </a:pPr>
            <a:r>
              <a:rPr lang="en-US" sz="3500">
                <a:solidFill>
                  <a:srgbClr val="FFF5D6"/>
                </a:solidFill>
                <a:latin typeface="Arimo"/>
              </a:rPr>
              <a:t>•Nouns</a:t>
            </a:r>
          </a:p>
          <a:p>
            <a:pPr>
              <a:lnSpc>
                <a:spcPts val="4900"/>
              </a:lnSpc>
            </a:pPr>
            <a:r>
              <a:rPr lang="en-US" sz="3500">
                <a:solidFill>
                  <a:srgbClr val="FFF5D6"/>
                </a:solidFill>
                <a:latin typeface="Arimo"/>
              </a:rPr>
              <a:t>•Pronouns</a:t>
            </a:r>
          </a:p>
          <a:p>
            <a:pPr>
              <a:lnSpc>
                <a:spcPts val="4900"/>
              </a:lnSpc>
            </a:pPr>
          </a:p>
          <a:p>
            <a:pPr>
              <a:lnSpc>
                <a:spcPts val="4900"/>
              </a:lnSpc>
            </a:pPr>
            <a:r>
              <a:rPr lang="en-US" sz="3500">
                <a:solidFill>
                  <a:srgbClr val="FFF5D6"/>
                </a:solidFill>
                <a:latin typeface="TT Norms"/>
              </a:rPr>
              <a:t>Whilst understanding what these are you should also now have the understanding on how to apply these within yur sentence structure.</a:t>
            </a:r>
          </a:p>
        </p:txBody>
      </p:sp>
      <p:pic>
        <p:nvPicPr>
          <p:cNvPr name="Picture 6" id="6"/>
          <p:cNvPicPr>
            <a:picLocks noChangeAspect="true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3366647" y="5426886"/>
            <a:ext cx="4161103" cy="237561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25394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866776" y="4350198"/>
            <a:ext cx="16554449" cy="2263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9999">
                <a:solidFill>
                  <a:srgbClr val="FFF5D6"/>
                </a:solidFill>
                <a:latin typeface="TT Phobos Inline"/>
              </a:rPr>
              <a:t>THANK YOU FOR LISTENING!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649668" y="6959153"/>
            <a:ext cx="12988664" cy="621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FFF5D6"/>
                </a:solidFill>
                <a:latin typeface="TT Norms"/>
              </a:rPr>
              <a:t>Don't hesitate to ask any questions!</a:t>
            </a:r>
          </a:p>
        </p:txBody>
      </p:sp>
      <p:pic>
        <p:nvPicPr>
          <p:cNvPr name="Picture 4" id="4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10633671" y="-879902"/>
            <a:ext cx="7315200" cy="3817204"/>
          </a:xfrm>
          <a:prstGeom prst="rect">
            <a:avLst/>
          </a:prstGeom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-1218711" y="415934"/>
            <a:ext cx="6234682" cy="3944853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0" y="7030953"/>
            <a:ext cx="5238292" cy="4133488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14291271" y="5315398"/>
            <a:ext cx="5469886" cy="343111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solidFill>
          <a:srgbClr val="7C9C9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1400175"/>
            <a:ext cx="16516547" cy="13114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413"/>
              </a:lnSpc>
            </a:pPr>
            <a:r>
              <a:rPr lang="en-US" sz="11075">
                <a:solidFill>
                  <a:srgbClr val="253943"/>
                </a:solidFill>
                <a:latin typeface="TT Phobos Inline"/>
              </a:rPr>
              <a:t>REFERENCES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4928120" y="3715848"/>
            <a:ext cx="12331180" cy="18951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736"/>
              </a:lnSpc>
            </a:pPr>
            <a:r>
              <a:rPr lang="en-US" sz="3736">
                <a:solidFill>
                  <a:srgbClr val="253943"/>
                </a:solidFill>
                <a:latin typeface="TT Phobos Bold"/>
              </a:rPr>
              <a:t>COTTRELL, S, (2013) PALGRAVE STUDY SKILLS: THE STUDY SKILLS HANDBOOK. 4TH EDITION, LONDON: PALGRAVE MACMILLAN.</a:t>
            </a:r>
          </a:p>
          <a:p>
            <a:pPr>
              <a:lnSpc>
                <a:spcPts val="3736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4928120" y="6754195"/>
            <a:ext cx="12331180" cy="23618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736"/>
              </a:lnSpc>
            </a:pPr>
            <a:r>
              <a:rPr lang="en-US" sz="3736">
                <a:solidFill>
                  <a:srgbClr val="253943"/>
                </a:solidFill>
                <a:latin typeface="TT Phobos Bold"/>
              </a:rPr>
              <a:t>OSMOND, A, (2013) ACADEMIC WRITING AND GRAMMAR FOR STUDENTS. LONDON: SAGE PUBLICATIONS LTD.</a:t>
            </a:r>
          </a:p>
          <a:p>
            <a:pPr>
              <a:lnSpc>
                <a:spcPts val="3736"/>
              </a:lnSpc>
            </a:pPr>
          </a:p>
          <a:p>
            <a:pPr>
              <a:lnSpc>
                <a:spcPts val="3736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DAE3m31l6zA</dc:identifier>
  <dcterms:modified xsi:type="dcterms:W3CDTF">2011-08-01T06:04:30Z</dcterms:modified>
  <cp:revision>1</cp:revision>
  <dc:title>Types of Words</dc:title>
</cp:coreProperties>
</file>