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725" r:id="rId4"/>
  </p:sldMasterIdLst>
  <p:notesMasterIdLst>
    <p:notesMasterId r:id="rId18"/>
  </p:notesMasterIdLst>
  <p:handoutMasterIdLst>
    <p:handoutMasterId r:id="rId19"/>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34" autoAdjust="0"/>
  </p:normalViewPr>
  <p:slideViewPr>
    <p:cSldViewPr snapToGrid="0">
      <p:cViewPr varScale="1">
        <p:scale>
          <a:sx n="88" d="100"/>
          <a:sy n="88" d="100"/>
        </p:scale>
        <p:origin x="494" y="58"/>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2373DC-11B1-4708-92E2-E1B8EB8D76D8}" type="doc">
      <dgm:prSet loTypeId="urn:microsoft.com/office/officeart/2005/8/layout/list1" loCatId="list" qsTypeId="urn:microsoft.com/office/officeart/2005/8/quickstyle/simple1" qsCatId="simple" csTypeId="urn:microsoft.com/office/officeart/2005/8/colors/accent1_2" csCatId="accent1" phldr="1"/>
      <dgm:spPr/>
    </dgm:pt>
    <dgm:pt modelId="{7084B800-7E1D-4DA6-89C0-37EA52DDBCB8}">
      <dgm:prSet phldrT="[Text]" custT="1"/>
      <dgm:spPr/>
      <dgm:t>
        <a:bodyPr/>
        <a:lstStyle/>
        <a:p>
          <a:pPr algn="ctr"/>
          <a:r>
            <a:rPr lang="en-US" sz="2000" dirty="0" smtClean="0"/>
            <a:t>Andragogy</a:t>
          </a:r>
          <a:endParaRPr lang="ru-RU" sz="2000" dirty="0"/>
        </a:p>
      </dgm:t>
    </dgm:pt>
    <dgm:pt modelId="{E459F664-A62C-4466-90D1-14D94F7456F9}" type="parTrans" cxnId="{D7BBB8C6-B60F-4050-B5C1-3F3A86AF4294}">
      <dgm:prSet/>
      <dgm:spPr/>
      <dgm:t>
        <a:bodyPr/>
        <a:lstStyle/>
        <a:p>
          <a:endParaRPr lang="ru-RU"/>
        </a:p>
      </dgm:t>
    </dgm:pt>
    <dgm:pt modelId="{29667D30-8073-4626-A65C-0442C9DA4455}" type="sibTrans" cxnId="{D7BBB8C6-B60F-4050-B5C1-3F3A86AF4294}">
      <dgm:prSet/>
      <dgm:spPr/>
      <dgm:t>
        <a:bodyPr/>
        <a:lstStyle/>
        <a:p>
          <a:endParaRPr lang="ru-RU"/>
        </a:p>
      </dgm:t>
    </dgm:pt>
    <dgm:pt modelId="{4786322A-3DB1-4B13-A039-9C2B4BD33902}">
      <dgm:prSet phldrT="[Text]" custT="1"/>
      <dgm:spPr/>
      <dgm:t>
        <a:bodyPr/>
        <a:lstStyle/>
        <a:p>
          <a:pPr algn="ctr"/>
          <a:r>
            <a:rPr lang="en-US" sz="2000" dirty="0" smtClean="0"/>
            <a:t>Experiential</a:t>
          </a:r>
          <a:endParaRPr lang="ru-RU" sz="2000" dirty="0"/>
        </a:p>
      </dgm:t>
    </dgm:pt>
    <dgm:pt modelId="{4F3F2426-EA56-4F79-A02F-DE7A210D680D}" type="parTrans" cxnId="{07D1F65C-7C41-4EB6-A133-CA7F29791640}">
      <dgm:prSet/>
      <dgm:spPr/>
      <dgm:t>
        <a:bodyPr/>
        <a:lstStyle/>
        <a:p>
          <a:endParaRPr lang="ru-RU"/>
        </a:p>
      </dgm:t>
    </dgm:pt>
    <dgm:pt modelId="{7D0A801E-90E9-4D73-A31E-D58F04D3BBF2}" type="sibTrans" cxnId="{07D1F65C-7C41-4EB6-A133-CA7F29791640}">
      <dgm:prSet/>
      <dgm:spPr/>
      <dgm:t>
        <a:bodyPr/>
        <a:lstStyle/>
        <a:p>
          <a:endParaRPr lang="ru-RU"/>
        </a:p>
      </dgm:t>
    </dgm:pt>
    <dgm:pt modelId="{5A259F57-B5C4-40C5-939D-A7C21B16FB47}">
      <dgm:prSet phldrT="[Text]" custT="1"/>
      <dgm:spPr/>
      <dgm:t>
        <a:bodyPr/>
        <a:lstStyle/>
        <a:p>
          <a:pPr algn="ctr"/>
          <a:r>
            <a:rPr lang="en-GB" sz="2000" dirty="0" smtClean="0"/>
            <a:t>Group Learning</a:t>
          </a:r>
          <a:endParaRPr lang="ru-RU" sz="2000" dirty="0"/>
        </a:p>
      </dgm:t>
    </dgm:pt>
    <dgm:pt modelId="{E359194E-724D-4C60-BA35-9B441D11C55E}" type="parTrans" cxnId="{7865863E-1BC2-47AE-BBFB-F40F27A905AE}">
      <dgm:prSet/>
      <dgm:spPr/>
      <dgm:t>
        <a:bodyPr/>
        <a:lstStyle/>
        <a:p>
          <a:endParaRPr lang="ru-RU"/>
        </a:p>
      </dgm:t>
    </dgm:pt>
    <dgm:pt modelId="{57311651-50BE-4613-AB4F-1C634C257620}" type="sibTrans" cxnId="{7865863E-1BC2-47AE-BBFB-F40F27A905AE}">
      <dgm:prSet/>
      <dgm:spPr/>
      <dgm:t>
        <a:bodyPr/>
        <a:lstStyle/>
        <a:p>
          <a:endParaRPr lang="ru-RU"/>
        </a:p>
      </dgm:t>
    </dgm:pt>
    <dgm:pt modelId="{88A033FC-90E8-450A-9660-7C56FE44CF4B}" type="pres">
      <dgm:prSet presAssocID="{592373DC-11B1-4708-92E2-E1B8EB8D76D8}" presName="linear" presStyleCnt="0">
        <dgm:presLayoutVars>
          <dgm:dir/>
          <dgm:animLvl val="lvl"/>
          <dgm:resizeHandles val="exact"/>
        </dgm:presLayoutVars>
      </dgm:prSet>
      <dgm:spPr/>
    </dgm:pt>
    <dgm:pt modelId="{24B2535F-B64C-416D-866E-AB6126E4F4FD}" type="pres">
      <dgm:prSet presAssocID="{7084B800-7E1D-4DA6-89C0-37EA52DDBCB8}" presName="parentLin" presStyleCnt="0"/>
      <dgm:spPr/>
    </dgm:pt>
    <dgm:pt modelId="{6EC006A1-981A-4484-9234-228DCAD57AB2}" type="pres">
      <dgm:prSet presAssocID="{7084B800-7E1D-4DA6-89C0-37EA52DDBCB8}" presName="parentLeftMargin" presStyleLbl="node1" presStyleIdx="0" presStyleCnt="3"/>
      <dgm:spPr/>
      <dgm:t>
        <a:bodyPr/>
        <a:lstStyle/>
        <a:p>
          <a:endParaRPr lang="en-US"/>
        </a:p>
      </dgm:t>
    </dgm:pt>
    <dgm:pt modelId="{1A0AAFD3-A3A9-4B43-843A-7BA9D4FD5E56}" type="pres">
      <dgm:prSet presAssocID="{7084B800-7E1D-4DA6-89C0-37EA52DDBCB8}" presName="parentText" presStyleLbl="node1" presStyleIdx="0" presStyleCnt="3" custLinFactX="6709" custLinFactNeighborX="100000">
        <dgm:presLayoutVars>
          <dgm:chMax val="0"/>
          <dgm:bulletEnabled val="1"/>
        </dgm:presLayoutVars>
      </dgm:prSet>
      <dgm:spPr>
        <a:prstGeom prst="rect">
          <a:avLst/>
        </a:prstGeom>
      </dgm:spPr>
      <dgm:t>
        <a:bodyPr/>
        <a:lstStyle/>
        <a:p>
          <a:endParaRPr lang="en-US"/>
        </a:p>
      </dgm:t>
    </dgm:pt>
    <dgm:pt modelId="{CCBECD78-1F23-4EF1-982A-AA01E554543E}" type="pres">
      <dgm:prSet presAssocID="{7084B800-7E1D-4DA6-89C0-37EA52DDBCB8}" presName="negativeSpace" presStyleCnt="0"/>
      <dgm:spPr/>
    </dgm:pt>
    <dgm:pt modelId="{FD9FC1E3-1C41-4437-BE21-8D33D44C1C9E}" type="pres">
      <dgm:prSet presAssocID="{7084B800-7E1D-4DA6-89C0-37EA52DDBCB8}" presName="childText" presStyleLbl="conFgAcc1" presStyleIdx="0" presStyleCnt="3">
        <dgm:presLayoutVars>
          <dgm:bulletEnabled val="1"/>
        </dgm:presLayoutVars>
      </dgm:prSet>
      <dgm:spPr>
        <a:ln>
          <a:solidFill>
            <a:schemeClr val="tx2">
              <a:lumMod val="50000"/>
              <a:lumOff val="50000"/>
            </a:schemeClr>
          </a:solidFill>
        </a:ln>
      </dgm:spPr>
    </dgm:pt>
    <dgm:pt modelId="{924BC6CA-B5A9-4CBD-91CA-0E40F017D78C}" type="pres">
      <dgm:prSet presAssocID="{29667D30-8073-4626-A65C-0442C9DA4455}" presName="spaceBetweenRectangles" presStyleCnt="0"/>
      <dgm:spPr/>
    </dgm:pt>
    <dgm:pt modelId="{D554373D-02BB-456A-B513-6FD44C272B5C}" type="pres">
      <dgm:prSet presAssocID="{4786322A-3DB1-4B13-A039-9C2B4BD33902}" presName="parentLin" presStyleCnt="0"/>
      <dgm:spPr/>
    </dgm:pt>
    <dgm:pt modelId="{4F91F803-792A-4600-A80A-DA32582EF94A}" type="pres">
      <dgm:prSet presAssocID="{4786322A-3DB1-4B13-A039-9C2B4BD33902}" presName="parentLeftMargin" presStyleLbl="node1" presStyleIdx="0" presStyleCnt="3"/>
      <dgm:spPr/>
      <dgm:t>
        <a:bodyPr/>
        <a:lstStyle/>
        <a:p>
          <a:endParaRPr lang="en-US"/>
        </a:p>
      </dgm:t>
    </dgm:pt>
    <dgm:pt modelId="{5BD5B296-A642-4DF8-B899-35ED169DA216}" type="pres">
      <dgm:prSet presAssocID="{4786322A-3DB1-4B13-A039-9C2B4BD33902}" presName="parentText" presStyleLbl="node1" presStyleIdx="1" presStyleCnt="3" custLinFactX="6709" custLinFactNeighborX="100000">
        <dgm:presLayoutVars>
          <dgm:chMax val="0"/>
          <dgm:bulletEnabled val="1"/>
        </dgm:presLayoutVars>
      </dgm:prSet>
      <dgm:spPr>
        <a:prstGeom prst="rect">
          <a:avLst/>
        </a:prstGeom>
      </dgm:spPr>
      <dgm:t>
        <a:bodyPr/>
        <a:lstStyle/>
        <a:p>
          <a:endParaRPr lang="en-US"/>
        </a:p>
      </dgm:t>
    </dgm:pt>
    <dgm:pt modelId="{A4936A2D-4572-425F-9AAC-9798097747DD}" type="pres">
      <dgm:prSet presAssocID="{4786322A-3DB1-4B13-A039-9C2B4BD33902}" presName="negativeSpace" presStyleCnt="0"/>
      <dgm:spPr/>
    </dgm:pt>
    <dgm:pt modelId="{92C0B756-05A6-4040-AC91-4730345F5191}" type="pres">
      <dgm:prSet presAssocID="{4786322A-3DB1-4B13-A039-9C2B4BD33902}" presName="childText" presStyleLbl="conFgAcc1" presStyleIdx="1" presStyleCnt="3">
        <dgm:presLayoutVars>
          <dgm:bulletEnabled val="1"/>
        </dgm:presLayoutVars>
      </dgm:prSet>
      <dgm:spPr>
        <a:ln>
          <a:solidFill>
            <a:schemeClr val="tx2">
              <a:lumMod val="50000"/>
              <a:lumOff val="50000"/>
            </a:schemeClr>
          </a:solidFill>
        </a:ln>
      </dgm:spPr>
    </dgm:pt>
    <dgm:pt modelId="{E512E97A-AB64-43A4-955A-9C6EF5B21111}" type="pres">
      <dgm:prSet presAssocID="{7D0A801E-90E9-4D73-A31E-D58F04D3BBF2}" presName="spaceBetweenRectangles" presStyleCnt="0"/>
      <dgm:spPr/>
    </dgm:pt>
    <dgm:pt modelId="{6F48969B-7A0D-4352-95BB-E4D44F1FDA7D}" type="pres">
      <dgm:prSet presAssocID="{5A259F57-B5C4-40C5-939D-A7C21B16FB47}" presName="parentLin" presStyleCnt="0"/>
      <dgm:spPr/>
    </dgm:pt>
    <dgm:pt modelId="{80F1F3E3-8580-4F0D-9C12-7910907CADF1}" type="pres">
      <dgm:prSet presAssocID="{5A259F57-B5C4-40C5-939D-A7C21B16FB47}" presName="parentLeftMargin" presStyleLbl="node1" presStyleIdx="1" presStyleCnt="3"/>
      <dgm:spPr/>
      <dgm:t>
        <a:bodyPr/>
        <a:lstStyle/>
        <a:p>
          <a:endParaRPr lang="en-US"/>
        </a:p>
      </dgm:t>
    </dgm:pt>
    <dgm:pt modelId="{1AA0D2EF-743C-441B-B933-8CC3FD133511}" type="pres">
      <dgm:prSet presAssocID="{5A259F57-B5C4-40C5-939D-A7C21B16FB47}" presName="parentText" presStyleLbl="node1" presStyleIdx="2" presStyleCnt="3" custLinFactX="6709" custLinFactNeighborX="100000">
        <dgm:presLayoutVars>
          <dgm:chMax val="0"/>
          <dgm:bulletEnabled val="1"/>
        </dgm:presLayoutVars>
      </dgm:prSet>
      <dgm:spPr>
        <a:prstGeom prst="rect">
          <a:avLst/>
        </a:prstGeom>
      </dgm:spPr>
      <dgm:t>
        <a:bodyPr/>
        <a:lstStyle/>
        <a:p>
          <a:endParaRPr lang="en-US"/>
        </a:p>
      </dgm:t>
    </dgm:pt>
    <dgm:pt modelId="{1D3949C1-8B5F-49B2-B24A-55D8B41AA896}" type="pres">
      <dgm:prSet presAssocID="{5A259F57-B5C4-40C5-939D-A7C21B16FB47}" presName="negativeSpace" presStyleCnt="0"/>
      <dgm:spPr/>
    </dgm:pt>
    <dgm:pt modelId="{A4E3526C-3B96-4B8B-87BA-01E1B7BEF7EF}" type="pres">
      <dgm:prSet presAssocID="{5A259F57-B5C4-40C5-939D-A7C21B16FB47}" presName="childText" presStyleLbl="conFgAcc1" presStyleIdx="2" presStyleCnt="3">
        <dgm:presLayoutVars>
          <dgm:bulletEnabled val="1"/>
        </dgm:presLayoutVars>
      </dgm:prSet>
      <dgm:spPr>
        <a:ln>
          <a:solidFill>
            <a:schemeClr val="tx2">
              <a:lumMod val="50000"/>
              <a:lumOff val="50000"/>
            </a:schemeClr>
          </a:solidFill>
        </a:ln>
      </dgm:spPr>
    </dgm:pt>
  </dgm:ptLst>
  <dgm:cxnLst>
    <dgm:cxn modelId="{625AA23F-DBF4-4D2B-903D-22A89723EEED}" type="presOf" srcId="{592373DC-11B1-4708-92E2-E1B8EB8D76D8}" destId="{88A033FC-90E8-450A-9660-7C56FE44CF4B}" srcOrd="0" destOrd="0" presId="urn:microsoft.com/office/officeart/2005/8/layout/list1"/>
    <dgm:cxn modelId="{EEDF53C7-9673-4100-8B1E-7CF177F43551}" type="presOf" srcId="{4786322A-3DB1-4B13-A039-9C2B4BD33902}" destId="{4F91F803-792A-4600-A80A-DA32582EF94A}" srcOrd="0" destOrd="0" presId="urn:microsoft.com/office/officeart/2005/8/layout/list1"/>
    <dgm:cxn modelId="{7865863E-1BC2-47AE-BBFB-F40F27A905AE}" srcId="{592373DC-11B1-4708-92E2-E1B8EB8D76D8}" destId="{5A259F57-B5C4-40C5-939D-A7C21B16FB47}" srcOrd="2" destOrd="0" parTransId="{E359194E-724D-4C60-BA35-9B441D11C55E}" sibTransId="{57311651-50BE-4613-AB4F-1C634C257620}"/>
    <dgm:cxn modelId="{EE88FBC6-3422-4879-9EF5-FC8802FCED5E}" type="presOf" srcId="{4786322A-3DB1-4B13-A039-9C2B4BD33902}" destId="{5BD5B296-A642-4DF8-B899-35ED169DA216}" srcOrd="1" destOrd="0" presId="urn:microsoft.com/office/officeart/2005/8/layout/list1"/>
    <dgm:cxn modelId="{87320787-FF34-4B70-A17A-F897C46501CA}" type="presOf" srcId="{5A259F57-B5C4-40C5-939D-A7C21B16FB47}" destId="{80F1F3E3-8580-4F0D-9C12-7910907CADF1}" srcOrd="0" destOrd="0" presId="urn:microsoft.com/office/officeart/2005/8/layout/list1"/>
    <dgm:cxn modelId="{D7BBB8C6-B60F-4050-B5C1-3F3A86AF4294}" srcId="{592373DC-11B1-4708-92E2-E1B8EB8D76D8}" destId="{7084B800-7E1D-4DA6-89C0-37EA52DDBCB8}" srcOrd="0" destOrd="0" parTransId="{E459F664-A62C-4466-90D1-14D94F7456F9}" sibTransId="{29667D30-8073-4626-A65C-0442C9DA4455}"/>
    <dgm:cxn modelId="{DBFED495-68DE-497A-AE49-C4E846074AFD}" type="presOf" srcId="{7084B800-7E1D-4DA6-89C0-37EA52DDBCB8}" destId="{6EC006A1-981A-4484-9234-228DCAD57AB2}" srcOrd="0" destOrd="0" presId="urn:microsoft.com/office/officeart/2005/8/layout/list1"/>
    <dgm:cxn modelId="{34E0019B-A70F-4D3E-B489-3EE0CEC45D26}" type="presOf" srcId="{7084B800-7E1D-4DA6-89C0-37EA52DDBCB8}" destId="{1A0AAFD3-A3A9-4B43-843A-7BA9D4FD5E56}" srcOrd="1" destOrd="0" presId="urn:microsoft.com/office/officeart/2005/8/layout/list1"/>
    <dgm:cxn modelId="{1E90A8F7-4B0C-45FE-B2AA-F392EBD01257}" type="presOf" srcId="{5A259F57-B5C4-40C5-939D-A7C21B16FB47}" destId="{1AA0D2EF-743C-441B-B933-8CC3FD133511}" srcOrd="1" destOrd="0" presId="urn:microsoft.com/office/officeart/2005/8/layout/list1"/>
    <dgm:cxn modelId="{07D1F65C-7C41-4EB6-A133-CA7F29791640}" srcId="{592373DC-11B1-4708-92E2-E1B8EB8D76D8}" destId="{4786322A-3DB1-4B13-A039-9C2B4BD33902}" srcOrd="1" destOrd="0" parTransId="{4F3F2426-EA56-4F79-A02F-DE7A210D680D}" sibTransId="{7D0A801E-90E9-4D73-A31E-D58F04D3BBF2}"/>
    <dgm:cxn modelId="{AC4B8512-B20E-410F-BFEB-F8454685D9F0}" type="presParOf" srcId="{88A033FC-90E8-450A-9660-7C56FE44CF4B}" destId="{24B2535F-B64C-416D-866E-AB6126E4F4FD}" srcOrd="0" destOrd="0" presId="urn:microsoft.com/office/officeart/2005/8/layout/list1"/>
    <dgm:cxn modelId="{6DE6F4C9-B66F-4D53-882E-81C5A1263F9B}" type="presParOf" srcId="{24B2535F-B64C-416D-866E-AB6126E4F4FD}" destId="{6EC006A1-981A-4484-9234-228DCAD57AB2}" srcOrd="0" destOrd="0" presId="urn:microsoft.com/office/officeart/2005/8/layout/list1"/>
    <dgm:cxn modelId="{07944656-2B6F-4150-B840-796B46FABC28}" type="presParOf" srcId="{24B2535F-B64C-416D-866E-AB6126E4F4FD}" destId="{1A0AAFD3-A3A9-4B43-843A-7BA9D4FD5E56}" srcOrd="1" destOrd="0" presId="urn:microsoft.com/office/officeart/2005/8/layout/list1"/>
    <dgm:cxn modelId="{19C6D583-ED2C-4BA3-B186-5BE126AE2FA0}" type="presParOf" srcId="{88A033FC-90E8-450A-9660-7C56FE44CF4B}" destId="{CCBECD78-1F23-4EF1-982A-AA01E554543E}" srcOrd="1" destOrd="0" presId="urn:microsoft.com/office/officeart/2005/8/layout/list1"/>
    <dgm:cxn modelId="{193F8C17-9332-4A96-A2FF-869B84404B77}" type="presParOf" srcId="{88A033FC-90E8-450A-9660-7C56FE44CF4B}" destId="{FD9FC1E3-1C41-4437-BE21-8D33D44C1C9E}" srcOrd="2" destOrd="0" presId="urn:microsoft.com/office/officeart/2005/8/layout/list1"/>
    <dgm:cxn modelId="{2A0AF3F1-3E1F-4AB5-BC7F-8880604146E0}" type="presParOf" srcId="{88A033FC-90E8-450A-9660-7C56FE44CF4B}" destId="{924BC6CA-B5A9-4CBD-91CA-0E40F017D78C}" srcOrd="3" destOrd="0" presId="urn:microsoft.com/office/officeart/2005/8/layout/list1"/>
    <dgm:cxn modelId="{84B370E6-03E7-432E-8DE8-6F3402B19900}" type="presParOf" srcId="{88A033FC-90E8-450A-9660-7C56FE44CF4B}" destId="{D554373D-02BB-456A-B513-6FD44C272B5C}" srcOrd="4" destOrd="0" presId="urn:microsoft.com/office/officeart/2005/8/layout/list1"/>
    <dgm:cxn modelId="{330E8C49-FCAD-4D9F-BB2F-8760C7E6B096}" type="presParOf" srcId="{D554373D-02BB-456A-B513-6FD44C272B5C}" destId="{4F91F803-792A-4600-A80A-DA32582EF94A}" srcOrd="0" destOrd="0" presId="urn:microsoft.com/office/officeart/2005/8/layout/list1"/>
    <dgm:cxn modelId="{618BBB7C-14AD-4AD9-9957-91061B873473}" type="presParOf" srcId="{D554373D-02BB-456A-B513-6FD44C272B5C}" destId="{5BD5B296-A642-4DF8-B899-35ED169DA216}" srcOrd="1" destOrd="0" presId="urn:microsoft.com/office/officeart/2005/8/layout/list1"/>
    <dgm:cxn modelId="{EDC41EE4-430F-41C5-8C1F-AC1649AB4844}" type="presParOf" srcId="{88A033FC-90E8-450A-9660-7C56FE44CF4B}" destId="{A4936A2D-4572-425F-9AAC-9798097747DD}" srcOrd="5" destOrd="0" presId="urn:microsoft.com/office/officeart/2005/8/layout/list1"/>
    <dgm:cxn modelId="{FB153B08-A79B-48D9-B3F5-C99BA326486E}" type="presParOf" srcId="{88A033FC-90E8-450A-9660-7C56FE44CF4B}" destId="{92C0B756-05A6-4040-AC91-4730345F5191}" srcOrd="6" destOrd="0" presId="urn:microsoft.com/office/officeart/2005/8/layout/list1"/>
    <dgm:cxn modelId="{9AFDA481-FE2A-491B-8E0D-532160039AFB}" type="presParOf" srcId="{88A033FC-90E8-450A-9660-7C56FE44CF4B}" destId="{E512E97A-AB64-43A4-955A-9C6EF5B21111}" srcOrd="7" destOrd="0" presId="urn:microsoft.com/office/officeart/2005/8/layout/list1"/>
    <dgm:cxn modelId="{5BF94848-D0F1-4175-9643-34A371B25822}" type="presParOf" srcId="{88A033FC-90E8-450A-9660-7C56FE44CF4B}" destId="{6F48969B-7A0D-4352-95BB-E4D44F1FDA7D}" srcOrd="8" destOrd="0" presId="urn:microsoft.com/office/officeart/2005/8/layout/list1"/>
    <dgm:cxn modelId="{EA74DBEB-8288-4658-A002-3981498D98E1}" type="presParOf" srcId="{6F48969B-7A0D-4352-95BB-E4D44F1FDA7D}" destId="{80F1F3E3-8580-4F0D-9C12-7910907CADF1}" srcOrd="0" destOrd="0" presId="urn:microsoft.com/office/officeart/2005/8/layout/list1"/>
    <dgm:cxn modelId="{EAAC675A-F6BF-4EE1-B5D7-4A743649A5F1}" type="presParOf" srcId="{6F48969B-7A0D-4352-95BB-E4D44F1FDA7D}" destId="{1AA0D2EF-743C-441B-B933-8CC3FD133511}" srcOrd="1" destOrd="0" presId="urn:microsoft.com/office/officeart/2005/8/layout/list1"/>
    <dgm:cxn modelId="{FE0FAA26-81A2-4E9B-9BD2-67F1DDC58C5A}" type="presParOf" srcId="{88A033FC-90E8-450A-9660-7C56FE44CF4B}" destId="{1D3949C1-8B5F-49B2-B24A-55D8B41AA896}" srcOrd="9" destOrd="0" presId="urn:microsoft.com/office/officeart/2005/8/layout/list1"/>
    <dgm:cxn modelId="{D5CEED3A-ACD0-46FC-97A3-C950938E566F}" type="presParOf" srcId="{88A033FC-90E8-450A-9660-7C56FE44CF4B}" destId="{A4E3526C-3B96-4B8B-87BA-01E1B7BEF7EF}"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FC1E3-1C41-4437-BE21-8D33D44C1C9E}">
      <dsp:nvSpPr>
        <dsp:cNvPr id="0" name=""/>
        <dsp:cNvSpPr/>
      </dsp:nvSpPr>
      <dsp:spPr>
        <a:xfrm>
          <a:off x="0" y="504028"/>
          <a:ext cx="3690000" cy="756000"/>
        </a:xfrm>
        <a:prstGeom prst="rect">
          <a:avLst/>
        </a:prstGeom>
        <a:solidFill>
          <a:schemeClr val="lt1">
            <a:alpha val="90000"/>
            <a:hueOff val="0"/>
            <a:satOff val="0"/>
            <a:lumOff val="0"/>
            <a:alphaOff val="0"/>
          </a:schemeClr>
        </a:solidFill>
        <a:ln w="22225" cap="rnd" cmpd="sng" algn="ctr">
          <a:solidFill>
            <a:schemeClr val="tx2">
              <a:lumMod val="50000"/>
              <a:lumOff val="50000"/>
            </a:schemeClr>
          </a:solidFill>
          <a:prstDash val="solid"/>
        </a:ln>
        <a:effectLst/>
      </dsp:spPr>
      <dsp:style>
        <a:lnRef idx="2">
          <a:scrgbClr r="0" g="0" b="0"/>
        </a:lnRef>
        <a:fillRef idx="1">
          <a:scrgbClr r="0" g="0" b="0"/>
        </a:fillRef>
        <a:effectRef idx="0">
          <a:scrgbClr r="0" g="0" b="0"/>
        </a:effectRef>
        <a:fontRef idx="minor"/>
      </dsp:style>
    </dsp:sp>
    <dsp:sp modelId="{1A0AAFD3-A3A9-4B43-843A-7BA9D4FD5E56}">
      <dsp:nvSpPr>
        <dsp:cNvPr id="0" name=""/>
        <dsp:cNvSpPr/>
      </dsp:nvSpPr>
      <dsp:spPr>
        <a:xfrm>
          <a:off x="542293" y="61228"/>
          <a:ext cx="2583000" cy="885600"/>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lvl="0" algn="ctr" defTabSz="889000">
            <a:lnSpc>
              <a:spcPct val="90000"/>
            </a:lnSpc>
            <a:spcBef>
              <a:spcPct val="0"/>
            </a:spcBef>
            <a:spcAft>
              <a:spcPct val="35000"/>
            </a:spcAft>
          </a:pPr>
          <a:r>
            <a:rPr lang="en-US" sz="2000" kern="1200" dirty="0" smtClean="0"/>
            <a:t>Andragogy</a:t>
          </a:r>
          <a:endParaRPr lang="ru-RU" sz="2000" kern="1200" dirty="0"/>
        </a:p>
      </dsp:txBody>
      <dsp:txXfrm>
        <a:off x="542293" y="61228"/>
        <a:ext cx="2583000" cy="885600"/>
      </dsp:txXfrm>
    </dsp:sp>
    <dsp:sp modelId="{92C0B756-05A6-4040-AC91-4730345F5191}">
      <dsp:nvSpPr>
        <dsp:cNvPr id="0" name=""/>
        <dsp:cNvSpPr/>
      </dsp:nvSpPr>
      <dsp:spPr>
        <a:xfrm>
          <a:off x="0" y="1864829"/>
          <a:ext cx="3690000" cy="756000"/>
        </a:xfrm>
        <a:prstGeom prst="rect">
          <a:avLst/>
        </a:prstGeom>
        <a:solidFill>
          <a:schemeClr val="lt1">
            <a:alpha val="90000"/>
            <a:hueOff val="0"/>
            <a:satOff val="0"/>
            <a:lumOff val="0"/>
            <a:alphaOff val="0"/>
          </a:schemeClr>
        </a:solidFill>
        <a:ln w="22225" cap="rnd" cmpd="sng" algn="ctr">
          <a:solidFill>
            <a:schemeClr val="tx2">
              <a:lumMod val="50000"/>
              <a:lumOff val="50000"/>
            </a:schemeClr>
          </a:solidFill>
          <a:prstDash val="solid"/>
        </a:ln>
        <a:effectLst/>
      </dsp:spPr>
      <dsp:style>
        <a:lnRef idx="2">
          <a:scrgbClr r="0" g="0" b="0"/>
        </a:lnRef>
        <a:fillRef idx="1">
          <a:scrgbClr r="0" g="0" b="0"/>
        </a:fillRef>
        <a:effectRef idx="0">
          <a:scrgbClr r="0" g="0" b="0"/>
        </a:effectRef>
        <a:fontRef idx="minor"/>
      </dsp:style>
    </dsp:sp>
    <dsp:sp modelId="{5BD5B296-A642-4DF8-B899-35ED169DA216}">
      <dsp:nvSpPr>
        <dsp:cNvPr id="0" name=""/>
        <dsp:cNvSpPr/>
      </dsp:nvSpPr>
      <dsp:spPr>
        <a:xfrm>
          <a:off x="542293" y="1422028"/>
          <a:ext cx="2583000" cy="885600"/>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lvl="0" algn="ctr" defTabSz="889000">
            <a:lnSpc>
              <a:spcPct val="90000"/>
            </a:lnSpc>
            <a:spcBef>
              <a:spcPct val="0"/>
            </a:spcBef>
            <a:spcAft>
              <a:spcPct val="35000"/>
            </a:spcAft>
          </a:pPr>
          <a:r>
            <a:rPr lang="en-US" sz="2000" kern="1200" dirty="0" smtClean="0"/>
            <a:t>Experiential</a:t>
          </a:r>
          <a:endParaRPr lang="ru-RU" sz="2000" kern="1200" dirty="0"/>
        </a:p>
      </dsp:txBody>
      <dsp:txXfrm>
        <a:off x="542293" y="1422028"/>
        <a:ext cx="2583000" cy="885600"/>
      </dsp:txXfrm>
    </dsp:sp>
    <dsp:sp modelId="{A4E3526C-3B96-4B8B-87BA-01E1B7BEF7EF}">
      <dsp:nvSpPr>
        <dsp:cNvPr id="0" name=""/>
        <dsp:cNvSpPr/>
      </dsp:nvSpPr>
      <dsp:spPr>
        <a:xfrm>
          <a:off x="0" y="3225629"/>
          <a:ext cx="3690000" cy="756000"/>
        </a:xfrm>
        <a:prstGeom prst="rect">
          <a:avLst/>
        </a:prstGeom>
        <a:solidFill>
          <a:schemeClr val="lt1">
            <a:alpha val="90000"/>
            <a:hueOff val="0"/>
            <a:satOff val="0"/>
            <a:lumOff val="0"/>
            <a:alphaOff val="0"/>
          </a:schemeClr>
        </a:solidFill>
        <a:ln w="22225" cap="rnd" cmpd="sng" algn="ctr">
          <a:solidFill>
            <a:schemeClr val="tx2">
              <a:lumMod val="50000"/>
              <a:lumOff val="50000"/>
            </a:schemeClr>
          </a:solidFill>
          <a:prstDash val="solid"/>
        </a:ln>
        <a:effectLst/>
      </dsp:spPr>
      <dsp:style>
        <a:lnRef idx="2">
          <a:scrgbClr r="0" g="0" b="0"/>
        </a:lnRef>
        <a:fillRef idx="1">
          <a:scrgbClr r="0" g="0" b="0"/>
        </a:fillRef>
        <a:effectRef idx="0">
          <a:scrgbClr r="0" g="0" b="0"/>
        </a:effectRef>
        <a:fontRef idx="minor"/>
      </dsp:style>
    </dsp:sp>
    <dsp:sp modelId="{1AA0D2EF-743C-441B-B933-8CC3FD133511}">
      <dsp:nvSpPr>
        <dsp:cNvPr id="0" name=""/>
        <dsp:cNvSpPr/>
      </dsp:nvSpPr>
      <dsp:spPr>
        <a:xfrm>
          <a:off x="542293" y="2782829"/>
          <a:ext cx="2583000" cy="885600"/>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lvl="0" algn="ctr" defTabSz="889000">
            <a:lnSpc>
              <a:spcPct val="90000"/>
            </a:lnSpc>
            <a:spcBef>
              <a:spcPct val="0"/>
            </a:spcBef>
            <a:spcAft>
              <a:spcPct val="35000"/>
            </a:spcAft>
          </a:pPr>
          <a:r>
            <a:rPr lang="en-GB" sz="2000" kern="1200" dirty="0" smtClean="0"/>
            <a:t>Group Learning</a:t>
          </a:r>
          <a:endParaRPr lang="ru-RU" sz="2000" kern="1200" dirty="0"/>
        </a:p>
      </dsp:txBody>
      <dsp:txXfrm>
        <a:off x="542293" y="2782829"/>
        <a:ext cx="2583000" cy="8856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3/16/2020</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3/16/2020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2</a:t>
            </a:fld>
            <a:endParaRPr lang="en-US" dirty="0"/>
          </a:p>
        </p:txBody>
      </p:sp>
    </p:spTree>
    <p:extLst>
      <p:ext uri="{BB962C8B-B14F-4D97-AF65-F5344CB8AC3E}">
        <p14:creationId xmlns:p14="http://schemas.microsoft.com/office/powerpoint/2010/main" val="3757762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4</a:t>
            </a:fld>
            <a:endParaRPr lang="en-US" dirty="0"/>
          </a:p>
        </p:txBody>
      </p:sp>
    </p:spTree>
    <p:extLst>
      <p:ext uri="{BB962C8B-B14F-4D97-AF65-F5344CB8AC3E}">
        <p14:creationId xmlns:p14="http://schemas.microsoft.com/office/powerpoint/2010/main" val="829619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6</a:t>
            </a:fld>
            <a:endParaRPr lang="en-GB"/>
          </a:p>
        </p:txBody>
      </p:sp>
    </p:spTree>
    <p:extLst>
      <p:ext uri="{BB962C8B-B14F-4D97-AF65-F5344CB8AC3E}">
        <p14:creationId xmlns:p14="http://schemas.microsoft.com/office/powerpoint/2010/main" val="4107675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7</a:t>
            </a:fld>
            <a:endParaRPr lang="en-GB"/>
          </a:p>
        </p:txBody>
      </p:sp>
    </p:spTree>
    <p:extLst>
      <p:ext uri="{BB962C8B-B14F-4D97-AF65-F5344CB8AC3E}">
        <p14:creationId xmlns:p14="http://schemas.microsoft.com/office/powerpoint/2010/main" val="606044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8</a:t>
            </a:fld>
            <a:endParaRPr lang="en-GB"/>
          </a:p>
        </p:txBody>
      </p:sp>
    </p:spTree>
    <p:extLst>
      <p:ext uri="{BB962C8B-B14F-4D97-AF65-F5344CB8AC3E}">
        <p14:creationId xmlns:p14="http://schemas.microsoft.com/office/powerpoint/2010/main" val="3656950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3/16/2020</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smtClean="0"/>
              <a:t>Click to edit Master title style</a:t>
            </a:r>
            <a:endParaRPr lang="en-US" noProof="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smtClean="0"/>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3/16/2020</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3/16/2020</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smtClean="0"/>
              <a:t>Click to edit Master title style</a:t>
            </a:r>
            <a:endParaRPr lang="en-US" noProof="0"/>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1193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3/16/2020</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smtClean="0"/>
              <a:t>Click to edit Master title style</a:t>
            </a:r>
            <a:endParaRPr lang="en-US" noProof="0"/>
          </a:p>
        </p:txBody>
      </p:sp>
    </p:spTree>
    <p:extLst>
      <p:ext uri="{BB962C8B-B14F-4D97-AF65-F5344CB8AC3E}">
        <p14:creationId xmlns:p14="http://schemas.microsoft.com/office/powerpoint/2010/main" val="2300412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3/16/2020</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3/16/2020</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smtClean="0"/>
              <a:t>Click to edit Master title style</a:t>
            </a:r>
            <a:endParaRPr lang="en-US" noProof="0"/>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3/16/2020</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smtClean="0"/>
              <a:t>Click to edit Master title style</a:t>
            </a:r>
            <a:endParaRPr lang="en-US" noProof="0"/>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smtClean="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smtClean="0"/>
              <a:t>Click to edit Master title style</a:t>
            </a:r>
            <a:endParaRPr lang="en-US" noProof="0"/>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3/16/2020</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smtClean="0"/>
              <a:t>Click to edit Master title style</a:t>
            </a:r>
            <a:endParaRPr lang="en-US" noProof="0"/>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3/16/2020</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smtClean="0"/>
              <a:t>Click to edit Master title style</a:t>
            </a:r>
            <a:endParaRPr lang="en-US" noProof="0"/>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3/16/2020</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smtClean="0"/>
              <a:t>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smtClean="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3/16/2020</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smtClean="0"/>
              <a:t>Click to edit Master title style</a:t>
            </a:r>
            <a:endParaRPr lang="en-US" noProof="0"/>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smtClean="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3/16/2020</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smtClean="0"/>
              <a:t>Edit Master text styles</a:t>
            </a:r>
          </a:p>
        </p:txBody>
      </p:sp>
    </p:spTree>
    <p:extLst>
      <p:ext uri="{BB962C8B-B14F-4D97-AF65-F5344CB8AC3E}">
        <p14:creationId xmlns:p14="http://schemas.microsoft.com/office/powerpoint/2010/main" val="21305299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anchor="ctr" anchorCtr="0"/>
          <a:lstStyle>
            <a:lvl1pPr algn="ctr">
              <a:defRPr/>
            </a:lvl1pPr>
          </a:lstStyle>
          <a:p>
            <a:r>
              <a:rPr lang="en-US" noProof="0" smtClean="0"/>
              <a:t>Click icon to add picture</a:t>
            </a:r>
            <a:endParaRPr lang="en-US" noProof="0" dirty="0"/>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a:lstStyle>
            <a:lvl1pPr>
              <a:defRPr>
                <a:solidFill>
                  <a:schemeClr val="accent1">
                    <a:lumMod val="75000"/>
                  </a:schemeClr>
                </a:solidFill>
              </a:defRPr>
            </a:lvl1pPr>
          </a:lstStyle>
          <a:p>
            <a:r>
              <a:rPr lang="en-US" noProof="0" smtClean="0"/>
              <a:t>Click to edit Master title style</a:t>
            </a:r>
            <a:endParaRPr lang="en-US" noProof="0"/>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smtClean="0"/>
              <a:t>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smtClean="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a:lstStyle/>
          <a:p>
            <a:fld id="{A6B5D358-14D4-4E53-AF04-23ECC54BEF09}" type="datetime1">
              <a:rPr lang="en-US" noProof="0" smtClean="0"/>
              <a:t>3/16/2020</a:t>
            </a:fld>
            <a:endParaRPr lang="en-US" noProof="0" dirty="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31226750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0F3E354C-73A7-4D7C-BDB3-0923F65924EF}" type="datetime1">
              <a:rPr lang="en-US" smtClean="0"/>
              <a:t>3/16/2020</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smtClean="0"/>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527553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smtClean="0">
                <a:solidFill>
                  <a:srgbClr val="3D7EDB"/>
                </a:solidFill>
                <a:latin typeface="Arial"/>
              </a:rPr>
              <a:t>Colored bar - 100% text</a:t>
            </a:r>
            <a:endParaRPr lang="en-GB" sz="1000" dirty="0">
              <a:solidFill>
                <a:srgbClr val="3D7EDB"/>
              </a:solidFill>
              <a:latin typeface="Arial"/>
            </a:endParaRP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682292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3/16/2020</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43" r:id="rId2"/>
    <p:sldLayoutId id="2147483734" r:id="rId3"/>
    <p:sldLayoutId id="2147483735" r:id="rId4"/>
    <p:sldLayoutId id="2147483736" r:id="rId5"/>
    <p:sldLayoutId id="2147483737" r:id="rId6"/>
    <p:sldLayoutId id="2147483738" r:id="rId7"/>
    <p:sldLayoutId id="2147483740" r:id="rId8"/>
    <p:sldLayoutId id="2147483741" r:id="rId9"/>
    <p:sldLayoutId id="2147483742" r:id="rId10"/>
    <p:sldLayoutId id="2147483739" r:id="rId11"/>
    <p:sldLayoutId id="2147483744" r:id="rId12"/>
    <p:sldLayoutId id="2147483745" r:id="rId13"/>
    <p:sldLayoutId id="2147483746" r:id="rId14"/>
    <p:sldLayoutId id="2147483747"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1.xml"/><Relationship Id="rId1" Type="http://schemas.openxmlformats.org/officeDocument/2006/relationships/video" Target="https://www.youtube.com/embed/ayefSTAnCR8"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4.xml"/><Relationship Id="rId1" Type="http://schemas.openxmlformats.org/officeDocument/2006/relationships/video" Target="https://www.youtube.com/embed/Uk6QFlUYrkE"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4.xml"/><Relationship Id="rId1" Type="http://schemas.openxmlformats.org/officeDocument/2006/relationships/video" Target="https://www.youtube.com/embed/aF63HHVbpQ8"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4.xml"/><Relationship Id="rId1" Type="http://schemas.openxmlformats.org/officeDocument/2006/relationships/video" Target="https://www.youtube.com/embed/cnkKHL_dyGE"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https://www.bbc.com/future/article/20140708-when-crowd-wisdom-goes-wrong" TargetMode="External"/><Relationship Id="rId2" Type="http://schemas.openxmlformats.org/officeDocument/2006/relationships/image" Target="../media/image7.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Theories</a:t>
            </a:r>
            <a:endParaRPr lang="en-GB" dirty="0"/>
          </a:p>
        </p:txBody>
      </p:sp>
      <p:pic>
        <p:nvPicPr>
          <p:cNvPr id="6" name="Picture Placeholder 5"/>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28917" b="28917"/>
          <a:stretch>
            <a:fillRect/>
          </a:stretch>
        </p:blipFill>
        <p:spPr/>
      </p:pic>
      <p:sp>
        <p:nvSpPr>
          <p:cNvPr id="4" name="Slide Number Placeholder 3"/>
          <p:cNvSpPr>
            <a:spLocks noGrp="1"/>
          </p:cNvSpPr>
          <p:nvPr>
            <p:ph type="sldNum" sz="quarter" idx="12"/>
          </p:nvPr>
        </p:nvSpPr>
        <p:spPr/>
        <p:txBody>
          <a:bodyPr/>
          <a:lstStyle/>
          <a:p>
            <a:fld id="{F603CDE5-C1D8-4EDD-870F-A498BAFA520F}" type="slidenum">
              <a:rPr lang="en-US" noProof="0" smtClean="0"/>
              <a:t>1</a:t>
            </a:fld>
            <a:endParaRPr lang="en-US" noProof="0" dirty="0"/>
          </a:p>
        </p:txBody>
      </p:sp>
      <p:sp>
        <p:nvSpPr>
          <p:cNvPr id="5" name="Text Placeholder 4"/>
          <p:cNvSpPr>
            <a:spLocks noGrp="1"/>
          </p:cNvSpPr>
          <p:nvPr>
            <p:ph type="body" sz="quarter" idx="14"/>
          </p:nvPr>
        </p:nvSpPr>
        <p:spPr/>
        <p:txBody>
          <a:bodyPr/>
          <a:lstStyle/>
          <a:p>
            <a:r>
              <a:rPr lang="en-GB" dirty="0" smtClean="0"/>
              <a:t>Contemporary Theories of Learning</a:t>
            </a:r>
            <a:endParaRPr lang="en-GB" dirty="0"/>
          </a:p>
        </p:txBody>
      </p:sp>
    </p:spTree>
    <p:extLst>
      <p:ext uri="{BB962C8B-B14F-4D97-AF65-F5344CB8AC3E}">
        <p14:creationId xmlns:p14="http://schemas.microsoft.com/office/powerpoint/2010/main" val="23863806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journals.sagepub.com/na101/home/literatum/publisher/sage/journals/content/adua/2017/adua_23_2/1477971417733270/20171026/images/large/10.1177_1477971417733270-fig3.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0516" y="278675"/>
            <a:ext cx="7084832" cy="6019483"/>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36B7E12A-8BF8-4D3D-842F-D070248D1B08}"/>
              </a:ext>
            </a:extLst>
          </p:cNvPr>
          <p:cNvSpPr>
            <a:spLocks noGrp="1"/>
          </p:cNvSpPr>
          <p:nvPr>
            <p:ph type="sldNum" sz="quarter" idx="12"/>
          </p:nvPr>
        </p:nvSpPr>
        <p:spPr>
          <a:xfrm>
            <a:off x="10930596" y="6446838"/>
            <a:ext cx="617912" cy="365125"/>
          </a:xfrm>
        </p:spPr>
        <p:txBody>
          <a:bodyPr/>
          <a:lstStyle/>
          <a:p>
            <a:fld id="{3A98EE3D-8CD1-4C3F-BD1C-C98C9596463C}" type="slidenum">
              <a:rPr lang="en-US" smtClean="0"/>
              <a:t>2</a:t>
            </a:fld>
            <a:endParaRPr lang="en-US" dirty="0"/>
          </a:p>
        </p:txBody>
      </p:sp>
      <p:sp>
        <p:nvSpPr>
          <p:cNvPr id="5" name="Title 4">
            <a:extLst>
              <a:ext uri="{FF2B5EF4-FFF2-40B4-BE49-F238E27FC236}">
                <a16:creationId xmlns:a16="http://schemas.microsoft.com/office/drawing/2014/main" id="{9C3D8B0C-EFCA-45C3-A92A-E9B17B93DAF7}"/>
              </a:ext>
            </a:extLst>
          </p:cNvPr>
          <p:cNvSpPr>
            <a:spLocks noGrp="1"/>
          </p:cNvSpPr>
          <p:nvPr>
            <p:ph type="title"/>
          </p:nvPr>
        </p:nvSpPr>
        <p:spPr>
          <a:xfrm>
            <a:off x="7955459" y="495297"/>
            <a:ext cx="3392382" cy="1675219"/>
          </a:xfrm>
        </p:spPr>
        <p:txBody>
          <a:bodyPr/>
          <a:lstStyle/>
          <a:p>
            <a:r>
              <a:rPr lang="en-US" dirty="0" smtClean="0"/>
              <a:t>The context of learning</a:t>
            </a:r>
            <a:endParaRPr lang="ru-RU" dirty="0"/>
          </a:p>
        </p:txBody>
      </p:sp>
      <p:sp>
        <p:nvSpPr>
          <p:cNvPr id="6" name="Content Placeholder 5">
            <a:extLst>
              <a:ext uri="{FF2B5EF4-FFF2-40B4-BE49-F238E27FC236}">
                <a16:creationId xmlns:a16="http://schemas.microsoft.com/office/drawing/2014/main" id="{1E9EACF6-E8C5-485F-B9F8-6F314C3308D6}"/>
              </a:ext>
            </a:extLst>
          </p:cNvPr>
          <p:cNvSpPr>
            <a:spLocks noGrp="1"/>
          </p:cNvSpPr>
          <p:nvPr>
            <p:ph sz="quarter" idx="14"/>
          </p:nvPr>
        </p:nvSpPr>
        <p:spPr>
          <a:xfrm>
            <a:off x="7955459" y="2051248"/>
            <a:ext cx="3392382" cy="4047446"/>
          </a:xfrm>
        </p:spPr>
        <p:txBody>
          <a:bodyPr>
            <a:normAutofit/>
          </a:bodyPr>
          <a:lstStyle/>
          <a:p>
            <a:pPr marL="216000" indent="-216000">
              <a:buFont typeface="Wingdings" panose="05000000000000000000" pitchFamily="2" charset="2"/>
              <a:buChar char="§"/>
            </a:pPr>
            <a:r>
              <a:rPr lang="en-US" sz="2400" dirty="0" smtClean="0"/>
              <a:t>Learning transfer</a:t>
            </a:r>
            <a:endParaRPr lang="en-US" sz="2400" dirty="0"/>
          </a:p>
          <a:p>
            <a:pPr marL="216000" indent="-216000">
              <a:buFont typeface="Wingdings" panose="05000000000000000000" pitchFamily="2" charset="2"/>
              <a:buChar char="§"/>
            </a:pPr>
            <a:r>
              <a:rPr lang="en-US" sz="2400" dirty="0" smtClean="0"/>
              <a:t>Real world application of learning</a:t>
            </a:r>
            <a:endParaRPr lang="en-US" sz="2400" dirty="0"/>
          </a:p>
          <a:p>
            <a:pPr marL="216000" indent="-216000">
              <a:buFont typeface="Wingdings" panose="05000000000000000000" pitchFamily="2" charset="2"/>
              <a:buChar char="§"/>
            </a:pPr>
            <a:r>
              <a:rPr lang="en-US" sz="2400" dirty="0" smtClean="0"/>
              <a:t>Learning Awareness Framework (Griffiths and Inman, 2017)</a:t>
            </a:r>
            <a:endParaRPr lang="en-US" sz="2400" dirty="0"/>
          </a:p>
        </p:txBody>
      </p:sp>
      <p:sp>
        <p:nvSpPr>
          <p:cNvPr id="9" name="Line Callout 1 8"/>
          <p:cNvSpPr/>
          <p:nvPr/>
        </p:nvSpPr>
        <p:spPr>
          <a:xfrm>
            <a:off x="1491343" y="4180115"/>
            <a:ext cx="1219200" cy="1502228"/>
          </a:xfrm>
          <a:prstGeom prst="borderCallout1">
            <a:avLst>
              <a:gd name="adj1" fmla="val 18750"/>
              <a:gd name="adj2" fmla="val -8333"/>
              <a:gd name="adj3" fmla="val -56341"/>
              <a:gd name="adj4" fmla="val -3565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This is the domain of learning agility</a:t>
            </a:r>
            <a:endParaRPr lang="en-GB" dirty="0"/>
          </a:p>
        </p:txBody>
      </p:sp>
    </p:spTree>
    <p:extLst>
      <p:ext uri="{BB962C8B-B14F-4D97-AF65-F5344CB8AC3E}">
        <p14:creationId xmlns:p14="http://schemas.microsoft.com/office/powerpoint/2010/main" val="9619294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p:cNvSpPr>
            <a:spLocks noGrp="1"/>
          </p:cNvSpPr>
          <p:nvPr>
            <p:ph type="body" sz="half" idx="2"/>
          </p:nvPr>
        </p:nvSpPr>
        <p:spPr/>
        <p:txBody>
          <a:bodyPr/>
          <a:lstStyle/>
          <a:p>
            <a:r>
              <a:rPr lang="en-GB" dirty="0" smtClean="0"/>
              <a:t>BLOOM’S TAXONOMY</a:t>
            </a:r>
            <a:endParaRPr lang="en-GB" dirty="0"/>
          </a:p>
        </p:txBody>
      </p:sp>
      <p:sp>
        <p:nvSpPr>
          <p:cNvPr id="3" name="Title 2"/>
          <p:cNvSpPr>
            <a:spLocks noGrp="1"/>
          </p:cNvSpPr>
          <p:nvPr>
            <p:ph type="title"/>
          </p:nvPr>
        </p:nvSpPr>
        <p:spPr/>
        <p:txBody>
          <a:bodyPr/>
          <a:lstStyle/>
          <a:p>
            <a:r>
              <a:rPr lang="en-GB" dirty="0" smtClean="0"/>
              <a:t>Stages of Learning</a:t>
            </a:r>
            <a:endParaRPr lang="en-GB" dirty="0"/>
          </a:p>
        </p:txBody>
      </p:sp>
      <p:sp>
        <p:nvSpPr>
          <p:cNvPr id="5" name="Slide Number Placeholder 4"/>
          <p:cNvSpPr>
            <a:spLocks noGrp="1"/>
          </p:cNvSpPr>
          <p:nvPr>
            <p:ph type="sldNum" sz="quarter" idx="12"/>
          </p:nvPr>
        </p:nvSpPr>
        <p:spPr/>
        <p:txBody>
          <a:bodyPr/>
          <a:lstStyle/>
          <a:p>
            <a:fld id="{F603CDE5-C1D8-4EDD-870F-A498BAFA520F}" type="slidenum">
              <a:rPr lang="en-US" noProof="0" smtClean="0"/>
              <a:t>3</a:t>
            </a:fld>
            <a:endParaRPr lang="en-US" noProof="0" dirty="0"/>
          </a:p>
        </p:txBody>
      </p:sp>
      <p:pic>
        <p:nvPicPr>
          <p:cNvPr id="11" name="ayefSTAnCR8"/>
          <p:cNvPicPr>
            <a:picLocks noRot="1" noChangeAspect="1"/>
          </p:cNvPicPr>
          <p:nvPr>
            <a:videoFile r:link="rId1"/>
          </p:nvPr>
        </p:nvPicPr>
        <p:blipFill>
          <a:blip r:embed="rId3"/>
          <a:stretch>
            <a:fillRect/>
          </a:stretch>
        </p:blipFill>
        <p:spPr>
          <a:xfrm>
            <a:off x="499437" y="1113270"/>
            <a:ext cx="7542750" cy="4242797"/>
          </a:xfrm>
          <a:prstGeom prst="rect">
            <a:avLst/>
          </a:prstGeom>
        </p:spPr>
      </p:pic>
    </p:spTree>
    <p:extLst>
      <p:ext uri="{BB962C8B-B14F-4D97-AF65-F5344CB8AC3E}">
        <p14:creationId xmlns:p14="http://schemas.microsoft.com/office/powerpoint/2010/main" val="758024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019A2A-640A-4285-BA5E-7A47E95D04EC}"/>
              </a:ext>
            </a:extLst>
          </p:cNvPr>
          <p:cNvSpPr>
            <a:spLocks noGrp="1"/>
          </p:cNvSpPr>
          <p:nvPr>
            <p:ph type="title"/>
          </p:nvPr>
        </p:nvSpPr>
        <p:spPr>
          <a:xfrm>
            <a:off x="4242341" y="457200"/>
            <a:ext cx="3693000" cy="1600200"/>
          </a:xfrm>
        </p:spPr>
        <p:txBody>
          <a:bodyPr/>
          <a:lstStyle/>
          <a:p>
            <a:pPr algn="ctr"/>
            <a:r>
              <a:rPr lang="en-US" dirty="0" smtClean="0"/>
              <a:t>How people learn</a:t>
            </a:r>
            <a:endParaRPr lang="en-US" dirty="0"/>
          </a:p>
        </p:txBody>
      </p:sp>
      <p:sp>
        <p:nvSpPr>
          <p:cNvPr id="6" name="Slide Number Placeholder 5">
            <a:extLst>
              <a:ext uri="{FF2B5EF4-FFF2-40B4-BE49-F238E27FC236}">
                <a16:creationId xmlns:a16="http://schemas.microsoft.com/office/drawing/2014/main" id="{F2CF6BB9-EEA3-41F4-8032-BEDB0257613C}"/>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pPr/>
              <a:t>4</a:t>
            </a:fld>
            <a:endParaRPr lang="en-US" dirty="0"/>
          </a:p>
        </p:txBody>
      </p:sp>
      <p:graphicFrame>
        <p:nvGraphicFramePr>
          <p:cNvPr id="15" name="Content Placeholder 14" descr="SmartArt object">
            <a:extLst>
              <a:ext uri="{FF2B5EF4-FFF2-40B4-BE49-F238E27FC236}">
                <a16:creationId xmlns:a16="http://schemas.microsoft.com/office/drawing/2014/main" id="{E48394F2-4497-4281-8861-03B845B20BE2}"/>
              </a:ext>
            </a:extLst>
          </p:cNvPr>
          <p:cNvGraphicFramePr>
            <a:graphicFrameLocks noGrp="1"/>
          </p:cNvGraphicFramePr>
          <p:nvPr>
            <p:ph sz="quarter" idx="14"/>
            <p:extLst/>
          </p:nvPr>
        </p:nvGraphicFramePr>
        <p:xfrm>
          <a:off x="4242341" y="2408099"/>
          <a:ext cx="3690000" cy="40428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Placeholder 8" descr="aerial view of people studying at tables in library study room">
            <a:extLst>
              <a:ext uri="{FF2B5EF4-FFF2-40B4-BE49-F238E27FC236}">
                <a16:creationId xmlns:a16="http://schemas.microsoft.com/office/drawing/2014/main" id="{3896A4E6-8FD8-4D77-AAB0-2B6A3165482E}"/>
              </a:ext>
            </a:extLst>
          </p:cNvPr>
          <p:cNvPicPr>
            <a:picLocks noGrp="1" noChangeAspect="1"/>
          </p:cNvPicPr>
          <p:nvPr>
            <p:ph type="pic" idx="1"/>
          </p:nvPr>
        </p:nvPicPr>
        <p:blipFill>
          <a:blip r:embed="rId8"/>
          <a:srcRect t="6" b="6"/>
          <a:stretch>
            <a:fillRect/>
          </a:stretch>
        </p:blipFill>
        <p:spPr/>
      </p:pic>
      <p:pic>
        <p:nvPicPr>
          <p:cNvPr id="14" name="Picture Placeholder 13" descr="woman posing as she reads book in front of stack of books&#10;">
            <a:extLst>
              <a:ext uri="{FF2B5EF4-FFF2-40B4-BE49-F238E27FC236}">
                <a16:creationId xmlns:a16="http://schemas.microsoft.com/office/drawing/2014/main" id="{1DA21010-05F7-45C3-98F1-385BABF640CD}"/>
              </a:ext>
            </a:extLst>
          </p:cNvPr>
          <p:cNvPicPr>
            <a:picLocks noGrp="1" noChangeAspect="1"/>
          </p:cNvPicPr>
          <p:nvPr>
            <p:ph type="pic" idx="13"/>
          </p:nvPr>
        </p:nvPicPr>
        <p:blipFill>
          <a:blip r:embed="rId9"/>
          <a:srcRect t="6" b="6"/>
          <a:stretch>
            <a:fillRect/>
          </a:stretch>
        </p:blipFill>
        <p:spPr/>
      </p:pic>
    </p:spTree>
    <p:extLst>
      <p:ext uri="{BB962C8B-B14F-4D97-AF65-F5344CB8AC3E}">
        <p14:creationId xmlns:p14="http://schemas.microsoft.com/office/powerpoint/2010/main" val="37018085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Andragogy Adult Learning Theory</a:t>
            </a:r>
            <a:endParaRPr lang="en-GB" dirty="0"/>
          </a:p>
        </p:txBody>
      </p:sp>
      <p:pic>
        <p:nvPicPr>
          <p:cNvPr id="5" name="Uk6QFlUYrkE"/>
          <p:cNvPicPr>
            <a:picLocks noGrp="1" noRot="1" noChangeAspect="1"/>
          </p:cNvPicPr>
          <p:nvPr>
            <p:ph idx="1"/>
            <a:videoFile r:link="rId1"/>
          </p:nvPr>
        </p:nvPicPr>
        <p:blipFill>
          <a:blip r:embed="rId3"/>
          <a:stretch>
            <a:fillRect/>
          </a:stretch>
        </p:blipFill>
        <p:spPr>
          <a:xfrm>
            <a:off x="1833814" y="1909729"/>
            <a:ext cx="8524372" cy="4794959"/>
          </a:xfrm>
          <a:prstGeom prst="rect">
            <a:avLst/>
          </a:prstGeom>
        </p:spPr>
      </p:pic>
      <p:sp>
        <p:nvSpPr>
          <p:cNvPr id="4" name="Slide Number Placeholder 3"/>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41316570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29584" y="274638"/>
            <a:ext cx="8229600" cy="1143000"/>
          </a:xfrm>
        </p:spPr>
        <p:txBody>
          <a:bodyPr>
            <a:normAutofit/>
          </a:bodyPr>
          <a:lstStyle/>
          <a:p>
            <a:pPr algn="l"/>
            <a:r>
              <a:rPr lang="en-GB" sz="2400" dirty="0" smtClean="0"/>
              <a:t>Adult Learning Theory</a:t>
            </a:r>
            <a:endParaRPr lang="en-GB" sz="2400" dirty="0"/>
          </a:p>
        </p:txBody>
      </p:sp>
      <p:sp>
        <p:nvSpPr>
          <p:cNvPr id="8" name="Vertical Text Placeholder 7"/>
          <p:cNvSpPr>
            <a:spLocks noGrp="1"/>
          </p:cNvSpPr>
          <p:nvPr>
            <p:ph type="body" orient="vert" idx="13"/>
          </p:nvPr>
        </p:nvSpPr>
        <p:spPr>
          <a:xfrm>
            <a:off x="1928814" y="1850730"/>
            <a:ext cx="8866550" cy="369741"/>
          </a:xfrm>
        </p:spPr>
        <p:txBody>
          <a:bodyPr>
            <a:normAutofit fontScale="70000" lnSpcReduction="20000"/>
          </a:bodyPr>
          <a:lstStyle/>
          <a:p>
            <a:pPr marL="0" indent="0">
              <a:buNone/>
            </a:pPr>
            <a:r>
              <a:rPr lang="en-GB" dirty="0"/>
              <a:t>Principles of adult </a:t>
            </a:r>
            <a:r>
              <a:rPr lang="en-GB" dirty="0" smtClean="0"/>
              <a:t>learning</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6</a:t>
            </a:fld>
            <a:endParaRPr lang="en-US"/>
          </a:p>
        </p:txBody>
      </p:sp>
      <p:sp>
        <p:nvSpPr>
          <p:cNvPr id="9" name="Content Placeholder 2"/>
          <p:cNvSpPr>
            <a:spLocks noGrp="1"/>
          </p:cNvSpPr>
          <p:nvPr>
            <p:ph type="body" orient="vert" idx="1"/>
          </p:nvPr>
        </p:nvSpPr>
        <p:spPr>
          <a:xfrm>
            <a:off x="1928814" y="2220471"/>
            <a:ext cx="8320087" cy="4003675"/>
          </a:xfrm>
        </p:spPr>
        <p:txBody>
          <a:bodyPr>
            <a:normAutofit/>
          </a:bodyPr>
          <a:lstStyle/>
          <a:p>
            <a:pPr eaLnBrk="1" hangingPunct="1"/>
            <a:r>
              <a:rPr lang="en-GB" altLang="en-US" sz="2400" dirty="0" smtClean="0"/>
              <a:t>Unlike children, adults are self –directed and expect to take responsibility for their own decisions. This must be taken in to account when designing any form of adult learning programme</a:t>
            </a:r>
          </a:p>
          <a:p>
            <a:pPr eaLnBrk="1" hangingPunct="1"/>
            <a:r>
              <a:rPr lang="en-GB" altLang="en-US" sz="2400" dirty="0" smtClean="0"/>
              <a:t>Needs to focus more on the process and less on the content of what is being taught. </a:t>
            </a:r>
          </a:p>
          <a:p>
            <a:pPr marL="0" indent="0" algn="r">
              <a:buNone/>
            </a:pPr>
            <a:endParaRPr lang="en-GB" altLang="en-US" sz="3200" dirty="0"/>
          </a:p>
        </p:txBody>
      </p:sp>
      <p:sp>
        <p:nvSpPr>
          <p:cNvPr id="10" name="Title 1"/>
          <p:cNvSpPr txBox="1">
            <a:spLocks/>
          </p:cNvSpPr>
          <p:nvPr/>
        </p:nvSpPr>
        <p:spPr>
          <a:xfrm>
            <a:off x="2063396" y="1279230"/>
            <a:ext cx="8229600" cy="1143000"/>
          </a:xfrm>
          <a:prstGeom prst="rect">
            <a:avLst/>
          </a:prstGeom>
        </p:spPr>
        <p:txBody>
          <a:bodyPr vert="horz" lIns="91440" tIns="45720" rIns="91440" bIns="45720" rtlCol="0" anchor="ctr">
            <a:normAutofit fontScale="97500"/>
          </a:bodyPr>
          <a:lstStyle>
            <a:lvl1pPr algn="l" defTabSz="914400" rtl="0" eaLnBrk="1" latinLnBrk="0" hangingPunct="1">
              <a:spcBef>
                <a:spcPct val="0"/>
              </a:spcBef>
              <a:buNone/>
              <a:defRPr sz="2400" kern="1200">
                <a:solidFill>
                  <a:schemeClr val="tx2"/>
                </a:solidFill>
                <a:latin typeface="+mj-lt"/>
                <a:ea typeface="+mj-ea"/>
                <a:cs typeface="+mj-cs"/>
              </a:defRPr>
            </a:lvl1pPr>
          </a:lstStyle>
          <a:p>
            <a:pPr>
              <a:defRPr/>
            </a:pPr>
            <a:endParaRPr lang="en-GB" sz="1800" dirty="0"/>
          </a:p>
        </p:txBody>
      </p:sp>
    </p:spTree>
    <p:extLst>
      <p:ext uri="{BB962C8B-B14F-4D97-AF65-F5344CB8AC3E}">
        <p14:creationId xmlns:p14="http://schemas.microsoft.com/office/powerpoint/2010/main" val="6073202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29584" y="274638"/>
            <a:ext cx="8229600" cy="1143000"/>
          </a:xfrm>
        </p:spPr>
        <p:txBody>
          <a:bodyPr>
            <a:normAutofit/>
          </a:bodyPr>
          <a:lstStyle/>
          <a:p>
            <a:pPr algn="l"/>
            <a:r>
              <a:rPr lang="en-GB" sz="2400" dirty="0" smtClean="0"/>
              <a:t>Adult learning theory</a:t>
            </a:r>
            <a:endParaRPr lang="en-GB" sz="2400" dirty="0"/>
          </a:p>
        </p:txBody>
      </p:sp>
      <p:sp>
        <p:nvSpPr>
          <p:cNvPr id="8" name="Vertical Text Placeholder 7"/>
          <p:cNvSpPr>
            <a:spLocks noGrp="1"/>
          </p:cNvSpPr>
          <p:nvPr>
            <p:ph type="body" orient="vert" idx="13"/>
          </p:nvPr>
        </p:nvSpPr>
        <p:spPr>
          <a:xfrm>
            <a:off x="1928813" y="1764032"/>
            <a:ext cx="8230371" cy="369741"/>
          </a:xfrm>
        </p:spPr>
        <p:txBody>
          <a:bodyPr>
            <a:normAutofit fontScale="70000" lnSpcReduction="20000"/>
          </a:bodyPr>
          <a:lstStyle/>
          <a:p>
            <a:pPr marL="0" indent="0">
              <a:buNone/>
            </a:pPr>
            <a:r>
              <a:rPr lang="en-GB" dirty="0"/>
              <a:t>A</a:t>
            </a:r>
            <a:r>
              <a:rPr lang="en-GB" dirty="0" smtClean="0"/>
              <a:t>ssumptions </a:t>
            </a:r>
            <a:r>
              <a:rPr lang="en-GB" dirty="0"/>
              <a:t>about the motivation of adult learners</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7</a:t>
            </a:fld>
            <a:endParaRPr lang="en-US"/>
          </a:p>
        </p:txBody>
      </p:sp>
      <p:sp>
        <p:nvSpPr>
          <p:cNvPr id="9" name="Content Placeholder 2"/>
          <p:cNvSpPr>
            <a:spLocks noGrp="1"/>
          </p:cNvSpPr>
          <p:nvPr>
            <p:ph type="body" orient="vert" idx="1"/>
          </p:nvPr>
        </p:nvSpPr>
        <p:spPr>
          <a:xfrm>
            <a:off x="1928813" y="2602801"/>
            <a:ext cx="8320087" cy="4003675"/>
          </a:xfrm>
        </p:spPr>
        <p:txBody>
          <a:bodyPr rtlCol="0">
            <a:noAutofit/>
          </a:bodyPr>
          <a:lstStyle/>
          <a:p>
            <a:pPr marL="514350" indent="-514350">
              <a:spcAft>
                <a:spcPts val="0"/>
              </a:spcAft>
              <a:buFont typeface="+mj-lt"/>
              <a:buAutoNum type="arabicPeriod"/>
              <a:defRPr/>
            </a:pPr>
            <a:r>
              <a:rPr lang="en-GB" sz="2400" dirty="0" smtClean="0"/>
              <a:t>Adults need to know the reason for learning something</a:t>
            </a:r>
          </a:p>
          <a:p>
            <a:pPr marL="514350" indent="-514350">
              <a:spcAft>
                <a:spcPts val="0"/>
              </a:spcAft>
              <a:buFont typeface="+mj-lt"/>
              <a:buAutoNum type="arabicPeriod"/>
              <a:defRPr/>
            </a:pPr>
            <a:r>
              <a:rPr lang="en-GB" sz="2400" dirty="0" smtClean="0"/>
              <a:t>Experience provides the basis for learning activities</a:t>
            </a:r>
          </a:p>
          <a:p>
            <a:pPr marL="514350" indent="-514350">
              <a:spcAft>
                <a:spcPts val="0"/>
              </a:spcAft>
              <a:buFont typeface="+mj-lt"/>
              <a:buAutoNum type="arabicPeriod"/>
              <a:defRPr/>
            </a:pPr>
            <a:r>
              <a:rPr lang="en-GB" sz="2400" dirty="0" smtClean="0"/>
              <a:t>Adults need to be responsible for their decisions and involved</a:t>
            </a:r>
          </a:p>
          <a:p>
            <a:pPr marL="514350" indent="-514350">
              <a:spcAft>
                <a:spcPts val="0"/>
              </a:spcAft>
              <a:buFont typeface="+mj-lt"/>
              <a:buAutoNum type="arabicPeriod"/>
              <a:defRPr/>
            </a:pPr>
            <a:r>
              <a:rPr lang="en-GB" sz="2400" dirty="0" smtClean="0"/>
              <a:t>Adults are most interested in learning subjects which have immediate relevance to their work or personal life</a:t>
            </a:r>
          </a:p>
          <a:p>
            <a:pPr marL="514350" indent="-514350">
              <a:spcAft>
                <a:spcPts val="0"/>
              </a:spcAft>
              <a:buFont typeface="+mj-lt"/>
              <a:buAutoNum type="arabicPeriod"/>
              <a:defRPr/>
            </a:pPr>
            <a:r>
              <a:rPr lang="en-GB" sz="2400" dirty="0" smtClean="0"/>
              <a:t>Adult learning is problem-centred rather than content oriented</a:t>
            </a:r>
          </a:p>
          <a:p>
            <a:pPr marL="514350" indent="-514350">
              <a:spcAft>
                <a:spcPts val="0"/>
              </a:spcAft>
              <a:buFont typeface="+mj-lt"/>
              <a:buAutoNum type="arabicPeriod"/>
              <a:defRPr/>
            </a:pPr>
            <a:r>
              <a:rPr lang="en-GB" sz="2400" dirty="0" smtClean="0"/>
              <a:t>Adults respond better to internal rather than external motivators</a:t>
            </a:r>
          </a:p>
          <a:p>
            <a:pPr marL="514350" indent="-514350">
              <a:spcAft>
                <a:spcPts val="0"/>
              </a:spcAft>
              <a:buFont typeface="+mj-lt"/>
              <a:buAutoNum type="arabicPeriod"/>
              <a:defRPr/>
            </a:pPr>
            <a:r>
              <a:rPr lang="en-GB" sz="2400" dirty="0" smtClean="0"/>
              <a:t>Taking Knowles principles in to account, what activities would be  most useful for adult learners?</a:t>
            </a:r>
          </a:p>
          <a:p>
            <a:pPr marL="514350" indent="-514350">
              <a:spcAft>
                <a:spcPts val="0"/>
              </a:spcAft>
              <a:buFont typeface="+mj-lt"/>
              <a:buAutoNum type="arabicPeriod"/>
              <a:defRPr/>
            </a:pPr>
            <a:endParaRPr lang="en-GB" sz="2400" dirty="0"/>
          </a:p>
        </p:txBody>
      </p:sp>
    </p:spTree>
    <p:extLst>
      <p:ext uri="{BB962C8B-B14F-4D97-AF65-F5344CB8AC3E}">
        <p14:creationId xmlns:p14="http://schemas.microsoft.com/office/powerpoint/2010/main" val="32303318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29584" y="274638"/>
            <a:ext cx="8229600" cy="1143000"/>
          </a:xfrm>
        </p:spPr>
        <p:txBody>
          <a:bodyPr>
            <a:normAutofit/>
          </a:bodyPr>
          <a:lstStyle/>
          <a:p>
            <a:pPr algn="l"/>
            <a:r>
              <a:rPr lang="en-GB" sz="2400" dirty="0" smtClean="0"/>
              <a:t>Adult learning theory</a:t>
            </a:r>
            <a:endParaRPr lang="en-GB" sz="2400" dirty="0"/>
          </a:p>
        </p:txBody>
      </p:sp>
      <p:sp>
        <p:nvSpPr>
          <p:cNvPr id="7" name="Vertical Text Placeholder 6"/>
          <p:cNvSpPr>
            <a:spLocks noGrp="1"/>
          </p:cNvSpPr>
          <p:nvPr>
            <p:ph type="body" orient="vert" idx="1"/>
          </p:nvPr>
        </p:nvSpPr>
        <p:spPr>
          <a:xfrm>
            <a:off x="1929584" y="2196274"/>
            <a:ext cx="8318832" cy="4002567"/>
          </a:xfrm>
        </p:spPr>
        <p:txBody>
          <a:bodyPr>
            <a:normAutofit/>
          </a:bodyPr>
          <a:lstStyle/>
          <a:p>
            <a:pPr marL="365760" indent="-256032">
              <a:buFont typeface="Wingdings 3"/>
              <a:buChar char=""/>
              <a:defRPr/>
            </a:pPr>
            <a:r>
              <a:rPr lang="en-GB" sz="2400" dirty="0"/>
              <a:t>There is a need to explain why specific things are being taught</a:t>
            </a:r>
          </a:p>
          <a:p>
            <a:pPr marL="365760" indent="-256032">
              <a:buFont typeface="Wingdings 3"/>
              <a:buChar char=""/>
              <a:defRPr/>
            </a:pPr>
            <a:r>
              <a:rPr lang="en-GB" sz="2400" dirty="0"/>
              <a:t>Instruction should be task orientated instead of memorisation</a:t>
            </a:r>
          </a:p>
          <a:p>
            <a:pPr marL="365760" indent="-256032">
              <a:buFont typeface="Wingdings 3"/>
              <a:buChar char=""/>
              <a:defRPr/>
            </a:pPr>
            <a:r>
              <a:rPr lang="en-GB" sz="2400" dirty="0"/>
              <a:t>Instruction should take in to account the wide range of backgrounds of learners</a:t>
            </a:r>
          </a:p>
          <a:p>
            <a:pPr marL="365760" indent="-256032">
              <a:buFont typeface="Wingdings 3"/>
              <a:buChar char=""/>
              <a:defRPr/>
            </a:pPr>
            <a:r>
              <a:rPr lang="en-GB" sz="2400" dirty="0"/>
              <a:t>Instruction should allow learners to discover things for themselves, providing guidance and help when mistakes are made</a:t>
            </a:r>
          </a:p>
        </p:txBody>
      </p:sp>
      <p:sp>
        <p:nvSpPr>
          <p:cNvPr id="8" name="Vertical Text Placeholder 7"/>
          <p:cNvSpPr>
            <a:spLocks noGrp="1"/>
          </p:cNvSpPr>
          <p:nvPr>
            <p:ph type="body" orient="vert" idx="13"/>
          </p:nvPr>
        </p:nvSpPr>
        <p:spPr>
          <a:xfrm>
            <a:off x="1929584" y="1921244"/>
            <a:ext cx="8229600" cy="369741"/>
          </a:xfrm>
        </p:spPr>
        <p:txBody>
          <a:bodyPr>
            <a:normAutofit fontScale="70000" lnSpcReduction="20000"/>
          </a:bodyPr>
          <a:lstStyle/>
          <a:p>
            <a:pPr marL="0" indent="0">
              <a:buNone/>
            </a:pPr>
            <a:r>
              <a:rPr lang="en-GB" altLang="en-US" dirty="0"/>
              <a:t>Principles applied</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8</a:t>
            </a:fld>
            <a:endParaRPr lang="en-US"/>
          </a:p>
        </p:txBody>
      </p:sp>
    </p:spTree>
    <p:extLst>
      <p:ext uri="{BB962C8B-B14F-4D97-AF65-F5344CB8AC3E}">
        <p14:creationId xmlns:p14="http://schemas.microsoft.com/office/powerpoint/2010/main" val="28243980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Experiential Learning</a:t>
            </a:r>
            <a:endParaRPr lang="en-GB" dirty="0"/>
          </a:p>
        </p:txBody>
      </p:sp>
      <p:pic>
        <p:nvPicPr>
          <p:cNvPr id="2" name="aF63HHVbpQ8"/>
          <p:cNvPicPr>
            <a:picLocks noGrp="1" noRot="1" noChangeAspect="1"/>
          </p:cNvPicPr>
          <p:nvPr>
            <p:ph idx="1"/>
            <a:videoFile r:link="rId1"/>
          </p:nvPr>
        </p:nvPicPr>
        <p:blipFill>
          <a:blip r:embed="rId3"/>
          <a:stretch>
            <a:fillRect/>
          </a:stretch>
        </p:blipFill>
        <p:spPr>
          <a:xfrm>
            <a:off x="1910080" y="1753662"/>
            <a:ext cx="8953024" cy="5036076"/>
          </a:xfrm>
          <a:prstGeom prst="rect">
            <a:avLst/>
          </a:prstGeom>
        </p:spPr>
      </p:pic>
      <p:sp>
        <p:nvSpPr>
          <p:cNvPr id="5" name="Slide Number Placeholder 4"/>
          <p:cNvSpPr>
            <a:spLocks noGrp="1"/>
          </p:cNvSpPr>
          <p:nvPr>
            <p:ph type="sldNum" sz="quarter" idx="4294967295"/>
          </p:nvPr>
        </p:nvSpPr>
        <p:spPr>
          <a:xfrm>
            <a:off x="11139488" y="6424613"/>
            <a:ext cx="1052512" cy="365125"/>
          </a:xfrm>
        </p:spPr>
        <p:txBody>
          <a:bodyPr/>
          <a:lstStyle/>
          <a:p>
            <a:pPr>
              <a:defRPr/>
            </a:pPr>
            <a:fld id="{DFAEC5DD-68FC-4E9C-9587-DBB16356B9F7}" type="slidenum">
              <a:rPr lang="en-US" smtClean="0"/>
              <a:pPr>
                <a:defRPr/>
              </a:pPr>
              <a:t>9</a:t>
            </a:fld>
            <a:endParaRPr lang="en-US"/>
          </a:p>
        </p:txBody>
      </p:sp>
    </p:spTree>
    <p:extLst>
      <p:ext uri="{BB962C8B-B14F-4D97-AF65-F5344CB8AC3E}">
        <p14:creationId xmlns:p14="http://schemas.microsoft.com/office/powerpoint/2010/main" val="3838640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A98EE3D-8CD1-4C3F-BD1C-C98C9596463C}" type="slidenum">
              <a:rPr lang="en-US" smtClean="0"/>
              <a:t>10</a:t>
            </a:fld>
            <a:endParaRPr lang="en-US" dirty="0"/>
          </a:p>
        </p:txBody>
      </p:sp>
      <p:sp>
        <p:nvSpPr>
          <p:cNvPr id="3" name="Title 2"/>
          <p:cNvSpPr>
            <a:spLocks noGrp="1"/>
          </p:cNvSpPr>
          <p:nvPr>
            <p:ph type="title"/>
          </p:nvPr>
        </p:nvSpPr>
        <p:spPr>
          <a:xfrm>
            <a:off x="581192" y="702156"/>
            <a:ext cx="11021528" cy="933604"/>
          </a:xfrm>
        </p:spPr>
        <p:txBody>
          <a:bodyPr/>
          <a:lstStyle/>
          <a:p>
            <a:r>
              <a:rPr lang="en-GB" dirty="0" smtClean="0"/>
              <a:t>Experiential </a:t>
            </a:r>
            <a:r>
              <a:rPr lang="en-GB" dirty="0" err="1" smtClean="0"/>
              <a:t>laerning</a:t>
            </a:r>
            <a:endParaRPr lang="en-GB" dirty="0"/>
          </a:p>
        </p:txBody>
      </p:sp>
      <p:pic>
        <p:nvPicPr>
          <p:cNvPr id="5" name="Content Placeholder 4" descr="Legacy Leaders: Knowledge Management"/>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83840" y="1954212"/>
            <a:ext cx="6207760" cy="4578223"/>
          </a:xfrm>
        </p:spPr>
      </p:pic>
    </p:spTree>
    <p:extLst>
      <p:ext uri="{BB962C8B-B14F-4D97-AF65-F5344CB8AC3E}">
        <p14:creationId xmlns:p14="http://schemas.microsoft.com/office/powerpoint/2010/main" val="1676466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Group Learning</a:t>
            </a:r>
            <a:endParaRPr lang="en-GB" dirty="0"/>
          </a:p>
        </p:txBody>
      </p:sp>
      <p:pic>
        <p:nvPicPr>
          <p:cNvPr id="2" name="cnkKHL_dyGE"/>
          <p:cNvPicPr>
            <a:picLocks noGrp="1" noRot="1" noChangeAspect="1"/>
          </p:cNvPicPr>
          <p:nvPr>
            <p:ph idx="1"/>
            <a:videoFile r:link="rId1"/>
          </p:nvPr>
        </p:nvPicPr>
        <p:blipFill>
          <a:blip r:embed="rId3"/>
          <a:stretch>
            <a:fillRect/>
          </a:stretch>
        </p:blipFill>
        <p:spPr>
          <a:xfrm>
            <a:off x="1818640" y="1891983"/>
            <a:ext cx="8707120" cy="4897755"/>
          </a:xfrm>
          <a:prstGeom prst="rect">
            <a:avLst/>
          </a:prstGeom>
        </p:spPr>
      </p:pic>
      <p:sp>
        <p:nvSpPr>
          <p:cNvPr id="5" name="Slide Number Placeholder 4"/>
          <p:cNvSpPr>
            <a:spLocks noGrp="1"/>
          </p:cNvSpPr>
          <p:nvPr>
            <p:ph type="sldNum" sz="quarter" idx="4294967295"/>
          </p:nvPr>
        </p:nvSpPr>
        <p:spPr>
          <a:xfrm>
            <a:off x="11139488" y="6424613"/>
            <a:ext cx="1052512" cy="365125"/>
          </a:xfrm>
        </p:spPr>
        <p:txBody>
          <a:bodyPr/>
          <a:lstStyle/>
          <a:p>
            <a:pPr>
              <a:defRPr/>
            </a:pPr>
            <a:fld id="{DFAEC5DD-68FC-4E9C-9587-DBB16356B9F7}" type="slidenum">
              <a:rPr lang="en-US" smtClean="0"/>
              <a:pPr>
                <a:defRPr/>
              </a:pPr>
              <a:t>11</a:t>
            </a:fld>
            <a:endParaRPr lang="en-US"/>
          </a:p>
        </p:txBody>
      </p:sp>
    </p:spTree>
    <p:extLst>
      <p:ext uri="{BB962C8B-B14F-4D97-AF65-F5344CB8AC3E}">
        <p14:creationId xmlns:p14="http://schemas.microsoft.com/office/powerpoint/2010/main" val="4093259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A98EE3D-8CD1-4C3F-BD1C-C98C9596463C}" type="slidenum">
              <a:rPr lang="en-US" smtClean="0"/>
              <a:t>12</a:t>
            </a:fld>
            <a:endParaRPr lang="en-US" dirty="0"/>
          </a:p>
        </p:txBody>
      </p:sp>
      <p:sp>
        <p:nvSpPr>
          <p:cNvPr id="3" name="Title 2"/>
          <p:cNvSpPr>
            <a:spLocks noGrp="1"/>
          </p:cNvSpPr>
          <p:nvPr>
            <p:ph type="title"/>
          </p:nvPr>
        </p:nvSpPr>
        <p:spPr/>
        <p:txBody>
          <a:bodyPr/>
          <a:lstStyle/>
          <a:p>
            <a:r>
              <a:rPr lang="en-GB" dirty="0" smtClean="0"/>
              <a:t>Group Learning</a:t>
            </a:r>
            <a:endParaRPr lang="en-GB" dirty="0"/>
          </a:p>
        </p:txBody>
      </p:sp>
      <p:sp>
        <p:nvSpPr>
          <p:cNvPr id="4" name="Content Placeholder 3"/>
          <p:cNvSpPr>
            <a:spLocks noGrp="1"/>
          </p:cNvSpPr>
          <p:nvPr>
            <p:ph idx="1"/>
          </p:nvPr>
        </p:nvSpPr>
        <p:spPr/>
        <p:txBody>
          <a:bodyPr>
            <a:normAutofit fontScale="92500" lnSpcReduction="20000"/>
          </a:bodyPr>
          <a:lstStyle/>
          <a:p>
            <a:pPr marL="0" indent="0">
              <a:buNone/>
            </a:pPr>
            <a:endParaRPr lang="en-GB" sz="3600" dirty="0" smtClean="0"/>
          </a:p>
          <a:p>
            <a:pPr marL="0" indent="0">
              <a:buNone/>
            </a:pPr>
            <a:r>
              <a:rPr lang="en-GB" sz="3600" dirty="0" smtClean="0"/>
              <a:t>Learning </a:t>
            </a:r>
            <a:r>
              <a:rPr lang="en-GB" sz="3600" dirty="0" smtClean="0"/>
              <a:t>Strategies</a:t>
            </a:r>
          </a:p>
          <a:p>
            <a:r>
              <a:rPr lang="en-GB" sz="3600" dirty="0" smtClean="0"/>
              <a:t>Jigsaw</a:t>
            </a:r>
          </a:p>
          <a:p>
            <a:r>
              <a:rPr lang="en-GB" sz="3600" dirty="0" smtClean="0"/>
              <a:t>Knowledge Café</a:t>
            </a:r>
          </a:p>
          <a:p>
            <a:r>
              <a:rPr lang="en-GB" sz="3600" dirty="0" smtClean="0"/>
              <a:t>Project-based learning</a:t>
            </a:r>
          </a:p>
          <a:p>
            <a:r>
              <a:rPr lang="en-GB" sz="3600" dirty="0" smtClean="0"/>
              <a:t>Game-based learning</a:t>
            </a:r>
          </a:p>
          <a:p>
            <a:endParaRPr lang="en-GB" sz="3600" dirty="0"/>
          </a:p>
        </p:txBody>
      </p:sp>
    </p:spTree>
    <p:extLst>
      <p:ext uri="{BB962C8B-B14F-4D97-AF65-F5344CB8AC3E}">
        <p14:creationId xmlns:p14="http://schemas.microsoft.com/office/powerpoint/2010/main" val="1239285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A98EE3D-8CD1-4C3F-BD1C-C98C9596463C}" type="slidenum">
              <a:rPr lang="en-US" smtClean="0"/>
              <a:t>13</a:t>
            </a:fld>
            <a:endParaRPr lang="en-US" dirty="0"/>
          </a:p>
        </p:txBody>
      </p:sp>
      <p:sp>
        <p:nvSpPr>
          <p:cNvPr id="3" name="Title 2"/>
          <p:cNvSpPr>
            <a:spLocks noGrp="1"/>
          </p:cNvSpPr>
          <p:nvPr>
            <p:ph type="title"/>
          </p:nvPr>
        </p:nvSpPr>
        <p:spPr/>
        <p:txBody>
          <a:bodyPr/>
          <a:lstStyle/>
          <a:p>
            <a:r>
              <a:rPr lang="en-GB" dirty="0" smtClean="0"/>
              <a:t>Group learning</a:t>
            </a:r>
            <a:endParaRPr lang="en-GB" dirty="0"/>
          </a:p>
        </p:txBody>
      </p:sp>
      <p:sp>
        <p:nvSpPr>
          <p:cNvPr id="4" name="Content Placeholder 3"/>
          <p:cNvSpPr>
            <a:spLocks noGrp="1"/>
          </p:cNvSpPr>
          <p:nvPr>
            <p:ph idx="1"/>
          </p:nvPr>
        </p:nvSpPr>
        <p:spPr>
          <a:xfrm>
            <a:off x="581192" y="2180496"/>
            <a:ext cx="6998167" cy="4529231"/>
          </a:xfrm>
        </p:spPr>
        <p:txBody>
          <a:bodyPr anchor="t">
            <a:noAutofit/>
          </a:bodyPr>
          <a:lstStyle/>
          <a:p>
            <a:pPr marL="0" indent="0">
              <a:buNone/>
            </a:pPr>
            <a:r>
              <a:rPr lang="en-GB" sz="2800" dirty="0" smtClean="0"/>
              <a:t>The Wisdom of Crowds</a:t>
            </a:r>
          </a:p>
          <a:p>
            <a:r>
              <a:rPr lang="en-GB" dirty="0" smtClean="0"/>
              <a:t>The </a:t>
            </a:r>
            <a:r>
              <a:rPr lang="en-GB" dirty="0"/>
              <a:t>notion that a group’s judgement can be surprisingly good was most compellingly justified in James </a:t>
            </a:r>
            <a:r>
              <a:rPr lang="en-GB" dirty="0" err="1"/>
              <a:t>Surowiecki’s</a:t>
            </a:r>
            <a:r>
              <a:rPr lang="en-GB" dirty="0"/>
              <a:t> 2005 book The Wisdom of Crowds, and is generally traced back to an observation by Charles Darwin’s cousin Francis Galton in 1907. Galton pointed out that the average of all the entries in a ‘guess the weight of the ox’ competition at a country fair was amazingly accurate – beating not only most of the individual guesses but also those of alleged cattle experts. This is the essence of the wisdom of crowds: their average judgement converges on the right solution</a:t>
            </a:r>
            <a:r>
              <a:rPr lang="en-GB" dirty="0" smtClean="0"/>
              <a:t>.</a:t>
            </a:r>
          </a:p>
          <a:p>
            <a:r>
              <a:rPr lang="en-GB" dirty="0" err="1"/>
              <a:t>Surowiecki</a:t>
            </a:r>
            <a:r>
              <a:rPr lang="en-GB" dirty="0"/>
              <a:t> also pointed out that the crowd is far from infallible. He explained that one requirement for a good crowd judgement is that people’s decisions are independent of one another. If everyone let themselves be influenced by each other’s guesses, there’s more chance that the guesses will drift towards a misplaced bias</a:t>
            </a:r>
            <a:r>
              <a:rPr lang="en-GB" dirty="0" smtClean="0"/>
              <a:t>.</a:t>
            </a:r>
          </a:p>
          <a:p>
            <a:pPr marL="0" indent="0">
              <a:buNone/>
            </a:pPr>
            <a:endParaRPr lang="en-GB" sz="2800" dirty="0" smtClean="0"/>
          </a:p>
        </p:txBody>
      </p:sp>
      <p:pic>
        <p:nvPicPr>
          <p:cNvPr id="5" name="Picture 4"/>
          <p:cNvPicPr>
            <a:picLocks noChangeAspect="1"/>
          </p:cNvPicPr>
          <p:nvPr/>
        </p:nvPicPr>
        <p:blipFill>
          <a:blip r:embed="rId2"/>
          <a:stretch>
            <a:fillRect/>
          </a:stretch>
        </p:blipFill>
        <p:spPr>
          <a:xfrm>
            <a:off x="8177255" y="900113"/>
            <a:ext cx="2404748" cy="3773488"/>
          </a:xfrm>
          <a:prstGeom prst="rect">
            <a:avLst/>
          </a:prstGeom>
        </p:spPr>
      </p:pic>
      <p:sp>
        <p:nvSpPr>
          <p:cNvPr id="6" name="Rectangle 5"/>
          <p:cNvSpPr/>
          <p:nvPr/>
        </p:nvSpPr>
        <p:spPr>
          <a:xfrm>
            <a:off x="7904480" y="5129148"/>
            <a:ext cx="3706328" cy="1477328"/>
          </a:xfrm>
          <a:prstGeom prst="rect">
            <a:avLst/>
          </a:prstGeom>
        </p:spPr>
        <p:txBody>
          <a:bodyPr wrap="square">
            <a:spAutoFit/>
          </a:bodyPr>
          <a:lstStyle/>
          <a:p>
            <a:r>
              <a:rPr lang="en-GB" dirty="0"/>
              <a:t>Follow the link to an excellent BBC article on this topic: </a:t>
            </a:r>
            <a:r>
              <a:rPr lang="en-GB" dirty="0">
                <a:hlinkClick r:id="rId3"/>
              </a:rPr>
              <a:t>https://www.bbc.com/future/article/20140708-when-crowd-wisdom-goes-wrong</a:t>
            </a:r>
            <a:endParaRPr lang="en-GB" dirty="0"/>
          </a:p>
        </p:txBody>
      </p:sp>
    </p:spTree>
    <p:extLst>
      <p:ext uri="{BB962C8B-B14F-4D97-AF65-F5344CB8AC3E}">
        <p14:creationId xmlns:p14="http://schemas.microsoft.com/office/powerpoint/2010/main" val="318862740"/>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225D5A-3A69-457C-B7D4-425712F5D40F}">
  <ds:schemaRefs>
    <ds:schemaRef ds:uri="http://schemas.microsoft.com/sharepoint/v3/contenttype/forms"/>
  </ds:schemaRefs>
</ds:datastoreItem>
</file>

<file path=customXml/itemProps2.xml><?xml version="1.0" encoding="utf-8"?>
<ds:datastoreItem xmlns:ds="http://schemas.openxmlformats.org/officeDocument/2006/customXml" ds:itemID="{30AD4E0F-D5B9-4E85-A9F9-55FB534FCA93}">
  <ds:schemaRefs>
    <ds:schemaRef ds:uri="http://purl.org/dc/elements/1.1/"/>
    <ds:schemaRef ds:uri="http://schemas.microsoft.com/office/2006/metadata/propertie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0</TotalTime>
  <Words>468</Words>
  <Application>Microsoft Office PowerPoint</Application>
  <PresentationFormat>Widescreen</PresentationFormat>
  <Paragraphs>66</Paragraphs>
  <Slides>13</Slides>
  <Notes>5</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Corbel</vt:lpstr>
      <vt:lpstr>Gill Sans MT</vt:lpstr>
      <vt:lpstr>Wingdings</vt:lpstr>
      <vt:lpstr>Wingdings 2</vt:lpstr>
      <vt:lpstr>Wingdings 3</vt:lpstr>
      <vt:lpstr>DividendVTI</vt:lpstr>
      <vt:lpstr>Learning Theories</vt:lpstr>
      <vt:lpstr>The context of learning</vt:lpstr>
      <vt:lpstr>Stages of Learning</vt:lpstr>
      <vt:lpstr>How people learn</vt:lpstr>
      <vt:lpstr>Andragogy Adult Learning Theory</vt:lpstr>
      <vt:lpstr>Adult Learning Theory</vt:lpstr>
      <vt:lpstr>Adult learning theory</vt:lpstr>
      <vt:lpstr>Adult learning theory</vt:lpstr>
      <vt:lpstr>Experiential Learning</vt:lpstr>
      <vt:lpstr>Experiential laerning</vt:lpstr>
      <vt:lpstr>Group Learning</vt:lpstr>
      <vt:lpstr>Group Learning</vt:lpstr>
      <vt:lpstr>Group learning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2020-03-16T15:25:46Z</dcterms:created>
  <dcterms:modified xsi:type="dcterms:W3CDTF">2020-03-16T15:27:08Z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