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2D092-5188-5708-0547-2CBBBDD26F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CBE129-7B81-63BC-8540-CA8243DB57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B96DC2-7015-FA9D-F7A6-84C14245A76E}"/>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5" name="Footer Placeholder 4">
            <a:extLst>
              <a:ext uri="{FF2B5EF4-FFF2-40B4-BE49-F238E27FC236}">
                <a16:creationId xmlns:a16="http://schemas.microsoft.com/office/drawing/2014/main" id="{8AEF9D80-4A7B-89F8-B6CF-251A3202D9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4619E3-F79E-71D4-5BA7-35EA0A1EAC26}"/>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522873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CFF1-4DE8-A042-1014-1429A8B66F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E70998-2429-0822-DFC4-5799EA7B6C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76776A-3AAE-8FC2-CE0C-6F17E02BFB4A}"/>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5" name="Footer Placeholder 4">
            <a:extLst>
              <a:ext uri="{FF2B5EF4-FFF2-40B4-BE49-F238E27FC236}">
                <a16:creationId xmlns:a16="http://schemas.microsoft.com/office/drawing/2014/main" id="{03AE8C20-63AB-DA8B-7F4D-0F566719D5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3E9B83-CE36-869C-F9E0-C9094E6891B5}"/>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1069784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C43A7-352A-AE4B-52AF-CD736A88E7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44959F-4ADF-3C84-66B0-4B4A509151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D9F1A1-5009-49DF-5E26-D6C5E7B501A1}"/>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5" name="Footer Placeholder 4">
            <a:extLst>
              <a:ext uri="{FF2B5EF4-FFF2-40B4-BE49-F238E27FC236}">
                <a16:creationId xmlns:a16="http://schemas.microsoft.com/office/drawing/2014/main" id="{9FA63296-28BF-0D19-29DE-A7BD13320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90C26B-67C2-62AA-96F1-A649E278119D}"/>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3660686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055D-97F3-3F24-06C1-FDE8665D96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5611ED-ED2A-6594-9DDF-FB1902108E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70D691-097B-D791-A46F-9C9F413F6A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468BF-8AB7-B067-1748-A051A1F50E57}"/>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6" name="Footer Placeholder 5">
            <a:extLst>
              <a:ext uri="{FF2B5EF4-FFF2-40B4-BE49-F238E27FC236}">
                <a16:creationId xmlns:a16="http://schemas.microsoft.com/office/drawing/2014/main" id="{BE89937B-CA6A-6770-B036-7D1DD3EE06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D71741-6308-797A-8143-E989DEBDC8AC}"/>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258140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84D7C-D23D-7608-C19B-C871E81DD8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4D6478-3DA5-C6C1-76FB-68D70AA9BB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3D5B71-1FDD-F070-6FAA-F90E41F685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E37EB7-C4C7-D1DF-8188-92C4A7CBB0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FA8CC5-8C6D-B7BD-38E1-254CF63C7D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C1851B-4752-CE10-014D-D7767169F477}"/>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8" name="Footer Placeholder 7">
            <a:extLst>
              <a:ext uri="{FF2B5EF4-FFF2-40B4-BE49-F238E27FC236}">
                <a16:creationId xmlns:a16="http://schemas.microsoft.com/office/drawing/2014/main" id="{B4458CD9-0322-B32F-D228-A7C2B32A01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2BCE96-1DC3-F33C-5932-474C13E62D34}"/>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698149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8BF16-475E-D2CF-2932-B82C1A7C1B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B4A949-EAEB-F608-3046-7A02CE02DDD1}"/>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4" name="Footer Placeholder 3">
            <a:extLst>
              <a:ext uri="{FF2B5EF4-FFF2-40B4-BE49-F238E27FC236}">
                <a16:creationId xmlns:a16="http://schemas.microsoft.com/office/drawing/2014/main" id="{B1E69F08-86C9-57A6-23B5-B1AD0CC1C7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BA4AB0-2B4D-8911-05D5-E4EF590DC133}"/>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4176162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A3D4CA-A85E-97EE-02D7-309993023BFA}"/>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3" name="Footer Placeholder 2">
            <a:extLst>
              <a:ext uri="{FF2B5EF4-FFF2-40B4-BE49-F238E27FC236}">
                <a16:creationId xmlns:a16="http://schemas.microsoft.com/office/drawing/2014/main" id="{2A2EA517-8284-469E-EA03-D2A82DE50E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0D5C10-3AD2-05C7-7BC1-A8044F2DAD68}"/>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252134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61729-1A17-778E-3D02-C8488E67AE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234A4F-46F1-6329-75CC-6E23D0D89D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E5F3B8-16C0-588A-C843-5A69B29D85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C08677-C18B-9262-8C5E-4A7337885241}"/>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6" name="Footer Placeholder 5">
            <a:extLst>
              <a:ext uri="{FF2B5EF4-FFF2-40B4-BE49-F238E27FC236}">
                <a16:creationId xmlns:a16="http://schemas.microsoft.com/office/drawing/2014/main" id="{83DEABFF-77F7-5204-2E04-552AE4A8E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ED863B-08C6-3DFE-C3FF-BA794131A54F}"/>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659417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B5F16-B76C-BC7A-1F60-A52A743162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F207B9-0BFF-2D8C-B072-7DD935EC40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1325B5-064E-6D0D-0B52-7A5517AFDF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73131D-88E7-F03A-2D89-BAE1796BBC4F}"/>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6" name="Footer Placeholder 5">
            <a:extLst>
              <a:ext uri="{FF2B5EF4-FFF2-40B4-BE49-F238E27FC236}">
                <a16:creationId xmlns:a16="http://schemas.microsoft.com/office/drawing/2014/main" id="{F364ACB6-DEC9-4E48-077D-F5B8DA3216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A97B16-0788-669B-747A-A7F68D2964B8}"/>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348974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31AF-58AA-7F5C-BC56-768BF3102B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EA6EC9-A89C-8494-BCFF-88571DD51D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5F1C09-0D82-2BCB-AB0C-1F7A6BC1263C}"/>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5" name="Footer Placeholder 4">
            <a:extLst>
              <a:ext uri="{FF2B5EF4-FFF2-40B4-BE49-F238E27FC236}">
                <a16:creationId xmlns:a16="http://schemas.microsoft.com/office/drawing/2014/main" id="{B4F9CFE2-4C99-A4DB-9F51-BBEFAFB92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A7642-C648-AC33-796B-E9328AC8893E}"/>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1383768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6E8937-B938-297D-6A70-24ED8EF2DD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F42A77-7E19-0904-256A-6A490F4CFB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EAB783-FD9A-6C1F-D381-129182CC7A9A}"/>
              </a:ext>
            </a:extLst>
          </p:cNvPr>
          <p:cNvSpPr>
            <a:spLocks noGrp="1"/>
          </p:cNvSpPr>
          <p:nvPr>
            <p:ph type="dt" sz="half" idx="10"/>
          </p:nvPr>
        </p:nvSpPr>
        <p:spPr/>
        <p:txBody>
          <a:bodyPr/>
          <a:lstStyle/>
          <a:p>
            <a:fld id="{9B17EA4A-B0BB-43A3-9483-BAE25618368C}" type="datetimeFigureOut">
              <a:rPr lang="en-GB" smtClean="0"/>
              <a:t>03/01/2025</a:t>
            </a:fld>
            <a:endParaRPr lang="en-GB"/>
          </a:p>
        </p:txBody>
      </p:sp>
      <p:sp>
        <p:nvSpPr>
          <p:cNvPr id="5" name="Footer Placeholder 4">
            <a:extLst>
              <a:ext uri="{FF2B5EF4-FFF2-40B4-BE49-F238E27FC236}">
                <a16:creationId xmlns:a16="http://schemas.microsoft.com/office/drawing/2014/main" id="{8EDDAC7B-649E-371F-CD1F-753B85B8C2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31293F-CA9A-2C10-237B-EA63DB3B0D59}"/>
              </a:ext>
            </a:extLst>
          </p:cNvPr>
          <p:cNvSpPr>
            <a:spLocks noGrp="1"/>
          </p:cNvSpPr>
          <p:nvPr>
            <p:ph type="sldNum" sz="quarter" idx="12"/>
          </p:nvPr>
        </p:nvSpPr>
        <p:spPr/>
        <p:txBody>
          <a:bodyPr/>
          <a:lstStyle/>
          <a:p>
            <a:fld id="{41893FE2-DB90-4FD7-BDB4-79B871FBDD84}" type="slidenum">
              <a:rPr lang="en-GB" smtClean="0"/>
              <a:t>‹#›</a:t>
            </a:fld>
            <a:endParaRPr lang="en-GB"/>
          </a:p>
        </p:txBody>
      </p:sp>
    </p:spTree>
    <p:extLst>
      <p:ext uri="{BB962C8B-B14F-4D97-AF65-F5344CB8AC3E}">
        <p14:creationId xmlns:p14="http://schemas.microsoft.com/office/powerpoint/2010/main" val="9794809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AA79F-CC4A-A689-06A2-59827EAD1D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1319E6-6099-57A8-7C2F-EF02D99782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8D43C5-8E1F-8F3C-9B1F-79CEAA4A4E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17EA4A-B0BB-43A3-9483-BAE25618368C}" type="datetimeFigureOut">
              <a:rPr lang="en-GB" smtClean="0"/>
              <a:t>03/01/2025</a:t>
            </a:fld>
            <a:endParaRPr lang="en-GB"/>
          </a:p>
        </p:txBody>
      </p:sp>
      <p:sp>
        <p:nvSpPr>
          <p:cNvPr id="5" name="Footer Placeholder 4">
            <a:extLst>
              <a:ext uri="{FF2B5EF4-FFF2-40B4-BE49-F238E27FC236}">
                <a16:creationId xmlns:a16="http://schemas.microsoft.com/office/drawing/2014/main" id="{024068E2-FE52-3DD0-534F-DEFEA868F1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D6D0D8-A24E-19A5-F889-C6F7367B55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893FE2-DB90-4FD7-BDB4-79B871FBDD84}" type="slidenum">
              <a:rPr lang="en-GB" smtClean="0"/>
              <a:t>‹#›</a:t>
            </a:fld>
            <a:endParaRPr lang="en-GB"/>
          </a:p>
        </p:txBody>
      </p:sp>
    </p:spTree>
    <p:extLst>
      <p:ext uri="{BB962C8B-B14F-4D97-AF65-F5344CB8AC3E}">
        <p14:creationId xmlns:p14="http://schemas.microsoft.com/office/powerpoint/2010/main" val="20301397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12.xml"/><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AD94B-1569-0F9D-6C9B-34531C0A5DCD}"/>
              </a:ext>
            </a:extLst>
          </p:cNvPr>
          <p:cNvSpPr>
            <a:spLocks noGrp="1"/>
          </p:cNvSpPr>
          <p:nvPr>
            <p:ph type="ctrTitle"/>
          </p:nvPr>
        </p:nvSpPr>
        <p:spPr/>
        <p:txBody>
          <a:bodyPr/>
          <a:lstStyle/>
          <a:p>
            <a:r>
              <a:rPr lang="en-GB" dirty="0"/>
              <a:t>Project Cycle</a:t>
            </a:r>
          </a:p>
        </p:txBody>
      </p:sp>
      <p:sp>
        <p:nvSpPr>
          <p:cNvPr id="3" name="Subtitle 2">
            <a:extLst>
              <a:ext uri="{FF2B5EF4-FFF2-40B4-BE49-F238E27FC236}">
                <a16:creationId xmlns:a16="http://schemas.microsoft.com/office/drawing/2014/main" id="{6AEE2B47-3625-5047-0D17-EB30118DB065}"/>
              </a:ext>
            </a:extLst>
          </p:cNvPr>
          <p:cNvSpPr>
            <a:spLocks noGrp="1"/>
          </p:cNvSpPr>
          <p:nvPr>
            <p:ph type="subTitle" idx="1"/>
          </p:nvPr>
        </p:nvSpPr>
        <p:spPr/>
        <p:txBody>
          <a:bodyPr/>
          <a:lstStyle/>
          <a:p>
            <a:r>
              <a:rPr lang="en-GB" dirty="0"/>
              <a:t>Joe Bunyan</a:t>
            </a:r>
          </a:p>
          <a:p>
            <a:endParaRPr lang="en-GB" dirty="0"/>
          </a:p>
        </p:txBody>
      </p:sp>
    </p:spTree>
    <p:extLst>
      <p:ext uri="{BB962C8B-B14F-4D97-AF65-F5344CB8AC3E}">
        <p14:creationId xmlns:p14="http://schemas.microsoft.com/office/powerpoint/2010/main" val="3027546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0C28DD-7C1B-2888-B71E-7FCE2D26A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3955"/>
            <a:ext cx="12205357" cy="81381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0"/>
            <a:ext cx="10162309" cy="1855304"/>
          </a:xfrm>
          <a:solidFill>
            <a:srgbClr val="FFD5E4"/>
          </a:solidFill>
        </p:spPr>
        <p:txBody>
          <a:bodyPr lIns="72000" tIns="144000" rIns="72000" bIns="72000" anchor="ctr">
            <a:normAutofit fontScale="90000"/>
          </a:bodyPr>
          <a:lstStyle/>
          <a:p>
            <a:r>
              <a:rPr lang="en-GB" dirty="0">
                <a:latin typeface="Futura" pitchFamily="50" charset="0"/>
              </a:rPr>
              <a:t>PROJECT CYCLE-</a:t>
            </a:r>
            <a:br>
              <a:rPr lang="en-GB" dirty="0">
                <a:latin typeface="Futura" pitchFamily="50" charset="0"/>
              </a:rPr>
            </a:br>
            <a:r>
              <a:rPr lang="en-GB" dirty="0">
                <a:latin typeface="Futura" pitchFamily="50" charset="0"/>
              </a:rPr>
              <a:t>Contact Sheets</a:t>
            </a:r>
          </a:p>
        </p:txBody>
      </p:sp>
    </p:spTree>
    <p:extLst>
      <p:ext uri="{BB962C8B-B14F-4D97-AF65-F5344CB8AC3E}">
        <p14:creationId xmlns:p14="http://schemas.microsoft.com/office/powerpoint/2010/main" val="1234169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endParaRPr lang="en-GB" sz="1300" dirty="0"/>
          </a:p>
          <a:p>
            <a:pPr marL="0" indent="0">
              <a:buNone/>
            </a:pPr>
            <a:r>
              <a:rPr lang="en-GB" sz="1800" dirty="0"/>
              <a:t>A contact sheet is effectively a contact print of a roll of film. It is a vital part of the photographic process as it is used to select which images will be printed. Seeing your images all together can inform you on the right images to selected based on the aims of your project. Firstly, you can write off images that will not be used because of severe under/over exposure and bad composition etc. Secondly, when viewed side by side, you can make important comparisons and contrasts which will help with the final selection. This may seem obvious, however in the digital age it is common to make a selection by viewing your images one by one, and not to create a contact sheet. Whilst this still works, there is a lot of insight lost if the side-by-side comparison of your photos is skipped. Furthermore, the contact sheet can be annotated, circling which images the photographer likes, and also notes as to why and how he would like them to be printed. </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close-up of a film strip&#10;&#10;Description automatically generated">
            <a:extLst>
              <a:ext uri="{FF2B5EF4-FFF2-40B4-BE49-F238E27FC236}">
                <a16:creationId xmlns:a16="http://schemas.microsoft.com/office/drawing/2014/main" id="{3BF796C7-2039-BADA-A4DF-71A96BFB40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4364" y="1016004"/>
            <a:ext cx="4104912" cy="5457945"/>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1A</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100" dirty="0"/>
          </a:p>
          <a:p>
            <a:pPr marL="0" indent="0">
              <a:buFont typeface="Arial" panose="020B0604020202020204" pitchFamily="34" charset="0"/>
              <a:buNone/>
            </a:pPr>
            <a:r>
              <a:rPr lang="en-GB" sz="1800" dirty="0"/>
              <a:t>Our group (TTL agency) were given a contact sheet from Trent Parke’s “The Seventh Wave” project. In this project, Parke used an underwater camera to beach-goers swimming in the waves. Due to his technique composition in this images is partially the result of chance; however, I was astonished at how well framed all of them are. Every picture is well exposed and focused as well. Despite every image having the same subjected matter, we can see a wide variety of compositions, telling us that Parke must have been experimenting with the proximity to the subject and different angles. Whilst swimming people make all sorts of shapes and forms in the water. In frame 11, we can see a person swimming, what look like, directly into the camera, silhouetted by the sun piercing through the foaming waving. This and a few other frames really stand out to me.</a:t>
            </a:r>
          </a:p>
        </p:txBody>
      </p:sp>
      <p:pic>
        <p:nvPicPr>
          <p:cNvPr id="4" name="Picture 3" descr="A black and white photo of a person surfing&#10;&#10;Description automatically generated">
            <a:extLst>
              <a:ext uri="{FF2B5EF4-FFF2-40B4-BE49-F238E27FC236}">
                <a16:creationId xmlns:a16="http://schemas.microsoft.com/office/drawing/2014/main" id="{6508213B-3A38-D0E4-D321-9C229B20C8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1896533"/>
            <a:ext cx="5505867" cy="3685709"/>
          </a:xfrm>
          <a:prstGeom prst="rect">
            <a:avLst/>
          </a:prstGeom>
        </p:spPr>
      </p:pic>
    </p:spTree>
    <p:extLst>
      <p:ext uri="{BB962C8B-B14F-4D97-AF65-F5344CB8AC3E}">
        <p14:creationId xmlns:p14="http://schemas.microsoft.com/office/powerpoint/2010/main" val="1334806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4AC8D-D7C2-DDFC-1B20-7480091A3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DD91C-2FB7-FD9E-4F51-B7D84B05CE1A}"/>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1B</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561A0AEB-0FDA-49C1-7627-74E7E49F518C}"/>
              </a:ext>
            </a:extLst>
          </p:cNvPr>
          <p:cNvSpPr txBox="1">
            <a:spLocks/>
          </p:cNvSpPr>
          <p:nvPr/>
        </p:nvSpPr>
        <p:spPr>
          <a:xfrm>
            <a:off x="6096000" y="340144"/>
            <a:ext cx="5501640" cy="2933143"/>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482AF593-C4D0-8E12-413F-8F3CA2603142}"/>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400" dirty="0"/>
          </a:p>
          <a:p>
            <a:pPr marL="0" indent="0">
              <a:buFont typeface="Arial" panose="020B0604020202020204" pitchFamily="34" charset="0"/>
              <a:buNone/>
            </a:pPr>
            <a:r>
              <a:rPr lang="en-GB" sz="1800" dirty="0"/>
              <a:t>From the contact sheet I chose the image on the top right of this slide. I think considering Parke’s technique this image exemplifies it the best. It turns the difficulty of photographing underwater into a stylistic choice. The diagonal view adds to the chaos of the scene. The viewer can imagine himself looking at these people underwater, struggling to see straight whilst battling the waves’ current. </a:t>
            </a:r>
          </a:p>
          <a:p>
            <a:pPr marL="0" indent="0">
              <a:buFont typeface="Arial" panose="020B0604020202020204" pitchFamily="34" charset="0"/>
              <a:buNone/>
            </a:pPr>
            <a:r>
              <a:rPr lang="en-GB" sz="1800" dirty="0"/>
              <a:t>The image on the bottom right is the one which Parke chose as the sort of face of the series. I can understand why it was chosen, the composition is brilliant, the way in which the sun cuts through the sea foam above and silhouettes the man swimming towards the camera. The only reason I did not pick this one is because I thought that the off-tilt angle of the above image lent itself perfectly to the subject matter.</a:t>
            </a:r>
          </a:p>
        </p:txBody>
      </p:sp>
      <p:sp>
        <p:nvSpPr>
          <p:cNvPr id="3" name="Content Placeholder 2">
            <a:extLst>
              <a:ext uri="{FF2B5EF4-FFF2-40B4-BE49-F238E27FC236}">
                <a16:creationId xmlns:a16="http://schemas.microsoft.com/office/drawing/2014/main" id="{E82A3232-EB55-120E-3284-F1E6A70043B9}"/>
              </a:ext>
            </a:extLst>
          </p:cNvPr>
          <p:cNvSpPr txBox="1">
            <a:spLocks/>
          </p:cNvSpPr>
          <p:nvPr/>
        </p:nvSpPr>
        <p:spPr>
          <a:xfrm>
            <a:off x="6096000" y="3429000"/>
            <a:ext cx="5501640" cy="30449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group of people running in the air&#10;&#10;Description automatically generated">
            <a:extLst>
              <a:ext uri="{FF2B5EF4-FFF2-40B4-BE49-F238E27FC236}">
                <a16:creationId xmlns:a16="http://schemas.microsoft.com/office/drawing/2014/main" id="{BE1D00A2-8155-3919-587C-DD0FBE2662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6220" y="3429000"/>
            <a:ext cx="4521200" cy="3062407"/>
          </a:xfrm>
          <a:prstGeom prst="rect">
            <a:avLst/>
          </a:prstGeom>
        </p:spPr>
      </p:pic>
      <p:pic>
        <p:nvPicPr>
          <p:cNvPr id="9" name="Picture 8" descr="A group of people swimming under water&#10;&#10;Description automatically generated">
            <a:extLst>
              <a:ext uri="{FF2B5EF4-FFF2-40B4-BE49-F238E27FC236}">
                <a16:creationId xmlns:a16="http://schemas.microsoft.com/office/drawing/2014/main" id="{EF10FFBD-AF2F-E443-3EB4-337D9A81D3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7975" y="340144"/>
            <a:ext cx="4377690" cy="2932140"/>
          </a:xfrm>
          <a:prstGeom prst="rect">
            <a:avLst/>
          </a:prstGeom>
        </p:spPr>
      </p:pic>
    </p:spTree>
    <p:extLst>
      <p:ext uri="{BB962C8B-B14F-4D97-AF65-F5344CB8AC3E}">
        <p14:creationId xmlns:p14="http://schemas.microsoft.com/office/powerpoint/2010/main" val="1834766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345CD-F69C-651E-4136-EF4EEA5C3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67136A-A276-55EB-A736-2BA7E688E10E}"/>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2A</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E52E1E4F-D7FC-C9CC-A4EC-E35ACF0F7DC7}"/>
              </a:ext>
            </a:extLst>
          </p:cNvPr>
          <p:cNvSpPr txBox="1">
            <a:spLocks/>
          </p:cNvSpPr>
          <p:nvPr/>
        </p:nvSpPr>
        <p:spPr>
          <a:xfrm>
            <a:off x="8468139" y="98012"/>
            <a:ext cx="3541756" cy="21018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5DC532E2-4985-36AE-21F8-33A90FFD5299}"/>
              </a:ext>
            </a:extLst>
          </p:cNvPr>
          <p:cNvSpPr txBox="1">
            <a:spLocks/>
          </p:cNvSpPr>
          <p:nvPr/>
        </p:nvSpPr>
        <p:spPr>
          <a:xfrm>
            <a:off x="388232" y="3657600"/>
            <a:ext cx="7722097" cy="28163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We chose this image (above), from Marylin Silverstone’s contact sheet “The Dalai Lama” to be the cover shot of the article because it was one of the only well composed shot of the Dalai Lama himself. He is standing with two other notable people- all three looking very authoritative. This picture had to be the face of the article.</a:t>
            </a:r>
          </a:p>
          <a:p>
            <a:pPr marL="0" indent="0">
              <a:buFont typeface="Arial" panose="020B0604020202020204" pitchFamily="34" charset="0"/>
              <a:buNone/>
            </a:pPr>
            <a:r>
              <a:rPr lang="en-GB" sz="1600" dirty="0"/>
              <a:t>The following three images on the right, we chose selected as in text images. In their top to bottom order, they show the Dalai Lama arriving and stepping off the train at in Siliguri, India, with official waiting for him at the platform. The next two images show the crowds that had turned up for his arrival. There were many shots of the crowds on the contact sheet, however many were under or over-exposed, or badly composed.</a:t>
            </a:r>
          </a:p>
          <a:p>
            <a:pPr marL="0" indent="0">
              <a:buFont typeface="Arial" panose="020B0604020202020204" pitchFamily="34" charset="0"/>
              <a:buNone/>
            </a:pPr>
            <a:r>
              <a:rPr lang="en-GB" sz="1600" dirty="0"/>
              <a:t>The middle image has a brilliant composition. The Dalai Lama and crowd behind him are sub-framed by a Tibetan style banner above and a sort of fence below. </a:t>
            </a:r>
          </a:p>
        </p:txBody>
      </p:sp>
      <p:sp>
        <p:nvSpPr>
          <p:cNvPr id="3" name="Content Placeholder 2">
            <a:extLst>
              <a:ext uri="{FF2B5EF4-FFF2-40B4-BE49-F238E27FC236}">
                <a16:creationId xmlns:a16="http://schemas.microsoft.com/office/drawing/2014/main" id="{6FC0B7C3-5C7A-7AB8-31EC-BBBE7907AE57}"/>
              </a:ext>
            </a:extLst>
          </p:cNvPr>
          <p:cNvSpPr txBox="1">
            <a:spLocks/>
          </p:cNvSpPr>
          <p:nvPr/>
        </p:nvSpPr>
        <p:spPr>
          <a:xfrm>
            <a:off x="8468139" y="2378075"/>
            <a:ext cx="3541756" cy="21018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5641A17E-D7D0-BF0F-0014-5FE28293FA45}"/>
              </a:ext>
            </a:extLst>
          </p:cNvPr>
          <p:cNvSpPr txBox="1">
            <a:spLocks/>
          </p:cNvSpPr>
          <p:nvPr/>
        </p:nvSpPr>
        <p:spPr>
          <a:xfrm>
            <a:off x="8468139" y="4658138"/>
            <a:ext cx="3541756" cy="21018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id="{6B186ED1-35EB-C1C2-5F70-E61D7EF189EE}"/>
              </a:ext>
            </a:extLst>
          </p:cNvPr>
          <p:cNvSpPr txBox="1">
            <a:spLocks/>
          </p:cNvSpPr>
          <p:nvPr/>
        </p:nvSpPr>
        <p:spPr>
          <a:xfrm>
            <a:off x="2902226" y="98012"/>
            <a:ext cx="5381377" cy="322828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9" name="Picture 8" descr="A group of women standing outside&#10;&#10;Description automatically generated">
            <a:extLst>
              <a:ext uri="{FF2B5EF4-FFF2-40B4-BE49-F238E27FC236}">
                <a16:creationId xmlns:a16="http://schemas.microsoft.com/office/drawing/2014/main" id="{D5CD15FA-DE51-8D1D-6955-7A78967120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4153" y="89904"/>
            <a:ext cx="2651503" cy="3244499"/>
          </a:xfrm>
          <a:prstGeom prst="rect">
            <a:avLst/>
          </a:prstGeom>
        </p:spPr>
      </p:pic>
      <p:pic>
        <p:nvPicPr>
          <p:cNvPr id="11" name="Picture 10" descr="A large crowd of people&#10;&#10;Description automatically generated">
            <a:extLst>
              <a:ext uri="{FF2B5EF4-FFF2-40B4-BE49-F238E27FC236}">
                <a16:creationId xmlns:a16="http://schemas.microsoft.com/office/drawing/2014/main" id="{D6F49CD8-3C82-84C1-D6E8-A538C9C2A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23533" y="4668512"/>
            <a:ext cx="2213333" cy="2102867"/>
          </a:xfrm>
          <a:prstGeom prst="rect">
            <a:avLst/>
          </a:prstGeom>
        </p:spPr>
      </p:pic>
      <p:pic>
        <p:nvPicPr>
          <p:cNvPr id="13" name="Picture 12" descr="A black and white photo of a crowd&#10;&#10;Description automatically generated">
            <a:extLst>
              <a:ext uri="{FF2B5EF4-FFF2-40B4-BE49-F238E27FC236}">
                <a16:creationId xmlns:a16="http://schemas.microsoft.com/office/drawing/2014/main" id="{41BA3481-1307-653F-1657-F789D7926F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37808" y="2378075"/>
            <a:ext cx="2417828" cy="2101849"/>
          </a:xfrm>
          <a:prstGeom prst="rect">
            <a:avLst/>
          </a:prstGeom>
        </p:spPr>
      </p:pic>
      <p:pic>
        <p:nvPicPr>
          <p:cNvPr id="15" name="Picture 14" descr="A group of people standing in a tunnel&#10;&#10;Description automatically generated">
            <a:extLst>
              <a:ext uri="{FF2B5EF4-FFF2-40B4-BE49-F238E27FC236}">
                <a16:creationId xmlns:a16="http://schemas.microsoft.com/office/drawing/2014/main" id="{D8272B15-3FC9-0428-B32E-7B7826B8C4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46526" y="98012"/>
            <a:ext cx="2567345" cy="2130548"/>
          </a:xfrm>
          <a:prstGeom prst="rect">
            <a:avLst/>
          </a:prstGeom>
        </p:spPr>
      </p:pic>
    </p:spTree>
    <p:extLst>
      <p:ext uri="{BB962C8B-B14F-4D97-AF65-F5344CB8AC3E}">
        <p14:creationId xmlns:p14="http://schemas.microsoft.com/office/powerpoint/2010/main" val="1236510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FAAF9-2E41-2291-7C2A-74E872484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7508C8-7577-4182-1D06-33204E5C301F}"/>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2B</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78DFB041-C233-E5E0-DFEB-37E1102737A8}"/>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CC0DA6E2-AC03-F3A7-EFA9-9E00AC5AE094}"/>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600" dirty="0"/>
          </a:p>
          <a:p>
            <a:pPr marL="0" indent="0">
              <a:buFont typeface="Arial" panose="020B0604020202020204" pitchFamily="34" charset="0"/>
              <a:buNone/>
            </a:pPr>
            <a:r>
              <a:rPr lang="en-GB" sz="2000" dirty="0"/>
              <a:t>For this image we would ask the master printer to make a few adjustments to make the three figures pop. Firstly, the sky could be slightly underexposed, only by a second or so, just to brighten it up. The same could be done with the ground, but only in the very bottom of the picture where it is difficult to see where the figures’ feet meet the ground. Some dodging could be used around the outline of the figures and burn slightly inside them to create an aura effect around them. Lastly a medium strength contrast filter could be used as well. Whether anything can be done about the slight light leaks which enter the frame in a few places, I’m not sure. Personally, I like them a lot on an aesthetic basis, however it could be regarded as slap dash or a “bad image” by the article readers.</a:t>
            </a:r>
          </a:p>
        </p:txBody>
      </p:sp>
      <p:pic>
        <p:nvPicPr>
          <p:cNvPr id="4" name="Picture 3" descr="A group of women standing outside&#10;&#10;Description automatically generated">
            <a:extLst>
              <a:ext uri="{FF2B5EF4-FFF2-40B4-BE49-F238E27FC236}">
                <a16:creationId xmlns:a16="http://schemas.microsoft.com/office/drawing/2014/main" id="{C01F82BA-49D5-7034-C0C1-154DE86802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98403" y="1116076"/>
            <a:ext cx="4296833" cy="5257800"/>
          </a:xfrm>
          <a:prstGeom prst="rect">
            <a:avLst/>
          </a:prstGeom>
        </p:spPr>
      </p:pic>
    </p:spTree>
    <p:extLst>
      <p:ext uri="{BB962C8B-B14F-4D97-AF65-F5344CB8AC3E}">
        <p14:creationId xmlns:p14="http://schemas.microsoft.com/office/powerpoint/2010/main" val="2265085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E8102-6176-2ADA-824E-0F4F18C50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FB57A-B517-9300-94D6-FB03A8D92384}"/>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TTL Photo Agency (Through the Lens)</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4ECA50C7-1B17-2099-98C7-9AA1D0FDF141}"/>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294EA134-323E-F50F-FE46-7D3877EA5D60}"/>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600" dirty="0"/>
          </a:p>
          <a:p>
            <a:pPr marL="0" indent="0">
              <a:buNone/>
            </a:pPr>
            <a:r>
              <a:rPr lang="en-GB" sz="2000" dirty="0"/>
              <a:t>Working in TTL was a new experience which I enjoyed a lot. I liked engaging in a discussion with my co-workers about which images work and why. It felt like pitching a proposal- most people chose different images and the image we agreed on was the image pitched the best (who could talk in the most depth about why it best fitted the aims of the project and what we are trying to portray). Once we agreed on an image, we could all contribute to a discussion about that image to provide a more in-depth description and explanation of the image. My role in TTL was in image selection. However, an aspiration of mine, if I was to work in a photo agency in the future, would be master printer.</a:t>
            </a:r>
          </a:p>
        </p:txBody>
      </p:sp>
      <p:pic>
        <p:nvPicPr>
          <p:cNvPr id="4" name="Picture 3" descr="A group of people sitting around a table&#10;&#10;Description automatically generated">
            <a:extLst>
              <a:ext uri="{FF2B5EF4-FFF2-40B4-BE49-F238E27FC236}">
                <a16:creationId xmlns:a16="http://schemas.microsoft.com/office/drawing/2014/main" id="{DB0DE13D-1549-103A-5588-067DED6933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681861"/>
            <a:ext cx="5501640" cy="4126230"/>
          </a:xfrm>
          <a:prstGeom prst="rect">
            <a:avLst/>
          </a:prstGeom>
        </p:spPr>
      </p:pic>
    </p:spTree>
    <p:extLst>
      <p:ext uri="{BB962C8B-B14F-4D97-AF65-F5344CB8AC3E}">
        <p14:creationId xmlns:p14="http://schemas.microsoft.com/office/powerpoint/2010/main" val="525818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E302C8-0F00-AE2B-F46F-124F185B10FD}"/>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BBF9ED7-722B-1C56-B64A-41660CA12805}"/>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2F954F4F-90B0-99A9-E608-9351B5D0D8A2}"/>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600" dirty="0"/>
          </a:p>
          <a:p>
            <a:pPr marL="0" indent="0">
              <a:buFont typeface="Arial" panose="020B0604020202020204" pitchFamily="34" charset="0"/>
              <a:buNone/>
            </a:pPr>
            <a:r>
              <a:rPr lang="en-GB" sz="1600" dirty="0"/>
              <a:t>This contact sheet represents the pictures I shot at the Glynn Vivian gallery in response to the composition task, and subsequent photos I shot around Swansea town and marina. I have never shot with a medium format camera before- because of the limited frames on a 120 mm roll, I considered every shot more carefully than if I was shooting with 35 mm film or a digital camera. After the gallery visit, I shot the rest of the role with the same compositional elements in mind, for example leading lines, horizon lines and diagonal lines. </a:t>
            </a:r>
            <a:endParaRPr lang="en-GB" sz="2400" dirty="0"/>
          </a:p>
        </p:txBody>
      </p:sp>
      <p:pic>
        <p:nvPicPr>
          <p:cNvPr id="4" name="Picture 3" descr="A black and white photo of a photo of a beach&#10;&#10;Description automatically generated">
            <a:extLst>
              <a:ext uri="{FF2B5EF4-FFF2-40B4-BE49-F238E27FC236}">
                <a16:creationId xmlns:a16="http://schemas.microsoft.com/office/drawing/2014/main" id="{4AC16078-23E4-D366-7FD3-EFC536D8E0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520434" y="1032036"/>
            <a:ext cx="4652772" cy="5441913"/>
          </a:xfrm>
          <a:prstGeom prst="rect">
            <a:avLst/>
          </a:prstGeom>
        </p:spPr>
      </p:pic>
      <p:sp>
        <p:nvSpPr>
          <p:cNvPr id="6" name="TextBox 5">
            <a:extLst>
              <a:ext uri="{FF2B5EF4-FFF2-40B4-BE49-F238E27FC236}">
                <a16:creationId xmlns:a16="http://schemas.microsoft.com/office/drawing/2014/main" id="{4F1A55DF-1D48-F731-A8F5-56F073841838}"/>
              </a:ext>
            </a:extLst>
          </p:cNvPr>
          <p:cNvSpPr txBox="1"/>
          <p:nvPr/>
        </p:nvSpPr>
        <p:spPr>
          <a:xfrm>
            <a:off x="388233" y="273268"/>
            <a:ext cx="11209407" cy="584775"/>
          </a:xfrm>
          <a:prstGeom prst="rect">
            <a:avLst/>
          </a:prstGeom>
          <a:noFill/>
        </p:spPr>
        <p:txBody>
          <a:bodyPr wrap="square" rtlCol="0">
            <a:spAutoFit/>
          </a:bodyPr>
          <a:lstStyle/>
          <a:p>
            <a:r>
              <a:rPr lang="en-US" sz="3200" i="1" dirty="0"/>
              <a:t>My Contact Sheet</a:t>
            </a:r>
          </a:p>
        </p:txBody>
      </p:sp>
    </p:spTree>
    <p:extLst>
      <p:ext uri="{BB962C8B-B14F-4D97-AF65-F5344CB8AC3E}">
        <p14:creationId xmlns:p14="http://schemas.microsoft.com/office/powerpoint/2010/main" val="1695439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Digital 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a:normAutofit/>
          </a:bodyPr>
          <a:lstStyle/>
          <a:p>
            <a:pPr marL="0" indent="0">
              <a:buNone/>
            </a:pPr>
            <a:r>
              <a:rPr lang="en-GB" sz="1800" dirty="0"/>
              <a:t>I used adobe photoshop to create a digital contact sheet. First, I opened a new file with the dimensions I wanted. Secondly, I hovered over the “file” tab, then selected the “automate” tab. There is then an option called “Contact Sheet II” – once you select this the tab shown in the bottom left image appears. At this stage it is good to have all the images you wish to included together in one folder. This means you can simply select the folder you have put them in, instead of selecting all the images individually.  You can then choose how many rows and columns you want - whether you want to include the file names or not. There are a few other options you can play around with however I have never found these necessary to use.</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16CF158F-2BA4-9D11-C0B1-3FDA629E6FC2}"/>
              </a:ext>
            </a:extLst>
          </p:cNvPr>
          <p:cNvSpPr txBox="1">
            <a:spLocks/>
          </p:cNvSpPr>
          <p:nvPr/>
        </p:nvSpPr>
        <p:spPr>
          <a:xfrm>
            <a:off x="301752"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a:extLst>
              <a:ext uri="{FF2B5EF4-FFF2-40B4-BE49-F238E27FC236}">
                <a16:creationId xmlns:a16="http://schemas.microsoft.com/office/drawing/2014/main" id="{1125A50A-3D2F-9B89-7B47-A6244492E5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881" y="3429654"/>
            <a:ext cx="4871381" cy="3044296"/>
          </a:xfrm>
          <a:prstGeom prst="rect">
            <a:avLst/>
          </a:prstGeom>
        </p:spPr>
      </p:pic>
      <p:pic>
        <p:nvPicPr>
          <p:cNvPr id="9" name="Picture 8">
            <a:extLst>
              <a:ext uri="{FF2B5EF4-FFF2-40B4-BE49-F238E27FC236}">
                <a16:creationId xmlns:a16="http://schemas.microsoft.com/office/drawing/2014/main" id="{88FBB13B-DC89-3F5C-9963-51A2AA900C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4799" y="3448707"/>
            <a:ext cx="4549345" cy="3004636"/>
          </a:xfrm>
          <a:prstGeom prst="rect">
            <a:avLst/>
          </a:prstGeom>
        </p:spPr>
      </p:pic>
    </p:spTree>
    <p:extLst>
      <p:ext uri="{BB962C8B-B14F-4D97-AF65-F5344CB8AC3E}">
        <p14:creationId xmlns:p14="http://schemas.microsoft.com/office/powerpoint/2010/main" val="1167476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otebook and camera on a table&#10;&#10;Description automatically generated">
            <a:extLst>
              <a:ext uri="{FF2B5EF4-FFF2-40B4-BE49-F238E27FC236}">
                <a16:creationId xmlns:a16="http://schemas.microsoft.com/office/drawing/2014/main" id="{4CE4DA38-02F6-0BFB-1BE3-46A206F3654F}"/>
              </a:ext>
            </a:extLst>
          </p:cNvPr>
          <p:cNvPicPr>
            <a:picLocks noChangeAspect="1"/>
          </p:cNvPicPr>
          <p:nvPr/>
        </p:nvPicPr>
        <p:blipFill>
          <a:blip r:embed="rId2">
            <a:alphaModFix amt="50000"/>
          </a:blip>
          <a:srcRect t="31009" b="12741"/>
          <a:stretch/>
        </p:blipFill>
        <p:spPr>
          <a:xfrm>
            <a:off x="20" y="1"/>
            <a:ext cx="12191980" cy="6857999"/>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122362"/>
            <a:ext cx="9144000" cy="2900518"/>
          </a:xfrm>
        </p:spPr>
        <p:txBody>
          <a:bodyPr lIns="72000" tIns="144000" rIns="72000" bIns="72000">
            <a:normAutofit/>
          </a:bodyPr>
          <a:lstStyle/>
          <a:p>
            <a:r>
              <a:rPr lang="en-GB" dirty="0">
                <a:solidFill>
                  <a:srgbClr val="FFFFFF"/>
                </a:solidFill>
                <a:latin typeface="Futura" pitchFamily="50" charset="0"/>
              </a:rPr>
              <a:t>PROJECT CYCLE-</a:t>
            </a:r>
            <a:br>
              <a:rPr lang="en-GB" dirty="0">
                <a:solidFill>
                  <a:srgbClr val="FFFFFF"/>
                </a:solidFill>
                <a:latin typeface="Futura" pitchFamily="50" charset="0"/>
              </a:rPr>
            </a:br>
            <a:r>
              <a:rPr lang="en-GB" dirty="0">
                <a:solidFill>
                  <a:srgbClr val="FFFFFF"/>
                </a:solidFill>
                <a:latin typeface="Futura" pitchFamily="50" charset="0"/>
              </a:rPr>
              <a:t>Planning</a:t>
            </a:r>
            <a:r>
              <a:rPr lang="en-GB">
                <a:solidFill>
                  <a:srgbClr val="FFFFFF"/>
                </a:solidFill>
                <a:latin typeface="Futura" pitchFamily="50" charset="0"/>
              </a:rPr>
              <a:t>/Documenting</a:t>
            </a:r>
            <a:endParaRPr lang="en-GB" dirty="0">
              <a:solidFill>
                <a:srgbClr val="FFFFFF"/>
              </a:solidFill>
              <a:latin typeface="Futura" pitchFamily="50" charset="0"/>
            </a:endParaRPr>
          </a:p>
        </p:txBody>
      </p:sp>
    </p:spTree>
    <p:extLst>
      <p:ext uri="{BB962C8B-B14F-4D97-AF65-F5344CB8AC3E}">
        <p14:creationId xmlns:p14="http://schemas.microsoft.com/office/powerpoint/2010/main" val="248545117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How did they do this?</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600" dirty="0"/>
              <a:t>Antony Cairns</a:t>
            </a:r>
          </a:p>
          <a:p>
            <a:pPr marL="514350" indent="-514350">
              <a:buFont typeface="+mj-lt"/>
              <a:buAutoNum type="arabicPeriod"/>
            </a:pPr>
            <a:r>
              <a:rPr lang="en-GB" sz="1600" dirty="0"/>
              <a:t>Cairns’ aim was to create a dystopian, sci-fi inspired urban landscape through nighttime city photography (in this case Tokyo), and experimental darkroom methods. Cairns seems to pay special attention to light when shooting, considering how he can use the light he captures to manipulate later. </a:t>
            </a:r>
          </a:p>
          <a:p>
            <a:pPr marL="514350" indent="-514350">
              <a:buFont typeface="+mj-lt"/>
              <a:buAutoNum type="arabicPeriod"/>
            </a:pPr>
            <a:r>
              <a:rPr lang="en-GB" sz="1600" dirty="0"/>
              <a:t>I don’t know the length of time which Cairns stayed in Tokyo shooting photos; however, I think it is safe to assume this series of images wasn’t taken on a single night. His image give the feeling of wandering and discovering a foreign environment over a long space of time. Perhaps he was in Japan for a fortnight or longer, gathering a large body of images to edit from.</a:t>
            </a:r>
          </a:p>
          <a:p>
            <a:pPr marL="514350" indent="-514350">
              <a:buFont typeface="+mj-lt"/>
              <a:buAutoNum type="arabicPeriod"/>
            </a:pPr>
            <a:r>
              <a:rPr lang="en-GB" sz="1600" dirty="0"/>
              <a:t>I would image Cairns has a fairly simple set-up when shooting. As I mentioned above, this city wandering suggests he didn’t stay in one spot for very long – instead, covering a lot of group in a single shoot, taking snapshots and moving on. I would guess he uses a point and shoot camera or an SLR, and maybe a flashgun.</a:t>
            </a:r>
          </a:p>
          <a:p>
            <a:pPr marL="514350" indent="-514350">
              <a:buFont typeface="+mj-lt"/>
              <a:buAutoNum type="arabicPeriod"/>
            </a:pPr>
            <a:endParaRPr lang="en-GB" sz="1400" dirty="0"/>
          </a:p>
        </p:txBody>
      </p:sp>
      <p:sp>
        <p:nvSpPr>
          <p:cNvPr id="5" name="Content Placeholder 2">
            <a:extLst>
              <a:ext uri="{FF2B5EF4-FFF2-40B4-BE49-F238E27FC236}">
                <a16:creationId xmlns:a16="http://schemas.microsoft.com/office/drawing/2014/main" id="{42C1A304-4514-B236-47AC-361AAF44473F}"/>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4" name="Picture 3">
            <a:extLst>
              <a:ext uri="{FF2B5EF4-FFF2-40B4-BE49-F238E27FC236}">
                <a16:creationId xmlns:a16="http://schemas.microsoft.com/office/drawing/2014/main" id="{429BDCC7-9A6E-A05E-E52D-41EB9E7810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009600"/>
            <a:ext cx="5501640" cy="3524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5438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F7D44-D435-B3A5-E15C-4971B4DCD9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BE4B2D-5E1D-75BE-C3E4-E68E43D1806F}"/>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How did they do this? (continued)</a:t>
            </a:r>
          </a:p>
        </p:txBody>
      </p:sp>
      <p:sp>
        <p:nvSpPr>
          <p:cNvPr id="3" name="Content Placeholder 2">
            <a:extLst>
              <a:ext uri="{FF2B5EF4-FFF2-40B4-BE49-F238E27FC236}">
                <a16:creationId xmlns:a16="http://schemas.microsoft.com/office/drawing/2014/main" id="{9E50A850-A3CA-F73D-245A-F2C761064D1A}"/>
              </a:ext>
            </a:extLst>
          </p:cNvPr>
          <p:cNvSpPr>
            <a:spLocks noGrp="1"/>
          </p:cNvSpPr>
          <p:nvPr>
            <p:ph idx="1"/>
          </p:nvPr>
        </p:nvSpPr>
        <p:spPr>
          <a:xfrm>
            <a:off x="301752" y="1016006"/>
            <a:ext cx="5501640" cy="5457945"/>
          </a:xfrm>
          <a:ln>
            <a:solidFill>
              <a:schemeClr val="tx1"/>
            </a:solidFill>
          </a:ln>
        </p:spPr>
        <p:txBody>
          <a:bodyPr>
            <a:normAutofit/>
          </a:bodyPr>
          <a:lstStyle/>
          <a:p>
            <a:pPr marL="514350" indent="-514350">
              <a:buFont typeface="+mj-lt"/>
              <a:buAutoNum type="arabicPeriod" startAt="5"/>
            </a:pPr>
            <a:r>
              <a:rPr lang="en-GB" sz="1800" dirty="0"/>
              <a:t>Cairns would have needed some prior knowledge of Japanese cities and the way they look. His research must have inspiration from Japanese street photography- compelling him to travel there to capture Tokyo himself. Perhaps he also researched certain areas of Tokyo which suited his aims best. For example, many of the images have a claustrophobic feel- he could have planned to visit areas like Kabukicho or Shinjuku, which are the most built up.</a:t>
            </a:r>
          </a:p>
          <a:p>
            <a:pPr marL="514350" indent="-514350">
              <a:buFont typeface="+mj-lt"/>
              <a:buAutoNum type="arabicPeriod" startAt="5"/>
            </a:pPr>
            <a:r>
              <a:rPr lang="en-GB" sz="1800" dirty="0"/>
              <a:t>Cairns may have had connection in Japan which helped him organise his trip. On basic level he would have had to correspond with an airline and hotel. How many other people were involved in this trip I couldn’t say.</a:t>
            </a:r>
          </a:p>
          <a:p>
            <a:pPr marL="514350" indent="-514350">
              <a:buFont typeface="+mj-lt"/>
              <a:buAutoNum type="arabicPeriod" startAt="5"/>
            </a:pPr>
            <a:r>
              <a:rPr lang="en-GB" sz="1800" dirty="0"/>
              <a:t>Location - Tokyo </a:t>
            </a:r>
          </a:p>
          <a:p>
            <a:pPr marL="0" indent="0">
              <a:buNone/>
            </a:pPr>
            <a:endParaRPr lang="en-GB" sz="1400" dirty="0"/>
          </a:p>
        </p:txBody>
      </p:sp>
      <p:sp>
        <p:nvSpPr>
          <p:cNvPr id="5" name="Content Placeholder 2">
            <a:extLst>
              <a:ext uri="{FF2B5EF4-FFF2-40B4-BE49-F238E27FC236}">
                <a16:creationId xmlns:a16="http://schemas.microsoft.com/office/drawing/2014/main" id="{E53F39C9-0354-F4E2-B624-F414B40506EB}"/>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4" name="Picture 3">
            <a:extLst>
              <a:ext uri="{FF2B5EF4-FFF2-40B4-BE49-F238E27FC236}">
                <a16:creationId xmlns:a16="http://schemas.microsoft.com/office/drawing/2014/main" id="{3B89868C-5C44-53C4-8590-BE9484620E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009600"/>
            <a:ext cx="5501640" cy="3524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427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14B4A-1C3C-0D2F-B3C3-5AB820AE18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019A1-1075-6045-21F5-553D270E08E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Planning your next roll of film</a:t>
            </a:r>
          </a:p>
        </p:txBody>
      </p:sp>
      <p:sp>
        <p:nvSpPr>
          <p:cNvPr id="3" name="Content Placeholder 2">
            <a:extLst>
              <a:ext uri="{FF2B5EF4-FFF2-40B4-BE49-F238E27FC236}">
                <a16:creationId xmlns:a16="http://schemas.microsoft.com/office/drawing/2014/main" id="{686BFF2B-2376-358B-4D98-9311C670A9BD}"/>
              </a:ext>
            </a:extLst>
          </p:cNvPr>
          <p:cNvSpPr>
            <a:spLocks noGrp="1"/>
          </p:cNvSpPr>
          <p:nvPr>
            <p:ph idx="1"/>
          </p:nvPr>
        </p:nvSpPr>
        <p:spPr>
          <a:xfrm>
            <a:off x="301752" y="1016006"/>
            <a:ext cx="5501640" cy="5457945"/>
          </a:xfrm>
          <a:ln>
            <a:solidFill>
              <a:schemeClr val="tx1"/>
            </a:solidFill>
          </a:ln>
        </p:spPr>
        <p:txBody>
          <a:bodyPr>
            <a:normAutofit/>
          </a:bodyPr>
          <a:lstStyle/>
          <a:p>
            <a:pPr marL="514350" indent="-514350">
              <a:buFont typeface="+mj-lt"/>
              <a:buAutoNum type="arabicPeriod"/>
            </a:pPr>
            <a:r>
              <a:rPr lang="en-GB" sz="1400" dirty="0"/>
              <a:t>Aim – To take picture of the landscape of Anglesey, with regards to the compositional elements discussed in the second week of the module. I intended to take snapshot style photos – as their aim was purely to convey a compositional element and nothing more. </a:t>
            </a:r>
          </a:p>
          <a:p>
            <a:pPr marL="514350" indent="-514350">
              <a:buFont typeface="+mj-lt"/>
              <a:buAutoNum type="arabicPeriod"/>
            </a:pPr>
            <a:r>
              <a:rPr lang="en-GB" sz="1400" dirty="0"/>
              <a:t>Timescale – I left Swansea on the Friday and returned the following Monday, giving me two full days to finish my roll of film. </a:t>
            </a:r>
          </a:p>
          <a:p>
            <a:pPr marL="514350" indent="-514350">
              <a:buFont typeface="+mj-lt"/>
              <a:buAutoNum type="arabicPeriod"/>
            </a:pPr>
            <a:r>
              <a:rPr lang="en-GB" sz="1400" dirty="0"/>
              <a:t>Kit – I brought with my SLR camera and a light meter. I could have taken some more equipment such as a tripod or a flashgun, however I wanted to pack lightly so that I could hike to some of the more remote locations.</a:t>
            </a:r>
          </a:p>
          <a:p>
            <a:pPr marL="514350" indent="-514350">
              <a:buFont typeface="+mj-lt"/>
              <a:buAutoNum type="arabicPeriod"/>
            </a:pPr>
            <a:r>
              <a:rPr lang="en-GB" sz="1400" dirty="0"/>
              <a:t>Research – I have visited Anglesey many times to see family and have knowledge of places I wished to shoot. Other research included the weather, informing me of what kind of clothes to bring. (boots and a water-proof coat! – as well as a bin bag to put my camera in case my bag got drenched).</a:t>
            </a:r>
          </a:p>
          <a:p>
            <a:pPr marL="514350" indent="-514350">
              <a:buFont typeface="+mj-lt"/>
              <a:buAutoNum type="arabicPeriod"/>
            </a:pPr>
            <a:r>
              <a:rPr lang="en-GB" sz="1400" dirty="0"/>
              <a:t>Correspondence – I am not able to drive yet and public transport on Anglesey is scarce and infrequent. Luckily, I had a family member able to drive me to locations.</a:t>
            </a:r>
          </a:p>
          <a:p>
            <a:pPr marL="514350" indent="-514350">
              <a:buFont typeface="+mj-lt"/>
              <a:buAutoNum type="arabicPeriod"/>
            </a:pPr>
            <a:r>
              <a:rPr lang="en-GB" sz="1400" dirty="0"/>
              <a:t>Location -  Various places around Anglesey: Bae Cemlyn, Traeth Llanddwyn, Brynsiencyn, Llanfairpwll, and Dwyran.</a:t>
            </a:r>
          </a:p>
          <a:p>
            <a:pPr marL="0" indent="0">
              <a:buNone/>
            </a:pPr>
            <a:endParaRPr lang="en-GB" sz="1200" dirty="0"/>
          </a:p>
          <a:p>
            <a:pPr marL="0" indent="0">
              <a:buNone/>
            </a:pPr>
            <a:endParaRPr lang="en-GB" sz="1300" dirty="0"/>
          </a:p>
          <a:p>
            <a:pPr marL="514350" indent="-514350">
              <a:buFont typeface="+mj-lt"/>
              <a:buAutoNum type="arabicPeriod" startAt="5"/>
            </a:pPr>
            <a:endParaRPr lang="en-GB" sz="1400" dirty="0"/>
          </a:p>
        </p:txBody>
      </p:sp>
      <p:sp>
        <p:nvSpPr>
          <p:cNvPr id="5" name="Content Placeholder 2">
            <a:extLst>
              <a:ext uri="{FF2B5EF4-FFF2-40B4-BE49-F238E27FC236}">
                <a16:creationId xmlns:a16="http://schemas.microsoft.com/office/drawing/2014/main" id="{A5EA30CE-434C-26B3-9E83-4980CEF91780}"/>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map of the united kingdom&#10;&#10;Description automatically generated">
            <a:extLst>
              <a:ext uri="{FF2B5EF4-FFF2-40B4-BE49-F238E27FC236}">
                <a16:creationId xmlns:a16="http://schemas.microsoft.com/office/drawing/2014/main" id="{34C5354A-CE38-3EED-3CE7-FB429F6354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2190" y="1925702"/>
            <a:ext cx="5505450" cy="3638550"/>
          </a:xfrm>
          <a:prstGeom prst="rect">
            <a:avLst/>
          </a:prstGeom>
        </p:spPr>
      </p:pic>
    </p:spTree>
    <p:extLst>
      <p:ext uri="{BB962C8B-B14F-4D97-AF65-F5344CB8AC3E}">
        <p14:creationId xmlns:p14="http://schemas.microsoft.com/office/powerpoint/2010/main" val="2608089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DF608-99E5-0018-32EA-0E4CAF462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8A495-0C55-8253-5F54-4C6F90FD1726}"/>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Documenting your roll of film</a:t>
            </a:r>
          </a:p>
        </p:txBody>
      </p:sp>
      <p:sp>
        <p:nvSpPr>
          <p:cNvPr id="3" name="Content Placeholder 2">
            <a:extLst>
              <a:ext uri="{FF2B5EF4-FFF2-40B4-BE49-F238E27FC236}">
                <a16:creationId xmlns:a16="http://schemas.microsoft.com/office/drawing/2014/main" id="{F217A3BE-B2E2-7C2E-A1F0-FD9CAAE7A194}"/>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endParaRPr lang="en-GB" sz="1300" dirty="0"/>
          </a:p>
          <a:p>
            <a:pPr marL="0" indent="0">
              <a:buNone/>
            </a:pPr>
            <a:r>
              <a:rPr lang="en-GB" sz="1800" dirty="0"/>
              <a:t>My planning had a very positive impact on my work. Although in previous shoot I had a general aim, I had never work it down or planned it in as much detail as I did here. This meant that in previous shoot I would tend to forgot my aim while shoot an end up with half of my contact sheet unrelated to my original aim. However, this time I felt confident in what I was trying to achieve as I went out to shoot. Each shot was carefully considered in how it would contribute to my aim – unlikely previously, where I have attempted to make that up later. </a:t>
            </a:r>
          </a:p>
          <a:p>
            <a:pPr marL="0" indent="0">
              <a:buNone/>
            </a:pPr>
            <a:r>
              <a:rPr lang="en-GB" sz="1800" dirty="0"/>
              <a:t>I think that all these photos reflect the compositional elements I was trying to make examples of. </a:t>
            </a:r>
          </a:p>
          <a:p>
            <a:pPr marL="0" indent="0">
              <a:buNone/>
            </a:pPr>
            <a:r>
              <a:rPr lang="en-GB" sz="1800" dirty="0"/>
              <a:t>In terms of technical practice, I became much more confident using a light meter. You can see this in the images as all but one are well exposed. I am glad I now have this skill and can use a light meter anytime I am shooting analogue. </a:t>
            </a:r>
          </a:p>
          <a:p>
            <a:pPr marL="0" indent="0">
              <a:buNone/>
            </a:pPr>
            <a:endParaRPr lang="en-GB" sz="1300" dirty="0"/>
          </a:p>
          <a:p>
            <a:pPr marL="514350" indent="-514350">
              <a:buFont typeface="+mj-lt"/>
              <a:buAutoNum type="arabicPeriod" startAt="5"/>
            </a:pPr>
            <a:endParaRPr lang="en-GB" sz="1400" dirty="0"/>
          </a:p>
        </p:txBody>
      </p:sp>
      <p:sp>
        <p:nvSpPr>
          <p:cNvPr id="5" name="Content Placeholder 2">
            <a:extLst>
              <a:ext uri="{FF2B5EF4-FFF2-40B4-BE49-F238E27FC236}">
                <a16:creationId xmlns:a16="http://schemas.microsoft.com/office/drawing/2014/main" id="{5C934438-1A21-EFBD-7D10-20CF878ECC69}"/>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close-up of a wall of photos&#10;&#10;Description automatically generated">
            <a:extLst>
              <a:ext uri="{FF2B5EF4-FFF2-40B4-BE49-F238E27FC236}">
                <a16:creationId xmlns:a16="http://schemas.microsoft.com/office/drawing/2014/main" id="{00DE9B72-EDAB-AA8E-D27B-42935FA98C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1568" y="1190539"/>
            <a:ext cx="4870503" cy="5108875"/>
          </a:xfrm>
          <a:prstGeom prst="rect">
            <a:avLst/>
          </a:prstGeom>
        </p:spPr>
      </p:pic>
    </p:spTree>
    <p:extLst>
      <p:ext uri="{BB962C8B-B14F-4D97-AF65-F5344CB8AC3E}">
        <p14:creationId xmlns:p14="http://schemas.microsoft.com/office/powerpoint/2010/main" val="2532640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8E08FED-AAC7-4918-E481-5F52FBD7401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6932" r="-1" b="16087"/>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122363"/>
            <a:ext cx="9144000" cy="3063240"/>
          </a:xfrm>
        </p:spPr>
        <p:txBody>
          <a:bodyPr lIns="72000" tIns="144000" rIns="72000" bIns="72000">
            <a:normAutofit/>
          </a:bodyPr>
          <a:lstStyle/>
          <a:p>
            <a:r>
              <a:rPr lang="en-GB" sz="6600">
                <a:solidFill>
                  <a:schemeClr val="bg1"/>
                </a:solidFill>
                <a:latin typeface="Futura" pitchFamily="50" charset="0"/>
              </a:rPr>
              <a:t>PROJECT CYCLE-</a:t>
            </a:r>
            <a:br>
              <a:rPr lang="en-GB" sz="6600">
                <a:solidFill>
                  <a:schemeClr val="bg1"/>
                </a:solidFill>
                <a:latin typeface="Futura" pitchFamily="50" charset="0"/>
              </a:rPr>
            </a:br>
            <a:r>
              <a:rPr lang="en-GB" sz="6600">
                <a:solidFill>
                  <a:schemeClr val="bg1"/>
                </a:solidFill>
                <a:latin typeface="Futura" pitchFamily="50" charset="0"/>
              </a:rPr>
              <a:t>Editing &amp; Evaluating</a:t>
            </a:r>
          </a:p>
        </p:txBody>
      </p:sp>
      <p:sp>
        <p:nvSpPr>
          <p:cNvPr id="3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2523206"/>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Editing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endParaRPr lang="en-GB" sz="1300" dirty="0"/>
          </a:p>
          <a:p>
            <a:pPr marL="0" indent="0">
              <a:buNone/>
            </a:pPr>
            <a:r>
              <a:rPr lang="en-GB" sz="1300" dirty="0"/>
              <a:t>Editing in the darkroom is extremely important. Like shooting, making a print is a process which involves ISO, aperture and shutter speed. Darkroom paper has its own ISO, far slower than that of film (to allow more time for editing and adjustments during the exposure of the print). The enlarger lens has an adjustable aperture, controlling how much light is exposed, and a timer to control the length of time the exposure lasts. </a:t>
            </a:r>
          </a:p>
          <a:p>
            <a:pPr marL="0" indent="0">
              <a:buNone/>
            </a:pPr>
            <a:r>
              <a:rPr lang="en-GB" sz="1300" dirty="0"/>
              <a:t>To use this shooting – printing analogy again; loading film into your camera would be the equivalent of putting a sheet of paper in the easel. The back of the paper can be marked up at two corners, so that the arms can then be adjusted to give equal borders.</a:t>
            </a:r>
          </a:p>
          <a:p>
            <a:pPr marL="0" indent="0">
              <a:buNone/>
            </a:pPr>
            <a:r>
              <a:rPr lang="en-GB" sz="1300" dirty="0"/>
              <a:t>Whilst shooting, contrasts can be increased or decreased by pushing and pulling (setting your camera to an ISO higher or lower than the film, then compensating by developing the roll for more or less time), contrast can be adjusted in the darkroom by using contrast filters. Either these can be plastic slides which fit into the enlarger, or you can adjust the magenta value, whilst keeping cyan and yellow values at zero. You can use a filter for the entire duration of the exposure, but for the print on the right I used split grading.</a:t>
            </a:r>
          </a:p>
          <a:p>
            <a:pPr marL="0" indent="0">
              <a:buNone/>
            </a:pPr>
            <a:r>
              <a:rPr lang="en-GB" sz="1300" dirty="0"/>
              <a:t>It is good practice to note down all the details I have mentioned above for future reference. To use this print as an example:</a:t>
            </a:r>
          </a:p>
          <a:p>
            <a:pPr marL="0" indent="0">
              <a:buNone/>
            </a:pPr>
            <a:r>
              <a:rPr lang="en-GB" sz="1300" dirty="0"/>
              <a:t>5 seconds regular exposure (f8)</a:t>
            </a:r>
          </a:p>
          <a:p>
            <a:pPr marL="0" indent="0">
              <a:buNone/>
            </a:pPr>
            <a:r>
              <a:rPr lang="en-GB" sz="1300" dirty="0"/>
              <a:t>5 seconds regular exposure (dodging sky) (f8)</a:t>
            </a:r>
          </a:p>
          <a:p>
            <a:pPr marL="0" indent="0">
              <a:buNone/>
            </a:pPr>
            <a:r>
              <a:rPr lang="en-GB" sz="1300" dirty="0"/>
              <a:t>10 seconds contrast grade 5 (199 magenta) (f8)</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black and white photo of a tree&#10;&#10;Description automatically generated">
            <a:extLst>
              <a:ext uri="{FF2B5EF4-FFF2-40B4-BE49-F238E27FC236}">
                <a16:creationId xmlns:a16="http://schemas.microsoft.com/office/drawing/2014/main" id="{48163E0F-B626-13B6-5F43-2DF6AA8399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9938" y="1722316"/>
            <a:ext cx="5393763" cy="4045322"/>
          </a:xfrm>
          <a:prstGeom prst="rect">
            <a:avLst/>
          </a:prstGeom>
        </p:spPr>
      </p:pic>
    </p:spTree>
    <p:extLst>
      <p:ext uri="{BB962C8B-B14F-4D97-AF65-F5344CB8AC3E}">
        <p14:creationId xmlns:p14="http://schemas.microsoft.com/office/powerpoint/2010/main" val="1225658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6AF49-D4AA-0FDB-6F92-0C3B04C2D5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4F91D1-0F04-8EBD-D4CE-F8924331A7C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Evaluating </a:t>
            </a:r>
          </a:p>
        </p:txBody>
      </p:sp>
      <p:sp>
        <p:nvSpPr>
          <p:cNvPr id="3" name="Content Placeholder 2">
            <a:extLst>
              <a:ext uri="{FF2B5EF4-FFF2-40B4-BE49-F238E27FC236}">
                <a16:creationId xmlns:a16="http://schemas.microsoft.com/office/drawing/2014/main" id="{6239BD4D-5615-C889-1CFD-525718425BB9}"/>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endParaRPr lang="en-GB" sz="1300" dirty="0"/>
          </a:p>
          <a:p>
            <a:pPr marL="0" indent="0">
              <a:buNone/>
            </a:pPr>
            <a:r>
              <a:rPr lang="en-GB" sz="1800" dirty="0"/>
              <a:t>Evaluating is a key part of any photographic project. Prior to this course, I would do some sort of evaluating in my head, however when it came to shooting again, I would have forgotten any reflections on the previous shoot. This would really inhibit the progression of my projects and often all my photographs looked the same. Writing down my evaluation after a shoot (and challenging myself to go into greater detail than I normally would in my head), helps to consolidate my ideas and gives me a clear direction and intent for the next shoot. Thinking about present projects and ones I’ve done in the past; my starting point seems to revolve around a specific subject matter – the progression of the project being a journey in how I interact with that subject matter. Evaluating my work makes me conscious of </a:t>
            </a:r>
            <a:r>
              <a:rPr lang="en-GB" sz="1800" i="1" dirty="0"/>
              <a:t>how</a:t>
            </a:r>
            <a:r>
              <a:rPr lang="en-GB" sz="1800" dirty="0"/>
              <a:t> I am interacting with the subject and how that interaction develops over-time. </a:t>
            </a:r>
          </a:p>
        </p:txBody>
      </p:sp>
      <p:sp>
        <p:nvSpPr>
          <p:cNvPr id="5" name="Content Placeholder 2">
            <a:extLst>
              <a:ext uri="{FF2B5EF4-FFF2-40B4-BE49-F238E27FC236}">
                <a16:creationId xmlns:a16="http://schemas.microsoft.com/office/drawing/2014/main" id="{9A34B557-5332-F396-C8BC-C7DD7265A090}"/>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4" name="Picture 3">
            <a:extLst>
              <a:ext uri="{FF2B5EF4-FFF2-40B4-BE49-F238E27FC236}">
                <a16:creationId xmlns:a16="http://schemas.microsoft.com/office/drawing/2014/main" id="{0ED35B6D-6C05-0800-241A-C68280C509CA}"/>
              </a:ext>
            </a:extLst>
          </p:cNvPr>
          <p:cNvPicPr>
            <a:picLocks noChangeAspect="1"/>
          </p:cNvPicPr>
          <p:nvPr/>
        </p:nvPicPr>
        <p:blipFill>
          <a:blip r:embed="rId2"/>
          <a:stretch>
            <a:fillRect/>
          </a:stretch>
        </p:blipFill>
        <p:spPr>
          <a:xfrm>
            <a:off x="6983660" y="1097190"/>
            <a:ext cx="3714045" cy="5295574"/>
          </a:xfrm>
          <a:prstGeom prst="rect">
            <a:avLst/>
          </a:prstGeom>
        </p:spPr>
      </p:pic>
    </p:spTree>
    <p:extLst>
      <p:ext uri="{BB962C8B-B14F-4D97-AF65-F5344CB8AC3E}">
        <p14:creationId xmlns:p14="http://schemas.microsoft.com/office/powerpoint/2010/main" val="2445342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Editing – Darkroom Printing</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016006"/>
            <a:ext cx="5501640" cy="5457945"/>
          </a:xfrm>
          <a:ln>
            <a:solidFill>
              <a:schemeClr val="tx1"/>
            </a:solidFill>
          </a:ln>
        </p:spPr>
        <p:txBody>
          <a:bodyPr>
            <a:normAutofit fontScale="92500" lnSpcReduction="10000"/>
          </a:bodyPr>
          <a:lstStyle/>
          <a:p>
            <a:pPr marL="0" indent="0">
              <a:buNone/>
            </a:pPr>
            <a:r>
              <a:rPr lang="en-GB" sz="1300" dirty="0"/>
              <a:t>Test strip:</a:t>
            </a:r>
          </a:p>
          <a:p>
            <a:pPr marL="0" indent="0">
              <a:buNone/>
            </a:pPr>
            <a:r>
              <a:rPr lang="en-GB" sz="1300" dirty="0"/>
              <a:t>2 stops at f11 – decided that 22 seconds was best for split grading (just about over exposed).</a:t>
            </a:r>
          </a:p>
          <a:p>
            <a:pPr marL="0" indent="0">
              <a:buNone/>
            </a:pPr>
            <a:r>
              <a:rPr lang="en-GB" sz="1300" dirty="0"/>
              <a:t>Print one:</a:t>
            </a:r>
          </a:p>
          <a:p>
            <a:pPr marL="0" indent="0">
              <a:buNone/>
            </a:pPr>
            <a:r>
              <a:rPr lang="en-GB" sz="1300" dirty="0"/>
              <a:t>12 seconds regular exposure, 10 seconds at 140 magenta (contrast grade 4 and a half). Here I decided I wanted to make the sky lighter around the building. I also needed more contrast in general, but particularly in the foreground to make the rocky landscape pop.</a:t>
            </a:r>
          </a:p>
          <a:p>
            <a:pPr marL="0" indent="0">
              <a:buNone/>
            </a:pPr>
            <a:r>
              <a:rPr lang="en-GB" sz="1300" dirty="0"/>
              <a:t>Print two:</a:t>
            </a:r>
          </a:p>
          <a:p>
            <a:pPr marL="0" indent="0">
              <a:buNone/>
            </a:pPr>
            <a:r>
              <a:rPr lang="en-GB" sz="1300" dirty="0"/>
              <a:t>8 seconds regular exposure. 4 seconds regular exposure dodging the sky (with my hand). 10 seconds burning the sky at 140 magenta. 10 seconds burning the ground at 199 magenta. After this print I realised I needed to make a cut out tool to burn the sky around the building because I wouldn’t be able to make it sharp enough with my hand.</a:t>
            </a:r>
          </a:p>
          <a:p>
            <a:pPr marL="0" indent="0">
              <a:buNone/>
            </a:pPr>
            <a:r>
              <a:rPr lang="en-GB" sz="1300" dirty="0"/>
              <a:t>Print three:</a:t>
            </a:r>
          </a:p>
          <a:p>
            <a:pPr marL="0" indent="0">
              <a:buNone/>
            </a:pPr>
            <a:r>
              <a:rPr lang="en-GB" sz="1300" dirty="0"/>
              <a:t>8 seconds regular exposure. 4 seconds dodging the sky around the building with my cut-out tool. 10 seconds burning the sky at 140 magenta. 10 seconds burning the ground at 199 magenta. I had held the tool far too close to the paper, causing a sharp outline which looked ridiculous. </a:t>
            </a:r>
          </a:p>
          <a:p>
            <a:pPr marL="0" indent="0">
              <a:buNone/>
            </a:pPr>
            <a:r>
              <a:rPr lang="en-GB" sz="1300" dirty="0"/>
              <a:t>Print four:</a:t>
            </a:r>
          </a:p>
          <a:p>
            <a:pPr marL="0" indent="0">
              <a:buNone/>
            </a:pPr>
            <a:r>
              <a:rPr lang="en-GB" sz="1300" dirty="0"/>
              <a:t>More or less the same settings here, however, I still didn’t like the way I did the dodge around the building, so I decided to try again. (I did change some of the timings slightly)</a:t>
            </a:r>
          </a:p>
          <a:p>
            <a:pPr marL="0" indent="0">
              <a:buNone/>
            </a:pPr>
            <a:r>
              <a:rPr lang="en-GB" sz="1300" dirty="0"/>
              <a:t>Final print:</a:t>
            </a:r>
          </a:p>
          <a:p>
            <a:pPr marL="0" indent="0">
              <a:buNone/>
            </a:pPr>
            <a:r>
              <a:rPr lang="en-GB" sz="1300" dirty="0"/>
              <a:t>7 seconds regular exposure. 7 seconds dodging around the building. 10 seconds burning the sky at 160 magenta. 10 seconds burning the ground at 199 magenta. I got the dodging how I wanted in this print!</a:t>
            </a:r>
          </a:p>
          <a:p>
            <a:pPr marL="0" indent="0">
              <a:buNone/>
            </a:pPr>
            <a:endParaRPr lang="en-GB" sz="1300" dirty="0"/>
          </a:p>
        </p:txBody>
      </p:sp>
      <p:sp>
        <p:nvSpPr>
          <p:cNvPr id="5" name="Content Placeholder 2">
            <a:extLst>
              <a:ext uri="{FF2B5EF4-FFF2-40B4-BE49-F238E27FC236}">
                <a16:creationId xmlns:a16="http://schemas.microsoft.com/office/drawing/2014/main" id="{42C1A304-4514-B236-47AC-361AAF44473F}"/>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a:extLst>
              <a:ext uri="{FF2B5EF4-FFF2-40B4-BE49-F238E27FC236}">
                <a16:creationId xmlns:a16="http://schemas.microsoft.com/office/drawing/2014/main" id="{9B3CC321-18DE-CB09-6CBB-57461415FB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0480" y="2048719"/>
            <a:ext cx="5487160" cy="2999106"/>
          </a:xfrm>
          <a:prstGeom prst="rect">
            <a:avLst/>
          </a:prstGeom>
        </p:spPr>
      </p:pic>
    </p:spTree>
    <p:extLst>
      <p:ext uri="{BB962C8B-B14F-4D97-AF65-F5344CB8AC3E}">
        <p14:creationId xmlns:p14="http://schemas.microsoft.com/office/powerpoint/2010/main" val="3036942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81448-DC50-E401-ED19-8029C9A00A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B4234-8350-721B-686A-B432C831F8EB}"/>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Critique</a:t>
            </a:r>
          </a:p>
        </p:txBody>
      </p:sp>
      <p:sp>
        <p:nvSpPr>
          <p:cNvPr id="3" name="Content Placeholder 2">
            <a:extLst>
              <a:ext uri="{FF2B5EF4-FFF2-40B4-BE49-F238E27FC236}">
                <a16:creationId xmlns:a16="http://schemas.microsoft.com/office/drawing/2014/main" id="{59D2C44B-0C18-BCF7-6E0A-E27D21C00FDA}"/>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endParaRPr lang="en-GB" sz="1400" dirty="0"/>
          </a:p>
          <a:p>
            <a:pPr marL="0" indent="0">
              <a:buNone/>
            </a:pPr>
            <a:r>
              <a:rPr lang="en-GB" sz="1800" dirty="0"/>
              <a:t>The comments on the post it notes were all positive, which I suppose is a good thing, however I do have some critiques for myself. I managed to achieve a high contrast here; however, this means that some information is lost in the black tones – particularly the rocks in the background. If I were to print this again, I would knock the timer or aperture down a stop or two, to lighten the image slightly (In wouldn’t lower the contrast grade because I think this level of contrast works well for the image and can be retained as long as the darkest areas hold all their information – which I’m sure they can, if I expose them less than in this print. </a:t>
            </a:r>
          </a:p>
          <a:p>
            <a:pPr marL="0" indent="0">
              <a:buNone/>
            </a:pPr>
            <a:r>
              <a:rPr lang="en-GB" sz="1800" dirty="0"/>
              <a:t>If I were to go back to this location and shoot this landscape again, I would include a little bit more sea at the top of the frame. Somebody did mention that lack of sea draws attention to the rocks, which I agree with – although I think I can include slightly more sea without drawing attention away. </a:t>
            </a:r>
          </a:p>
        </p:txBody>
      </p:sp>
      <p:sp>
        <p:nvSpPr>
          <p:cNvPr id="5" name="Content Placeholder 2">
            <a:extLst>
              <a:ext uri="{FF2B5EF4-FFF2-40B4-BE49-F238E27FC236}">
                <a16:creationId xmlns:a16="http://schemas.microsoft.com/office/drawing/2014/main" id="{9792CC65-37D5-241C-28CF-9F198DED1076}"/>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board with yellow sticky notes and a picture of a volcano&#10;&#10;Description automatically generated">
            <a:extLst>
              <a:ext uri="{FF2B5EF4-FFF2-40B4-BE49-F238E27FC236}">
                <a16:creationId xmlns:a16="http://schemas.microsoft.com/office/drawing/2014/main" id="{66DA7FB9-EC6A-CCC8-75DC-B534CC4526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3753" y="1717677"/>
            <a:ext cx="5406133" cy="4054600"/>
          </a:xfrm>
          <a:prstGeom prst="rect">
            <a:avLst/>
          </a:prstGeom>
        </p:spPr>
      </p:pic>
    </p:spTree>
    <p:extLst>
      <p:ext uri="{BB962C8B-B14F-4D97-AF65-F5344CB8AC3E}">
        <p14:creationId xmlns:p14="http://schemas.microsoft.com/office/powerpoint/2010/main" val="4248462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A7D97-96E9-795B-7A65-13AAB24720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D459E3-3189-9EA4-9039-E2668572AC0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Evaluating</a:t>
            </a:r>
          </a:p>
        </p:txBody>
      </p:sp>
      <p:sp>
        <p:nvSpPr>
          <p:cNvPr id="3" name="Content Placeholder 2">
            <a:extLst>
              <a:ext uri="{FF2B5EF4-FFF2-40B4-BE49-F238E27FC236}">
                <a16:creationId xmlns:a16="http://schemas.microsoft.com/office/drawing/2014/main" id="{83E16A6A-1963-6A87-2D89-EC758A358B2D}"/>
              </a:ext>
            </a:extLst>
          </p:cNvPr>
          <p:cNvSpPr>
            <a:spLocks noGrp="1"/>
          </p:cNvSpPr>
          <p:nvPr>
            <p:ph idx="1"/>
          </p:nvPr>
        </p:nvSpPr>
        <p:spPr>
          <a:xfrm>
            <a:off x="301752" y="1016006"/>
            <a:ext cx="5501640" cy="5457945"/>
          </a:xfrm>
          <a:ln>
            <a:solidFill>
              <a:schemeClr val="tx1"/>
            </a:solidFill>
          </a:ln>
        </p:spPr>
        <p:txBody>
          <a:bodyPr>
            <a:noAutofit/>
          </a:bodyPr>
          <a:lstStyle/>
          <a:p>
            <a:pPr marL="0" indent="0">
              <a:buNone/>
            </a:pPr>
            <a:r>
              <a:rPr lang="en-GB" sz="1400" dirty="0"/>
              <a:t>Aim – My aim with this roll of film was to record the landscape of Anglesey, as I was visiting there over that weekend. More specifically – I intended to capture a range of tones and textures to enhance my understanding of printing them. I am happy with the results and had a good variety of images to work with in the darkroom. </a:t>
            </a:r>
          </a:p>
          <a:p>
            <a:pPr marL="0" indent="0">
              <a:buNone/>
            </a:pPr>
            <a:r>
              <a:rPr lang="en-GB" sz="1400" dirty="0"/>
              <a:t>Planning – Next time I visit Anglesey I need to make sure I have plenty of time to visit locations to shoot. Shooting this roll did feel rushed because I spent most of the time visiting family members. Perhaps this meant I didn’t consider some of the photos as much as I could have, if say, I gave myself an entire day to go out and shoot.</a:t>
            </a:r>
          </a:p>
          <a:p>
            <a:pPr marL="0" indent="0">
              <a:buNone/>
            </a:pPr>
            <a:r>
              <a:rPr lang="en-GB" sz="1400" dirty="0"/>
              <a:t>Shoot – I am really happy with these photographs, nonetheless. I did want to experiment more with natural light, but it was overcast all weekend. Next time I will bring a remote flashgun!</a:t>
            </a:r>
          </a:p>
          <a:p>
            <a:pPr marL="0" indent="0">
              <a:buNone/>
            </a:pPr>
            <a:r>
              <a:rPr lang="en-GB" sz="1400" dirty="0"/>
              <a:t>Selection (from contact Sheet) –The images I chose to print show a range of contrasts, textures and tones, which is what I was intending.</a:t>
            </a:r>
          </a:p>
          <a:p>
            <a:pPr marL="0" indent="0">
              <a:buNone/>
            </a:pPr>
            <a:r>
              <a:rPr lang="en-GB" sz="1400" dirty="0"/>
              <a:t>Editing/Printing– I learnt a lot about using the darkroom by making prints off this roll of film. I was particularly excited about the images in slide 4 as I have wanted to try dodging and burning but had never quite understood how to do it.</a:t>
            </a:r>
          </a:p>
          <a:p>
            <a:pPr marL="0" indent="0">
              <a:buNone/>
            </a:pPr>
            <a:r>
              <a:rPr lang="en-GB" sz="1400" dirty="0"/>
              <a:t>Critique – People’s feedback of my images was positive – many mentioned good use of contrast.</a:t>
            </a:r>
          </a:p>
          <a:p>
            <a:pPr marL="0" indent="0">
              <a:buNone/>
            </a:pPr>
            <a:r>
              <a:rPr lang="en-GB" sz="1400" dirty="0"/>
              <a:t>Outcomes – My outcomes display a lot of new skills such as dodging and burning, split grading and framing an image properly (didn’t bother with this in A-levels unfortunately). </a:t>
            </a:r>
          </a:p>
        </p:txBody>
      </p:sp>
      <p:sp>
        <p:nvSpPr>
          <p:cNvPr id="5" name="Content Placeholder 2">
            <a:extLst>
              <a:ext uri="{FF2B5EF4-FFF2-40B4-BE49-F238E27FC236}">
                <a16:creationId xmlns:a16="http://schemas.microsoft.com/office/drawing/2014/main" id="{83991693-6047-E4E5-CA05-E71854471602}"/>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close-up of a wall of photos&#10;&#10;Description automatically generated">
            <a:extLst>
              <a:ext uri="{FF2B5EF4-FFF2-40B4-BE49-F238E27FC236}">
                <a16:creationId xmlns:a16="http://schemas.microsoft.com/office/drawing/2014/main" id="{5ACE76E8-A4E6-E5AA-A3CA-DE4835B2BD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04821" y="1257489"/>
            <a:ext cx="4742852" cy="4974975"/>
          </a:xfrm>
          <a:prstGeom prst="rect">
            <a:avLst/>
          </a:prstGeom>
        </p:spPr>
      </p:pic>
    </p:spTree>
    <p:extLst>
      <p:ext uri="{BB962C8B-B14F-4D97-AF65-F5344CB8AC3E}">
        <p14:creationId xmlns:p14="http://schemas.microsoft.com/office/powerpoint/2010/main" val="39254880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3350</Words>
  <Application>Microsoft Office PowerPoint</Application>
  <PresentationFormat>Widescreen</PresentationFormat>
  <Paragraphs>89</Paragraphs>
  <Slides>21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Aptos</vt:lpstr>
      <vt:lpstr>Aptos Display</vt:lpstr>
      <vt:lpstr>Arial</vt:lpstr>
      <vt:lpstr>Futura</vt:lpstr>
      <vt:lpstr>Office Theme</vt:lpstr>
      <vt:lpstr>Office Theme</vt:lpstr>
      <vt:lpstr>Project Cycle</vt:lpstr>
      <vt:lpstr>PROJECT CYCLE- Contact Sheets</vt:lpstr>
      <vt:lpstr>Contact sheets</vt:lpstr>
      <vt:lpstr>Task 1A</vt:lpstr>
      <vt:lpstr>Task 1B</vt:lpstr>
      <vt:lpstr>Task 2A</vt:lpstr>
      <vt:lpstr>Task 2B</vt:lpstr>
      <vt:lpstr>TTL Photo Agency (Through the Lens)</vt:lpstr>
      <vt:lpstr>PowerPoint Presentation</vt:lpstr>
      <vt:lpstr>Digital contact sheets</vt:lpstr>
      <vt:lpstr>PROJECT CYCLE- Planning/Documenting</vt:lpstr>
      <vt:lpstr>How did they do this?</vt:lpstr>
      <vt:lpstr>How did they do this? (continued)</vt:lpstr>
      <vt:lpstr>Planning your next roll of film</vt:lpstr>
      <vt:lpstr>Documenting your roll of film</vt:lpstr>
      <vt:lpstr>PROJECT CYCLE- Editing &amp; Evaluating</vt:lpstr>
      <vt:lpstr>Editing </vt:lpstr>
      <vt:lpstr>Evaluating </vt:lpstr>
      <vt:lpstr>Editing – Darkroom Printing</vt:lpstr>
      <vt:lpstr>Critique</vt:lpstr>
      <vt:lpstr>Evaluating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Bunyan (2304492)</dc:creator>
  <cp:lastModifiedBy>Joe Bunyan (2304492)</cp:lastModifiedBy>
  <cp:revision>1</cp:revision>
  <dcterms:created xsi:type="dcterms:W3CDTF">2025-01-03T14:51:28Z</dcterms:created>
  <dcterms:modified xsi:type="dcterms:W3CDTF">2025-01-03T14:59:21Z</dcterms:modified>
</cp:coreProperties>
</file>