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335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472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53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188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831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51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53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33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1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85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3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947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Pupil Behaviour Manager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Amy Glass </a:t>
            </a:r>
          </a:p>
          <a:p>
            <a:r>
              <a:rPr lang="en-GB" dirty="0" smtClean="0"/>
              <a:t>1602407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3247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en-GB" sz="3600" b="1" u="sng" dirty="0" smtClean="0">
                <a:cs typeface="Times New Roman" panose="02020603050405020304" pitchFamily="18" charset="0"/>
              </a:rPr>
              <a:t>When adults change, everything changes</a:t>
            </a:r>
            <a:br>
              <a:rPr lang="en-GB" sz="3600" b="1" u="sng" dirty="0" smtClean="0">
                <a:cs typeface="Times New Roman" panose="02020603050405020304" pitchFamily="18" charset="0"/>
              </a:rPr>
            </a:br>
            <a:r>
              <a:rPr lang="en-GB" sz="3600" b="1" u="sng" dirty="0" smtClean="0">
                <a:cs typeface="Times New Roman" panose="02020603050405020304" pitchFamily="18" charset="0"/>
              </a:rPr>
              <a:t>(Dix, 2017)</a:t>
            </a:r>
            <a:endParaRPr lang="en-GB" sz="3600" b="1" u="sng" dirty="0"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cs typeface="Times New Roman" panose="02020603050405020304" pitchFamily="18" charset="0"/>
              </a:rPr>
              <a:t>Consistent 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Calm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Kind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Proactive impositions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Restorative practice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Relationships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Whole school approach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Policies and Procedures</a:t>
            </a:r>
            <a:endParaRPr lang="en-GB" dirty="0">
              <a:cs typeface="Times New Roman" panose="02020603050405020304" pitchFamily="18" charset="0"/>
            </a:endParaRPr>
          </a:p>
        </p:txBody>
      </p:sp>
      <p:pic>
        <p:nvPicPr>
          <p:cNvPr id="1026" name="Picture 2" descr="Pivotal Education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11193"/>
            <a:ext cx="495654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44169" y="3184861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smtClean="0"/>
              <a:t>Pivotal Education,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55545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Theoretical Understanding of Pedagogy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0222" y="3861048"/>
            <a:ext cx="8229600" cy="2663572"/>
          </a:xfrm>
        </p:spPr>
        <p:txBody>
          <a:bodyPr numCol="2">
            <a:normAutofit fontScale="85000" lnSpcReduction="20000"/>
          </a:bodyPr>
          <a:lstStyle/>
          <a:p>
            <a:r>
              <a:rPr lang="en-GB" dirty="0" smtClean="0"/>
              <a:t>Skinner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Piaget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Carl Rogers</a:t>
            </a:r>
          </a:p>
          <a:p>
            <a:endParaRPr lang="en-GB" dirty="0" smtClean="0"/>
          </a:p>
          <a:p>
            <a:r>
              <a:rPr lang="en-GB" dirty="0" smtClean="0"/>
              <a:t>Maslow</a:t>
            </a:r>
          </a:p>
          <a:p>
            <a:endParaRPr lang="en-GB" dirty="0" smtClean="0"/>
          </a:p>
          <a:p>
            <a:r>
              <a:rPr lang="en-GB" dirty="0" smtClean="0"/>
              <a:t>Bruner</a:t>
            </a:r>
          </a:p>
          <a:p>
            <a:endParaRPr lang="en-GB" dirty="0" smtClean="0"/>
          </a:p>
          <a:p>
            <a:r>
              <a:rPr lang="en-GB" dirty="0" smtClean="0"/>
              <a:t>Vygotsky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1556792"/>
            <a:ext cx="8424936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 smtClean="0"/>
              <a:t>‘There </a:t>
            </a:r>
            <a:r>
              <a:rPr lang="en-GB" dirty="0"/>
              <a:t>are 5 overarching paradigms of educational learning theories; </a:t>
            </a:r>
            <a:r>
              <a:rPr lang="en-GB" dirty="0" err="1"/>
              <a:t>behaviorism</a:t>
            </a:r>
            <a:r>
              <a:rPr lang="en-GB" dirty="0"/>
              <a:t>, cognitivism, constructivism, design/brain-based, humanism and 21st Century </a:t>
            </a:r>
            <a:r>
              <a:rPr lang="en-GB" dirty="0" smtClean="0"/>
              <a:t>skills’ (Education Degree,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393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Identification and Monitoring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68052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SIMS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Vulnerable Assessment Profile (VAP)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National Literacy, Numeracy and Reasoning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Literacy</a:t>
            </a:r>
          </a:p>
          <a:p>
            <a:pPr>
              <a:lnSpc>
                <a:spcPct val="150000"/>
              </a:lnSpc>
            </a:pPr>
            <a:r>
              <a:rPr lang="en-GB" dirty="0" err="1" smtClean="0"/>
              <a:t>Yellis</a:t>
            </a:r>
            <a:r>
              <a:rPr lang="en-GB" dirty="0" smtClean="0"/>
              <a:t> Test</a:t>
            </a:r>
          </a:p>
          <a:p>
            <a:pPr>
              <a:lnSpc>
                <a:spcPct val="150000"/>
              </a:lnSpc>
            </a:pPr>
            <a:r>
              <a:rPr lang="en-GB" dirty="0" err="1" smtClean="0"/>
              <a:t>MidYIS</a:t>
            </a:r>
            <a:r>
              <a:rPr lang="en-GB" dirty="0" smtClean="0"/>
              <a:t> Tests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 descr="Yellis Independent Standardisation Now Availab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911" y="3933056"/>
            <a:ext cx="1499105" cy="1493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dYI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4654"/>
            <a:ext cx="2214116" cy="158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Ho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8" descr="Hom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911" y="1426758"/>
            <a:ext cx="2147177" cy="77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15" descr="Home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7" descr="Home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9" descr="Home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290499" y="2204863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smtClean="0"/>
              <a:t>Capita, 2020)</a:t>
            </a:r>
            <a:endParaRPr lang="en-GB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3851920" y="5462465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(CEM, 2020)</a:t>
            </a:r>
            <a:endParaRPr lang="en-GB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7227230" y="6137208"/>
            <a:ext cx="18540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(CEM,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6032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Relevant Qualifications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SWEET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Prince’s Trust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Vocational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Local Education Businesses </a:t>
            </a:r>
            <a:endParaRPr lang="en-GB" dirty="0"/>
          </a:p>
        </p:txBody>
      </p:sp>
      <p:sp>
        <p:nvSpPr>
          <p:cNvPr id="4" name="AutoShape 2" descr="Sweet Logo Whit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1340768"/>
            <a:ext cx="2232248" cy="961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15917" y="2301985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(SWEET, 2020)</a:t>
            </a:r>
            <a:endParaRPr lang="en-GB" sz="12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132" y="2578985"/>
            <a:ext cx="2053140" cy="102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364088" y="337076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(Prince’s Trust, 2020)</a:t>
            </a:r>
            <a:endParaRPr lang="en-GB" sz="1200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3661381"/>
            <a:ext cx="216217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701728" y="4728181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(Gower College Swansea, 2017)</a:t>
            </a:r>
            <a:endParaRPr lang="en-GB" sz="1200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589240"/>
            <a:ext cx="27813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835696" y="6581001"/>
            <a:ext cx="21242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(Down to Earth Project, 2019)</a:t>
            </a:r>
            <a:endParaRPr lang="en-GB" sz="1200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31070"/>
            <a:ext cx="1889943" cy="948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7605203" y="5499968"/>
            <a:ext cx="12961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(MPCT, 2018)</a:t>
            </a:r>
            <a:endParaRPr lang="en-GB" sz="1200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368" y="5589240"/>
            <a:ext cx="1928657" cy="976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4769565" y="6427048"/>
            <a:ext cx="18906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smtClean="0"/>
              <a:t>The LC Swansea,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19174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and Qualities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92500" lnSpcReduction="20000"/>
          </a:bodyPr>
          <a:lstStyle/>
          <a:p>
            <a:r>
              <a:rPr lang="en-GB" dirty="0" smtClean="0"/>
              <a:t>Leadership skills</a:t>
            </a:r>
          </a:p>
          <a:p>
            <a:r>
              <a:rPr lang="en-GB" dirty="0" smtClean="0"/>
              <a:t>Behaviour management</a:t>
            </a:r>
          </a:p>
          <a:p>
            <a:r>
              <a:rPr lang="en-GB" dirty="0" smtClean="0"/>
              <a:t>Facilitation</a:t>
            </a:r>
          </a:p>
          <a:p>
            <a:r>
              <a:rPr lang="en-GB" dirty="0" smtClean="0"/>
              <a:t>Interpersonal skills</a:t>
            </a:r>
          </a:p>
          <a:p>
            <a:r>
              <a:rPr lang="en-GB" dirty="0" smtClean="0"/>
              <a:t>Intrapersonal skills</a:t>
            </a:r>
          </a:p>
          <a:p>
            <a:r>
              <a:rPr lang="en-GB" dirty="0" smtClean="0"/>
              <a:t>Active listening skills</a:t>
            </a:r>
          </a:p>
          <a:p>
            <a:r>
              <a:rPr lang="en-GB" dirty="0"/>
              <a:t>O</a:t>
            </a:r>
            <a:r>
              <a:rPr lang="en-GB" dirty="0" smtClean="0"/>
              <a:t>rganisation </a:t>
            </a:r>
            <a:r>
              <a:rPr lang="en-GB" dirty="0" smtClean="0"/>
              <a:t>skills</a:t>
            </a:r>
          </a:p>
          <a:p>
            <a:r>
              <a:rPr lang="en-GB" dirty="0" smtClean="0"/>
              <a:t>Community </a:t>
            </a:r>
            <a:r>
              <a:rPr lang="en-GB" dirty="0" smtClean="0"/>
              <a:t>building skills</a:t>
            </a:r>
          </a:p>
          <a:p>
            <a:endParaRPr lang="en-GB" dirty="0" smtClean="0"/>
          </a:p>
          <a:p>
            <a:r>
              <a:rPr lang="en-GB" dirty="0" smtClean="0"/>
              <a:t>Great </a:t>
            </a:r>
            <a:r>
              <a:rPr lang="en-GB" dirty="0" smtClean="0"/>
              <a:t>work ethic</a:t>
            </a:r>
          </a:p>
          <a:p>
            <a:r>
              <a:rPr lang="en-GB" dirty="0" smtClean="0"/>
              <a:t>Able to form constructive and positive relationships</a:t>
            </a:r>
          </a:p>
          <a:p>
            <a:r>
              <a:rPr lang="en-GB" dirty="0" smtClean="0"/>
              <a:t>Resourceful </a:t>
            </a:r>
          </a:p>
          <a:p>
            <a:r>
              <a:rPr lang="en-GB" dirty="0" smtClean="0"/>
              <a:t>Information Technology (IT) skills </a:t>
            </a:r>
            <a:endParaRPr lang="en-GB" dirty="0" smtClean="0"/>
          </a:p>
          <a:p>
            <a:r>
              <a:rPr lang="en-GB" dirty="0" smtClean="0"/>
              <a:t>Critical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847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Continued Professional Development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Inclusive Education BA Degree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Renew MAPA training</a:t>
            </a:r>
          </a:p>
          <a:p>
            <a:endParaRPr lang="en-GB" dirty="0" smtClean="0"/>
          </a:p>
          <a:p>
            <a:r>
              <a:rPr lang="en-GB" dirty="0" smtClean="0"/>
              <a:t>Complete ACE training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Masters Degree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25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1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3700" dirty="0" smtClean="0"/>
              <a:t>‌</a:t>
            </a:r>
            <a:r>
              <a:rPr lang="en-GB" sz="3700" i="1" dirty="0" smtClean="0"/>
              <a:t>Capita</a:t>
            </a:r>
            <a:r>
              <a:rPr lang="en-GB" sz="3700" dirty="0" smtClean="0"/>
              <a:t>, 2020. SIMS Parent App.  Available at: www.capita-sims.co.uk/products-and-services/sims-parent-app. [Accessed 9 May 2020].</a:t>
            </a:r>
          </a:p>
          <a:p>
            <a:pPr>
              <a:lnSpc>
                <a:spcPct val="170000"/>
              </a:lnSpc>
            </a:pPr>
            <a:r>
              <a:rPr lang="en-GB" sz="3700" dirty="0" smtClean="0"/>
              <a:t>‌CEM, 2020. Available at: </a:t>
            </a:r>
            <a:r>
              <a:rPr lang="en-GB" sz="3700" i="1" dirty="0" smtClean="0"/>
              <a:t>www.Cem.Org</a:t>
            </a:r>
            <a:r>
              <a:rPr lang="en-GB" sz="3700" dirty="0" smtClean="0"/>
              <a:t>, www.cem.org/yellis. [Accessed 9 May 2020].</a:t>
            </a:r>
          </a:p>
          <a:p>
            <a:pPr>
              <a:lnSpc>
                <a:spcPct val="170000"/>
              </a:lnSpc>
            </a:pPr>
            <a:r>
              <a:rPr lang="en-GB" sz="3700" i="1" dirty="0" smtClean="0"/>
              <a:t>Down to Earth Project</a:t>
            </a:r>
            <a:r>
              <a:rPr lang="en-GB" sz="3700" dirty="0" smtClean="0"/>
              <a:t>, 2019. Available at: downtoearthproject.org.uk/. [Accessed 10 May 2020].</a:t>
            </a:r>
          </a:p>
          <a:p>
            <a:pPr>
              <a:lnSpc>
                <a:spcPct val="170000"/>
              </a:lnSpc>
            </a:pPr>
            <a:r>
              <a:rPr lang="en-GB" sz="3700" dirty="0" smtClean="0"/>
              <a:t>‌Gower College Swansea, 2017. Available at: www.gcs.ac.uk/tycoch. [Accessed 9 May 2020].</a:t>
            </a:r>
          </a:p>
          <a:p>
            <a:pPr>
              <a:lnSpc>
                <a:spcPct val="170000"/>
              </a:lnSpc>
            </a:pPr>
            <a:r>
              <a:rPr lang="en-GB" sz="3700" i="1" dirty="0" smtClean="0"/>
              <a:t>MPCT</a:t>
            </a:r>
            <a:r>
              <a:rPr lang="en-GB" sz="3700" dirty="0" smtClean="0"/>
              <a:t>, 2018. Available at: mpct.co.uk/location/</a:t>
            </a:r>
            <a:r>
              <a:rPr lang="en-GB" sz="3700" dirty="0" err="1" smtClean="0"/>
              <a:t>swansea</a:t>
            </a:r>
            <a:r>
              <a:rPr lang="en-GB" sz="3700" dirty="0" smtClean="0"/>
              <a:t>/. [Accessed 10 May 2020].</a:t>
            </a:r>
          </a:p>
          <a:p>
            <a:pPr>
              <a:lnSpc>
                <a:spcPct val="170000"/>
              </a:lnSpc>
            </a:pPr>
            <a:r>
              <a:rPr lang="en-GB" sz="3700" i="1" dirty="0" smtClean="0"/>
              <a:t>Pivotal Education,</a:t>
            </a:r>
            <a:r>
              <a:rPr lang="en-GB" sz="3700" dirty="0" smtClean="0"/>
              <a:t> 2020. </a:t>
            </a:r>
            <a:r>
              <a:rPr lang="en-GB" sz="3700" dirty="0"/>
              <a:t>pivotaleducation.com/about-us/. </a:t>
            </a:r>
            <a:r>
              <a:rPr lang="en-GB" sz="3700" dirty="0" smtClean="0"/>
              <a:t>[Accessed </a:t>
            </a:r>
            <a:r>
              <a:rPr lang="en-GB" sz="3700" dirty="0"/>
              <a:t>9 May </a:t>
            </a:r>
            <a:r>
              <a:rPr lang="en-GB" sz="3700" dirty="0" smtClean="0"/>
              <a:t>2020].</a:t>
            </a:r>
            <a:endParaRPr lang="en-GB" sz="3700" dirty="0"/>
          </a:p>
          <a:p>
            <a:pPr>
              <a:lnSpc>
                <a:spcPct val="170000"/>
              </a:lnSpc>
            </a:pPr>
            <a:r>
              <a:rPr lang="en-GB" sz="3700" dirty="0" smtClean="0"/>
              <a:t>‌‌</a:t>
            </a:r>
            <a:r>
              <a:rPr lang="en-GB" sz="3700" i="1" dirty="0" smtClean="0"/>
              <a:t>Sweet</a:t>
            </a:r>
            <a:r>
              <a:rPr lang="en-GB" sz="3700" dirty="0" smtClean="0"/>
              <a:t>, 2020. Available at: www.sweet.education/news. [Accessed 10 May 2020].</a:t>
            </a:r>
          </a:p>
          <a:p>
            <a:pPr>
              <a:lnSpc>
                <a:spcPct val="170000"/>
              </a:lnSpc>
            </a:pPr>
            <a:r>
              <a:rPr lang="en-GB" sz="3700" dirty="0" smtClean="0"/>
              <a:t>The </a:t>
            </a:r>
            <a:r>
              <a:rPr lang="en-GB" sz="3700" dirty="0"/>
              <a:t>Five Educational Learning </a:t>
            </a:r>
            <a:r>
              <a:rPr lang="en-GB" sz="3700" dirty="0" smtClean="0"/>
              <a:t>Theories, 2020. Available at: </a:t>
            </a:r>
            <a:r>
              <a:rPr lang="en-GB" sz="3700" i="1" dirty="0" err="1" smtClean="0"/>
              <a:t>Educationdegree.Com</a:t>
            </a:r>
            <a:r>
              <a:rPr lang="en-GB" sz="3700" dirty="0" smtClean="0"/>
              <a:t>, </a:t>
            </a:r>
            <a:r>
              <a:rPr lang="en-GB" sz="3700" dirty="0"/>
              <a:t>www.educationdegree.com/articles/educational-learning-theories/. </a:t>
            </a:r>
            <a:r>
              <a:rPr lang="en-GB" sz="3700" dirty="0" smtClean="0"/>
              <a:t>[Accessed </a:t>
            </a:r>
            <a:r>
              <a:rPr lang="en-GB" sz="3700" dirty="0"/>
              <a:t>9 May </a:t>
            </a:r>
            <a:r>
              <a:rPr lang="en-GB" sz="3700" dirty="0" smtClean="0"/>
              <a:t>2020].</a:t>
            </a:r>
          </a:p>
          <a:p>
            <a:pPr>
              <a:lnSpc>
                <a:spcPct val="170000"/>
              </a:lnSpc>
            </a:pPr>
            <a:r>
              <a:rPr lang="en-GB" sz="3700" i="1" dirty="0" smtClean="0"/>
              <a:t>The LC Swansea</a:t>
            </a:r>
            <a:r>
              <a:rPr lang="en-GB" sz="3700" dirty="0" smtClean="0"/>
              <a:t>, 2020.‌ Swansea’s Leisure Complex - Gym, Waterpark &amp; Activity Centre.</a:t>
            </a:r>
            <a:r>
              <a:rPr lang="en-GB" sz="3700" i="1" dirty="0" smtClean="0"/>
              <a:t> Available at: </a:t>
            </a:r>
            <a:r>
              <a:rPr lang="en-GB" sz="3700" dirty="0" smtClean="0"/>
              <a:t>www.thelcswansea.com/. [Accessed 10 May 2020].</a:t>
            </a:r>
          </a:p>
          <a:p>
            <a:pPr>
              <a:lnSpc>
                <a:spcPct val="170000"/>
              </a:lnSpc>
            </a:pPr>
            <a:r>
              <a:rPr lang="en-GB" sz="3700" dirty="0" smtClean="0"/>
              <a:t>‌The </a:t>
            </a:r>
            <a:r>
              <a:rPr lang="en-GB" sz="3700" dirty="0"/>
              <a:t>Prince’s </a:t>
            </a:r>
            <a:r>
              <a:rPr lang="en-GB" sz="3700" dirty="0" smtClean="0"/>
              <a:t>Trust, 2020. Available at: www.princes-trust.org.uk</a:t>
            </a:r>
            <a:r>
              <a:rPr lang="en-GB" sz="3700" dirty="0"/>
              <a:t>/?gclid=EAIaIQobChMI3pT7neyp6QIVF-DtCh3ewA-0EAAYASAAEgJIk_D_BwE. </a:t>
            </a:r>
            <a:r>
              <a:rPr lang="en-GB" sz="3700" dirty="0" smtClean="0"/>
              <a:t>[Accessed </a:t>
            </a:r>
            <a:r>
              <a:rPr lang="en-GB" sz="3700" dirty="0"/>
              <a:t>9 May </a:t>
            </a:r>
            <a:r>
              <a:rPr lang="en-GB" sz="3700" dirty="0" smtClean="0"/>
              <a:t>2020].</a:t>
            </a:r>
            <a:endParaRPr lang="en-GB" sz="37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696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220</Words>
  <Application>Microsoft Office PowerPoint</Application>
  <PresentationFormat>On-screen Show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Pupil Behaviour Manager</vt:lpstr>
      <vt:lpstr>When adults change, everything changes (Dix, 2017)</vt:lpstr>
      <vt:lpstr>Theoretical Understanding of Pedagogy</vt:lpstr>
      <vt:lpstr>Identification and Monitoring</vt:lpstr>
      <vt:lpstr>Relevant Qualifications</vt:lpstr>
      <vt:lpstr>Skills and Qualities</vt:lpstr>
      <vt:lpstr>Continued Professional Development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Pupil Behaviour Manager</dc:title>
  <dc:creator>Windows 7 User</dc:creator>
  <cp:lastModifiedBy>Windows 7 User</cp:lastModifiedBy>
  <cp:revision>26</cp:revision>
  <dcterms:created xsi:type="dcterms:W3CDTF">2020-05-10T14:14:38Z</dcterms:created>
  <dcterms:modified xsi:type="dcterms:W3CDTF">2020-05-10T19:28:56Z</dcterms:modified>
</cp:coreProperties>
</file>