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67"/>
  </p:notesMasterIdLst>
  <p:handoutMasterIdLst>
    <p:handoutMasterId r:id="rId68"/>
  </p:handoutMasterIdLst>
  <p:sldIdLst>
    <p:sldId id="260" r:id="rId5"/>
    <p:sldId id="450" r:id="rId6"/>
    <p:sldId id="445" r:id="rId7"/>
    <p:sldId id="689" r:id="rId8"/>
    <p:sldId id="451" r:id="rId9"/>
    <p:sldId id="304" r:id="rId10"/>
    <p:sldId id="310" r:id="rId11"/>
    <p:sldId id="453" r:id="rId12"/>
    <p:sldId id="294" r:id="rId13"/>
    <p:sldId id="295" r:id="rId14"/>
    <p:sldId id="625" r:id="rId15"/>
    <p:sldId id="455" r:id="rId16"/>
    <p:sldId id="454" r:id="rId17"/>
    <p:sldId id="296" r:id="rId18"/>
    <p:sldId id="297" r:id="rId19"/>
    <p:sldId id="623" r:id="rId20"/>
    <p:sldId id="630" r:id="rId21"/>
    <p:sldId id="629" r:id="rId22"/>
    <p:sldId id="631" r:id="rId23"/>
    <p:sldId id="292" r:id="rId24"/>
    <p:sldId id="291" r:id="rId25"/>
    <p:sldId id="311" r:id="rId26"/>
    <p:sldId id="290" r:id="rId27"/>
    <p:sldId id="293" r:id="rId28"/>
    <p:sldId id="289" r:id="rId29"/>
    <p:sldId id="307" r:id="rId30"/>
    <p:sldId id="303" r:id="rId31"/>
    <p:sldId id="302" r:id="rId32"/>
    <p:sldId id="306" r:id="rId33"/>
    <p:sldId id="653" r:id="rId34"/>
    <p:sldId id="654" r:id="rId35"/>
    <p:sldId id="652" r:id="rId36"/>
    <p:sldId id="655" r:id="rId37"/>
    <p:sldId id="299" r:id="rId38"/>
    <p:sldId id="300" r:id="rId39"/>
    <p:sldId id="298" r:id="rId40"/>
    <p:sldId id="627" r:id="rId41"/>
    <p:sldId id="626" r:id="rId42"/>
    <p:sldId id="312" r:id="rId43"/>
    <p:sldId id="313" r:id="rId44"/>
    <p:sldId id="314" r:id="rId45"/>
    <p:sldId id="308" r:id="rId46"/>
    <p:sldId id="316" r:id="rId47"/>
    <p:sldId id="621" r:id="rId48"/>
    <p:sldId id="633" r:id="rId49"/>
    <p:sldId id="687" r:id="rId50"/>
    <p:sldId id="317" r:id="rId51"/>
    <p:sldId id="628" r:id="rId52"/>
    <p:sldId id="636" r:id="rId53"/>
    <p:sldId id="648" r:id="rId54"/>
    <p:sldId id="649" r:id="rId55"/>
    <p:sldId id="650" r:id="rId56"/>
    <p:sldId id="309" r:id="rId57"/>
    <p:sldId id="659" r:id="rId58"/>
    <p:sldId id="656" r:id="rId59"/>
    <p:sldId id="326" r:id="rId60"/>
    <p:sldId id="660" r:id="rId61"/>
    <p:sldId id="657" r:id="rId62"/>
    <p:sldId id="658" r:id="rId63"/>
    <p:sldId id="688" r:id="rId64"/>
    <p:sldId id="452" r:id="rId65"/>
    <p:sldId id="640" r:id="rId6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D49A87F-0495-4FC3-B284-70CB1201D9D0}" v="2" dt="2026-01-05T12:47:35.99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990" autoAdjust="0"/>
  </p:normalViewPr>
  <p:slideViewPr>
    <p:cSldViewPr snapToGrid="0">
      <p:cViewPr varScale="1">
        <p:scale>
          <a:sx n="89" d="100"/>
          <a:sy n="89" d="100"/>
        </p:scale>
        <p:origin x="1272" y="96"/>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microsoft.com/office/2015/10/relationships/revisionInfo" Target="revisionInfo.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ishat Bakre" userId="839b68a6-4a2b-45ef-9a5a-14f954bfea5f" providerId="ADAL" clId="{57E77E40-CE06-446B-B0D2-22DA026FB82A}"/>
    <pc:docChg chg="addSld modSld">
      <pc:chgData name="Aishat Bakre" userId="839b68a6-4a2b-45ef-9a5a-14f954bfea5f" providerId="ADAL" clId="{57E77E40-CE06-446B-B0D2-22DA026FB82A}" dt="2026-01-05T12:49:24.379" v="8" actId="34135"/>
      <pc:docMkLst>
        <pc:docMk/>
      </pc:docMkLst>
      <pc:sldChg chg="modSp mod">
        <pc:chgData name="Aishat Bakre" userId="839b68a6-4a2b-45ef-9a5a-14f954bfea5f" providerId="ADAL" clId="{57E77E40-CE06-446B-B0D2-22DA026FB82A}" dt="2026-01-05T12:49:24.379" v="8" actId="34135"/>
        <pc:sldMkLst>
          <pc:docMk/>
          <pc:sldMk cId="1395684286" sldId="260"/>
        </pc:sldMkLst>
        <pc:spChg chg="mod">
          <ac:chgData name="Aishat Bakre" userId="839b68a6-4a2b-45ef-9a5a-14f954bfea5f" providerId="ADAL" clId="{57E77E40-CE06-446B-B0D2-22DA026FB82A}" dt="2026-01-05T12:49:19.040" v="7" actId="20577"/>
          <ac:spMkLst>
            <pc:docMk/>
            <pc:sldMk cId="1395684286" sldId="260"/>
            <ac:spMk id="2" creationId="{00000000-0000-0000-0000-000000000000}"/>
          </ac:spMkLst>
        </pc:spChg>
        <pc:spChg chg="mod">
          <ac:chgData name="Aishat Bakre" userId="839b68a6-4a2b-45ef-9a5a-14f954bfea5f" providerId="ADAL" clId="{57E77E40-CE06-446B-B0D2-22DA026FB82A}" dt="2026-01-05T12:49:24.379" v="8" actId="34135"/>
          <ac:spMkLst>
            <pc:docMk/>
            <pc:sldMk cId="1395684286" sldId="260"/>
            <ac:spMk id="5" creationId="{ADFE276F-6869-41C6-B887-3EC4A210430D}"/>
          </ac:spMkLst>
        </pc:spChg>
      </pc:sldChg>
      <pc:sldChg chg="add">
        <pc:chgData name="Aishat Bakre" userId="839b68a6-4a2b-45ef-9a5a-14f954bfea5f" providerId="ADAL" clId="{57E77E40-CE06-446B-B0D2-22DA026FB82A}" dt="2026-01-05T12:46:45.166" v="0"/>
        <pc:sldMkLst>
          <pc:docMk/>
          <pc:sldMk cId="1445822040" sldId="688"/>
        </pc:sldMkLst>
      </pc:sldChg>
      <pc:sldChg chg="add">
        <pc:chgData name="Aishat Bakre" userId="839b68a6-4a2b-45ef-9a5a-14f954bfea5f" providerId="ADAL" clId="{57E77E40-CE06-446B-B0D2-22DA026FB82A}" dt="2026-01-05T12:47:35.992" v="1"/>
        <pc:sldMkLst>
          <pc:docMk/>
          <pc:sldMk cId="4283949884" sldId="689"/>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68F897A-EA3C-4E13-A621-9FC0BAEE6471}" type="doc">
      <dgm:prSet loTypeId="urn:microsoft.com/office/officeart/2016/7/layout/RepeatingBendingProcessNew" loCatId="process" qsTypeId="urn:microsoft.com/office/officeart/2005/8/quickstyle/simple1" qsCatId="simple" csTypeId="urn:microsoft.com/office/officeart/2005/8/colors/accent1_2" csCatId="accent1" phldr="1"/>
      <dgm:spPr/>
      <dgm:t>
        <a:bodyPr/>
        <a:lstStyle/>
        <a:p>
          <a:endParaRPr lang="en-US"/>
        </a:p>
      </dgm:t>
    </dgm:pt>
    <dgm:pt modelId="{83417F16-F030-4F09-88DA-9E78302DB124}">
      <dgm:prSet/>
      <dgm:spPr/>
      <dgm:t>
        <a:bodyPr/>
        <a:lstStyle/>
        <a:p>
          <a:r>
            <a:rPr lang="en-GB"/>
            <a:t>The five  priorities for care that customers and carers can expect to receive in the last few days and hours of life include.</a:t>
          </a:r>
          <a:endParaRPr lang="en-US"/>
        </a:p>
      </dgm:t>
    </dgm:pt>
    <dgm:pt modelId="{CCB9BDFB-98FB-40CD-B4B6-127CC6C76213}" type="parTrans" cxnId="{0A5A5C68-2E6E-4AFC-95FB-9C1F56406946}">
      <dgm:prSet/>
      <dgm:spPr/>
      <dgm:t>
        <a:bodyPr/>
        <a:lstStyle/>
        <a:p>
          <a:endParaRPr lang="en-US"/>
        </a:p>
      </dgm:t>
    </dgm:pt>
    <dgm:pt modelId="{C7D2F4CB-7748-44FF-91AA-8F9E320E2EAE}" type="sibTrans" cxnId="{0A5A5C68-2E6E-4AFC-95FB-9C1F56406946}">
      <dgm:prSet/>
      <dgm:spPr/>
      <dgm:t>
        <a:bodyPr/>
        <a:lstStyle/>
        <a:p>
          <a:endParaRPr lang="en-US"/>
        </a:p>
      </dgm:t>
    </dgm:pt>
    <dgm:pt modelId="{B121C024-BBE8-4019-895D-C7EA65A5C9E0}">
      <dgm:prSet/>
      <dgm:spPr/>
      <dgm:t>
        <a:bodyPr/>
        <a:lstStyle/>
        <a:p>
          <a:r>
            <a:rPr lang="en-GB"/>
            <a:t>Doctor must regularly see patient and if they believe death might occur very soon, they must explain this to the patient and the close relations.</a:t>
          </a:r>
          <a:endParaRPr lang="en-US"/>
        </a:p>
      </dgm:t>
    </dgm:pt>
    <dgm:pt modelId="{615C05F1-86B3-4AC2-B61F-E9436C320555}" type="parTrans" cxnId="{5694707B-06D7-4A4A-AF53-6EFDFF9AC977}">
      <dgm:prSet/>
      <dgm:spPr/>
      <dgm:t>
        <a:bodyPr/>
        <a:lstStyle/>
        <a:p>
          <a:endParaRPr lang="en-US"/>
        </a:p>
      </dgm:t>
    </dgm:pt>
    <dgm:pt modelId="{F809AC5D-F869-491B-9270-35CC06536C80}" type="sibTrans" cxnId="{5694707B-06D7-4A4A-AF53-6EFDFF9AC977}">
      <dgm:prSet/>
      <dgm:spPr/>
      <dgm:t>
        <a:bodyPr/>
        <a:lstStyle/>
        <a:p>
          <a:endParaRPr lang="en-US"/>
        </a:p>
      </dgm:t>
    </dgm:pt>
    <dgm:pt modelId="{5357395E-34B0-4621-A503-592ECF68C5DF}">
      <dgm:prSet/>
      <dgm:spPr/>
      <dgm:t>
        <a:bodyPr/>
        <a:lstStyle/>
        <a:p>
          <a:r>
            <a:rPr lang="en-GB"/>
            <a:t>Staff directly involve with the  patient care should sensitively communicate with them.</a:t>
          </a:r>
          <a:endParaRPr lang="en-US"/>
        </a:p>
      </dgm:t>
    </dgm:pt>
    <dgm:pt modelId="{DD722016-D05B-456A-B594-592548CFE1C2}" type="parTrans" cxnId="{99571B50-A944-47C7-A580-741A8D703209}">
      <dgm:prSet/>
      <dgm:spPr/>
      <dgm:t>
        <a:bodyPr/>
        <a:lstStyle/>
        <a:p>
          <a:endParaRPr lang="en-US"/>
        </a:p>
      </dgm:t>
    </dgm:pt>
    <dgm:pt modelId="{9A0F30DE-EEE5-4EA6-81D3-F1B56FDF9E95}" type="sibTrans" cxnId="{99571B50-A944-47C7-A580-741A8D703209}">
      <dgm:prSet/>
      <dgm:spPr/>
      <dgm:t>
        <a:bodyPr/>
        <a:lstStyle/>
        <a:p>
          <a:endParaRPr lang="en-US"/>
        </a:p>
      </dgm:t>
    </dgm:pt>
    <dgm:pt modelId="{A5C4C9A0-7C61-4FB2-BEE9-F6FD2DDDB5D7}">
      <dgm:prSet/>
      <dgm:spPr/>
      <dgm:t>
        <a:bodyPr/>
        <a:lstStyle/>
        <a:p>
          <a:r>
            <a:rPr lang="en-GB"/>
            <a:t>Decision making regarding the care required should involve both the patient and the family.</a:t>
          </a:r>
          <a:endParaRPr lang="en-US"/>
        </a:p>
      </dgm:t>
    </dgm:pt>
    <dgm:pt modelId="{94AAE718-E477-45CA-BC1D-7C126892E373}" type="parTrans" cxnId="{8663A24C-A7D9-429E-8A01-EA60007909A4}">
      <dgm:prSet/>
      <dgm:spPr/>
      <dgm:t>
        <a:bodyPr/>
        <a:lstStyle/>
        <a:p>
          <a:endParaRPr lang="en-US"/>
        </a:p>
      </dgm:t>
    </dgm:pt>
    <dgm:pt modelId="{DF106E2E-A7E9-4170-A30E-91FCF0A06D8A}" type="sibTrans" cxnId="{8663A24C-A7D9-429E-8A01-EA60007909A4}">
      <dgm:prSet/>
      <dgm:spPr/>
      <dgm:t>
        <a:bodyPr/>
        <a:lstStyle/>
        <a:p>
          <a:endParaRPr lang="en-US"/>
        </a:p>
      </dgm:t>
    </dgm:pt>
    <dgm:pt modelId="{D43B8E83-F75F-4439-AC5F-C46C35E2E05C}">
      <dgm:prSet/>
      <dgm:spPr/>
      <dgm:t>
        <a:bodyPr/>
        <a:lstStyle/>
        <a:p>
          <a:r>
            <a:rPr lang="en-GB"/>
            <a:t>An individual plan of care should be agreed by the patient and delivered with compassion.</a:t>
          </a:r>
          <a:endParaRPr lang="en-US"/>
        </a:p>
      </dgm:t>
    </dgm:pt>
    <dgm:pt modelId="{EE7E158F-8017-499C-87F5-B02433C1C0FB}" type="parTrans" cxnId="{9601B836-04F9-49D4-B3F2-DFE155A31A3B}">
      <dgm:prSet/>
      <dgm:spPr/>
      <dgm:t>
        <a:bodyPr/>
        <a:lstStyle/>
        <a:p>
          <a:endParaRPr lang="en-US"/>
        </a:p>
      </dgm:t>
    </dgm:pt>
    <dgm:pt modelId="{E6DE949A-07A9-4C32-9C8D-082CE525AD7E}" type="sibTrans" cxnId="{9601B836-04F9-49D4-B3F2-DFE155A31A3B}">
      <dgm:prSet/>
      <dgm:spPr/>
      <dgm:t>
        <a:bodyPr/>
        <a:lstStyle/>
        <a:p>
          <a:endParaRPr lang="en-US"/>
        </a:p>
      </dgm:t>
    </dgm:pt>
    <dgm:pt modelId="{0D4BA9E2-762A-491B-99F7-14B1FB3EC4D6}">
      <dgm:prSet/>
      <dgm:spPr/>
      <dgm:t>
        <a:bodyPr/>
        <a:lstStyle/>
        <a:p>
          <a:r>
            <a:rPr lang="en-GB"/>
            <a:t>Family needs must be met at all time</a:t>
          </a:r>
          <a:endParaRPr lang="en-US"/>
        </a:p>
      </dgm:t>
    </dgm:pt>
    <dgm:pt modelId="{360083C6-E457-46A7-884B-4773943449EF}" type="parTrans" cxnId="{BC3E93EB-7B61-45C6-BE62-C203C2AA6874}">
      <dgm:prSet/>
      <dgm:spPr/>
      <dgm:t>
        <a:bodyPr/>
        <a:lstStyle/>
        <a:p>
          <a:endParaRPr lang="en-US"/>
        </a:p>
      </dgm:t>
    </dgm:pt>
    <dgm:pt modelId="{21904569-6309-4D90-A924-2228DEE82F1F}" type="sibTrans" cxnId="{BC3E93EB-7B61-45C6-BE62-C203C2AA6874}">
      <dgm:prSet/>
      <dgm:spPr/>
      <dgm:t>
        <a:bodyPr/>
        <a:lstStyle/>
        <a:p>
          <a:endParaRPr lang="en-US"/>
        </a:p>
      </dgm:t>
    </dgm:pt>
    <dgm:pt modelId="{9106A446-CCA6-4622-A057-4954B57AE106}" type="pres">
      <dgm:prSet presAssocID="{F68F897A-EA3C-4E13-A621-9FC0BAEE6471}" presName="Name0" presStyleCnt="0">
        <dgm:presLayoutVars>
          <dgm:dir/>
          <dgm:resizeHandles val="exact"/>
        </dgm:presLayoutVars>
      </dgm:prSet>
      <dgm:spPr/>
    </dgm:pt>
    <dgm:pt modelId="{90AC9DFE-1965-404A-9180-46932E91290A}" type="pres">
      <dgm:prSet presAssocID="{83417F16-F030-4F09-88DA-9E78302DB124}" presName="node" presStyleLbl="node1" presStyleIdx="0" presStyleCnt="6">
        <dgm:presLayoutVars>
          <dgm:bulletEnabled val="1"/>
        </dgm:presLayoutVars>
      </dgm:prSet>
      <dgm:spPr/>
    </dgm:pt>
    <dgm:pt modelId="{047526AA-DC1E-46F0-A155-4504CA6B777E}" type="pres">
      <dgm:prSet presAssocID="{C7D2F4CB-7748-44FF-91AA-8F9E320E2EAE}" presName="sibTrans" presStyleLbl="sibTrans1D1" presStyleIdx="0" presStyleCnt="5"/>
      <dgm:spPr/>
    </dgm:pt>
    <dgm:pt modelId="{875B89D3-1980-402B-AEB6-451EA6E7B34E}" type="pres">
      <dgm:prSet presAssocID="{C7D2F4CB-7748-44FF-91AA-8F9E320E2EAE}" presName="connectorText" presStyleLbl="sibTrans1D1" presStyleIdx="0" presStyleCnt="5"/>
      <dgm:spPr/>
    </dgm:pt>
    <dgm:pt modelId="{C473B68D-4866-4EB0-8B76-EAF5D7FA2517}" type="pres">
      <dgm:prSet presAssocID="{B121C024-BBE8-4019-895D-C7EA65A5C9E0}" presName="node" presStyleLbl="node1" presStyleIdx="1" presStyleCnt="6">
        <dgm:presLayoutVars>
          <dgm:bulletEnabled val="1"/>
        </dgm:presLayoutVars>
      </dgm:prSet>
      <dgm:spPr/>
    </dgm:pt>
    <dgm:pt modelId="{ABB14253-F70C-4DD7-A2E6-8EAD9AB0ED20}" type="pres">
      <dgm:prSet presAssocID="{F809AC5D-F869-491B-9270-35CC06536C80}" presName="sibTrans" presStyleLbl="sibTrans1D1" presStyleIdx="1" presStyleCnt="5"/>
      <dgm:spPr/>
    </dgm:pt>
    <dgm:pt modelId="{610B9586-D0E0-4981-9769-4FFDC395B59B}" type="pres">
      <dgm:prSet presAssocID="{F809AC5D-F869-491B-9270-35CC06536C80}" presName="connectorText" presStyleLbl="sibTrans1D1" presStyleIdx="1" presStyleCnt="5"/>
      <dgm:spPr/>
    </dgm:pt>
    <dgm:pt modelId="{20CB0B1A-BF05-4CE9-BEC8-57F64651B5DF}" type="pres">
      <dgm:prSet presAssocID="{5357395E-34B0-4621-A503-592ECF68C5DF}" presName="node" presStyleLbl="node1" presStyleIdx="2" presStyleCnt="6">
        <dgm:presLayoutVars>
          <dgm:bulletEnabled val="1"/>
        </dgm:presLayoutVars>
      </dgm:prSet>
      <dgm:spPr/>
    </dgm:pt>
    <dgm:pt modelId="{0BEE660E-BE07-426D-B120-3CE29C64F5F8}" type="pres">
      <dgm:prSet presAssocID="{9A0F30DE-EEE5-4EA6-81D3-F1B56FDF9E95}" presName="sibTrans" presStyleLbl="sibTrans1D1" presStyleIdx="2" presStyleCnt="5"/>
      <dgm:spPr/>
    </dgm:pt>
    <dgm:pt modelId="{4676D52B-B338-4DFB-B0CC-C3FE54D20A5E}" type="pres">
      <dgm:prSet presAssocID="{9A0F30DE-EEE5-4EA6-81D3-F1B56FDF9E95}" presName="connectorText" presStyleLbl="sibTrans1D1" presStyleIdx="2" presStyleCnt="5"/>
      <dgm:spPr/>
    </dgm:pt>
    <dgm:pt modelId="{12CDFDCE-7BF0-47E8-AAC7-09E90DEE616F}" type="pres">
      <dgm:prSet presAssocID="{A5C4C9A0-7C61-4FB2-BEE9-F6FD2DDDB5D7}" presName="node" presStyleLbl="node1" presStyleIdx="3" presStyleCnt="6">
        <dgm:presLayoutVars>
          <dgm:bulletEnabled val="1"/>
        </dgm:presLayoutVars>
      </dgm:prSet>
      <dgm:spPr/>
    </dgm:pt>
    <dgm:pt modelId="{16450F06-1D9F-47A8-9B19-55642EC730EA}" type="pres">
      <dgm:prSet presAssocID="{DF106E2E-A7E9-4170-A30E-91FCF0A06D8A}" presName="sibTrans" presStyleLbl="sibTrans1D1" presStyleIdx="3" presStyleCnt="5"/>
      <dgm:spPr/>
    </dgm:pt>
    <dgm:pt modelId="{2A6746E7-BF21-467D-B88A-39CAC104E3B5}" type="pres">
      <dgm:prSet presAssocID="{DF106E2E-A7E9-4170-A30E-91FCF0A06D8A}" presName="connectorText" presStyleLbl="sibTrans1D1" presStyleIdx="3" presStyleCnt="5"/>
      <dgm:spPr/>
    </dgm:pt>
    <dgm:pt modelId="{6E5D6965-F256-4823-B54E-5C19170C2E56}" type="pres">
      <dgm:prSet presAssocID="{D43B8E83-F75F-4439-AC5F-C46C35E2E05C}" presName="node" presStyleLbl="node1" presStyleIdx="4" presStyleCnt="6">
        <dgm:presLayoutVars>
          <dgm:bulletEnabled val="1"/>
        </dgm:presLayoutVars>
      </dgm:prSet>
      <dgm:spPr/>
    </dgm:pt>
    <dgm:pt modelId="{1F00993A-4777-4231-857E-CFD369BD7E50}" type="pres">
      <dgm:prSet presAssocID="{E6DE949A-07A9-4C32-9C8D-082CE525AD7E}" presName="sibTrans" presStyleLbl="sibTrans1D1" presStyleIdx="4" presStyleCnt="5"/>
      <dgm:spPr/>
    </dgm:pt>
    <dgm:pt modelId="{F5B7038A-0920-4683-BA57-AB1526268C2C}" type="pres">
      <dgm:prSet presAssocID="{E6DE949A-07A9-4C32-9C8D-082CE525AD7E}" presName="connectorText" presStyleLbl="sibTrans1D1" presStyleIdx="4" presStyleCnt="5"/>
      <dgm:spPr/>
    </dgm:pt>
    <dgm:pt modelId="{46D1F1ED-57CC-4CA4-B642-BDCF5B570E81}" type="pres">
      <dgm:prSet presAssocID="{0D4BA9E2-762A-491B-99F7-14B1FB3EC4D6}" presName="node" presStyleLbl="node1" presStyleIdx="5" presStyleCnt="6">
        <dgm:presLayoutVars>
          <dgm:bulletEnabled val="1"/>
        </dgm:presLayoutVars>
      </dgm:prSet>
      <dgm:spPr/>
    </dgm:pt>
  </dgm:ptLst>
  <dgm:cxnLst>
    <dgm:cxn modelId="{802F7613-B089-487D-8D9D-99ED11BBC560}" type="presOf" srcId="{E6DE949A-07A9-4C32-9C8D-082CE525AD7E}" destId="{1F00993A-4777-4231-857E-CFD369BD7E50}" srcOrd="0" destOrd="0" presId="urn:microsoft.com/office/officeart/2016/7/layout/RepeatingBendingProcessNew"/>
    <dgm:cxn modelId="{7FBF3E1B-91FC-4F00-8D32-E0C53A0ADB3D}" type="presOf" srcId="{83417F16-F030-4F09-88DA-9E78302DB124}" destId="{90AC9DFE-1965-404A-9180-46932E91290A}" srcOrd="0" destOrd="0" presId="urn:microsoft.com/office/officeart/2016/7/layout/RepeatingBendingProcessNew"/>
    <dgm:cxn modelId="{E0685824-432E-4E3C-82E2-8F77B6D9108A}" type="presOf" srcId="{C7D2F4CB-7748-44FF-91AA-8F9E320E2EAE}" destId="{047526AA-DC1E-46F0-A155-4504CA6B777E}" srcOrd="0" destOrd="0" presId="urn:microsoft.com/office/officeart/2016/7/layout/RepeatingBendingProcessNew"/>
    <dgm:cxn modelId="{C54FB028-5B36-4EDE-ADFF-40661BF3ADEE}" type="presOf" srcId="{F809AC5D-F869-491B-9270-35CC06536C80}" destId="{ABB14253-F70C-4DD7-A2E6-8EAD9AB0ED20}" srcOrd="0" destOrd="0" presId="urn:microsoft.com/office/officeart/2016/7/layout/RepeatingBendingProcessNew"/>
    <dgm:cxn modelId="{9601B836-04F9-49D4-B3F2-DFE155A31A3B}" srcId="{F68F897A-EA3C-4E13-A621-9FC0BAEE6471}" destId="{D43B8E83-F75F-4439-AC5F-C46C35E2E05C}" srcOrd="4" destOrd="0" parTransId="{EE7E158F-8017-499C-87F5-B02433C1C0FB}" sibTransId="{E6DE949A-07A9-4C32-9C8D-082CE525AD7E}"/>
    <dgm:cxn modelId="{0A5A5C68-2E6E-4AFC-95FB-9C1F56406946}" srcId="{F68F897A-EA3C-4E13-A621-9FC0BAEE6471}" destId="{83417F16-F030-4F09-88DA-9E78302DB124}" srcOrd="0" destOrd="0" parTransId="{CCB9BDFB-98FB-40CD-B4B6-127CC6C76213}" sibTransId="{C7D2F4CB-7748-44FF-91AA-8F9E320E2EAE}"/>
    <dgm:cxn modelId="{8663A24C-A7D9-429E-8A01-EA60007909A4}" srcId="{F68F897A-EA3C-4E13-A621-9FC0BAEE6471}" destId="{A5C4C9A0-7C61-4FB2-BEE9-F6FD2DDDB5D7}" srcOrd="3" destOrd="0" parTransId="{94AAE718-E477-45CA-BC1D-7C126892E373}" sibTransId="{DF106E2E-A7E9-4170-A30E-91FCF0A06D8A}"/>
    <dgm:cxn modelId="{FE03E86C-814D-4C3A-BA2D-23C7EFFE5617}" type="presOf" srcId="{9A0F30DE-EEE5-4EA6-81D3-F1B56FDF9E95}" destId="{0BEE660E-BE07-426D-B120-3CE29C64F5F8}" srcOrd="0" destOrd="0" presId="urn:microsoft.com/office/officeart/2016/7/layout/RepeatingBendingProcessNew"/>
    <dgm:cxn modelId="{99571B50-A944-47C7-A580-741A8D703209}" srcId="{F68F897A-EA3C-4E13-A621-9FC0BAEE6471}" destId="{5357395E-34B0-4621-A503-592ECF68C5DF}" srcOrd="2" destOrd="0" parTransId="{DD722016-D05B-456A-B594-592548CFE1C2}" sibTransId="{9A0F30DE-EEE5-4EA6-81D3-F1B56FDF9E95}"/>
    <dgm:cxn modelId="{CCA68479-9EE3-4FDE-8E41-5710D425F8B4}" type="presOf" srcId="{DF106E2E-A7E9-4170-A30E-91FCF0A06D8A}" destId="{2A6746E7-BF21-467D-B88A-39CAC104E3B5}" srcOrd="1" destOrd="0" presId="urn:microsoft.com/office/officeart/2016/7/layout/RepeatingBendingProcessNew"/>
    <dgm:cxn modelId="{5694707B-06D7-4A4A-AF53-6EFDFF9AC977}" srcId="{F68F897A-EA3C-4E13-A621-9FC0BAEE6471}" destId="{B121C024-BBE8-4019-895D-C7EA65A5C9E0}" srcOrd="1" destOrd="0" parTransId="{615C05F1-86B3-4AC2-B61F-E9436C320555}" sibTransId="{F809AC5D-F869-491B-9270-35CC06536C80}"/>
    <dgm:cxn modelId="{5B63268D-A621-4CB6-AC97-AD138F3E09C0}" type="presOf" srcId="{DF106E2E-A7E9-4170-A30E-91FCF0A06D8A}" destId="{16450F06-1D9F-47A8-9B19-55642EC730EA}" srcOrd="0" destOrd="0" presId="urn:microsoft.com/office/officeart/2016/7/layout/RepeatingBendingProcessNew"/>
    <dgm:cxn modelId="{CF66319B-9994-45CD-83B8-75DC8E5DA565}" type="presOf" srcId="{E6DE949A-07A9-4C32-9C8D-082CE525AD7E}" destId="{F5B7038A-0920-4683-BA57-AB1526268C2C}" srcOrd="1" destOrd="0" presId="urn:microsoft.com/office/officeart/2016/7/layout/RepeatingBendingProcessNew"/>
    <dgm:cxn modelId="{D2BB09D5-528C-47FA-A4FB-229FEC540ADA}" type="presOf" srcId="{0D4BA9E2-762A-491B-99F7-14B1FB3EC4D6}" destId="{46D1F1ED-57CC-4CA4-B642-BDCF5B570E81}" srcOrd="0" destOrd="0" presId="urn:microsoft.com/office/officeart/2016/7/layout/RepeatingBendingProcessNew"/>
    <dgm:cxn modelId="{A7FA3CDE-128A-48EF-B7DF-37D116EF520E}" type="presOf" srcId="{A5C4C9A0-7C61-4FB2-BEE9-F6FD2DDDB5D7}" destId="{12CDFDCE-7BF0-47E8-AAC7-09E90DEE616F}" srcOrd="0" destOrd="0" presId="urn:microsoft.com/office/officeart/2016/7/layout/RepeatingBendingProcessNew"/>
    <dgm:cxn modelId="{C71A4CE2-455F-46F5-9604-A3D20EED6BCF}" type="presOf" srcId="{5357395E-34B0-4621-A503-592ECF68C5DF}" destId="{20CB0B1A-BF05-4CE9-BEC8-57F64651B5DF}" srcOrd="0" destOrd="0" presId="urn:microsoft.com/office/officeart/2016/7/layout/RepeatingBendingProcessNew"/>
    <dgm:cxn modelId="{86937DE5-9D82-48DE-9F6C-4137F4F2B83F}" type="presOf" srcId="{9A0F30DE-EEE5-4EA6-81D3-F1B56FDF9E95}" destId="{4676D52B-B338-4DFB-B0CC-C3FE54D20A5E}" srcOrd="1" destOrd="0" presId="urn:microsoft.com/office/officeart/2016/7/layout/RepeatingBendingProcessNew"/>
    <dgm:cxn modelId="{B106DBE5-B881-4A58-8A26-206856A505DB}" type="presOf" srcId="{C7D2F4CB-7748-44FF-91AA-8F9E320E2EAE}" destId="{875B89D3-1980-402B-AEB6-451EA6E7B34E}" srcOrd="1" destOrd="0" presId="urn:microsoft.com/office/officeart/2016/7/layout/RepeatingBendingProcessNew"/>
    <dgm:cxn modelId="{4422DFE8-F7CD-4AA8-9717-CE9662B684D6}" type="presOf" srcId="{F68F897A-EA3C-4E13-A621-9FC0BAEE6471}" destId="{9106A446-CCA6-4622-A057-4954B57AE106}" srcOrd="0" destOrd="0" presId="urn:microsoft.com/office/officeart/2016/7/layout/RepeatingBendingProcessNew"/>
    <dgm:cxn modelId="{BC3E93EB-7B61-45C6-BE62-C203C2AA6874}" srcId="{F68F897A-EA3C-4E13-A621-9FC0BAEE6471}" destId="{0D4BA9E2-762A-491B-99F7-14B1FB3EC4D6}" srcOrd="5" destOrd="0" parTransId="{360083C6-E457-46A7-884B-4773943449EF}" sibTransId="{21904569-6309-4D90-A924-2228DEE82F1F}"/>
    <dgm:cxn modelId="{EA60AEEF-EED0-45DC-8BBB-18B4464D8D4D}" type="presOf" srcId="{D43B8E83-F75F-4439-AC5F-C46C35E2E05C}" destId="{6E5D6965-F256-4823-B54E-5C19170C2E56}" srcOrd="0" destOrd="0" presId="urn:microsoft.com/office/officeart/2016/7/layout/RepeatingBendingProcessNew"/>
    <dgm:cxn modelId="{8D5597F4-F0DF-41C0-A50A-135E1A3E26D9}" type="presOf" srcId="{B121C024-BBE8-4019-895D-C7EA65A5C9E0}" destId="{C473B68D-4866-4EB0-8B76-EAF5D7FA2517}" srcOrd="0" destOrd="0" presId="urn:microsoft.com/office/officeart/2016/7/layout/RepeatingBendingProcessNew"/>
    <dgm:cxn modelId="{96F266F6-F549-44C4-B6B6-A2A2D378061C}" type="presOf" srcId="{F809AC5D-F869-491B-9270-35CC06536C80}" destId="{610B9586-D0E0-4981-9769-4FFDC395B59B}" srcOrd="1" destOrd="0" presId="urn:microsoft.com/office/officeart/2016/7/layout/RepeatingBendingProcessNew"/>
    <dgm:cxn modelId="{C07553BE-77BC-48E2-9CC7-E00507D2BC94}" type="presParOf" srcId="{9106A446-CCA6-4622-A057-4954B57AE106}" destId="{90AC9DFE-1965-404A-9180-46932E91290A}" srcOrd="0" destOrd="0" presId="urn:microsoft.com/office/officeart/2016/7/layout/RepeatingBendingProcessNew"/>
    <dgm:cxn modelId="{9E6B0066-24BF-4F50-8098-8715B9363584}" type="presParOf" srcId="{9106A446-CCA6-4622-A057-4954B57AE106}" destId="{047526AA-DC1E-46F0-A155-4504CA6B777E}" srcOrd="1" destOrd="0" presId="urn:microsoft.com/office/officeart/2016/7/layout/RepeatingBendingProcessNew"/>
    <dgm:cxn modelId="{FE35560E-0C57-4216-BCA1-8D80FD9270FD}" type="presParOf" srcId="{047526AA-DC1E-46F0-A155-4504CA6B777E}" destId="{875B89D3-1980-402B-AEB6-451EA6E7B34E}" srcOrd="0" destOrd="0" presId="urn:microsoft.com/office/officeart/2016/7/layout/RepeatingBendingProcessNew"/>
    <dgm:cxn modelId="{B96761D3-7CC3-4CF8-B5E3-301A1CC48263}" type="presParOf" srcId="{9106A446-CCA6-4622-A057-4954B57AE106}" destId="{C473B68D-4866-4EB0-8B76-EAF5D7FA2517}" srcOrd="2" destOrd="0" presId="urn:microsoft.com/office/officeart/2016/7/layout/RepeatingBendingProcessNew"/>
    <dgm:cxn modelId="{BD8DC665-A1E9-4367-B7B0-3E433E48DDAA}" type="presParOf" srcId="{9106A446-CCA6-4622-A057-4954B57AE106}" destId="{ABB14253-F70C-4DD7-A2E6-8EAD9AB0ED20}" srcOrd="3" destOrd="0" presId="urn:microsoft.com/office/officeart/2016/7/layout/RepeatingBendingProcessNew"/>
    <dgm:cxn modelId="{E0D80EDF-D17E-4278-992E-7BBB660CE2D3}" type="presParOf" srcId="{ABB14253-F70C-4DD7-A2E6-8EAD9AB0ED20}" destId="{610B9586-D0E0-4981-9769-4FFDC395B59B}" srcOrd="0" destOrd="0" presId="urn:microsoft.com/office/officeart/2016/7/layout/RepeatingBendingProcessNew"/>
    <dgm:cxn modelId="{D47968E2-4B62-4B83-8C85-B2D42125A375}" type="presParOf" srcId="{9106A446-CCA6-4622-A057-4954B57AE106}" destId="{20CB0B1A-BF05-4CE9-BEC8-57F64651B5DF}" srcOrd="4" destOrd="0" presId="urn:microsoft.com/office/officeart/2016/7/layout/RepeatingBendingProcessNew"/>
    <dgm:cxn modelId="{5C1A4C73-4D14-49ED-A1FB-4C4B77BB863F}" type="presParOf" srcId="{9106A446-CCA6-4622-A057-4954B57AE106}" destId="{0BEE660E-BE07-426D-B120-3CE29C64F5F8}" srcOrd="5" destOrd="0" presId="urn:microsoft.com/office/officeart/2016/7/layout/RepeatingBendingProcessNew"/>
    <dgm:cxn modelId="{B41AE472-C23F-45E0-AC23-5E5AB8684B4F}" type="presParOf" srcId="{0BEE660E-BE07-426D-B120-3CE29C64F5F8}" destId="{4676D52B-B338-4DFB-B0CC-C3FE54D20A5E}" srcOrd="0" destOrd="0" presId="urn:microsoft.com/office/officeart/2016/7/layout/RepeatingBendingProcessNew"/>
    <dgm:cxn modelId="{4AC1E950-853E-42B4-BEC0-AAA296D83F66}" type="presParOf" srcId="{9106A446-CCA6-4622-A057-4954B57AE106}" destId="{12CDFDCE-7BF0-47E8-AAC7-09E90DEE616F}" srcOrd="6" destOrd="0" presId="urn:microsoft.com/office/officeart/2016/7/layout/RepeatingBendingProcessNew"/>
    <dgm:cxn modelId="{456A1372-FD8B-4D30-9C10-766756F0C19E}" type="presParOf" srcId="{9106A446-CCA6-4622-A057-4954B57AE106}" destId="{16450F06-1D9F-47A8-9B19-55642EC730EA}" srcOrd="7" destOrd="0" presId="urn:microsoft.com/office/officeart/2016/7/layout/RepeatingBendingProcessNew"/>
    <dgm:cxn modelId="{7E068371-AFB7-4677-BD1B-EA8267C4B044}" type="presParOf" srcId="{16450F06-1D9F-47A8-9B19-55642EC730EA}" destId="{2A6746E7-BF21-467D-B88A-39CAC104E3B5}" srcOrd="0" destOrd="0" presId="urn:microsoft.com/office/officeart/2016/7/layout/RepeatingBendingProcessNew"/>
    <dgm:cxn modelId="{0EAF8D2C-5671-434B-B2CE-B9353EF88F76}" type="presParOf" srcId="{9106A446-CCA6-4622-A057-4954B57AE106}" destId="{6E5D6965-F256-4823-B54E-5C19170C2E56}" srcOrd="8" destOrd="0" presId="urn:microsoft.com/office/officeart/2016/7/layout/RepeatingBendingProcessNew"/>
    <dgm:cxn modelId="{9F677FB6-C2D2-4A42-924E-8BA865813584}" type="presParOf" srcId="{9106A446-CCA6-4622-A057-4954B57AE106}" destId="{1F00993A-4777-4231-857E-CFD369BD7E50}" srcOrd="9" destOrd="0" presId="urn:microsoft.com/office/officeart/2016/7/layout/RepeatingBendingProcessNew"/>
    <dgm:cxn modelId="{5BA88349-9C11-413C-923F-F4197D6578BF}" type="presParOf" srcId="{1F00993A-4777-4231-857E-CFD369BD7E50}" destId="{F5B7038A-0920-4683-BA57-AB1526268C2C}" srcOrd="0" destOrd="0" presId="urn:microsoft.com/office/officeart/2016/7/layout/RepeatingBendingProcessNew"/>
    <dgm:cxn modelId="{65B33C64-2A39-45EE-87D6-099FF33440C0}" type="presParOf" srcId="{9106A446-CCA6-4622-A057-4954B57AE106}" destId="{46D1F1ED-57CC-4CA4-B642-BDCF5B570E81}" srcOrd="10"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7526AA-DC1E-46F0-A155-4504CA6B777E}">
      <dsp:nvSpPr>
        <dsp:cNvPr id="0" name=""/>
        <dsp:cNvSpPr/>
      </dsp:nvSpPr>
      <dsp:spPr>
        <a:xfrm>
          <a:off x="2477547" y="1304340"/>
          <a:ext cx="538139" cy="91440"/>
        </a:xfrm>
        <a:custGeom>
          <a:avLst/>
          <a:gdLst/>
          <a:ahLst/>
          <a:cxnLst/>
          <a:rect l="0" t="0" r="0" b="0"/>
          <a:pathLst>
            <a:path>
              <a:moveTo>
                <a:pt x="0" y="45720"/>
              </a:moveTo>
              <a:lnTo>
                <a:pt x="538139" y="45720"/>
              </a:lnTo>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32398" y="1347217"/>
        <a:ext cx="28436" cy="5687"/>
      </dsp:txXfrm>
    </dsp:sp>
    <dsp:sp modelId="{90AC9DFE-1965-404A-9180-46932E91290A}">
      <dsp:nvSpPr>
        <dsp:cNvPr id="0" name=""/>
        <dsp:cNvSpPr/>
      </dsp:nvSpPr>
      <dsp:spPr>
        <a:xfrm>
          <a:off x="6568" y="608227"/>
          <a:ext cx="2472778" cy="148366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168" tIns="127187" rIns="121168" bIns="127187" numCol="1" spcCol="1270" anchor="ctr" anchorCtr="0">
          <a:noAutofit/>
        </a:bodyPr>
        <a:lstStyle/>
        <a:p>
          <a:pPr marL="0" lvl="0" indent="0" algn="ctr" defTabSz="577850">
            <a:lnSpc>
              <a:spcPct val="90000"/>
            </a:lnSpc>
            <a:spcBef>
              <a:spcPct val="0"/>
            </a:spcBef>
            <a:spcAft>
              <a:spcPct val="35000"/>
            </a:spcAft>
            <a:buNone/>
          </a:pPr>
          <a:r>
            <a:rPr lang="en-GB" sz="1300" kern="1200"/>
            <a:t>The five  priorities for care that customers and carers can expect to receive in the last few days and hours of life include.</a:t>
          </a:r>
          <a:endParaRPr lang="en-US" sz="1300" kern="1200"/>
        </a:p>
      </dsp:txBody>
      <dsp:txXfrm>
        <a:off x="6568" y="608227"/>
        <a:ext cx="2472778" cy="1483667"/>
      </dsp:txXfrm>
    </dsp:sp>
    <dsp:sp modelId="{ABB14253-F70C-4DD7-A2E6-8EAD9AB0ED20}">
      <dsp:nvSpPr>
        <dsp:cNvPr id="0" name=""/>
        <dsp:cNvSpPr/>
      </dsp:nvSpPr>
      <dsp:spPr>
        <a:xfrm>
          <a:off x="5519065" y="1304340"/>
          <a:ext cx="538139" cy="91440"/>
        </a:xfrm>
        <a:custGeom>
          <a:avLst/>
          <a:gdLst/>
          <a:ahLst/>
          <a:cxnLst/>
          <a:rect l="0" t="0" r="0" b="0"/>
          <a:pathLst>
            <a:path>
              <a:moveTo>
                <a:pt x="0" y="45720"/>
              </a:moveTo>
              <a:lnTo>
                <a:pt x="538139" y="45720"/>
              </a:lnTo>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773916" y="1347217"/>
        <a:ext cx="28436" cy="5687"/>
      </dsp:txXfrm>
    </dsp:sp>
    <dsp:sp modelId="{C473B68D-4866-4EB0-8B76-EAF5D7FA2517}">
      <dsp:nvSpPr>
        <dsp:cNvPr id="0" name=""/>
        <dsp:cNvSpPr/>
      </dsp:nvSpPr>
      <dsp:spPr>
        <a:xfrm>
          <a:off x="3048086" y="608227"/>
          <a:ext cx="2472778" cy="148366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168" tIns="127187" rIns="121168" bIns="127187" numCol="1" spcCol="1270" anchor="ctr" anchorCtr="0">
          <a:noAutofit/>
        </a:bodyPr>
        <a:lstStyle/>
        <a:p>
          <a:pPr marL="0" lvl="0" indent="0" algn="ctr" defTabSz="577850">
            <a:lnSpc>
              <a:spcPct val="90000"/>
            </a:lnSpc>
            <a:spcBef>
              <a:spcPct val="0"/>
            </a:spcBef>
            <a:spcAft>
              <a:spcPct val="35000"/>
            </a:spcAft>
            <a:buNone/>
          </a:pPr>
          <a:r>
            <a:rPr lang="en-GB" sz="1300" kern="1200"/>
            <a:t>Doctor must regularly see patient and if they believe death might occur very soon, they must explain this to the patient and the close relations.</a:t>
          </a:r>
          <a:endParaRPr lang="en-US" sz="1300" kern="1200"/>
        </a:p>
      </dsp:txBody>
      <dsp:txXfrm>
        <a:off x="3048086" y="608227"/>
        <a:ext cx="2472778" cy="1483667"/>
      </dsp:txXfrm>
    </dsp:sp>
    <dsp:sp modelId="{0BEE660E-BE07-426D-B120-3CE29C64F5F8}">
      <dsp:nvSpPr>
        <dsp:cNvPr id="0" name=""/>
        <dsp:cNvSpPr/>
      </dsp:nvSpPr>
      <dsp:spPr>
        <a:xfrm>
          <a:off x="1242958" y="2090094"/>
          <a:ext cx="6083035" cy="538139"/>
        </a:xfrm>
        <a:custGeom>
          <a:avLst/>
          <a:gdLst/>
          <a:ahLst/>
          <a:cxnLst/>
          <a:rect l="0" t="0" r="0" b="0"/>
          <a:pathLst>
            <a:path>
              <a:moveTo>
                <a:pt x="6083035" y="0"/>
              </a:moveTo>
              <a:lnTo>
                <a:pt x="6083035" y="286169"/>
              </a:lnTo>
              <a:lnTo>
                <a:pt x="0" y="286169"/>
              </a:lnTo>
              <a:lnTo>
                <a:pt x="0" y="538139"/>
              </a:lnTo>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131736" y="2356320"/>
        <a:ext cx="305478" cy="5687"/>
      </dsp:txXfrm>
    </dsp:sp>
    <dsp:sp modelId="{20CB0B1A-BF05-4CE9-BEC8-57F64651B5DF}">
      <dsp:nvSpPr>
        <dsp:cNvPr id="0" name=""/>
        <dsp:cNvSpPr/>
      </dsp:nvSpPr>
      <dsp:spPr>
        <a:xfrm>
          <a:off x="6089604" y="608227"/>
          <a:ext cx="2472778" cy="148366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168" tIns="127187" rIns="121168" bIns="127187" numCol="1" spcCol="1270" anchor="ctr" anchorCtr="0">
          <a:noAutofit/>
        </a:bodyPr>
        <a:lstStyle/>
        <a:p>
          <a:pPr marL="0" lvl="0" indent="0" algn="ctr" defTabSz="577850">
            <a:lnSpc>
              <a:spcPct val="90000"/>
            </a:lnSpc>
            <a:spcBef>
              <a:spcPct val="0"/>
            </a:spcBef>
            <a:spcAft>
              <a:spcPct val="35000"/>
            </a:spcAft>
            <a:buNone/>
          </a:pPr>
          <a:r>
            <a:rPr lang="en-GB" sz="1300" kern="1200"/>
            <a:t>Staff directly involve with the  patient care should sensitively communicate with them.</a:t>
          </a:r>
          <a:endParaRPr lang="en-US" sz="1300" kern="1200"/>
        </a:p>
      </dsp:txBody>
      <dsp:txXfrm>
        <a:off x="6089604" y="608227"/>
        <a:ext cx="2472778" cy="1483667"/>
      </dsp:txXfrm>
    </dsp:sp>
    <dsp:sp modelId="{16450F06-1D9F-47A8-9B19-55642EC730EA}">
      <dsp:nvSpPr>
        <dsp:cNvPr id="0" name=""/>
        <dsp:cNvSpPr/>
      </dsp:nvSpPr>
      <dsp:spPr>
        <a:xfrm>
          <a:off x="2477547" y="3356747"/>
          <a:ext cx="538139" cy="91440"/>
        </a:xfrm>
        <a:custGeom>
          <a:avLst/>
          <a:gdLst/>
          <a:ahLst/>
          <a:cxnLst/>
          <a:rect l="0" t="0" r="0" b="0"/>
          <a:pathLst>
            <a:path>
              <a:moveTo>
                <a:pt x="0" y="45720"/>
              </a:moveTo>
              <a:lnTo>
                <a:pt x="538139" y="45720"/>
              </a:lnTo>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32398" y="3399623"/>
        <a:ext cx="28436" cy="5687"/>
      </dsp:txXfrm>
    </dsp:sp>
    <dsp:sp modelId="{12CDFDCE-7BF0-47E8-AAC7-09E90DEE616F}">
      <dsp:nvSpPr>
        <dsp:cNvPr id="0" name=""/>
        <dsp:cNvSpPr/>
      </dsp:nvSpPr>
      <dsp:spPr>
        <a:xfrm>
          <a:off x="6568" y="2660633"/>
          <a:ext cx="2472778" cy="148366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168" tIns="127187" rIns="121168" bIns="127187" numCol="1" spcCol="1270" anchor="ctr" anchorCtr="0">
          <a:noAutofit/>
        </a:bodyPr>
        <a:lstStyle/>
        <a:p>
          <a:pPr marL="0" lvl="0" indent="0" algn="ctr" defTabSz="577850">
            <a:lnSpc>
              <a:spcPct val="90000"/>
            </a:lnSpc>
            <a:spcBef>
              <a:spcPct val="0"/>
            </a:spcBef>
            <a:spcAft>
              <a:spcPct val="35000"/>
            </a:spcAft>
            <a:buNone/>
          </a:pPr>
          <a:r>
            <a:rPr lang="en-GB" sz="1300" kern="1200"/>
            <a:t>Decision making regarding the care required should involve both the patient and the family.</a:t>
          </a:r>
          <a:endParaRPr lang="en-US" sz="1300" kern="1200"/>
        </a:p>
      </dsp:txBody>
      <dsp:txXfrm>
        <a:off x="6568" y="2660633"/>
        <a:ext cx="2472778" cy="1483667"/>
      </dsp:txXfrm>
    </dsp:sp>
    <dsp:sp modelId="{1F00993A-4777-4231-857E-CFD369BD7E50}">
      <dsp:nvSpPr>
        <dsp:cNvPr id="0" name=""/>
        <dsp:cNvSpPr/>
      </dsp:nvSpPr>
      <dsp:spPr>
        <a:xfrm>
          <a:off x="5519065" y="3356747"/>
          <a:ext cx="538139" cy="91440"/>
        </a:xfrm>
        <a:custGeom>
          <a:avLst/>
          <a:gdLst/>
          <a:ahLst/>
          <a:cxnLst/>
          <a:rect l="0" t="0" r="0" b="0"/>
          <a:pathLst>
            <a:path>
              <a:moveTo>
                <a:pt x="0" y="45720"/>
              </a:moveTo>
              <a:lnTo>
                <a:pt x="538139" y="45720"/>
              </a:lnTo>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773916" y="3399623"/>
        <a:ext cx="28436" cy="5687"/>
      </dsp:txXfrm>
    </dsp:sp>
    <dsp:sp modelId="{6E5D6965-F256-4823-B54E-5C19170C2E56}">
      <dsp:nvSpPr>
        <dsp:cNvPr id="0" name=""/>
        <dsp:cNvSpPr/>
      </dsp:nvSpPr>
      <dsp:spPr>
        <a:xfrm>
          <a:off x="3048086" y="2660633"/>
          <a:ext cx="2472778" cy="148366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168" tIns="127187" rIns="121168" bIns="127187" numCol="1" spcCol="1270" anchor="ctr" anchorCtr="0">
          <a:noAutofit/>
        </a:bodyPr>
        <a:lstStyle/>
        <a:p>
          <a:pPr marL="0" lvl="0" indent="0" algn="ctr" defTabSz="577850">
            <a:lnSpc>
              <a:spcPct val="90000"/>
            </a:lnSpc>
            <a:spcBef>
              <a:spcPct val="0"/>
            </a:spcBef>
            <a:spcAft>
              <a:spcPct val="35000"/>
            </a:spcAft>
            <a:buNone/>
          </a:pPr>
          <a:r>
            <a:rPr lang="en-GB" sz="1300" kern="1200"/>
            <a:t>An individual plan of care should be agreed by the patient and delivered with compassion.</a:t>
          </a:r>
          <a:endParaRPr lang="en-US" sz="1300" kern="1200"/>
        </a:p>
      </dsp:txBody>
      <dsp:txXfrm>
        <a:off x="3048086" y="2660633"/>
        <a:ext cx="2472778" cy="1483667"/>
      </dsp:txXfrm>
    </dsp:sp>
    <dsp:sp modelId="{46D1F1ED-57CC-4CA4-B642-BDCF5B570E81}">
      <dsp:nvSpPr>
        <dsp:cNvPr id="0" name=""/>
        <dsp:cNvSpPr/>
      </dsp:nvSpPr>
      <dsp:spPr>
        <a:xfrm>
          <a:off x="6089604" y="2660633"/>
          <a:ext cx="2472778" cy="148366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168" tIns="127187" rIns="121168" bIns="127187" numCol="1" spcCol="1270" anchor="ctr" anchorCtr="0">
          <a:noAutofit/>
        </a:bodyPr>
        <a:lstStyle/>
        <a:p>
          <a:pPr marL="0" lvl="0" indent="0" algn="ctr" defTabSz="577850">
            <a:lnSpc>
              <a:spcPct val="90000"/>
            </a:lnSpc>
            <a:spcBef>
              <a:spcPct val="0"/>
            </a:spcBef>
            <a:spcAft>
              <a:spcPct val="35000"/>
            </a:spcAft>
            <a:buNone/>
          </a:pPr>
          <a:r>
            <a:rPr lang="en-GB" sz="1300" kern="1200"/>
            <a:t>Family needs must be met at all time</a:t>
          </a:r>
          <a:endParaRPr lang="en-US" sz="1300" kern="1200"/>
        </a:p>
      </dsp:txBody>
      <dsp:txXfrm>
        <a:off x="6089604" y="2660633"/>
        <a:ext cx="2472778" cy="1483667"/>
      </dsp:txXfrm>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05/01/2026</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D40210-9A76-4288-B9FD-2E6EF58FA949}" type="datetimeFigureOut">
              <a:rPr lang="en-GB" smtClean="0"/>
              <a:t>05/01/2026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EA8173-6EA7-483C-A1E0-CFB4950086E9}" type="slidenum">
              <a:rPr lang="en-GB" smtClean="0"/>
              <a:t>‹#›</a:t>
            </a:fld>
            <a:endParaRPr lang="en-GB"/>
          </a:p>
        </p:txBody>
      </p:sp>
    </p:spTree>
    <p:extLst>
      <p:ext uri="{BB962C8B-B14F-4D97-AF65-F5344CB8AC3E}">
        <p14:creationId xmlns:p14="http://schemas.microsoft.com/office/powerpoint/2010/main" val="2160981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youtube.com/watch?v=U4EJZ4T8TA8" TargetMode="External"/><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www.youtube.com/watch?v=yB-i0F7m6qQ" TargetMode="External"/><Relationship Id="rId2" Type="http://schemas.openxmlformats.org/officeDocument/2006/relationships/slide" Target="../slides/slide43.xml"/><Relationship Id="rId1" Type="http://schemas.openxmlformats.org/officeDocument/2006/relationships/notesMaster" Target="../notesMasters/notesMaster1.xml"/><Relationship Id="rId4" Type="http://schemas.openxmlformats.org/officeDocument/2006/relationships/hyperlink" Target="https://www.youtube.com/watch?v=bM8LuiV5NF0" TargetMode="Externa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www.nice.org.uk/guidance/ng31/ifp/chapter/About-this-information" TargetMode="External"/><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nhs.uk/conditions/end-of-life-care/controlling-pain-and-other-symptoms/" TargetMode="External"/><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www.nhs.uk/conditions/end-of-life-care/what-to-expect-from-care/" TargetMode="External"/><Relationship Id="rId2" Type="http://schemas.openxmlformats.org/officeDocument/2006/relationships/slide" Target="../slides/slide46.xml"/><Relationship Id="rId1" Type="http://schemas.openxmlformats.org/officeDocument/2006/relationships/notesMaster" Target="../notesMasters/notesMaster1.xml"/><Relationship Id="rId4" Type="http://schemas.openxmlformats.org/officeDocument/2006/relationships/hyperlink" Target="https://www.nhs.uk/conditions/end-of-life-care/where-you-can-have-care/hospital-care/" TargetMode="Externa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www.youtube.com/watch?v=yB-i0F7m6qQ" TargetMode="External"/><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Recap last week teaching</a:t>
            </a:r>
          </a:p>
        </p:txBody>
      </p:sp>
      <p:sp>
        <p:nvSpPr>
          <p:cNvPr id="4" name="Slide Number Placeholder 3"/>
          <p:cNvSpPr>
            <a:spLocks noGrp="1"/>
          </p:cNvSpPr>
          <p:nvPr>
            <p:ph type="sldNum" sz="quarter" idx="5"/>
          </p:nvPr>
        </p:nvSpPr>
        <p:spPr/>
        <p:txBody>
          <a:bodyPr/>
          <a:lstStyle/>
          <a:p>
            <a:fld id="{17EA8173-6EA7-483C-A1E0-CFB4950086E9}" type="slidenum">
              <a:rPr lang="en-GB" smtClean="0"/>
              <a:t>4</a:t>
            </a:fld>
            <a:endParaRPr lang="en-GB"/>
          </a:p>
        </p:txBody>
      </p:sp>
    </p:spTree>
    <p:extLst>
      <p:ext uri="{BB962C8B-B14F-4D97-AF65-F5344CB8AC3E}">
        <p14:creationId xmlns:p14="http://schemas.microsoft.com/office/powerpoint/2010/main" val="16134162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EA7955A-569C-4699-BF6B-52619F6F68F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406599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8</a:t>
            </a:fld>
            <a:endParaRPr lang="en-GB"/>
          </a:p>
        </p:txBody>
      </p:sp>
    </p:spTree>
    <p:extLst>
      <p:ext uri="{BB962C8B-B14F-4D97-AF65-F5344CB8AC3E}">
        <p14:creationId xmlns:p14="http://schemas.microsoft.com/office/powerpoint/2010/main" val="744834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EA7955A-569C-4699-BF6B-52619F6F68FA}" type="slidenum">
              <a:rPr lang="en-GB" smtClean="0"/>
              <a:t>9</a:t>
            </a:fld>
            <a:endParaRPr lang="en-GB"/>
          </a:p>
        </p:txBody>
      </p:sp>
    </p:spTree>
    <p:extLst>
      <p:ext uri="{BB962C8B-B14F-4D97-AF65-F5344CB8AC3E}">
        <p14:creationId xmlns:p14="http://schemas.microsoft.com/office/powerpoint/2010/main" val="38058282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10</a:t>
            </a:fld>
            <a:endParaRPr lang="en-GB"/>
          </a:p>
        </p:txBody>
      </p:sp>
    </p:spTree>
    <p:extLst>
      <p:ext uri="{BB962C8B-B14F-4D97-AF65-F5344CB8AC3E}">
        <p14:creationId xmlns:p14="http://schemas.microsoft.com/office/powerpoint/2010/main" val="29406026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11</a:t>
            </a:fld>
            <a:endParaRPr lang="en-GB"/>
          </a:p>
        </p:txBody>
      </p:sp>
    </p:spTree>
    <p:extLst>
      <p:ext uri="{BB962C8B-B14F-4D97-AF65-F5344CB8AC3E}">
        <p14:creationId xmlns:p14="http://schemas.microsoft.com/office/powerpoint/2010/main" val="38515316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19</a:t>
            </a:fld>
            <a:endParaRPr lang="en-GB"/>
          </a:p>
        </p:txBody>
      </p:sp>
    </p:spTree>
    <p:extLst>
      <p:ext uri="{BB962C8B-B14F-4D97-AF65-F5344CB8AC3E}">
        <p14:creationId xmlns:p14="http://schemas.microsoft.com/office/powerpoint/2010/main" val="34028409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20</a:t>
            </a:fld>
            <a:endParaRPr lang="en-GB"/>
          </a:p>
        </p:txBody>
      </p:sp>
    </p:spTree>
    <p:extLst>
      <p:ext uri="{BB962C8B-B14F-4D97-AF65-F5344CB8AC3E}">
        <p14:creationId xmlns:p14="http://schemas.microsoft.com/office/powerpoint/2010/main" val="29600207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EA7955A-569C-4699-BF6B-52619F6F68FA}" type="slidenum">
              <a:rPr lang="en-GB" smtClean="0"/>
              <a:t>21</a:t>
            </a:fld>
            <a:endParaRPr lang="en-GB"/>
          </a:p>
        </p:txBody>
      </p:sp>
    </p:spTree>
    <p:extLst>
      <p:ext uri="{BB962C8B-B14F-4D97-AF65-F5344CB8AC3E}">
        <p14:creationId xmlns:p14="http://schemas.microsoft.com/office/powerpoint/2010/main" val="23001538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27</a:t>
            </a:fld>
            <a:endParaRPr lang="en-GB"/>
          </a:p>
        </p:txBody>
      </p:sp>
    </p:spTree>
    <p:extLst>
      <p:ext uri="{BB962C8B-B14F-4D97-AF65-F5344CB8AC3E}">
        <p14:creationId xmlns:p14="http://schemas.microsoft.com/office/powerpoint/2010/main" val="36870623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EA7955A-569C-4699-BF6B-52619F6F68FA}" type="slidenum">
              <a:rPr lang="en-GB" smtClean="0"/>
              <a:t>28</a:t>
            </a:fld>
            <a:endParaRPr lang="en-GB"/>
          </a:p>
        </p:txBody>
      </p:sp>
    </p:spTree>
    <p:extLst>
      <p:ext uri="{BB962C8B-B14F-4D97-AF65-F5344CB8AC3E}">
        <p14:creationId xmlns:p14="http://schemas.microsoft.com/office/powerpoint/2010/main" val="39980348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30</a:t>
            </a:fld>
            <a:endParaRPr lang="en-GB"/>
          </a:p>
        </p:txBody>
      </p:sp>
    </p:spTree>
    <p:extLst>
      <p:ext uri="{BB962C8B-B14F-4D97-AF65-F5344CB8AC3E}">
        <p14:creationId xmlns:p14="http://schemas.microsoft.com/office/powerpoint/2010/main" val="1697294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hlinkClick r:id="rId3"/>
              </a:rPr>
              <a:t>End of Life Care: Achieving dignity for those with dementia - YouTube</a:t>
            </a:r>
            <a:endParaRPr kumimoji="0" lang="en-GB" sz="1200" b="0" i="0" u="none" strike="noStrike" kern="1200" cap="none" spc="0" normalizeH="0" baseline="0" noProof="0">
              <a:ln>
                <a:noFill/>
              </a:ln>
              <a:solidFill>
                <a:prstClr val="black"/>
              </a:solidFill>
              <a:effectLst/>
              <a:uLnTx/>
              <a:uFillTx/>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ea typeface="+mn-ea"/>
              <a:cs typeface="+mn-cs"/>
            </a:endParaRPr>
          </a:p>
          <a:p>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33</a:t>
            </a:fld>
            <a:endParaRPr lang="en-GB"/>
          </a:p>
        </p:txBody>
      </p:sp>
    </p:spTree>
    <p:extLst>
      <p:ext uri="{BB962C8B-B14F-4D97-AF65-F5344CB8AC3E}">
        <p14:creationId xmlns:p14="http://schemas.microsoft.com/office/powerpoint/2010/main" val="16358876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36</a:t>
            </a:fld>
            <a:endParaRPr lang="en-GB"/>
          </a:p>
        </p:txBody>
      </p:sp>
    </p:spTree>
    <p:extLst>
      <p:ext uri="{BB962C8B-B14F-4D97-AF65-F5344CB8AC3E}">
        <p14:creationId xmlns:p14="http://schemas.microsoft.com/office/powerpoint/2010/main" val="24692975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38</a:t>
            </a:fld>
            <a:endParaRPr lang="en-GB"/>
          </a:p>
        </p:txBody>
      </p:sp>
    </p:spTree>
    <p:extLst>
      <p:ext uri="{BB962C8B-B14F-4D97-AF65-F5344CB8AC3E}">
        <p14:creationId xmlns:p14="http://schemas.microsoft.com/office/powerpoint/2010/main" val="4292511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Hospice palliative care</a:t>
            </a:r>
          </a:p>
        </p:txBody>
      </p:sp>
      <p:sp>
        <p:nvSpPr>
          <p:cNvPr id="4" name="Slide Number Placeholder 3"/>
          <p:cNvSpPr>
            <a:spLocks noGrp="1"/>
          </p:cNvSpPr>
          <p:nvPr>
            <p:ph type="sldNum" sz="quarter" idx="5"/>
          </p:nvPr>
        </p:nvSpPr>
        <p:spPr/>
        <p:txBody>
          <a:bodyPr/>
          <a:lstStyle/>
          <a:p>
            <a:fld id="{BEA7955A-569C-4699-BF6B-52619F6F68FA}" type="slidenum">
              <a:rPr lang="en-GB" smtClean="0"/>
              <a:t>42</a:t>
            </a:fld>
            <a:endParaRPr lang="en-GB"/>
          </a:p>
        </p:txBody>
      </p:sp>
    </p:spTree>
    <p:extLst>
      <p:ext uri="{BB962C8B-B14F-4D97-AF65-F5344CB8AC3E}">
        <p14:creationId xmlns:p14="http://schemas.microsoft.com/office/powerpoint/2010/main" val="26384515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ea typeface="+mn-ea"/>
                <a:cs typeface="+mn-cs"/>
                <a:hlinkClick r:id="rId3"/>
              </a:rPr>
              <a:t>Let's talk about end-of-life care | Caring with Confidence: The Code in Action | NMC – YouTube</a:t>
            </a:r>
            <a:endParaRPr kumimoji="0" lang="en-GB" sz="1200" b="0" i="0" u="none" strike="noStrike" kern="1200" cap="none" spc="0" normalizeH="0" baseline="0" noProof="0">
              <a:ln>
                <a:noFill/>
              </a:ln>
              <a:solidFill>
                <a:prstClr val="black"/>
              </a:solidFill>
              <a:effectLst/>
              <a:uLnTx/>
              <a:uFillTx/>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ea typeface="+mn-ea"/>
                <a:cs typeface="+mn-cs"/>
                <a:hlinkClick r:id="rId4"/>
              </a:rPr>
              <a:t>End of Life Care – YouTube</a:t>
            </a:r>
            <a:endParaRPr kumimoji="0" lang="en-GB" sz="1200" b="0" i="0" u="none" strike="noStrike" kern="1200" cap="none" spc="0" normalizeH="0" baseline="0" noProof="0">
              <a:ln>
                <a:noFill/>
              </a:ln>
              <a:solidFill>
                <a:prstClr val="black"/>
              </a:solidFill>
              <a:effectLst/>
              <a:uLnTx/>
              <a:uFillTx/>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prstClr val="black"/>
                </a:solidFill>
                <a:effectLst/>
                <a:uLnTx/>
                <a:uFillTx/>
                <a:ea typeface="+mn-ea"/>
                <a:cs typeface="+mn-cs"/>
              </a:rPr>
              <a:t>End of life care videos on Social Care TV:</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ea typeface="+mn-ea"/>
              <a:cs typeface="+mn-cs"/>
            </a:endParaRPr>
          </a:p>
          <a:p>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43</a:t>
            </a:fld>
            <a:endParaRPr lang="en-GB"/>
          </a:p>
        </p:txBody>
      </p:sp>
    </p:spTree>
    <p:extLst>
      <p:ext uri="{BB962C8B-B14F-4D97-AF65-F5344CB8AC3E}">
        <p14:creationId xmlns:p14="http://schemas.microsoft.com/office/powerpoint/2010/main" val="18780952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About this information | Information for the public | Care of dying adults in the last days of life | Guidance | NICE</a:t>
            </a:r>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44</a:t>
            </a:fld>
            <a:endParaRPr lang="en-GB"/>
          </a:p>
        </p:txBody>
      </p:sp>
    </p:spTree>
    <p:extLst>
      <p:ext uri="{BB962C8B-B14F-4D97-AF65-F5344CB8AC3E}">
        <p14:creationId xmlns:p14="http://schemas.microsoft.com/office/powerpoint/2010/main" val="7811581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Managing pain and other symptoms - NHS (www.nhs.uk)</a:t>
            </a:r>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45</a:t>
            </a:fld>
            <a:endParaRPr lang="en-GB"/>
          </a:p>
        </p:txBody>
      </p:sp>
    </p:spTree>
    <p:extLst>
      <p:ext uri="{BB962C8B-B14F-4D97-AF65-F5344CB8AC3E}">
        <p14:creationId xmlns:p14="http://schemas.microsoft.com/office/powerpoint/2010/main" val="21816741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What to expect from end of life care – NHS</a:t>
            </a:r>
            <a:endParaRPr lang="en-GB"/>
          </a:p>
          <a:p>
            <a:endParaRPr lang="en-GB"/>
          </a:p>
          <a:p>
            <a:r>
              <a:rPr lang="en-GB">
                <a:hlinkClick r:id="rId4"/>
              </a:rPr>
              <a:t>Being cared for in hospital - NHS</a:t>
            </a:r>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46</a:t>
            </a:fld>
            <a:endParaRPr lang="en-GB"/>
          </a:p>
        </p:txBody>
      </p:sp>
    </p:spTree>
    <p:extLst>
      <p:ext uri="{BB962C8B-B14F-4D97-AF65-F5344CB8AC3E}">
        <p14:creationId xmlns:p14="http://schemas.microsoft.com/office/powerpoint/2010/main" val="24569974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Let's talk about end-of-life care | Caring with Confidence: The Code in Action | NMC - YouTube</a:t>
            </a:r>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47</a:t>
            </a:fld>
            <a:endParaRPr lang="en-GB"/>
          </a:p>
        </p:txBody>
      </p:sp>
    </p:spTree>
    <p:extLst>
      <p:ext uri="{BB962C8B-B14F-4D97-AF65-F5344CB8AC3E}">
        <p14:creationId xmlns:p14="http://schemas.microsoft.com/office/powerpoint/2010/main" val="19031069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48</a:t>
            </a:fld>
            <a:endParaRPr lang="en-GB"/>
          </a:p>
        </p:txBody>
      </p:sp>
    </p:spTree>
    <p:extLst>
      <p:ext uri="{BB962C8B-B14F-4D97-AF65-F5344CB8AC3E}">
        <p14:creationId xmlns:p14="http://schemas.microsoft.com/office/powerpoint/2010/main" val="40472135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49</a:t>
            </a:fld>
            <a:endParaRPr lang="en-GB"/>
          </a:p>
        </p:txBody>
      </p:sp>
    </p:spTree>
    <p:extLst>
      <p:ext uri="{BB962C8B-B14F-4D97-AF65-F5344CB8AC3E}">
        <p14:creationId xmlns:p14="http://schemas.microsoft.com/office/powerpoint/2010/main" val="27120865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51</a:t>
            </a:fld>
            <a:endParaRPr lang="en-GB"/>
          </a:p>
        </p:txBody>
      </p:sp>
    </p:spTree>
    <p:extLst>
      <p:ext uri="{BB962C8B-B14F-4D97-AF65-F5344CB8AC3E}">
        <p14:creationId xmlns:p14="http://schemas.microsoft.com/office/powerpoint/2010/main" val="26501806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55</a:t>
            </a:fld>
            <a:endParaRPr lang="en-GB"/>
          </a:p>
        </p:txBody>
      </p:sp>
    </p:spTree>
    <p:extLst>
      <p:ext uri="{BB962C8B-B14F-4D97-AF65-F5344CB8AC3E}">
        <p14:creationId xmlns:p14="http://schemas.microsoft.com/office/powerpoint/2010/main" val="13971599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58</a:t>
            </a:fld>
            <a:endParaRPr lang="en-GB"/>
          </a:p>
        </p:txBody>
      </p:sp>
    </p:spTree>
    <p:extLst>
      <p:ext uri="{BB962C8B-B14F-4D97-AF65-F5344CB8AC3E}">
        <p14:creationId xmlns:p14="http://schemas.microsoft.com/office/powerpoint/2010/main" val="3949472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05/01/2026</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05/01/2026</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05/01/2026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05/01/2026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05/01/2026</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05/01/2026</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05/01/2026</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05/01/2026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05/01/2026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05/01/2026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05/01/2026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05/01/2026</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nhs.uk/conditions/end-of-life-care/care-at-home/"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www.nhs.uk/conditions/end-of-life-care/hospital-care/" TargetMode="External"/><Relationship Id="rId5" Type="http://schemas.openxmlformats.org/officeDocument/2006/relationships/hyperlink" Target="https://www.nhs.uk/conditions/end-of-life-care/hospice-care/" TargetMode="External"/><Relationship Id="rId4" Type="http://schemas.openxmlformats.org/officeDocument/2006/relationships/hyperlink" Target="https://www.nhs.uk/conditions/end-of-life-care/care-in-a-care-home/"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nhs.uk/conditions/end-of-life-care/care-at-home/"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hyperlink" Target="https://www.nhs.uk/conditions/end-of-life-care/where-you-can-have-care/hospital-care/" TargetMode="External"/><Relationship Id="rId5" Type="http://schemas.openxmlformats.org/officeDocument/2006/relationships/hyperlink" Target="https://www.nhs.uk/conditions/end-of-life-care/care-in-a-care-home/" TargetMode="External"/><Relationship Id="rId4" Type="http://schemas.openxmlformats.org/officeDocument/2006/relationships/hyperlink" Target="https://www.nhs.uk/conditions/end-of-life-care/hospice-care/"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youtu.be/U4EJZ4T8TA8"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nhs.uk/conditions/end-of-life-care/controlling-pain-and-other-symptoms/"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hyperlink" Target="https://www.scie.org.uk/socialcaretv/video-player.asp?v=palliative-care-or-end-of-life-care"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hyperlink" Target="https://www.youtube.com/watch?v=bM8LuiV5NF0" TargetMode="External"/></Relationships>
</file>

<file path=ppt/slides/_rels/slide44.xml.rels><?xml version="1.0" encoding="UTF-8" standalone="yes"?>
<Relationships xmlns="http://schemas.openxmlformats.org/package/2006/relationships"><Relationship Id="rId3" Type="http://schemas.openxmlformats.org/officeDocument/2006/relationships/hyperlink" Target="https://www.nice.org.uk/guidance/ng31/ifp/chapter/About-this-information"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https://www.nhs.uk/conditions/end-of-life-care/controlling-pain-and-other-symptoms/"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s://www.nationalvoices.org.uk/publication/every-moment-counts/"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s://www.youtube.com/watch?v=yB-i0F7m6qQ"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hyperlink" Target="https://www.goldstandardsframework.org.uk/advance-care-planning" TargetMode="Externa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hyperlink" Target="https://www.nhs.uk/conditions/end-of-life-care/what-it-involves-and-when-it-starts/" TargetMode="External"/><Relationship Id="rId2" Type="http://schemas.openxmlformats.org/officeDocument/2006/relationships/hyperlink" Target="https://www.nice.org.uk/about/nice-communities/social-care/quick-guides/advance-care-planning" TargetMode="External"/><Relationship Id="rId1" Type="http://schemas.openxmlformats.org/officeDocument/2006/relationships/slideLayout" Target="../slideLayouts/slideLayout2.xml"/><Relationship Id="rId6" Type="http://schemas.openxmlformats.org/officeDocument/2006/relationships/hyperlink" Target="https://www.nhs.uk/conditions/end-of-life-care/what-to-expect-from-care/" TargetMode="External"/><Relationship Id="rId5" Type="http://schemas.openxmlformats.org/officeDocument/2006/relationships/hyperlink" Target="https://www.hospiceuk.org/our-campaigns/dying-matters" TargetMode="External"/><Relationship Id="rId4" Type="http://schemas.openxmlformats.org/officeDocument/2006/relationships/hyperlink" Target="https://www.england.nhs.uk/personalisedcare/supported-self-management/" TargetMode="External"/></Relationships>
</file>

<file path=ppt/slides/_rels/slide62.xml.rels><?xml version="1.0" encoding="UTF-8" standalone="yes"?>
<Relationships xmlns="http://schemas.openxmlformats.org/package/2006/relationships"><Relationship Id="rId3" Type="http://schemas.openxmlformats.org/officeDocument/2006/relationships/hyperlink" Target="https://www.england.nhs.uk/personalisedcare/" TargetMode="External"/><Relationship Id="rId2" Type="http://schemas.openxmlformats.org/officeDocument/2006/relationships/hyperlink" Target="https://www.england.nhs.uk/eolc/" TargetMode="External"/><Relationship Id="rId1" Type="http://schemas.openxmlformats.org/officeDocument/2006/relationships/slideLayout" Target="../slideLayouts/slideLayout2.xml"/><Relationship Id="rId5" Type="http://schemas.openxmlformats.org/officeDocument/2006/relationships/hyperlink" Target="https://www.nice.org.uk/guidance/ng31" TargetMode="External"/><Relationship Id="rId4" Type="http://schemas.openxmlformats.org/officeDocument/2006/relationships/hyperlink" Target="https://www.england.nhs.uk/eolc/personalised-car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1600" y="1916833"/>
            <a:ext cx="7992888" cy="1440160"/>
          </a:xfrm>
        </p:spPr>
        <p:txBody>
          <a:bodyPr>
            <a:noAutofit/>
          </a:bodyPr>
          <a:lstStyle/>
          <a:p>
            <a:br>
              <a:rPr lang="en-GB" sz="3600" b="1" i="1" dirty="0">
                <a:solidFill>
                  <a:schemeClr val="bg1"/>
                </a:solidFill>
              </a:rPr>
            </a:br>
            <a:br>
              <a:rPr lang="en-GB" sz="3600" b="1" i="1" dirty="0">
                <a:solidFill>
                  <a:schemeClr val="bg1"/>
                </a:solidFill>
                <a:latin typeface="Arial" panose="020B0604020202020204" pitchFamily="34" charset="0"/>
                <a:cs typeface="Arial" panose="020B0604020202020204" pitchFamily="34" charset="0"/>
              </a:rPr>
            </a:br>
            <a:r>
              <a:rPr lang="en-GB" sz="3600" b="1" dirty="0">
                <a:solidFill>
                  <a:schemeClr val="bg1"/>
                </a:solidFill>
                <a:latin typeface="Arial" panose="020B0604020202020204" pitchFamily="34" charset="0"/>
                <a:cs typeface="Arial" panose="020B0604020202020204" pitchFamily="34" charset="0"/>
              </a:rPr>
              <a:t>Community Care and Management of Longer-term Conditions</a:t>
            </a:r>
            <a:br>
              <a:rPr lang="en-GB" sz="3600" b="1" i="1" dirty="0">
                <a:solidFill>
                  <a:schemeClr val="bg1"/>
                </a:solidFill>
              </a:rPr>
            </a:br>
            <a:br>
              <a:rPr lang="en-GB" sz="3600" b="1" i="1" dirty="0">
                <a:solidFill>
                  <a:schemeClr val="bg1"/>
                </a:solidFill>
              </a:rPr>
            </a:br>
            <a:r>
              <a:rPr lang="en-GB" sz="3600" b="1" i="1" dirty="0">
                <a:solidFill>
                  <a:schemeClr val="bg1"/>
                </a:solidFill>
                <a:latin typeface="Arial" panose="020B0604020202020204" pitchFamily="34" charset="0"/>
                <a:cs typeface="Arial" panose="020B0604020202020204" pitchFamily="34" charset="0"/>
              </a:rPr>
              <a:t>LCHS 7003</a:t>
            </a:r>
            <a:br>
              <a:rPr lang="en-GB" sz="3600" b="1" i="1" dirty="0">
                <a:solidFill>
                  <a:schemeClr val="bg1"/>
                </a:solidFill>
              </a:rPr>
            </a:br>
            <a:br>
              <a:rPr lang="en-GB" sz="3600" b="1" dirty="0">
                <a:solidFill>
                  <a:schemeClr val="bg1"/>
                </a:solidFill>
              </a:rPr>
            </a:br>
            <a:br>
              <a:rPr lang="en-GB" sz="3600" b="1" dirty="0">
                <a:solidFill>
                  <a:schemeClr val="bg1"/>
                </a:solidFill>
              </a:rPr>
            </a:br>
            <a:br>
              <a:rPr lang="en-GB" sz="3600" b="1" dirty="0">
                <a:solidFill>
                  <a:schemeClr val="bg1"/>
                </a:solidFill>
              </a:rPr>
            </a:br>
            <a:r>
              <a:rPr lang="en-GB" sz="3600" b="1" dirty="0">
                <a:solidFill>
                  <a:schemeClr val="bg1"/>
                </a:solidFill>
              </a:rPr>
              <a:t>Term </a:t>
            </a:r>
            <a:r>
              <a:rPr lang="en-GB" sz="3200" b="1" dirty="0">
                <a:solidFill>
                  <a:schemeClr val="bg1"/>
                </a:solidFill>
                <a:latin typeface="Arial" panose="020B0604020202020204" pitchFamily="34" charset="0"/>
                <a:cs typeface="Arial" panose="020B0604020202020204" pitchFamily="34" charset="0"/>
              </a:rPr>
              <a:t>1</a:t>
            </a:r>
          </a:p>
        </p:txBody>
      </p:sp>
      <p:sp>
        <p:nvSpPr>
          <p:cNvPr id="3" name="Title 1">
            <a:extLst>
              <a:ext uri="{FF2B5EF4-FFF2-40B4-BE49-F238E27FC236}">
                <a16:creationId xmlns:a16="http://schemas.microsoft.com/office/drawing/2014/main" id="{77A4DBEA-D6A2-4952-8612-2F1B35E2CE46}"/>
              </a:ext>
            </a:extLst>
          </p:cNvPr>
          <p:cNvSpPr txBox="1">
            <a:spLocks/>
          </p:cNvSpPr>
          <p:nvPr/>
        </p:nvSpPr>
        <p:spPr>
          <a:xfrm>
            <a:off x="251520" y="5445224"/>
            <a:ext cx="7992888" cy="64807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2000" b="1">
              <a:solidFill>
                <a:schemeClr val="bg1"/>
              </a:solidFill>
            </a:endParaRPr>
          </a:p>
        </p:txBody>
      </p:sp>
      <p:sp>
        <p:nvSpPr>
          <p:cNvPr id="4" name="Rectangle 3">
            <a:extLst>
              <a:ext uri="{FF2B5EF4-FFF2-40B4-BE49-F238E27FC236}">
                <a16:creationId xmlns:a16="http://schemas.microsoft.com/office/drawing/2014/main" id="{63DE40DA-47CD-4349-9D54-BB22EFAEF32A}"/>
              </a:ext>
            </a:extLst>
          </p:cNvPr>
          <p:cNvSpPr/>
          <p:nvPr/>
        </p:nvSpPr>
        <p:spPr>
          <a:xfrm>
            <a:off x="1553384" y="3634761"/>
            <a:ext cx="7200800" cy="584775"/>
          </a:xfrm>
          <a:prstGeom prst="rect">
            <a:avLst/>
          </a:prstGeom>
        </p:spPr>
        <p:txBody>
          <a:bodyPr wrap="square">
            <a:spAutoFit/>
          </a:bodyPr>
          <a:lstStyle/>
          <a:p>
            <a:pPr algn="ctr"/>
            <a:r>
              <a:rPr lang="en-GB" sz="3200" b="1" i="1" dirty="0">
                <a:solidFill>
                  <a:schemeClr val="bg1"/>
                </a:solidFill>
                <a:latin typeface="Arial" panose="020B0604020202020204" pitchFamily="34" charset="0"/>
                <a:cs typeface="Arial" panose="020B0604020202020204" pitchFamily="34" charset="0"/>
              </a:rPr>
              <a:t>End of life care</a:t>
            </a:r>
          </a:p>
        </p:txBody>
      </p:sp>
      <p:sp>
        <p:nvSpPr>
          <p:cNvPr id="5" name="TextBox 4">
            <a:extLst>
              <a:ext uri="{FF2B5EF4-FFF2-40B4-BE49-F238E27FC236}">
                <a16:creationId xmlns:a16="http://schemas.microsoft.com/office/drawing/2014/main" id="{ADFE276F-6869-41C6-B887-3EC4A210430D}"/>
              </a:ext>
            </a:extLst>
          </p:cNvPr>
          <p:cNvSpPr txBox="1">
            <a:spLocks noGrp="1" noRot="1" noMove="1" noResize="1" noEditPoints="1" noAdjustHandles="1" noChangeArrowheads="1" noChangeShapeType="1"/>
          </p:cNvSpPr>
          <p:nvPr/>
        </p:nvSpPr>
        <p:spPr>
          <a:xfrm>
            <a:off x="107504" y="5508521"/>
            <a:ext cx="2664296" cy="400110"/>
          </a:xfrm>
          <a:prstGeom prst="rect">
            <a:avLst/>
          </a:prstGeom>
          <a:noFill/>
        </p:spPr>
        <p:txBody>
          <a:bodyPr wrap="square">
            <a:sp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000" b="1"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©Dr Aishat Bakre</a:t>
            </a:r>
            <a:endParaRPr kumimoji="0" lang="en-GB" sz="2000" b="0" i="0" u="none" strike="noStrike" kern="1200" cap="none" spc="0" normalizeH="0" baseline="0" noProof="0" dirty="0">
              <a:ln>
                <a:noFill/>
              </a:ln>
              <a:solidFill>
                <a:prstClr val="black">
                  <a:tint val="75000"/>
                </a:prstClr>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956842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284CC-33D5-13DA-B2ED-25F00A71DB84}"/>
              </a:ext>
            </a:extLst>
          </p:cNvPr>
          <p:cNvSpPr>
            <a:spLocks noGrp="1"/>
          </p:cNvSpPr>
          <p:nvPr>
            <p:ph type="title"/>
          </p:nvPr>
        </p:nvSpPr>
        <p:spPr/>
        <p:txBody>
          <a:bodyPr>
            <a:normAutofit/>
          </a:bodyPr>
          <a:lstStyle/>
          <a:p>
            <a:r>
              <a:rPr lang="en-GB" b="1">
                <a:latin typeface="Arial" panose="020B0604020202020204" pitchFamily="34" charset="0"/>
                <a:cs typeface="Arial" panose="020B0604020202020204" pitchFamily="34" charset="0"/>
              </a:rPr>
              <a:t>Learning outcomes</a:t>
            </a:r>
          </a:p>
        </p:txBody>
      </p:sp>
      <p:sp>
        <p:nvSpPr>
          <p:cNvPr id="3" name="Content Placeholder 2">
            <a:extLst>
              <a:ext uri="{FF2B5EF4-FFF2-40B4-BE49-F238E27FC236}">
                <a16:creationId xmlns:a16="http://schemas.microsoft.com/office/drawing/2014/main" id="{9AD6F64A-255D-C778-4B76-31A5018CDC03}"/>
              </a:ext>
            </a:extLst>
          </p:cNvPr>
          <p:cNvSpPr>
            <a:spLocks noGrp="1"/>
          </p:cNvSpPr>
          <p:nvPr>
            <p:ph idx="1"/>
          </p:nvPr>
        </p:nvSpPr>
        <p:spPr>
          <a:xfrm>
            <a:off x="476250" y="1323976"/>
            <a:ext cx="8229600" cy="3917032"/>
          </a:xfrm>
        </p:spPr>
        <p:txBody>
          <a:bodyPr>
            <a:noAutofit/>
          </a:bodyPr>
          <a:lstStyle/>
          <a:p>
            <a:pPr marL="0" indent="0">
              <a:buNone/>
            </a:pPr>
            <a:r>
              <a:rPr lang="en-GB" sz="1800">
                <a:latin typeface="Arial" panose="020B0604020202020204" pitchFamily="34" charset="0"/>
                <a:cs typeface="Arial" panose="020B0604020202020204" pitchFamily="34" charset="0"/>
              </a:rPr>
              <a:t>Upon successful completion of this module, student should be able to: </a:t>
            </a:r>
          </a:p>
          <a:p>
            <a:pPr marL="0" indent="0">
              <a:buNone/>
            </a:pPr>
            <a:endParaRPr lang="en-GB" sz="1800">
              <a:latin typeface="Arial" panose="020B0604020202020204" pitchFamily="34" charset="0"/>
              <a:cs typeface="Arial" panose="020B0604020202020204" pitchFamily="34" charset="0"/>
            </a:endParaRPr>
          </a:p>
          <a:p>
            <a:pPr lvl="0" algn="just" rtl="0">
              <a:lnSpc>
                <a:spcPct val="115000"/>
              </a:lnSpc>
              <a:buFont typeface="Wingdings" panose="05000000000000000000" pitchFamily="2" charset="2"/>
              <a:buChar char="§"/>
            </a:pPr>
            <a:r>
              <a:rPr lang="en-GB" sz="1800">
                <a:effectLst/>
                <a:latin typeface="Arial" panose="020B0604020202020204" pitchFamily="34" charset="0"/>
                <a:ea typeface="Arial" panose="020B0604020202020204" pitchFamily="34" charset="0"/>
                <a:cs typeface="Arial" panose="020B0604020202020204" pitchFamily="34" charset="0"/>
              </a:rPr>
              <a:t>Critically evaluate the physical, psychological, and social impact on individuals and families living with a long-term condition(s) and its treatment.</a:t>
            </a:r>
            <a:endParaRPr lang="en-GB" sz="1800">
              <a:effectLst/>
              <a:latin typeface="Arial" panose="020B0604020202020204" pitchFamily="34" charset="0"/>
              <a:ea typeface="Calibri" panose="020F0502020204030204" pitchFamily="34" charset="0"/>
              <a:cs typeface="Arial" panose="020B0604020202020204" pitchFamily="34" charset="0"/>
            </a:endParaRPr>
          </a:p>
          <a:p>
            <a:pPr lvl="0" algn="just">
              <a:lnSpc>
                <a:spcPct val="115000"/>
              </a:lnSpc>
              <a:buFont typeface="Wingdings" panose="05000000000000000000" pitchFamily="2" charset="2"/>
              <a:buChar char="§"/>
            </a:pPr>
            <a:r>
              <a:rPr lang="en-GB" sz="1800">
                <a:effectLst/>
                <a:latin typeface="Arial" panose="020B0604020202020204" pitchFamily="34" charset="0"/>
                <a:ea typeface="Arial" panose="020B0604020202020204" pitchFamily="34" charset="0"/>
                <a:cs typeface="Arial" panose="020B0604020202020204" pitchFamily="34" charset="0"/>
              </a:rPr>
              <a:t>Critically assess the key areas of local and national political, health and social care agendas and initiatives relating to long term conditions.</a:t>
            </a:r>
            <a:endParaRPr lang="en-GB" sz="1800">
              <a:effectLst/>
              <a:latin typeface="Arial" panose="020B0604020202020204" pitchFamily="34" charset="0"/>
              <a:ea typeface="Calibri" panose="020F0502020204030204" pitchFamily="34" charset="0"/>
              <a:cs typeface="Arial" panose="020B0604020202020204" pitchFamily="34" charset="0"/>
            </a:endParaRPr>
          </a:p>
          <a:p>
            <a:pPr lvl="0" algn="just">
              <a:lnSpc>
                <a:spcPct val="115000"/>
              </a:lnSpc>
              <a:buFont typeface="Wingdings" panose="05000000000000000000" pitchFamily="2" charset="2"/>
              <a:buChar char="§"/>
            </a:pPr>
            <a:r>
              <a:rPr lang="en-GB" sz="1800">
                <a:effectLst/>
                <a:latin typeface="Arial" panose="020B0604020202020204" pitchFamily="34" charset="0"/>
                <a:ea typeface="Arial" panose="020B0604020202020204" pitchFamily="34" charset="0"/>
                <a:cs typeface="Arial" panose="020B0604020202020204" pitchFamily="34" charset="0"/>
              </a:rPr>
              <a:t>Critically evaluate the skills, values and behaviours required to provide co-productive and traditional models of care as appropriate.</a:t>
            </a:r>
            <a:endParaRPr lang="en-GB" sz="1800">
              <a:effectLst/>
              <a:latin typeface="Arial" panose="020B0604020202020204" pitchFamily="34" charset="0"/>
              <a:ea typeface="Calibri" panose="020F0502020204030204" pitchFamily="34" charset="0"/>
              <a:cs typeface="Arial" panose="020B0604020202020204" pitchFamily="34" charset="0"/>
            </a:endParaRPr>
          </a:p>
          <a:p>
            <a:pPr lvl="0" algn="just">
              <a:lnSpc>
                <a:spcPct val="115000"/>
              </a:lnSpc>
              <a:spcAft>
                <a:spcPts val="1000"/>
              </a:spcAft>
              <a:buFont typeface="Wingdings" panose="05000000000000000000" pitchFamily="2" charset="2"/>
              <a:buChar char="§"/>
            </a:pPr>
            <a:r>
              <a:rPr lang="en-GB" sz="1800">
                <a:effectLst/>
                <a:latin typeface="Arial" panose="020B0604020202020204" pitchFamily="34" charset="0"/>
                <a:ea typeface="Arial" panose="020B0604020202020204" pitchFamily="34" charset="0"/>
                <a:cs typeface="Arial" panose="020B0604020202020204" pitchFamily="34" charset="0"/>
              </a:rPr>
              <a:t>Critically analyse the contribution of empirical evidence and local, national, and international guidelines to informing the delivery of ‘whole person’ care and self-management support for individuals with long term conditions.</a:t>
            </a:r>
            <a:endParaRPr lang="en-GB" sz="1800">
              <a:effectLst/>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1800">
              <a:cs typeface="Arial" panose="020B0604020202020204" pitchFamily="34" charset="0"/>
            </a:endParaRPr>
          </a:p>
        </p:txBody>
      </p:sp>
    </p:spTree>
    <p:extLst>
      <p:ext uri="{BB962C8B-B14F-4D97-AF65-F5344CB8AC3E}">
        <p14:creationId xmlns:p14="http://schemas.microsoft.com/office/powerpoint/2010/main" val="3127962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C0C89-A654-9474-8EB9-AF58EB41BB1C}"/>
              </a:ext>
            </a:extLst>
          </p:cNvPr>
          <p:cNvSpPr>
            <a:spLocks noGrp="1"/>
          </p:cNvSpPr>
          <p:nvPr>
            <p:ph type="title"/>
          </p:nvPr>
        </p:nvSpPr>
        <p:spPr/>
        <p:txBody>
          <a:bodyPr/>
          <a:lstStyle/>
          <a:p>
            <a:r>
              <a:rPr lang="en-GB" b="1">
                <a:latin typeface="Arial" panose="020B0604020202020204" pitchFamily="34" charset="0"/>
                <a:cs typeface="Arial" panose="020B0604020202020204" pitchFamily="34" charset="0"/>
              </a:rPr>
              <a:t>Module Summary</a:t>
            </a:r>
          </a:p>
        </p:txBody>
      </p:sp>
      <p:sp>
        <p:nvSpPr>
          <p:cNvPr id="3" name="Content Placeholder 2">
            <a:extLst>
              <a:ext uri="{FF2B5EF4-FFF2-40B4-BE49-F238E27FC236}">
                <a16:creationId xmlns:a16="http://schemas.microsoft.com/office/drawing/2014/main" id="{4B04E91D-47BD-D9CB-4F50-623E3026B562}"/>
              </a:ext>
            </a:extLst>
          </p:cNvPr>
          <p:cNvSpPr>
            <a:spLocks noGrp="1"/>
          </p:cNvSpPr>
          <p:nvPr>
            <p:ph idx="1"/>
          </p:nvPr>
        </p:nvSpPr>
        <p:spPr/>
        <p:txBody>
          <a:bodyPr>
            <a:normAutofit fontScale="92500" lnSpcReduction="10000"/>
          </a:bodyPr>
          <a:lstStyle/>
          <a:p>
            <a:pPr>
              <a:buFont typeface="Wingdings" panose="05000000000000000000" pitchFamily="2" charset="2"/>
              <a:buChar char="§"/>
            </a:pPr>
            <a:r>
              <a:rPr lang="en-GB" sz="2600">
                <a:latin typeface="Arial" panose="020B0604020202020204" pitchFamily="34" charset="0"/>
                <a:cs typeface="Arial" panose="020B0604020202020204" pitchFamily="34" charset="0"/>
              </a:rPr>
              <a:t>The module aims overall to develop student understanding of the theories, values and policies in managing patients with longer term conditions in different healthcare settings.</a:t>
            </a:r>
          </a:p>
          <a:p>
            <a:pPr>
              <a:buFont typeface="Wingdings" panose="05000000000000000000" pitchFamily="2" charset="2"/>
              <a:buChar char="§"/>
            </a:pPr>
            <a:r>
              <a:rPr lang="en-GB" sz="2600">
                <a:latin typeface="Arial" panose="020B0604020202020204" pitchFamily="34" charset="0"/>
                <a:cs typeface="Arial" panose="020B0604020202020204" pitchFamily="34" charset="0"/>
              </a:rPr>
              <a:t>To gain an understanding of healthcare work across traditional primary/secondary/social care boundaries and collaborate with patients/carers and other professionals within the NHS, social and private/voluntary sector to continuously improve the information, support, care, and person-centred approaches to treatment of people living with long term conditions. </a:t>
            </a:r>
            <a:endParaRPr lang="en-GB" sz="28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33632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4,000+ Recap Stock Photos, Pictures &amp; Royalty-Free Images ...">
            <a:extLst>
              <a:ext uri="{FF2B5EF4-FFF2-40B4-BE49-F238E27FC236}">
                <a16:creationId xmlns:a16="http://schemas.microsoft.com/office/drawing/2014/main" id="{EE0E1025-66C2-7168-7CA2-D577F6A023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2766" y="1108953"/>
            <a:ext cx="7188740" cy="39688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39498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C0C89-A654-9474-8EB9-AF58EB41BB1C}"/>
              </a:ext>
            </a:extLst>
          </p:cNvPr>
          <p:cNvSpPr>
            <a:spLocks noGrp="1"/>
          </p:cNvSpPr>
          <p:nvPr>
            <p:ph type="title"/>
          </p:nvPr>
        </p:nvSpPr>
        <p:spPr/>
        <p:txBody>
          <a:bodyPr/>
          <a:lstStyle/>
          <a:p>
            <a:r>
              <a:rPr lang="en-GB" b="1">
                <a:latin typeface="Arial" panose="020B0604020202020204" pitchFamily="34" charset="0"/>
                <a:cs typeface="Arial" panose="020B0604020202020204" pitchFamily="34" charset="0"/>
              </a:rPr>
              <a:t>Aims of the Session</a:t>
            </a:r>
          </a:p>
        </p:txBody>
      </p:sp>
      <p:sp>
        <p:nvSpPr>
          <p:cNvPr id="3" name="Content Placeholder 2">
            <a:extLst>
              <a:ext uri="{FF2B5EF4-FFF2-40B4-BE49-F238E27FC236}">
                <a16:creationId xmlns:a16="http://schemas.microsoft.com/office/drawing/2014/main" id="{4B04E91D-47BD-D9CB-4F50-623E3026B562}"/>
              </a:ext>
            </a:extLst>
          </p:cNvPr>
          <p:cNvSpPr>
            <a:spLocks noGrp="1"/>
          </p:cNvSpPr>
          <p:nvPr>
            <p:ph idx="1"/>
          </p:nvPr>
        </p:nvSpPr>
        <p:spPr/>
        <p:txBody>
          <a:bodyPr>
            <a:normAutofit/>
          </a:bodyPr>
          <a:lstStyle/>
          <a:p>
            <a:pPr marL="0" indent="0">
              <a:buNone/>
            </a:pPr>
            <a:r>
              <a:rPr lang="en-GB" sz="2400">
                <a:latin typeface="Arial" panose="020B0604020202020204" pitchFamily="34" charset="0"/>
                <a:cs typeface="Arial" panose="020B0604020202020204" pitchFamily="34" charset="0"/>
              </a:rPr>
              <a:t>To understand</a:t>
            </a:r>
          </a:p>
          <a:p>
            <a:pPr marL="742950" marR="0" lvl="1" indent="-285750" algn="l" defTabSz="914400" rtl="0" eaLnBrk="1" fontAlgn="base" latinLnBrk="0" hangingPunct="1">
              <a:lnSpc>
                <a:spcPct val="100000"/>
              </a:lnSpc>
              <a:spcBef>
                <a:spcPct val="20000"/>
              </a:spcBef>
              <a:spcAft>
                <a:spcPct val="0"/>
              </a:spcAft>
              <a:buClrTx/>
              <a:buSzTx/>
              <a:buFont typeface="Wingdings" panose="05000000000000000000" pitchFamily="2" charset="2"/>
              <a:buChar char="§"/>
              <a:tabLst/>
              <a:defRPr/>
            </a:pPr>
            <a:r>
              <a:rPr kumimoji="0" lang="en-GB" sz="24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The End-of-Life care</a:t>
            </a:r>
          </a:p>
          <a:p>
            <a:pPr marL="742950" marR="0" lvl="1" indent="-285750" algn="l" defTabSz="914400" rtl="0" eaLnBrk="1" fontAlgn="base" latinLnBrk="0" hangingPunct="1">
              <a:lnSpc>
                <a:spcPct val="100000"/>
              </a:lnSpc>
              <a:spcBef>
                <a:spcPct val="20000"/>
              </a:spcBef>
              <a:spcAft>
                <a:spcPct val="0"/>
              </a:spcAft>
              <a:buClrTx/>
              <a:buSzTx/>
              <a:buFont typeface="Wingdings" panose="05000000000000000000" pitchFamily="2" charset="2"/>
              <a:buChar char="§"/>
              <a:tabLst/>
              <a:defRPr/>
            </a:pPr>
            <a:r>
              <a:rPr lang="en-GB" altLang="en-US" sz="2400">
                <a:latin typeface="Arial" panose="020B0604020202020204" pitchFamily="34" charset="0"/>
                <a:cs typeface="Arial" panose="020B0604020202020204" pitchFamily="34" charset="0"/>
              </a:rPr>
              <a:t>How long end of life care usually last</a:t>
            </a:r>
          </a:p>
          <a:p>
            <a:pPr marL="742950" marR="0" lvl="1" indent="-285750" algn="l" defTabSz="914400" rtl="0" eaLnBrk="1" fontAlgn="base" latinLnBrk="0" hangingPunct="1">
              <a:lnSpc>
                <a:spcPct val="100000"/>
              </a:lnSpc>
              <a:spcBef>
                <a:spcPct val="20000"/>
              </a:spcBef>
              <a:spcAft>
                <a:spcPct val="0"/>
              </a:spcAft>
              <a:buClrTx/>
              <a:buSzTx/>
              <a:buFont typeface="Wingdings" panose="05000000000000000000" pitchFamily="2" charset="2"/>
              <a:buChar char="§"/>
              <a:tabLst/>
              <a:defRPr/>
            </a:pPr>
            <a:r>
              <a:rPr lang="en-GB" altLang="en-US" sz="2400">
                <a:latin typeface="Arial" panose="020B0604020202020204" pitchFamily="34" charset="0"/>
                <a:cs typeface="Arial" panose="020B0604020202020204" pitchFamily="34" charset="0"/>
              </a:rPr>
              <a:t>Who provides end of life care</a:t>
            </a:r>
          </a:p>
          <a:p>
            <a:pPr marL="742950" marR="0" lvl="1" indent="-285750" algn="l" defTabSz="914400" rtl="0" eaLnBrk="1" fontAlgn="base" latinLnBrk="0" hangingPunct="1">
              <a:lnSpc>
                <a:spcPct val="100000"/>
              </a:lnSpc>
              <a:spcBef>
                <a:spcPct val="20000"/>
              </a:spcBef>
              <a:spcAft>
                <a:spcPct val="0"/>
              </a:spcAft>
              <a:buClrTx/>
              <a:buSzTx/>
              <a:buFont typeface="Wingdings" panose="05000000000000000000" pitchFamily="2" charset="2"/>
              <a:buChar char="§"/>
              <a:tabLst/>
              <a:defRPr/>
            </a:pPr>
            <a:r>
              <a:rPr lang="en-GB" altLang="en-US" sz="2400">
                <a:latin typeface="Arial" panose="020B0604020202020204" pitchFamily="34" charset="0"/>
                <a:cs typeface="Arial" panose="020B0604020202020204" pitchFamily="34" charset="0"/>
              </a:rPr>
              <a:t>End of Life Care Pathway</a:t>
            </a:r>
          </a:p>
          <a:p>
            <a:pPr marL="742950" marR="0" lvl="1" indent="-285750" algn="l" defTabSz="914400" rtl="0" eaLnBrk="1" fontAlgn="base" latinLnBrk="0" hangingPunct="1">
              <a:lnSpc>
                <a:spcPct val="100000"/>
              </a:lnSpc>
              <a:spcBef>
                <a:spcPct val="20000"/>
              </a:spcBef>
              <a:spcAft>
                <a:spcPct val="0"/>
              </a:spcAft>
              <a:buClrTx/>
              <a:buSzTx/>
              <a:buFont typeface="Wingdings" panose="05000000000000000000" pitchFamily="2" charset="2"/>
              <a:buChar char="§"/>
              <a:tabLst/>
              <a:defRPr/>
            </a:pPr>
            <a:r>
              <a:rPr lang="en-GB" altLang="en-US" sz="2400">
                <a:latin typeface="Arial" panose="020B0604020202020204" pitchFamily="34" charset="0"/>
                <a:cs typeface="Arial" panose="020B0604020202020204" pitchFamily="34" charset="0"/>
              </a:rPr>
              <a:t>The term palliative care</a:t>
            </a:r>
          </a:p>
          <a:p>
            <a:pPr marL="742950" marR="0" lvl="1" indent="-285750" algn="l" defTabSz="914400" rtl="0" eaLnBrk="1" fontAlgn="base" latinLnBrk="0" hangingPunct="1">
              <a:lnSpc>
                <a:spcPct val="100000"/>
              </a:lnSpc>
              <a:spcBef>
                <a:spcPct val="20000"/>
              </a:spcBef>
              <a:spcAft>
                <a:spcPct val="0"/>
              </a:spcAft>
              <a:buClrTx/>
              <a:buSzTx/>
              <a:buFont typeface="Wingdings" panose="05000000000000000000" pitchFamily="2" charset="2"/>
              <a:buChar char="§"/>
              <a:tabLst/>
              <a:defRPr/>
            </a:pPr>
            <a:r>
              <a:rPr lang="en-GB" altLang="en-US" sz="2400">
                <a:latin typeface="Arial" panose="020B0604020202020204" pitchFamily="34" charset="0"/>
                <a:cs typeface="Arial" panose="020B0604020202020204" pitchFamily="34" charset="0"/>
              </a:rPr>
              <a:t>Who provide palliative care</a:t>
            </a:r>
          </a:p>
          <a:p>
            <a:pPr marL="742950" marR="0" lvl="1" indent="-285750" algn="l" defTabSz="914400" rtl="0" eaLnBrk="1" fontAlgn="base" latinLnBrk="0" hangingPunct="1">
              <a:lnSpc>
                <a:spcPct val="100000"/>
              </a:lnSpc>
              <a:spcBef>
                <a:spcPct val="20000"/>
              </a:spcBef>
              <a:spcAft>
                <a:spcPct val="0"/>
              </a:spcAft>
              <a:buClrTx/>
              <a:buSzTx/>
              <a:buFont typeface="Wingdings" panose="05000000000000000000" pitchFamily="2" charset="2"/>
              <a:buChar char="§"/>
              <a:tabLst/>
              <a:defRPr/>
            </a:pPr>
            <a:r>
              <a:rPr lang="en-GB" altLang="en-US" sz="2400">
                <a:latin typeface="Arial" panose="020B0604020202020204" pitchFamily="34" charset="0"/>
                <a:cs typeface="Arial" panose="020B0604020202020204" pitchFamily="34" charset="0"/>
              </a:rPr>
              <a:t>Priorities  of EOLC care</a:t>
            </a:r>
          </a:p>
          <a:p>
            <a:pPr marL="457200" marR="0" lvl="1" indent="0" algn="l" defTabSz="914400" rtl="0" eaLnBrk="1" fontAlgn="base" latinLnBrk="0" hangingPunct="1">
              <a:lnSpc>
                <a:spcPct val="100000"/>
              </a:lnSpc>
              <a:spcBef>
                <a:spcPct val="20000"/>
              </a:spcBef>
              <a:spcAft>
                <a:spcPct val="0"/>
              </a:spcAft>
              <a:buClrTx/>
              <a:buSzTx/>
              <a:buNone/>
              <a:tabLst/>
              <a:defRPr/>
            </a:pPr>
            <a:endParaRPr lang="en-US" altLang="en-US" sz="24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60264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D79728-9B97-415D-92CE-9192DC430277}"/>
              </a:ext>
            </a:extLst>
          </p:cNvPr>
          <p:cNvSpPr>
            <a:spLocks noGrp="1"/>
          </p:cNvSpPr>
          <p:nvPr>
            <p:ph type="ctrTitle"/>
          </p:nvPr>
        </p:nvSpPr>
        <p:spPr>
          <a:xfrm>
            <a:off x="685800" y="2492896"/>
            <a:ext cx="7772400" cy="1470025"/>
          </a:xfrm>
        </p:spPr>
        <p:txBody>
          <a:bodyPr>
            <a:normAutofit/>
          </a:bodyPr>
          <a:lstStyle/>
          <a:p>
            <a:r>
              <a:rPr lang="en-GB" b="1" i="1">
                <a:solidFill>
                  <a:schemeClr val="bg1"/>
                </a:solidFill>
              </a:rPr>
              <a:t>What is End of Life Care?</a:t>
            </a:r>
            <a:br>
              <a:rPr lang="en-GB" b="1" i="1">
                <a:solidFill>
                  <a:schemeClr val="bg1"/>
                </a:solidFill>
              </a:rPr>
            </a:br>
            <a:endParaRPr lang="en-GB" i="1">
              <a:solidFill>
                <a:schemeClr val="bg1"/>
              </a:solidFill>
            </a:endParaRPr>
          </a:p>
        </p:txBody>
      </p:sp>
    </p:spTree>
    <p:extLst>
      <p:ext uri="{BB962C8B-B14F-4D97-AF65-F5344CB8AC3E}">
        <p14:creationId xmlns:p14="http://schemas.microsoft.com/office/powerpoint/2010/main" val="9210423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F40A33-7577-4142-9016-C603C3298119}"/>
              </a:ext>
            </a:extLst>
          </p:cNvPr>
          <p:cNvSpPr>
            <a:spLocks noGrp="1"/>
          </p:cNvSpPr>
          <p:nvPr>
            <p:ph type="title"/>
          </p:nvPr>
        </p:nvSpPr>
        <p:spPr/>
        <p:txBody>
          <a:bodyPr/>
          <a:lstStyle/>
          <a:p>
            <a:r>
              <a:rPr lang="en-GB" b="1">
                <a:latin typeface="Arial" panose="020B0604020202020204" pitchFamily="34" charset="0"/>
                <a:cs typeface="Arial" panose="020B0604020202020204" pitchFamily="34" charset="0"/>
              </a:rPr>
              <a:t>End of life care</a:t>
            </a:r>
            <a:endParaRPr lang="en-GB"/>
          </a:p>
        </p:txBody>
      </p:sp>
      <p:sp>
        <p:nvSpPr>
          <p:cNvPr id="3" name="Content Placeholder 2">
            <a:extLst>
              <a:ext uri="{FF2B5EF4-FFF2-40B4-BE49-F238E27FC236}">
                <a16:creationId xmlns:a16="http://schemas.microsoft.com/office/drawing/2014/main" id="{71716174-52CB-4D71-88F8-083E5427CCAD}"/>
              </a:ext>
            </a:extLst>
          </p:cNvPr>
          <p:cNvSpPr>
            <a:spLocks noGrp="1"/>
          </p:cNvSpPr>
          <p:nvPr>
            <p:ph idx="1"/>
          </p:nvPr>
        </p:nvSpPr>
        <p:spPr/>
        <p:txBody>
          <a:bodyPr/>
          <a:lstStyle/>
          <a:p>
            <a:r>
              <a:rPr lang="en-GB"/>
              <a:t>End-of-life care refers “to health care for a person nearing the end of their life or in the advanced stage of a terminal illness. </a:t>
            </a:r>
          </a:p>
          <a:p>
            <a:r>
              <a:rPr lang="en-GB"/>
              <a:t>Generally speaking, people who are dying need care in four areas—</a:t>
            </a:r>
            <a:r>
              <a:rPr lang="en-GB" b="1" i="1"/>
              <a:t>physical comfort</a:t>
            </a:r>
            <a:r>
              <a:rPr lang="en-GB" b="1"/>
              <a:t>, </a:t>
            </a:r>
            <a:r>
              <a:rPr lang="en-GB" b="1" i="1"/>
              <a:t>mental and emotional needs, spiritual issues, and practical tasks</a:t>
            </a:r>
            <a:r>
              <a:rPr lang="en-GB"/>
              <a:t>”.</a:t>
            </a:r>
          </a:p>
        </p:txBody>
      </p:sp>
    </p:spTree>
    <p:extLst>
      <p:ext uri="{BB962C8B-B14F-4D97-AF65-F5344CB8AC3E}">
        <p14:creationId xmlns:p14="http://schemas.microsoft.com/office/powerpoint/2010/main" val="41292092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8E5D8-A26B-5250-9020-3059F81AF929}"/>
              </a:ext>
            </a:extLst>
          </p:cNvPr>
          <p:cNvSpPr>
            <a:spLocks noGrp="1"/>
          </p:cNvSpPr>
          <p:nvPr>
            <p:ph type="title"/>
          </p:nvPr>
        </p:nvSpPr>
        <p:spPr/>
        <p:txBody>
          <a:bodyPr/>
          <a:lstStyle/>
          <a:p>
            <a:r>
              <a:rPr lang="en-GB" b="1">
                <a:latin typeface="Arial" panose="020B0604020202020204" pitchFamily="34" charset="0"/>
                <a:cs typeface="Arial" panose="020B0604020202020204" pitchFamily="34" charset="0"/>
              </a:rPr>
              <a:t>End of life care</a:t>
            </a:r>
            <a:endParaRPr lang="en-GB"/>
          </a:p>
        </p:txBody>
      </p:sp>
      <p:sp>
        <p:nvSpPr>
          <p:cNvPr id="3" name="Content Placeholder 2">
            <a:extLst>
              <a:ext uri="{FF2B5EF4-FFF2-40B4-BE49-F238E27FC236}">
                <a16:creationId xmlns:a16="http://schemas.microsoft.com/office/drawing/2014/main" id="{E4B20B9E-7D2C-B511-3B22-41C3771C0453}"/>
              </a:ext>
            </a:extLst>
          </p:cNvPr>
          <p:cNvSpPr>
            <a:spLocks noGrp="1"/>
          </p:cNvSpPr>
          <p:nvPr>
            <p:ph idx="1"/>
          </p:nvPr>
        </p:nvSpPr>
        <p:spPr/>
        <p:txBody>
          <a:bodyPr>
            <a:normAutofit fontScale="92500"/>
          </a:bodyPr>
          <a:lstStyle/>
          <a:p>
            <a:r>
              <a:rPr lang="en-GB"/>
              <a:t>End-of-life care refers to health care provided in the time leading up to a person's death. </a:t>
            </a:r>
          </a:p>
          <a:p>
            <a:r>
              <a:rPr lang="en-GB"/>
              <a:t>End-of-life care can be provided in the </a:t>
            </a:r>
            <a:r>
              <a:rPr lang="en-GB" b="1" i="1"/>
              <a:t>hours, days, or months</a:t>
            </a:r>
            <a:r>
              <a:rPr lang="en-GB"/>
              <a:t> before a person dies and encompasses care and support for a person's mental and emotional needs, physical comfort, spiritual needs, and practical tasks.</a:t>
            </a:r>
          </a:p>
        </p:txBody>
      </p:sp>
    </p:spTree>
    <p:extLst>
      <p:ext uri="{BB962C8B-B14F-4D97-AF65-F5344CB8AC3E}">
        <p14:creationId xmlns:p14="http://schemas.microsoft.com/office/powerpoint/2010/main" val="12932754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2BE00B-2C8A-46E5-9726-EA934E7DEB35}"/>
              </a:ext>
            </a:extLst>
          </p:cNvPr>
          <p:cNvSpPr>
            <a:spLocks noGrp="1"/>
          </p:cNvSpPr>
          <p:nvPr>
            <p:ph type="title"/>
          </p:nvPr>
        </p:nvSpPr>
        <p:spPr/>
        <p:txBody>
          <a:bodyPr/>
          <a:lstStyle/>
          <a:p>
            <a:r>
              <a:rPr lang="en-GB" b="1">
                <a:latin typeface="Arial" panose="020B0604020202020204" pitchFamily="34" charset="0"/>
                <a:cs typeface="Arial" panose="020B0604020202020204" pitchFamily="34" charset="0"/>
              </a:rPr>
              <a:t>End of life care</a:t>
            </a:r>
          </a:p>
        </p:txBody>
      </p:sp>
      <p:sp>
        <p:nvSpPr>
          <p:cNvPr id="3" name="Content Placeholder 2">
            <a:extLst>
              <a:ext uri="{FF2B5EF4-FFF2-40B4-BE49-F238E27FC236}">
                <a16:creationId xmlns:a16="http://schemas.microsoft.com/office/drawing/2014/main" id="{DD6693F7-A20C-4EC5-B068-0A4CD5AEF9B2}"/>
              </a:ext>
            </a:extLst>
          </p:cNvPr>
          <p:cNvSpPr>
            <a:spLocks noGrp="1"/>
          </p:cNvSpPr>
          <p:nvPr>
            <p:ph idx="1"/>
          </p:nvPr>
        </p:nvSpPr>
        <p:spPr/>
        <p:txBody>
          <a:bodyPr>
            <a:normAutofit fontScale="85000" lnSpcReduction="10000"/>
          </a:bodyPr>
          <a:lstStyle/>
          <a:p>
            <a:r>
              <a:rPr lang="en-GB"/>
              <a:t>End of life care involve supporting people who are in the last months or years of their life.</a:t>
            </a:r>
          </a:p>
          <a:p>
            <a:r>
              <a:rPr lang="en-GB"/>
              <a:t>It helps people to live as well as possible until they die and to die with </a:t>
            </a:r>
            <a:r>
              <a:rPr lang="en-GB" i="1"/>
              <a:t>dignity</a:t>
            </a:r>
            <a:r>
              <a:rPr lang="en-GB"/>
              <a:t>.</a:t>
            </a:r>
          </a:p>
          <a:p>
            <a:r>
              <a:rPr lang="en-GB"/>
              <a:t>The people providing the care would ask about the </a:t>
            </a:r>
            <a:r>
              <a:rPr lang="en-GB" b="1" i="1"/>
              <a:t>wishes</a:t>
            </a:r>
            <a:r>
              <a:rPr lang="en-GB"/>
              <a:t> and </a:t>
            </a:r>
            <a:r>
              <a:rPr lang="en-GB" b="1" i="1"/>
              <a:t>preferences</a:t>
            </a:r>
            <a:r>
              <a:rPr lang="en-GB" i="1"/>
              <a:t> </a:t>
            </a:r>
            <a:r>
              <a:rPr lang="en-GB"/>
              <a:t>and take these into account as they work with the patient to plan the care.</a:t>
            </a:r>
          </a:p>
          <a:p>
            <a:pPr marL="0" indent="0">
              <a:buNone/>
            </a:pPr>
            <a:r>
              <a:rPr lang="en-GB"/>
              <a:t>                                                            (NHS, 2022)</a:t>
            </a:r>
          </a:p>
        </p:txBody>
      </p:sp>
    </p:spTree>
    <p:extLst>
      <p:ext uri="{BB962C8B-B14F-4D97-AF65-F5344CB8AC3E}">
        <p14:creationId xmlns:p14="http://schemas.microsoft.com/office/powerpoint/2010/main" val="6119729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C2D950-C7C2-4160-8733-F2E6E996ED7C}"/>
              </a:ext>
            </a:extLst>
          </p:cNvPr>
          <p:cNvSpPr>
            <a:spLocks noGrp="1"/>
          </p:cNvSpPr>
          <p:nvPr>
            <p:ph type="title"/>
          </p:nvPr>
        </p:nvSpPr>
        <p:spPr/>
        <p:txBody>
          <a:bodyPr/>
          <a:lstStyle/>
          <a:p>
            <a:r>
              <a:rPr lang="en-GB" b="1">
                <a:latin typeface="Arial" panose="020B0604020202020204" pitchFamily="34" charset="0"/>
                <a:cs typeface="Arial" panose="020B0604020202020204" pitchFamily="34" charset="0"/>
              </a:rPr>
              <a:t>End of life care</a:t>
            </a:r>
            <a:endParaRPr lang="en-GB"/>
          </a:p>
        </p:txBody>
      </p:sp>
      <p:sp>
        <p:nvSpPr>
          <p:cNvPr id="3" name="Content Placeholder 2">
            <a:extLst>
              <a:ext uri="{FF2B5EF4-FFF2-40B4-BE49-F238E27FC236}">
                <a16:creationId xmlns:a16="http://schemas.microsoft.com/office/drawing/2014/main" id="{403A2343-41EA-40ED-98EE-2DC5CCAA2F9A}"/>
              </a:ext>
            </a:extLst>
          </p:cNvPr>
          <p:cNvSpPr>
            <a:spLocks noGrp="1"/>
          </p:cNvSpPr>
          <p:nvPr>
            <p:ph idx="1"/>
          </p:nvPr>
        </p:nvSpPr>
        <p:spPr/>
        <p:txBody>
          <a:bodyPr>
            <a:normAutofit fontScale="92500" lnSpcReduction="20000"/>
          </a:bodyPr>
          <a:lstStyle/>
          <a:p>
            <a:r>
              <a:rPr lang="en-GB"/>
              <a:t>The care provider should also support the family, carers or other people who are important to the patient.</a:t>
            </a:r>
          </a:p>
          <a:p>
            <a:r>
              <a:rPr lang="en-GB"/>
              <a:t>Patient are entitled/have the right to express  wishes about where they would like to receive care and where they want to die. </a:t>
            </a:r>
          </a:p>
          <a:p>
            <a:r>
              <a:rPr lang="en-GB"/>
              <a:t>Patient can </a:t>
            </a:r>
            <a:r>
              <a:rPr lang="en-GB" b="0" i="0">
                <a:solidFill>
                  <a:srgbClr val="005EB8"/>
                </a:solidFill>
                <a:effectLst/>
                <a:latin typeface="Frutiger W01"/>
                <a:hlinkClick r:id="rId3"/>
              </a:rPr>
              <a:t>receive end of life care at home</a:t>
            </a:r>
            <a:r>
              <a:rPr lang="en-GB" b="0" i="0">
                <a:solidFill>
                  <a:srgbClr val="212B32"/>
                </a:solidFill>
                <a:effectLst/>
                <a:latin typeface="Frutiger W01"/>
              </a:rPr>
              <a:t>, in a </a:t>
            </a:r>
            <a:r>
              <a:rPr lang="en-GB" b="0" i="0">
                <a:solidFill>
                  <a:srgbClr val="005EB8"/>
                </a:solidFill>
                <a:effectLst/>
                <a:latin typeface="Frutiger W01"/>
                <a:hlinkClick r:id="rId4"/>
              </a:rPr>
              <a:t>care home</a:t>
            </a:r>
            <a:r>
              <a:rPr lang="en-GB" b="0" i="0">
                <a:solidFill>
                  <a:srgbClr val="212B32"/>
                </a:solidFill>
                <a:effectLst/>
                <a:latin typeface="Frutiger W01"/>
              </a:rPr>
              <a:t>, </a:t>
            </a:r>
            <a:r>
              <a:rPr lang="en-GB" b="0" i="0">
                <a:solidFill>
                  <a:srgbClr val="005EB8"/>
                </a:solidFill>
                <a:effectLst/>
                <a:latin typeface="Frutiger W01"/>
                <a:hlinkClick r:id="rId5"/>
              </a:rPr>
              <a:t>hospice</a:t>
            </a:r>
            <a:r>
              <a:rPr lang="en-GB" b="0" i="0">
                <a:solidFill>
                  <a:srgbClr val="212B32"/>
                </a:solidFill>
                <a:effectLst/>
                <a:latin typeface="Frutiger W01"/>
              </a:rPr>
              <a:t> or </a:t>
            </a:r>
            <a:r>
              <a:rPr lang="en-GB" b="0" i="0" u="none" strike="noStrike">
                <a:solidFill>
                  <a:srgbClr val="002F5C"/>
                </a:solidFill>
                <a:effectLst/>
                <a:latin typeface="Frutiger W01"/>
                <a:hlinkClick r:id="rId6"/>
              </a:rPr>
              <a:t>be cared for in hospital</a:t>
            </a:r>
            <a:r>
              <a:rPr lang="en-GB" b="0" i="0">
                <a:solidFill>
                  <a:srgbClr val="212B32"/>
                </a:solidFill>
                <a:effectLst/>
                <a:latin typeface="Frutiger W01"/>
              </a:rPr>
              <a:t>, </a:t>
            </a:r>
            <a:r>
              <a:rPr lang="en-GB"/>
              <a:t>depending on the needs and preference.</a:t>
            </a:r>
          </a:p>
        </p:txBody>
      </p:sp>
    </p:spTree>
    <p:extLst>
      <p:ext uri="{BB962C8B-B14F-4D97-AF65-F5344CB8AC3E}">
        <p14:creationId xmlns:p14="http://schemas.microsoft.com/office/powerpoint/2010/main" val="11779837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0D5E7-2F3F-0A1B-2CFD-F62560A33D3D}"/>
              </a:ext>
            </a:extLst>
          </p:cNvPr>
          <p:cNvSpPr>
            <a:spLocks noGrp="1"/>
          </p:cNvSpPr>
          <p:nvPr>
            <p:ph type="title"/>
          </p:nvPr>
        </p:nvSpPr>
        <p:spPr/>
        <p:txBody>
          <a:bodyPr/>
          <a:lstStyle/>
          <a:p>
            <a:r>
              <a:rPr lang="en-GB" b="1"/>
              <a:t>Activity</a:t>
            </a:r>
          </a:p>
        </p:txBody>
      </p:sp>
      <p:sp>
        <p:nvSpPr>
          <p:cNvPr id="3" name="Content Placeholder 2">
            <a:extLst>
              <a:ext uri="{FF2B5EF4-FFF2-40B4-BE49-F238E27FC236}">
                <a16:creationId xmlns:a16="http://schemas.microsoft.com/office/drawing/2014/main" id="{BFAE4AEF-983C-F89C-95DB-351CC4AFF43D}"/>
              </a:ext>
            </a:extLst>
          </p:cNvPr>
          <p:cNvSpPr>
            <a:spLocks noGrp="1"/>
          </p:cNvSpPr>
          <p:nvPr>
            <p:ph idx="1"/>
          </p:nvPr>
        </p:nvSpPr>
        <p:spPr>
          <a:xfrm>
            <a:off x="457200" y="1600201"/>
            <a:ext cx="8229600" cy="4143374"/>
          </a:xfrm>
        </p:spPr>
        <p:txBody>
          <a:bodyPr>
            <a:normAutofit fontScale="62500" lnSpcReduction="20000"/>
          </a:bodyPr>
          <a:lstStyle/>
          <a:p>
            <a:pPr marL="0" indent="0">
              <a:buNone/>
            </a:pPr>
            <a:r>
              <a:rPr lang="en-GB"/>
              <a:t>Working independently using the below links explore how people in their end of life can receive care in their place of choice.</a:t>
            </a:r>
          </a:p>
          <a:p>
            <a:pPr marL="0" indent="0">
              <a:buNone/>
            </a:pPr>
            <a:endParaRPr lang="en-GB"/>
          </a:p>
          <a:p>
            <a:r>
              <a:rPr lang="en-GB">
                <a:hlinkClick r:id="rId3"/>
              </a:rPr>
              <a:t>https://www.nhs.uk/conditions/end-of-life-care/care-at-home/</a:t>
            </a:r>
            <a:endParaRPr lang="en-GB"/>
          </a:p>
          <a:p>
            <a:r>
              <a:rPr lang="en-GB">
                <a:hlinkClick r:id="rId4"/>
              </a:rPr>
              <a:t>https://www.nhs.uk/conditions/end-of-life-care/hospice-care/</a:t>
            </a:r>
            <a:endParaRPr lang="en-GB"/>
          </a:p>
          <a:p>
            <a:r>
              <a:rPr lang="en-GB">
                <a:hlinkClick r:id="rId5"/>
              </a:rPr>
              <a:t>https://www.nhs.uk/conditions/end-of-life-care/care-in-a-care-home/</a:t>
            </a:r>
            <a:endParaRPr lang="en-GB"/>
          </a:p>
          <a:p>
            <a:endParaRPr lang="en-GB"/>
          </a:p>
          <a:p>
            <a:r>
              <a:rPr lang="en-GB">
                <a:hlinkClick r:id="rId6"/>
              </a:rPr>
              <a:t>https://www.nhs.uk/conditions/end-of-life-care/where-you-can-have-care/hospital-care/</a:t>
            </a:r>
            <a:endParaRPr lang="en-GB"/>
          </a:p>
          <a:p>
            <a:endParaRPr lang="en-GB"/>
          </a:p>
          <a:p>
            <a:endParaRPr lang="en-GB"/>
          </a:p>
          <a:p>
            <a:pPr marL="0" indent="0">
              <a:buNone/>
            </a:pPr>
            <a:endParaRPr lang="en-GB"/>
          </a:p>
          <a:p>
            <a:pPr marL="0" indent="0" algn="ctr">
              <a:buNone/>
            </a:pPr>
            <a:r>
              <a:rPr lang="en-GB" b="1"/>
              <a:t>Feedback the findings to the whole class</a:t>
            </a:r>
          </a:p>
          <a:p>
            <a:endParaRPr lang="en-GB"/>
          </a:p>
        </p:txBody>
      </p:sp>
    </p:spTree>
    <p:extLst>
      <p:ext uri="{BB962C8B-B14F-4D97-AF65-F5344CB8AC3E}">
        <p14:creationId xmlns:p14="http://schemas.microsoft.com/office/powerpoint/2010/main" val="26447474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FA9458-A795-48D0-94ED-C40A4038074A}"/>
              </a:ext>
            </a:extLst>
          </p:cNvPr>
          <p:cNvSpPr>
            <a:spLocks noGrp="1"/>
          </p:cNvSpPr>
          <p:nvPr>
            <p:ph type="ctrTitle"/>
          </p:nvPr>
        </p:nvSpPr>
        <p:spPr>
          <a:xfrm>
            <a:off x="685800" y="2348880"/>
            <a:ext cx="7772400" cy="1470025"/>
          </a:xfrm>
        </p:spPr>
        <p:txBody>
          <a:bodyPr>
            <a:normAutofit/>
          </a:bodyPr>
          <a:lstStyle/>
          <a:p>
            <a:r>
              <a:rPr lang="en-GB" sz="4000" b="1" i="1">
                <a:solidFill>
                  <a:schemeClr val="bg1"/>
                </a:solidFill>
                <a:latin typeface="Arial" panose="020B0604020202020204" pitchFamily="34" charset="0"/>
                <a:cs typeface="Arial" panose="020B0604020202020204" pitchFamily="34" charset="0"/>
              </a:rPr>
              <a:t>How long does end of life care usually last?</a:t>
            </a:r>
          </a:p>
        </p:txBody>
      </p:sp>
    </p:spTree>
    <p:extLst>
      <p:ext uri="{BB962C8B-B14F-4D97-AF65-F5344CB8AC3E}">
        <p14:creationId xmlns:p14="http://schemas.microsoft.com/office/powerpoint/2010/main" val="39028445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EE164-7B5E-F1A6-1F85-798CA59C3024}"/>
              </a:ext>
            </a:extLst>
          </p:cNvPr>
          <p:cNvSpPr>
            <a:spLocks noGrp="1"/>
          </p:cNvSpPr>
          <p:nvPr>
            <p:ph type="title"/>
          </p:nvPr>
        </p:nvSpPr>
        <p:spPr/>
        <p:txBody>
          <a:bodyPr/>
          <a:lstStyle/>
          <a:p>
            <a:r>
              <a:rPr lang="en-GB" b="1">
                <a:latin typeface="+mn-lt"/>
              </a:rPr>
              <a:t>Duration of </a:t>
            </a:r>
            <a:r>
              <a:rPr lang="en-GB" b="1" i="0">
                <a:solidFill>
                  <a:srgbClr val="202124"/>
                </a:solidFill>
                <a:effectLst/>
                <a:latin typeface="+mn-lt"/>
              </a:rPr>
              <a:t>End of life care </a:t>
            </a:r>
            <a:endParaRPr lang="en-GB" b="1">
              <a:latin typeface="+mn-lt"/>
            </a:endParaRPr>
          </a:p>
        </p:txBody>
      </p:sp>
      <p:sp>
        <p:nvSpPr>
          <p:cNvPr id="3" name="Content Placeholder 2">
            <a:extLst>
              <a:ext uri="{FF2B5EF4-FFF2-40B4-BE49-F238E27FC236}">
                <a16:creationId xmlns:a16="http://schemas.microsoft.com/office/drawing/2014/main" id="{1C62F4B3-E63B-A052-3967-1AEF84BD9A9B}"/>
              </a:ext>
            </a:extLst>
          </p:cNvPr>
          <p:cNvSpPr>
            <a:spLocks noGrp="1"/>
          </p:cNvSpPr>
          <p:nvPr>
            <p:ph idx="1"/>
          </p:nvPr>
        </p:nvSpPr>
        <p:spPr/>
        <p:txBody>
          <a:bodyPr>
            <a:normAutofit fontScale="92500" lnSpcReduction="20000"/>
          </a:bodyPr>
          <a:lstStyle/>
          <a:p>
            <a:r>
              <a:rPr lang="en-GB" b="0" i="0">
                <a:solidFill>
                  <a:srgbClr val="202124"/>
                </a:solidFill>
                <a:effectLst/>
                <a:latin typeface="arial" panose="020B0604020202020204" pitchFamily="34" charset="0"/>
              </a:rPr>
              <a:t>End of life care should begin when you need it and may last </a:t>
            </a:r>
            <a:r>
              <a:rPr lang="en-GB" b="1" i="0">
                <a:solidFill>
                  <a:srgbClr val="202124"/>
                </a:solidFill>
                <a:effectLst/>
                <a:latin typeface="arial" panose="020B0604020202020204" pitchFamily="34" charset="0"/>
              </a:rPr>
              <a:t>a few days or months, or sometimes more than a year</a:t>
            </a:r>
            <a:r>
              <a:rPr lang="en-GB" b="0" i="0">
                <a:solidFill>
                  <a:srgbClr val="202124"/>
                </a:solidFill>
                <a:effectLst/>
                <a:latin typeface="arial" panose="020B0604020202020204" pitchFamily="34" charset="0"/>
              </a:rPr>
              <a:t>.</a:t>
            </a:r>
          </a:p>
          <a:p>
            <a:r>
              <a:rPr lang="en-GB" b="0" i="0">
                <a:solidFill>
                  <a:srgbClr val="202124"/>
                </a:solidFill>
                <a:effectLst/>
                <a:latin typeface="arial" panose="020B0604020202020204" pitchFamily="34" charset="0"/>
              </a:rPr>
              <a:t>People in lots of different situations can benefit from end of life care. Some of them may be expected to die within the next few hours or days.</a:t>
            </a:r>
          </a:p>
          <a:p>
            <a:r>
              <a:rPr lang="en-GB" b="0" i="0">
                <a:solidFill>
                  <a:srgbClr val="202124"/>
                </a:solidFill>
                <a:effectLst/>
                <a:latin typeface="arial" panose="020B0604020202020204" pitchFamily="34" charset="0"/>
              </a:rPr>
              <a:t>Others receive end of life care over many months.</a:t>
            </a:r>
            <a:endParaRPr lang="en-GB"/>
          </a:p>
        </p:txBody>
      </p:sp>
    </p:spTree>
    <p:extLst>
      <p:ext uri="{BB962C8B-B14F-4D97-AF65-F5344CB8AC3E}">
        <p14:creationId xmlns:p14="http://schemas.microsoft.com/office/powerpoint/2010/main" val="32721190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FA9458-A795-48D0-94ED-C40A4038074A}"/>
              </a:ext>
            </a:extLst>
          </p:cNvPr>
          <p:cNvSpPr>
            <a:spLocks noGrp="1"/>
          </p:cNvSpPr>
          <p:nvPr>
            <p:ph type="ctrTitle"/>
          </p:nvPr>
        </p:nvSpPr>
        <p:spPr>
          <a:xfrm>
            <a:off x="685800" y="2348880"/>
            <a:ext cx="7772400" cy="1470025"/>
          </a:xfrm>
        </p:spPr>
        <p:txBody>
          <a:bodyPr>
            <a:normAutofit/>
          </a:bodyPr>
          <a:lstStyle/>
          <a:p>
            <a:r>
              <a:rPr lang="en-GB" sz="4000" b="1" i="1">
                <a:solidFill>
                  <a:schemeClr val="bg1"/>
                </a:solidFill>
                <a:latin typeface="Arial" panose="020B0604020202020204" pitchFamily="34" charset="0"/>
                <a:cs typeface="Arial" panose="020B0604020202020204" pitchFamily="34" charset="0"/>
              </a:rPr>
              <a:t>Who provides end of life care?</a:t>
            </a:r>
          </a:p>
        </p:txBody>
      </p:sp>
    </p:spTree>
    <p:extLst>
      <p:ext uri="{BB962C8B-B14F-4D97-AF65-F5344CB8AC3E}">
        <p14:creationId xmlns:p14="http://schemas.microsoft.com/office/powerpoint/2010/main" val="9721753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CBBE7C-F522-47D1-A475-6DA0D4511047}"/>
              </a:ext>
            </a:extLst>
          </p:cNvPr>
          <p:cNvSpPr>
            <a:spLocks noGrp="1"/>
          </p:cNvSpPr>
          <p:nvPr>
            <p:ph type="title"/>
          </p:nvPr>
        </p:nvSpPr>
        <p:spPr/>
        <p:txBody>
          <a:bodyPr/>
          <a:lstStyle/>
          <a:p>
            <a:r>
              <a:rPr lang="en-GB" b="1"/>
              <a:t>End of life care providers</a:t>
            </a:r>
          </a:p>
        </p:txBody>
      </p:sp>
      <p:sp>
        <p:nvSpPr>
          <p:cNvPr id="3" name="Content Placeholder 2">
            <a:extLst>
              <a:ext uri="{FF2B5EF4-FFF2-40B4-BE49-F238E27FC236}">
                <a16:creationId xmlns:a16="http://schemas.microsoft.com/office/drawing/2014/main" id="{554F2ED6-2798-46E7-9028-678525E361E2}"/>
              </a:ext>
            </a:extLst>
          </p:cNvPr>
          <p:cNvSpPr>
            <a:spLocks noGrp="1"/>
          </p:cNvSpPr>
          <p:nvPr>
            <p:ph idx="1"/>
          </p:nvPr>
        </p:nvSpPr>
        <p:spPr>
          <a:xfrm>
            <a:off x="457200" y="1484784"/>
            <a:ext cx="8229600" cy="4525963"/>
          </a:xfrm>
        </p:spPr>
        <p:txBody>
          <a:bodyPr>
            <a:normAutofit fontScale="92500" lnSpcReduction="10000"/>
          </a:bodyPr>
          <a:lstStyle/>
          <a:p>
            <a:r>
              <a:rPr lang="en-GB" sz="3000"/>
              <a:t>Different “health and social care professionals may be involved in the end of life care, depending on the requirements”.</a:t>
            </a:r>
          </a:p>
          <a:p>
            <a:r>
              <a:rPr lang="en-GB" sz="3000"/>
              <a:t>For example, </a:t>
            </a:r>
            <a:r>
              <a:rPr lang="en-GB" sz="3000" b="1" i="1"/>
              <a:t>medical doctors and nurses, patient GP, community nurses, hospice staff </a:t>
            </a:r>
            <a:r>
              <a:rPr lang="en-GB" sz="3000"/>
              <a:t>and </a:t>
            </a:r>
            <a:r>
              <a:rPr lang="en-GB" sz="3000" b="1" i="1"/>
              <a:t>counsellors</a:t>
            </a:r>
            <a:r>
              <a:rPr lang="en-GB" sz="3000"/>
              <a:t> may all be involved, as well as social care staff, chaplains (of all faiths or none), physiotherapists, occupational therapists or complementary therapists.</a:t>
            </a:r>
          </a:p>
          <a:p>
            <a:pPr marL="0" indent="0">
              <a:buNone/>
            </a:pPr>
            <a:r>
              <a:rPr lang="en-GB" sz="3000"/>
              <a:t>                                                     (NHS, 2022)</a:t>
            </a:r>
          </a:p>
          <a:p>
            <a:endParaRPr lang="en-GB"/>
          </a:p>
        </p:txBody>
      </p:sp>
    </p:spTree>
    <p:extLst>
      <p:ext uri="{BB962C8B-B14F-4D97-AF65-F5344CB8AC3E}">
        <p14:creationId xmlns:p14="http://schemas.microsoft.com/office/powerpoint/2010/main" val="37463308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C76822-C2B6-E426-C83B-5A5E7FEDEA5F}"/>
              </a:ext>
            </a:extLst>
          </p:cNvPr>
          <p:cNvSpPr>
            <a:spLocks noGrp="1"/>
          </p:cNvSpPr>
          <p:nvPr>
            <p:ph type="title"/>
          </p:nvPr>
        </p:nvSpPr>
        <p:spPr/>
        <p:txBody>
          <a:bodyPr/>
          <a:lstStyle/>
          <a:p>
            <a:r>
              <a:rPr lang="en-GB" b="1"/>
              <a:t>End of life care providers</a:t>
            </a:r>
            <a:endParaRPr lang="en-GB"/>
          </a:p>
        </p:txBody>
      </p:sp>
      <p:sp>
        <p:nvSpPr>
          <p:cNvPr id="3" name="Content Placeholder 2">
            <a:extLst>
              <a:ext uri="{FF2B5EF4-FFF2-40B4-BE49-F238E27FC236}">
                <a16:creationId xmlns:a16="http://schemas.microsoft.com/office/drawing/2014/main" id="{9B65C6DD-E7D4-0B1F-8EC7-042CC304938C}"/>
              </a:ext>
            </a:extLst>
          </p:cNvPr>
          <p:cNvSpPr>
            <a:spLocks noGrp="1"/>
          </p:cNvSpPr>
          <p:nvPr>
            <p:ph idx="1"/>
          </p:nvPr>
        </p:nvSpPr>
        <p:spPr/>
        <p:txBody>
          <a:bodyPr/>
          <a:lstStyle/>
          <a:p>
            <a:r>
              <a:rPr lang="en-GB"/>
              <a:t>GP has total responsibility for taking care of people with LTC. This can be at home or in a care home.</a:t>
            </a:r>
          </a:p>
          <a:p>
            <a:r>
              <a:rPr lang="en-GB"/>
              <a:t>Community nurses usually visit them at home and family and friends may be closely involved in their caring.</a:t>
            </a:r>
          </a:p>
          <a:p>
            <a:pPr marL="0" indent="0">
              <a:buNone/>
            </a:pPr>
            <a:r>
              <a:rPr lang="en-GB"/>
              <a:t>                                               (NHS, 2022)</a:t>
            </a:r>
          </a:p>
        </p:txBody>
      </p:sp>
    </p:spTree>
    <p:extLst>
      <p:ext uri="{BB962C8B-B14F-4D97-AF65-F5344CB8AC3E}">
        <p14:creationId xmlns:p14="http://schemas.microsoft.com/office/powerpoint/2010/main" val="19286629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D79728-9B97-415D-92CE-9192DC430277}"/>
              </a:ext>
            </a:extLst>
          </p:cNvPr>
          <p:cNvSpPr>
            <a:spLocks noGrp="1"/>
          </p:cNvSpPr>
          <p:nvPr>
            <p:ph type="ctrTitle"/>
          </p:nvPr>
        </p:nvSpPr>
        <p:spPr>
          <a:xfrm>
            <a:off x="685800" y="2492896"/>
            <a:ext cx="7772400" cy="1470025"/>
          </a:xfrm>
        </p:spPr>
        <p:txBody>
          <a:bodyPr>
            <a:normAutofit/>
          </a:bodyPr>
          <a:lstStyle/>
          <a:p>
            <a:r>
              <a:rPr lang="en-GB" b="1" i="1">
                <a:solidFill>
                  <a:schemeClr val="bg1"/>
                </a:solidFill>
              </a:rPr>
              <a:t>When does end of life care begin?</a:t>
            </a:r>
          </a:p>
        </p:txBody>
      </p:sp>
    </p:spTree>
    <p:extLst>
      <p:ext uri="{BB962C8B-B14F-4D97-AF65-F5344CB8AC3E}">
        <p14:creationId xmlns:p14="http://schemas.microsoft.com/office/powerpoint/2010/main" val="34592036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57DA0A-3390-E63B-226B-6BCAA55F79DB}"/>
              </a:ext>
            </a:extLst>
          </p:cNvPr>
          <p:cNvSpPr>
            <a:spLocks noGrp="1"/>
          </p:cNvSpPr>
          <p:nvPr>
            <p:ph type="title"/>
          </p:nvPr>
        </p:nvSpPr>
        <p:spPr/>
        <p:txBody>
          <a:bodyPr/>
          <a:lstStyle/>
          <a:p>
            <a:r>
              <a:rPr lang="en-GB" b="1"/>
              <a:t>Commencement of EOLC</a:t>
            </a:r>
            <a:endParaRPr lang="en-GB"/>
          </a:p>
        </p:txBody>
      </p:sp>
      <p:sp>
        <p:nvSpPr>
          <p:cNvPr id="3" name="Content Placeholder 2">
            <a:extLst>
              <a:ext uri="{FF2B5EF4-FFF2-40B4-BE49-F238E27FC236}">
                <a16:creationId xmlns:a16="http://schemas.microsoft.com/office/drawing/2014/main" id="{CCC8D744-EF67-536F-25DB-D3378E1C5E0E}"/>
              </a:ext>
            </a:extLst>
          </p:cNvPr>
          <p:cNvSpPr>
            <a:spLocks noGrp="1"/>
          </p:cNvSpPr>
          <p:nvPr>
            <p:ph idx="1"/>
          </p:nvPr>
        </p:nvSpPr>
        <p:spPr/>
        <p:txBody>
          <a:bodyPr>
            <a:normAutofit fontScale="92500" lnSpcReduction="20000"/>
          </a:bodyPr>
          <a:lstStyle/>
          <a:p>
            <a:r>
              <a:rPr lang="en-GB"/>
              <a:t>End of life care should begin when you need it and may last a few days or months, or sometimes more than a year.</a:t>
            </a:r>
          </a:p>
          <a:p>
            <a:r>
              <a:rPr lang="en-GB"/>
              <a:t>People are considered to be approaching the end of life when they are likely to die within the next 12 months, although this is not always possible to predict. </a:t>
            </a:r>
          </a:p>
          <a:p>
            <a:r>
              <a:rPr lang="en-GB"/>
              <a:t>This includes people whose death is about to happen, as well as</a:t>
            </a:r>
          </a:p>
        </p:txBody>
      </p:sp>
    </p:spTree>
    <p:extLst>
      <p:ext uri="{BB962C8B-B14F-4D97-AF65-F5344CB8AC3E}">
        <p14:creationId xmlns:p14="http://schemas.microsoft.com/office/powerpoint/2010/main" val="42937795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2B220F-7A24-B026-54BB-44FB7A3F91B6}"/>
              </a:ext>
            </a:extLst>
          </p:cNvPr>
          <p:cNvSpPr>
            <a:spLocks noGrp="1"/>
          </p:cNvSpPr>
          <p:nvPr>
            <p:ph type="title"/>
          </p:nvPr>
        </p:nvSpPr>
        <p:spPr/>
        <p:txBody>
          <a:bodyPr/>
          <a:lstStyle/>
          <a:p>
            <a:r>
              <a:rPr lang="en-GB" b="1"/>
              <a:t>Commencement of EOLC</a:t>
            </a:r>
          </a:p>
        </p:txBody>
      </p:sp>
      <p:sp>
        <p:nvSpPr>
          <p:cNvPr id="3" name="Content Placeholder 2">
            <a:extLst>
              <a:ext uri="{FF2B5EF4-FFF2-40B4-BE49-F238E27FC236}">
                <a16:creationId xmlns:a16="http://schemas.microsoft.com/office/drawing/2014/main" id="{DD231F1A-927F-7CFB-E636-077732389F56}"/>
              </a:ext>
            </a:extLst>
          </p:cNvPr>
          <p:cNvSpPr>
            <a:spLocks noGrp="1"/>
          </p:cNvSpPr>
          <p:nvPr>
            <p:ph idx="1"/>
          </p:nvPr>
        </p:nvSpPr>
        <p:spPr/>
        <p:txBody>
          <a:bodyPr>
            <a:normAutofit fontScale="77500" lnSpcReduction="20000"/>
          </a:bodyPr>
          <a:lstStyle/>
          <a:p>
            <a:pPr marL="0" indent="0">
              <a:buNone/>
            </a:pPr>
            <a:r>
              <a:rPr lang="en-GB"/>
              <a:t>People who:</a:t>
            </a:r>
          </a:p>
          <a:p>
            <a:r>
              <a:rPr lang="en-GB"/>
              <a:t>“have an advanced incurable illness, such as cancer, dementia or motor neurone disease</a:t>
            </a:r>
          </a:p>
          <a:p>
            <a:r>
              <a:rPr lang="en-GB"/>
              <a:t>are generally frail and have co-existing conditions that mean they are expected to die within 12 months</a:t>
            </a:r>
          </a:p>
          <a:p>
            <a:r>
              <a:rPr lang="en-GB"/>
              <a:t>have existing conditions if they are at risk of dying from a sudden crisis in their condition</a:t>
            </a:r>
          </a:p>
          <a:p>
            <a:r>
              <a:rPr lang="en-GB"/>
              <a:t>have a life-threatening acute condition caused by a sudden catastrophic event, such as an accident or stroke”</a:t>
            </a:r>
          </a:p>
          <a:p>
            <a:pPr marL="0" indent="0">
              <a:buNone/>
            </a:pPr>
            <a:r>
              <a:rPr lang="en-GB"/>
              <a:t>                                                                 (NHS, 2022)</a:t>
            </a:r>
          </a:p>
        </p:txBody>
      </p:sp>
    </p:spTree>
    <p:extLst>
      <p:ext uri="{BB962C8B-B14F-4D97-AF65-F5344CB8AC3E}">
        <p14:creationId xmlns:p14="http://schemas.microsoft.com/office/powerpoint/2010/main" val="14425216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D79728-9B97-415D-92CE-9192DC430277}"/>
              </a:ext>
            </a:extLst>
          </p:cNvPr>
          <p:cNvSpPr>
            <a:spLocks noGrp="1"/>
          </p:cNvSpPr>
          <p:nvPr>
            <p:ph type="ctrTitle"/>
          </p:nvPr>
        </p:nvSpPr>
        <p:spPr>
          <a:xfrm>
            <a:off x="685800" y="2492896"/>
            <a:ext cx="7772400" cy="1470025"/>
          </a:xfrm>
        </p:spPr>
        <p:txBody>
          <a:bodyPr>
            <a:normAutofit fontScale="90000"/>
          </a:bodyPr>
          <a:lstStyle/>
          <a:p>
            <a:r>
              <a:rPr lang="en-GB" b="1" i="1">
                <a:solidFill>
                  <a:schemeClr val="bg1"/>
                </a:solidFill>
              </a:rPr>
              <a:t>What is an End of Life Care Pathway?</a:t>
            </a:r>
            <a:br>
              <a:rPr lang="en-GB" b="1" i="1">
                <a:solidFill>
                  <a:schemeClr val="bg1"/>
                </a:solidFill>
              </a:rPr>
            </a:br>
            <a:endParaRPr lang="en-GB" i="1">
              <a:solidFill>
                <a:schemeClr val="bg1"/>
              </a:solidFill>
            </a:endParaRPr>
          </a:p>
        </p:txBody>
      </p:sp>
    </p:spTree>
    <p:extLst>
      <p:ext uri="{BB962C8B-B14F-4D97-AF65-F5344CB8AC3E}">
        <p14:creationId xmlns:p14="http://schemas.microsoft.com/office/powerpoint/2010/main" val="38221111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F616C8-B6D0-420C-A9F0-9D785661F4CF}"/>
              </a:ext>
            </a:extLst>
          </p:cNvPr>
          <p:cNvSpPr>
            <a:spLocks noGrp="1"/>
          </p:cNvSpPr>
          <p:nvPr>
            <p:ph type="title"/>
          </p:nvPr>
        </p:nvSpPr>
        <p:spPr>
          <a:xfrm>
            <a:off x="457200" y="126058"/>
            <a:ext cx="8229600" cy="1143000"/>
          </a:xfrm>
        </p:spPr>
        <p:txBody>
          <a:bodyPr/>
          <a:lstStyle/>
          <a:p>
            <a:r>
              <a:rPr lang="en-GB" b="1"/>
              <a:t>The End of Life Care Pathway</a:t>
            </a:r>
          </a:p>
        </p:txBody>
      </p:sp>
      <p:sp>
        <p:nvSpPr>
          <p:cNvPr id="3" name="Content Placeholder 2">
            <a:extLst>
              <a:ext uri="{FF2B5EF4-FFF2-40B4-BE49-F238E27FC236}">
                <a16:creationId xmlns:a16="http://schemas.microsoft.com/office/drawing/2014/main" id="{8EE24E74-3381-455D-A067-8CC094BFB3B7}"/>
              </a:ext>
            </a:extLst>
          </p:cNvPr>
          <p:cNvSpPr>
            <a:spLocks noGrp="1"/>
          </p:cNvSpPr>
          <p:nvPr>
            <p:ph idx="1"/>
          </p:nvPr>
        </p:nvSpPr>
        <p:spPr>
          <a:xfrm>
            <a:off x="539552" y="1412776"/>
            <a:ext cx="8229600" cy="4531642"/>
          </a:xfrm>
        </p:spPr>
        <p:txBody>
          <a:bodyPr>
            <a:noAutofit/>
          </a:bodyPr>
          <a:lstStyle/>
          <a:p>
            <a:r>
              <a:rPr lang="en-GB" sz="2800">
                <a:latin typeface="Arial" panose="020B0604020202020204" pitchFamily="34" charset="0"/>
                <a:cs typeface="Arial" panose="020B0604020202020204" pitchFamily="34" charset="0"/>
              </a:rPr>
              <a:t>The End of Life Care Pathway is “a document that leads the care plan for the final weeks of someone’s life”.</a:t>
            </a:r>
          </a:p>
          <a:p>
            <a:r>
              <a:rPr lang="en-GB" sz="2800">
                <a:latin typeface="Arial" panose="020B0604020202020204" pitchFamily="34" charset="0"/>
                <a:cs typeface="Arial" panose="020B0604020202020204" pitchFamily="34" charset="0"/>
              </a:rPr>
              <a:t>It is a “holistic, ‘whole-person’ approach to end of life care and dying, recommended to be used wherever someone wishes to die, </a:t>
            </a:r>
          </a:p>
          <a:p>
            <a:r>
              <a:rPr lang="en-GB" sz="2800">
                <a:latin typeface="Arial" panose="020B0604020202020204" pitchFamily="34" charset="0"/>
                <a:cs typeface="Arial" panose="020B0604020202020204" pitchFamily="34" charset="0"/>
              </a:rPr>
              <a:t>Whether it is a hospital, care home or in their own home”. </a:t>
            </a:r>
          </a:p>
          <a:p>
            <a:pPr marL="0" indent="0">
              <a:buNone/>
            </a:pPr>
            <a:r>
              <a:rPr lang="en-GB" sz="2800">
                <a:latin typeface="Arial" panose="020B0604020202020204" pitchFamily="34" charset="0"/>
                <a:cs typeface="Arial" panose="020B0604020202020204" pitchFamily="34" charset="0"/>
              </a:rPr>
              <a:t>                                          (Helping hands, 2022)</a:t>
            </a:r>
          </a:p>
        </p:txBody>
      </p:sp>
    </p:spTree>
    <p:extLst>
      <p:ext uri="{BB962C8B-B14F-4D97-AF65-F5344CB8AC3E}">
        <p14:creationId xmlns:p14="http://schemas.microsoft.com/office/powerpoint/2010/main" val="26366463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352584-77E4-88CE-78E5-5EE2EFC8E41B}"/>
              </a:ext>
            </a:extLst>
          </p:cNvPr>
          <p:cNvSpPr>
            <a:spLocks noGrp="1"/>
          </p:cNvSpPr>
          <p:nvPr>
            <p:ph type="title"/>
          </p:nvPr>
        </p:nvSpPr>
        <p:spPr/>
        <p:txBody>
          <a:bodyPr/>
          <a:lstStyle/>
          <a:p>
            <a:r>
              <a:rPr lang="en-GB" b="1"/>
              <a:t>The End of Life Care Pathway</a:t>
            </a:r>
            <a:endParaRPr lang="en-GB"/>
          </a:p>
        </p:txBody>
      </p:sp>
      <p:sp>
        <p:nvSpPr>
          <p:cNvPr id="3" name="Content Placeholder 2">
            <a:extLst>
              <a:ext uri="{FF2B5EF4-FFF2-40B4-BE49-F238E27FC236}">
                <a16:creationId xmlns:a16="http://schemas.microsoft.com/office/drawing/2014/main" id="{D707CF90-A0FC-78BA-26D2-CD7A51F205C5}"/>
              </a:ext>
            </a:extLst>
          </p:cNvPr>
          <p:cNvSpPr>
            <a:spLocks noGrp="1"/>
          </p:cNvSpPr>
          <p:nvPr>
            <p:ph idx="1"/>
          </p:nvPr>
        </p:nvSpPr>
        <p:spPr/>
        <p:txBody>
          <a:bodyPr>
            <a:normAutofit/>
          </a:bodyPr>
          <a:lstStyle/>
          <a:p>
            <a:r>
              <a:rPr lang="en-GB" sz="3200">
                <a:latin typeface="Arial" panose="020B0604020202020204" pitchFamily="34" charset="0"/>
                <a:cs typeface="Arial" panose="020B0604020202020204" pitchFamily="34" charset="0"/>
              </a:rPr>
              <a:t>The pathway includes a commitment to honest discussions with the person at the start of their journey so that their wishes for care are respected at all stages. </a:t>
            </a:r>
          </a:p>
          <a:p>
            <a:r>
              <a:rPr lang="en-GB" sz="3200">
                <a:latin typeface="Arial" panose="020B0604020202020204" pitchFamily="34" charset="0"/>
                <a:cs typeface="Arial" panose="020B0604020202020204" pitchFamily="34" charset="0"/>
              </a:rPr>
              <a:t>This is sometimes also referred to as ‘</a:t>
            </a:r>
            <a:r>
              <a:rPr lang="en-GB" sz="3200" b="1" i="1">
                <a:latin typeface="Arial" panose="020B0604020202020204" pitchFamily="34" charset="0"/>
                <a:cs typeface="Arial" panose="020B0604020202020204" pitchFamily="34" charset="0"/>
              </a:rPr>
              <a:t>dying well</a:t>
            </a:r>
            <a:r>
              <a:rPr lang="en-GB" sz="3200">
                <a:latin typeface="Arial" panose="020B0604020202020204" pitchFamily="34" charset="0"/>
                <a:cs typeface="Arial" panose="020B0604020202020204" pitchFamily="34" charset="0"/>
              </a:rPr>
              <a:t>’. </a:t>
            </a:r>
          </a:p>
          <a:p>
            <a:pPr marL="0" indent="0">
              <a:buNone/>
            </a:pPr>
            <a:endParaRPr lang="en-GB"/>
          </a:p>
        </p:txBody>
      </p:sp>
    </p:spTree>
    <p:extLst>
      <p:ext uri="{BB962C8B-B14F-4D97-AF65-F5344CB8AC3E}">
        <p14:creationId xmlns:p14="http://schemas.microsoft.com/office/powerpoint/2010/main" val="29099061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04F19-5071-48C9-BD7C-CE1F7E284801}"/>
              </a:ext>
            </a:extLst>
          </p:cNvPr>
          <p:cNvSpPr>
            <a:spLocks noGrp="1"/>
          </p:cNvSpPr>
          <p:nvPr>
            <p:ph type="ctrTitle"/>
          </p:nvPr>
        </p:nvSpPr>
        <p:spPr>
          <a:xfrm>
            <a:off x="685800" y="2564904"/>
            <a:ext cx="7772400" cy="1470025"/>
          </a:xfrm>
        </p:spPr>
        <p:txBody>
          <a:bodyPr>
            <a:normAutofit fontScale="90000"/>
          </a:bodyPr>
          <a:lstStyle/>
          <a:p>
            <a:r>
              <a:rPr lang="en-GB" b="1" i="1">
                <a:solidFill>
                  <a:schemeClr val="bg1"/>
                </a:solidFill>
              </a:rPr>
              <a:t>What are the 6 stages of end of life care pathway?</a:t>
            </a:r>
            <a:br>
              <a:rPr lang="en-GB" b="1" i="1">
                <a:solidFill>
                  <a:schemeClr val="bg1"/>
                </a:solidFill>
              </a:rPr>
            </a:br>
            <a:endParaRPr lang="en-GB" b="1" i="1">
              <a:solidFill>
                <a:schemeClr val="bg1"/>
              </a:solidFill>
            </a:endParaRPr>
          </a:p>
        </p:txBody>
      </p:sp>
    </p:spTree>
    <p:extLst>
      <p:ext uri="{BB962C8B-B14F-4D97-AF65-F5344CB8AC3E}">
        <p14:creationId xmlns:p14="http://schemas.microsoft.com/office/powerpoint/2010/main" val="26171339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E4A739-5482-435F-923F-4019DFCACF7D}"/>
              </a:ext>
            </a:extLst>
          </p:cNvPr>
          <p:cNvSpPr>
            <a:spLocks noGrp="1"/>
          </p:cNvSpPr>
          <p:nvPr>
            <p:ph type="title"/>
          </p:nvPr>
        </p:nvSpPr>
        <p:spPr/>
        <p:txBody>
          <a:bodyPr/>
          <a:lstStyle/>
          <a:p>
            <a:r>
              <a:rPr lang="en-GB" b="1"/>
              <a:t>End of life care pathway</a:t>
            </a:r>
            <a:endParaRPr lang="en-GB"/>
          </a:p>
        </p:txBody>
      </p:sp>
      <p:sp>
        <p:nvSpPr>
          <p:cNvPr id="3" name="Content Placeholder 2">
            <a:extLst>
              <a:ext uri="{FF2B5EF4-FFF2-40B4-BE49-F238E27FC236}">
                <a16:creationId xmlns:a16="http://schemas.microsoft.com/office/drawing/2014/main" id="{710726DD-B92F-4752-B62E-F98102DA4267}"/>
              </a:ext>
            </a:extLst>
          </p:cNvPr>
          <p:cNvSpPr>
            <a:spLocks noGrp="1"/>
          </p:cNvSpPr>
          <p:nvPr>
            <p:ph idx="1"/>
          </p:nvPr>
        </p:nvSpPr>
        <p:spPr/>
        <p:txBody>
          <a:bodyPr>
            <a:normAutofit lnSpcReduction="10000"/>
          </a:bodyPr>
          <a:lstStyle/>
          <a:p>
            <a:r>
              <a:rPr lang="en-GB">
                <a:latin typeface="Arial" panose="020B0604020202020204" pitchFamily="34" charset="0"/>
                <a:cs typeface="Arial" panose="020B0604020202020204" pitchFamily="34" charset="0"/>
              </a:rPr>
              <a:t>There are six stages to the End of life care pathway which should be followed by clinicians and caregivers, </a:t>
            </a:r>
          </a:p>
          <a:p>
            <a:pPr marL="0" indent="0">
              <a:buNone/>
            </a:pPr>
            <a:r>
              <a:rPr lang="en-GB">
                <a:latin typeface="Arial" panose="020B0604020202020204" pitchFamily="34" charset="0"/>
                <a:cs typeface="Arial" panose="020B0604020202020204" pitchFamily="34" charset="0"/>
              </a:rPr>
              <a:t>These include recognising </a:t>
            </a:r>
          </a:p>
          <a:p>
            <a:r>
              <a:rPr lang="en-GB">
                <a:latin typeface="Arial" panose="020B0604020202020204" pitchFamily="34" charset="0"/>
                <a:cs typeface="Arial" panose="020B0604020202020204" pitchFamily="34" charset="0"/>
              </a:rPr>
              <a:t>spiritual care for the person, support for their family and the carers themselves, as well as keeping them informed at every stage.</a:t>
            </a:r>
          </a:p>
        </p:txBody>
      </p:sp>
    </p:spTree>
    <p:extLst>
      <p:ext uri="{BB962C8B-B14F-4D97-AF65-F5344CB8AC3E}">
        <p14:creationId xmlns:p14="http://schemas.microsoft.com/office/powerpoint/2010/main" val="28290747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8A0C8-A725-4B79-BC6E-8CDB8C5E5E23}"/>
              </a:ext>
            </a:extLst>
          </p:cNvPr>
          <p:cNvSpPr>
            <a:spLocks noGrp="1"/>
          </p:cNvSpPr>
          <p:nvPr>
            <p:ph type="title"/>
          </p:nvPr>
        </p:nvSpPr>
        <p:spPr/>
        <p:txBody>
          <a:bodyPr>
            <a:normAutofit fontScale="90000"/>
          </a:bodyPr>
          <a:lstStyle/>
          <a:p>
            <a:r>
              <a:rPr lang="en-GB" b="1"/>
              <a:t>6 stages of end of life care pathway</a:t>
            </a:r>
            <a:endParaRPr lang="en-GB"/>
          </a:p>
        </p:txBody>
      </p:sp>
      <p:sp>
        <p:nvSpPr>
          <p:cNvPr id="3" name="Content Placeholder 2">
            <a:extLst>
              <a:ext uri="{FF2B5EF4-FFF2-40B4-BE49-F238E27FC236}">
                <a16:creationId xmlns:a16="http://schemas.microsoft.com/office/drawing/2014/main" id="{F9066A6C-A26D-4072-A96E-4B14644D1C7F}"/>
              </a:ext>
            </a:extLst>
          </p:cNvPr>
          <p:cNvSpPr>
            <a:spLocks noGrp="1"/>
          </p:cNvSpPr>
          <p:nvPr>
            <p:ph idx="1"/>
          </p:nvPr>
        </p:nvSpPr>
        <p:spPr>
          <a:xfrm>
            <a:off x="457200" y="1600200"/>
            <a:ext cx="8229600" cy="4983162"/>
          </a:xfrm>
        </p:spPr>
        <p:txBody>
          <a:bodyPr/>
          <a:lstStyle/>
          <a:p>
            <a:r>
              <a:rPr lang="en-GB">
                <a:latin typeface="Arial" panose="020B0604020202020204" pitchFamily="34" charset="0"/>
                <a:cs typeface="Arial" panose="020B0604020202020204" pitchFamily="34" charset="0"/>
              </a:rPr>
              <a:t>Discussions as end of life approaches.</a:t>
            </a:r>
          </a:p>
          <a:p>
            <a:r>
              <a:rPr lang="en-GB">
                <a:latin typeface="Arial" panose="020B0604020202020204" pitchFamily="34" charset="0"/>
                <a:cs typeface="Arial" panose="020B0604020202020204" pitchFamily="34" charset="0"/>
              </a:rPr>
              <a:t>Assessment, care planning and review.</a:t>
            </a:r>
          </a:p>
          <a:p>
            <a:r>
              <a:rPr lang="en-GB">
                <a:latin typeface="Arial" panose="020B0604020202020204" pitchFamily="34" charset="0"/>
                <a:cs typeface="Arial" panose="020B0604020202020204" pitchFamily="34" charset="0"/>
              </a:rPr>
              <a:t>Coordination of care.</a:t>
            </a:r>
          </a:p>
          <a:p>
            <a:r>
              <a:rPr lang="en-GB">
                <a:latin typeface="Arial" panose="020B0604020202020204" pitchFamily="34" charset="0"/>
                <a:cs typeface="Arial" panose="020B0604020202020204" pitchFamily="34" charset="0"/>
              </a:rPr>
              <a:t>Delivery of high quality care in care homes.</a:t>
            </a:r>
          </a:p>
          <a:p>
            <a:r>
              <a:rPr lang="en-GB">
                <a:latin typeface="Arial" panose="020B0604020202020204" pitchFamily="34" charset="0"/>
                <a:cs typeface="Arial" panose="020B0604020202020204" pitchFamily="34" charset="0"/>
              </a:rPr>
              <a:t>Care in the last days of life.</a:t>
            </a:r>
          </a:p>
          <a:p>
            <a:r>
              <a:rPr lang="en-GB">
                <a:latin typeface="Arial" panose="020B0604020202020204" pitchFamily="34" charset="0"/>
                <a:cs typeface="Arial" panose="020B0604020202020204" pitchFamily="34" charset="0"/>
              </a:rPr>
              <a:t>Care after death.</a:t>
            </a:r>
          </a:p>
        </p:txBody>
      </p:sp>
    </p:spTree>
    <p:extLst>
      <p:ext uri="{BB962C8B-B14F-4D97-AF65-F5344CB8AC3E}">
        <p14:creationId xmlns:p14="http://schemas.microsoft.com/office/powerpoint/2010/main" val="19780920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imeline&#10;&#10;Description automatically generated">
            <a:extLst>
              <a:ext uri="{FF2B5EF4-FFF2-40B4-BE49-F238E27FC236}">
                <a16:creationId xmlns:a16="http://schemas.microsoft.com/office/drawing/2014/main" id="{0CC24EA6-0181-4BBF-9430-69BBD63686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5576" y="476672"/>
            <a:ext cx="7920880" cy="5256584"/>
          </a:xfrm>
          <a:prstGeom prst="rect">
            <a:avLst/>
          </a:prstGeom>
        </p:spPr>
      </p:pic>
    </p:spTree>
    <p:extLst>
      <p:ext uri="{BB962C8B-B14F-4D97-AF65-F5344CB8AC3E}">
        <p14:creationId xmlns:p14="http://schemas.microsoft.com/office/powerpoint/2010/main" val="32117205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08519-3376-4A40-B947-3B0115315438}"/>
              </a:ext>
            </a:extLst>
          </p:cNvPr>
          <p:cNvSpPr>
            <a:spLocks noGrp="1"/>
          </p:cNvSpPr>
          <p:nvPr>
            <p:ph type="ctrTitle"/>
          </p:nvPr>
        </p:nvSpPr>
        <p:spPr>
          <a:xfrm>
            <a:off x="685800" y="2348880"/>
            <a:ext cx="7772400" cy="1470025"/>
          </a:xfrm>
        </p:spPr>
        <p:txBody>
          <a:bodyPr>
            <a:normAutofit/>
          </a:bodyPr>
          <a:lstStyle/>
          <a:p>
            <a:r>
              <a:rPr lang="en-GB" sz="4000" b="1" i="1">
                <a:solidFill>
                  <a:schemeClr val="bg1"/>
                </a:solidFill>
              </a:rPr>
              <a:t>What are the 5 priorities for care in the last days?  </a:t>
            </a:r>
          </a:p>
        </p:txBody>
      </p:sp>
    </p:spTree>
    <p:extLst>
      <p:ext uri="{BB962C8B-B14F-4D97-AF65-F5344CB8AC3E}">
        <p14:creationId xmlns:p14="http://schemas.microsoft.com/office/powerpoint/2010/main" val="32741990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9501D-F8F2-4E99-880F-E87C0AD2CECA}"/>
              </a:ext>
            </a:extLst>
          </p:cNvPr>
          <p:cNvSpPr>
            <a:spLocks noGrp="1"/>
          </p:cNvSpPr>
          <p:nvPr>
            <p:ph type="title"/>
          </p:nvPr>
        </p:nvSpPr>
        <p:spPr>
          <a:xfrm>
            <a:off x="457200" y="0"/>
            <a:ext cx="8229600" cy="1143000"/>
          </a:xfrm>
        </p:spPr>
        <p:txBody>
          <a:bodyPr/>
          <a:lstStyle/>
          <a:p>
            <a:r>
              <a:rPr lang="en-GB" b="1"/>
              <a:t>5 priorities for care </a:t>
            </a:r>
            <a:endParaRPr lang="en-GB"/>
          </a:p>
        </p:txBody>
      </p:sp>
      <p:graphicFrame>
        <p:nvGraphicFramePr>
          <p:cNvPr id="5" name="Content Placeholder 2">
            <a:extLst>
              <a:ext uri="{FF2B5EF4-FFF2-40B4-BE49-F238E27FC236}">
                <a16:creationId xmlns:a16="http://schemas.microsoft.com/office/drawing/2014/main" id="{1E0D13B3-37C0-46FA-9518-1EB02869D8CC}"/>
              </a:ext>
            </a:extLst>
          </p:cNvPr>
          <p:cNvGraphicFramePr>
            <a:graphicFrameLocks noGrp="1"/>
          </p:cNvGraphicFramePr>
          <p:nvPr>
            <p:ph idx="1"/>
            <p:extLst>
              <p:ext uri="{D42A27DB-BD31-4B8C-83A1-F6EECF244321}">
                <p14:modId xmlns:p14="http://schemas.microsoft.com/office/powerpoint/2010/main" val="448113290"/>
              </p:ext>
            </p:extLst>
          </p:nvPr>
        </p:nvGraphicFramePr>
        <p:xfrm>
          <a:off x="323528" y="980728"/>
          <a:ext cx="8568952" cy="47525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725829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iagram&#10;&#10;Description automatically generated">
            <a:extLst>
              <a:ext uri="{FF2B5EF4-FFF2-40B4-BE49-F238E27FC236}">
                <a16:creationId xmlns:a16="http://schemas.microsoft.com/office/drawing/2014/main" id="{2A1F2FBB-10ED-4D08-A052-5B94B883B5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9592" y="188641"/>
            <a:ext cx="7344816" cy="5400600"/>
          </a:xfrm>
          <a:prstGeom prst="rect">
            <a:avLst/>
          </a:prstGeom>
        </p:spPr>
      </p:pic>
    </p:spTree>
    <p:extLst>
      <p:ext uri="{BB962C8B-B14F-4D97-AF65-F5344CB8AC3E}">
        <p14:creationId xmlns:p14="http://schemas.microsoft.com/office/powerpoint/2010/main" val="14510016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08519-3376-4A40-B947-3B0115315438}"/>
              </a:ext>
            </a:extLst>
          </p:cNvPr>
          <p:cNvSpPr>
            <a:spLocks noGrp="1"/>
          </p:cNvSpPr>
          <p:nvPr>
            <p:ph type="ctrTitle"/>
          </p:nvPr>
        </p:nvSpPr>
        <p:spPr>
          <a:xfrm>
            <a:off x="899592" y="2276872"/>
            <a:ext cx="7772400" cy="1470025"/>
          </a:xfrm>
        </p:spPr>
        <p:txBody>
          <a:bodyPr>
            <a:normAutofit/>
          </a:bodyPr>
          <a:lstStyle/>
          <a:p>
            <a:r>
              <a:rPr lang="en-GB" sz="4000" b="1" i="1">
                <a:solidFill>
                  <a:schemeClr val="bg1"/>
                </a:solidFill>
              </a:rPr>
              <a:t>Examples of care in the last days for people with dementia?  </a:t>
            </a:r>
          </a:p>
        </p:txBody>
      </p:sp>
    </p:spTree>
    <p:extLst>
      <p:ext uri="{BB962C8B-B14F-4D97-AF65-F5344CB8AC3E}">
        <p14:creationId xmlns:p14="http://schemas.microsoft.com/office/powerpoint/2010/main" val="42805654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3EB4558F-6135-D088-CB86-8A376B691A5A}"/>
              </a:ext>
            </a:extLst>
          </p:cNvPr>
          <p:cNvSpPr>
            <a:spLocks noGrp="1"/>
          </p:cNvSpPr>
          <p:nvPr>
            <p:ph type="title"/>
          </p:nvPr>
        </p:nvSpPr>
        <p:spPr>
          <a:xfrm>
            <a:off x="899592" y="404664"/>
            <a:ext cx="7632848" cy="836613"/>
          </a:xfrm>
        </p:spPr>
        <p:txBody>
          <a:bodyPr>
            <a:noAutofit/>
          </a:bodyPr>
          <a:lstStyle/>
          <a:p>
            <a:pPr algn="l"/>
            <a:r>
              <a:rPr lang="en-GB" altLang="en-US" sz="4000" b="1">
                <a:latin typeface="Arial" panose="020B0604020202020204" pitchFamily="34" charset="0"/>
                <a:cs typeface="Arial" panose="020B0604020202020204" pitchFamily="34" charset="0"/>
              </a:rPr>
              <a:t>End-of-life care and dementia</a:t>
            </a:r>
            <a:br>
              <a:rPr lang="en-GB" altLang="en-US" sz="4000" b="1">
                <a:latin typeface="Arial" panose="020B0604020202020204" pitchFamily="34" charset="0"/>
                <a:cs typeface="Arial" panose="020B0604020202020204" pitchFamily="34" charset="0"/>
              </a:rPr>
            </a:br>
            <a:endParaRPr lang="en-GB" altLang="en-US" sz="4000" b="1">
              <a:latin typeface="Arial" panose="020B0604020202020204" pitchFamily="34" charset="0"/>
              <a:cs typeface="Arial" panose="020B0604020202020204" pitchFamily="34" charset="0"/>
            </a:endParaRPr>
          </a:p>
        </p:txBody>
      </p:sp>
      <p:sp>
        <p:nvSpPr>
          <p:cNvPr id="7171" name="Content Placeholder 2">
            <a:extLst>
              <a:ext uri="{FF2B5EF4-FFF2-40B4-BE49-F238E27FC236}">
                <a16:creationId xmlns:a16="http://schemas.microsoft.com/office/drawing/2014/main" id="{479155A9-7D02-17FB-ADCF-4CF6D7441701}"/>
              </a:ext>
            </a:extLst>
          </p:cNvPr>
          <p:cNvSpPr>
            <a:spLocks noGrp="1"/>
          </p:cNvSpPr>
          <p:nvPr>
            <p:ph idx="1"/>
          </p:nvPr>
        </p:nvSpPr>
        <p:spPr>
          <a:xfrm>
            <a:off x="827807" y="1412776"/>
            <a:ext cx="7488386" cy="4032448"/>
          </a:xfrm>
        </p:spPr>
        <p:txBody>
          <a:bodyPr>
            <a:normAutofit/>
          </a:bodyPr>
          <a:lstStyle/>
          <a:p>
            <a:pPr>
              <a:defRPr/>
            </a:pPr>
            <a:r>
              <a:rPr lang="en-US" altLang="en-US" sz="2400">
                <a:latin typeface="Arial" panose="020B0604020202020204" pitchFamily="34" charset="0"/>
                <a:cs typeface="Arial" panose="020B0604020202020204" pitchFamily="34" charset="0"/>
              </a:rPr>
              <a:t>End of life care for dementia requires good person-</a:t>
            </a:r>
            <a:r>
              <a:rPr lang="en-US" altLang="en-US" sz="2400" err="1">
                <a:latin typeface="Arial" panose="020B0604020202020204" pitchFamily="34" charset="0"/>
                <a:cs typeface="Arial" panose="020B0604020202020204" pitchFamily="34" charset="0"/>
              </a:rPr>
              <a:t>centred</a:t>
            </a:r>
            <a:r>
              <a:rPr lang="en-US" altLang="en-US" sz="2400">
                <a:latin typeface="Arial" panose="020B0604020202020204" pitchFamily="34" charset="0"/>
                <a:cs typeface="Arial" panose="020B0604020202020204" pitchFamily="34" charset="0"/>
              </a:rPr>
              <a:t> care. </a:t>
            </a:r>
          </a:p>
          <a:p>
            <a:pPr>
              <a:defRPr/>
            </a:pPr>
            <a:r>
              <a:rPr lang="en-US" altLang="en-US" sz="2400">
                <a:latin typeface="Arial" panose="020B0604020202020204" pitchFamily="34" charset="0"/>
                <a:cs typeface="Arial" panose="020B0604020202020204" pitchFamily="34" charset="0"/>
              </a:rPr>
              <a:t>Living well with dementia also includes supporting a person with dementia to die well, or as they would have wished. </a:t>
            </a:r>
          </a:p>
          <a:p>
            <a:pPr>
              <a:defRPr/>
            </a:pPr>
            <a:r>
              <a:rPr lang="en-US" altLang="en-US" sz="2400">
                <a:latin typeface="Arial" panose="020B0604020202020204" pitchFamily="34" charset="0"/>
                <a:cs typeface="Arial" panose="020B0604020202020204" pitchFamily="34" charset="0"/>
              </a:rPr>
              <a:t>Be aware of the range of symptoms that a person with dementia may experience at the end of life. </a:t>
            </a:r>
          </a:p>
          <a:p>
            <a:pPr>
              <a:defRPr/>
            </a:pPr>
            <a:r>
              <a:rPr lang="en-US" altLang="en-US" sz="2400">
                <a:latin typeface="Arial" panose="020B0604020202020204" pitchFamily="34" charset="0"/>
                <a:cs typeface="Arial" panose="020B0604020202020204" pitchFamily="34" charset="0"/>
              </a:rPr>
              <a:t>Support family carers and help them to understand what is happening at the end of life.</a:t>
            </a:r>
          </a:p>
          <a:p>
            <a:pPr marL="0" indent="0">
              <a:buFont typeface="Arial" panose="020B0604020202020204" pitchFamily="34" charset="0"/>
              <a:buNone/>
              <a:defRPr/>
            </a:pPr>
            <a:endParaRPr lang="en-US" altLang="en-US" sz="2000">
              <a:cs typeface="Arial" panose="020B0604020202020204" pitchFamily="34" charset="0"/>
            </a:endParaRPr>
          </a:p>
          <a:p>
            <a:pPr marL="0" indent="0">
              <a:buFont typeface="Arial" panose="020B0604020202020204" pitchFamily="34" charset="0"/>
              <a:buNone/>
              <a:defRPr/>
            </a:pPr>
            <a:endParaRPr lang="en-US" altLang="en-US" sz="2000">
              <a:cs typeface="Arial" panose="020B0604020202020204" pitchFamily="34" charset="0"/>
            </a:endParaRPr>
          </a:p>
          <a:p>
            <a:pPr marL="0" indent="0">
              <a:buFont typeface="Arial" panose="020B0604020202020204" pitchFamily="34" charset="0"/>
              <a:buNone/>
              <a:defRPr/>
            </a:pPr>
            <a:endParaRPr lang="en-GB" altLang="en-US" sz="200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717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717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717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5A96DE4C-7172-5F6F-93DC-FAA42A68B697}"/>
              </a:ext>
            </a:extLst>
          </p:cNvPr>
          <p:cNvSpPr>
            <a:spLocks noGrp="1"/>
          </p:cNvSpPr>
          <p:nvPr>
            <p:ph type="title"/>
          </p:nvPr>
        </p:nvSpPr>
        <p:spPr>
          <a:xfrm>
            <a:off x="0" y="0"/>
            <a:ext cx="9144000" cy="836613"/>
          </a:xfrm>
        </p:spPr>
        <p:txBody>
          <a:bodyPr>
            <a:normAutofit/>
          </a:bodyPr>
          <a:lstStyle/>
          <a:p>
            <a:r>
              <a:rPr lang="en-US" altLang="en-US" sz="3200" b="1">
                <a:latin typeface="Arial" panose="020B0604020202020204" pitchFamily="34" charset="0"/>
                <a:cs typeface="Arial" panose="020B0604020202020204" pitchFamily="34" charset="0"/>
              </a:rPr>
              <a:t>Care in the last days of life with dementia</a:t>
            </a:r>
            <a:endParaRPr lang="en-GB" altLang="en-US" sz="3200" b="1">
              <a:latin typeface="Arial" panose="020B0604020202020204" pitchFamily="34" charset="0"/>
              <a:cs typeface="Arial" panose="020B0604020202020204" pitchFamily="34" charset="0"/>
            </a:endParaRPr>
          </a:p>
        </p:txBody>
      </p:sp>
      <p:sp>
        <p:nvSpPr>
          <p:cNvPr id="7171" name="Content Placeholder 2">
            <a:extLst>
              <a:ext uri="{FF2B5EF4-FFF2-40B4-BE49-F238E27FC236}">
                <a16:creationId xmlns:a16="http://schemas.microsoft.com/office/drawing/2014/main" id="{008E4F50-32FE-4BB6-2900-FABC75F068B5}"/>
              </a:ext>
            </a:extLst>
          </p:cNvPr>
          <p:cNvSpPr>
            <a:spLocks noGrp="1"/>
          </p:cNvSpPr>
          <p:nvPr>
            <p:ph idx="1"/>
          </p:nvPr>
        </p:nvSpPr>
        <p:spPr>
          <a:xfrm>
            <a:off x="0" y="836613"/>
            <a:ext cx="9144000" cy="4824412"/>
          </a:xfrm>
        </p:spPr>
        <p:txBody>
          <a:bodyPr>
            <a:normAutofit lnSpcReduction="10000"/>
          </a:bodyPr>
          <a:lstStyle/>
          <a:p>
            <a:pPr>
              <a:defRPr/>
            </a:pPr>
            <a:r>
              <a:rPr lang="en-US" altLang="en-US" sz="1800">
                <a:latin typeface="Arial" panose="020B0604020202020204" pitchFamily="34" charset="0"/>
                <a:cs typeface="Arial" panose="020B0604020202020204" pitchFamily="34" charset="0"/>
              </a:rPr>
              <a:t>Dying is a natural part of life, and it is important to plan well for the last few days and hours of life. </a:t>
            </a:r>
          </a:p>
          <a:p>
            <a:pPr>
              <a:defRPr/>
            </a:pPr>
            <a:r>
              <a:rPr lang="en-US" altLang="en-US" sz="1800">
                <a:latin typeface="Arial" panose="020B0604020202020204" pitchFamily="34" charset="0"/>
                <a:cs typeface="Arial" panose="020B0604020202020204" pitchFamily="34" charset="0"/>
              </a:rPr>
              <a:t>People with dementia should be able to die in comfort, and we can do a lot to help manage symptoms. </a:t>
            </a:r>
          </a:p>
          <a:p>
            <a:pPr>
              <a:defRPr/>
            </a:pPr>
            <a:r>
              <a:rPr lang="en-US" altLang="en-US" sz="1800">
                <a:latin typeface="Arial" panose="020B0604020202020204" pitchFamily="34" charset="0"/>
                <a:cs typeface="Arial" panose="020B0604020202020204" pitchFamily="34" charset="0"/>
              </a:rPr>
              <a:t>The support we offer at this time must be in keeping with a person’s wishes, their spiritual views, culture and life history. </a:t>
            </a:r>
          </a:p>
          <a:p>
            <a:pPr>
              <a:defRPr/>
            </a:pPr>
            <a:r>
              <a:rPr lang="en-US" altLang="en-US" sz="1800">
                <a:latin typeface="Arial" panose="020B0604020202020204" pitchFamily="34" charset="0"/>
                <a:cs typeface="Arial" panose="020B0604020202020204" pitchFamily="34" charset="0"/>
              </a:rPr>
              <a:t>Family and friends will need emotional support too, and timely and accurate information.</a:t>
            </a:r>
          </a:p>
          <a:p>
            <a:pPr>
              <a:defRPr/>
            </a:pPr>
            <a:r>
              <a:rPr lang="en-US" altLang="en-US" sz="1800">
                <a:latin typeface="Arial" panose="020B0604020202020204" pitchFamily="34" charset="0"/>
                <a:cs typeface="Arial" panose="020B0604020202020204" pitchFamily="34" charset="0"/>
              </a:rPr>
              <a:t>Care staff need to know the person’s wishes for their death: where they would prefer to be when they die, who should be present, how pain might be treated, and so on. </a:t>
            </a:r>
          </a:p>
          <a:p>
            <a:pPr>
              <a:defRPr/>
            </a:pPr>
            <a:r>
              <a:rPr lang="en-US" altLang="en-US" sz="1800">
                <a:latin typeface="Arial" panose="020B0604020202020204" pitchFamily="34" charset="0"/>
                <a:cs typeface="Arial" panose="020B0604020202020204" pitchFamily="34" charset="0"/>
              </a:rPr>
              <a:t>A person’s spiritual and cultural needs are important throughout their life but may take on a particular significance at the end of their life. </a:t>
            </a:r>
          </a:p>
          <a:p>
            <a:pPr>
              <a:defRPr/>
            </a:pPr>
            <a:r>
              <a:rPr lang="en-US" altLang="en-US" sz="1800">
                <a:latin typeface="Arial" panose="020B0604020202020204" pitchFamily="34" charset="0"/>
                <a:cs typeface="Arial" panose="020B0604020202020204" pitchFamily="34" charset="0"/>
              </a:rPr>
              <a:t>We can only support a person nearing death properly if we know this information – and have recorded it accurately – so they have the best possible, and </a:t>
            </a:r>
            <a:r>
              <a:rPr lang="en-US" altLang="en-US" sz="1800" err="1">
                <a:latin typeface="Arial" panose="020B0604020202020204" pitchFamily="34" charset="0"/>
                <a:cs typeface="Arial" panose="020B0604020202020204" pitchFamily="34" charset="0"/>
              </a:rPr>
              <a:t>personalised</a:t>
            </a:r>
            <a:r>
              <a:rPr lang="en-US" altLang="en-US" sz="1800">
                <a:latin typeface="Arial" panose="020B0604020202020204" pitchFamily="34" charset="0"/>
                <a:cs typeface="Arial" panose="020B0604020202020204" pitchFamily="34" charset="0"/>
              </a:rPr>
              <a:t>, end-of-life care</a:t>
            </a:r>
          </a:p>
          <a:p>
            <a:pPr marL="0" indent="0">
              <a:buFont typeface="Arial" panose="020B0604020202020204" pitchFamily="34" charset="0"/>
              <a:buNone/>
              <a:defRPr/>
            </a:pPr>
            <a:r>
              <a:rPr lang="en-US" altLang="en-US" sz="1800">
                <a:latin typeface="Arial" panose="020B0604020202020204" pitchFamily="34" charset="0"/>
                <a:cs typeface="Arial" panose="020B0604020202020204" pitchFamily="34" charset="0"/>
              </a:rPr>
              <a:t>                                                                                                      </a:t>
            </a:r>
          </a:p>
          <a:p>
            <a:pPr marL="0" indent="0">
              <a:buFont typeface="Arial" panose="020B0604020202020204" pitchFamily="34" charset="0"/>
              <a:buNone/>
              <a:defRPr/>
            </a:pPr>
            <a:r>
              <a:rPr lang="en-US" altLang="en-US" sz="1800">
                <a:latin typeface="Arial" panose="020B0604020202020204" pitchFamily="34" charset="0"/>
                <a:cs typeface="Arial" panose="020B0604020202020204" pitchFamily="34" charset="0"/>
              </a:rPr>
              <a:t>                                                                                                      </a:t>
            </a:r>
            <a:r>
              <a:rPr lang="en-US" altLang="en-US" sz="1600">
                <a:latin typeface="Arial" panose="020B0604020202020204" pitchFamily="34" charset="0"/>
                <a:cs typeface="Arial" panose="020B0604020202020204" pitchFamily="34" charset="0"/>
              </a:rPr>
              <a:t>(Morris and Collier, 2012)</a:t>
            </a:r>
          </a:p>
          <a:p>
            <a:pPr marL="0" indent="0">
              <a:buFont typeface="Arial" panose="020B0604020202020204" pitchFamily="34" charset="0"/>
              <a:buNone/>
              <a:defRPr/>
            </a:pPr>
            <a:endParaRPr lang="en-GB" altLang="en-US" sz="200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717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717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7171">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7171">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7171">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7171">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7171">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171">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0B50E-C74B-976B-7C34-B852ADDD40BD}"/>
              </a:ext>
            </a:extLst>
          </p:cNvPr>
          <p:cNvSpPr>
            <a:spLocks noGrp="1"/>
          </p:cNvSpPr>
          <p:nvPr>
            <p:ph type="title"/>
          </p:nvPr>
        </p:nvSpPr>
        <p:spPr/>
        <p:txBody>
          <a:bodyPr/>
          <a:lstStyle/>
          <a:p>
            <a:r>
              <a:rPr lang="en-GB" b="1"/>
              <a:t>Activity</a:t>
            </a:r>
            <a:endParaRPr lang="en-GB"/>
          </a:p>
        </p:txBody>
      </p:sp>
      <p:sp>
        <p:nvSpPr>
          <p:cNvPr id="3" name="Content Placeholder 2">
            <a:extLst>
              <a:ext uri="{FF2B5EF4-FFF2-40B4-BE49-F238E27FC236}">
                <a16:creationId xmlns:a16="http://schemas.microsoft.com/office/drawing/2014/main" id="{5E3382E1-A470-0D92-C837-422F0870B5A4}"/>
              </a:ext>
            </a:extLst>
          </p:cNvPr>
          <p:cNvSpPr>
            <a:spLocks noGrp="1"/>
          </p:cNvSpPr>
          <p:nvPr>
            <p:ph idx="1"/>
          </p:nvPr>
        </p:nvSpPr>
        <p:spPr/>
        <p:txBody>
          <a:bodyPr>
            <a:normAutofit/>
          </a:bodyPr>
          <a:lstStyle/>
          <a:p>
            <a:pPr marL="0" marR="0" lvl="0" indent="0" algn="l" defTabSz="914400" rtl="0" eaLnBrk="1" fontAlgn="auto" latinLnBrk="0" hangingPunct="1">
              <a:lnSpc>
                <a:spcPct val="100000"/>
              </a:lnSpc>
              <a:spcBef>
                <a:spcPct val="20000"/>
              </a:spcBef>
              <a:spcAft>
                <a:spcPts val="0"/>
              </a:spcAft>
              <a:buClrTx/>
              <a:buSzTx/>
              <a:buNone/>
              <a:tabLst/>
              <a:defRPr/>
            </a:pPr>
            <a:r>
              <a:rPr kumimoji="0" lang="en-GB" sz="2700" b="0" i="0" u="none" strike="noStrike" kern="1200" cap="none" spc="0" normalizeH="0" baseline="0" noProof="0">
                <a:ln>
                  <a:noFill/>
                </a:ln>
                <a:solidFill>
                  <a:prstClr val="black"/>
                </a:solidFill>
                <a:effectLst/>
                <a:uLnTx/>
                <a:uFillTx/>
                <a:ea typeface="+mn-ea"/>
                <a:cs typeface="+mn-cs"/>
              </a:rPr>
              <a:t>Watch the video below</a:t>
            </a:r>
            <a:endParaRPr lang="en-GB" sz="2700">
              <a:solidFill>
                <a:prstClr val="black"/>
              </a:solidFill>
            </a:endParaRPr>
          </a:p>
          <a:p>
            <a:pPr marL="0" marR="0" lvl="0" indent="0" algn="l" defTabSz="914400" rtl="0" eaLnBrk="1" fontAlgn="auto" latinLnBrk="0" hangingPunct="1">
              <a:lnSpc>
                <a:spcPct val="100000"/>
              </a:lnSpc>
              <a:spcBef>
                <a:spcPct val="20000"/>
              </a:spcBef>
              <a:spcAft>
                <a:spcPts val="0"/>
              </a:spcAft>
              <a:buClrTx/>
              <a:buSzTx/>
              <a:buNone/>
              <a:tabLst/>
              <a:defRPr/>
            </a:pPr>
            <a:endParaRPr kumimoji="0" lang="en-GB" sz="2700" b="1" i="0" u="none" strike="noStrike" kern="1200" cap="none" spc="0" normalizeH="0" baseline="0" noProof="0">
              <a:ln>
                <a:noFill/>
              </a:ln>
              <a:solidFill>
                <a:prstClr val="black"/>
              </a:solidFill>
              <a:effectLst/>
              <a:uLnTx/>
              <a:uFillTx/>
              <a:ea typeface="+mn-ea"/>
              <a:cs typeface="+mn-cs"/>
            </a:endParaRPr>
          </a:p>
          <a:p>
            <a:pPr marL="0" marR="0" lvl="0" indent="0" algn="ctr" defTabSz="914400" rtl="0" eaLnBrk="1" fontAlgn="auto" latinLnBrk="0" hangingPunct="1">
              <a:lnSpc>
                <a:spcPct val="100000"/>
              </a:lnSpc>
              <a:spcBef>
                <a:spcPct val="20000"/>
              </a:spcBef>
              <a:spcAft>
                <a:spcPts val="0"/>
              </a:spcAft>
              <a:buClrTx/>
              <a:buSzTx/>
              <a:buNone/>
              <a:tabLst/>
              <a:defRPr/>
            </a:pPr>
            <a:endParaRPr kumimoji="0" lang="en-GB" sz="2700" b="0" i="0" u="none" strike="noStrike" kern="1200" cap="none" spc="0" normalizeH="0" baseline="0" noProof="0">
              <a:ln>
                <a:noFill/>
              </a:ln>
              <a:solidFill>
                <a:prstClr val="black"/>
              </a:solidFill>
              <a:effectLst/>
              <a:uLnTx/>
              <a:uFillTx/>
              <a:ea typeface="+mn-ea"/>
              <a:cs typeface="+mn-cs"/>
              <a:hlinkClick r:id="rId3"/>
            </a:endParaRPr>
          </a:p>
          <a:p>
            <a:pPr marL="0" marR="0" lvl="0" indent="0" algn="ctr" defTabSz="914400" rtl="0" eaLnBrk="1" fontAlgn="auto" latinLnBrk="0" hangingPunct="1">
              <a:lnSpc>
                <a:spcPct val="100000"/>
              </a:lnSpc>
              <a:spcBef>
                <a:spcPct val="20000"/>
              </a:spcBef>
              <a:spcAft>
                <a:spcPts val="0"/>
              </a:spcAft>
              <a:buClrTx/>
              <a:buSzTx/>
              <a:buNone/>
              <a:tabLst/>
              <a:defRPr/>
            </a:pPr>
            <a:r>
              <a:rPr kumimoji="0" lang="en-GB" sz="2700" b="0" i="0" u="none" strike="noStrike" kern="1200" cap="none" spc="0" normalizeH="0" baseline="0" noProof="0">
                <a:ln>
                  <a:noFill/>
                </a:ln>
                <a:solidFill>
                  <a:prstClr val="black"/>
                </a:solidFill>
                <a:effectLst/>
                <a:uLnTx/>
                <a:uFillTx/>
                <a:ea typeface="+mn-ea"/>
                <a:cs typeface="+mn-cs"/>
                <a:hlinkClick r:id="rId3"/>
              </a:rPr>
              <a:t>https://youtu.be/U4EJZ4T8TA8</a:t>
            </a:r>
            <a:endParaRPr kumimoji="0" lang="en-GB" sz="2700" b="0" i="0" u="none" strike="noStrike" kern="1200" cap="none" spc="0" normalizeH="0" baseline="0" noProof="0">
              <a:ln>
                <a:noFill/>
              </a:ln>
              <a:solidFill>
                <a:prstClr val="black"/>
              </a:solidFill>
              <a:effectLst/>
              <a:uLnTx/>
              <a:uFillTx/>
              <a:ea typeface="+mn-ea"/>
              <a:cs typeface="+mn-cs"/>
            </a:endParaRPr>
          </a:p>
          <a:p>
            <a:pPr marL="0" marR="0" lvl="0" indent="0" algn="ctr" defTabSz="914400" rtl="0" eaLnBrk="1" fontAlgn="auto" latinLnBrk="0" hangingPunct="1">
              <a:lnSpc>
                <a:spcPct val="100000"/>
              </a:lnSpc>
              <a:spcBef>
                <a:spcPct val="20000"/>
              </a:spcBef>
              <a:spcAft>
                <a:spcPts val="0"/>
              </a:spcAft>
              <a:buClrTx/>
              <a:buSzTx/>
              <a:buNone/>
              <a:tabLst/>
              <a:defRPr/>
            </a:pPr>
            <a:endParaRPr kumimoji="0" lang="en-GB" sz="2700" b="0" i="0" u="none" strike="noStrike" kern="1200" cap="none" spc="0" normalizeH="0" baseline="0" noProof="0">
              <a:ln>
                <a:noFill/>
              </a:ln>
              <a:solidFill>
                <a:prstClr val="black"/>
              </a:solidFill>
              <a:effectLst/>
              <a:uLnTx/>
              <a:uFillTx/>
              <a:ea typeface="+mn-ea"/>
              <a:cs typeface="+mn-cs"/>
            </a:endParaRPr>
          </a:p>
          <a:p>
            <a:pPr marL="0" marR="0" lvl="0" indent="0" algn="ctr" defTabSz="914400" rtl="0" eaLnBrk="1" fontAlgn="auto" latinLnBrk="0" hangingPunct="1">
              <a:lnSpc>
                <a:spcPct val="100000"/>
              </a:lnSpc>
              <a:spcBef>
                <a:spcPct val="20000"/>
              </a:spcBef>
              <a:spcAft>
                <a:spcPts val="0"/>
              </a:spcAft>
              <a:buClrTx/>
              <a:buSzTx/>
              <a:buNone/>
              <a:tabLst/>
              <a:defRPr/>
            </a:pPr>
            <a:endParaRPr kumimoji="0" lang="en-GB" sz="2700" b="1" i="0" u="none" strike="noStrike" kern="1200" cap="none" spc="0" normalizeH="0" baseline="0" noProof="0">
              <a:ln>
                <a:noFill/>
              </a:ln>
              <a:solidFill>
                <a:prstClr val="black"/>
              </a:solidFill>
              <a:effectLst/>
              <a:uLnTx/>
              <a:uFillTx/>
              <a:ea typeface="+mn-ea"/>
              <a:cs typeface="+mn-cs"/>
            </a:endParaRPr>
          </a:p>
          <a:p>
            <a:pPr marL="0" marR="0" lvl="0" indent="0" algn="ctr" defTabSz="914400" rtl="0" eaLnBrk="1" fontAlgn="auto" latinLnBrk="0" hangingPunct="1">
              <a:lnSpc>
                <a:spcPct val="100000"/>
              </a:lnSpc>
              <a:spcBef>
                <a:spcPct val="20000"/>
              </a:spcBef>
              <a:spcAft>
                <a:spcPts val="0"/>
              </a:spcAft>
              <a:buClrTx/>
              <a:buSzTx/>
              <a:buNone/>
              <a:tabLst/>
              <a:defRPr/>
            </a:pPr>
            <a:r>
              <a:rPr kumimoji="0" lang="en-GB" sz="2700" b="1" i="0" u="none" strike="noStrike" kern="1200" cap="none" spc="0" normalizeH="0" baseline="0" noProof="0">
                <a:ln>
                  <a:noFill/>
                </a:ln>
                <a:solidFill>
                  <a:prstClr val="black"/>
                </a:solidFill>
                <a:effectLst/>
                <a:uLnTx/>
                <a:uFillTx/>
                <a:ea typeface="+mn-ea"/>
                <a:cs typeface="+mn-cs"/>
              </a:rPr>
              <a:t>Feedback what you learnt to the whole class</a:t>
            </a:r>
          </a:p>
          <a:p>
            <a:endParaRPr lang="en-GB"/>
          </a:p>
        </p:txBody>
      </p:sp>
    </p:spTree>
    <p:extLst>
      <p:ext uri="{BB962C8B-B14F-4D97-AF65-F5344CB8AC3E}">
        <p14:creationId xmlns:p14="http://schemas.microsoft.com/office/powerpoint/2010/main" val="15312776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9CCA9-B410-4274-8FFE-C40B5AE9166C}"/>
              </a:ext>
            </a:extLst>
          </p:cNvPr>
          <p:cNvSpPr>
            <a:spLocks noGrp="1"/>
          </p:cNvSpPr>
          <p:nvPr>
            <p:ph type="ctrTitle"/>
          </p:nvPr>
        </p:nvSpPr>
        <p:spPr>
          <a:xfrm>
            <a:off x="685800" y="2132856"/>
            <a:ext cx="7772400" cy="1470025"/>
          </a:xfrm>
        </p:spPr>
        <p:txBody>
          <a:bodyPr/>
          <a:lstStyle/>
          <a:p>
            <a:r>
              <a:rPr lang="en-GB" b="1" i="1">
                <a:solidFill>
                  <a:schemeClr val="bg1"/>
                </a:solidFill>
                <a:latin typeface="Arial" panose="020B0604020202020204" pitchFamily="34" charset="0"/>
                <a:cs typeface="Arial" panose="020B0604020202020204" pitchFamily="34" charset="0"/>
              </a:rPr>
              <a:t>What is palliative care?</a:t>
            </a:r>
          </a:p>
        </p:txBody>
      </p:sp>
    </p:spTree>
    <p:extLst>
      <p:ext uri="{BB962C8B-B14F-4D97-AF65-F5344CB8AC3E}">
        <p14:creationId xmlns:p14="http://schemas.microsoft.com/office/powerpoint/2010/main" val="4955028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9AB004-6FCF-4DFF-AD26-0AABB0A9A4CC}"/>
              </a:ext>
            </a:extLst>
          </p:cNvPr>
          <p:cNvSpPr>
            <a:spLocks noGrp="1"/>
          </p:cNvSpPr>
          <p:nvPr>
            <p:ph type="title"/>
          </p:nvPr>
        </p:nvSpPr>
        <p:spPr/>
        <p:txBody>
          <a:bodyPr>
            <a:normAutofit/>
          </a:bodyPr>
          <a:lstStyle/>
          <a:p>
            <a:r>
              <a:rPr lang="en-GB" sz="4000" b="1">
                <a:latin typeface="Arial" panose="020B0604020202020204" pitchFamily="34" charset="0"/>
                <a:cs typeface="Arial" panose="020B0604020202020204" pitchFamily="34" charset="0"/>
              </a:rPr>
              <a:t>Palliative care </a:t>
            </a:r>
          </a:p>
        </p:txBody>
      </p:sp>
      <p:sp>
        <p:nvSpPr>
          <p:cNvPr id="3" name="Content Placeholder 2">
            <a:extLst>
              <a:ext uri="{FF2B5EF4-FFF2-40B4-BE49-F238E27FC236}">
                <a16:creationId xmlns:a16="http://schemas.microsoft.com/office/drawing/2014/main" id="{FB397EFE-357C-4CB8-945C-EA397C5F7DAF}"/>
              </a:ext>
            </a:extLst>
          </p:cNvPr>
          <p:cNvSpPr>
            <a:spLocks noGrp="1"/>
          </p:cNvSpPr>
          <p:nvPr>
            <p:ph idx="1"/>
          </p:nvPr>
        </p:nvSpPr>
        <p:spPr/>
        <p:txBody>
          <a:bodyPr>
            <a:normAutofit lnSpcReduction="10000"/>
          </a:bodyPr>
          <a:lstStyle/>
          <a:p>
            <a:r>
              <a:rPr lang="en-GB">
                <a:latin typeface="Arial" panose="020B0604020202020204" pitchFamily="34" charset="0"/>
                <a:cs typeface="Arial" panose="020B0604020202020204" pitchFamily="34" charset="0"/>
              </a:rPr>
              <a:t>Palliative care is an interdisciplinary medical caregiving approach aimed at optimising quality of life and mitigating suffering among people with serious, complex illness.</a:t>
            </a:r>
          </a:p>
          <a:p>
            <a:r>
              <a:rPr lang="en-GB">
                <a:latin typeface="Arial" panose="020B0604020202020204" pitchFamily="34" charset="0"/>
                <a:cs typeface="Arial" panose="020B0604020202020204" pitchFamily="34" charset="0"/>
              </a:rPr>
              <a:t>PC means care for the terminally ill and their families, especially those provided by an organised health service.</a:t>
            </a:r>
          </a:p>
        </p:txBody>
      </p:sp>
    </p:spTree>
    <p:extLst>
      <p:ext uri="{BB962C8B-B14F-4D97-AF65-F5344CB8AC3E}">
        <p14:creationId xmlns:p14="http://schemas.microsoft.com/office/powerpoint/2010/main" val="17410189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34784B-EFF1-4FC0-8391-FE5A2E84C093}"/>
              </a:ext>
            </a:extLst>
          </p:cNvPr>
          <p:cNvSpPr>
            <a:spLocks noGrp="1"/>
          </p:cNvSpPr>
          <p:nvPr>
            <p:ph type="title"/>
          </p:nvPr>
        </p:nvSpPr>
        <p:spPr/>
        <p:txBody>
          <a:bodyPr/>
          <a:lstStyle/>
          <a:p>
            <a:r>
              <a:rPr lang="en-GB" b="1">
                <a:latin typeface="Arial" panose="020B0604020202020204" pitchFamily="34" charset="0"/>
                <a:cs typeface="Arial" panose="020B0604020202020204" pitchFamily="34" charset="0"/>
              </a:rPr>
              <a:t>Palliative care</a:t>
            </a:r>
          </a:p>
        </p:txBody>
      </p:sp>
      <p:sp>
        <p:nvSpPr>
          <p:cNvPr id="3" name="Content Placeholder 2">
            <a:extLst>
              <a:ext uri="{FF2B5EF4-FFF2-40B4-BE49-F238E27FC236}">
                <a16:creationId xmlns:a16="http://schemas.microsoft.com/office/drawing/2014/main" id="{5F0B46B9-EC31-4131-BA06-EDD128862CB0}"/>
              </a:ext>
            </a:extLst>
          </p:cNvPr>
          <p:cNvSpPr>
            <a:spLocks noGrp="1"/>
          </p:cNvSpPr>
          <p:nvPr>
            <p:ph idx="1"/>
          </p:nvPr>
        </p:nvSpPr>
        <p:spPr/>
        <p:txBody>
          <a:bodyPr>
            <a:normAutofit fontScale="85000" lnSpcReduction="20000"/>
          </a:bodyPr>
          <a:lstStyle/>
          <a:p>
            <a:r>
              <a:rPr lang="en-GB">
                <a:latin typeface="Arial" panose="020B0604020202020204" pitchFamily="34" charset="0"/>
                <a:cs typeface="Arial" panose="020B0604020202020204" pitchFamily="34" charset="0"/>
              </a:rPr>
              <a:t>End of life care includes palliative care. </a:t>
            </a:r>
          </a:p>
          <a:p>
            <a:r>
              <a:rPr lang="en-GB">
                <a:latin typeface="Arial" panose="020B0604020202020204" pitchFamily="34" charset="0"/>
                <a:cs typeface="Arial" panose="020B0604020202020204" pitchFamily="34" charset="0"/>
              </a:rPr>
              <a:t>If a person have an illness that cannot be cured, palliative care makes them as comfortable as possible, by </a:t>
            </a:r>
            <a:r>
              <a:rPr lang="en-GB">
                <a:latin typeface="Arial" panose="020B0604020202020204" pitchFamily="34" charset="0"/>
                <a:cs typeface="Arial" panose="020B0604020202020204" pitchFamily="34" charset="0"/>
                <a:hlinkClick r:id="rId3"/>
              </a:rPr>
              <a:t>managing your pain</a:t>
            </a:r>
            <a:r>
              <a:rPr lang="en-GB">
                <a:latin typeface="Arial" panose="020B0604020202020204" pitchFamily="34" charset="0"/>
                <a:cs typeface="Arial" panose="020B0604020202020204" pitchFamily="34" charset="0"/>
              </a:rPr>
              <a:t> and other distressing symptoms.</a:t>
            </a:r>
          </a:p>
          <a:p>
            <a:r>
              <a:rPr lang="en-GB">
                <a:latin typeface="Arial" panose="020B0604020202020204" pitchFamily="34" charset="0"/>
                <a:cs typeface="Arial" panose="020B0604020202020204" pitchFamily="34" charset="0"/>
              </a:rPr>
              <a:t>It also involves psychological, social and spiritual support for the person and their family or carers. </a:t>
            </a:r>
          </a:p>
          <a:p>
            <a:r>
              <a:rPr lang="en-GB">
                <a:latin typeface="Arial" panose="020B0604020202020204" pitchFamily="34" charset="0"/>
                <a:cs typeface="Arial" panose="020B0604020202020204" pitchFamily="34" charset="0"/>
              </a:rPr>
              <a:t>This is called a holistic approach, because it deals with the person as a "whole" person, not just the illness or symptoms.</a:t>
            </a:r>
          </a:p>
        </p:txBody>
      </p:sp>
    </p:spTree>
    <p:extLst>
      <p:ext uri="{BB962C8B-B14F-4D97-AF65-F5344CB8AC3E}">
        <p14:creationId xmlns:p14="http://schemas.microsoft.com/office/powerpoint/2010/main" val="41476704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553B7-6587-250F-4037-21D03A6FA171}"/>
              </a:ext>
            </a:extLst>
          </p:cNvPr>
          <p:cNvSpPr>
            <a:spLocks noGrp="1"/>
          </p:cNvSpPr>
          <p:nvPr>
            <p:ph type="title"/>
          </p:nvPr>
        </p:nvSpPr>
        <p:spPr/>
        <p:txBody>
          <a:bodyPr/>
          <a:lstStyle/>
          <a:p>
            <a:r>
              <a:rPr lang="en-GB" b="1">
                <a:latin typeface="Arial" panose="020B0604020202020204" pitchFamily="34" charset="0"/>
                <a:cs typeface="Arial" panose="020B0604020202020204" pitchFamily="34" charset="0"/>
              </a:rPr>
              <a:t>Palliative care</a:t>
            </a:r>
            <a:endParaRPr lang="en-GB"/>
          </a:p>
        </p:txBody>
      </p:sp>
      <p:sp>
        <p:nvSpPr>
          <p:cNvPr id="3" name="Content Placeholder 2">
            <a:extLst>
              <a:ext uri="{FF2B5EF4-FFF2-40B4-BE49-F238E27FC236}">
                <a16:creationId xmlns:a16="http://schemas.microsoft.com/office/drawing/2014/main" id="{1A995D20-AC3A-4E67-124A-C637A212FA22}"/>
              </a:ext>
            </a:extLst>
          </p:cNvPr>
          <p:cNvSpPr>
            <a:spLocks noGrp="1"/>
          </p:cNvSpPr>
          <p:nvPr>
            <p:ph idx="1"/>
          </p:nvPr>
        </p:nvSpPr>
        <p:spPr/>
        <p:txBody>
          <a:bodyPr>
            <a:normAutofit fontScale="92500" lnSpcReduction="20000"/>
          </a:bodyPr>
          <a:lstStyle/>
          <a:p>
            <a:r>
              <a:rPr lang="en-GB">
                <a:latin typeface="Arial" panose="020B0604020202020204" pitchFamily="34" charset="0"/>
                <a:cs typeface="Arial" panose="020B0604020202020204" pitchFamily="34" charset="0"/>
              </a:rPr>
              <a:t>Palliative care is defined by the World Health Organisation as an approach that improves the quality of life of patients (adults and children) and their families who are facing problems associated with life-limiting illness, usually progressive. </a:t>
            </a:r>
          </a:p>
          <a:p>
            <a:r>
              <a:rPr lang="en-GB">
                <a:latin typeface="Arial" panose="020B0604020202020204" pitchFamily="34" charset="0"/>
                <a:cs typeface="Arial" panose="020B0604020202020204" pitchFamily="34" charset="0"/>
              </a:rPr>
              <a:t>It prevents and relieves suffering through the early identification, correct assessment and treatment of pain and other problems whether physical, psychosocial or spiritual.</a:t>
            </a:r>
          </a:p>
        </p:txBody>
      </p:sp>
    </p:spTree>
    <p:extLst>
      <p:ext uri="{BB962C8B-B14F-4D97-AF65-F5344CB8AC3E}">
        <p14:creationId xmlns:p14="http://schemas.microsoft.com/office/powerpoint/2010/main" val="208233286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D5952C-AD2D-1957-CF2B-FCE763641857}"/>
              </a:ext>
            </a:extLst>
          </p:cNvPr>
          <p:cNvSpPr>
            <a:spLocks noGrp="1"/>
          </p:cNvSpPr>
          <p:nvPr>
            <p:ph type="title"/>
          </p:nvPr>
        </p:nvSpPr>
        <p:spPr/>
        <p:txBody>
          <a:bodyPr/>
          <a:lstStyle/>
          <a:p>
            <a:r>
              <a:rPr lang="en-GB" b="1">
                <a:latin typeface="Arial" panose="020B0604020202020204" pitchFamily="34" charset="0"/>
                <a:cs typeface="Arial" panose="020B0604020202020204" pitchFamily="34" charset="0"/>
              </a:rPr>
              <a:t>Palliative care</a:t>
            </a:r>
            <a:endParaRPr lang="en-GB"/>
          </a:p>
        </p:txBody>
      </p:sp>
      <p:sp>
        <p:nvSpPr>
          <p:cNvPr id="3" name="Content Placeholder 2">
            <a:extLst>
              <a:ext uri="{FF2B5EF4-FFF2-40B4-BE49-F238E27FC236}">
                <a16:creationId xmlns:a16="http://schemas.microsoft.com/office/drawing/2014/main" id="{0808FF56-8A8F-9632-D65C-DE91862EA8B3}"/>
              </a:ext>
            </a:extLst>
          </p:cNvPr>
          <p:cNvSpPr>
            <a:spLocks noGrp="1"/>
          </p:cNvSpPr>
          <p:nvPr>
            <p:ph idx="1"/>
          </p:nvPr>
        </p:nvSpPr>
        <p:spPr/>
        <p:txBody>
          <a:bodyPr>
            <a:normAutofit/>
          </a:bodyPr>
          <a:lstStyle/>
          <a:p>
            <a:r>
              <a:rPr lang="en-GB">
                <a:latin typeface="Arial" panose="020B0604020202020204" pitchFamily="34" charset="0"/>
                <a:cs typeface="Arial" panose="020B0604020202020204" pitchFamily="34" charset="0"/>
              </a:rPr>
              <a:t>Palliative care is available when someone first discover that they have a life-limiting (terminal) illness. </a:t>
            </a:r>
          </a:p>
          <a:p>
            <a:r>
              <a:rPr lang="en-GB">
                <a:latin typeface="Arial" panose="020B0604020202020204" pitchFamily="34" charset="0"/>
                <a:cs typeface="Arial" panose="020B0604020202020204" pitchFamily="34" charset="0"/>
              </a:rPr>
              <a:t>Someone might be able to receive palliative care while still receiving other therapies to treat a condition.</a:t>
            </a:r>
          </a:p>
          <a:p>
            <a:r>
              <a:rPr lang="en-GB">
                <a:latin typeface="Arial" panose="020B0604020202020204" pitchFamily="34" charset="0"/>
                <a:cs typeface="Arial" panose="020B0604020202020204" pitchFamily="34" charset="0"/>
              </a:rPr>
              <a:t>                                                (NHS, 2022)</a:t>
            </a:r>
          </a:p>
        </p:txBody>
      </p:sp>
    </p:spTree>
    <p:extLst>
      <p:ext uri="{BB962C8B-B14F-4D97-AF65-F5344CB8AC3E}">
        <p14:creationId xmlns:p14="http://schemas.microsoft.com/office/powerpoint/2010/main" val="31028899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617EB-B607-4775-B7C9-642F9388A432}"/>
              </a:ext>
            </a:extLst>
          </p:cNvPr>
          <p:cNvSpPr>
            <a:spLocks noGrp="1"/>
          </p:cNvSpPr>
          <p:nvPr>
            <p:ph type="ctrTitle"/>
          </p:nvPr>
        </p:nvSpPr>
        <p:spPr>
          <a:xfrm>
            <a:off x="685800" y="2492896"/>
            <a:ext cx="7772400" cy="1470025"/>
          </a:xfrm>
        </p:spPr>
        <p:txBody>
          <a:bodyPr/>
          <a:lstStyle/>
          <a:p>
            <a:r>
              <a:rPr lang="en-GB" b="1" i="1">
                <a:solidFill>
                  <a:schemeClr val="bg1"/>
                </a:solidFill>
              </a:rPr>
              <a:t>Who provides palliative care?</a:t>
            </a:r>
          </a:p>
        </p:txBody>
      </p:sp>
    </p:spTree>
    <p:extLst>
      <p:ext uri="{BB962C8B-B14F-4D97-AF65-F5344CB8AC3E}">
        <p14:creationId xmlns:p14="http://schemas.microsoft.com/office/powerpoint/2010/main" val="42097835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816BCA-E32A-4741-8E30-F109102806CF}"/>
              </a:ext>
            </a:extLst>
          </p:cNvPr>
          <p:cNvSpPr>
            <a:spLocks noGrp="1"/>
          </p:cNvSpPr>
          <p:nvPr>
            <p:ph type="title"/>
          </p:nvPr>
        </p:nvSpPr>
        <p:spPr/>
        <p:txBody>
          <a:bodyPr/>
          <a:lstStyle/>
          <a:p>
            <a:r>
              <a:rPr lang="en-GB" b="1"/>
              <a:t>Palliative care Providers</a:t>
            </a:r>
          </a:p>
        </p:txBody>
      </p:sp>
      <p:sp>
        <p:nvSpPr>
          <p:cNvPr id="3" name="Content Placeholder 2">
            <a:extLst>
              <a:ext uri="{FF2B5EF4-FFF2-40B4-BE49-F238E27FC236}">
                <a16:creationId xmlns:a16="http://schemas.microsoft.com/office/drawing/2014/main" id="{6012AEC3-AD76-4173-A9AB-1CA4FD6EABC7}"/>
              </a:ext>
            </a:extLst>
          </p:cNvPr>
          <p:cNvSpPr>
            <a:spLocks noGrp="1"/>
          </p:cNvSpPr>
          <p:nvPr>
            <p:ph idx="1"/>
          </p:nvPr>
        </p:nvSpPr>
        <p:spPr>
          <a:xfrm>
            <a:off x="457200" y="1417638"/>
            <a:ext cx="8229600" cy="5440362"/>
          </a:xfrm>
        </p:spPr>
        <p:txBody>
          <a:bodyPr>
            <a:normAutofit/>
          </a:bodyPr>
          <a:lstStyle/>
          <a:p>
            <a:r>
              <a:rPr lang="en-GB"/>
              <a:t>Many healthcare professionals provide palliative care as part of their jobs. </a:t>
            </a:r>
          </a:p>
          <a:p>
            <a:r>
              <a:rPr lang="en-GB"/>
              <a:t>An example is the care you get from your GP or community nurses.</a:t>
            </a:r>
          </a:p>
          <a:p>
            <a:pPr algn="l"/>
            <a:r>
              <a:rPr lang="en-GB" b="0" i="0">
                <a:solidFill>
                  <a:srgbClr val="212B32"/>
                </a:solidFill>
                <a:effectLst/>
              </a:rPr>
              <a:t>Some people need additional specialist palliative care.</a:t>
            </a:r>
          </a:p>
          <a:p>
            <a:pPr marL="0" indent="0" algn="l">
              <a:buNone/>
            </a:pPr>
            <a:r>
              <a:rPr lang="en-GB">
                <a:solidFill>
                  <a:srgbClr val="212B32"/>
                </a:solidFill>
              </a:rPr>
              <a:t>                                                    (NHS, 2022)</a:t>
            </a:r>
            <a:r>
              <a:rPr lang="en-GB" b="0" i="0">
                <a:solidFill>
                  <a:srgbClr val="212B32"/>
                </a:solidFill>
                <a:effectLst/>
              </a:rPr>
              <a:t> </a:t>
            </a:r>
          </a:p>
          <a:p>
            <a:endParaRPr lang="en-GB"/>
          </a:p>
        </p:txBody>
      </p:sp>
    </p:spTree>
    <p:extLst>
      <p:ext uri="{BB962C8B-B14F-4D97-AF65-F5344CB8AC3E}">
        <p14:creationId xmlns:p14="http://schemas.microsoft.com/office/powerpoint/2010/main" val="6643643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040A8-9528-6A4A-C268-015C08506028}"/>
              </a:ext>
            </a:extLst>
          </p:cNvPr>
          <p:cNvSpPr>
            <a:spLocks noGrp="1"/>
          </p:cNvSpPr>
          <p:nvPr>
            <p:ph type="title"/>
          </p:nvPr>
        </p:nvSpPr>
        <p:spPr/>
        <p:txBody>
          <a:bodyPr/>
          <a:lstStyle/>
          <a:p>
            <a:r>
              <a:rPr lang="en-GB" b="1"/>
              <a:t>Palliative care Providers</a:t>
            </a:r>
            <a:endParaRPr lang="en-GB"/>
          </a:p>
        </p:txBody>
      </p:sp>
      <p:sp>
        <p:nvSpPr>
          <p:cNvPr id="3" name="Content Placeholder 2">
            <a:extLst>
              <a:ext uri="{FF2B5EF4-FFF2-40B4-BE49-F238E27FC236}">
                <a16:creationId xmlns:a16="http://schemas.microsoft.com/office/drawing/2014/main" id="{A8BEE319-A9F2-C36D-7855-1BF50CF3B8E9}"/>
              </a:ext>
            </a:extLst>
          </p:cNvPr>
          <p:cNvSpPr>
            <a:spLocks noGrp="1"/>
          </p:cNvSpPr>
          <p:nvPr>
            <p:ph idx="1"/>
          </p:nvPr>
        </p:nvSpPr>
        <p:spPr>
          <a:xfrm>
            <a:off x="457200" y="1417638"/>
            <a:ext cx="8229600" cy="4099595"/>
          </a:xfrm>
        </p:spPr>
        <p:txBody>
          <a:bodyPr>
            <a:normAutofit fontScale="85000" lnSpcReduction="10000"/>
          </a:bodyPr>
          <a:lstStyle/>
          <a:p>
            <a:r>
              <a:rPr lang="en-GB" b="0" i="0">
                <a:solidFill>
                  <a:srgbClr val="212B32"/>
                </a:solidFill>
                <a:effectLst/>
                <a:latin typeface="Arial" panose="020B0604020202020204" pitchFamily="34" charset="0"/>
                <a:cs typeface="Arial" panose="020B0604020202020204" pitchFamily="34" charset="0"/>
              </a:rPr>
              <a:t>This may be provided by consultants trained in palliative medicine, specialist palliative care nurses, or specialist occupational therapists or physiotherapists.</a:t>
            </a:r>
          </a:p>
          <a:p>
            <a:r>
              <a:rPr lang="en-GB" b="0" i="0">
                <a:solidFill>
                  <a:srgbClr val="212B32"/>
                </a:solidFill>
                <a:effectLst/>
                <a:latin typeface="Arial" panose="020B0604020202020204" pitchFamily="34" charset="0"/>
                <a:cs typeface="Arial" panose="020B0604020202020204" pitchFamily="34" charset="0"/>
              </a:rPr>
              <a:t>Palliative care teams are made up of different healthcare professionals and can co-ordinate the care of people with an incurable illness. </a:t>
            </a:r>
          </a:p>
          <a:p>
            <a:r>
              <a:rPr lang="en-GB" b="0" i="0">
                <a:solidFill>
                  <a:srgbClr val="212B32"/>
                </a:solidFill>
                <a:effectLst/>
                <a:latin typeface="Arial" panose="020B0604020202020204" pitchFamily="34" charset="0"/>
                <a:cs typeface="Arial" panose="020B0604020202020204" pitchFamily="34" charset="0"/>
              </a:rPr>
              <a:t>As specialists, they also advise other professionals on palliative care.</a:t>
            </a:r>
          </a:p>
          <a:p>
            <a:pPr marL="0" indent="0">
              <a:buNone/>
            </a:pPr>
            <a:r>
              <a:rPr lang="en-GB">
                <a:solidFill>
                  <a:srgbClr val="212B32"/>
                </a:solidFill>
                <a:latin typeface="Arial" panose="020B0604020202020204" pitchFamily="34" charset="0"/>
                <a:cs typeface="Arial" panose="020B0604020202020204" pitchFamily="34" charset="0"/>
              </a:rPr>
              <a:t>                                                              (NHS, 2022)</a:t>
            </a:r>
            <a:endParaRPr lang="en-GB" b="0" i="0">
              <a:solidFill>
                <a:srgbClr val="212B32"/>
              </a:solidFill>
              <a:effectLst/>
              <a:latin typeface="Arial" panose="020B0604020202020204" pitchFamily="34" charset="0"/>
              <a:cs typeface="Arial" panose="020B0604020202020204" pitchFamily="34" charset="0"/>
            </a:endParaRPr>
          </a:p>
          <a:p>
            <a:endParaRPr lang="en-GB"/>
          </a:p>
        </p:txBody>
      </p:sp>
    </p:spTree>
    <p:extLst>
      <p:ext uri="{BB962C8B-B14F-4D97-AF65-F5344CB8AC3E}">
        <p14:creationId xmlns:p14="http://schemas.microsoft.com/office/powerpoint/2010/main" val="8737821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iagram&#10;&#10;Description automatically generated">
            <a:extLst>
              <a:ext uri="{FF2B5EF4-FFF2-40B4-BE49-F238E27FC236}">
                <a16:creationId xmlns:a16="http://schemas.microsoft.com/office/drawing/2014/main" id="{8557F0F9-CA20-4CF0-BE6A-17137A3D76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661248"/>
          </a:xfrm>
          <a:prstGeom prst="rect">
            <a:avLst/>
          </a:prstGeom>
        </p:spPr>
      </p:pic>
    </p:spTree>
    <p:extLst>
      <p:ext uri="{BB962C8B-B14F-4D97-AF65-F5344CB8AC3E}">
        <p14:creationId xmlns:p14="http://schemas.microsoft.com/office/powerpoint/2010/main" val="32822928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0B50E-C74B-976B-7C34-B852ADDD40BD}"/>
              </a:ext>
            </a:extLst>
          </p:cNvPr>
          <p:cNvSpPr>
            <a:spLocks noGrp="1"/>
          </p:cNvSpPr>
          <p:nvPr>
            <p:ph type="title"/>
          </p:nvPr>
        </p:nvSpPr>
        <p:spPr/>
        <p:txBody>
          <a:bodyPr/>
          <a:lstStyle/>
          <a:p>
            <a:r>
              <a:rPr lang="en-GB" b="1"/>
              <a:t>Activity</a:t>
            </a:r>
            <a:endParaRPr lang="en-GB"/>
          </a:p>
        </p:txBody>
      </p:sp>
      <p:sp>
        <p:nvSpPr>
          <p:cNvPr id="3" name="Content Placeholder 2">
            <a:extLst>
              <a:ext uri="{FF2B5EF4-FFF2-40B4-BE49-F238E27FC236}">
                <a16:creationId xmlns:a16="http://schemas.microsoft.com/office/drawing/2014/main" id="{5E3382E1-A470-0D92-C837-422F0870B5A4}"/>
              </a:ext>
            </a:extLst>
          </p:cNvPr>
          <p:cNvSpPr>
            <a:spLocks noGrp="1"/>
          </p:cNvSpPr>
          <p:nvPr>
            <p:ph idx="1"/>
          </p:nvPr>
        </p:nvSpPr>
        <p:spPr/>
        <p:txBody>
          <a:bodyPr>
            <a:normAutofit/>
          </a:bodyPr>
          <a:lstStyle/>
          <a:p>
            <a:pPr marL="0" marR="0" lvl="0" indent="0" algn="l" defTabSz="914400" rtl="0" eaLnBrk="1" fontAlgn="auto" latinLnBrk="0" hangingPunct="1">
              <a:lnSpc>
                <a:spcPct val="100000"/>
              </a:lnSpc>
              <a:spcBef>
                <a:spcPct val="20000"/>
              </a:spcBef>
              <a:spcAft>
                <a:spcPts val="0"/>
              </a:spcAft>
              <a:buClrTx/>
              <a:buSzTx/>
              <a:buNone/>
              <a:tabLst/>
              <a:defRPr/>
            </a:pPr>
            <a:r>
              <a:rPr kumimoji="0" lang="en-GB" sz="2700" b="0" i="0" u="none" strike="noStrike" kern="1200" cap="none" spc="0" normalizeH="0" baseline="0" noProof="0" dirty="0">
                <a:ln>
                  <a:noFill/>
                </a:ln>
                <a:solidFill>
                  <a:prstClr val="black"/>
                </a:solidFill>
                <a:effectLst/>
                <a:uLnTx/>
                <a:uFillTx/>
                <a:ea typeface="+mn-ea"/>
                <a:cs typeface="+mn-cs"/>
              </a:rPr>
              <a:t>Watch the video below</a:t>
            </a:r>
            <a:endParaRPr lang="en-GB" sz="2700" dirty="0">
              <a:solidFill>
                <a:prstClr val="black"/>
              </a:solidFill>
            </a:endParaRPr>
          </a:p>
          <a:p>
            <a:pPr marL="0" marR="0" lvl="0" indent="0" algn="l" defTabSz="914400" rtl="0" eaLnBrk="1" fontAlgn="auto" latinLnBrk="0" hangingPunct="1">
              <a:lnSpc>
                <a:spcPct val="100000"/>
              </a:lnSpc>
              <a:spcBef>
                <a:spcPct val="20000"/>
              </a:spcBef>
              <a:spcAft>
                <a:spcPts val="0"/>
              </a:spcAft>
              <a:buClrTx/>
              <a:buSzTx/>
              <a:buNone/>
              <a:tabLst/>
              <a:defRPr/>
            </a:pPr>
            <a:endParaRPr kumimoji="0" lang="en-GB" sz="2700" b="1" i="0" u="none" strike="noStrike" kern="1200" cap="none" spc="0" normalizeH="0" baseline="0" noProof="0" dirty="0">
              <a:ln>
                <a:noFill/>
              </a:ln>
              <a:solidFill>
                <a:prstClr val="black"/>
              </a:solidFill>
              <a:effectLst/>
              <a:uLnTx/>
              <a:uFillTx/>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700" b="0" i="0" u="none" strike="noStrike" kern="1200" cap="none" spc="0" normalizeH="0" baseline="0" noProof="0" dirty="0">
                <a:ln>
                  <a:noFill/>
                </a:ln>
                <a:solidFill>
                  <a:prstClr val="black"/>
                </a:solidFill>
                <a:effectLst/>
                <a:uLnTx/>
                <a:uFillTx/>
                <a:ea typeface="+mn-ea"/>
                <a:cs typeface="+mn-cs"/>
                <a:hlinkClick r:id="rId3"/>
              </a:rPr>
              <a:t>https://www.scie.org.uk/socialcaretv/video-player.asp?v=palliative-care-or-end-of-life-care</a:t>
            </a:r>
            <a:endParaRPr kumimoji="0" lang="en-GB" sz="2700" b="0" i="0" u="none" strike="noStrike" kern="1200" cap="none" spc="0" normalizeH="0" baseline="0" noProof="0" dirty="0">
              <a:ln>
                <a:noFill/>
              </a:ln>
              <a:solidFill>
                <a:prstClr val="black"/>
              </a:solidFill>
              <a:effectLst/>
              <a:uLnTx/>
              <a:uFillTx/>
              <a:ea typeface="+mn-ea"/>
              <a:cs typeface="+mn-cs"/>
            </a:endParaRPr>
          </a:p>
          <a:p>
            <a:pPr marL="0" marR="0" lvl="0" indent="0" algn="l" defTabSz="914400" rtl="0" eaLnBrk="1" fontAlgn="auto" latinLnBrk="0" hangingPunct="1">
              <a:lnSpc>
                <a:spcPct val="100000"/>
              </a:lnSpc>
              <a:spcBef>
                <a:spcPct val="20000"/>
              </a:spcBef>
              <a:spcAft>
                <a:spcPts val="0"/>
              </a:spcAft>
              <a:buClrTx/>
              <a:buSzTx/>
              <a:buNone/>
              <a:tabLst/>
              <a:defRPr/>
            </a:pPr>
            <a:endParaRPr kumimoji="0" lang="en-GB" sz="2700" b="0" i="0" u="none" strike="noStrike" kern="1200" cap="none" spc="0" normalizeH="0" baseline="0" noProof="0" dirty="0">
              <a:ln>
                <a:noFill/>
              </a:ln>
              <a:solidFill>
                <a:prstClr val="black"/>
              </a:solidFill>
              <a:effectLst/>
              <a:uLnTx/>
              <a:uFillTx/>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700" b="0" i="0" u="none" strike="noStrike" kern="1200" cap="none" spc="0" normalizeH="0" baseline="0" noProof="0" dirty="0">
                <a:ln>
                  <a:noFill/>
                </a:ln>
                <a:solidFill>
                  <a:prstClr val="black"/>
                </a:solidFill>
                <a:effectLst/>
                <a:uLnTx/>
                <a:uFillTx/>
                <a:ea typeface="+mn-ea"/>
                <a:cs typeface="+mn-cs"/>
                <a:hlinkClick r:id="rId4"/>
              </a:rPr>
              <a:t>https://www.youtube.com/watch?v=bM8LuiV5NF0</a:t>
            </a:r>
            <a:endParaRPr kumimoji="0" lang="en-GB" sz="2700" b="0" i="0" u="none" strike="noStrike" kern="1200" cap="none" spc="0" normalizeH="0" baseline="0" noProof="0" dirty="0">
              <a:ln>
                <a:noFill/>
              </a:ln>
              <a:solidFill>
                <a:prstClr val="black"/>
              </a:solidFill>
              <a:effectLst/>
              <a:uLnTx/>
              <a:uFillTx/>
              <a:ea typeface="+mn-ea"/>
              <a:cs typeface="+mn-cs"/>
            </a:endParaRPr>
          </a:p>
          <a:p>
            <a:pPr marL="0" marR="0" lvl="0" indent="0" algn="l" defTabSz="914400" rtl="0" eaLnBrk="1" fontAlgn="auto" latinLnBrk="0" hangingPunct="1">
              <a:lnSpc>
                <a:spcPct val="100000"/>
              </a:lnSpc>
              <a:spcBef>
                <a:spcPct val="20000"/>
              </a:spcBef>
              <a:spcAft>
                <a:spcPts val="0"/>
              </a:spcAft>
              <a:buClrTx/>
              <a:buSzTx/>
              <a:buNone/>
              <a:tabLst/>
              <a:defRPr/>
            </a:pPr>
            <a:endParaRPr kumimoji="0" lang="en-GB" sz="2700" b="0" i="0" u="none" strike="noStrike" kern="1200" cap="none" spc="0" normalizeH="0" baseline="0" noProof="0" dirty="0">
              <a:ln>
                <a:noFill/>
              </a:ln>
              <a:solidFill>
                <a:prstClr val="black"/>
              </a:solidFill>
              <a:effectLst/>
              <a:uLnTx/>
              <a:uFillTx/>
              <a:ea typeface="+mn-ea"/>
              <a:cs typeface="+mn-cs"/>
            </a:endParaRPr>
          </a:p>
          <a:p>
            <a:pPr marL="0" marR="0" lvl="0" indent="0" algn="ctr" defTabSz="914400" rtl="0" eaLnBrk="1" fontAlgn="auto" latinLnBrk="0" hangingPunct="1">
              <a:lnSpc>
                <a:spcPct val="100000"/>
              </a:lnSpc>
              <a:spcBef>
                <a:spcPct val="20000"/>
              </a:spcBef>
              <a:spcAft>
                <a:spcPts val="0"/>
              </a:spcAft>
              <a:buClrTx/>
              <a:buSzTx/>
              <a:buNone/>
              <a:tabLst/>
              <a:defRPr/>
            </a:pPr>
            <a:r>
              <a:rPr kumimoji="0" lang="en-GB" sz="2700" b="1" i="0" u="none" strike="noStrike" kern="1200" cap="none" spc="0" normalizeH="0" baseline="0" noProof="0" dirty="0">
                <a:ln>
                  <a:noFill/>
                </a:ln>
                <a:solidFill>
                  <a:prstClr val="black"/>
                </a:solidFill>
                <a:effectLst/>
                <a:uLnTx/>
                <a:uFillTx/>
                <a:ea typeface="+mn-ea"/>
                <a:cs typeface="+mn-cs"/>
              </a:rPr>
              <a:t>Feedback what you learnt to the whole class</a:t>
            </a:r>
          </a:p>
          <a:p>
            <a:endParaRPr lang="en-GB" dirty="0"/>
          </a:p>
        </p:txBody>
      </p:sp>
    </p:spTree>
    <p:extLst>
      <p:ext uri="{BB962C8B-B14F-4D97-AF65-F5344CB8AC3E}">
        <p14:creationId xmlns:p14="http://schemas.microsoft.com/office/powerpoint/2010/main" val="18124017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0D5E7-2F3F-0A1B-2CFD-F62560A33D3D}"/>
              </a:ext>
            </a:extLst>
          </p:cNvPr>
          <p:cNvSpPr>
            <a:spLocks noGrp="1"/>
          </p:cNvSpPr>
          <p:nvPr>
            <p:ph type="title"/>
          </p:nvPr>
        </p:nvSpPr>
        <p:spPr/>
        <p:txBody>
          <a:bodyPr/>
          <a:lstStyle/>
          <a:p>
            <a:r>
              <a:rPr lang="en-GB" b="1"/>
              <a:t>Activity</a:t>
            </a:r>
          </a:p>
        </p:txBody>
      </p:sp>
      <p:sp>
        <p:nvSpPr>
          <p:cNvPr id="3" name="Content Placeholder 2">
            <a:extLst>
              <a:ext uri="{FF2B5EF4-FFF2-40B4-BE49-F238E27FC236}">
                <a16:creationId xmlns:a16="http://schemas.microsoft.com/office/drawing/2014/main" id="{BFAE4AEF-983C-F89C-95DB-351CC4AFF43D}"/>
              </a:ext>
            </a:extLst>
          </p:cNvPr>
          <p:cNvSpPr>
            <a:spLocks noGrp="1"/>
          </p:cNvSpPr>
          <p:nvPr>
            <p:ph idx="1"/>
          </p:nvPr>
        </p:nvSpPr>
        <p:spPr/>
        <p:txBody>
          <a:bodyPr>
            <a:normAutofit fontScale="92500" lnSpcReduction="10000"/>
          </a:bodyPr>
          <a:lstStyle/>
          <a:p>
            <a:pPr marL="0" indent="0">
              <a:buNone/>
            </a:pPr>
            <a:r>
              <a:rPr lang="en-GB" sz="3000"/>
              <a:t>Working independently using the below link explore the NICE guidance on “Care of dying adults in the last days of life”</a:t>
            </a:r>
          </a:p>
          <a:p>
            <a:pPr marL="0" indent="0">
              <a:buNone/>
            </a:pPr>
            <a:endParaRPr lang="en-GB" sz="3000"/>
          </a:p>
          <a:p>
            <a:pPr marL="0" indent="0" algn="ctr">
              <a:buNone/>
            </a:pPr>
            <a:r>
              <a:rPr lang="en-GB" sz="3000">
                <a:hlinkClick r:id="rId3"/>
              </a:rPr>
              <a:t>https://www.nice.org.uk/guidance/ng31/ifp/chapter/About-this-information</a:t>
            </a:r>
            <a:endParaRPr lang="en-GB" sz="3000"/>
          </a:p>
          <a:p>
            <a:pPr marL="0" indent="0" algn="ctr">
              <a:buNone/>
            </a:pPr>
            <a:endParaRPr lang="en-GB" sz="3000"/>
          </a:p>
          <a:p>
            <a:pPr marL="0" indent="0" algn="ctr">
              <a:buNone/>
            </a:pPr>
            <a:r>
              <a:rPr lang="en-GB" sz="3000" b="1"/>
              <a:t>Feedback what you have learnt to the whole class</a:t>
            </a:r>
          </a:p>
          <a:p>
            <a:endParaRPr lang="en-GB"/>
          </a:p>
        </p:txBody>
      </p:sp>
    </p:spTree>
    <p:extLst>
      <p:ext uri="{BB962C8B-B14F-4D97-AF65-F5344CB8AC3E}">
        <p14:creationId xmlns:p14="http://schemas.microsoft.com/office/powerpoint/2010/main" val="162631550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0D5E7-2F3F-0A1B-2CFD-F62560A33D3D}"/>
              </a:ext>
            </a:extLst>
          </p:cNvPr>
          <p:cNvSpPr>
            <a:spLocks noGrp="1"/>
          </p:cNvSpPr>
          <p:nvPr>
            <p:ph type="title"/>
          </p:nvPr>
        </p:nvSpPr>
        <p:spPr/>
        <p:txBody>
          <a:bodyPr/>
          <a:lstStyle/>
          <a:p>
            <a:r>
              <a:rPr lang="en-GB" b="1"/>
              <a:t>Activity</a:t>
            </a:r>
          </a:p>
        </p:txBody>
      </p:sp>
      <p:sp>
        <p:nvSpPr>
          <p:cNvPr id="3" name="Content Placeholder 2">
            <a:extLst>
              <a:ext uri="{FF2B5EF4-FFF2-40B4-BE49-F238E27FC236}">
                <a16:creationId xmlns:a16="http://schemas.microsoft.com/office/drawing/2014/main" id="{BFAE4AEF-983C-F89C-95DB-351CC4AFF43D}"/>
              </a:ext>
            </a:extLst>
          </p:cNvPr>
          <p:cNvSpPr>
            <a:spLocks noGrp="1"/>
          </p:cNvSpPr>
          <p:nvPr>
            <p:ph idx="1"/>
          </p:nvPr>
        </p:nvSpPr>
        <p:spPr/>
        <p:txBody>
          <a:bodyPr>
            <a:normAutofit fontScale="92500" lnSpcReduction="20000"/>
          </a:bodyPr>
          <a:lstStyle/>
          <a:p>
            <a:pPr marL="0" indent="0">
              <a:buNone/>
            </a:pPr>
            <a:r>
              <a:rPr lang="en-GB" sz="3000"/>
              <a:t>Working independently using the below link study how health professionals manage pain and symptoms of people in their end of life.</a:t>
            </a:r>
          </a:p>
          <a:p>
            <a:pPr marL="0" indent="0">
              <a:buNone/>
            </a:pPr>
            <a:endParaRPr lang="en-GB" sz="3000"/>
          </a:p>
          <a:p>
            <a:pPr marL="0" indent="0" algn="ctr">
              <a:buNone/>
            </a:pPr>
            <a:r>
              <a:rPr lang="en-GB" sz="3000">
                <a:hlinkClick r:id="rId3"/>
              </a:rPr>
              <a:t>https://www.nhs.uk/conditions/end-of-life-care/controlling-pain-and-other-symptoms/</a:t>
            </a:r>
            <a:endParaRPr lang="en-GB" sz="3000"/>
          </a:p>
          <a:p>
            <a:pPr marL="0" indent="0">
              <a:buNone/>
            </a:pPr>
            <a:endParaRPr lang="en-GB" sz="3000"/>
          </a:p>
          <a:p>
            <a:pPr marL="0" indent="0">
              <a:buNone/>
            </a:pPr>
            <a:endParaRPr lang="en-GB" sz="3000"/>
          </a:p>
          <a:p>
            <a:pPr marL="0" indent="0" algn="ctr">
              <a:buNone/>
            </a:pPr>
            <a:r>
              <a:rPr lang="en-GB" sz="3000" b="1"/>
              <a:t>Feedback the findings to the whole class</a:t>
            </a:r>
          </a:p>
          <a:p>
            <a:endParaRPr lang="en-GB"/>
          </a:p>
        </p:txBody>
      </p:sp>
    </p:spTree>
    <p:extLst>
      <p:ext uri="{BB962C8B-B14F-4D97-AF65-F5344CB8AC3E}">
        <p14:creationId xmlns:p14="http://schemas.microsoft.com/office/powerpoint/2010/main" val="142470508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FC9E7D-54FA-1D89-9075-D60E0521121A}"/>
              </a:ext>
            </a:extLst>
          </p:cNvPr>
          <p:cNvSpPr>
            <a:spLocks noGrp="1"/>
          </p:cNvSpPr>
          <p:nvPr>
            <p:ph type="title"/>
          </p:nvPr>
        </p:nvSpPr>
        <p:spPr/>
        <p:txBody>
          <a:bodyPr/>
          <a:lstStyle/>
          <a:p>
            <a:r>
              <a:rPr lang="en-GB" b="1"/>
              <a:t>Activity</a:t>
            </a:r>
          </a:p>
        </p:txBody>
      </p:sp>
      <p:sp>
        <p:nvSpPr>
          <p:cNvPr id="3" name="Content Placeholder 2">
            <a:extLst>
              <a:ext uri="{FF2B5EF4-FFF2-40B4-BE49-F238E27FC236}">
                <a16:creationId xmlns:a16="http://schemas.microsoft.com/office/drawing/2014/main" id="{7AD3616B-7A87-37B5-04BF-2131957D0473}"/>
              </a:ext>
            </a:extLst>
          </p:cNvPr>
          <p:cNvSpPr>
            <a:spLocks noGrp="1"/>
          </p:cNvSpPr>
          <p:nvPr>
            <p:ph idx="1"/>
          </p:nvPr>
        </p:nvSpPr>
        <p:spPr/>
        <p:txBody>
          <a:bodyPr>
            <a:normAutofit lnSpcReduction="10000"/>
          </a:bodyPr>
          <a:lstStyle/>
          <a:p>
            <a:pPr marL="0" indent="0">
              <a:buNone/>
            </a:pPr>
            <a:r>
              <a:rPr kumimoji="0" lang="en-GB" sz="3200" b="0" i="0" u="none" strike="noStrike" kern="1200" cap="none" spc="0" normalizeH="0" baseline="0" noProof="0">
                <a:ln>
                  <a:noFill/>
                </a:ln>
                <a:solidFill>
                  <a:prstClr val="black"/>
                </a:solidFill>
                <a:effectLst/>
                <a:uLnTx/>
                <a:uFillTx/>
                <a:ea typeface="+mn-ea"/>
                <a:cs typeface="+mn-cs"/>
              </a:rPr>
              <a:t>Watch the video below</a:t>
            </a:r>
            <a:endParaRPr lang="en-GB" sz="3200">
              <a:solidFill>
                <a:prstClr val="black"/>
              </a:solidFill>
            </a:endParaRPr>
          </a:p>
          <a:p>
            <a:pPr marL="0" indent="0">
              <a:buNone/>
            </a:pPr>
            <a:endParaRPr lang="en-GB">
              <a:hlinkClick r:id="rId3"/>
            </a:endParaRPr>
          </a:p>
          <a:p>
            <a:pPr marL="0" indent="0">
              <a:buNone/>
            </a:pPr>
            <a:endParaRPr lang="en-GB">
              <a:hlinkClick r:id="rId3"/>
            </a:endParaRPr>
          </a:p>
          <a:p>
            <a:r>
              <a:rPr lang="en-GB">
                <a:hlinkClick r:id="rId3"/>
              </a:rPr>
              <a:t>Every Moment Counts – National Voices</a:t>
            </a:r>
            <a:endParaRPr lang="en-GB"/>
          </a:p>
          <a:p>
            <a:endParaRPr lang="en-GB"/>
          </a:p>
          <a:p>
            <a:pPr marL="0" indent="0">
              <a:buNone/>
            </a:pPr>
            <a:endParaRPr lang="en-GB"/>
          </a:p>
          <a:p>
            <a:pPr marL="0" indent="0" algn="ctr">
              <a:buNone/>
            </a:pPr>
            <a:r>
              <a:rPr lang="en-GB" sz="2800" b="1"/>
              <a:t>Feedback what you learnt to the whole class</a:t>
            </a:r>
          </a:p>
          <a:p>
            <a:endParaRPr lang="en-GB"/>
          </a:p>
        </p:txBody>
      </p:sp>
    </p:spTree>
    <p:extLst>
      <p:ext uri="{BB962C8B-B14F-4D97-AF65-F5344CB8AC3E}">
        <p14:creationId xmlns:p14="http://schemas.microsoft.com/office/powerpoint/2010/main" val="200450980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DCAEB-8179-073D-CB75-E830487F5105}"/>
              </a:ext>
            </a:extLst>
          </p:cNvPr>
          <p:cNvSpPr>
            <a:spLocks noGrp="1"/>
          </p:cNvSpPr>
          <p:nvPr>
            <p:ph type="title"/>
          </p:nvPr>
        </p:nvSpPr>
        <p:spPr/>
        <p:txBody>
          <a:bodyPr/>
          <a:lstStyle/>
          <a:p>
            <a:r>
              <a:rPr lang="en-GB" b="1"/>
              <a:t>Activity</a:t>
            </a:r>
          </a:p>
        </p:txBody>
      </p:sp>
      <p:sp>
        <p:nvSpPr>
          <p:cNvPr id="3" name="Content Placeholder 2">
            <a:extLst>
              <a:ext uri="{FF2B5EF4-FFF2-40B4-BE49-F238E27FC236}">
                <a16:creationId xmlns:a16="http://schemas.microsoft.com/office/drawing/2014/main" id="{5C55F467-A23F-FFEE-163D-F5DE5C1832AE}"/>
              </a:ext>
            </a:extLst>
          </p:cNvPr>
          <p:cNvSpPr>
            <a:spLocks noGrp="1"/>
          </p:cNvSpPr>
          <p:nvPr>
            <p:ph idx="1"/>
          </p:nvPr>
        </p:nvSpPr>
        <p:spPr>
          <a:xfrm>
            <a:off x="457200" y="1470484"/>
            <a:ext cx="8229600" cy="3917032"/>
          </a:xfrm>
        </p:spPr>
        <p:txBody>
          <a:bodyPr>
            <a:normAutofit/>
          </a:bodyPr>
          <a:lstStyle/>
          <a:p>
            <a:pPr marL="0" indent="0">
              <a:buNone/>
            </a:pPr>
            <a:r>
              <a:rPr lang="en-GB"/>
              <a:t>Watch the video below</a:t>
            </a:r>
          </a:p>
          <a:p>
            <a:endParaRPr lang="en-GB"/>
          </a:p>
          <a:p>
            <a:r>
              <a:rPr kumimoji="0" lang="en-GB" sz="3200" b="0" i="0" u="none" strike="noStrike" kern="1200" cap="none" spc="0" normalizeH="0" baseline="0" noProof="0">
                <a:ln>
                  <a:noFill/>
                </a:ln>
                <a:solidFill>
                  <a:prstClr val="black"/>
                </a:solidFill>
                <a:effectLst/>
                <a:uLnTx/>
                <a:uFillTx/>
                <a:ea typeface="+mn-ea"/>
                <a:cs typeface="+mn-cs"/>
                <a:hlinkClick r:id="rId3"/>
              </a:rPr>
              <a:t>https://www.youtube.com/watch?v=yB-i0F7m6qQ</a:t>
            </a:r>
            <a:endParaRPr kumimoji="0" lang="en-GB" sz="3200" b="0" i="0" u="none" strike="noStrike" kern="1200" cap="none" spc="0" normalizeH="0" baseline="0" noProof="0">
              <a:ln>
                <a:noFill/>
              </a:ln>
              <a:solidFill>
                <a:prstClr val="black"/>
              </a:solidFill>
              <a:effectLst/>
              <a:uLnTx/>
              <a:uFillTx/>
              <a:ea typeface="+mn-ea"/>
              <a:cs typeface="+mn-cs"/>
            </a:endParaRPr>
          </a:p>
          <a:p>
            <a:endParaRPr lang="en-GB"/>
          </a:p>
          <a:p>
            <a:pPr marL="0" indent="0" algn="ctr">
              <a:buNone/>
            </a:pPr>
            <a:r>
              <a:rPr lang="en-GB" sz="2600" b="1"/>
              <a:t>Feedback what you have learnt to the whole class</a:t>
            </a:r>
          </a:p>
        </p:txBody>
      </p:sp>
    </p:spTree>
    <p:extLst>
      <p:ext uri="{BB962C8B-B14F-4D97-AF65-F5344CB8AC3E}">
        <p14:creationId xmlns:p14="http://schemas.microsoft.com/office/powerpoint/2010/main" val="50760973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C86C6C-488D-0449-10E8-329BE4993B37}"/>
              </a:ext>
            </a:extLst>
          </p:cNvPr>
          <p:cNvSpPr>
            <a:spLocks noGrp="1"/>
          </p:cNvSpPr>
          <p:nvPr>
            <p:ph type="title"/>
          </p:nvPr>
        </p:nvSpPr>
        <p:spPr/>
        <p:txBody>
          <a:bodyPr/>
          <a:lstStyle/>
          <a:p>
            <a:r>
              <a:rPr lang="en-GB" b="1"/>
              <a:t>Palliative and End of life care</a:t>
            </a:r>
          </a:p>
        </p:txBody>
      </p:sp>
      <p:sp>
        <p:nvSpPr>
          <p:cNvPr id="3" name="Content Placeholder 2">
            <a:extLst>
              <a:ext uri="{FF2B5EF4-FFF2-40B4-BE49-F238E27FC236}">
                <a16:creationId xmlns:a16="http://schemas.microsoft.com/office/drawing/2014/main" id="{F2EBC1B5-70C0-2AAD-4BA5-A00D6E422081}"/>
              </a:ext>
            </a:extLst>
          </p:cNvPr>
          <p:cNvSpPr>
            <a:spLocks noGrp="1"/>
          </p:cNvSpPr>
          <p:nvPr>
            <p:ph idx="1"/>
          </p:nvPr>
        </p:nvSpPr>
        <p:spPr>
          <a:xfrm>
            <a:off x="457200" y="1600201"/>
            <a:ext cx="7869219" cy="3917032"/>
          </a:xfrm>
        </p:spPr>
        <p:txBody>
          <a:bodyPr>
            <a:normAutofit fontScale="92500" lnSpcReduction="20000"/>
          </a:bodyPr>
          <a:lstStyle/>
          <a:p>
            <a:r>
              <a:rPr lang="en-GB" b="0" i="0" dirty="0">
                <a:solidFill>
                  <a:srgbClr val="202A30"/>
                </a:solidFill>
                <a:effectLst/>
              </a:rPr>
              <a:t>“Death and dying are unavoidable. </a:t>
            </a:r>
          </a:p>
          <a:p>
            <a:r>
              <a:rPr lang="en-GB" b="0" i="0" dirty="0">
                <a:solidFill>
                  <a:srgbClr val="202A30"/>
                </a:solidFill>
                <a:effectLst/>
              </a:rPr>
              <a:t>Being able to live as well as possible until we die is something that we all value. </a:t>
            </a:r>
          </a:p>
          <a:p>
            <a:r>
              <a:rPr lang="en-GB" b="0" i="0" dirty="0">
                <a:solidFill>
                  <a:srgbClr val="202A30"/>
                </a:solidFill>
                <a:effectLst/>
              </a:rPr>
              <a:t>The needs of people of all ages who are living with dying, death and bereavement, their families, carers and communities, must be addressed, taking into account their priorities, preferences and wishes”.</a:t>
            </a:r>
            <a:r>
              <a:rPr lang="en-GB" dirty="0">
                <a:solidFill>
                  <a:srgbClr val="202A30"/>
                </a:solidFill>
              </a:rPr>
              <a:t> </a:t>
            </a:r>
          </a:p>
          <a:p>
            <a:pPr marL="0" indent="0">
              <a:buNone/>
            </a:pPr>
            <a:r>
              <a:rPr lang="en-GB" dirty="0">
                <a:solidFill>
                  <a:srgbClr val="202A30"/>
                </a:solidFill>
              </a:rPr>
              <a:t>                                                   (NHS, 2022)                                                                                </a:t>
            </a:r>
            <a:endParaRPr lang="en-GB" dirty="0"/>
          </a:p>
        </p:txBody>
      </p:sp>
    </p:spTree>
    <p:extLst>
      <p:ext uri="{BB962C8B-B14F-4D97-AF65-F5344CB8AC3E}">
        <p14:creationId xmlns:p14="http://schemas.microsoft.com/office/powerpoint/2010/main" val="147037147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73EEE0-84F5-9F87-E174-7AED1090E554}"/>
              </a:ext>
            </a:extLst>
          </p:cNvPr>
          <p:cNvSpPr>
            <a:spLocks noGrp="1"/>
          </p:cNvSpPr>
          <p:nvPr>
            <p:ph type="title"/>
          </p:nvPr>
        </p:nvSpPr>
        <p:spPr/>
        <p:txBody>
          <a:bodyPr>
            <a:normAutofit fontScale="90000"/>
          </a:bodyPr>
          <a:lstStyle/>
          <a:p>
            <a:r>
              <a:rPr lang="en-GB" b="1" i="0">
                <a:solidFill>
                  <a:srgbClr val="202A30"/>
                </a:solidFill>
                <a:effectLst/>
              </a:rPr>
              <a:t>Personalised palliative and end of life care</a:t>
            </a:r>
            <a:endParaRPr lang="en-GB"/>
          </a:p>
        </p:txBody>
      </p:sp>
      <p:sp>
        <p:nvSpPr>
          <p:cNvPr id="3" name="Content Placeholder 2">
            <a:extLst>
              <a:ext uri="{FF2B5EF4-FFF2-40B4-BE49-F238E27FC236}">
                <a16:creationId xmlns:a16="http://schemas.microsoft.com/office/drawing/2014/main" id="{3CEDC13D-FB2F-3BD4-E60D-B323E28AD4EE}"/>
              </a:ext>
            </a:extLst>
          </p:cNvPr>
          <p:cNvSpPr>
            <a:spLocks noGrp="1"/>
          </p:cNvSpPr>
          <p:nvPr>
            <p:ph idx="1"/>
          </p:nvPr>
        </p:nvSpPr>
        <p:spPr/>
        <p:txBody>
          <a:bodyPr/>
          <a:lstStyle/>
          <a:p>
            <a:r>
              <a:rPr lang="en-GB" b="0" i="0">
                <a:solidFill>
                  <a:srgbClr val="202A30"/>
                </a:solidFill>
                <a:effectLst/>
              </a:rPr>
              <a:t>Personalised care in “the last year(s) and months of life will result in a better experience, tailored around what really matters to the person, and more sustainable health and care services”.</a:t>
            </a:r>
          </a:p>
          <a:p>
            <a:endParaRPr lang="en-GB"/>
          </a:p>
        </p:txBody>
      </p:sp>
      <p:sp>
        <p:nvSpPr>
          <p:cNvPr id="5" name="TextBox 4">
            <a:extLst>
              <a:ext uri="{FF2B5EF4-FFF2-40B4-BE49-F238E27FC236}">
                <a16:creationId xmlns:a16="http://schemas.microsoft.com/office/drawing/2014/main" id="{A079A992-F3EC-7879-D776-5D131FF7D902}"/>
              </a:ext>
            </a:extLst>
          </p:cNvPr>
          <p:cNvSpPr txBox="1"/>
          <p:nvPr/>
        </p:nvSpPr>
        <p:spPr>
          <a:xfrm>
            <a:off x="6804248" y="4906351"/>
            <a:ext cx="1800200" cy="461665"/>
          </a:xfrm>
          <a:prstGeom prst="rect">
            <a:avLst/>
          </a:prstGeom>
          <a:noFill/>
        </p:spPr>
        <p:txBody>
          <a:bodyPr wrap="square">
            <a:spAutoFit/>
          </a:bodyPr>
          <a:lstStyle/>
          <a:p>
            <a:pPr marL="0" indent="0">
              <a:buNone/>
            </a:pPr>
            <a:r>
              <a:rPr lang="en-GB" sz="2400"/>
              <a:t>(NHS, 2022)</a:t>
            </a:r>
          </a:p>
        </p:txBody>
      </p:sp>
    </p:spTree>
    <p:extLst>
      <p:ext uri="{BB962C8B-B14F-4D97-AF65-F5344CB8AC3E}">
        <p14:creationId xmlns:p14="http://schemas.microsoft.com/office/powerpoint/2010/main" val="351106822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617EB-B607-4775-B7C9-642F9388A432}"/>
              </a:ext>
            </a:extLst>
          </p:cNvPr>
          <p:cNvSpPr>
            <a:spLocks noGrp="1"/>
          </p:cNvSpPr>
          <p:nvPr>
            <p:ph type="ctrTitle"/>
          </p:nvPr>
        </p:nvSpPr>
        <p:spPr>
          <a:xfrm>
            <a:off x="685800" y="2492896"/>
            <a:ext cx="7772400" cy="1470025"/>
          </a:xfrm>
        </p:spPr>
        <p:txBody>
          <a:bodyPr/>
          <a:lstStyle/>
          <a:p>
            <a:r>
              <a:rPr lang="en-GB" b="1" i="1">
                <a:solidFill>
                  <a:schemeClr val="bg1"/>
                </a:solidFill>
              </a:rPr>
              <a:t>What is lasting power of attorney?</a:t>
            </a:r>
          </a:p>
        </p:txBody>
      </p:sp>
    </p:spTree>
    <p:extLst>
      <p:ext uri="{BB962C8B-B14F-4D97-AF65-F5344CB8AC3E}">
        <p14:creationId xmlns:p14="http://schemas.microsoft.com/office/powerpoint/2010/main" val="396279663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F822B4-DC60-1E60-0EEE-10652A824549}"/>
              </a:ext>
            </a:extLst>
          </p:cNvPr>
          <p:cNvSpPr>
            <a:spLocks noGrp="1"/>
          </p:cNvSpPr>
          <p:nvPr>
            <p:ph type="title"/>
          </p:nvPr>
        </p:nvSpPr>
        <p:spPr/>
        <p:txBody>
          <a:bodyPr/>
          <a:lstStyle/>
          <a:p>
            <a:r>
              <a:rPr lang="en-GB" b="1"/>
              <a:t>Lasting power of attorney</a:t>
            </a:r>
            <a:endParaRPr lang="en-GB"/>
          </a:p>
        </p:txBody>
      </p:sp>
      <p:sp>
        <p:nvSpPr>
          <p:cNvPr id="3" name="Content Placeholder 2">
            <a:extLst>
              <a:ext uri="{FF2B5EF4-FFF2-40B4-BE49-F238E27FC236}">
                <a16:creationId xmlns:a16="http://schemas.microsoft.com/office/drawing/2014/main" id="{41899A5C-99D9-328D-B2C2-6B462B562F5F}"/>
              </a:ext>
            </a:extLst>
          </p:cNvPr>
          <p:cNvSpPr>
            <a:spLocks noGrp="1"/>
          </p:cNvSpPr>
          <p:nvPr>
            <p:ph idx="1"/>
          </p:nvPr>
        </p:nvSpPr>
        <p:spPr/>
        <p:txBody>
          <a:bodyPr/>
          <a:lstStyle/>
          <a:p>
            <a:r>
              <a:rPr lang="en-GB"/>
              <a:t>End of life care also covers legal issues to help people plan ahead their future care.</a:t>
            </a:r>
          </a:p>
          <a:p>
            <a:r>
              <a:rPr lang="en-GB"/>
              <a:t>This involve creating a </a:t>
            </a:r>
            <a:r>
              <a:rPr lang="en-GB" b="1"/>
              <a:t>lasting power of attorney (LPA) </a:t>
            </a:r>
            <a:r>
              <a:rPr lang="en-GB"/>
              <a:t>by</a:t>
            </a:r>
            <a:r>
              <a:rPr lang="en-GB" b="1"/>
              <a:t> </a:t>
            </a:r>
            <a:r>
              <a:rPr lang="en-GB"/>
              <a:t>officially appointing someone you trust/people of your choice to make decisions about your care if you are no longer able to do so yourself.</a:t>
            </a:r>
          </a:p>
        </p:txBody>
      </p:sp>
    </p:spTree>
    <p:extLst>
      <p:ext uri="{BB962C8B-B14F-4D97-AF65-F5344CB8AC3E}">
        <p14:creationId xmlns:p14="http://schemas.microsoft.com/office/powerpoint/2010/main" val="206686699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E155FF-E756-C3FF-0242-B340C5523EE9}"/>
              </a:ext>
            </a:extLst>
          </p:cNvPr>
          <p:cNvSpPr>
            <a:spLocks noGrp="1"/>
          </p:cNvSpPr>
          <p:nvPr>
            <p:ph type="title"/>
          </p:nvPr>
        </p:nvSpPr>
        <p:spPr/>
        <p:txBody>
          <a:bodyPr/>
          <a:lstStyle/>
          <a:p>
            <a:r>
              <a:rPr lang="en-GB" b="1"/>
              <a:t>Lasting power of attorney</a:t>
            </a:r>
            <a:endParaRPr lang="en-GB"/>
          </a:p>
        </p:txBody>
      </p:sp>
      <p:sp>
        <p:nvSpPr>
          <p:cNvPr id="3" name="Content Placeholder 2">
            <a:extLst>
              <a:ext uri="{FF2B5EF4-FFF2-40B4-BE49-F238E27FC236}">
                <a16:creationId xmlns:a16="http://schemas.microsoft.com/office/drawing/2014/main" id="{459337D1-8144-854D-11E7-9668CFFB8AE3}"/>
              </a:ext>
            </a:extLst>
          </p:cNvPr>
          <p:cNvSpPr>
            <a:spLocks noGrp="1"/>
          </p:cNvSpPr>
          <p:nvPr>
            <p:ph idx="1"/>
          </p:nvPr>
        </p:nvSpPr>
        <p:spPr/>
        <p:txBody>
          <a:bodyPr/>
          <a:lstStyle/>
          <a:p>
            <a:r>
              <a:rPr lang="en-GB">
                <a:solidFill>
                  <a:srgbClr val="212B32"/>
                </a:solidFill>
              </a:rPr>
              <a:t>A</a:t>
            </a:r>
            <a:r>
              <a:rPr lang="en-GB" b="0" i="0">
                <a:solidFill>
                  <a:srgbClr val="212B32"/>
                </a:solidFill>
                <a:effectLst/>
              </a:rPr>
              <a:t>n attorney can also be appointed to decide on financial and property matters.</a:t>
            </a:r>
            <a:endParaRPr lang="en-GB"/>
          </a:p>
        </p:txBody>
      </p:sp>
    </p:spTree>
    <p:extLst>
      <p:ext uri="{BB962C8B-B14F-4D97-AF65-F5344CB8AC3E}">
        <p14:creationId xmlns:p14="http://schemas.microsoft.com/office/powerpoint/2010/main" val="110834241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7BA9F3-720B-4429-851F-8DC251C1FA91}"/>
              </a:ext>
            </a:extLst>
          </p:cNvPr>
          <p:cNvSpPr>
            <a:spLocks noGrp="1"/>
          </p:cNvSpPr>
          <p:nvPr>
            <p:ph type="title"/>
          </p:nvPr>
        </p:nvSpPr>
        <p:spPr/>
        <p:txBody>
          <a:bodyPr/>
          <a:lstStyle/>
          <a:p>
            <a:r>
              <a:rPr lang="en-GB" b="1"/>
              <a:t>Advance Care Planning</a:t>
            </a:r>
            <a:endParaRPr lang="en-GB"/>
          </a:p>
        </p:txBody>
      </p:sp>
      <p:sp>
        <p:nvSpPr>
          <p:cNvPr id="3" name="Content Placeholder 2">
            <a:extLst>
              <a:ext uri="{FF2B5EF4-FFF2-40B4-BE49-F238E27FC236}">
                <a16:creationId xmlns:a16="http://schemas.microsoft.com/office/drawing/2014/main" id="{8BD7F0F7-72F0-460F-87D8-4809E4D1A2ED}"/>
              </a:ext>
            </a:extLst>
          </p:cNvPr>
          <p:cNvSpPr>
            <a:spLocks noGrp="1"/>
          </p:cNvSpPr>
          <p:nvPr>
            <p:ph idx="1"/>
          </p:nvPr>
        </p:nvSpPr>
        <p:spPr/>
        <p:txBody>
          <a:bodyPr/>
          <a:lstStyle/>
          <a:p>
            <a:r>
              <a:rPr lang="en-GB" b="1" dirty="0"/>
              <a:t>End of life care </a:t>
            </a:r>
            <a:r>
              <a:rPr lang="en-GB" dirty="0"/>
              <a:t>is sometimes called </a:t>
            </a:r>
            <a:r>
              <a:rPr lang="en-GB" b="1" i="1" dirty="0"/>
              <a:t>advance care planning</a:t>
            </a:r>
            <a:r>
              <a:rPr lang="en-GB" dirty="0"/>
              <a:t>, </a:t>
            </a:r>
          </a:p>
          <a:p>
            <a:pPr marL="0" indent="0">
              <a:buNone/>
            </a:pPr>
            <a:endParaRPr lang="en-GB" dirty="0"/>
          </a:p>
          <a:p>
            <a:r>
              <a:rPr lang="en-GB" dirty="0"/>
              <a:t>It involves patients thinking and talking about their wishes for how they want to be cared for in the final months of their life.</a:t>
            </a:r>
          </a:p>
        </p:txBody>
      </p:sp>
    </p:spTree>
    <p:extLst>
      <p:ext uri="{BB962C8B-B14F-4D97-AF65-F5344CB8AC3E}">
        <p14:creationId xmlns:p14="http://schemas.microsoft.com/office/powerpoint/2010/main" val="381471241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E2BF2-77BC-8EAC-E3AF-F9FA5C3F8512}"/>
              </a:ext>
            </a:extLst>
          </p:cNvPr>
          <p:cNvSpPr>
            <a:spLocks noGrp="1"/>
          </p:cNvSpPr>
          <p:nvPr>
            <p:ph type="title"/>
          </p:nvPr>
        </p:nvSpPr>
        <p:spPr/>
        <p:txBody>
          <a:bodyPr/>
          <a:lstStyle/>
          <a:p>
            <a:r>
              <a:rPr lang="en-GB" b="1"/>
              <a:t>Advance Care Planning</a:t>
            </a:r>
            <a:endParaRPr lang="en-GB"/>
          </a:p>
        </p:txBody>
      </p:sp>
      <p:sp>
        <p:nvSpPr>
          <p:cNvPr id="3" name="Content Placeholder 2">
            <a:extLst>
              <a:ext uri="{FF2B5EF4-FFF2-40B4-BE49-F238E27FC236}">
                <a16:creationId xmlns:a16="http://schemas.microsoft.com/office/drawing/2014/main" id="{528AB90D-58F3-8A36-87D7-30869599A309}"/>
              </a:ext>
            </a:extLst>
          </p:cNvPr>
          <p:cNvSpPr>
            <a:spLocks noGrp="1"/>
          </p:cNvSpPr>
          <p:nvPr>
            <p:ph idx="1"/>
          </p:nvPr>
        </p:nvSpPr>
        <p:spPr/>
        <p:txBody>
          <a:bodyPr/>
          <a:lstStyle/>
          <a:p>
            <a:r>
              <a:rPr lang="en-GB"/>
              <a:t>Advance Care Planning gives people opportunity to think ahead, to describe what’s important to them and to ensure other people know their wishes for the future. </a:t>
            </a:r>
          </a:p>
          <a:p>
            <a:r>
              <a:rPr lang="en-GB"/>
              <a:t>It is about helping people to live well right to the end of their life.</a:t>
            </a:r>
          </a:p>
        </p:txBody>
      </p:sp>
    </p:spTree>
    <p:extLst>
      <p:ext uri="{BB962C8B-B14F-4D97-AF65-F5344CB8AC3E}">
        <p14:creationId xmlns:p14="http://schemas.microsoft.com/office/powerpoint/2010/main" val="263613881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02C48-B4A0-647B-4433-5953826F5917}"/>
              </a:ext>
            </a:extLst>
          </p:cNvPr>
          <p:cNvSpPr>
            <a:spLocks noGrp="1"/>
          </p:cNvSpPr>
          <p:nvPr>
            <p:ph type="title"/>
          </p:nvPr>
        </p:nvSpPr>
        <p:spPr/>
        <p:txBody>
          <a:bodyPr/>
          <a:lstStyle/>
          <a:p>
            <a:r>
              <a:rPr lang="en-GB" b="1"/>
              <a:t>Advance care planning</a:t>
            </a:r>
            <a:endParaRPr lang="en-GB"/>
          </a:p>
        </p:txBody>
      </p:sp>
      <p:sp>
        <p:nvSpPr>
          <p:cNvPr id="3" name="Content Placeholder 2">
            <a:extLst>
              <a:ext uri="{FF2B5EF4-FFF2-40B4-BE49-F238E27FC236}">
                <a16:creationId xmlns:a16="http://schemas.microsoft.com/office/drawing/2014/main" id="{3BC664DE-A628-F939-021C-CE24B7C17685}"/>
              </a:ext>
            </a:extLst>
          </p:cNvPr>
          <p:cNvSpPr>
            <a:spLocks noGrp="1"/>
          </p:cNvSpPr>
          <p:nvPr>
            <p:ph idx="1"/>
          </p:nvPr>
        </p:nvSpPr>
        <p:spPr/>
        <p:txBody>
          <a:bodyPr>
            <a:normAutofit fontScale="92500" lnSpcReduction="20000"/>
          </a:bodyPr>
          <a:lstStyle/>
          <a:p>
            <a:pPr marL="0" indent="0">
              <a:buNone/>
            </a:pPr>
            <a:r>
              <a:rPr lang="en-GB" b="1"/>
              <a:t>Advance care planning </a:t>
            </a:r>
            <a:r>
              <a:rPr lang="en-GB"/>
              <a:t>discussion involves some key statements that include:</a:t>
            </a:r>
          </a:p>
          <a:p>
            <a:pPr marL="0" indent="0">
              <a:buNone/>
            </a:pPr>
            <a:endParaRPr lang="en-GB"/>
          </a:p>
          <a:p>
            <a:r>
              <a:rPr lang="en-GB"/>
              <a:t>What is important to you?</a:t>
            </a:r>
          </a:p>
          <a:p>
            <a:r>
              <a:rPr lang="en-GB"/>
              <a:t>What do you want to happen?</a:t>
            </a:r>
          </a:p>
          <a:p>
            <a:r>
              <a:rPr lang="en-GB"/>
              <a:t>What do you not want to happen?</a:t>
            </a:r>
          </a:p>
          <a:p>
            <a:r>
              <a:rPr lang="en-GB"/>
              <a:t>Who would speak for you?</a:t>
            </a:r>
          </a:p>
          <a:p>
            <a:pPr marL="0" indent="0">
              <a:buNone/>
            </a:pPr>
            <a:r>
              <a:rPr lang="en-GB"/>
              <a:t>                                                    (NICE, 2020)</a:t>
            </a:r>
          </a:p>
          <a:p>
            <a:endParaRPr lang="en-GB"/>
          </a:p>
        </p:txBody>
      </p:sp>
    </p:spTree>
    <p:extLst>
      <p:ext uri="{BB962C8B-B14F-4D97-AF65-F5344CB8AC3E}">
        <p14:creationId xmlns:p14="http://schemas.microsoft.com/office/powerpoint/2010/main" val="62500452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1231A060-AEEE-E274-9999-926FAA269F04}"/>
              </a:ext>
            </a:extLst>
          </p:cNvPr>
          <p:cNvSpPr>
            <a:spLocks noGrp="1"/>
          </p:cNvSpPr>
          <p:nvPr>
            <p:ph type="title"/>
          </p:nvPr>
        </p:nvSpPr>
        <p:spPr/>
        <p:txBody>
          <a:bodyPr/>
          <a:lstStyle/>
          <a:p>
            <a:r>
              <a:rPr lang="en-US" altLang="en-US" b="1"/>
              <a:t>Advanced Care Planning</a:t>
            </a:r>
          </a:p>
        </p:txBody>
      </p:sp>
      <p:sp>
        <p:nvSpPr>
          <p:cNvPr id="3" name="Content Placeholder 2">
            <a:extLst>
              <a:ext uri="{FF2B5EF4-FFF2-40B4-BE49-F238E27FC236}">
                <a16:creationId xmlns:a16="http://schemas.microsoft.com/office/drawing/2014/main" id="{DB2181A2-7F38-ED78-594D-78713EBC94B2}"/>
              </a:ext>
            </a:extLst>
          </p:cNvPr>
          <p:cNvSpPr>
            <a:spLocks noGrp="1"/>
          </p:cNvSpPr>
          <p:nvPr>
            <p:ph idx="1"/>
          </p:nvPr>
        </p:nvSpPr>
        <p:spPr>
          <a:xfrm>
            <a:off x="457200" y="1600200"/>
            <a:ext cx="8229600" cy="3916363"/>
          </a:xfrm>
        </p:spPr>
        <p:txBody>
          <a:bodyPr/>
          <a:lstStyle/>
          <a:p>
            <a:pPr marL="0" indent="0">
              <a:buNone/>
              <a:defRPr/>
            </a:pPr>
            <a:r>
              <a:rPr lang="en-US" altLang="en-US"/>
              <a:t>The discussion may also include:</a:t>
            </a:r>
          </a:p>
          <a:p>
            <a:pPr>
              <a:defRPr/>
            </a:pPr>
            <a:r>
              <a:rPr lang="en-US" altLang="en-US"/>
              <a:t>Living wills or Advance decision to refuse treatment</a:t>
            </a:r>
          </a:p>
          <a:p>
            <a:pPr>
              <a:defRPr/>
            </a:pPr>
            <a:r>
              <a:rPr lang="en-US" altLang="en-US"/>
              <a:t>Do not attempt cardiopulmonary resuscitation (DNACPR) decisions</a:t>
            </a:r>
          </a:p>
          <a:p>
            <a:pPr marL="0" indent="0">
              <a:buFont typeface="Arial" panose="020B0604020202020204" pitchFamily="34" charset="0"/>
              <a:buNone/>
              <a:defRPr/>
            </a:pPr>
            <a:endParaRPr lang="en-US" altLang="en-US"/>
          </a:p>
          <a:p>
            <a:pPr>
              <a:defRPr/>
            </a:pPr>
            <a:endParaRPr lang="en-US"/>
          </a:p>
        </p:txBody>
      </p:sp>
      <p:sp>
        <p:nvSpPr>
          <p:cNvPr id="4" name="Date Placeholder 3">
            <a:extLst>
              <a:ext uri="{FF2B5EF4-FFF2-40B4-BE49-F238E27FC236}">
                <a16:creationId xmlns:a16="http://schemas.microsoft.com/office/drawing/2014/main" id="{5C7BB181-486C-B763-CBEA-0F0E7A67F37D}"/>
              </a:ext>
            </a:extLst>
          </p:cNvPr>
          <p:cNvSpPr>
            <a:spLocks noGrp="1"/>
          </p:cNvSpPr>
          <p:nvPr>
            <p:ph type="dt" sz="quarter" idx="10"/>
          </p:nvPr>
        </p:nvSpPr>
        <p:spPr/>
        <p:txBody>
          <a:bodyPr/>
          <a:lstStyle/>
          <a:p>
            <a:pPr>
              <a:defRPr/>
            </a:pPr>
            <a:fld id="{A9581772-8677-9744-87E5-0A281DFEADA8}" type="datetime1">
              <a:rPr lang="en-GB" altLang="en-US" smtClean="0"/>
              <a:pPr>
                <a:defRPr/>
              </a:pPr>
              <a:t>05/01/2026</a:t>
            </a:fld>
            <a:endParaRPr lang="en-GB" altLang="en-US"/>
          </a:p>
        </p:txBody>
      </p:sp>
      <p:sp>
        <p:nvSpPr>
          <p:cNvPr id="19461" name="Slide Number Placeholder 4">
            <a:extLst>
              <a:ext uri="{FF2B5EF4-FFF2-40B4-BE49-F238E27FC236}">
                <a16:creationId xmlns:a16="http://schemas.microsoft.com/office/drawing/2014/main" id="{88E25AE7-A9A7-6ABA-4F66-34DE560A0A12}"/>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CFDDCC05-B8E5-410B-A76C-8D054C560F87}" type="slidenum">
              <a:rPr lang="en-GB" altLang="en-US" sz="1200" smtClean="0">
                <a:solidFill>
                  <a:srgbClr val="898989"/>
                </a:solidFill>
              </a:rPr>
              <a:pPr>
                <a:spcBef>
                  <a:spcPct val="0"/>
                </a:spcBef>
                <a:buFontTx/>
                <a:buNone/>
              </a:pPr>
              <a:t>56</a:t>
            </a:fld>
            <a:endParaRPr lang="en-GB" altLang="en-US" sz="1200">
              <a:solidFill>
                <a:srgbClr val="898989"/>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D79728-9B97-415D-92CE-9192DC430277}"/>
              </a:ext>
            </a:extLst>
          </p:cNvPr>
          <p:cNvSpPr>
            <a:spLocks noGrp="1"/>
          </p:cNvSpPr>
          <p:nvPr>
            <p:ph type="ctrTitle"/>
          </p:nvPr>
        </p:nvSpPr>
        <p:spPr>
          <a:xfrm>
            <a:off x="685800" y="2492896"/>
            <a:ext cx="7772400" cy="1470025"/>
          </a:xfrm>
        </p:spPr>
        <p:txBody>
          <a:bodyPr>
            <a:normAutofit fontScale="90000"/>
          </a:bodyPr>
          <a:lstStyle/>
          <a:p>
            <a:r>
              <a:rPr lang="en-GB" b="1" i="1">
                <a:solidFill>
                  <a:schemeClr val="bg1"/>
                </a:solidFill>
              </a:rPr>
              <a:t>What are the five simple steps to achieve Advanced care planning?</a:t>
            </a:r>
            <a:br>
              <a:rPr lang="en-GB" b="1" i="1">
                <a:solidFill>
                  <a:schemeClr val="bg1"/>
                </a:solidFill>
              </a:rPr>
            </a:br>
            <a:endParaRPr lang="en-GB" i="1">
              <a:solidFill>
                <a:schemeClr val="bg1"/>
              </a:solidFill>
            </a:endParaRPr>
          </a:p>
        </p:txBody>
      </p:sp>
    </p:spTree>
    <p:extLst>
      <p:ext uri="{BB962C8B-B14F-4D97-AF65-F5344CB8AC3E}">
        <p14:creationId xmlns:p14="http://schemas.microsoft.com/office/powerpoint/2010/main" val="211655902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Content Placeholder 2">
            <a:extLst>
              <a:ext uri="{FF2B5EF4-FFF2-40B4-BE49-F238E27FC236}">
                <a16:creationId xmlns:a16="http://schemas.microsoft.com/office/drawing/2014/main" id="{93B93BF7-9437-9835-3458-B0F81CE6E4B4}"/>
              </a:ext>
            </a:extLst>
          </p:cNvPr>
          <p:cNvSpPr>
            <a:spLocks noGrp="1"/>
          </p:cNvSpPr>
          <p:nvPr>
            <p:ph idx="1"/>
          </p:nvPr>
        </p:nvSpPr>
        <p:spPr>
          <a:xfrm>
            <a:off x="3924300" y="-549275"/>
            <a:ext cx="7235825" cy="1385888"/>
          </a:xfrm>
        </p:spPr>
        <p:txBody>
          <a:bodyPr/>
          <a:lstStyle/>
          <a:p>
            <a:pPr marL="0" indent="0">
              <a:buFont typeface="Arial" panose="020B0604020202020204" pitchFamily="34" charset="0"/>
              <a:buNone/>
            </a:pPr>
            <a:endParaRPr lang="en-US" altLang="en-US" sz="200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US" altLang="en-US" sz="200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altLang="en-US" sz="2000">
              <a:latin typeface="Arial" panose="020B0604020202020204" pitchFamily="34" charset="0"/>
              <a:cs typeface="Arial" panose="020B0604020202020204" pitchFamily="34" charset="0"/>
            </a:endParaRPr>
          </a:p>
        </p:txBody>
      </p:sp>
      <p:pic>
        <p:nvPicPr>
          <p:cNvPr id="24580" name="Picture 7">
            <a:extLst>
              <a:ext uri="{FF2B5EF4-FFF2-40B4-BE49-F238E27FC236}">
                <a16:creationId xmlns:a16="http://schemas.microsoft.com/office/drawing/2014/main" id="{0793E204-BFB6-8CD1-E0D3-8E37FCF389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8182"/>
            <a:ext cx="792088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39FBAB-EF22-815A-F8A6-0ABA47B019D4}"/>
              </a:ext>
            </a:extLst>
          </p:cNvPr>
          <p:cNvSpPr>
            <a:spLocks noGrp="1"/>
          </p:cNvSpPr>
          <p:nvPr>
            <p:ph type="title"/>
          </p:nvPr>
        </p:nvSpPr>
        <p:spPr/>
        <p:txBody>
          <a:bodyPr/>
          <a:lstStyle/>
          <a:p>
            <a:r>
              <a:rPr kumimoji="0" lang="en-GB" sz="4400" b="1" i="0" u="none" strike="noStrike" kern="1200" cap="none" spc="0" normalizeH="0" baseline="0" noProof="0">
                <a:ln>
                  <a:noFill/>
                </a:ln>
                <a:solidFill>
                  <a:prstClr val="black"/>
                </a:solidFill>
                <a:effectLst/>
                <a:uLnTx/>
                <a:uFillTx/>
                <a:latin typeface="Myriad Pro"/>
                <a:ea typeface="+mj-ea"/>
                <a:cs typeface="+mj-cs"/>
              </a:rPr>
              <a:t>Activity</a:t>
            </a:r>
            <a:endParaRPr lang="en-GB"/>
          </a:p>
        </p:txBody>
      </p:sp>
      <p:sp>
        <p:nvSpPr>
          <p:cNvPr id="3" name="Content Placeholder 2">
            <a:extLst>
              <a:ext uri="{FF2B5EF4-FFF2-40B4-BE49-F238E27FC236}">
                <a16:creationId xmlns:a16="http://schemas.microsoft.com/office/drawing/2014/main" id="{1ADBDBE6-117A-17E2-E246-22191E5122BA}"/>
              </a:ext>
            </a:extLst>
          </p:cNvPr>
          <p:cNvSpPr>
            <a:spLocks noGrp="1"/>
          </p:cNvSpPr>
          <p:nvPr>
            <p:ph idx="1"/>
          </p:nvPr>
        </p:nvSpPr>
        <p:spPr/>
        <p:txBody>
          <a:bodyPr>
            <a:normAutofit/>
          </a:bodyPr>
          <a:lstStyle/>
          <a:p>
            <a:pPr marL="0" indent="0">
              <a:buNone/>
            </a:pPr>
            <a:r>
              <a:rPr lang="en-GB" sz="2800"/>
              <a:t>Watch the video below</a:t>
            </a:r>
          </a:p>
          <a:p>
            <a:pPr marL="0" indent="0">
              <a:buNone/>
            </a:pPr>
            <a:endParaRPr lang="en-GB" sz="2800"/>
          </a:p>
          <a:p>
            <a:r>
              <a:rPr lang="en-GB" sz="2800">
                <a:hlinkClick r:id="rId2"/>
              </a:rPr>
              <a:t>https://www.goldstandardsframework.org.uk/advance-care-planning</a:t>
            </a:r>
            <a:endParaRPr lang="en-GB" sz="2800"/>
          </a:p>
          <a:p>
            <a:pPr marL="0" indent="0">
              <a:buNone/>
            </a:pPr>
            <a:endParaRPr lang="en-GB" sz="2800"/>
          </a:p>
          <a:p>
            <a:endParaRPr lang="en-GB" sz="2800"/>
          </a:p>
          <a:p>
            <a:pPr algn="ctr"/>
            <a:r>
              <a:rPr lang="en-GB" sz="2800" b="1"/>
              <a:t>Feedback the findings to the whole class</a:t>
            </a:r>
          </a:p>
          <a:p>
            <a:endParaRPr lang="en-GB" sz="2800"/>
          </a:p>
        </p:txBody>
      </p:sp>
    </p:spTree>
    <p:extLst>
      <p:ext uri="{BB962C8B-B14F-4D97-AF65-F5344CB8AC3E}">
        <p14:creationId xmlns:p14="http://schemas.microsoft.com/office/powerpoint/2010/main" val="425072782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ormative assessment hi-res stock photography and images - Alamy">
            <a:extLst>
              <a:ext uri="{FF2B5EF4-FFF2-40B4-BE49-F238E27FC236}">
                <a16:creationId xmlns:a16="http://schemas.microsoft.com/office/drawing/2014/main" id="{84E2BC68-DC32-FF2B-0CDA-8DED043F7E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1131" y="933854"/>
            <a:ext cx="7052553" cy="45525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582204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5687AA-283E-A610-6527-41AB5FA9014A}"/>
              </a:ext>
            </a:extLst>
          </p:cNvPr>
          <p:cNvSpPr>
            <a:spLocks noGrp="1"/>
          </p:cNvSpPr>
          <p:nvPr>
            <p:ph type="title"/>
          </p:nvPr>
        </p:nvSpPr>
        <p:spPr/>
        <p:txBody>
          <a:bodyPr/>
          <a:lstStyle/>
          <a:p>
            <a:r>
              <a:rPr lang="en-GB" b="1"/>
              <a:t>References</a:t>
            </a:r>
          </a:p>
        </p:txBody>
      </p:sp>
      <p:sp>
        <p:nvSpPr>
          <p:cNvPr id="3" name="Content Placeholder 2">
            <a:extLst>
              <a:ext uri="{FF2B5EF4-FFF2-40B4-BE49-F238E27FC236}">
                <a16:creationId xmlns:a16="http://schemas.microsoft.com/office/drawing/2014/main" id="{A5B94FB3-C59C-B925-C98A-2B5E20BEFDCF}"/>
              </a:ext>
            </a:extLst>
          </p:cNvPr>
          <p:cNvSpPr>
            <a:spLocks noGrp="1"/>
          </p:cNvSpPr>
          <p:nvPr>
            <p:ph idx="1"/>
          </p:nvPr>
        </p:nvSpPr>
        <p:spPr/>
        <p:txBody>
          <a:bodyPr>
            <a:normAutofit fontScale="40000" lnSpcReduction="20000"/>
          </a:bodyPr>
          <a:lstStyle/>
          <a:p>
            <a:r>
              <a:rPr lang="en-GB"/>
              <a:t>Morris, C., and Collier, F. (2012). End of Life Care : A Care Worker Handbook: Vol. First edition. Hodder Education Group. Available at: </a:t>
            </a:r>
            <a:r>
              <a:rPr lang="en-GB">
                <a:hlinkClick r:id="rId2"/>
              </a:rPr>
              <a:t>https://www.nice.org.uk/about/nice-communities/social-care/quick-guides/advance-care-planning</a:t>
            </a:r>
            <a:r>
              <a:rPr lang="en-GB"/>
              <a:t> (Accessed date 04th June 2023)</a:t>
            </a:r>
          </a:p>
          <a:p>
            <a:endParaRPr lang="en-GB"/>
          </a:p>
          <a:p>
            <a:pPr marL="0" indent="0">
              <a:buNone/>
            </a:pPr>
            <a:endParaRPr lang="en-GB"/>
          </a:p>
          <a:p>
            <a:r>
              <a:rPr lang="en-GB"/>
              <a:t>National health Service (2022) </a:t>
            </a:r>
            <a:r>
              <a:rPr lang="en-GB">
                <a:hlinkClick r:id="rId3">
                  <a:extLst>
                    <a:ext uri="{A12FA001-AC4F-418D-AE19-62706E023703}">
                      <ahyp:hlinkClr xmlns:ahyp="http://schemas.microsoft.com/office/drawing/2018/hyperlinkcolor" val="tx"/>
                    </a:ext>
                  </a:extLst>
                </a:hlinkClick>
              </a:rPr>
              <a:t>What end of life care involves</a:t>
            </a:r>
            <a:r>
              <a:rPr lang="en-GB">
                <a:solidFill>
                  <a:srgbClr val="0000FF"/>
                </a:solidFill>
                <a:hlinkClick r:id="rId3">
                  <a:extLst>
                    <a:ext uri="{A12FA001-AC4F-418D-AE19-62706E023703}">
                      <ahyp:hlinkClr xmlns:ahyp="http://schemas.microsoft.com/office/drawing/2018/hyperlinkcolor" val="tx"/>
                    </a:ext>
                  </a:extLst>
                </a:hlinkClick>
              </a:rPr>
              <a:t> </a:t>
            </a:r>
            <a:r>
              <a:rPr lang="en-GB"/>
              <a:t>Available at: </a:t>
            </a:r>
            <a:r>
              <a:rPr lang="en-GB">
                <a:hlinkClick r:id="rId4"/>
              </a:rPr>
              <a:t>https://www.nhs.uk/conditions/end-of-life-care/what-it-involves-and-when-it-starts/ </a:t>
            </a:r>
            <a:r>
              <a:rPr lang="en-GB"/>
              <a:t>(Accessed date 10</a:t>
            </a:r>
            <a:r>
              <a:rPr lang="en-GB" baseline="30000"/>
              <a:t>th</a:t>
            </a:r>
            <a:r>
              <a:rPr lang="en-GB"/>
              <a:t> October 2022)</a:t>
            </a:r>
            <a:r>
              <a:rPr lang="en-GB">
                <a:hlinkClick r:id="rId4"/>
              </a:rPr>
              <a:t>  </a:t>
            </a:r>
          </a:p>
          <a:p>
            <a:pPr marL="0" indent="0">
              <a:buNone/>
            </a:pPr>
            <a:endParaRPr lang="en-GB">
              <a:hlinkClick r:id="rId4"/>
            </a:endParaRPr>
          </a:p>
          <a:p>
            <a:r>
              <a:rPr lang="en-GB"/>
              <a:t>National health Service (2022) </a:t>
            </a:r>
            <a:r>
              <a:rPr lang="en-GB">
                <a:hlinkClick r:id="rId5">
                  <a:extLst>
                    <a:ext uri="{A12FA001-AC4F-418D-AE19-62706E023703}">
                      <ahyp:hlinkClr xmlns:ahyp="http://schemas.microsoft.com/office/drawing/2018/hyperlinkcolor" val="tx"/>
                    </a:ext>
                  </a:extLst>
                </a:hlinkClick>
              </a:rPr>
              <a:t>Dying Matters | Hospice UK</a:t>
            </a:r>
            <a:r>
              <a:rPr lang="en-GB"/>
              <a:t> Available at: </a:t>
            </a:r>
            <a:r>
              <a:rPr lang="en-GB">
                <a:hlinkClick r:id="rId4"/>
              </a:rPr>
              <a:t>https://www.hospiceuk.org/our-campaigns/dying-matters</a:t>
            </a:r>
            <a:r>
              <a:rPr lang="en-GB"/>
              <a:t> (Accessed date 10</a:t>
            </a:r>
            <a:r>
              <a:rPr lang="en-GB" baseline="30000"/>
              <a:t>th</a:t>
            </a:r>
            <a:r>
              <a:rPr lang="en-GB"/>
              <a:t> October 2022)</a:t>
            </a:r>
            <a:r>
              <a:rPr lang="en-GB">
                <a:hlinkClick r:id="rId4"/>
              </a:rPr>
              <a:t> </a:t>
            </a:r>
          </a:p>
          <a:p>
            <a:endParaRPr lang="en-GB">
              <a:hlinkClick r:id="rId4"/>
            </a:endParaRPr>
          </a:p>
          <a:p>
            <a:r>
              <a:rPr lang="en-GB"/>
              <a:t>National health Service (2022) What</a:t>
            </a:r>
            <a:r>
              <a:rPr lang="en-GB">
                <a:solidFill>
                  <a:srgbClr val="0000FF"/>
                </a:solidFill>
              </a:rPr>
              <a:t> </a:t>
            </a:r>
            <a:r>
              <a:rPr lang="en-GB"/>
              <a:t>to expect from end of life care Available at: </a:t>
            </a:r>
            <a:r>
              <a:rPr lang="en-GB">
                <a:solidFill>
                  <a:srgbClr val="0000FF"/>
                </a:solidFill>
                <a:hlinkClick r:id="rId6">
                  <a:extLst>
                    <a:ext uri="{A12FA001-AC4F-418D-AE19-62706E023703}">
                      <ahyp:hlinkClr xmlns:ahyp="http://schemas.microsoft.com/office/drawing/2018/hyperlinkcolor" val="tx"/>
                    </a:ext>
                  </a:extLst>
                </a:hlinkClick>
              </a:rPr>
              <a:t>https://www.nhs.uk/conditions/end-of-life-care/what-to-expect-from-care/</a:t>
            </a:r>
            <a:r>
              <a:rPr lang="en-GB"/>
              <a:t> (Accessed date 10</a:t>
            </a:r>
            <a:r>
              <a:rPr lang="en-GB" baseline="30000"/>
              <a:t>th</a:t>
            </a:r>
            <a:r>
              <a:rPr lang="en-GB"/>
              <a:t> October 2022)</a:t>
            </a:r>
            <a:r>
              <a:rPr lang="en-GB">
                <a:hlinkClick r:id="rId4"/>
              </a:rPr>
              <a:t> </a:t>
            </a:r>
          </a:p>
          <a:p>
            <a:endParaRPr lang="en-GB">
              <a:hlinkClick r:id="rId4"/>
            </a:endParaRPr>
          </a:p>
          <a:p>
            <a:r>
              <a:rPr lang="en-GB"/>
              <a:t>National health Service (2022) Managing pain and other symptoms. Available at: </a:t>
            </a:r>
            <a:r>
              <a:rPr lang="en-GB">
                <a:hlinkClick r:id="rId4"/>
              </a:rPr>
              <a:t>https://www.nhs.uk/conditions/end-of-life-care/controlling-pain-and-other-symptoms/</a:t>
            </a:r>
            <a:r>
              <a:rPr lang="en-GB"/>
              <a:t> (Accessed date 10</a:t>
            </a:r>
            <a:r>
              <a:rPr lang="en-GB" baseline="30000"/>
              <a:t>th</a:t>
            </a:r>
            <a:r>
              <a:rPr lang="en-GB"/>
              <a:t> October 2022)</a:t>
            </a:r>
            <a:r>
              <a:rPr lang="en-GB">
                <a:hlinkClick r:id="rId4"/>
              </a:rPr>
              <a:t> </a:t>
            </a:r>
          </a:p>
          <a:p>
            <a:endParaRPr lang="en-GB">
              <a:hlinkClick r:id="rId4"/>
            </a:endParaRPr>
          </a:p>
          <a:p>
            <a:endParaRPr lang="en-GB">
              <a:hlinkClick r:id="rId4"/>
            </a:endParaRPr>
          </a:p>
          <a:p>
            <a:endParaRPr lang="en-GB"/>
          </a:p>
        </p:txBody>
      </p:sp>
    </p:spTree>
    <p:extLst>
      <p:ext uri="{BB962C8B-B14F-4D97-AF65-F5344CB8AC3E}">
        <p14:creationId xmlns:p14="http://schemas.microsoft.com/office/powerpoint/2010/main" val="262198326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B2999C-6044-5118-31FB-AA1B00A7676C}"/>
              </a:ext>
            </a:extLst>
          </p:cNvPr>
          <p:cNvSpPr>
            <a:spLocks noGrp="1"/>
          </p:cNvSpPr>
          <p:nvPr>
            <p:ph type="title"/>
          </p:nvPr>
        </p:nvSpPr>
        <p:spPr/>
        <p:txBody>
          <a:bodyPr/>
          <a:lstStyle/>
          <a:p>
            <a:r>
              <a:rPr lang="en-GB" b="1"/>
              <a:t>Further Reading </a:t>
            </a:r>
          </a:p>
        </p:txBody>
      </p:sp>
      <p:sp>
        <p:nvSpPr>
          <p:cNvPr id="3" name="Content Placeholder 2">
            <a:extLst>
              <a:ext uri="{FF2B5EF4-FFF2-40B4-BE49-F238E27FC236}">
                <a16:creationId xmlns:a16="http://schemas.microsoft.com/office/drawing/2014/main" id="{EBD91FE4-9A52-0A83-6950-B256949E60C2}"/>
              </a:ext>
            </a:extLst>
          </p:cNvPr>
          <p:cNvSpPr>
            <a:spLocks noGrp="1"/>
          </p:cNvSpPr>
          <p:nvPr>
            <p:ph idx="1"/>
          </p:nvPr>
        </p:nvSpPr>
        <p:spPr/>
        <p:txBody>
          <a:bodyPr>
            <a:normAutofit fontScale="70000" lnSpcReduction="20000"/>
          </a:bodyPr>
          <a:lstStyle/>
          <a:p>
            <a:r>
              <a:rPr lang="en-GB"/>
              <a:t>National health Service (2021) Palliative and end of life care. Available at:</a:t>
            </a:r>
            <a:r>
              <a:rPr lang="en-GB" b="1"/>
              <a:t> </a:t>
            </a:r>
            <a:r>
              <a:rPr lang="en-GB">
                <a:hlinkClick r:id="rId2"/>
              </a:rPr>
              <a:t>https://www.england.nhs.uk/eolc/</a:t>
            </a:r>
            <a:r>
              <a:rPr lang="en-GB"/>
              <a:t> (Accessed date 11</a:t>
            </a:r>
            <a:r>
              <a:rPr lang="en-GB" baseline="30000"/>
              <a:t>th</a:t>
            </a:r>
            <a:r>
              <a:rPr lang="en-GB"/>
              <a:t> October 2022)</a:t>
            </a:r>
          </a:p>
          <a:p>
            <a:r>
              <a:rPr lang="en-GB"/>
              <a:t>National health Service (2021) Personalised care. Available at: </a:t>
            </a:r>
            <a:r>
              <a:rPr lang="en-GB">
                <a:hlinkClick r:id="rId3"/>
              </a:rPr>
              <a:t>https://www.england.nhs.uk/personalisedcare/</a:t>
            </a:r>
            <a:r>
              <a:rPr lang="en-GB"/>
              <a:t>(Accessed date 11th October 2022)</a:t>
            </a:r>
          </a:p>
          <a:p>
            <a:r>
              <a:rPr lang="en-GB"/>
              <a:t>National health Service (2021) Personalised palliative and end of life care. Available at: </a:t>
            </a:r>
            <a:r>
              <a:rPr lang="en-GB">
                <a:hlinkClick r:id="rId4"/>
              </a:rPr>
              <a:t>https://www.england.nhs.uk/eolc/personalised-care/</a:t>
            </a:r>
            <a:r>
              <a:rPr lang="en-GB"/>
              <a:t>(Accessed date 11th October 2022)</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800" b="0" i="0" u="none" strike="noStrike" kern="1200" cap="none" spc="0" normalizeH="0" baseline="0" noProof="0">
                <a:ln>
                  <a:noFill/>
                </a:ln>
                <a:solidFill>
                  <a:prstClr val="black"/>
                </a:solidFill>
                <a:effectLst/>
                <a:uLnTx/>
                <a:uFillTx/>
                <a:latin typeface="Myriad Pro"/>
                <a:ea typeface="+mn-ea"/>
                <a:cs typeface="+mn-cs"/>
              </a:rPr>
              <a:t>NICE (2021) Care of dying adults Available at: </a:t>
            </a:r>
            <a:r>
              <a:rPr kumimoji="0" lang="en-GB" sz="2800" b="0" i="0" u="none" strike="noStrike" kern="1200" cap="none" spc="0" normalizeH="0" baseline="0" noProof="0">
                <a:ln>
                  <a:noFill/>
                </a:ln>
                <a:solidFill>
                  <a:prstClr val="black"/>
                </a:solidFill>
                <a:effectLst/>
                <a:uLnTx/>
                <a:uFillTx/>
                <a:latin typeface="Myriad Pro"/>
                <a:ea typeface="+mn-ea"/>
                <a:cs typeface="+mn-cs"/>
                <a:hlinkClick r:id="rId5"/>
              </a:rPr>
              <a:t>https://www.nice.org.uk/guidance/ng31</a:t>
            </a:r>
            <a:r>
              <a:rPr kumimoji="0" lang="en-GB" sz="2800" b="0" i="0" u="none" strike="noStrike" kern="1200" cap="none" spc="0" normalizeH="0" baseline="0" noProof="0">
                <a:ln>
                  <a:noFill/>
                </a:ln>
                <a:solidFill>
                  <a:prstClr val="black"/>
                </a:solidFill>
                <a:effectLst/>
                <a:uLnTx/>
                <a:uFillTx/>
                <a:latin typeface="Myriad Pro"/>
                <a:ea typeface="+mn-ea"/>
                <a:cs typeface="+mn-cs"/>
              </a:rPr>
              <a:t>  (Accessed date 11</a:t>
            </a:r>
            <a:r>
              <a:rPr kumimoji="0" lang="en-GB" sz="2800" b="0" i="0" u="none" strike="noStrike" kern="1200" cap="none" spc="0" normalizeH="0" baseline="30000" noProof="0">
                <a:ln>
                  <a:noFill/>
                </a:ln>
                <a:solidFill>
                  <a:prstClr val="black"/>
                </a:solidFill>
                <a:effectLst/>
                <a:uLnTx/>
                <a:uFillTx/>
                <a:latin typeface="Myriad Pro"/>
                <a:ea typeface="+mn-ea"/>
                <a:cs typeface="+mn-cs"/>
              </a:rPr>
              <a:t>th</a:t>
            </a:r>
            <a:r>
              <a:rPr kumimoji="0" lang="en-GB" sz="2800" b="0" i="0" u="none" strike="noStrike" kern="1200" cap="none" spc="0" normalizeH="0" baseline="0" noProof="0">
                <a:ln>
                  <a:noFill/>
                </a:ln>
                <a:solidFill>
                  <a:prstClr val="black"/>
                </a:solidFill>
                <a:effectLst/>
                <a:uLnTx/>
                <a:uFillTx/>
                <a:latin typeface="Myriad Pro"/>
                <a:ea typeface="+mn-ea"/>
                <a:cs typeface="+mn-cs"/>
              </a:rPr>
              <a:t> October 2022)</a:t>
            </a:r>
          </a:p>
          <a:p>
            <a:endParaRPr lang="en-GB"/>
          </a:p>
          <a:p>
            <a:endParaRPr lang="en-GB"/>
          </a:p>
        </p:txBody>
      </p:sp>
    </p:spTree>
    <p:extLst>
      <p:ext uri="{BB962C8B-B14F-4D97-AF65-F5344CB8AC3E}">
        <p14:creationId xmlns:p14="http://schemas.microsoft.com/office/powerpoint/2010/main" val="3341501625"/>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41C78B1F6210C4E9A58F73BA6479D21" ma:contentTypeVersion="2" ma:contentTypeDescription="Create a new document." ma:contentTypeScope="" ma:versionID="52f795333ace41bef08649b18825776b">
  <xsd:schema xmlns:xsd="http://www.w3.org/2001/XMLSchema" xmlns:xs="http://www.w3.org/2001/XMLSchema" xmlns:p="http://schemas.microsoft.com/office/2006/metadata/properties" xmlns:ns3="f856874f-9946-48cd-ac29-4cb76853c4c1" targetNamespace="http://schemas.microsoft.com/office/2006/metadata/properties" ma:root="true" ma:fieldsID="7a6da204620c827d4f9b8b623575ef93" ns3:_="">
    <xsd:import namespace="f856874f-9946-48cd-ac29-4cb76853c4c1"/>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56874f-9946-48cd-ac29-4cb76853c4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03D7929B-5B4C-4CAE-8D27-458BB31CA3A8}">
  <ds:schemaRefs>
    <ds:schemaRef ds:uri="f856874f-9946-48cd-ac29-4cb76853c4c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65FC5585-51CA-4C4C-9028-AEC8FAD67B8B}">
  <ds:schemaRefs>
    <ds:schemaRef ds:uri="f856874f-9946-48cd-ac29-4cb76853c4c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0</TotalTime>
  <Words>3146</Words>
  <Application>Microsoft Office PowerPoint</Application>
  <PresentationFormat>On-screen Show (4:3)</PresentationFormat>
  <Paragraphs>292</Paragraphs>
  <Slides>62</Slides>
  <Notes>26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62</vt:i4>
      </vt:variant>
    </vt:vector>
  </HeadingPairs>
  <TitlesOfParts>
    <vt:vector size="69" baseType="lpstr">
      <vt:lpstr>Frutiger W01</vt:lpstr>
      <vt:lpstr>Wingdings</vt:lpstr>
      <vt:lpstr>Calibri</vt:lpstr>
      <vt:lpstr>Arial</vt:lpstr>
      <vt:lpstr>Myriad Pro</vt:lpstr>
      <vt:lpstr>Arial</vt:lpstr>
      <vt:lpstr>20140311PresentationUWTSDTemplate</vt:lpstr>
      <vt:lpstr>  Community Care and Management of Longer-term Conditions  LCHS 7003    Term 1</vt:lpstr>
      <vt:lpstr>Learning outcomes</vt:lpstr>
      <vt:lpstr>Module Summary</vt:lpstr>
      <vt:lpstr>PowerPoint Presentation</vt:lpstr>
      <vt:lpstr>Aims of the Session</vt:lpstr>
      <vt:lpstr>What is End of Life Care? </vt:lpstr>
      <vt:lpstr>End of life care</vt:lpstr>
      <vt:lpstr>End of life care</vt:lpstr>
      <vt:lpstr>End of life care</vt:lpstr>
      <vt:lpstr>End of life care</vt:lpstr>
      <vt:lpstr>Activity</vt:lpstr>
      <vt:lpstr>How long does end of life care usually last?</vt:lpstr>
      <vt:lpstr>Duration of End of life care </vt:lpstr>
      <vt:lpstr>Who provides end of life care?</vt:lpstr>
      <vt:lpstr>End of life care providers</vt:lpstr>
      <vt:lpstr>End of life care providers</vt:lpstr>
      <vt:lpstr>When does end of life care begin?</vt:lpstr>
      <vt:lpstr>Commencement of EOLC</vt:lpstr>
      <vt:lpstr>Commencement of EOLC</vt:lpstr>
      <vt:lpstr>What is an End of Life Care Pathway? </vt:lpstr>
      <vt:lpstr>The End of Life Care Pathway</vt:lpstr>
      <vt:lpstr>The End of Life Care Pathway</vt:lpstr>
      <vt:lpstr>What are the 6 stages of end of life care pathway? </vt:lpstr>
      <vt:lpstr>End of life care pathway</vt:lpstr>
      <vt:lpstr>6 stages of end of life care pathway</vt:lpstr>
      <vt:lpstr>PowerPoint Presentation</vt:lpstr>
      <vt:lpstr>What are the 5 priorities for care in the last days?  </vt:lpstr>
      <vt:lpstr>5 priorities for care </vt:lpstr>
      <vt:lpstr>PowerPoint Presentation</vt:lpstr>
      <vt:lpstr>Examples of care in the last days for people with dementia?  </vt:lpstr>
      <vt:lpstr>End-of-life care and dementia </vt:lpstr>
      <vt:lpstr>Care in the last days of life with dementia</vt:lpstr>
      <vt:lpstr>Activity</vt:lpstr>
      <vt:lpstr>What is palliative care?</vt:lpstr>
      <vt:lpstr>Palliative care </vt:lpstr>
      <vt:lpstr>Palliative care</vt:lpstr>
      <vt:lpstr>Palliative care</vt:lpstr>
      <vt:lpstr>Palliative care</vt:lpstr>
      <vt:lpstr>Who provides palliative care?</vt:lpstr>
      <vt:lpstr>Palliative care Providers</vt:lpstr>
      <vt:lpstr>Palliative care Providers</vt:lpstr>
      <vt:lpstr>PowerPoint Presentation</vt:lpstr>
      <vt:lpstr>Activity</vt:lpstr>
      <vt:lpstr>Activity</vt:lpstr>
      <vt:lpstr>Activity</vt:lpstr>
      <vt:lpstr>Activity</vt:lpstr>
      <vt:lpstr>Activity</vt:lpstr>
      <vt:lpstr>Palliative and End of life care</vt:lpstr>
      <vt:lpstr>Personalised palliative and end of life care</vt:lpstr>
      <vt:lpstr>What is lasting power of attorney?</vt:lpstr>
      <vt:lpstr>Lasting power of attorney</vt:lpstr>
      <vt:lpstr>Lasting power of attorney</vt:lpstr>
      <vt:lpstr>Advance Care Planning</vt:lpstr>
      <vt:lpstr>Advance Care Planning</vt:lpstr>
      <vt:lpstr>Advance care planning</vt:lpstr>
      <vt:lpstr>Advanced Care Planning</vt:lpstr>
      <vt:lpstr>What are the five simple steps to achieve Advanced care planning? </vt:lpstr>
      <vt:lpstr>PowerPoint Presentation</vt:lpstr>
      <vt:lpstr>Activity</vt:lpstr>
      <vt:lpstr>PowerPoint Presentation</vt:lpstr>
      <vt:lpstr>References</vt:lpstr>
      <vt:lpstr>Further Reading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Aishat Bakre</cp:lastModifiedBy>
  <cp:revision>3</cp:revision>
  <dcterms:created xsi:type="dcterms:W3CDTF">2015-04-14T15:21:28Z</dcterms:created>
  <dcterms:modified xsi:type="dcterms:W3CDTF">2026-01-05T12:49:26Z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0x010100341C78B1F6210C4E9A58F73BA6479D21</vt:lpwstr>
  </property>
</Properties>
</file>