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9"/>
  </p:notesMasterIdLst>
  <p:sldIdLst>
    <p:sldId id="256" r:id="rId2"/>
    <p:sldId id="257" r:id="rId3"/>
    <p:sldId id="262" r:id="rId4"/>
    <p:sldId id="258" r:id="rId5"/>
    <p:sldId id="259" r:id="rId6"/>
    <p:sldId id="260" r:id="rId7"/>
    <p:sldId id="261"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31" autoAdjust="0"/>
    <p:restoredTop sz="77580" autoAdjust="0"/>
  </p:normalViewPr>
  <p:slideViewPr>
    <p:cSldViewPr>
      <p:cViewPr varScale="1">
        <p:scale>
          <a:sx n="49" d="100"/>
          <a:sy n="49" d="100"/>
        </p:scale>
        <p:origin x="1784" y="40"/>
      </p:cViewPr>
      <p:guideLst>
        <p:guide orient="horz" pos="2160"/>
        <p:guide pos="2880"/>
      </p:guideLst>
    </p:cSldViewPr>
  </p:slideViewPr>
  <p:outlineViewPr>
    <p:cViewPr>
      <p:scale>
        <a:sx n="33" d="100"/>
        <a:sy n="33" d="100"/>
      </p:scale>
      <p:origin x="0" y="426"/>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A467AC-E16F-4C73-A58B-19F7B12E2497}" type="datetimeFigureOut">
              <a:rPr lang="en-US" smtClean="0"/>
              <a:t>10/26/2023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96AC159-26A0-4776-85DA-843CA8C427C1}" type="slidenum">
              <a:rPr lang="en-GB" smtClean="0"/>
              <a:t>‹#›</a:t>
            </a:fld>
            <a:endParaRPr lang="en-GB"/>
          </a:p>
        </p:txBody>
      </p:sp>
    </p:spTree>
    <p:extLst>
      <p:ext uri="{BB962C8B-B14F-4D97-AF65-F5344CB8AC3E}">
        <p14:creationId xmlns:p14="http://schemas.microsoft.com/office/powerpoint/2010/main" val="527862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presentation will include</a:t>
            </a:r>
            <a:r>
              <a:rPr lang="en-GB" baseline="0" dirty="0"/>
              <a:t> a through discussion on the </a:t>
            </a:r>
            <a:r>
              <a:rPr lang="en-GB" sz="1200" dirty="0">
                <a:latin typeface="+mn-lt"/>
                <a:cs typeface="Times New Roman" pitchFamily="18" charset="0"/>
              </a:rPr>
              <a:t>Multilingualism and analyze</a:t>
            </a:r>
            <a:r>
              <a:rPr lang="en-GB" sz="1200" baseline="0" dirty="0">
                <a:latin typeface="+mn-lt"/>
                <a:cs typeface="Times New Roman" pitchFamily="18" charset="0"/>
              </a:rPr>
              <a:t> the importance of the language skill awareness within the hospitality sector.  And will discuss in detail that how the being multilingualism can help the employees to enhance the operation and service effectiveness. </a:t>
            </a:r>
            <a:endParaRPr lang="en-GB" dirty="0"/>
          </a:p>
        </p:txBody>
      </p:sp>
      <p:sp>
        <p:nvSpPr>
          <p:cNvPr id="4" name="Slide Number Placeholder 3"/>
          <p:cNvSpPr>
            <a:spLocks noGrp="1"/>
          </p:cNvSpPr>
          <p:nvPr>
            <p:ph type="sldNum" sz="quarter" idx="10"/>
          </p:nvPr>
        </p:nvSpPr>
        <p:spPr/>
        <p:txBody>
          <a:bodyPr/>
          <a:lstStyle/>
          <a:p>
            <a:fld id="{296AC159-26A0-4776-85DA-843CA8C427C1}" type="slidenum">
              <a:rPr lang="en-GB" smtClean="0"/>
              <a:t>1</a:t>
            </a:fld>
            <a:endParaRPr lang="en-GB"/>
          </a:p>
        </p:txBody>
      </p:sp>
    </p:spTree>
    <p:extLst>
      <p:ext uri="{BB962C8B-B14F-4D97-AF65-F5344CB8AC3E}">
        <p14:creationId xmlns:p14="http://schemas.microsoft.com/office/powerpoint/2010/main" val="2334822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slide includes the definition of Multilingualism, the importance of having multilingual skills within the hospitality sector, and how it can help employees achieve operational efficiency. Multilingualism is known as the individual's ability to speak a language other than the native language with proficiency (</a:t>
            </a:r>
            <a:r>
              <a:rPr lang="en-GB" sz="1200" kern="1200" dirty="0" err="1">
                <a:solidFill>
                  <a:schemeClr val="tx1"/>
                </a:solidFill>
                <a:latin typeface="+mn-lt"/>
                <a:ea typeface="+mn-ea"/>
                <a:cs typeface="+mn-cs"/>
              </a:rPr>
              <a:t>Grutman</a:t>
            </a:r>
            <a:r>
              <a:rPr lang="en-GB" sz="1200" kern="1200" dirty="0">
                <a:solidFill>
                  <a:schemeClr val="tx1"/>
                </a:solidFill>
                <a:latin typeface="+mn-lt"/>
                <a:ea typeface="+mn-ea"/>
                <a:cs typeface="+mn-cs"/>
              </a:rPr>
              <a:t> 2019). Within the hospitality sector, the guests come from different countries that have different native languages and different cultures. People come here from all over the world who are unable to speak English. This further results in the communication gap between the staff and the guests. There is a language barrier which prevents the staff from performing their duties effectively and makes guests uncomfortable as the staff cannot identify the needs of the guests. </a:t>
            </a:r>
          </a:p>
        </p:txBody>
      </p:sp>
      <p:sp>
        <p:nvSpPr>
          <p:cNvPr id="4" name="Slide Number Placeholder 3"/>
          <p:cNvSpPr>
            <a:spLocks noGrp="1"/>
          </p:cNvSpPr>
          <p:nvPr>
            <p:ph type="sldNum" sz="quarter" idx="10"/>
          </p:nvPr>
        </p:nvSpPr>
        <p:spPr/>
        <p:txBody>
          <a:bodyPr/>
          <a:lstStyle/>
          <a:p>
            <a:fld id="{296AC159-26A0-4776-85DA-843CA8C427C1}" type="slidenum">
              <a:rPr lang="en-GB" smtClean="0"/>
              <a:t>2</a:t>
            </a:fld>
            <a:endParaRPr lang="en-GB"/>
          </a:p>
        </p:txBody>
      </p:sp>
    </p:spTree>
    <p:extLst>
      <p:ext uri="{BB962C8B-B14F-4D97-AF65-F5344CB8AC3E}">
        <p14:creationId xmlns:p14="http://schemas.microsoft.com/office/powerpoint/2010/main" val="943021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slide includes the importance of having multilingual skills within the hospitality sector, and how it can help employees achieve operational efficiency. Within the hospitality sector, which heavenly depends on the customers, it is very important to learn the basics of different languages; it is for the service sector to make employees learn about different cultures and languages in order to provide guests who are coming from other areas of the world with quality service and exceptional experience. </a:t>
            </a:r>
          </a:p>
        </p:txBody>
      </p:sp>
      <p:sp>
        <p:nvSpPr>
          <p:cNvPr id="4" name="Slide Number Placeholder 3"/>
          <p:cNvSpPr>
            <a:spLocks noGrp="1"/>
          </p:cNvSpPr>
          <p:nvPr>
            <p:ph type="sldNum" sz="quarter" idx="10"/>
          </p:nvPr>
        </p:nvSpPr>
        <p:spPr/>
        <p:txBody>
          <a:bodyPr/>
          <a:lstStyle/>
          <a:p>
            <a:fld id="{296AC159-26A0-4776-85DA-843CA8C427C1}" type="slidenum">
              <a:rPr lang="en-GB" smtClean="0"/>
              <a:t>3</a:t>
            </a:fld>
            <a:endParaRPr lang="en-GB"/>
          </a:p>
        </p:txBody>
      </p:sp>
    </p:spTree>
    <p:extLst>
      <p:ext uri="{BB962C8B-B14F-4D97-AF65-F5344CB8AC3E}">
        <p14:creationId xmlns:p14="http://schemas.microsoft.com/office/powerpoint/2010/main" val="3847485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slide includes a discussion on the modern European language, and the language selected for the discussion is the French language. The French language is one of the oldest languages with a rich culture and history. It is one of the most spoken languages in different areas of the world and has evolved from Vulgar Latin throughout the time period (</a:t>
            </a:r>
            <a:r>
              <a:rPr lang="en-GB" sz="1200" kern="1200" dirty="0" err="1">
                <a:solidFill>
                  <a:schemeClr val="tx1"/>
                </a:solidFill>
                <a:latin typeface="+mn-lt"/>
                <a:ea typeface="+mn-ea"/>
                <a:cs typeface="+mn-cs"/>
              </a:rPr>
              <a:t>Stoianovich</a:t>
            </a:r>
            <a:r>
              <a:rPr lang="en-GB" sz="1200" kern="1200" dirty="0">
                <a:solidFill>
                  <a:schemeClr val="tx1"/>
                </a:solidFill>
                <a:latin typeface="+mn-lt"/>
                <a:ea typeface="+mn-ea"/>
                <a:cs typeface="+mn-cs"/>
              </a:rPr>
              <a:t>. 2019). Learning the French language for employees who are native English speakers can be challenging as both languages involve the same words, but the pronunciation of the words differs in both languages. However, both languages have the same origin, so it will help the native English speaker to learn the French language. </a:t>
            </a:r>
            <a:endParaRPr lang="en-GB" dirty="0"/>
          </a:p>
        </p:txBody>
      </p:sp>
      <p:sp>
        <p:nvSpPr>
          <p:cNvPr id="4" name="Slide Number Placeholder 3"/>
          <p:cNvSpPr>
            <a:spLocks noGrp="1"/>
          </p:cNvSpPr>
          <p:nvPr>
            <p:ph type="sldNum" sz="quarter" idx="10"/>
          </p:nvPr>
        </p:nvSpPr>
        <p:spPr/>
        <p:txBody>
          <a:bodyPr/>
          <a:lstStyle/>
          <a:p>
            <a:fld id="{296AC159-26A0-4776-85DA-843CA8C427C1}" type="slidenum">
              <a:rPr lang="en-GB" smtClean="0"/>
              <a:t>4</a:t>
            </a:fld>
            <a:endParaRPr lang="en-GB"/>
          </a:p>
        </p:txBody>
      </p:sp>
    </p:spTree>
    <p:extLst>
      <p:ext uri="{BB962C8B-B14F-4D97-AF65-F5344CB8AC3E}">
        <p14:creationId xmlns:p14="http://schemas.microsoft.com/office/powerpoint/2010/main" val="4214584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slide will</a:t>
            </a:r>
            <a:r>
              <a:rPr lang="en-GB" sz="1200" kern="1200" baseline="0" dirty="0">
                <a:solidFill>
                  <a:schemeClr val="tx1"/>
                </a:solidFill>
                <a:latin typeface="+mn-lt"/>
                <a:ea typeface="+mn-ea"/>
                <a:cs typeface="+mn-cs"/>
              </a:rPr>
              <a:t> include the disunion on the importance of the </a:t>
            </a:r>
            <a:r>
              <a:rPr lang="en-GB" dirty="0">
                <a:latin typeface="Times New Roman" pitchFamily="18" charset="0"/>
                <a:cs typeface="Times New Roman" pitchFamily="18" charset="0"/>
              </a:rPr>
              <a:t>Multilingualism in hospitality sector.</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Within the service sector, it is very important to communicate effectively with the guests, and in order to communicate effectively, the staff should know the basics of the native languages of the employees in order to communicate effectively. As the Hospitality sector usually involves direct interaction with guests, it is important to have a know-how of different languages for situations where the guests are unable to speak the English language. In order to remain up to date and to service within the competitive business environment, there is a need for the staff to learn the basics of different cultures and languages (</a:t>
            </a:r>
            <a:r>
              <a:rPr lang="en-GB" sz="1200" kern="1200" dirty="0" err="1">
                <a:solidFill>
                  <a:schemeClr val="tx1"/>
                </a:solidFill>
                <a:latin typeface="+mn-lt"/>
                <a:ea typeface="+mn-ea"/>
                <a:cs typeface="+mn-cs"/>
              </a:rPr>
              <a:t>Mariani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 There is a need for the hospitality industry to provide training opportunities for employees so they can learn different languages in order to achieve operational efficiency (</a:t>
            </a:r>
            <a:r>
              <a:rPr lang="en-GB" sz="1200" kern="1200" dirty="0" err="1">
                <a:solidFill>
                  <a:schemeClr val="tx1"/>
                </a:solidFill>
                <a:latin typeface="+mn-lt"/>
                <a:ea typeface="+mn-ea"/>
                <a:cs typeface="+mn-cs"/>
              </a:rPr>
              <a:t>Mariani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2019).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10"/>
          </p:nvPr>
        </p:nvSpPr>
        <p:spPr/>
        <p:txBody>
          <a:bodyPr/>
          <a:lstStyle/>
          <a:p>
            <a:fld id="{296AC159-26A0-4776-85DA-843CA8C427C1}" type="slidenum">
              <a:rPr lang="en-GB" smtClean="0"/>
              <a:t>5</a:t>
            </a:fld>
            <a:endParaRPr lang="en-GB"/>
          </a:p>
        </p:txBody>
      </p:sp>
    </p:spTree>
    <p:extLst>
      <p:ext uri="{BB962C8B-B14F-4D97-AF65-F5344CB8AC3E}">
        <p14:creationId xmlns:p14="http://schemas.microsoft.com/office/powerpoint/2010/main" val="828453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slide includes a real-life example from a professional business environment where big hotel brands have taken the initiative for learning programs for employees. Marriott London is one of the hotel brands that has always prioritized enhancing the employee's skill set and has provided them with training and development opportunities. The type of training that has been provided by the hotel includes language learning programs and short courses. The brand aims to provide quality service to guests and to achieve this aim, and the brand is providing training to employees to achieve operational effectiveness. </a:t>
            </a:r>
          </a:p>
          <a:p>
            <a:endParaRPr lang="en-GB" dirty="0"/>
          </a:p>
        </p:txBody>
      </p:sp>
      <p:sp>
        <p:nvSpPr>
          <p:cNvPr id="4" name="Slide Number Placeholder 3"/>
          <p:cNvSpPr>
            <a:spLocks noGrp="1"/>
          </p:cNvSpPr>
          <p:nvPr>
            <p:ph type="sldNum" sz="quarter" idx="10"/>
          </p:nvPr>
        </p:nvSpPr>
        <p:spPr/>
        <p:txBody>
          <a:bodyPr/>
          <a:lstStyle/>
          <a:p>
            <a:fld id="{296AC159-26A0-4776-85DA-843CA8C427C1}" type="slidenum">
              <a:rPr lang="en-GB" smtClean="0"/>
              <a:t>6</a:t>
            </a:fld>
            <a:endParaRPr lang="en-GB"/>
          </a:p>
        </p:txBody>
      </p:sp>
    </p:spTree>
    <p:extLst>
      <p:ext uri="{BB962C8B-B14F-4D97-AF65-F5344CB8AC3E}">
        <p14:creationId xmlns:p14="http://schemas.microsoft.com/office/powerpoint/2010/main" val="3767017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296AC159-26A0-4776-85DA-843CA8C427C1}" type="slidenum">
              <a:rPr lang="en-GB" smtClean="0"/>
              <a:t>7</a:t>
            </a:fld>
            <a:endParaRPr lang="en-GB"/>
          </a:p>
        </p:txBody>
      </p:sp>
    </p:spTree>
    <p:extLst>
      <p:ext uri="{BB962C8B-B14F-4D97-AF65-F5344CB8AC3E}">
        <p14:creationId xmlns:p14="http://schemas.microsoft.com/office/powerpoint/2010/main" val="3061974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12DA0B4-8225-4973-8BE8-555BA30A5A80}"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2DA0B4-8225-4973-8BE8-555BA30A5A80}"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B12DA0B4-8225-4973-8BE8-555BA30A5A8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2DA0B4-8225-4973-8BE8-555BA30A5A80}"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2DA0B4-8225-4973-8BE8-555BA30A5A80}"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2DA0B4-8225-4973-8BE8-555BA30A5A8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2DA0B4-8225-4973-8BE8-555BA30A5A8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2DA0B4-8225-4973-8BE8-555BA30A5A80}"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B12DA0B4-8225-4973-8BE8-555BA30A5A80}"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2DA0B4-8225-4973-8BE8-555BA30A5A8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424B6AE-C137-468A-A1E8-88AECEE41FD2}" type="datetimeFigureOut">
              <a:rPr lang="en-US" smtClean="0"/>
              <a:pPr/>
              <a:t>10/26/2023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2DA0B4-8225-4973-8BE8-555BA30A5A8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424B6AE-C137-468A-A1E8-88AECEE41FD2}" type="datetimeFigureOut">
              <a:rPr lang="en-US" smtClean="0"/>
              <a:pPr/>
              <a:t>10/26/2023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12DA0B4-8225-4973-8BE8-555BA30A5A8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7143_student_uwtsd_ac_uk/Documents/Recording-20231026_204745.webm?csf=1&amp;web=1&amp;e=AzYwBg&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77500" lnSpcReduction="20000"/>
          </a:bodyPr>
          <a:lstStyle/>
          <a:p>
            <a:endParaRPr lang="en-GB" sz="2800" dirty="0">
              <a:cs typeface="Times New Roman" pitchFamily="18" charset="0"/>
            </a:endParaRPr>
          </a:p>
          <a:p>
            <a:endParaRPr lang="en-GB" sz="2800" dirty="0">
              <a:cs typeface="Times New Roman" pitchFamily="18" charset="0"/>
            </a:endParaRPr>
          </a:p>
          <a:p>
            <a:r>
              <a:rPr lang="en-GB" sz="2800" dirty="0">
                <a:cs typeface="Times New Roman" pitchFamily="18" charset="0"/>
              </a:rPr>
              <a:t>Diversity Hotel &amp; Spa London</a:t>
            </a:r>
          </a:p>
          <a:p>
            <a:endParaRPr lang="en-GB" sz="2000" dirty="0">
              <a:hlinkClick r:id="rId3"/>
            </a:endParaRPr>
          </a:p>
          <a:p>
            <a:r>
              <a:rPr lang="en-GB" sz="2000" dirty="0">
                <a:hlinkClick r:id="rId3"/>
              </a:rPr>
              <a:t>Recording-20231026_204745.webm</a:t>
            </a:r>
            <a:endParaRPr lang="en-GB" sz="2800" dirty="0">
              <a:cs typeface="Times New Roman" pitchFamily="18" charset="0"/>
            </a:endParaRPr>
          </a:p>
          <a:p>
            <a:endParaRPr lang="en-GB" dirty="0"/>
          </a:p>
        </p:txBody>
      </p:sp>
      <p:sp>
        <p:nvSpPr>
          <p:cNvPr id="2" name="Title 1"/>
          <p:cNvSpPr>
            <a:spLocks noGrp="1"/>
          </p:cNvSpPr>
          <p:nvPr>
            <p:ph type="ctrTitle"/>
          </p:nvPr>
        </p:nvSpPr>
        <p:spPr/>
        <p:txBody>
          <a:bodyPr>
            <a:normAutofit/>
          </a:bodyPr>
          <a:lstStyle/>
          <a:p>
            <a:r>
              <a:rPr lang="en-GB" sz="2800" dirty="0">
                <a:latin typeface="+mn-lt"/>
                <a:cs typeface="Times New Roman" pitchFamily="18" charset="0"/>
              </a:rPr>
              <a:t>Multilingualism and the</a:t>
            </a:r>
            <a:br>
              <a:rPr lang="en-GB" sz="2800" dirty="0">
                <a:latin typeface="+mn-lt"/>
                <a:cs typeface="Times New Roman" pitchFamily="18" charset="0"/>
              </a:rPr>
            </a:br>
            <a:r>
              <a:rPr lang="en-GB" sz="2800" dirty="0">
                <a:latin typeface="+mn-lt"/>
                <a:cs typeface="Times New Roman" pitchFamily="18" charset="0"/>
              </a:rPr>
              <a:t>Language Awareness Skills within </a:t>
            </a:r>
            <a:r>
              <a:rPr lang="en-GB" sz="2800" dirty="0" err="1">
                <a:latin typeface="+mn-lt"/>
                <a:cs typeface="Times New Roman" pitchFamily="18" charset="0"/>
              </a:rPr>
              <a:t>Hospiatlity</a:t>
            </a:r>
            <a:r>
              <a:rPr lang="en-GB" sz="2800" dirty="0">
                <a:latin typeface="+mn-lt"/>
                <a:cs typeface="Times New Roman" pitchFamily="18" charset="0"/>
              </a:rPr>
              <a:t>  </a:t>
            </a:r>
            <a:br>
              <a:rPr lang="en-GB" sz="2800" dirty="0">
                <a:latin typeface="+mn-lt"/>
                <a:cs typeface="Times New Roman" pitchFamily="18" charset="0"/>
              </a:rPr>
            </a:br>
            <a:r>
              <a:rPr lang="en-GB" sz="2800" dirty="0">
                <a:latin typeface="+mn-lt"/>
                <a:cs typeface="Times New Roman" pitchFamily="18" charset="0"/>
              </a:rPr>
              <a:t>Sector</a:t>
            </a:r>
            <a:endParaRPr lang="en-GB" sz="2800" dirty="0">
              <a:latin typeface="+mn-lt"/>
            </a:endParaRPr>
          </a:p>
        </p:txBody>
      </p:sp>
      <p:pic>
        <p:nvPicPr>
          <p:cNvPr id="4" name="Picture 3"/>
          <p:cNvPicPr/>
          <p:nvPr/>
        </p:nvPicPr>
        <p:blipFill>
          <a:blip r:embed="rId4"/>
          <a:stretch>
            <a:fillRect/>
          </a:stretch>
        </p:blipFill>
        <p:spPr>
          <a:xfrm>
            <a:off x="6500826" y="357166"/>
            <a:ext cx="2276782" cy="8915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cs typeface="Times New Roman" pitchFamily="18" charset="0"/>
              </a:rPr>
              <a:t>What is Multilingualism</a:t>
            </a:r>
          </a:p>
        </p:txBody>
      </p:sp>
      <p:sp>
        <p:nvSpPr>
          <p:cNvPr id="3" name="Content Placeholder 2"/>
          <p:cNvSpPr>
            <a:spLocks noGrp="1"/>
          </p:cNvSpPr>
          <p:nvPr>
            <p:ph sz="quarter" idx="1"/>
          </p:nvPr>
        </p:nvSpPr>
        <p:spPr>
          <a:xfrm>
            <a:off x="914400" y="1447800"/>
            <a:ext cx="7772400" cy="5149552"/>
          </a:xfrm>
        </p:spPr>
        <p:txBody>
          <a:bodyPr>
            <a:noAutofit/>
          </a:bodyPr>
          <a:lstStyle/>
          <a:p>
            <a:pPr algn="just">
              <a:lnSpc>
                <a:spcPct val="170000"/>
              </a:lnSpc>
            </a:pPr>
            <a:r>
              <a:rPr lang="en-GB" sz="1800" dirty="0">
                <a:latin typeface="Times New Roman" panose="02020603050405020304" pitchFamily="18" charset="0"/>
                <a:cs typeface="Times New Roman" panose="02020603050405020304" pitchFamily="18" charset="0"/>
              </a:rPr>
              <a:t>It is known as the ability to speak more than one language with proficiency (</a:t>
            </a:r>
            <a:r>
              <a:rPr lang="en-GB" sz="1800" dirty="0" err="1">
                <a:latin typeface="Times New Roman" panose="02020603050405020304" pitchFamily="18" charset="0"/>
                <a:cs typeface="Times New Roman" panose="02020603050405020304" pitchFamily="18" charset="0"/>
              </a:rPr>
              <a:t>Grutman</a:t>
            </a:r>
            <a:r>
              <a:rPr lang="en-GB" sz="1800" dirty="0">
                <a:latin typeface="Times New Roman" panose="02020603050405020304" pitchFamily="18" charset="0"/>
                <a:cs typeface="Times New Roman" panose="02020603050405020304" pitchFamily="18" charset="0"/>
              </a:rPr>
              <a:t> 2019).</a:t>
            </a:r>
          </a:p>
          <a:p>
            <a:pPr algn="just">
              <a:lnSpc>
                <a:spcPct val="170000"/>
              </a:lnSpc>
            </a:pPr>
            <a:r>
              <a:rPr lang="en-GB" sz="1800" dirty="0">
                <a:latin typeface="Times New Roman" panose="02020603050405020304" pitchFamily="18" charset="0"/>
                <a:cs typeface="Times New Roman" panose="02020603050405020304" pitchFamily="18" charset="0"/>
              </a:rPr>
              <a:t>As the guest comes from different countries.</a:t>
            </a:r>
          </a:p>
          <a:p>
            <a:pPr algn="just">
              <a:lnSpc>
                <a:spcPct val="170000"/>
              </a:lnSpc>
            </a:pPr>
            <a:r>
              <a:rPr lang="en-GB" sz="1800" dirty="0">
                <a:latin typeface="Times New Roman" panose="02020603050405020304" pitchFamily="18" charset="0"/>
                <a:cs typeface="Times New Roman" panose="02020603050405020304" pitchFamily="18" charset="0"/>
              </a:rPr>
              <a:t>With different native languages and cultures </a:t>
            </a:r>
          </a:p>
          <a:p>
            <a:pPr algn="just">
              <a:lnSpc>
                <a:spcPct val="170000"/>
              </a:lnSpc>
            </a:pPr>
            <a:r>
              <a:rPr lang="en-GB" sz="1800" dirty="0">
                <a:latin typeface="Times New Roman" panose="02020603050405020304" pitchFamily="18" charset="0"/>
                <a:cs typeface="Times New Roman" panose="02020603050405020304" pitchFamily="18" charset="0"/>
              </a:rPr>
              <a:t>Those  as well who are unable to speak the English language </a:t>
            </a:r>
          </a:p>
          <a:p>
            <a:pPr algn="just">
              <a:lnSpc>
                <a:spcPct val="170000"/>
              </a:lnSpc>
            </a:pPr>
            <a:r>
              <a:rPr lang="en-GB" sz="1800" dirty="0">
                <a:latin typeface="Times New Roman" panose="02020603050405020304" pitchFamily="18" charset="0"/>
                <a:cs typeface="Times New Roman" panose="02020603050405020304" pitchFamily="18" charset="0"/>
              </a:rPr>
              <a:t>Because of this there is language barrier within communication.</a:t>
            </a:r>
          </a:p>
          <a:p>
            <a:pPr algn="just">
              <a:lnSpc>
                <a:spcPct val="170000"/>
              </a:lnSpc>
            </a:pPr>
            <a:r>
              <a:rPr lang="en-GB" sz="1800" dirty="0">
                <a:latin typeface="Times New Roman" panose="02020603050405020304" pitchFamily="18" charset="0"/>
                <a:cs typeface="Times New Roman" panose="02020603050405020304" pitchFamily="18" charset="0"/>
              </a:rPr>
              <a:t>Which makes the employees  unable to perform the job duties in effective way. </a:t>
            </a:r>
          </a:p>
          <a:p>
            <a:pPr algn="just">
              <a:lnSpc>
                <a:spcPct val="170000"/>
              </a:lnSpc>
            </a:pPr>
            <a:r>
              <a:rPr lang="en-GB" sz="1800" dirty="0">
                <a:latin typeface="Times New Roman" panose="02020603050405020304" pitchFamily="18" charset="0"/>
                <a:cs typeface="Times New Roman" panose="02020603050405020304" pitchFamily="18" charset="0"/>
              </a:rPr>
              <a:t>Which lead the guests to remain un satisfy with the service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cs typeface="Times New Roman" pitchFamily="18" charset="0"/>
              </a:rPr>
              <a:t>Multilingualism in hospitality sector </a:t>
            </a:r>
          </a:p>
        </p:txBody>
      </p:sp>
      <p:sp>
        <p:nvSpPr>
          <p:cNvPr id="3" name="Content Placeholder 2"/>
          <p:cNvSpPr>
            <a:spLocks noGrp="1"/>
          </p:cNvSpPr>
          <p:nvPr>
            <p:ph sz="quarter" idx="1"/>
          </p:nvPr>
        </p:nvSpPr>
        <p:spPr>
          <a:xfrm>
            <a:off x="914400" y="1447800"/>
            <a:ext cx="7772400" cy="4767282"/>
          </a:xfrm>
        </p:spPr>
        <p:txBody>
          <a:bodyPr>
            <a:normAutofit fontScale="55000" lnSpcReduction="20000"/>
          </a:bodyPr>
          <a:lstStyle/>
          <a:p>
            <a:pPr algn="just">
              <a:lnSpc>
                <a:spcPct val="170000"/>
              </a:lnSpc>
            </a:pPr>
            <a:r>
              <a:rPr lang="en-GB" sz="3800" dirty="0">
                <a:latin typeface="Times New Roman" panose="02020603050405020304" pitchFamily="18" charset="0"/>
                <a:cs typeface="Times New Roman" panose="02020603050405020304" pitchFamily="18" charset="0"/>
              </a:rPr>
              <a:t>IAs the hospitality sector is consumer centric  </a:t>
            </a:r>
          </a:p>
          <a:p>
            <a:pPr algn="just">
              <a:lnSpc>
                <a:spcPct val="170000"/>
              </a:lnSpc>
            </a:pPr>
            <a:r>
              <a:rPr lang="en-GB" sz="3800" dirty="0">
                <a:latin typeface="Times New Roman" panose="02020603050405020304" pitchFamily="18" charset="0"/>
                <a:cs typeface="Times New Roman" panose="02020603050405020304" pitchFamily="18" charset="0"/>
              </a:rPr>
              <a:t>The hotels are making strategies in order to provide guests with quality service</a:t>
            </a:r>
          </a:p>
          <a:p>
            <a:pPr algn="just">
              <a:lnSpc>
                <a:spcPct val="170000"/>
              </a:lnSpc>
            </a:pPr>
            <a:r>
              <a:rPr lang="en-GB" sz="3800" dirty="0">
                <a:latin typeface="Times New Roman" panose="02020603050405020304" pitchFamily="18" charset="0"/>
                <a:cs typeface="Times New Roman" panose="02020603050405020304" pitchFamily="18" charset="0"/>
              </a:rPr>
              <a:t>One of the strategy adopted is to enhance the employee skills </a:t>
            </a:r>
          </a:p>
          <a:p>
            <a:pPr algn="just">
              <a:lnSpc>
                <a:spcPct val="170000"/>
              </a:lnSpc>
            </a:pPr>
            <a:r>
              <a:rPr lang="en-GB" sz="3800" dirty="0">
                <a:latin typeface="Times New Roman" panose="02020603050405020304" pitchFamily="18" charset="0"/>
                <a:cs typeface="Times New Roman" panose="02020603050405020304" pitchFamily="18" charset="0"/>
              </a:rPr>
              <a:t>Within the hospitality sector  there is need for the employees to learn different languages </a:t>
            </a:r>
          </a:p>
          <a:p>
            <a:pPr algn="just">
              <a:lnSpc>
                <a:spcPct val="170000"/>
              </a:lnSpc>
            </a:pPr>
            <a:r>
              <a:rPr lang="en-GB" sz="3800" dirty="0">
                <a:latin typeface="Times New Roman" panose="02020603050405020304" pitchFamily="18" charset="0"/>
                <a:cs typeface="Times New Roman" panose="02020603050405020304" pitchFamily="18" charset="0"/>
              </a:rPr>
              <a:t>In order to provide the customers with exceptional experience and quality service (</a:t>
            </a:r>
            <a:r>
              <a:rPr lang="en-GB" sz="3800" dirty="0" err="1">
                <a:latin typeface="Times New Roman" panose="02020603050405020304" pitchFamily="18" charset="0"/>
                <a:cs typeface="Times New Roman" panose="02020603050405020304" pitchFamily="18" charset="0"/>
              </a:rPr>
              <a:t>Andriyani</a:t>
            </a:r>
            <a:r>
              <a:rPr lang="en-GB" sz="3800" dirty="0">
                <a:latin typeface="Times New Roman" panose="02020603050405020304" pitchFamily="18" charset="0"/>
                <a:cs typeface="Times New Roman" panose="02020603050405020304" pitchFamily="18" charset="0"/>
              </a:rPr>
              <a:t> </a:t>
            </a:r>
            <a:r>
              <a:rPr lang="en-GB" sz="3800" i="1" dirty="0">
                <a:latin typeface="Times New Roman" panose="02020603050405020304" pitchFamily="18" charset="0"/>
                <a:cs typeface="Times New Roman" panose="02020603050405020304" pitchFamily="18" charset="0"/>
              </a:rPr>
              <a:t>et al</a:t>
            </a:r>
            <a:r>
              <a:rPr lang="en-GB" sz="3800" dirty="0">
                <a:latin typeface="Times New Roman" panose="02020603050405020304" pitchFamily="18" charset="0"/>
                <a:cs typeface="Times New Roman" panose="02020603050405020304" pitchFamily="18" charset="0"/>
              </a:rPr>
              <a:t>., 2019). </a:t>
            </a:r>
          </a:p>
          <a:p>
            <a:pPr algn="just">
              <a:lnSpc>
                <a:spcPct val="170000"/>
              </a:lnSpc>
            </a:pPr>
            <a:endParaRPr lang="en-GB" dirty="0">
              <a:latin typeface="Times New Roman" panose="02020603050405020304" pitchFamily="18" charset="0"/>
              <a:cs typeface="Times New Roman" panose="02020603050405020304" pitchFamily="18" charset="0"/>
            </a:endParaRPr>
          </a:p>
          <a:p>
            <a:pPr algn="just">
              <a:lnSpc>
                <a:spcPct val="170000"/>
              </a:lnSpc>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62" y="285728"/>
            <a:ext cx="7772400" cy="1143000"/>
          </a:xfrm>
        </p:spPr>
        <p:txBody>
          <a:bodyPr>
            <a:normAutofit/>
          </a:bodyPr>
          <a:lstStyle/>
          <a:p>
            <a:r>
              <a:rPr lang="en-GB" dirty="0">
                <a:latin typeface="+mn-lt"/>
                <a:cs typeface="Times New Roman" pitchFamily="18" charset="0"/>
              </a:rPr>
              <a:t>Modern European Language – French</a:t>
            </a:r>
            <a:endParaRPr lang="en-GB" dirty="0">
              <a:latin typeface="+mn-lt"/>
            </a:endParaRPr>
          </a:p>
        </p:txBody>
      </p:sp>
      <p:sp>
        <p:nvSpPr>
          <p:cNvPr id="3" name="Content Placeholder 2"/>
          <p:cNvSpPr>
            <a:spLocks noGrp="1"/>
          </p:cNvSpPr>
          <p:nvPr>
            <p:ph sz="quarter" idx="1"/>
          </p:nvPr>
        </p:nvSpPr>
        <p:spPr/>
        <p:txBody>
          <a:bodyPr>
            <a:normAutofit fontScale="70000" lnSpcReduction="20000"/>
          </a:bodyPr>
          <a:lstStyle/>
          <a:p>
            <a:pPr algn="just">
              <a:lnSpc>
                <a:spcPct val="160000"/>
              </a:lnSpc>
            </a:pPr>
            <a:r>
              <a:rPr lang="en-GB" dirty="0">
                <a:latin typeface="Times New Roman" panose="02020603050405020304" pitchFamily="18" charset="0"/>
                <a:cs typeface="Times New Roman" panose="02020603050405020304" pitchFamily="18" charset="0"/>
              </a:rPr>
              <a:t>Language with rich culture and history </a:t>
            </a:r>
          </a:p>
          <a:p>
            <a:pPr algn="just">
              <a:lnSpc>
                <a:spcPct val="160000"/>
              </a:lnSpc>
            </a:pPr>
            <a:r>
              <a:rPr lang="en-GB" dirty="0">
                <a:latin typeface="Times New Roman" panose="02020603050405020304" pitchFamily="18" charset="0"/>
                <a:cs typeface="Times New Roman" panose="02020603050405020304" pitchFamily="18" charset="0"/>
              </a:rPr>
              <a:t>One of the most spoken language in the world</a:t>
            </a:r>
          </a:p>
          <a:p>
            <a:pPr algn="just">
              <a:lnSpc>
                <a:spcPct val="160000"/>
              </a:lnSpc>
            </a:pPr>
            <a:r>
              <a:rPr lang="en-GB" dirty="0">
                <a:latin typeface="Times New Roman" panose="02020603050405020304" pitchFamily="18" charset="0"/>
                <a:cs typeface="Times New Roman" panose="02020603050405020304" pitchFamily="18" charset="0"/>
              </a:rPr>
              <a:t>One of the well known language and is being spoken by thousands of people around the world.</a:t>
            </a:r>
          </a:p>
          <a:p>
            <a:pPr algn="just">
              <a:lnSpc>
                <a:spcPct val="160000"/>
              </a:lnSpc>
            </a:pPr>
            <a:r>
              <a:rPr lang="en-GB" dirty="0">
                <a:latin typeface="Times New Roman" panose="02020603050405020304" pitchFamily="18" charset="0"/>
                <a:cs typeface="Times New Roman" panose="02020603050405020304" pitchFamily="18" charset="0"/>
              </a:rPr>
              <a:t>Evolved from Vulgar Latin (</a:t>
            </a:r>
            <a:r>
              <a:rPr lang="en-GB" dirty="0" err="1">
                <a:latin typeface="Times New Roman" panose="02020603050405020304" pitchFamily="18" charset="0"/>
                <a:cs typeface="Times New Roman" panose="02020603050405020304" pitchFamily="18" charset="0"/>
              </a:rPr>
              <a:t>Stoianovich</a:t>
            </a:r>
            <a:r>
              <a:rPr lang="en-GB" dirty="0">
                <a:latin typeface="Times New Roman" panose="02020603050405020304" pitchFamily="18" charset="0"/>
                <a:cs typeface="Times New Roman" panose="02020603050405020304" pitchFamily="18" charset="0"/>
              </a:rPr>
              <a:t> 2019)</a:t>
            </a:r>
          </a:p>
          <a:p>
            <a:pPr algn="just">
              <a:lnSpc>
                <a:spcPct val="160000"/>
              </a:lnSpc>
            </a:pPr>
            <a:r>
              <a:rPr lang="en-GB" dirty="0">
                <a:latin typeface="Times New Roman" panose="02020603050405020304" pitchFamily="18" charset="0"/>
                <a:cs typeface="Times New Roman" panose="02020603050405020304" pitchFamily="18" charset="0"/>
              </a:rPr>
              <a:t>Challenging for the native English speaker to learn French</a:t>
            </a:r>
          </a:p>
          <a:p>
            <a:pPr algn="just">
              <a:lnSpc>
                <a:spcPct val="160000"/>
              </a:lnSpc>
            </a:pPr>
            <a:r>
              <a:rPr lang="en-GB" dirty="0">
                <a:latin typeface="Times New Roman" panose="02020603050405020304" pitchFamily="18" charset="0"/>
                <a:cs typeface="Times New Roman" panose="02020603050405020304" pitchFamily="18" charset="0"/>
              </a:rPr>
              <a:t>As  it includes the same alphabets but with different pronunciation  </a:t>
            </a:r>
          </a:p>
          <a:p>
            <a:pPr algn="just">
              <a:lnSpc>
                <a:spcPct val="160000"/>
              </a:lnSpc>
            </a:pPr>
            <a:r>
              <a:rPr lang="en-GB" dirty="0">
                <a:latin typeface="Times New Roman" panose="02020603050405020304" pitchFamily="18" charset="0"/>
                <a:cs typeface="Times New Roman" panose="02020603050405020304" pitchFamily="18" charset="0"/>
              </a:rPr>
              <a:t>However both the language has same origin. </a:t>
            </a:r>
          </a:p>
          <a:p>
            <a:pPr algn="just">
              <a:lnSpc>
                <a:spcPct val="160000"/>
              </a:lnSpc>
            </a:pPr>
            <a:r>
              <a:rPr lang="en-GB" dirty="0">
                <a:latin typeface="Times New Roman" panose="02020603050405020304" pitchFamily="18" charset="0"/>
                <a:cs typeface="Times New Roman" panose="02020603050405020304" pitchFamily="18" charset="0"/>
              </a:rPr>
              <a:t>Which will further help the staff and employees in learning the language easily.</a:t>
            </a:r>
          </a:p>
          <a:p>
            <a:pPr algn="just">
              <a:lnSpc>
                <a:spcPct val="160000"/>
              </a:lnSpc>
            </a:pPr>
            <a:endParaRPr lang="en-GB" dirty="0">
              <a:latin typeface="Times New Roman" panose="02020603050405020304" pitchFamily="18" charset="0"/>
              <a:cs typeface="Times New Roman" panose="02020603050405020304" pitchFamily="18" charset="0"/>
            </a:endParaRPr>
          </a:p>
          <a:p>
            <a:pPr algn="just">
              <a:lnSpc>
                <a:spcPct val="160000"/>
              </a:lnSpc>
            </a:pP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itchFamily="18" charset="0"/>
                <a:cs typeface="Times New Roman" pitchFamily="18" charset="0"/>
              </a:rPr>
              <a:t>Importance of  Multilingualism in hospitality sector</a:t>
            </a:r>
            <a:endParaRPr lang="en-GB" dirty="0"/>
          </a:p>
        </p:txBody>
      </p:sp>
      <p:sp>
        <p:nvSpPr>
          <p:cNvPr id="3" name="Content Placeholder 2"/>
          <p:cNvSpPr>
            <a:spLocks noGrp="1"/>
          </p:cNvSpPr>
          <p:nvPr>
            <p:ph sz="quarter" idx="1"/>
          </p:nvPr>
        </p:nvSpPr>
        <p:spPr>
          <a:xfrm>
            <a:off x="467544" y="1447800"/>
            <a:ext cx="8219256" cy="5221560"/>
          </a:xfrm>
        </p:spPr>
        <p:txBody>
          <a:bodyPr>
            <a:normAutofit fontScale="62500" lnSpcReduction="20000"/>
          </a:bodyPr>
          <a:lstStyle/>
          <a:p>
            <a:pPr algn="just">
              <a:lnSpc>
                <a:spcPct val="170000"/>
              </a:lnSpc>
            </a:pPr>
            <a:r>
              <a:rPr lang="en-GB" sz="2400" dirty="0">
                <a:latin typeface="Times New Roman" panose="02020603050405020304" pitchFamily="18" charset="0"/>
                <a:cs typeface="Times New Roman" panose="02020603050405020304" pitchFamily="18" charset="0"/>
              </a:rPr>
              <a:t>As hospitality sector is directly related with customer handling</a:t>
            </a:r>
          </a:p>
          <a:p>
            <a:pPr algn="just">
              <a:lnSpc>
                <a:spcPct val="170000"/>
              </a:lnSpc>
            </a:pPr>
            <a:r>
              <a:rPr lang="en-GB" sz="2400" dirty="0">
                <a:latin typeface="Times New Roman" panose="02020603050405020304" pitchFamily="18" charset="0"/>
                <a:cs typeface="Times New Roman" panose="02020603050405020304" pitchFamily="18" charset="0"/>
              </a:rPr>
              <a:t>Hospitality sector is usually interacted with direct interaction with guests so it s important to remain up to date (</a:t>
            </a:r>
            <a:r>
              <a:rPr lang="en-GB" sz="2400" dirty="0" err="1">
                <a:latin typeface="Times New Roman" panose="02020603050405020304" pitchFamily="18" charset="0"/>
                <a:cs typeface="Times New Roman" panose="02020603050405020304" pitchFamily="18" charset="0"/>
              </a:rPr>
              <a:t>Mariani</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2020)</a:t>
            </a:r>
          </a:p>
          <a:p>
            <a:pPr algn="just">
              <a:lnSpc>
                <a:spcPct val="170000"/>
              </a:lnSpc>
            </a:pPr>
            <a:r>
              <a:rPr lang="en-GB" sz="2400" dirty="0">
                <a:latin typeface="Times New Roman" panose="02020603050405020304" pitchFamily="18" charset="0"/>
                <a:cs typeface="Times New Roman" panose="02020603050405020304" pitchFamily="18" charset="0"/>
              </a:rPr>
              <a:t>And in order to remain in competition within the existing business environment </a:t>
            </a:r>
          </a:p>
          <a:p>
            <a:pPr algn="just">
              <a:lnSpc>
                <a:spcPct val="170000"/>
              </a:lnSpc>
            </a:pPr>
            <a:r>
              <a:rPr lang="en-GB" sz="2400" dirty="0">
                <a:latin typeface="Times New Roman" panose="02020603050405020304" pitchFamily="18" charset="0"/>
                <a:cs typeface="Times New Roman" panose="02020603050405020304" pitchFamily="18" charset="0"/>
              </a:rPr>
              <a:t>It is needed to adopt the changes within the industry. </a:t>
            </a:r>
          </a:p>
          <a:p>
            <a:pPr algn="just">
              <a:lnSpc>
                <a:spcPct val="170000"/>
              </a:lnSpc>
            </a:pPr>
            <a:r>
              <a:rPr lang="en-GB" sz="2400" dirty="0">
                <a:latin typeface="Times New Roman" panose="02020603050405020304" pitchFamily="18" charset="0"/>
                <a:cs typeface="Times New Roman" panose="02020603050405020304" pitchFamily="18" charset="0"/>
              </a:rPr>
              <a:t>There is need for the hospitality staff to learn different languages </a:t>
            </a:r>
          </a:p>
          <a:p>
            <a:pPr algn="just">
              <a:lnSpc>
                <a:spcPct val="170000"/>
              </a:lnSpc>
            </a:pPr>
            <a:r>
              <a:rPr lang="en-GB" sz="2400" dirty="0">
                <a:latin typeface="Times New Roman" panose="02020603050405020304" pitchFamily="18" charset="0"/>
                <a:cs typeface="Times New Roman" panose="02020603050405020304" pitchFamily="18" charset="0"/>
              </a:rPr>
              <a:t>In order to  provide customer with service quality. </a:t>
            </a:r>
          </a:p>
          <a:p>
            <a:pPr algn="just">
              <a:lnSpc>
                <a:spcPct val="170000"/>
              </a:lnSpc>
            </a:pPr>
            <a:r>
              <a:rPr lang="en-GB" sz="2400" dirty="0">
                <a:latin typeface="Times New Roman" panose="02020603050405020304" pitchFamily="18" charset="0"/>
                <a:cs typeface="Times New Roman" panose="02020603050405020304" pitchFamily="18" charset="0"/>
              </a:rPr>
              <a:t>There is need for the hospitality industry to train the employees </a:t>
            </a:r>
          </a:p>
          <a:p>
            <a:pPr algn="just">
              <a:lnSpc>
                <a:spcPct val="170000"/>
              </a:lnSpc>
            </a:pPr>
            <a:r>
              <a:rPr lang="en-GB" sz="2400" dirty="0">
                <a:latin typeface="Times New Roman" panose="02020603050405020304" pitchFamily="18" charset="0"/>
                <a:cs typeface="Times New Roman" panose="02020603050405020304" pitchFamily="18" charset="0"/>
              </a:rPr>
              <a:t>To provide language learning opportunities </a:t>
            </a:r>
          </a:p>
          <a:p>
            <a:pPr algn="just">
              <a:lnSpc>
                <a:spcPct val="170000"/>
              </a:lnSpc>
            </a:pPr>
            <a:r>
              <a:rPr lang="en-GB" sz="2400" dirty="0">
                <a:latin typeface="Times New Roman" panose="02020603050405020304" pitchFamily="18" charset="0"/>
                <a:cs typeface="Times New Roman" panose="02020603050405020304" pitchFamily="18" charset="0"/>
              </a:rPr>
              <a:t>In order to remain competitive (</a:t>
            </a:r>
            <a:r>
              <a:rPr lang="en-GB" sz="2400" dirty="0" err="1">
                <a:latin typeface="Times New Roman" panose="02020603050405020304" pitchFamily="18" charset="0"/>
                <a:cs typeface="Times New Roman" panose="02020603050405020304" pitchFamily="18" charset="0"/>
              </a:rPr>
              <a:t>Mariani</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 </a:t>
            </a:r>
            <a:r>
              <a:rPr lang="en-GB" sz="2400" dirty="0">
                <a:latin typeface="Times New Roman" panose="02020603050405020304" pitchFamily="18" charset="0"/>
                <a:cs typeface="Times New Roman" panose="02020603050405020304" pitchFamily="18" charset="0"/>
              </a:rPr>
              <a:t>2019) </a:t>
            </a:r>
          </a:p>
          <a:p>
            <a:pPr algn="just">
              <a:lnSpc>
                <a:spcPct val="170000"/>
              </a:lnSpc>
            </a:pPr>
            <a:r>
              <a:rPr lang="en-GB" sz="2400" dirty="0">
                <a:latin typeface="Times New Roman" panose="02020603050405020304" pitchFamily="18" charset="0"/>
                <a:cs typeface="Times New Roman" panose="02020603050405020304" pitchFamily="18" charset="0"/>
              </a:rPr>
              <a:t>As guests are coming from all over the world there is high  demand  of being multilingualism within the hospitality sector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62" y="285728"/>
            <a:ext cx="7772400" cy="1143000"/>
          </a:xfrm>
        </p:spPr>
        <p:txBody>
          <a:bodyPr/>
          <a:lstStyle/>
          <a:p>
            <a:r>
              <a:rPr lang="en-GB" dirty="0">
                <a:latin typeface="+mn-lt"/>
              </a:rPr>
              <a:t>Real life Example - Marriott</a:t>
            </a:r>
          </a:p>
        </p:txBody>
      </p:sp>
      <p:sp>
        <p:nvSpPr>
          <p:cNvPr id="3" name="Content Placeholder 2"/>
          <p:cNvSpPr>
            <a:spLocks noGrp="1"/>
          </p:cNvSpPr>
          <p:nvPr>
            <p:ph sz="quarter" idx="1"/>
          </p:nvPr>
        </p:nvSpPr>
        <p:spPr/>
        <p:txBody>
          <a:bodyPr>
            <a:noAutofit/>
          </a:bodyPr>
          <a:lstStyle/>
          <a:p>
            <a:pPr algn="just">
              <a:lnSpc>
                <a:spcPct val="150000"/>
              </a:lnSpc>
            </a:pPr>
            <a:r>
              <a:rPr lang="en-GB" sz="1800" dirty="0">
                <a:latin typeface="Times New Roman" panose="02020603050405020304" pitchFamily="18" charset="0"/>
                <a:cs typeface="Times New Roman" panose="02020603050405020304" pitchFamily="18" charset="0"/>
              </a:rPr>
              <a:t>Marriott: A well known hotel brand in hospitality company</a:t>
            </a:r>
          </a:p>
          <a:p>
            <a:pPr algn="just">
              <a:lnSpc>
                <a:spcPct val="150000"/>
              </a:lnSpc>
            </a:pPr>
            <a:r>
              <a:rPr lang="en-GB" sz="1800" dirty="0">
                <a:latin typeface="Times New Roman" panose="02020603050405020304" pitchFamily="18" charset="0"/>
                <a:cs typeface="Times New Roman" panose="02020603050405020304" pitchFamily="18" charset="0"/>
              </a:rPr>
              <a:t>Which is famous for providing the quality and exceptional services to the guests. </a:t>
            </a:r>
          </a:p>
          <a:p>
            <a:pPr algn="just">
              <a:lnSpc>
                <a:spcPct val="150000"/>
              </a:lnSpc>
            </a:pPr>
            <a:r>
              <a:rPr lang="en-GB" sz="1800" dirty="0">
                <a:latin typeface="Times New Roman" panose="02020603050405020304" pitchFamily="18" charset="0"/>
                <a:cs typeface="Times New Roman" panose="02020603050405020304" pitchFamily="18" charset="0"/>
              </a:rPr>
              <a:t>It has a long history of prioritizing employee development and training.</a:t>
            </a:r>
          </a:p>
          <a:p>
            <a:pPr algn="just">
              <a:lnSpc>
                <a:spcPct val="150000"/>
              </a:lnSpc>
            </a:pPr>
            <a:r>
              <a:rPr lang="en-GB" sz="1800" dirty="0">
                <a:latin typeface="Times New Roman" panose="02020603050405020304" pitchFamily="18" charset="0"/>
                <a:cs typeface="Times New Roman" panose="02020603050405020304" pitchFamily="18" charset="0"/>
              </a:rPr>
              <a:t>The brand has always focused on enhancing the employees sill set. </a:t>
            </a:r>
          </a:p>
          <a:p>
            <a:pPr algn="just">
              <a:lnSpc>
                <a:spcPct val="150000"/>
              </a:lnSpc>
            </a:pPr>
            <a:r>
              <a:rPr lang="en-GB" sz="1800" dirty="0">
                <a:latin typeface="Times New Roman" panose="02020603050405020304" pitchFamily="18" charset="0"/>
                <a:cs typeface="Times New Roman" panose="02020603050405020304" pitchFamily="18" charset="0"/>
              </a:rPr>
              <a:t>Trainings including language learning programs and short courses </a:t>
            </a:r>
          </a:p>
          <a:p>
            <a:pPr algn="just">
              <a:lnSpc>
                <a:spcPct val="150000"/>
              </a:lnSpc>
            </a:pPr>
            <a:r>
              <a:rPr lang="en-GB" sz="1800" dirty="0">
                <a:latin typeface="Times New Roman" panose="02020603050405020304" pitchFamily="18" charset="0"/>
                <a:cs typeface="Times New Roman" panose="02020603050405020304" pitchFamily="18" charset="0"/>
              </a:rPr>
              <a:t> the brand has always focused on providing the quality and exceptional service to guests </a:t>
            </a:r>
          </a:p>
          <a:p>
            <a:pPr algn="just">
              <a:lnSpc>
                <a:spcPct val="150000"/>
              </a:lnSpc>
            </a:pPr>
            <a:r>
              <a:rPr lang="en-GB" sz="1800" dirty="0">
                <a:latin typeface="Times New Roman" panose="02020603050405020304" pitchFamily="18" charset="0"/>
                <a:cs typeface="Times New Roman" panose="02020603050405020304" pitchFamily="18" charset="0"/>
              </a:rPr>
              <a:t>And to achieve this the brand has provided training to staff throughout the time period </a:t>
            </a:r>
          </a:p>
          <a:p>
            <a:pPr algn="just">
              <a:lnSpc>
                <a:spcPct val="150000"/>
              </a:lnSpc>
            </a:pPr>
            <a:r>
              <a:rPr lang="en-GB" sz="1800" dirty="0">
                <a:latin typeface="Times New Roman" panose="02020603050405020304" pitchFamily="18" charset="0"/>
                <a:cs typeface="Times New Roman" panose="02020603050405020304" pitchFamily="18" charset="0"/>
              </a:rPr>
              <a:t>In order to  enhance the operational efficiency. </a:t>
            </a:r>
          </a:p>
          <a:p>
            <a:pPr algn="just">
              <a:lnSpc>
                <a:spcPct val="150000"/>
              </a:lnSpc>
            </a:pPr>
            <a:endParaRPr lang="en-GB" sz="1800" dirty="0">
              <a:latin typeface="Times New Roman" panose="02020603050405020304" pitchFamily="18" charset="0"/>
              <a:cs typeface="Times New Roman" panose="02020603050405020304" pitchFamily="18" charset="0"/>
            </a:endParaRPr>
          </a:p>
          <a:p>
            <a:pPr algn="just">
              <a:lnSpc>
                <a:spcPct val="150000"/>
              </a:lnSpc>
            </a:pPr>
            <a:endParaRPr lang="en-GB" sz="1800" dirty="0">
              <a:latin typeface="Times New Roman" panose="02020603050405020304" pitchFamily="18" charset="0"/>
              <a:cs typeface="Times New Roman" panose="02020603050405020304" pitchFamily="18" charset="0"/>
            </a:endParaRPr>
          </a:p>
          <a:p>
            <a:pPr algn="just">
              <a:lnSpc>
                <a:spcPct val="150000"/>
              </a:lnSpc>
            </a:pPr>
            <a:endParaRPr lang="en-GB" sz="1800" dirty="0">
              <a:latin typeface="Times New Roman" panose="02020603050405020304" pitchFamily="18" charset="0"/>
              <a:cs typeface="Times New Roman" panose="02020603050405020304" pitchFamily="18" charset="0"/>
            </a:endParaRPr>
          </a:p>
          <a:p>
            <a:pPr>
              <a:lnSpc>
                <a:spcPct val="150000"/>
              </a:lnSpc>
            </a:pPr>
            <a:endParaRPr lang="en-GB" sz="1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n-lt"/>
              </a:rPr>
              <a:t>References</a:t>
            </a:r>
          </a:p>
        </p:txBody>
      </p:sp>
      <p:sp>
        <p:nvSpPr>
          <p:cNvPr id="3" name="Content Placeholder 2"/>
          <p:cNvSpPr>
            <a:spLocks noGrp="1"/>
          </p:cNvSpPr>
          <p:nvPr>
            <p:ph sz="quarter" idx="1"/>
          </p:nvPr>
        </p:nvSpPr>
        <p:spPr/>
        <p:txBody>
          <a:bodyPr>
            <a:noAutofit/>
          </a:bodyPr>
          <a:lstStyle/>
          <a:p>
            <a:pPr algn="just">
              <a:lnSpc>
                <a:spcPct val="150000"/>
              </a:lnSpc>
            </a:pPr>
            <a:r>
              <a:rPr lang="en-GB" sz="1400" dirty="0" err="1">
                <a:latin typeface="Times New Roman" panose="02020603050405020304" pitchFamily="18" charset="0"/>
                <a:cs typeface="Times New Roman" panose="02020603050405020304" pitchFamily="18" charset="0"/>
              </a:rPr>
              <a:t>Andriyani</a:t>
            </a:r>
            <a:r>
              <a:rPr lang="en-GB" sz="1400" dirty="0">
                <a:latin typeface="Times New Roman" panose="02020603050405020304" pitchFamily="18" charset="0"/>
                <a:cs typeface="Times New Roman" panose="02020603050405020304" pitchFamily="18" charset="0"/>
              </a:rPr>
              <a:t>, A., </a:t>
            </a:r>
            <a:r>
              <a:rPr lang="en-GB" sz="1400" dirty="0" err="1">
                <a:latin typeface="Times New Roman" panose="02020603050405020304" pitchFamily="18" charset="0"/>
                <a:cs typeface="Times New Roman" panose="02020603050405020304" pitchFamily="18" charset="0"/>
              </a:rPr>
              <a:t>Djatmika</a:t>
            </a:r>
            <a:r>
              <a:rPr lang="en-GB" sz="1400" dirty="0">
                <a:latin typeface="Times New Roman" panose="02020603050405020304" pitchFamily="18" charset="0"/>
                <a:cs typeface="Times New Roman" panose="02020603050405020304" pitchFamily="18" charset="0"/>
              </a:rPr>
              <a:t>, D., </a:t>
            </a:r>
            <a:r>
              <a:rPr lang="en-GB" sz="1400" dirty="0" err="1">
                <a:latin typeface="Times New Roman" panose="02020603050405020304" pitchFamily="18" charset="0"/>
                <a:cs typeface="Times New Roman" panose="02020603050405020304" pitchFamily="18" charset="0"/>
              </a:rPr>
              <a:t>Sumarlam</a:t>
            </a:r>
            <a:r>
              <a:rPr lang="en-GB" sz="1400" dirty="0">
                <a:latin typeface="Times New Roman" panose="02020603050405020304" pitchFamily="18" charset="0"/>
                <a:cs typeface="Times New Roman" panose="02020603050405020304" pitchFamily="18" charset="0"/>
              </a:rPr>
              <a:t>, S. and </a:t>
            </a:r>
            <a:r>
              <a:rPr lang="en-GB" sz="1400" dirty="0" err="1">
                <a:latin typeface="Times New Roman" panose="02020603050405020304" pitchFamily="18" charset="0"/>
                <a:cs typeface="Times New Roman" panose="02020603050405020304" pitchFamily="18" charset="0"/>
              </a:rPr>
              <a:t>Rahayu</a:t>
            </a:r>
            <a:r>
              <a:rPr lang="en-GB" sz="1400" dirty="0">
                <a:latin typeface="Times New Roman" panose="02020603050405020304" pitchFamily="18" charset="0"/>
                <a:cs typeface="Times New Roman" panose="02020603050405020304" pitchFamily="18" charset="0"/>
              </a:rPr>
              <a:t>, E., 2019. Learning from face-threatening acts by tourism workers in Bali: The impacts of cross-cultural </a:t>
            </a:r>
          </a:p>
          <a:p>
            <a:pPr algn="just">
              <a:lnSpc>
                <a:spcPct val="150000"/>
              </a:lnSpc>
            </a:pPr>
            <a:r>
              <a:rPr lang="en-GB" sz="1400" dirty="0" err="1">
                <a:latin typeface="Times New Roman" panose="02020603050405020304" pitchFamily="18" charset="0"/>
                <a:cs typeface="Times New Roman" panose="02020603050405020304" pitchFamily="18" charset="0"/>
              </a:rPr>
              <a:t>Grutman</a:t>
            </a:r>
            <a:r>
              <a:rPr lang="en-GB" sz="1400" dirty="0">
                <a:latin typeface="Times New Roman" panose="02020603050405020304" pitchFamily="18" charset="0"/>
                <a:cs typeface="Times New Roman" panose="02020603050405020304" pitchFamily="18" charset="0"/>
              </a:rPr>
              <a:t>, R., 2019. Multilingualism. In </a:t>
            </a:r>
            <a:r>
              <a:rPr lang="en-GB" sz="1400" i="1" dirty="0" err="1">
                <a:latin typeface="Times New Roman" panose="02020603050405020304" pitchFamily="18" charset="0"/>
                <a:cs typeface="Times New Roman" panose="02020603050405020304" pitchFamily="18" charset="0"/>
              </a:rPr>
              <a:t>Routledge</a:t>
            </a:r>
            <a:r>
              <a:rPr lang="en-GB" sz="1400" i="1"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encyclopedia</a:t>
            </a:r>
            <a:r>
              <a:rPr lang="en-GB" sz="1400" i="1" dirty="0">
                <a:latin typeface="Times New Roman" panose="02020603050405020304" pitchFamily="18" charset="0"/>
                <a:cs typeface="Times New Roman" panose="02020603050405020304" pitchFamily="18" charset="0"/>
              </a:rPr>
              <a:t> of translation studies</a:t>
            </a:r>
            <a:r>
              <a:rPr lang="en-GB" sz="1400" dirty="0">
                <a:latin typeface="Times New Roman" panose="02020603050405020304" pitchFamily="18" charset="0"/>
                <a:cs typeface="Times New Roman" panose="02020603050405020304" pitchFamily="18" charset="0"/>
              </a:rPr>
              <a:t> (pp. 341-346). </a:t>
            </a:r>
            <a:r>
              <a:rPr lang="en-GB" sz="1400" dirty="0" err="1">
                <a:latin typeface="Times New Roman" panose="02020603050405020304" pitchFamily="18" charset="0"/>
                <a:cs typeface="Times New Roman" panose="02020603050405020304" pitchFamily="18" charset="0"/>
              </a:rPr>
              <a:t>Routledge</a:t>
            </a:r>
            <a:r>
              <a:rPr lang="en-GB" sz="1400" dirty="0">
                <a:latin typeface="Times New Roman" panose="02020603050405020304" pitchFamily="18" charset="0"/>
                <a:cs typeface="Times New Roman" panose="02020603050405020304" pitchFamily="18" charset="0"/>
              </a:rPr>
              <a:t>.</a:t>
            </a:r>
          </a:p>
          <a:p>
            <a:pPr algn="just">
              <a:lnSpc>
                <a:spcPct val="150000"/>
              </a:lnSpc>
            </a:pPr>
            <a:r>
              <a:rPr lang="en-GB" sz="1400" dirty="0">
                <a:latin typeface="Times New Roman" panose="02020603050405020304" pitchFamily="18" charset="0"/>
                <a:cs typeface="Times New Roman" panose="02020603050405020304" pitchFamily="18" charset="0"/>
              </a:rPr>
              <a:t>Liu, Y., Liu, J. and King, B., 2022. Intercultural communicative competence: Hospitality industry and education perspectives. </a:t>
            </a:r>
            <a:r>
              <a:rPr lang="en-GB" sz="1400" i="1" dirty="0">
                <a:latin typeface="Times New Roman" panose="02020603050405020304" pitchFamily="18" charset="0"/>
                <a:cs typeface="Times New Roman" panose="02020603050405020304" pitchFamily="18" charset="0"/>
              </a:rPr>
              <a:t>Journal of Hospitality, Leisure, Sport &amp; Tourism Education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30</a:t>
            </a:r>
            <a:r>
              <a:rPr lang="en-GB" sz="1400" dirty="0">
                <a:latin typeface="Times New Roman" panose="02020603050405020304" pitchFamily="18" charset="0"/>
                <a:cs typeface="Times New Roman" panose="02020603050405020304" pitchFamily="18" charset="0"/>
              </a:rPr>
              <a:t>, p.100371.</a:t>
            </a:r>
          </a:p>
          <a:p>
            <a:pPr algn="just">
              <a:lnSpc>
                <a:spcPct val="150000"/>
              </a:lnSpc>
            </a:pPr>
            <a:r>
              <a:rPr lang="en-GB" sz="1400" dirty="0" err="1">
                <a:latin typeface="Times New Roman" panose="02020603050405020304" pitchFamily="18" charset="0"/>
                <a:cs typeface="Times New Roman" panose="02020603050405020304" pitchFamily="18" charset="0"/>
              </a:rPr>
              <a:t>Mariani</a:t>
            </a:r>
            <a:r>
              <a:rPr lang="en-GB" sz="1400" dirty="0">
                <a:latin typeface="Times New Roman" panose="02020603050405020304" pitchFamily="18" charset="0"/>
                <a:cs typeface="Times New Roman" panose="02020603050405020304" pitchFamily="18" charset="0"/>
              </a:rPr>
              <a:t>, M.M., </a:t>
            </a:r>
            <a:r>
              <a:rPr lang="en-GB" sz="1400" dirty="0" err="1">
                <a:latin typeface="Times New Roman" panose="02020603050405020304" pitchFamily="18" charset="0"/>
                <a:cs typeface="Times New Roman" panose="02020603050405020304" pitchFamily="18" charset="0"/>
              </a:rPr>
              <a:t>Borghi</a:t>
            </a:r>
            <a:r>
              <a:rPr lang="en-GB" sz="1400" dirty="0">
                <a:latin typeface="Times New Roman" panose="02020603050405020304" pitchFamily="18" charset="0"/>
                <a:cs typeface="Times New Roman" panose="02020603050405020304" pitchFamily="18" charset="0"/>
              </a:rPr>
              <a:t>, M. and </a:t>
            </a:r>
            <a:r>
              <a:rPr lang="en-GB" sz="1400" dirty="0" err="1">
                <a:latin typeface="Times New Roman" panose="02020603050405020304" pitchFamily="18" charset="0"/>
                <a:cs typeface="Times New Roman" panose="02020603050405020304" pitchFamily="18" charset="0"/>
              </a:rPr>
              <a:t>Okumus</a:t>
            </a:r>
            <a:r>
              <a:rPr lang="en-GB" sz="1400" dirty="0">
                <a:latin typeface="Times New Roman" panose="02020603050405020304" pitchFamily="18" charset="0"/>
                <a:cs typeface="Times New Roman" panose="02020603050405020304" pitchFamily="18" charset="0"/>
              </a:rPr>
              <a:t>, F., 2020. Unravelling the effects of cultural differences in the online appraisal of hospitality and tourism services. </a:t>
            </a:r>
            <a:r>
              <a:rPr lang="en-GB" sz="1400" i="1" dirty="0">
                <a:latin typeface="Times New Roman" panose="02020603050405020304" pitchFamily="18" charset="0"/>
                <a:cs typeface="Times New Roman" panose="02020603050405020304" pitchFamily="18" charset="0"/>
              </a:rPr>
              <a:t>International Journal of Hospitality Management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90</a:t>
            </a:r>
            <a:r>
              <a:rPr lang="en-GB" sz="1400" dirty="0">
                <a:latin typeface="Times New Roman" panose="02020603050405020304" pitchFamily="18" charset="0"/>
                <a:cs typeface="Times New Roman" panose="02020603050405020304" pitchFamily="18" charset="0"/>
              </a:rPr>
              <a:t>, p.102606.</a:t>
            </a:r>
          </a:p>
          <a:p>
            <a:pPr algn="just">
              <a:lnSpc>
                <a:spcPct val="150000"/>
              </a:lnSpc>
            </a:pPr>
            <a:r>
              <a:rPr lang="en-GB" sz="1400" dirty="0" err="1">
                <a:latin typeface="Times New Roman" panose="02020603050405020304" pitchFamily="18" charset="0"/>
                <a:cs typeface="Times New Roman" panose="02020603050405020304" pitchFamily="18" charset="0"/>
              </a:rPr>
              <a:t>Mariani</a:t>
            </a:r>
            <a:r>
              <a:rPr lang="en-GB" sz="1400" dirty="0">
                <a:latin typeface="Times New Roman" panose="02020603050405020304" pitchFamily="18" charset="0"/>
                <a:cs typeface="Times New Roman" panose="02020603050405020304" pitchFamily="18" charset="0"/>
              </a:rPr>
              <a:t>, M.M., </a:t>
            </a:r>
            <a:r>
              <a:rPr lang="en-GB" sz="1400" dirty="0" err="1">
                <a:latin typeface="Times New Roman" panose="02020603050405020304" pitchFamily="18" charset="0"/>
                <a:cs typeface="Times New Roman" panose="02020603050405020304" pitchFamily="18" charset="0"/>
              </a:rPr>
              <a:t>Borghi</a:t>
            </a:r>
            <a:r>
              <a:rPr lang="en-GB" sz="1400" dirty="0">
                <a:latin typeface="Times New Roman" panose="02020603050405020304" pitchFamily="18" charset="0"/>
                <a:cs typeface="Times New Roman" panose="02020603050405020304" pitchFamily="18" charset="0"/>
              </a:rPr>
              <a:t>, M. and </a:t>
            </a:r>
            <a:r>
              <a:rPr lang="en-GB" sz="1400" dirty="0" err="1">
                <a:latin typeface="Times New Roman" panose="02020603050405020304" pitchFamily="18" charset="0"/>
                <a:cs typeface="Times New Roman" panose="02020603050405020304" pitchFamily="18" charset="0"/>
              </a:rPr>
              <a:t>Kazakov</a:t>
            </a:r>
            <a:r>
              <a:rPr lang="en-GB" sz="1400" dirty="0">
                <a:latin typeface="Times New Roman" panose="02020603050405020304" pitchFamily="18" charset="0"/>
                <a:cs typeface="Times New Roman" panose="02020603050405020304" pitchFamily="18" charset="0"/>
              </a:rPr>
              <a:t>, S., 2019. The role of language in the online evaluation of hospitality service encounters: An empirical study. </a:t>
            </a:r>
            <a:r>
              <a:rPr lang="en-GB" sz="1400" i="1" dirty="0">
                <a:latin typeface="Times New Roman" panose="02020603050405020304" pitchFamily="18" charset="0"/>
                <a:cs typeface="Times New Roman" panose="02020603050405020304" pitchFamily="18" charset="0"/>
              </a:rPr>
              <a:t>International Journal of Hospitality Management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78</a:t>
            </a:r>
            <a:r>
              <a:rPr lang="en-GB" sz="1400" dirty="0">
                <a:latin typeface="Times New Roman" panose="02020603050405020304" pitchFamily="18" charset="0"/>
                <a:cs typeface="Times New Roman" panose="02020603050405020304" pitchFamily="18" charset="0"/>
              </a:rPr>
              <a:t>, pp.50-58</a:t>
            </a:r>
          </a:p>
          <a:p>
            <a:pPr algn="just">
              <a:lnSpc>
                <a:spcPct val="150000"/>
              </a:lnSpc>
            </a:pPr>
            <a:r>
              <a:rPr lang="en-GB" sz="1400" dirty="0" err="1">
                <a:latin typeface="Times New Roman" panose="02020603050405020304" pitchFamily="18" charset="0"/>
                <a:cs typeface="Times New Roman" panose="02020603050405020304" pitchFamily="18" charset="0"/>
              </a:rPr>
              <a:t>Stoianovich</a:t>
            </a:r>
            <a:r>
              <a:rPr lang="en-GB" sz="1400" dirty="0">
                <a:latin typeface="Times New Roman" panose="02020603050405020304" pitchFamily="18" charset="0"/>
                <a:cs typeface="Times New Roman" panose="02020603050405020304" pitchFamily="18" charset="0"/>
              </a:rPr>
              <a:t>, T., 2019. </a:t>
            </a:r>
            <a:r>
              <a:rPr lang="en-GB" sz="1400" i="1" dirty="0">
                <a:latin typeface="Times New Roman" panose="02020603050405020304" pitchFamily="18" charset="0"/>
                <a:cs typeface="Times New Roman" panose="02020603050405020304" pitchFamily="18" charset="0"/>
              </a:rPr>
              <a:t>French historical method: the </a:t>
            </a:r>
            <a:r>
              <a:rPr lang="en-GB" sz="1400" i="1" dirty="0" err="1">
                <a:latin typeface="Times New Roman" panose="02020603050405020304" pitchFamily="18" charset="0"/>
                <a:cs typeface="Times New Roman" panose="02020603050405020304" pitchFamily="18" charset="0"/>
              </a:rPr>
              <a:t>Annales</a:t>
            </a:r>
            <a:r>
              <a:rPr lang="en-GB" sz="1400" i="1" dirty="0">
                <a:latin typeface="Times New Roman" panose="02020603050405020304" pitchFamily="18" charset="0"/>
                <a:cs typeface="Times New Roman" panose="02020603050405020304" pitchFamily="18" charset="0"/>
              </a:rPr>
              <a:t> paradigm</a:t>
            </a:r>
            <a:r>
              <a:rPr lang="en-GB" sz="1400" dirty="0">
                <a:latin typeface="Times New Roman" panose="02020603050405020304" pitchFamily="18" charset="0"/>
                <a:cs typeface="Times New Roman" panose="02020603050405020304" pitchFamily="18" charset="0"/>
              </a:rPr>
              <a:t>. Cornell University Press.</a:t>
            </a:r>
          </a:p>
          <a:p>
            <a:pPr algn="just">
              <a:lnSpc>
                <a:spcPct val="150000"/>
              </a:lnSpc>
            </a:pPr>
            <a:endParaRPr lang="en-GB" sz="1400" dirty="0">
              <a:latin typeface="Times New Roman" panose="02020603050405020304" pitchFamily="18" charset="0"/>
              <a:cs typeface="Times New Roman" panose="02020603050405020304"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0</TotalTime>
  <Words>1345</Words>
  <Application>Microsoft Office PowerPoint</Application>
  <PresentationFormat>On-screen Show (4:3)</PresentationFormat>
  <Paragraphs>72</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Franklin Gothic Book</vt:lpstr>
      <vt:lpstr>Perpetua</vt:lpstr>
      <vt:lpstr>Times New Roman</vt:lpstr>
      <vt:lpstr>Wingdings 2</vt:lpstr>
      <vt:lpstr>Equity</vt:lpstr>
      <vt:lpstr>Multilingualism and the Language Awareness Skills within Hospiatlity   Sector</vt:lpstr>
      <vt:lpstr>What is Multilingualism</vt:lpstr>
      <vt:lpstr>Multilingualism in hospitality sector </vt:lpstr>
      <vt:lpstr>Modern European Language – French</vt:lpstr>
      <vt:lpstr>Importance of  Multilingualism in hospitality sector</vt:lpstr>
      <vt:lpstr>Real life Example - Marriott</vt:lpstr>
      <vt:lpstr>References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ramiz</dc:creator>
  <cp:lastModifiedBy>Daniela Maria Vladoi (2207143)</cp:lastModifiedBy>
  <cp:revision>139</cp:revision>
  <dcterms:created xsi:type="dcterms:W3CDTF">2023-10-24T19:54:36Z</dcterms:created>
  <dcterms:modified xsi:type="dcterms:W3CDTF">2023-10-26T20:10:36Z</dcterms:modified>
</cp:coreProperties>
</file>