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1" r:id="rId4"/>
  </p:sldMasterIdLst>
  <p:notesMasterIdLst>
    <p:notesMasterId r:id="rId34"/>
  </p:notesMasterIdLst>
  <p:sldIdLst>
    <p:sldId id="256" r:id="rId5"/>
    <p:sldId id="270" r:id="rId6"/>
    <p:sldId id="292" r:id="rId7"/>
    <p:sldId id="291" r:id="rId8"/>
    <p:sldId id="269" r:id="rId9"/>
    <p:sldId id="258" r:id="rId10"/>
    <p:sldId id="272" r:id="rId11"/>
    <p:sldId id="273" r:id="rId12"/>
    <p:sldId id="260" r:id="rId13"/>
    <p:sldId id="271" r:id="rId14"/>
    <p:sldId id="276" r:id="rId15"/>
    <p:sldId id="290" r:id="rId16"/>
    <p:sldId id="289" r:id="rId17"/>
    <p:sldId id="261" r:id="rId18"/>
    <p:sldId id="266" r:id="rId19"/>
    <p:sldId id="264" r:id="rId20"/>
    <p:sldId id="277" r:id="rId21"/>
    <p:sldId id="265" r:id="rId22"/>
    <p:sldId id="275" r:id="rId23"/>
    <p:sldId id="280" r:id="rId24"/>
    <p:sldId id="282" r:id="rId25"/>
    <p:sldId id="283" r:id="rId26"/>
    <p:sldId id="284" r:id="rId27"/>
    <p:sldId id="267" r:id="rId28"/>
    <p:sldId id="285" r:id="rId29"/>
    <p:sldId id="278" r:id="rId30"/>
    <p:sldId id="286" r:id="rId31"/>
    <p:sldId id="287" r:id="rId32"/>
    <p:sldId id="288"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564" autoAdjust="0"/>
  </p:normalViewPr>
  <p:slideViewPr>
    <p:cSldViewPr>
      <p:cViewPr varScale="1">
        <p:scale>
          <a:sx n="92" d="100"/>
          <a:sy n="92" d="100"/>
        </p:scale>
        <p:origin x="94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089033-EFCC-40ED-B96D-86D211851388}" type="datetimeFigureOut">
              <a:rPr lang="en-GB" smtClean="0"/>
              <a:pPr/>
              <a:t>16/03/2017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908884-CAEA-438B-8418-8AE3B1F9662A}" type="slidenum">
              <a:rPr lang="en-GB" smtClean="0"/>
              <a:pPr/>
              <a:t>‹#›</a:t>
            </a:fld>
            <a:endParaRPr lang="en-GB"/>
          </a:p>
        </p:txBody>
      </p:sp>
    </p:spTree>
    <p:extLst>
      <p:ext uri="{BB962C8B-B14F-4D97-AF65-F5344CB8AC3E}">
        <p14:creationId xmlns:p14="http://schemas.microsoft.com/office/powerpoint/2010/main" val="3568652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9908884-CAEA-438B-8418-8AE3B1F9662A}" type="slidenum">
              <a:rPr lang="en-GB" smtClean="0"/>
              <a:pPr/>
              <a:t>1</a:t>
            </a:fld>
            <a:endParaRPr lang="en-GB"/>
          </a:p>
        </p:txBody>
      </p:sp>
    </p:spTree>
    <p:extLst>
      <p:ext uri="{BB962C8B-B14F-4D97-AF65-F5344CB8AC3E}">
        <p14:creationId xmlns:p14="http://schemas.microsoft.com/office/powerpoint/2010/main" val="710038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239 revolt </a:t>
            </a:r>
            <a:endParaRPr lang="en-GB" dirty="0"/>
          </a:p>
        </p:txBody>
      </p:sp>
      <p:sp>
        <p:nvSpPr>
          <p:cNvPr id="4" name="Slide Number Placeholder 3"/>
          <p:cNvSpPr>
            <a:spLocks noGrp="1"/>
          </p:cNvSpPr>
          <p:nvPr>
            <p:ph type="sldNum" sz="quarter" idx="10"/>
          </p:nvPr>
        </p:nvSpPr>
        <p:spPr/>
        <p:txBody>
          <a:bodyPr/>
          <a:lstStyle/>
          <a:p>
            <a:fld id="{89908884-CAEA-438B-8418-8AE3B1F9662A}" type="slidenum">
              <a:rPr lang="en-GB" smtClean="0"/>
              <a:pPr/>
              <a:t>14</a:t>
            </a:fld>
            <a:endParaRPr lang="en-GB"/>
          </a:p>
        </p:txBody>
      </p:sp>
    </p:spTree>
    <p:extLst>
      <p:ext uri="{BB962C8B-B14F-4D97-AF65-F5344CB8AC3E}">
        <p14:creationId xmlns:p14="http://schemas.microsoft.com/office/powerpoint/2010/main" val="2183472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5A232F5D-02E8-4BCF-B3B1-478D3B512C31}" type="datetimeFigureOut">
              <a:rPr lang="en-GB" smtClean="0"/>
              <a:pPr/>
              <a:t>16/03/2017</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0F7752A3-68E5-4095-BA5E-B22ABA4DB31E}"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A232F5D-02E8-4BCF-B3B1-478D3B512C31}" type="datetimeFigureOut">
              <a:rPr lang="en-GB" smtClean="0"/>
              <a:pPr/>
              <a:t>16/03/2017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0F7752A3-68E5-4095-BA5E-B22ABA4DB31E}"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5A232F5D-02E8-4BCF-B3B1-478D3B512C31}" type="datetimeFigureOut">
              <a:rPr lang="en-GB" smtClean="0"/>
              <a:pPr/>
              <a:t>16/03/2017</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0F7752A3-68E5-4095-BA5E-B22ABA4DB31E}"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5A232F5D-02E8-4BCF-B3B1-478D3B512C31}" type="datetimeFigureOut">
              <a:rPr lang="en-GB" smtClean="0"/>
              <a:pPr/>
              <a:t>16/03/2017</a:t>
            </a:fld>
            <a:endParaRPr lang="en-GB"/>
          </a:p>
        </p:txBody>
      </p:sp>
      <p:sp>
        <p:nvSpPr>
          <p:cNvPr id="10" name="Slide Number Placeholder 9"/>
          <p:cNvSpPr>
            <a:spLocks noGrp="1"/>
          </p:cNvSpPr>
          <p:nvPr>
            <p:ph type="sldNum" sz="quarter" idx="16"/>
          </p:nvPr>
        </p:nvSpPr>
        <p:spPr/>
        <p:txBody>
          <a:bodyPr rtlCol="0"/>
          <a:lstStyle/>
          <a:p>
            <a:fld id="{0F7752A3-68E5-4095-BA5E-B22ABA4DB31E}"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5A232F5D-02E8-4BCF-B3B1-478D3B512C31}" type="datetimeFigureOut">
              <a:rPr lang="en-GB" smtClean="0"/>
              <a:pPr/>
              <a:t>16/03/2017</a:t>
            </a:fld>
            <a:endParaRPr lang="en-GB"/>
          </a:p>
        </p:txBody>
      </p:sp>
      <p:sp>
        <p:nvSpPr>
          <p:cNvPr id="12" name="Slide Number Placeholder 11"/>
          <p:cNvSpPr>
            <a:spLocks noGrp="1"/>
          </p:cNvSpPr>
          <p:nvPr>
            <p:ph type="sldNum" sz="quarter" idx="16"/>
          </p:nvPr>
        </p:nvSpPr>
        <p:spPr/>
        <p:txBody>
          <a:bodyPr rtlCol="0"/>
          <a:lstStyle/>
          <a:p>
            <a:fld id="{0F7752A3-68E5-4095-BA5E-B22ABA4DB31E}"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A232F5D-02E8-4BCF-B3B1-478D3B512C31}" type="datetimeFigureOut">
              <a:rPr lang="en-GB" smtClean="0"/>
              <a:pPr/>
              <a:t>16/03/2017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0F7752A3-68E5-4095-BA5E-B22ABA4DB31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232F5D-02E8-4BCF-B3B1-478D3B512C31}" type="datetimeFigureOut">
              <a:rPr lang="en-GB" smtClean="0"/>
              <a:pPr/>
              <a:t>16/03/2017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0F7752A3-68E5-4095-BA5E-B22ABA4DB31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A232F5D-02E8-4BCF-B3B1-478D3B512C31}" type="datetimeFigureOut">
              <a:rPr lang="en-GB" smtClean="0"/>
              <a:pPr/>
              <a:t>16/03/2017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0F7752A3-68E5-4095-BA5E-B22ABA4DB31E}"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5A232F5D-02E8-4BCF-B3B1-478D3B512C31}" type="datetimeFigureOut">
              <a:rPr lang="en-GB" smtClean="0"/>
              <a:pPr/>
              <a:t>16/03/2017</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0F7752A3-68E5-4095-BA5E-B22ABA4DB31E}"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A232F5D-02E8-4BCF-B3B1-478D3B512C31}" type="datetimeFigureOut">
              <a:rPr lang="en-GB" smtClean="0"/>
              <a:pPr/>
              <a:t>16/03/2017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7752A3-68E5-4095-BA5E-B22ABA4DB31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5A232F5D-02E8-4BCF-B3B1-478D3B512C31}" type="datetimeFigureOut">
              <a:rPr lang="en-GB" smtClean="0"/>
              <a:pPr/>
              <a:t>16/03/2017</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0F7752A3-68E5-4095-BA5E-B22ABA4DB31E}"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51575"/>
            <a:ext cx="2133600" cy="476250"/>
          </a:xfrm>
        </p:spPr>
        <p:txBody>
          <a:bodyPr/>
          <a:lstStyle>
            <a:lvl1pPr>
              <a:defRPr/>
            </a:lvl1pPr>
          </a:lstStyle>
          <a:p>
            <a:endParaRPr lang="en-US"/>
          </a:p>
        </p:txBody>
      </p:sp>
      <p:sp>
        <p:nvSpPr>
          <p:cNvPr id="7" name="Slide Number Placeholder 6"/>
          <p:cNvSpPr>
            <a:spLocks noGrp="1"/>
          </p:cNvSpPr>
          <p:nvPr>
            <p:ph type="sldNum" sz="quarter" idx="11"/>
          </p:nvPr>
        </p:nvSpPr>
        <p:spPr>
          <a:xfrm>
            <a:off x="6553200" y="6248400"/>
            <a:ext cx="2133600" cy="476250"/>
          </a:xfrm>
        </p:spPr>
        <p:txBody>
          <a:bodyPr/>
          <a:lstStyle>
            <a:lvl1pPr>
              <a:defRPr/>
            </a:lvl1pPr>
          </a:lstStyle>
          <a:p>
            <a:fld id="{F445910B-6D8D-4C21-8A48-E7BE83A37F10}" type="slidenum">
              <a:rPr lang="en-US"/>
              <a:pPr/>
              <a:t>‹#›</a:t>
            </a:fld>
            <a:endParaRPr lang="en-US"/>
          </a:p>
        </p:txBody>
      </p:sp>
      <p:sp>
        <p:nvSpPr>
          <p:cNvPr id="8" name="Footer Placeholder 7"/>
          <p:cNvSpPr>
            <a:spLocks noGrp="1"/>
          </p:cNvSpPr>
          <p:nvPr>
            <p:ph type="ftr" sz="quarter" idx="12"/>
          </p:nvPr>
        </p:nvSpPr>
        <p:spPr>
          <a:xfrm>
            <a:off x="3124200" y="6248400"/>
            <a:ext cx="2895600" cy="47625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5A232F5D-02E8-4BCF-B3B1-478D3B512C31}" type="datetimeFigureOut">
              <a:rPr lang="en-GB" smtClean="0"/>
              <a:pPr/>
              <a:t>16/03/2017</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0F7752A3-68E5-4095-BA5E-B22ABA4DB31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4022" r:id="rId1"/>
    <p:sldLayoutId id="2147484023" r:id="rId2"/>
    <p:sldLayoutId id="2147484024" r:id="rId3"/>
    <p:sldLayoutId id="2147484025" r:id="rId4"/>
    <p:sldLayoutId id="2147484026" r:id="rId5"/>
    <p:sldLayoutId id="2147484027" r:id="rId6"/>
    <p:sldLayoutId id="2147484028" r:id="rId7"/>
    <p:sldLayoutId id="2147484029" r:id="rId8"/>
    <p:sldLayoutId id="2147484030" r:id="rId9"/>
    <p:sldLayoutId id="2147484031" r:id="rId10"/>
    <p:sldLayoutId id="2147484032" r:id="rId11"/>
    <p:sldLayoutId id="2147484033" r:id="rId12"/>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upload.wikimedia.org/wikipedia/commons/9/96/Naqsh_i_Rustam._Investiture_d'Ardashir_1.jpg"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Defenders, Conquerors and Vanquished</a:t>
            </a:r>
            <a:endParaRPr lang="en-GB" dirty="0"/>
          </a:p>
        </p:txBody>
      </p:sp>
      <p:sp>
        <p:nvSpPr>
          <p:cNvPr id="3" name="Subtitle 2"/>
          <p:cNvSpPr>
            <a:spLocks noGrp="1"/>
          </p:cNvSpPr>
          <p:nvPr>
            <p:ph type="subTitle" idx="1"/>
          </p:nvPr>
        </p:nvSpPr>
        <p:spPr/>
        <p:txBody>
          <a:bodyPr/>
          <a:lstStyle/>
          <a:p>
            <a:r>
              <a:rPr lang="en-GB" dirty="0" smtClean="0"/>
              <a:t> Bactria and Parthia</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does Bactria fit?</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W.W. Tarn </a:t>
            </a:r>
            <a:r>
              <a:rPr lang="en-GB" i="1" dirty="0" smtClean="0"/>
              <a:t>The Greeks in Bactria and India</a:t>
            </a:r>
            <a:r>
              <a:rPr lang="en-GB" dirty="0" smtClean="0"/>
              <a:t>. 1938 and 1951</a:t>
            </a:r>
          </a:p>
          <a:p>
            <a:r>
              <a:rPr lang="en-GB" dirty="0" smtClean="0"/>
              <a:t>“in the history of India the episode of Greek rule has no meaning, it is really part of the history of Hellenism, and that is where its meaning resides” p. xx</a:t>
            </a:r>
          </a:p>
          <a:p>
            <a:r>
              <a:rPr lang="en-GB" dirty="0" smtClean="0"/>
              <a:t>A.K. </a:t>
            </a:r>
            <a:r>
              <a:rPr lang="en-GB" dirty="0" err="1" smtClean="0"/>
              <a:t>Narain</a:t>
            </a:r>
            <a:r>
              <a:rPr lang="en-GB" dirty="0" smtClean="0"/>
              <a:t> </a:t>
            </a:r>
            <a:r>
              <a:rPr lang="en-GB" i="1" dirty="0" smtClean="0"/>
              <a:t>The Indo Greeks</a:t>
            </a:r>
            <a:r>
              <a:rPr lang="en-GB" dirty="0" smtClean="0"/>
              <a:t> 1957</a:t>
            </a:r>
          </a:p>
          <a:p>
            <a:r>
              <a:rPr lang="en-GB" dirty="0" smtClean="0"/>
              <a:t>“Their history is part of the history of India and not of the Hellenistic states: they came, they saw, but India conquered.” p. 11</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Expansion of the Seleucid Empire </a:t>
            </a:r>
            <a:endParaRPr lang="en-GB" dirty="0"/>
          </a:p>
        </p:txBody>
      </p:sp>
      <p:sp>
        <p:nvSpPr>
          <p:cNvPr id="3" name="Content Placeholder 2"/>
          <p:cNvSpPr>
            <a:spLocks noGrp="1"/>
          </p:cNvSpPr>
          <p:nvPr>
            <p:ph sz="quarter" idx="1"/>
          </p:nvPr>
        </p:nvSpPr>
        <p:spPr/>
        <p:txBody>
          <a:bodyPr>
            <a:normAutofit fontScale="85000" lnSpcReduction="20000"/>
          </a:bodyPr>
          <a:lstStyle/>
          <a:p>
            <a:pPr marL="0" indent="0">
              <a:buNone/>
            </a:pPr>
            <a:r>
              <a:rPr lang="en-GB" dirty="0"/>
              <a:t>Always lying in wait for the </a:t>
            </a:r>
            <a:r>
              <a:rPr lang="en-GB" dirty="0" err="1"/>
              <a:t>neighboring</a:t>
            </a:r>
            <a:r>
              <a:rPr lang="en-GB" dirty="0"/>
              <a:t> nations, strong in arms and persuasive in council, he acquired Mesopotamia, Armenia, 'Seleucid' Cappadocia, Persis, Parthia, Bactria, Arabia, </a:t>
            </a:r>
            <a:r>
              <a:rPr lang="en-GB" dirty="0" err="1"/>
              <a:t>Tapouria</a:t>
            </a:r>
            <a:r>
              <a:rPr lang="en-GB" dirty="0"/>
              <a:t>, </a:t>
            </a:r>
            <a:r>
              <a:rPr lang="en-GB" dirty="0" err="1"/>
              <a:t>Sogdia</a:t>
            </a:r>
            <a:r>
              <a:rPr lang="en-GB" dirty="0"/>
              <a:t>, </a:t>
            </a:r>
            <a:r>
              <a:rPr lang="en-GB" dirty="0" err="1"/>
              <a:t>Arachosia</a:t>
            </a:r>
            <a:r>
              <a:rPr lang="en-GB" dirty="0"/>
              <a:t>, </a:t>
            </a:r>
            <a:r>
              <a:rPr lang="en-GB" dirty="0" err="1"/>
              <a:t>Hyrcania</a:t>
            </a:r>
            <a:r>
              <a:rPr lang="en-GB" dirty="0"/>
              <a:t>, and other adjacent peoples that had been subdued by Alexander, as far as the river Indus, so that the boundaries of his empire were the most extensive in Asia after that of Alexander. The whole region from Phrygia to the Indus was subject to </a:t>
            </a:r>
            <a:r>
              <a:rPr lang="en-GB" dirty="0" err="1"/>
              <a:t>Seleucus</a:t>
            </a:r>
            <a:r>
              <a:rPr lang="en-GB" dirty="0"/>
              <a:t>. He crossed the Indus and waged war with </a:t>
            </a:r>
            <a:r>
              <a:rPr lang="en-GB" dirty="0" err="1"/>
              <a:t>Sandrocottus</a:t>
            </a:r>
            <a:r>
              <a:rPr lang="en-GB" dirty="0"/>
              <a:t> [</a:t>
            </a:r>
            <a:r>
              <a:rPr lang="en-GB" dirty="0" err="1"/>
              <a:t>Maurya</a:t>
            </a:r>
            <a:r>
              <a:rPr lang="en-GB" dirty="0"/>
              <a:t>], king of the Indians, who dwelt on the banks of that stream, until they came to an understanding with each other and contracted a marriage relationship. Some of these exploits were performed before the death of </a:t>
            </a:r>
            <a:r>
              <a:rPr lang="en-GB" dirty="0" err="1"/>
              <a:t>Antigonus</a:t>
            </a:r>
            <a:r>
              <a:rPr lang="en-GB" dirty="0"/>
              <a:t> and some afterward</a:t>
            </a:r>
            <a:r>
              <a:rPr lang="en-GB" dirty="0" smtClean="0"/>
              <a:t>.</a:t>
            </a:r>
          </a:p>
          <a:p>
            <a:pPr marL="0" indent="0" algn="r">
              <a:buNone/>
            </a:pPr>
            <a:r>
              <a:rPr lang="en-GB" dirty="0" smtClean="0"/>
              <a:t>Appian </a:t>
            </a:r>
            <a:r>
              <a:rPr lang="en-GB" i="1" dirty="0" smtClean="0"/>
              <a:t>Syrian Wars</a:t>
            </a:r>
            <a:r>
              <a:rPr lang="en-GB" dirty="0" smtClean="0"/>
              <a:t> 55</a:t>
            </a:r>
          </a:p>
          <a:p>
            <a:endParaRPr lang="en-GB" dirty="0"/>
          </a:p>
        </p:txBody>
      </p:sp>
    </p:spTree>
    <p:extLst>
      <p:ext uri="{BB962C8B-B14F-4D97-AF65-F5344CB8AC3E}">
        <p14:creationId xmlns:p14="http://schemas.microsoft.com/office/powerpoint/2010/main" val="421265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3" y="0"/>
            <a:ext cx="4581525" cy="5705475"/>
          </a:xfrm>
          <a:prstGeom prst="rect">
            <a:avLst/>
          </a:prstGeom>
        </p:spPr>
      </p:pic>
      <p:pic>
        <p:nvPicPr>
          <p:cNvPr id="6" name="Content Placeholder 3"/>
          <p:cNvPicPr>
            <a:picLocks noGrp="1" noChangeAspect="1"/>
          </p:cNvPicPr>
          <p:nvPr>
            <p:ph sz="quarter" idx="1"/>
          </p:nvPr>
        </p:nvPicPr>
        <p:blipFill>
          <a:blip r:embed="rId3">
            <a:extLst>
              <a:ext uri="{28A0092B-C50C-407E-A947-70E740481C1C}">
                <a14:useLocalDpi xmlns:a14="http://schemas.microsoft.com/office/drawing/2010/main" val="0"/>
              </a:ext>
            </a:extLst>
          </a:blip>
          <a:stretch>
            <a:fillRect/>
          </a:stretch>
        </p:blipFill>
        <p:spPr>
          <a:xfrm>
            <a:off x="4064635" y="2554211"/>
            <a:ext cx="5079365" cy="4279365"/>
          </a:xfrm>
        </p:spPr>
      </p:pic>
    </p:spTree>
    <p:extLst>
      <p:ext uri="{BB962C8B-B14F-4D97-AF65-F5344CB8AC3E}">
        <p14:creationId xmlns:p14="http://schemas.microsoft.com/office/powerpoint/2010/main" val="4073991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http://www.ancient.eu.com/uploads/images/162.jpg"/>
          <p:cNvPicPr>
            <a:picLocks noChangeAspect="1" noChangeArrowheads="1"/>
          </p:cNvPicPr>
          <p:nvPr/>
        </p:nvPicPr>
        <p:blipFill>
          <a:blip r:embed="rId2" cstate="print"/>
          <a:srcRect/>
          <a:stretch>
            <a:fillRect/>
          </a:stretch>
        </p:blipFill>
        <p:spPr bwMode="auto">
          <a:xfrm>
            <a:off x="0" y="620973"/>
            <a:ext cx="9144000" cy="6237028"/>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Bactria under the Seleucids</a:t>
            </a:r>
            <a:endParaRPr lang="en-GB" dirty="0"/>
          </a:p>
        </p:txBody>
      </p:sp>
      <p:sp>
        <p:nvSpPr>
          <p:cNvPr id="3" name="Content Placeholder 2"/>
          <p:cNvSpPr>
            <a:spLocks noGrp="1"/>
          </p:cNvSpPr>
          <p:nvPr>
            <p:ph sz="quarter" idx="1"/>
          </p:nvPr>
        </p:nvSpPr>
        <p:spPr/>
        <p:txBody>
          <a:bodyPr/>
          <a:lstStyle/>
          <a:p>
            <a:r>
              <a:rPr lang="en-GB" dirty="0" err="1" smtClean="0"/>
              <a:t>Apame</a:t>
            </a:r>
            <a:r>
              <a:rPr lang="en-GB" dirty="0" smtClean="0"/>
              <a:t> and Seleucus</a:t>
            </a:r>
          </a:p>
          <a:p>
            <a:r>
              <a:rPr lang="en-US" dirty="0" err="1" smtClean="0"/>
              <a:t>Demodamas</a:t>
            </a:r>
            <a:r>
              <a:rPr lang="en-US" dirty="0" smtClean="0"/>
              <a:t> </a:t>
            </a:r>
          </a:p>
          <a:p>
            <a:r>
              <a:rPr lang="en-US" dirty="0" smtClean="0"/>
              <a:t>Antiochus and the eastern satrapies</a:t>
            </a:r>
            <a:endParaRPr lang="en-GB" dirty="0" smtClean="0"/>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Greeks in Bactria</a:t>
            </a:r>
            <a:endParaRPr lang="en-US" dirty="0"/>
          </a:p>
        </p:txBody>
      </p:sp>
      <p:sp>
        <p:nvSpPr>
          <p:cNvPr id="3" name="Content Placeholder 2"/>
          <p:cNvSpPr>
            <a:spLocks noGrp="1"/>
          </p:cNvSpPr>
          <p:nvPr>
            <p:ph sz="quarter" idx="1"/>
          </p:nvPr>
        </p:nvSpPr>
        <p:spPr/>
        <p:txBody>
          <a:bodyPr>
            <a:normAutofit fontScale="92500" lnSpcReduction="10000"/>
          </a:bodyPr>
          <a:lstStyle/>
          <a:p>
            <a:pPr marL="90488" indent="358775">
              <a:buNone/>
            </a:pPr>
            <a:r>
              <a:rPr lang="en-US" dirty="0" smtClean="0"/>
              <a:t>At this spot are the altars which were raised by Hercules and Father </a:t>
            </a:r>
            <a:r>
              <a:rPr lang="en-US" dirty="0" err="1" smtClean="0"/>
              <a:t>Liber</a:t>
            </a:r>
            <a:r>
              <a:rPr lang="en-US" dirty="0" smtClean="0"/>
              <a:t>, as also by Cyrus, </a:t>
            </a:r>
            <a:r>
              <a:rPr lang="en-US" dirty="0" err="1" smtClean="0"/>
              <a:t>Semiramis</a:t>
            </a:r>
            <a:r>
              <a:rPr lang="en-US" dirty="0" smtClean="0"/>
              <a:t>, and Alexander; for the expeditions of all these conquerors stopped short at this region, bounded as it is by the river </a:t>
            </a:r>
            <a:r>
              <a:rPr lang="en-US" dirty="0" err="1" smtClean="0"/>
              <a:t>Jaxartes</a:t>
            </a:r>
            <a:r>
              <a:rPr lang="en-US" dirty="0" smtClean="0"/>
              <a:t>, by the Scythians known as the </a:t>
            </a:r>
            <a:r>
              <a:rPr lang="en-US" dirty="0" err="1" smtClean="0"/>
              <a:t>Silis</a:t>
            </a:r>
            <a:r>
              <a:rPr lang="en-US" dirty="0" smtClean="0"/>
              <a:t>, and by Alexander and his officers supposed to have been the </a:t>
            </a:r>
            <a:r>
              <a:rPr lang="en-US" dirty="0" err="1" smtClean="0"/>
              <a:t>Tanais</a:t>
            </a:r>
            <a:r>
              <a:rPr lang="en-US" dirty="0" smtClean="0"/>
              <a:t>. This river was crossed by </a:t>
            </a:r>
            <a:r>
              <a:rPr lang="en-US" dirty="0" err="1" smtClean="0"/>
              <a:t>Demodamas</a:t>
            </a:r>
            <a:r>
              <a:rPr lang="en-US" dirty="0" smtClean="0"/>
              <a:t>, a general of kings Seleucus and Antiochus, and whose account more particularly we have here followed. He also consecrated certain altars here to Apollo </a:t>
            </a:r>
            <a:r>
              <a:rPr lang="en-US" dirty="0" err="1" smtClean="0"/>
              <a:t>Didymæus</a:t>
            </a:r>
            <a:r>
              <a:rPr lang="en-US" dirty="0" smtClean="0"/>
              <a:t>.</a:t>
            </a:r>
          </a:p>
          <a:p>
            <a:pPr algn="r">
              <a:buNone/>
            </a:pPr>
            <a:r>
              <a:rPr lang="en-US" dirty="0" smtClean="0"/>
              <a:t>Pliny </a:t>
            </a:r>
            <a:r>
              <a:rPr lang="en-US" i="1" dirty="0" smtClean="0"/>
              <a:t>NH</a:t>
            </a:r>
            <a:r>
              <a:rPr lang="en-US" dirty="0" smtClean="0"/>
              <a:t> 6.49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Antiochus and </a:t>
            </a:r>
            <a:r>
              <a:rPr lang="en-US" dirty="0" err="1" smtClean="0"/>
              <a:t>Stratonice</a:t>
            </a:r>
            <a:endParaRPr lang="en-US" dirty="0"/>
          </a:p>
        </p:txBody>
      </p:sp>
      <p:sp>
        <p:nvSpPr>
          <p:cNvPr id="3" name="Content Placeholder 2"/>
          <p:cNvSpPr>
            <a:spLocks noGrp="1"/>
          </p:cNvSpPr>
          <p:nvPr>
            <p:ph sz="quarter" idx="1"/>
          </p:nvPr>
        </p:nvSpPr>
        <p:spPr/>
        <p:txBody>
          <a:bodyPr>
            <a:normAutofit fontScale="85000" lnSpcReduction="20000"/>
          </a:bodyPr>
          <a:lstStyle/>
          <a:p>
            <a:pPr marL="0" indent="0">
              <a:buNone/>
            </a:pPr>
            <a:r>
              <a:rPr lang="en-US" dirty="0" smtClean="0"/>
              <a:t>“I wish”, he said, “to divide it, in the interests of your future safety, and to give a part of it now to those who are dearest to me. It is fitting that all of you, who have advanced to such greatness of dominion and power under me since the time of Alexander, should co-operate with me in everything. The dearest to me, and well worthy to reign, are my grown up soon and my wife. As they are young, I pray they may soon have children to aid in guarding the empire. I join them in marriage in your presence and send them to be sovereigns of the upper provinces now. The law which I shall impose upon you is not the customs of the Persians and other nations, but the law which is common to all, that what the king ordains is always right.”</a:t>
            </a:r>
          </a:p>
          <a:p>
            <a:pPr marL="0" indent="0" algn="r">
              <a:buNone/>
            </a:pPr>
            <a:r>
              <a:rPr lang="en-US" dirty="0" smtClean="0"/>
              <a:t>Appian </a:t>
            </a:r>
            <a:r>
              <a:rPr lang="en-US" i="1" dirty="0" smtClean="0"/>
              <a:t>Syrian Wars</a:t>
            </a:r>
            <a:r>
              <a:rPr lang="en-US" dirty="0" smtClean="0"/>
              <a:t> 61</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Greeks in Bactria</a:t>
            </a:r>
            <a:endParaRPr lang="en-GB" dirty="0"/>
          </a:p>
        </p:txBody>
      </p:sp>
      <p:sp>
        <p:nvSpPr>
          <p:cNvPr id="3" name="Content Placeholder 2"/>
          <p:cNvSpPr>
            <a:spLocks noGrp="1"/>
          </p:cNvSpPr>
          <p:nvPr>
            <p:ph sz="quarter" idx="1"/>
          </p:nvPr>
        </p:nvSpPr>
        <p:spPr>
          <a:xfrm>
            <a:off x="457200" y="2249424"/>
            <a:ext cx="8229600" cy="2835760"/>
          </a:xfrm>
        </p:spPr>
        <p:txBody>
          <a:bodyPr/>
          <a:lstStyle/>
          <a:p>
            <a:r>
              <a:rPr lang="en-US" dirty="0" err="1" smtClean="0"/>
              <a:t>Klearchos</a:t>
            </a:r>
            <a:r>
              <a:rPr lang="en-US" dirty="0" smtClean="0"/>
              <a:t> of </a:t>
            </a:r>
            <a:r>
              <a:rPr lang="en-US" dirty="0" err="1" smtClean="0"/>
              <a:t>Soloi</a:t>
            </a:r>
            <a:r>
              <a:rPr lang="en-US" dirty="0" smtClean="0"/>
              <a:t> and Delphic Maxims:</a:t>
            </a:r>
          </a:p>
          <a:p>
            <a:r>
              <a:rPr lang="en-US" dirty="0" smtClean="0"/>
              <a:t>As a child be well-behaved; as a young man self controlled; as a middle-aged man be just; as an old man a good counsellor; in death be not saddening</a:t>
            </a:r>
            <a:endParaRPr lang="en-GB" dirty="0"/>
          </a:p>
        </p:txBody>
      </p:sp>
      <p:pic>
        <p:nvPicPr>
          <p:cNvPr id="9218" name="Picture 2" descr="http://www.csad.ox.ac.uk/PMF/Maximss.jpg"/>
          <p:cNvPicPr>
            <a:picLocks noChangeAspect="1" noChangeArrowheads="1"/>
          </p:cNvPicPr>
          <p:nvPr/>
        </p:nvPicPr>
        <p:blipFill>
          <a:blip r:embed="rId2" cstate="print"/>
          <a:srcRect/>
          <a:stretch>
            <a:fillRect/>
          </a:stretch>
        </p:blipFill>
        <p:spPr bwMode="auto">
          <a:xfrm>
            <a:off x="0" y="5212662"/>
            <a:ext cx="9144000" cy="164533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 </a:t>
            </a:r>
            <a:r>
              <a:rPr lang="en-GB" dirty="0" err="1" smtClean="0"/>
              <a:t>Khanoum</a:t>
            </a:r>
            <a:r>
              <a:rPr lang="en-GB" dirty="0" smtClean="0"/>
              <a:t>: A Greek city?</a:t>
            </a:r>
            <a:endParaRPr lang="en-GB" dirty="0"/>
          </a:p>
        </p:txBody>
      </p:sp>
      <p:pic>
        <p:nvPicPr>
          <p:cNvPr id="29698" name="Picture 2" descr="http://www.archeo.ens.fr/local/cache-vignettes/L430xH323/Ai_KWeb-cd7dd.jpg"/>
          <p:cNvPicPr>
            <a:picLocks noChangeAspect="1" noChangeArrowheads="1"/>
          </p:cNvPicPr>
          <p:nvPr/>
        </p:nvPicPr>
        <p:blipFill>
          <a:blip r:embed="rId2" cstate="print"/>
          <a:srcRect/>
          <a:stretch>
            <a:fillRect/>
          </a:stretch>
        </p:blipFill>
        <p:spPr bwMode="auto">
          <a:xfrm>
            <a:off x="323528" y="2708920"/>
            <a:ext cx="4313792" cy="3240360"/>
          </a:xfrm>
          <a:prstGeom prst="rect">
            <a:avLst/>
          </a:prstGeom>
          <a:noFill/>
        </p:spPr>
      </p:pic>
      <p:pic>
        <p:nvPicPr>
          <p:cNvPr id="29700" name="Picture 4" descr="http://www.archeo.ens.fr/local/cache-vignettes/L430xH217/AK-18bb8.jpg"/>
          <p:cNvPicPr>
            <a:picLocks noChangeAspect="1" noChangeArrowheads="1"/>
          </p:cNvPicPr>
          <p:nvPr/>
        </p:nvPicPr>
        <p:blipFill>
          <a:blip r:embed="rId3" cstate="print"/>
          <a:srcRect/>
          <a:stretch>
            <a:fillRect/>
          </a:stretch>
        </p:blipFill>
        <p:spPr bwMode="auto">
          <a:xfrm>
            <a:off x="4860032" y="3068960"/>
            <a:ext cx="4095750" cy="2066925"/>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14959" t="38320" r="53017" b="4561"/>
          <a:stretch>
            <a:fillRect/>
          </a:stretch>
        </p:blipFill>
        <p:spPr bwMode="auto">
          <a:xfrm rot="10800000">
            <a:off x="1691680" y="677117"/>
            <a:ext cx="5544616" cy="6180883"/>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914" y="0"/>
            <a:ext cx="7860172" cy="6858000"/>
          </a:xfrm>
          <a:prstGeom prst="rect">
            <a:avLst/>
          </a:prstGeom>
        </p:spPr>
      </p:pic>
    </p:spTree>
    <p:extLst>
      <p:ext uri="{BB962C8B-B14F-4D97-AF65-F5344CB8AC3E}">
        <p14:creationId xmlns:p14="http://schemas.microsoft.com/office/powerpoint/2010/main" val="2838650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602" y="0"/>
            <a:ext cx="6532795" cy="6858000"/>
          </a:xfrm>
          <a:prstGeom prst="rect">
            <a:avLst/>
          </a:prstGeom>
        </p:spPr>
      </p:pic>
    </p:spTree>
    <p:extLst>
      <p:ext uri="{BB962C8B-B14F-4D97-AF65-F5344CB8AC3E}">
        <p14:creationId xmlns:p14="http://schemas.microsoft.com/office/powerpoint/2010/main" val="1075652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Diodotus</a:t>
            </a:r>
            <a:r>
              <a:rPr lang="en-GB" dirty="0" smtClean="0"/>
              <a:t> I and II</a:t>
            </a:r>
            <a:endParaRPr lang="en-GB" dirty="0"/>
          </a:p>
        </p:txBody>
      </p:sp>
      <p:pic>
        <p:nvPicPr>
          <p:cNvPr id="8194" name="Picture 2" descr="http://wildwinds.com/coins/greece/baktria/kings/diodotos_I/SC_630.1.jpg"/>
          <p:cNvPicPr>
            <a:picLocks noChangeAspect="1" noChangeArrowheads="1"/>
          </p:cNvPicPr>
          <p:nvPr/>
        </p:nvPicPr>
        <p:blipFill>
          <a:blip r:embed="rId3" cstate="print"/>
          <a:srcRect/>
          <a:stretch>
            <a:fillRect/>
          </a:stretch>
        </p:blipFill>
        <p:spPr bwMode="auto">
          <a:xfrm>
            <a:off x="0" y="2132856"/>
            <a:ext cx="4762500" cy="2190750"/>
          </a:xfrm>
          <a:prstGeom prst="rect">
            <a:avLst/>
          </a:prstGeom>
          <a:noFill/>
        </p:spPr>
      </p:pic>
      <p:pic>
        <p:nvPicPr>
          <p:cNvPr id="8196" name="Picture 4" descr="http://wildwinds.com/coins/greece/baktria/kings/diodotos_II/Bop_06F.jpg"/>
          <p:cNvPicPr>
            <a:picLocks noChangeAspect="1" noChangeArrowheads="1"/>
          </p:cNvPicPr>
          <p:nvPr/>
        </p:nvPicPr>
        <p:blipFill>
          <a:blip r:embed="rId4" cstate="print"/>
          <a:srcRect/>
          <a:stretch>
            <a:fillRect/>
          </a:stretch>
        </p:blipFill>
        <p:spPr bwMode="auto">
          <a:xfrm>
            <a:off x="0" y="4365104"/>
            <a:ext cx="4762500" cy="2286001"/>
          </a:xfrm>
          <a:prstGeom prst="rect">
            <a:avLst/>
          </a:prstGeom>
          <a:noFill/>
        </p:spPr>
      </p:pic>
      <p:sp>
        <p:nvSpPr>
          <p:cNvPr id="5" name="TextBox 4"/>
          <p:cNvSpPr txBox="1"/>
          <p:nvPr/>
        </p:nvSpPr>
        <p:spPr>
          <a:xfrm>
            <a:off x="4932040" y="2132856"/>
            <a:ext cx="4032448" cy="2031325"/>
          </a:xfrm>
          <a:prstGeom prst="rect">
            <a:avLst/>
          </a:prstGeom>
          <a:noFill/>
        </p:spPr>
        <p:txBody>
          <a:bodyPr wrap="square" rtlCol="0">
            <a:spAutoFit/>
          </a:bodyPr>
          <a:lstStyle/>
          <a:p>
            <a:r>
              <a:rPr lang="en-GB" dirty="0" smtClean="0"/>
              <a:t>At the same period, also, </a:t>
            </a:r>
            <a:r>
              <a:rPr lang="en-GB" dirty="0" err="1" smtClean="0"/>
              <a:t>Theodotus</a:t>
            </a:r>
            <a:r>
              <a:rPr lang="en-GB" dirty="0" smtClean="0"/>
              <a:t>, governor of the thousand cities of Bactria, revolted, and assumed the title of king; and all the other people of the east, influenced by his example, fell away from the Macedonians. </a:t>
            </a:r>
          </a:p>
          <a:p>
            <a:pPr algn="r"/>
            <a:r>
              <a:rPr lang="en-GB" dirty="0" smtClean="0"/>
              <a:t>Justin 41.4</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066800"/>
          </a:xfrm>
        </p:spPr>
        <p:txBody>
          <a:bodyPr/>
          <a:lstStyle/>
          <a:p>
            <a:r>
              <a:rPr lang="en-GB" dirty="0" smtClean="0"/>
              <a:t>Anabasis of Antiochus III</a:t>
            </a:r>
            <a:endParaRPr lang="en-GB" dirty="0"/>
          </a:p>
        </p:txBody>
      </p:sp>
      <p:sp>
        <p:nvSpPr>
          <p:cNvPr id="3" name="Content Placeholder 2"/>
          <p:cNvSpPr>
            <a:spLocks noGrp="1"/>
          </p:cNvSpPr>
          <p:nvPr>
            <p:ph sz="quarter" idx="1"/>
          </p:nvPr>
        </p:nvSpPr>
        <p:spPr>
          <a:xfrm>
            <a:off x="467544" y="1628800"/>
            <a:ext cx="8229600" cy="5445224"/>
          </a:xfrm>
        </p:spPr>
        <p:txBody>
          <a:bodyPr>
            <a:normAutofit fontScale="62500" lnSpcReduction="20000"/>
          </a:bodyPr>
          <a:lstStyle/>
          <a:p>
            <a:pPr marL="0" indent="361950">
              <a:buNone/>
            </a:pPr>
            <a:r>
              <a:rPr lang="en-GB" dirty="0" smtClean="0"/>
              <a:t>For </a:t>
            </a:r>
            <a:r>
              <a:rPr lang="en-GB" dirty="0" err="1" smtClean="0"/>
              <a:t>Euthydemus</a:t>
            </a:r>
            <a:r>
              <a:rPr lang="en-GB" dirty="0" smtClean="0"/>
              <a:t> himself was a native of Magnesia, and he now, in defending himself to </a:t>
            </a:r>
            <a:r>
              <a:rPr lang="en-GB" dirty="0" err="1" smtClean="0"/>
              <a:t>Teleas</a:t>
            </a:r>
            <a:r>
              <a:rPr lang="en-GB" dirty="0" smtClean="0"/>
              <a:t>, said that Antiochus was not justified in attempting to deprive him of his kingdom, as he himself had never revolted against the king, but after others had revolted he had possessed himself of the throne of Bactria by destroying their descendants. After speaking at some length in the same sense he begged </a:t>
            </a:r>
            <a:r>
              <a:rPr lang="en-GB" dirty="0" err="1" smtClean="0"/>
              <a:t>Teleas</a:t>
            </a:r>
            <a:r>
              <a:rPr lang="en-GB" dirty="0" smtClean="0"/>
              <a:t> to mediate between them in a friendly manner and bring about a reconciliation, entreating Antiochus not to grudge him the name and state of king, as if he did not yield to this request, neither of them would be safe; for considerable hordes of Nomads were approaching, and this was not only a grave danger to both of them, but if they consented to admit them, the country would certainly relapse into barbarism. After speaking thus he dispatched </a:t>
            </a:r>
            <a:r>
              <a:rPr lang="en-GB" dirty="0" err="1" smtClean="0"/>
              <a:t>Teleas</a:t>
            </a:r>
            <a:r>
              <a:rPr lang="en-GB" dirty="0" smtClean="0"/>
              <a:t> to Antiochus. The king, who had long been on the look-out for a solution of the question when he received </a:t>
            </a:r>
            <a:r>
              <a:rPr lang="en-GB" dirty="0" err="1" smtClean="0"/>
              <a:t>Teleas</a:t>
            </a:r>
            <a:r>
              <a:rPr lang="en-GB" dirty="0" smtClean="0"/>
              <a:t>' report, gladly consented to an accommodation owing to the reasons above stated. </a:t>
            </a:r>
            <a:r>
              <a:rPr lang="en-GB" dirty="0" err="1" smtClean="0"/>
              <a:t>Teleas</a:t>
            </a:r>
            <a:r>
              <a:rPr lang="en-GB" dirty="0" smtClean="0"/>
              <a:t> went backwards and forwards more than once to both kings, and finally </a:t>
            </a:r>
            <a:r>
              <a:rPr lang="en-GB" dirty="0" err="1" smtClean="0"/>
              <a:t>Euthydemus</a:t>
            </a:r>
            <a:r>
              <a:rPr lang="en-GB" dirty="0" smtClean="0"/>
              <a:t> sent off his son Demetrius to ratify the agreement. Antiochus, on receiving the young man and judging him from his appearance, conversation, and dignity of bearing to be worthy of royal rank, in the first place promised to give him one of his daughters in marriage and next gave permission to his father to style himself king. After making a written treaty concerning other points and entering into a sworn alliance, Antiochus took his departure, serving out generous rations of grain to his troops and adding to his own the elephants belonging to </a:t>
            </a:r>
            <a:r>
              <a:rPr lang="en-GB" dirty="0" err="1" smtClean="0"/>
              <a:t>Euthydemus</a:t>
            </a:r>
            <a:r>
              <a:rPr lang="en-GB" dirty="0" smtClean="0"/>
              <a:t>. </a:t>
            </a:r>
          </a:p>
          <a:p>
            <a:pPr marL="0" indent="361950" algn="r">
              <a:buNone/>
            </a:pPr>
            <a:r>
              <a:rPr lang="en-GB" dirty="0" smtClean="0"/>
              <a:t>Polybius 11.39</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1066800"/>
          </a:xfrm>
        </p:spPr>
        <p:txBody>
          <a:bodyPr/>
          <a:lstStyle/>
          <a:p>
            <a:r>
              <a:rPr lang="en-GB" dirty="0" smtClean="0"/>
              <a:t>Parthia</a:t>
            </a:r>
            <a:endParaRPr lang="en-GB" dirty="0"/>
          </a:p>
        </p:txBody>
      </p:sp>
      <p:sp>
        <p:nvSpPr>
          <p:cNvPr id="3" name="Content Placeholder 2"/>
          <p:cNvSpPr>
            <a:spLocks noGrp="1"/>
          </p:cNvSpPr>
          <p:nvPr>
            <p:ph sz="quarter" idx="1"/>
          </p:nvPr>
        </p:nvSpPr>
        <p:spPr>
          <a:xfrm>
            <a:off x="457200" y="1484784"/>
            <a:ext cx="8229600" cy="5976664"/>
          </a:xfrm>
        </p:spPr>
        <p:txBody>
          <a:bodyPr>
            <a:normAutofit fontScale="70000" lnSpcReduction="20000"/>
          </a:bodyPr>
          <a:lstStyle/>
          <a:p>
            <a:pPr marL="0" indent="0">
              <a:buNone/>
            </a:pPr>
            <a:r>
              <a:rPr lang="en-GB" dirty="0" smtClean="0"/>
              <a:t>The </a:t>
            </a:r>
            <a:r>
              <a:rPr lang="en-GB" dirty="0" err="1" smtClean="0"/>
              <a:t>Parthians</a:t>
            </a:r>
            <a:r>
              <a:rPr lang="en-GB" dirty="0" smtClean="0"/>
              <a:t>, in whose hands the empire of the east now is, having divided the world, as it were, with the Romans, were originally exiles from Scythia. This is apparent from their very name; for in the Scythian language exiles are called </a:t>
            </a:r>
            <a:r>
              <a:rPr lang="en-GB" i="1" dirty="0" err="1" smtClean="0"/>
              <a:t>Parthi</a:t>
            </a:r>
            <a:r>
              <a:rPr lang="en-GB" dirty="0" smtClean="0"/>
              <a:t>. During the time of the Assyrians and Medes, they were the most obscure of all the people of the east. Subsequently, too, when the empire of the east was transferred from the Medes to the Persians, they were but as a herd without a name, and fell under the power of the stronger. At last they became subject to the Macedonians, when they conquered the east; so that it must seem wonderful to every one, that they should have reached such a height of good fortune as to rule over those nations under whose sway they had been merely slaves. Being assailed by the Romans, also, in three wars, under the conduct of the greatest generals, and at the most flourishing period of the republic, they alone, of all nations, were not only a match for them, but came off victorious; though it may have been a greater glory to them, indeed, to have been able to rise amidst the Assyrian, Median, and Persian empires, so celebrated of old, and the most powerful dominion of Bactria, peopled with a thousand cities, than to have been victorious in war against a people that came from a distance; especially when they were continually harassed by severe wars with the Scythians and other neighbouring nations, and pressed with various other formidable contests. </a:t>
            </a:r>
          </a:p>
          <a:p>
            <a:pPr algn="r">
              <a:buNone/>
            </a:pPr>
            <a:r>
              <a:rPr lang="en-GB" dirty="0" smtClean="0"/>
              <a:t>Justin 41.1</a:t>
            </a:r>
            <a:br>
              <a:rPr lang="en-GB" dirty="0" smtClean="0"/>
            </a:br>
            <a:r>
              <a:rPr lang="en-GB" dirty="0" smtClean="0"/>
              <a:t/>
            </a:r>
            <a:br>
              <a:rPr lang="en-GB" dirty="0" smtClean="0"/>
            </a:b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34818" name="Picture 2" descr="http://www.cais-soas.com/CAIS/Images2/Maps/Map_of_Iran_under_Parthian_Dynasty.gif"/>
          <p:cNvPicPr>
            <a:picLocks noChangeAspect="1" noChangeArrowheads="1"/>
          </p:cNvPicPr>
          <p:nvPr/>
        </p:nvPicPr>
        <p:blipFill>
          <a:blip r:embed="rId2" cstate="print"/>
          <a:srcRect/>
          <a:stretch>
            <a:fillRect/>
          </a:stretch>
        </p:blipFill>
        <p:spPr bwMode="auto">
          <a:xfrm>
            <a:off x="251520" y="-33008"/>
            <a:ext cx="8604448" cy="6891008"/>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229600" cy="576064"/>
          </a:xfrm>
        </p:spPr>
        <p:txBody>
          <a:bodyPr>
            <a:normAutofit fontScale="90000"/>
          </a:bodyPr>
          <a:lstStyle/>
          <a:p>
            <a:r>
              <a:rPr lang="en-GB" dirty="0" smtClean="0"/>
              <a:t>Rise of Parthia</a:t>
            </a:r>
            <a:endParaRPr lang="en-GB" dirty="0"/>
          </a:p>
        </p:txBody>
      </p:sp>
      <p:sp>
        <p:nvSpPr>
          <p:cNvPr id="3" name="Content Placeholder 2"/>
          <p:cNvSpPr>
            <a:spLocks noGrp="1"/>
          </p:cNvSpPr>
          <p:nvPr>
            <p:ph sz="quarter" idx="1"/>
          </p:nvPr>
        </p:nvSpPr>
        <p:spPr>
          <a:xfrm>
            <a:off x="395536" y="1484784"/>
            <a:ext cx="8229600" cy="6336704"/>
          </a:xfrm>
        </p:spPr>
        <p:txBody>
          <a:bodyPr>
            <a:normAutofit fontScale="77500" lnSpcReduction="20000"/>
          </a:bodyPr>
          <a:lstStyle/>
          <a:p>
            <a:pPr marL="0" indent="0">
              <a:buNone/>
            </a:pPr>
            <a:r>
              <a:rPr lang="en-GB" dirty="0" smtClean="0"/>
              <a:t>At the same period, also, </a:t>
            </a:r>
            <a:r>
              <a:rPr lang="en-GB" dirty="0" err="1" smtClean="0"/>
              <a:t>Theodotus</a:t>
            </a:r>
            <a:r>
              <a:rPr lang="en-GB" dirty="0" smtClean="0"/>
              <a:t>, governor of the thousand cities of Bactria, revolted, and assumed the title of king; and all the other people of the east, influenced by his example, fell away from the Macedonians. One </a:t>
            </a:r>
            <a:r>
              <a:rPr lang="en-GB" dirty="0" err="1" smtClean="0"/>
              <a:t>Arsaces</a:t>
            </a:r>
            <a:r>
              <a:rPr lang="en-GB" dirty="0" smtClean="0"/>
              <a:t>, a man of uncertain origin, but of undisputed bravery, happened to arise at this time; and he, who was accustomed to live by plunder and depredations, hearing a report that </a:t>
            </a:r>
            <a:r>
              <a:rPr lang="en-GB" dirty="0" err="1" smtClean="0"/>
              <a:t>Seleucus</a:t>
            </a:r>
            <a:r>
              <a:rPr lang="en-GB" dirty="0" smtClean="0"/>
              <a:t> was overcome by the </a:t>
            </a:r>
            <a:r>
              <a:rPr lang="en-GB" dirty="0" err="1" smtClean="0"/>
              <a:t>Gauls</a:t>
            </a:r>
            <a:r>
              <a:rPr lang="en-GB" dirty="0" smtClean="0"/>
              <a:t> in Asia, and being consequently freed from dread of that prince, invaded Parthia with a band of marauders, overthrew </a:t>
            </a:r>
            <a:r>
              <a:rPr lang="en-GB" dirty="0" err="1" smtClean="0"/>
              <a:t>Andragoras</a:t>
            </a:r>
            <a:r>
              <a:rPr lang="en-GB" dirty="0" smtClean="0"/>
              <a:t> his lieutenant, and, after putting him to death, took upon himself the government of the country. Not long after, too, he made himself master of </a:t>
            </a:r>
            <a:r>
              <a:rPr lang="en-GB" dirty="0" err="1" smtClean="0"/>
              <a:t>Hyrcania</a:t>
            </a:r>
            <a:r>
              <a:rPr lang="en-GB" dirty="0" smtClean="0"/>
              <a:t>, and thus, invested with authority over two nations, raised a large army, through fear of </a:t>
            </a:r>
            <a:r>
              <a:rPr lang="en-GB" dirty="0" err="1" smtClean="0"/>
              <a:t>Seleucus</a:t>
            </a:r>
            <a:r>
              <a:rPr lang="en-GB" dirty="0" smtClean="0"/>
              <a:t> and </a:t>
            </a:r>
            <a:r>
              <a:rPr lang="en-GB" dirty="0" err="1" smtClean="0"/>
              <a:t>Theodotus</a:t>
            </a:r>
            <a:r>
              <a:rPr lang="en-GB" dirty="0" smtClean="0"/>
              <a:t>, king of the </a:t>
            </a:r>
            <a:r>
              <a:rPr lang="en-GB" dirty="0" err="1" smtClean="0"/>
              <a:t>Bactrians</a:t>
            </a:r>
            <a:r>
              <a:rPr lang="en-GB" dirty="0" smtClean="0"/>
              <a:t>. But being soon relieved of his fears by the death of </a:t>
            </a:r>
            <a:r>
              <a:rPr lang="en-GB" dirty="0" err="1" smtClean="0"/>
              <a:t>Theodotus</a:t>
            </a:r>
            <a:r>
              <a:rPr lang="en-GB" dirty="0" smtClean="0"/>
              <a:t>, he made peace and an alliance with his son, who was also named </a:t>
            </a:r>
            <a:r>
              <a:rPr lang="en-GB" dirty="0" err="1" smtClean="0"/>
              <a:t>Theodotus</a:t>
            </a:r>
            <a:r>
              <a:rPr lang="en-GB" dirty="0" smtClean="0"/>
              <a:t>; and not long after, engaging with king </a:t>
            </a:r>
            <a:r>
              <a:rPr lang="en-GB" dirty="0" err="1" smtClean="0"/>
              <a:t>Seleucus</a:t>
            </a:r>
            <a:r>
              <a:rPr lang="en-GB" dirty="0" smtClean="0"/>
              <a:t>, who came to take vengeance on the </a:t>
            </a:r>
            <a:r>
              <a:rPr lang="en-GB" dirty="0" err="1" smtClean="0"/>
              <a:t>revolters</a:t>
            </a:r>
            <a:r>
              <a:rPr lang="en-GB" dirty="0" smtClean="0"/>
              <a:t>, he obtained a victory; and the </a:t>
            </a:r>
            <a:r>
              <a:rPr lang="en-GB" dirty="0" err="1" smtClean="0"/>
              <a:t>Parthians</a:t>
            </a:r>
            <a:r>
              <a:rPr lang="en-GB" dirty="0" smtClean="0"/>
              <a:t> observe the day on which it was gained with great solemnity, as the date of the commencement of their liberty. </a:t>
            </a:r>
          </a:p>
          <a:p>
            <a:pPr marL="0" indent="0" algn="r">
              <a:buNone/>
            </a:pPr>
            <a:r>
              <a:rPr lang="en-GB" dirty="0" smtClean="0"/>
              <a:t>Justin 41.4</a:t>
            </a:r>
            <a:br>
              <a:rPr lang="en-GB" dirty="0" smtClean="0"/>
            </a:br>
            <a:r>
              <a:rPr lang="en-GB" dirty="0" smtClean="0"/>
              <a:t/>
            </a:r>
            <a:br>
              <a:rPr lang="en-GB" dirty="0" smtClean="0"/>
            </a:b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48680"/>
            <a:ext cx="8229600" cy="1066800"/>
          </a:xfrm>
        </p:spPr>
        <p:txBody>
          <a:bodyPr/>
          <a:lstStyle/>
          <a:p>
            <a:r>
              <a:rPr lang="en-US" dirty="0" smtClean="0"/>
              <a:t>Parthian Conquests</a:t>
            </a:r>
            <a:endParaRPr lang="en-US" dirty="0"/>
          </a:p>
        </p:txBody>
      </p:sp>
      <p:sp>
        <p:nvSpPr>
          <p:cNvPr id="3" name="Content Placeholder 2"/>
          <p:cNvSpPr>
            <a:spLocks noGrp="1"/>
          </p:cNvSpPr>
          <p:nvPr>
            <p:ph sz="quarter" idx="1"/>
          </p:nvPr>
        </p:nvSpPr>
        <p:spPr>
          <a:xfrm>
            <a:off x="457200" y="1484784"/>
            <a:ext cx="8229600" cy="5616624"/>
          </a:xfrm>
        </p:spPr>
        <p:txBody>
          <a:bodyPr>
            <a:normAutofit fontScale="77500" lnSpcReduction="20000"/>
          </a:bodyPr>
          <a:lstStyle/>
          <a:p>
            <a:pPr marL="0" indent="450850">
              <a:buNone/>
            </a:pPr>
            <a:r>
              <a:rPr lang="en-GB" dirty="0" smtClean="0"/>
              <a:t>Almost at the same time that </a:t>
            </a:r>
            <a:r>
              <a:rPr lang="en-GB" dirty="0" err="1" smtClean="0"/>
              <a:t>Mithridates</a:t>
            </a:r>
            <a:r>
              <a:rPr lang="en-GB" dirty="0" smtClean="0"/>
              <a:t> ascended the throne among the </a:t>
            </a:r>
            <a:r>
              <a:rPr lang="en-GB" dirty="0" err="1" smtClean="0"/>
              <a:t>Parthians</a:t>
            </a:r>
            <a:r>
              <a:rPr lang="en-GB" dirty="0" smtClean="0"/>
              <a:t>, </a:t>
            </a:r>
            <a:r>
              <a:rPr lang="en-GB" dirty="0" err="1" smtClean="0"/>
              <a:t>Eucratides</a:t>
            </a:r>
            <a:r>
              <a:rPr lang="en-GB" dirty="0" smtClean="0"/>
              <a:t> began to reign among the </a:t>
            </a:r>
            <a:r>
              <a:rPr lang="en-GB" dirty="0" err="1" smtClean="0"/>
              <a:t>Bactrians</a:t>
            </a:r>
            <a:r>
              <a:rPr lang="en-GB" dirty="0" smtClean="0"/>
              <a:t>; both of them being great men. But the fortune of the </a:t>
            </a:r>
            <a:r>
              <a:rPr lang="en-GB" dirty="0" err="1" smtClean="0"/>
              <a:t>Parthians</a:t>
            </a:r>
            <a:r>
              <a:rPr lang="en-GB" dirty="0" smtClean="0"/>
              <a:t>, being the more successful, raised them, under this prince, to the highest degree of power; while the </a:t>
            </a:r>
            <a:r>
              <a:rPr lang="en-GB" dirty="0" err="1" smtClean="0"/>
              <a:t>Bactrians</a:t>
            </a:r>
            <a:r>
              <a:rPr lang="en-GB" dirty="0" smtClean="0"/>
              <a:t>, harassed with various wars, lost not only their dominions, but their liberty; for having suffered from contentions with the </a:t>
            </a:r>
            <a:r>
              <a:rPr lang="en-GB" dirty="0" err="1" smtClean="0"/>
              <a:t>Sogdians</a:t>
            </a:r>
            <a:r>
              <a:rPr lang="en-GB" dirty="0" smtClean="0"/>
              <a:t>, the </a:t>
            </a:r>
            <a:r>
              <a:rPr lang="en-GB" dirty="0" err="1" smtClean="0"/>
              <a:t>Drangians</a:t>
            </a:r>
            <a:r>
              <a:rPr lang="en-GB" dirty="0" smtClean="0"/>
              <a:t>, and the Indians, they were at last overcome, as if exhausted, by the weaker </a:t>
            </a:r>
            <a:r>
              <a:rPr lang="en-GB" dirty="0" err="1" smtClean="0"/>
              <a:t>Parthians</a:t>
            </a:r>
            <a:r>
              <a:rPr lang="en-GB" dirty="0" smtClean="0"/>
              <a:t>. </a:t>
            </a:r>
            <a:r>
              <a:rPr lang="en-GB" dirty="0" err="1" smtClean="0"/>
              <a:t>Eucratides</a:t>
            </a:r>
            <a:r>
              <a:rPr lang="en-GB" dirty="0" smtClean="0"/>
              <a:t>, however, carried on several wars with great spirit, and though much reduced by his losses in them, yet, when he was besieged by Demetrius king of the Indians, with a garrison of only three hundred soldiers, he repulsed, by continual sallies, a force of sixty thousand enemies.</a:t>
            </a:r>
            <a:r>
              <a:rPr lang="en-GB" baseline="30000" dirty="0" smtClean="0"/>
              <a:t> </a:t>
            </a:r>
            <a:r>
              <a:rPr lang="en-GB" dirty="0" smtClean="0"/>
              <a:t>Having accordingly escaped, after a five months’ siege, he reduced India under his power. But as he was returning from the country, he was killed on his march by his son, with whom he had shared his throne, and who was so far from concealing the murder, that, as if he had killed an enemy, and not his father, he drove his chariot through his blood, and ordered his body to be cast out unburied. </a:t>
            </a:r>
          </a:p>
          <a:p>
            <a:pPr algn="r">
              <a:buNone/>
            </a:pPr>
            <a:r>
              <a:rPr lang="en-GB" dirty="0" smtClean="0"/>
              <a:t>Justin 41.6</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rrowheads="1"/>
          </p:cNvSpPr>
          <p:nvPr>
            <p:ph type="title"/>
          </p:nvPr>
        </p:nvSpPr>
        <p:spPr/>
        <p:txBody>
          <a:bodyPr>
            <a:normAutofit fontScale="90000"/>
          </a:bodyPr>
          <a:lstStyle/>
          <a:p>
            <a:r>
              <a:rPr lang="en-US" dirty="0" err="1" smtClean="0"/>
              <a:t>Parthians</a:t>
            </a:r>
            <a:r>
              <a:rPr lang="en-US" dirty="0" smtClean="0"/>
              <a:t> and Seleucids: Demetrius II</a:t>
            </a:r>
            <a:endParaRPr lang="en-US" dirty="0"/>
          </a:p>
        </p:txBody>
      </p:sp>
      <p:sp>
        <p:nvSpPr>
          <p:cNvPr id="83971" name="Rectangle 3"/>
          <p:cNvSpPr>
            <a:spLocks noGrp="1" noChangeArrowheads="1"/>
          </p:cNvSpPr>
          <p:nvPr>
            <p:ph sz="quarter" idx="1"/>
          </p:nvPr>
        </p:nvSpPr>
        <p:spPr/>
        <p:txBody>
          <a:bodyPr/>
          <a:lstStyle/>
          <a:p>
            <a:r>
              <a:rPr lang="en-US" dirty="0"/>
              <a:t>Young, </a:t>
            </a:r>
            <a:r>
              <a:rPr lang="en-US" dirty="0" smtClean="0"/>
              <a:t>inexperienced </a:t>
            </a:r>
            <a:r>
              <a:rPr lang="en-US" dirty="0"/>
              <a:t>King</a:t>
            </a:r>
          </a:p>
          <a:p>
            <a:r>
              <a:rPr lang="en-US" dirty="0"/>
              <a:t>Unpopular at Antioch</a:t>
            </a:r>
          </a:p>
          <a:p>
            <a:r>
              <a:rPr lang="en-US" dirty="0"/>
              <a:t>His own mercenaries plundering the country for pay</a:t>
            </a:r>
          </a:p>
          <a:p>
            <a:r>
              <a:rPr lang="en-US" dirty="0"/>
              <a:t>Internal Rebellion (revolt of </a:t>
            </a:r>
            <a:r>
              <a:rPr lang="en-US" dirty="0" err="1"/>
              <a:t>Tryphon</a:t>
            </a:r>
            <a:r>
              <a:rPr lang="en-US" dirty="0"/>
              <a:t>)</a:t>
            </a:r>
          </a:p>
          <a:p>
            <a:r>
              <a:rPr lang="en-US" dirty="0"/>
              <a:t>Jewish Rebellion</a:t>
            </a:r>
          </a:p>
          <a:p>
            <a:r>
              <a:rPr lang="en-US" dirty="0"/>
              <a:t>Parthian Invasion</a:t>
            </a:r>
          </a:p>
          <a:p>
            <a:pPr>
              <a:buFont typeface="Wingdings" pitchFamily="2" charset="2"/>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397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39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397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397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39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rrowheads="1"/>
          </p:cNvSpPr>
          <p:nvPr>
            <p:ph type="title"/>
          </p:nvPr>
        </p:nvSpPr>
        <p:spPr/>
        <p:txBody>
          <a:bodyPr/>
          <a:lstStyle/>
          <a:p>
            <a:r>
              <a:rPr lang="en-US"/>
              <a:t>Antiochos VII Sidetes</a:t>
            </a:r>
          </a:p>
        </p:txBody>
      </p:sp>
      <p:sp>
        <p:nvSpPr>
          <p:cNvPr id="88067" name="Rectangle 3"/>
          <p:cNvSpPr>
            <a:spLocks noGrp="1" noChangeArrowheads="1"/>
          </p:cNvSpPr>
          <p:nvPr>
            <p:ph sz="quarter" idx="1"/>
          </p:nvPr>
        </p:nvSpPr>
        <p:spPr/>
        <p:txBody>
          <a:bodyPr/>
          <a:lstStyle/>
          <a:p>
            <a:r>
              <a:rPr lang="en-US"/>
              <a:t>Problems at the start of his reign:</a:t>
            </a:r>
          </a:p>
          <a:p>
            <a:pPr lvl="1"/>
            <a:r>
              <a:rPr lang="en-US"/>
              <a:t>Demetrios II was forced to deal with Parthian invasion and is captured but still alive</a:t>
            </a:r>
          </a:p>
          <a:p>
            <a:pPr lvl="1"/>
            <a:r>
              <a:rPr lang="en-US"/>
              <a:t>Tryphon is claiming the throne</a:t>
            </a:r>
          </a:p>
          <a:p>
            <a:pPr lvl="1"/>
            <a:r>
              <a:rPr lang="en-US"/>
              <a:t>The Jews are in revolt</a:t>
            </a:r>
          </a:p>
          <a:p>
            <a:pPr lvl="1"/>
            <a:endParaRPr lang="en-US"/>
          </a:p>
          <a:p>
            <a:pPr>
              <a:buFont typeface="Wingdings" pitchFamily="2" charset="2"/>
              <a:buNone/>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806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806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80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p:cNvSpPr>
          <p:nvPr>
            <p:ph type="title"/>
          </p:nvPr>
        </p:nvSpPr>
        <p:spPr/>
        <p:txBody>
          <a:bodyPr/>
          <a:lstStyle/>
          <a:p>
            <a:r>
              <a:rPr lang="en-US"/>
              <a:t>Antiochos VII Sidetes</a:t>
            </a:r>
          </a:p>
        </p:txBody>
      </p:sp>
      <p:sp>
        <p:nvSpPr>
          <p:cNvPr id="92163" name="Rectangle 3"/>
          <p:cNvSpPr>
            <a:spLocks noGrp="1" noChangeArrowheads="1"/>
          </p:cNvSpPr>
          <p:nvPr>
            <p:ph sz="quarter" idx="1"/>
          </p:nvPr>
        </p:nvSpPr>
        <p:spPr/>
        <p:txBody>
          <a:bodyPr/>
          <a:lstStyle/>
          <a:p>
            <a:pPr>
              <a:buFont typeface="Wingdings" pitchFamily="2" charset="2"/>
              <a:buNone/>
            </a:pPr>
            <a:r>
              <a:rPr lang="en-US"/>
              <a:t>Solutions:</a:t>
            </a:r>
          </a:p>
          <a:p>
            <a:r>
              <a:rPr lang="en-US"/>
              <a:t>Marry Cleopatra Thea (previously married to Balas and Demetrios II)</a:t>
            </a:r>
          </a:p>
          <a:p>
            <a:r>
              <a:rPr lang="en-US"/>
              <a:t>Attack Tryphon</a:t>
            </a:r>
          </a:p>
          <a:p>
            <a:r>
              <a:rPr lang="en-US"/>
              <a:t>Attack the Jews (John Hyrcanus)</a:t>
            </a:r>
          </a:p>
          <a:p>
            <a:pPr>
              <a:buFont typeface="Wingdings" pitchFamily="2" charset="2"/>
              <a:buNone/>
            </a:pPr>
            <a:r>
              <a:rPr lang="en-US"/>
              <a:t>With the internal problems solved, time to attack the Parthians!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6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6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rrowheads="1"/>
          </p:cNvSpPr>
          <p:nvPr>
            <p:ph type="title"/>
          </p:nvPr>
        </p:nvSpPr>
        <p:spPr/>
        <p:txBody>
          <a:bodyPr/>
          <a:lstStyle/>
          <a:p>
            <a:r>
              <a:rPr lang="en-US"/>
              <a:t>The Parthian Campaign</a:t>
            </a:r>
          </a:p>
        </p:txBody>
      </p:sp>
      <p:sp>
        <p:nvSpPr>
          <p:cNvPr id="93187" name="Rectangle 3"/>
          <p:cNvSpPr>
            <a:spLocks noGrp="1" noChangeArrowheads="1"/>
          </p:cNvSpPr>
          <p:nvPr>
            <p:ph sz="quarter" idx="1"/>
          </p:nvPr>
        </p:nvSpPr>
        <p:spPr/>
        <p:txBody>
          <a:bodyPr/>
          <a:lstStyle/>
          <a:p>
            <a:r>
              <a:rPr lang="en-US"/>
              <a:t>Initial success by Antiochos Sidetes</a:t>
            </a:r>
          </a:p>
          <a:p>
            <a:r>
              <a:rPr lang="en-US"/>
              <a:t>The Parthian King releases Demetrios II to stir up trouble back home</a:t>
            </a:r>
          </a:p>
          <a:p>
            <a:r>
              <a:rPr lang="en-US"/>
              <a:t>Surprise Parthian attack and the death of Sidetes</a:t>
            </a:r>
          </a:p>
          <a:p>
            <a:r>
              <a:rPr lang="en-US"/>
              <a:t>Threat of Parthian invasion!!!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869032"/>
          </a:xfrm>
        </p:spPr>
        <p:txBody>
          <a:bodyPr/>
          <a:lstStyle/>
          <a:p>
            <a:r>
              <a:rPr lang="en-GB" dirty="0" err="1" smtClean="0"/>
              <a:t>Parthian</a:t>
            </a:r>
            <a:r>
              <a:rPr lang="en-GB" dirty="0" smtClean="0"/>
              <a:t> Expansion</a:t>
            </a:r>
            <a:endParaRPr lang="en-GB" dirty="0"/>
          </a:p>
        </p:txBody>
      </p:sp>
      <p:sp>
        <p:nvSpPr>
          <p:cNvPr id="4" name="Content Placeholder 3"/>
          <p:cNvSpPr>
            <a:spLocks noGrp="1"/>
          </p:cNvSpPr>
          <p:nvPr>
            <p:ph sz="quarter" idx="1"/>
          </p:nvPr>
        </p:nvSpPr>
        <p:spPr>
          <a:xfrm>
            <a:off x="539552" y="1628800"/>
            <a:ext cx="8229600" cy="6120680"/>
          </a:xfrm>
        </p:spPr>
        <p:txBody>
          <a:bodyPr>
            <a:normAutofit fontScale="62500" lnSpcReduction="20000"/>
          </a:bodyPr>
          <a:lstStyle/>
          <a:p>
            <a:pPr marL="0" indent="361950">
              <a:buNone/>
            </a:pPr>
            <a:r>
              <a:rPr lang="en-GB" dirty="0" smtClean="0"/>
              <a:t>After the death of </a:t>
            </a:r>
            <a:r>
              <a:rPr lang="en-GB" dirty="0" err="1" smtClean="0"/>
              <a:t>Mithridates</a:t>
            </a:r>
            <a:r>
              <a:rPr lang="en-GB" dirty="0" smtClean="0"/>
              <a:t>, king of the </a:t>
            </a:r>
            <a:r>
              <a:rPr lang="en-GB" dirty="0" err="1" smtClean="0"/>
              <a:t>Parthians</a:t>
            </a:r>
            <a:r>
              <a:rPr lang="en-GB" dirty="0" smtClean="0"/>
              <a:t>, </a:t>
            </a:r>
            <a:r>
              <a:rPr lang="en-GB" dirty="0" err="1" smtClean="0"/>
              <a:t>Phraates</a:t>
            </a:r>
            <a:r>
              <a:rPr lang="en-GB" dirty="0" smtClean="0"/>
              <a:t> his son was made king, who, having proceeded to make war upon Syria, in revenge for the attempts of Antiochus on the </a:t>
            </a:r>
            <a:r>
              <a:rPr lang="en-GB" dirty="0" err="1" smtClean="0"/>
              <a:t>Parthian</a:t>
            </a:r>
            <a:r>
              <a:rPr lang="en-GB" dirty="0" smtClean="0"/>
              <a:t> dominions, was recalled, by hostilities on the part of the Scythians, to defend his own country. For the Scythians, having been induced, by the offer of pay, to assist the </a:t>
            </a:r>
            <a:r>
              <a:rPr lang="en-GB" dirty="0" err="1" smtClean="0"/>
              <a:t>Parthians</a:t>
            </a:r>
            <a:r>
              <a:rPr lang="en-GB" dirty="0" smtClean="0"/>
              <a:t> against, Antiochus king of Syria, and not having arrived till the war was ended, were disappointed of the expected remuneration, and reproached with having brought their aid too late; and when, in discontent at having made so long a march in vain, they demanded that “either some recompense for their trouble, or another enemy to attack, should be assigned them,” being offended at the haughty reply which they received, they began to ravage the country of the </a:t>
            </a:r>
            <a:r>
              <a:rPr lang="en-GB" dirty="0" err="1" smtClean="0"/>
              <a:t>Parthians</a:t>
            </a:r>
            <a:r>
              <a:rPr lang="en-GB" dirty="0" smtClean="0"/>
              <a:t>. </a:t>
            </a:r>
            <a:r>
              <a:rPr lang="en-GB" dirty="0" err="1" smtClean="0"/>
              <a:t>Phraates</a:t>
            </a:r>
            <a:r>
              <a:rPr lang="en-GB" dirty="0" smtClean="0"/>
              <a:t>, in consequence, marching against them, left a certain </a:t>
            </a:r>
            <a:r>
              <a:rPr lang="en-GB" dirty="0" err="1" smtClean="0"/>
              <a:t>Himerus</a:t>
            </a:r>
            <a:r>
              <a:rPr lang="en-GB" dirty="0" smtClean="0"/>
              <a:t>, who had gained his favours in the bloom of youth, to take care of his kingdom. But </a:t>
            </a:r>
            <a:r>
              <a:rPr lang="en-GB" dirty="0" err="1" smtClean="0"/>
              <a:t>Himerus</a:t>
            </a:r>
            <a:r>
              <a:rPr lang="en-GB" dirty="0" smtClean="0"/>
              <a:t>, unmindful both of his past life, and of the duty with which he was entrusted, miserably harassed the people of Babylon, and many other cities, with tyrannical cruelties. </a:t>
            </a:r>
            <a:r>
              <a:rPr lang="en-GB" dirty="0" err="1" smtClean="0"/>
              <a:t>Phraates</a:t>
            </a:r>
            <a:r>
              <a:rPr lang="en-GB" dirty="0" smtClean="0"/>
              <a:t> himself, meanwhile, took with him to the war a body of Greeks, who had been made prisoners in the war against Antiochus, and whom he had treated with great pride and severity, not reflecting that captivity had not lessened their hostile feelings, and that the indignity of the outrages which they had suffered must have exasperated them. As soon therefore as they saw the Persians giving ground, they went over to the enemy, and executed that revenge for their captivity, which they had long desired, by a sanguinary destruction of the </a:t>
            </a:r>
            <a:r>
              <a:rPr lang="en-GB" dirty="0" err="1" smtClean="0"/>
              <a:t>Parthian</a:t>
            </a:r>
            <a:r>
              <a:rPr lang="en-GB" dirty="0" smtClean="0"/>
              <a:t> army and of king </a:t>
            </a:r>
            <a:r>
              <a:rPr lang="en-GB" dirty="0" err="1" smtClean="0"/>
              <a:t>Phraates</a:t>
            </a:r>
            <a:r>
              <a:rPr lang="en-GB" dirty="0" smtClean="0"/>
              <a:t> himself. </a:t>
            </a:r>
          </a:p>
          <a:p>
            <a:pPr algn="r">
              <a:buNone/>
            </a:pPr>
            <a:r>
              <a:rPr lang="en-GB" dirty="0" smtClean="0"/>
              <a:t>Justin 42.1</a:t>
            </a:r>
            <a:br>
              <a:rPr lang="en-GB" dirty="0" smtClean="0"/>
            </a:br>
            <a:r>
              <a:rPr lang="en-GB" dirty="0" smtClean="0"/>
              <a:t/>
            </a:r>
            <a:br>
              <a:rPr lang="en-GB" dirty="0" smtClean="0"/>
            </a:b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rrowheads="1"/>
          </p:cNvSpPr>
          <p:nvPr>
            <p:ph type="title"/>
          </p:nvPr>
        </p:nvSpPr>
        <p:spPr/>
        <p:txBody>
          <a:bodyPr/>
          <a:lstStyle/>
          <a:p>
            <a:r>
              <a:rPr lang="en-US"/>
              <a:t>Demetrios II (2</a:t>
            </a:r>
            <a:r>
              <a:rPr lang="en-US" baseline="30000"/>
              <a:t>nd</a:t>
            </a:r>
            <a:r>
              <a:rPr lang="en-US"/>
              <a:t> reign)</a:t>
            </a:r>
          </a:p>
        </p:txBody>
      </p:sp>
      <p:sp>
        <p:nvSpPr>
          <p:cNvPr id="94211" name="Rectangle 3"/>
          <p:cNvSpPr>
            <a:spLocks noGrp="1" noChangeArrowheads="1"/>
          </p:cNvSpPr>
          <p:nvPr>
            <p:ph type="body" sz="half" idx="1"/>
          </p:nvPr>
        </p:nvSpPr>
        <p:spPr/>
        <p:txBody>
          <a:bodyPr/>
          <a:lstStyle/>
          <a:p>
            <a:r>
              <a:rPr lang="en-US" sz="2800"/>
              <a:t>Still unpopular </a:t>
            </a:r>
          </a:p>
          <a:p>
            <a:r>
              <a:rPr lang="en-US" sz="2800"/>
              <a:t>Married to a Parthian, appears in Parthian style</a:t>
            </a:r>
          </a:p>
          <a:p>
            <a:r>
              <a:rPr lang="en-US" sz="2800"/>
              <a:t>Cleopatra Thea now hates him</a:t>
            </a:r>
          </a:p>
          <a:p>
            <a:r>
              <a:rPr lang="en-US" sz="2800"/>
              <a:t>Loss of the east, and the Jews are independent </a:t>
            </a:r>
          </a:p>
        </p:txBody>
      </p:sp>
      <p:pic>
        <p:nvPicPr>
          <p:cNvPr id="94214" name="Picture 6" descr="demetrios II reign 1"/>
          <p:cNvPicPr>
            <a:picLocks noGrp="1" noChangeAspect="1" noChangeArrowheads="1"/>
          </p:cNvPicPr>
          <p:nvPr>
            <p:ph sz="quarter" idx="2"/>
          </p:nvPr>
        </p:nvPicPr>
        <p:blipFill>
          <a:blip r:embed="rId2" cstate="print"/>
          <a:srcRect/>
          <a:stretch>
            <a:fillRect/>
          </a:stretch>
        </p:blipFill>
        <p:spPr>
          <a:xfrm>
            <a:off x="6227763" y="1412875"/>
            <a:ext cx="2376487" cy="2219325"/>
          </a:xfrm>
          <a:noFill/>
          <a:ln/>
        </p:spPr>
      </p:pic>
      <p:pic>
        <p:nvPicPr>
          <p:cNvPr id="94215" name="Picture 7" descr="demetrios ii reign 2"/>
          <p:cNvPicPr>
            <a:picLocks noGrp="1" noChangeAspect="1" noChangeArrowheads="1"/>
          </p:cNvPicPr>
          <p:nvPr>
            <p:ph sz="quarter" idx="3"/>
          </p:nvPr>
        </p:nvPicPr>
        <p:blipFill>
          <a:blip r:embed="rId3" cstate="print"/>
          <a:srcRect r="52205"/>
          <a:stretch>
            <a:fillRect/>
          </a:stretch>
        </p:blipFill>
        <p:spPr>
          <a:xfrm>
            <a:off x="6227763" y="3789363"/>
            <a:ext cx="2376487" cy="2292350"/>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42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42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42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Parthian</a:t>
            </a:r>
            <a:r>
              <a:rPr lang="en-GB" dirty="0" smtClean="0"/>
              <a:t> Coinage</a:t>
            </a:r>
            <a:endParaRPr lang="en-GB" dirty="0"/>
          </a:p>
        </p:txBody>
      </p:sp>
      <p:pic>
        <p:nvPicPr>
          <p:cNvPr id="10244" name="Picture 4" descr="http://parthia.com/coins/pdc_10907.jpg"/>
          <p:cNvPicPr>
            <a:picLocks noGrp="1" noChangeAspect="1" noChangeArrowheads="1"/>
          </p:cNvPicPr>
          <p:nvPr>
            <p:ph sz="quarter" idx="1"/>
          </p:nvPr>
        </p:nvPicPr>
        <p:blipFill>
          <a:blip r:embed="rId2" cstate="print"/>
          <a:srcRect/>
          <a:stretch>
            <a:fillRect/>
          </a:stretch>
        </p:blipFill>
        <p:spPr bwMode="auto">
          <a:xfrm>
            <a:off x="467544" y="2132856"/>
            <a:ext cx="3660271" cy="1872208"/>
          </a:xfrm>
          <a:prstGeom prst="rect">
            <a:avLst/>
          </a:prstGeom>
          <a:noFill/>
        </p:spPr>
      </p:pic>
      <p:sp>
        <p:nvSpPr>
          <p:cNvPr id="7" name="TextBox 6"/>
          <p:cNvSpPr txBox="1"/>
          <p:nvPr/>
        </p:nvSpPr>
        <p:spPr>
          <a:xfrm>
            <a:off x="1619672" y="4077072"/>
            <a:ext cx="1296144" cy="369332"/>
          </a:xfrm>
          <a:prstGeom prst="rect">
            <a:avLst/>
          </a:prstGeom>
          <a:noFill/>
        </p:spPr>
        <p:txBody>
          <a:bodyPr wrap="square" rtlCol="0">
            <a:spAutoFit/>
          </a:bodyPr>
          <a:lstStyle/>
          <a:p>
            <a:r>
              <a:rPr lang="en-GB" dirty="0" err="1" smtClean="0"/>
              <a:t>Arsaces</a:t>
            </a:r>
            <a:r>
              <a:rPr lang="en-GB" dirty="0" smtClean="0"/>
              <a:t> I</a:t>
            </a:r>
            <a:endParaRPr lang="en-GB" dirty="0"/>
          </a:p>
        </p:txBody>
      </p:sp>
      <p:pic>
        <p:nvPicPr>
          <p:cNvPr id="10246" name="Picture 6" descr="http://parthia.com/coins/pdc_20723.jpg"/>
          <p:cNvPicPr>
            <a:picLocks noChangeAspect="1" noChangeArrowheads="1"/>
          </p:cNvPicPr>
          <p:nvPr/>
        </p:nvPicPr>
        <p:blipFill>
          <a:blip r:embed="rId3" cstate="print"/>
          <a:srcRect/>
          <a:stretch>
            <a:fillRect/>
          </a:stretch>
        </p:blipFill>
        <p:spPr bwMode="auto">
          <a:xfrm>
            <a:off x="4572000" y="1988840"/>
            <a:ext cx="4104456" cy="2020478"/>
          </a:xfrm>
          <a:prstGeom prst="rect">
            <a:avLst/>
          </a:prstGeom>
          <a:noFill/>
        </p:spPr>
      </p:pic>
      <p:sp>
        <p:nvSpPr>
          <p:cNvPr id="9" name="TextBox 8"/>
          <p:cNvSpPr txBox="1"/>
          <p:nvPr/>
        </p:nvSpPr>
        <p:spPr>
          <a:xfrm>
            <a:off x="5940152" y="4149080"/>
            <a:ext cx="1584176" cy="369332"/>
          </a:xfrm>
          <a:prstGeom prst="rect">
            <a:avLst/>
          </a:prstGeom>
          <a:noFill/>
        </p:spPr>
        <p:txBody>
          <a:bodyPr wrap="square" rtlCol="0">
            <a:spAutoFit/>
          </a:bodyPr>
          <a:lstStyle/>
          <a:p>
            <a:r>
              <a:rPr lang="en-GB" dirty="0" err="1" smtClean="0"/>
              <a:t>Phraates</a:t>
            </a:r>
            <a:r>
              <a:rPr lang="en-GB" dirty="0" smtClean="0"/>
              <a:t> II</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869032"/>
          </a:xfrm>
        </p:spPr>
        <p:txBody>
          <a:bodyPr/>
          <a:lstStyle/>
          <a:p>
            <a:r>
              <a:rPr lang="en-GB" dirty="0" smtClean="0"/>
              <a:t>Parthia and Rome</a:t>
            </a:r>
            <a:endParaRPr lang="en-GB" dirty="0"/>
          </a:p>
        </p:txBody>
      </p:sp>
      <p:sp>
        <p:nvSpPr>
          <p:cNvPr id="3" name="Content Placeholder 2"/>
          <p:cNvSpPr>
            <a:spLocks noGrp="1"/>
          </p:cNvSpPr>
          <p:nvPr>
            <p:ph sz="quarter" idx="1"/>
          </p:nvPr>
        </p:nvSpPr>
        <p:spPr>
          <a:xfrm>
            <a:off x="647056" y="1628800"/>
            <a:ext cx="8496944" cy="5400600"/>
          </a:xfrm>
        </p:spPr>
        <p:txBody>
          <a:bodyPr>
            <a:normAutofit fontScale="55000" lnSpcReduction="20000"/>
          </a:bodyPr>
          <a:lstStyle/>
          <a:p>
            <a:pPr marL="0" indent="0">
              <a:buNone/>
            </a:pPr>
            <a:r>
              <a:rPr lang="en-GB" dirty="0" smtClean="0"/>
              <a:t>While this was going on, it happened that </a:t>
            </a:r>
            <a:r>
              <a:rPr lang="en-GB" dirty="0" err="1" smtClean="0"/>
              <a:t>Hyrodes</a:t>
            </a:r>
            <a:r>
              <a:rPr lang="en-GB" dirty="0" smtClean="0"/>
              <a:t> was at last reconciled with </a:t>
            </a:r>
            <a:r>
              <a:rPr lang="en-GB" dirty="0" err="1" smtClean="0"/>
              <a:t>Artavasdes</a:t>
            </a:r>
            <a:r>
              <a:rPr lang="en-GB" dirty="0" smtClean="0"/>
              <a:t> the Armenian, and agreed to receive the latter's sister as wife for his son </a:t>
            </a:r>
            <a:r>
              <a:rPr lang="en-GB" dirty="0" err="1" smtClean="0"/>
              <a:t>Pacorus</a:t>
            </a:r>
            <a:r>
              <a:rPr lang="en-GB" dirty="0" smtClean="0"/>
              <a:t>, and there were reciprocal banquets and drinking bouts, at which many Greek compositions were introduced. For </a:t>
            </a:r>
            <a:r>
              <a:rPr lang="en-GB" dirty="0" err="1" smtClean="0"/>
              <a:t>Hyrodes</a:t>
            </a:r>
            <a:r>
              <a:rPr lang="en-GB" dirty="0" smtClean="0"/>
              <a:t> was well acquainted both with the Greek language and literature, and </a:t>
            </a:r>
            <a:r>
              <a:rPr lang="en-GB" dirty="0" err="1" smtClean="0"/>
              <a:t>Artavasdes</a:t>
            </a:r>
            <a:r>
              <a:rPr lang="en-GB" dirty="0" smtClean="0"/>
              <a:t> actually composed tragedies, and wrote orations and histories, some of which are preserved. Now when the head of Crassus was brought to the king's door, the tables had been removed, and a tragic actor, Jason by name, of </a:t>
            </a:r>
            <a:r>
              <a:rPr lang="en-GB" dirty="0" err="1" smtClean="0"/>
              <a:t>Tralles</a:t>
            </a:r>
            <a:r>
              <a:rPr lang="en-GB" dirty="0" smtClean="0"/>
              <a:t>, was singing that part of the "</a:t>
            </a:r>
            <a:r>
              <a:rPr lang="en-GB" dirty="0" err="1" smtClean="0"/>
              <a:t>Bacchae</a:t>
            </a:r>
            <a:r>
              <a:rPr lang="en-GB" dirty="0" smtClean="0"/>
              <a:t>" of Euripides where Agave is about to </a:t>
            </a:r>
            <a:r>
              <a:rPr lang="en-GB" dirty="0" err="1" smtClean="0"/>
              <a:t>appear.While</a:t>
            </a:r>
            <a:r>
              <a:rPr lang="en-GB" dirty="0" smtClean="0"/>
              <a:t> he was receiving his applause, </a:t>
            </a:r>
            <a:r>
              <a:rPr lang="en-GB" dirty="0" err="1" smtClean="0"/>
              <a:t>Sillaces</a:t>
            </a:r>
            <a:r>
              <a:rPr lang="en-GB" dirty="0" smtClean="0"/>
              <a:t> stood at the door of the banqueting-hall, and after a low obeisance, cast the head of Crassus into the centre of the company. 3 The </a:t>
            </a:r>
            <a:r>
              <a:rPr lang="en-GB" dirty="0" err="1" smtClean="0"/>
              <a:t>Parthians</a:t>
            </a:r>
            <a:r>
              <a:rPr lang="en-GB" dirty="0" smtClean="0"/>
              <a:t> lifted it up with clapping of hands and shouts of joy, and at the king's bidding his servants gave </a:t>
            </a:r>
            <a:r>
              <a:rPr lang="en-GB" dirty="0" err="1" smtClean="0"/>
              <a:t>Sillaces</a:t>
            </a:r>
            <a:r>
              <a:rPr lang="en-GB" dirty="0" smtClean="0"/>
              <a:t> a seat at the banquet. Then Jason handed his costume of </a:t>
            </a:r>
            <a:r>
              <a:rPr lang="en-GB" dirty="0" err="1" smtClean="0"/>
              <a:t>Pentheus</a:t>
            </a:r>
            <a:r>
              <a:rPr lang="en-GB" dirty="0" smtClean="0"/>
              <a:t> to one of the chorus, seized the head of Crassus, and assuming the role of the frenzied Agave, sang these verses through as if inspired: </a:t>
            </a:r>
          </a:p>
          <a:p>
            <a:pPr marL="0" indent="0" algn="ctr">
              <a:buNone/>
            </a:pPr>
            <a:r>
              <a:rPr lang="en-GB" dirty="0" smtClean="0"/>
              <a:t>"We bring from the mountain </a:t>
            </a:r>
          </a:p>
          <a:p>
            <a:pPr marL="0" indent="0" algn="ctr">
              <a:buNone/>
            </a:pPr>
            <a:r>
              <a:rPr lang="en-GB" dirty="0" smtClean="0"/>
              <a:t>A tendril fresh-cut to the palace, </a:t>
            </a:r>
          </a:p>
          <a:p>
            <a:pPr marL="0" indent="0" algn="ctr">
              <a:buNone/>
            </a:pPr>
            <a:r>
              <a:rPr lang="en-GB" dirty="0" smtClean="0"/>
              <a:t>A wonderful prey." </a:t>
            </a:r>
          </a:p>
          <a:p>
            <a:pPr marL="0" indent="0">
              <a:buNone/>
            </a:pPr>
            <a:r>
              <a:rPr lang="en-GB" dirty="0" smtClean="0"/>
              <a:t>This delighted everybody; but when the following dialogue with the chorus was chanted: </a:t>
            </a:r>
          </a:p>
          <a:p>
            <a:pPr marL="0" indent="0" algn="ctr">
              <a:buNone/>
            </a:pPr>
            <a:r>
              <a:rPr lang="en-GB" dirty="0" smtClean="0"/>
              <a:t>(Chorus) "Who slew him?" </a:t>
            </a:r>
          </a:p>
          <a:p>
            <a:pPr marL="0" indent="0" algn="ctr">
              <a:buNone/>
            </a:pPr>
            <a:r>
              <a:rPr lang="en-GB" dirty="0" smtClean="0"/>
              <a:t>(Agave) "Mine is the honour" </a:t>
            </a:r>
          </a:p>
          <a:p>
            <a:pPr marL="0" indent="0">
              <a:buNone/>
            </a:pPr>
            <a:r>
              <a:rPr lang="en-GB" dirty="0" err="1" smtClean="0"/>
              <a:t>Pomaxathres</a:t>
            </a:r>
            <a:r>
              <a:rPr lang="en-GB" dirty="0" smtClean="0"/>
              <a:t>, who happened to be one of the banqueters, sprang up and laid hold of the head, feeling that it was more appropriate for him to say this than for Jason. The king was delighted, and bestowed on </a:t>
            </a:r>
            <a:r>
              <a:rPr lang="en-GB" dirty="0" err="1" smtClean="0"/>
              <a:t>Pomaxathres</a:t>
            </a:r>
            <a:r>
              <a:rPr lang="en-GB" dirty="0" smtClean="0"/>
              <a:t> the customary gifts, while to Jason he gave a talent. With such a farce as this the expedition of Crassus is said to have closed, just like a tragedy</a:t>
            </a:r>
          </a:p>
          <a:p>
            <a:pPr algn="r">
              <a:buNone/>
            </a:pPr>
            <a:r>
              <a:rPr lang="en-GB" dirty="0" smtClean="0"/>
              <a:t>Plutarch </a:t>
            </a:r>
            <a:r>
              <a:rPr lang="en-GB" i="1" dirty="0" smtClean="0"/>
              <a:t>Life of Crassus </a:t>
            </a:r>
            <a:r>
              <a:rPr lang="en-GB" dirty="0" smtClean="0"/>
              <a:t>33</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of the </a:t>
            </a:r>
            <a:r>
              <a:rPr lang="en-GB" dirty="0" err="1" smtClean="0"/>
              <a:t>Parthian</a:t>
            </a:r>
            <a:r>
              <a:rPr lang="en-GB" dirty="0" smtClean="0"/>
              <a:t> Empire</a:t>
            </a:r>
            <a:endParaRPr lang="en-GB" dirty="0"/>
          </a:p>
        </p:txBody>
      </p:sp>
      <p:sp>
        <p:nvSpPr>
          <p:cNvPr id="3" name="Content Placeholder 2"/>
          <p:cNvSpPr>
            <a:spLocks noGrp="1"/>
          </p:cNvSpPr>
          <p:nvPr>
            <p:ph sz="quarter" idx="1"/>
          </p:nvPr>
        </p:nvSpPr>
        <p:spPr/>
        <p:txBody>
          <a:bodyPr/>
          <a:lstStyle/>
          <a:p>
            <a:r>
              <a:rPr lang="en-GB" dirty="0" smtClean="0"/>
              <a:t>224 AD </a:t>
            </a:r>
            <a:r>
              <a:rPr lang="en-GB" dirty="0" err="1" smtClean="0"/>
              <a:t>Ardashir</a:t>
            </a:r>
            <a:r>
              <a:rPr lang="en-GB" dirty="0" smtClean="0"/>
              <a:t> (a petty dynast from </a:t>
            </a:r>
            <a:r>
              <a:rPr lang="en-GB" dirty="0" err="1" smtClean="0"/>
              <a:t>Persis</a:t>
            </a:r>
            <a:r>
              <a:rPr lang="en-GB" dirty="0" smtClean="0"/>
              <a:t>/Fars) defeats </a:t>
            </a:r>
            <a:r>
              <a:rPr lang="en-GB" dirty="0" err="1" smtClean="0"/>
              <a:t>Ardavan</a:t>
            </a:r>
            <a:r>
              <a:rPr lang="en-GB" dirty="0" smtClean="0"/>
              <a:t> IV (</a:t>
            </a:r>
            <a:r>
              <a:rPr lang="en-GB" dirty="0" err="1" smtClean="0"/>
              <a:t>Artabanus</a:t>
            </a:r>
            <a:r>
              <a:rPr lang="en-GB" dirty="0" smtClean="0"/>
              <a:t> IV)</a:t>
            </a:r>
            <a:endParaRPr lang="en-GB" dirty="0"/>
          </a:p>
        </p:txBody>
      </p:sp>
      <p:pic>
        <p:nvPicPr>
          <p:cNvPr id="47106" name="Picture 2" descr="File:Naqsh i Rustam. Investiture d'Ardashir 1.jpg">
            <a:hlinkClick r:id="rId2"/>
          </p:cNvPr>
          <p:cNvPicPr>
            <a:picLocks noChangeAspect="1" noChangeArrowheads="1"/>
          </p:cNvPicPr>
          <p:nvPr/>
        </p:nvPicPr>
        <p:blipFill>
          <a:blip r:embed="rId3" cstate="print"/>
          <a:srcRect/>
          <a:stretch>
            <a:fillRect/>
          </a:stretch>
        </p:blipFill>
        <p:spPr bwMode="auto">
          <a:xfrm>
            <a:off x="0" y="3436179"/>
            <a:ext cx="5184576" cy="3421821"/>
          </a:xfrm>
          <a:prstGeom prst="rect">
            <a:avLst/>
          </a:prstGeom>
          <a:noFill/>
        </p:spPr>
      </p:pic>
      <p:pic>
        <p:nvPicPr>
          <p:cNvPr id="47108" name="Picture 4" descr="http://www.humanities.uci.edu/sasanika/coins/ArdI/ArdI-IIa-2.jpg"/>
          <p:cNvPicPr>
            <a:picLocks noChangeAspect="1" noChangeArrowheads="1"/>
          </p:cNvPicPr>
          <p:nvPr/>
        </p:nvPicPr>
        <p:blipFill>
          <a:blip r:embed="rId4" cstate="print"/>
          <a:srcRect/>
          <a:stretch>
            <a:fillRect/>
          </a:stretch>
        </p:blipFill>
        <p:spPr bwMode="auto">
          <a:xfrm>
            <a:off x="5207759" y="3645024"/>
            <a:ext cx="3936241" cy="1944216"/>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Follow-up Reading</a:t>
            </a:r>
            <a:endParaRPr lang="en-GB" dirty="0"/>
          </a:p>
        </p:txBody>
      </p:sp>
      <p:sp>
        <p:nvSpPr>
          <p:cNvPr id="3" name="Content Placeholder 2"/>
          <p:cNvSpPr>
            <a:spLocks noGrp="1"/>
          </p:cNvSpPr>
          <p:nvPr>
            <p:ph sz="quarter" idx="1"/>
          </p:nvPr>
        </p:nvSpPr>
        <p:spPr/>
        <p:txBody>
          <a:bodyPr>
            <a:normAutofit/>
          </a:bodyPr>
          <a:lstStyle/>
          <a:p>
            <a:r>
              <a:rPr lang="en-GB" dirty="0" smtClean="0"/>
              <a:t>Holt, F.L. 1999. </a:t>
            </a:r>
            <a:r>
              <a:rPr lang="en-GB" i="1" dirty="0" smtClean="0"/>
              <a:t>Thundering Zeus: The making of Hellenistic Bactria</a:t>
            </a:r>
            <a:r>
              <a:rPr lang="en-GB" dirty="0" smtClean="0"/>
              <a:t>. UC Press.</a:t>
            </a:r>
          </a:p>
          <a:p>
            <a:r>
              <a:rPr lang="en-GB" dirty="0" smtClean="0"/>
              <a:t>Boyce, M. “On the Zoroastrian Temple Cult of Fire” Journal of the American Oriental Society, Vol. 95, No. 3 (Jul. - Sep., 1975), pp. 454-465</a:t>
            </a:r>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2" ma:contentTypeDescription="Create a new document." ma:contentTypeScope="" ma:versionID="02384363fdbaf2218df7c30ee71431a3">
  <xsd:schema xmlns:xsd="http://www.w3.org/2001/XMLSchema" xmlns:xs="http://www.w3.org/2001/XMLSchema" xmlns:p="http://schemas.microsoft.com/office/2006/metadata/properties" xmlns:ns3="d2d6d51c-be45-489c-bfaa-c0c3d4c0c982" targetNamespace="http://schemas.microsoft.com/office/2006/metadata/properties" ma:root="true" ma:fieldsID="3cd834729d18a9894f8a1a795a66dc3d" ns3:_="">
    <xsd:import namespace="d2d6d51c-be45-489c-bfaa-c0c3d4c0c982"/>
    <xsd:element name="properties">
      <xsd:complexType>
        <xsd:sequence>
          <xsd:element name="documentManagement">
            <xsd:complexType>
              <xsd:all>
                <xsd:element ref="ns3:SharedWithUser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d6d51c-be45-489c-bfaa-c0c3d4c0c98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5D9C4EB-AFA6-4EDB-A5D2-684D0D6412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d6d51c-be45-489c-bfaa-c0c3d4c0c9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4EDD76-0302-4669-8DC6-931A34130C7D}">
  <ds:schemaRefs>
    <ds:schemaRef ds:uri="http://schemas.microsoft.com/sharepoint/v3/contenttype/forms"/>
  </ds:schemaRefs>
</ds:datastoreItem>
</file>

<file path=customXml/itemProps3.xml><?xml version="1.0" encoding="utf-8"?>
<ds:datastoreItem xmlns:ds="http://schemas.openxmlformats.org/officeDocument/2006/customXml" ds:itemID="{4A759C2F-30AB-4F0F-973A-257321FD75C3}">
  <ds:schemaRefs>
    <ds:schemaRef ds:uri="http://schemas.microsoft.com/office/infopath/2007/PartnerControls"/>
    <ds:schemaRef ds:uri="http://purl.org/dc/dcmitype/"/>
    <ds:schemaRef ds:uri="http://purl.org/dc/elements/1.1/"/>
    <ds:schemaRef ds:uri="d2d6d51c-be45-489c-bfaa-c0c3d4c0c982"/>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Median</Template>
  <TotalTime>1247</TotalTime>
  <Words>2474</Words>
  <Application>Microsoft Office PowerPoint</Application>
  <PresentationFormat>On-screen Show (4:3)</PresentationFormat>
  <Paragraphs>91</Paragraphs>
  <Slides>29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Calibri</vt:lpstr>
      <vt:lpstr>Tw Cen MT</vt:lpstr>
      <vt:lpstr>Wingdings</vt:lpstr>
      <vt:lpstr>Wingdings 2</vt:lpstr>
      <vt:lpstr>Median</vt:lpstr>
      <vt:lpstr>Defenders, Conquerors and Vanquished</vt:lpstr>
      <vt:lpstr>Where does Bactria fit?</vt:lpstr>
      <vt:lpstr>Expansion of the Seleucid Empire </vt:lpstr>
      <vt:lpstr>PowerPoint Presentation</vt:lpstr>
      <vt:lpstr>PowerPoint Presentation</vt:lpstr>
      <vt:lpstr>Bactria under the Seleucids</vt:lpstr>
      <vt:lpstr>Greeks in Bactria</vt:lpstr>
      <vt:lpstr>Antiochus and Stratonice</vt:lpstr>
      <vt:lpstr>Greeks in Bactria</vt:lpstr>
      <vt:lpstr>Ai Khanoum: A Greek city?</vt:lpstr>
      <vt:lpstr>PowerPoint Presentation</vt:lpstr>
      <vt:lpstr>PowerPoint Presentation</vt:lpstr>
      <vt:lpstr>PowerPoint Presentation</vt:lpstr>
      <vt:lpstr>Diodotus I and II</vt:lpstr>
      <vt:lpstr>Anabasis of Antiochus III</vt:lpstr>
      <vt:lpstr>Parthia</vt:lpstr>
      <vt:lpstr>PowerPoint Presentation</vt:lpstr>
      <vt:lpstr>Rise of Parthia</vt:lpstr>
      <vt:lpstr>Parthian Conquests</vt:lpstr>
      <vt:lpstr>Parthians and Seleucids: Demetrius II</vt:lpstr>
      <vt:lpstr>Antiochos VII Sidetes</vt:lpstr>
      <vt:lpstr>Antiochos VII Sidetes</vt:lpstr>
      <vt:lpstr>The Parthian Campaign</vt:lpstr>
      <vt:lpstr>Parthian Expansion</vt:lpstr>
      <vt:lpstr>Demetrios II (2nd reign)</vt:lpstr>
      <vt:lpstr>Parthian Coinage</vt:lpstr>
      <vt:lpstr>Parthia and Rome</vt:lpstr>
      <vt:lpstr>End of the Parthian Empire</vt:lpstr>
      <vt:lpstr>Follow-up Reading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Alexander the Great and the Hellenistic World</dc:title>
  <dc:creator>k.erickson</dc:creator>
  <cp:lastModifiedBy>Kyle Erickson</cp:lastModifiedBy>
  <cp:revision>116</cp:revision>
  <dcterms:created xsi:type="dcterms:W3CDTF">2011-03-04T10:01:35Z</dcterms:created>
  <dcterms:modified xsi:type="dcterms:W3CDTF">2017-03-16T08:56:05Z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