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notesSlide2.xml" ContentType="application/vnd.openxmlformats-officedocument.presentationml.notesSlide+xml"/>
  <Override PartName="/ppt/media/image1.png" ContentType="image/png"/>
  <Override PartName="/ppt/media/image2.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7" name="PlaceHolder 1"/>
          <p:cNvSpPr>
            <a:spLocks noGrp="1"/>
          </p:cNvSpPr>
          <p:nvPr>
            <p:ph type="sldImg"/>
          </p:nvPr>
        </p:nvSpPr>
        <p:spPr>
          <a:xfrm>
            <a:off x="720360" y="900000"/>
            <a:ext cx="6095880" cy="34178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8" name="PlaceHolder 2"/>
          <p:cNvSpPr>
            <a:spLocks noGrp="1"/>
          </p:cNvSpPr>
          <p:nvPr>
            <p:ph type="body"/>
          </p:nvPr>
        </p:nvSpPr>
        <p:spPr>
          <a:xfrm>
            <a:off x="720360" y="4679640"/>
            <a:ext cx="6095880" cy="501660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59" name="PlaceHolder 3"/>
          <p:cNvSpPr>
            <a:spLocks noGrp="1"/>
          </p:cNvSpPr>
          <p:nvPr>
            <p:ph type="hdr"/>
          </p:nvPr>
        </p:nvSpPr>
        <p:spPr>
          <a:xfrm>
            <a:off x="-360" y="0"/>
            <a:ext cx="3257640" cy="511200"/>
          </a:xfrm>
          <a:prstGeom prst="rect">
            <a:avLst/>
          </a:prstGeom>
        </p:spPr>
        <p:txBody>
          <a:bodyPr lIns="0" rIns="0" tIns="0" bIns="0">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60" name="PlaceHolder 4"/>
          <p:cNvSpPr>
            <a:spLocks noGrp="1"/>
          </p:cNvSpPr>
          <p:nvPr>
            <p:ph type="dt"/>
          </p:nvPr>
        </p:nvSpPr>
        <p:spPr>
          <a:xfrm>
            <a:off x="4277880" y="0"/>
            <a:ext cx="3257640" cy="511200"/>
          </a:xfrm>
          <a:prstGeom prst="rect">
            <a:avLst/>
          </a:prstGeom>
        </p:spPr>
        <p:txBody>
          <a:bodyPr lIns="0" rIns="0" tIns="0" bIns="0">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61" name="PlaceHolder 5"/>
          <p:cNvSpPr>
            <a:spLocks noGrp="1"/>
          </p:cNvSpPr>
          <p:nvPr>
            <p:ph type="ftr"/>
          </p:nvPr>
        </p:nvSpPr>
        <p:spPr>
          <a:xfrm>
            <a:off x="-360" y="10156680"/>
            <a:ext cx="3257640" cy="511200"/>
          </a:xfrm>
          <a:prstGeom prst="rect">
            <a:avLst/>
          </a:prstGeom>
        </p:spPr>
        <p:txBody>
          <a:bodyPr lIns="0" rIns="0" tIns="0" bIns="0" anchor="b">
            <a:noAutofit/>
          </a:bodyPr>
          <a:p>
            <a:pP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2" name="PlaceHolder 6"/>
          <p:cNvSpPr>
            <a:spLocks noGrp="1"/>
          </p:cNvSpPr>
          <p:nvPr>
            <p:ph type="sldNum"/>
          </p:nvPr>
        </p:nvSpPr>
        <p:spPr>
          <a:xfrm>
            <a:off x="4277880" y="10156680"/>
            <a:ext cx="3257640" cy="511200"/>
          </a:xfrm>
          <a:prstGeom prst="rect">
            <a:avLst/>
          </a:prstGeom>
        </p:spPr>
        <p:txBody>
          <a:bodyPr lIns="0" rIns="0" tIns="0" bIns="0" anchor="b">
            <a:noAutofit/>
          </a:bodyPr>
          <a:p>
            <a:pPr algn="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248D82D9-1466-462F-881F-3702E62FFE09}"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3" name="PlaceHolder 1"/>
          <p:cNvSpPr>
            <a:spLocks noGrp="1"/>
          </p:cNvSpPr>
          <p:nvPr>
            <p:ph type="sldImg"/>
          </p:nvPr>
        </p:nvSpPr>
        <p:spPr>
          <a:xfrm>
            <a:off x="720720" y="900000"/>
            <a:ext cx="6119640" cy="3441960"/>
          </a:xfrm>
          <a:prstGeom prst="rect">
            <a:avLst/>
          </a:prstGeom>
        </p:spPr>
      </p:sp>
      <p:sp>
        <p:nvSpPr>
          <p:cNvPr id="94"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5" name="PlaceHolder 1"/>
          <p:cNvSpPr>
            <a:spLocks noGrp="1"/>
          </p:cNvSpPr>
          <p:nvPr>
            <p:ph type="sldImg"/>
          </p:nvPr>
        </p:nvSpPr>
        <p:spPr>
          <a:xfrm>
            <a:off x="720720" y="900000"/>
            <a:ext cx="6119640" cy="3441960"/>
          </a:xfrm>
          <a:prstGeom prst="rect">
            <a:avLst/>
          </a:prstGeom>
        </p:spPr>
      </p:sp>
      <p:sp>
        <p:nvSpPr>
          <p:cNvPr id="96"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2920" y="1368000"/>
            <a:ext cx="9048600" cy="326412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2920" y="1368000"/>
            <a:ext cx="90486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292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3936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3280" y="215640"/>
            <a:ext cx="8075520" cy="373104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3936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292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2920" y="1368000"/>
            <a:ext cx="4415400" cy="326412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3936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2920" y="307296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2920" y="136800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2920" y="3072960"/>
            <a:ext cx="90486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292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39360" y="136800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292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39360" y="3072960"/>
            <a:ext cx="441540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292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256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1840" y="136800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292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256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1840" y="3072960"/>
            <a:ext cx="2913480" cy="155664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3280" y="215640"/>
            <a:ext cx="8075520" cy="8046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2920" y="1368000"/>
            <a:ext cx="9048600" cy="326412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3280" y="5165280"/>
            <a:ext cx="23241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7720" y="5165280"/>
            <a:ext cx="31719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720" y="5165280"/>
            <a:ext cx="2324160" cy="366840"/>
          </a:xfrm>
          <a:prstGeom prst="rect">
            <a:avLst/>
          </a:prstGeom>
        </p:spPr>
        <p:txBody>
          <a:bodyPr lIns="0" rIns="0" tIns="0" bIns="0">
            <a:noAutofit/>
          </a:bodyPr>
          <a:p>
            <a:pP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fld id="{3DABD185-7F84-4FC8-A7B3-BC9F802DE23C}"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2.xml"/><Relationship Id="rId3"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3"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200" spc="-1" strike="noStrike">
                <a:solidFill>
                  <a:srgbClr val="000000"/>
                </a:solidFill>
                <a:latin typeface="Times New Roman"/>
                <a:ea typeface="Times New Roman"/>
              </a:rPr>
              <a:t>Statius’ </a:t>
            </a:r>
            <a:r>
              <a:rPr b="0" i="1" lang="de-DE" sz="3200" spc="-1" strike="noStrike">
                <a:solidFill>
                  <a:srgbClr val="000000"/>
                </a:solidFill>
                <a:latin typeface="Times New Roman"/>
                <a:ea typeface="Times New Roman"/>
              </a:rPr>
              <a:t>Achilleid</a:t>
            </a:r>
            <a:r>
              <a:rPr b="0" lang="de-DE" sz="3200" spc="-1" strike="noStrike">
                <a:solidFill>
                  <a:srgbClr val="000000"/>
                </a:solidFill>
                <a:latin typeface="Times New Roman"/>
                <a:ea typeface="Times New Roman"/>
              </a:rPr>
              <a:t> and Homer etc</a:t>
            </a:r>
            <a:endParaRPr b="0" lang="en-GB" sz="3200" spc="-1" strike="noStrike">
              <a:solidFill>
                <a:srgbClr val="000000"/>
              </a:solidFill>
              <a:latin typeface="Times New Roman"/>
            </a:endParaRPr>
          </a:p>
        </p:txBody>
      </p:sp>
      <p:pic>
        <p:nvPicPr>
          <p:cNvPr id="64" name="" descr=""/>
          <p:cNvPicPr/>
          <p:nvPr/>
        </p:nvPicPr>
        <p:blipFill>
          <a:blip r:embed="rId1"/>
          <a:stretch/>
        </p:blipFill>
        <p:spPr>
          <a:xfrm>
            <a:off x="3743280" y="1495440"/>
            <a:ext cx="2408400" cy="2968560"/>
          </a:xfrm>
          <a:prstGeom prst="rect">
            <a:avLst/>
          </a:prstGeom>
          <a:ln w="0">
            <a:noFill/>
          </a:ln>
        </p:spPr>
      </p:pic>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5" name=""/>
          <p:cNvSpPr txBox="1"/>
          <p:nvPr/>
        </p:nvSpPr>
        <p:spPr>
          <a:xfrm>
            <a:off x="503280" y="216000"/>
            <a:ext cx="8099280" cy="828720"/>
          </a:xfrm>
          <a:prstGeom prst="rect">
            <a:avLst/>
          </a:prstGeom>
          <a:noFill/>
          <a:ln w="0">
            <a:noFill/>
          </a:ln>
        </p:spPr>
        <p:txBody>
          <a:bodyPr lIns="0" rIns="0" tIns="20880" bIns="0" anchor="ctr">
            <a:noAutofit/>
          </a:bodyPr>
          <a:p>
            <a:pPr algn="just">
              <a:lnSpc>
                <a:spcPct val="100000"/>
              </a:lnSpc>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de-DE" sz="3300" spc="-1" strike="noStrike">
                <a:solidFill>
                  <a:srgbClr val="000000"/>
                </a:solidFill>
                <a:latin typeface="Times New Roman"/>
                <a:ea typeface="Times New Roman"/>
              </a:rPr>
              <a:t>one intertext =Homer’s </a:t>
            </a:r>
            <a:r>
              <a:rPr b="0" i="1" lang="de-DE" sz="3300" spc="-1" strike="noStrike">
                <a:solidFill>
                  <a:srgbClr val="010101"/>
                </a:solidFill>
                <a:latin typeface="Times New Roman"/>
                <a:ea typeface="Times New Roman"/>
              </a:rPr>
              <a:t>Iliad</a:t>
            </a:r>
            <a:endParaRPr b="0" lang="en-GB" sz="3300" spc="-1" strike="noStrike">
              <a:solidFill>
                <a:srgbClr val="000000"/>
              </a:solidFill>
              <a:latin typeface="Times New Roman"/>
            </a:endParaRPr>
          </a:p>
        </p:txBody>
      </p:sp>
      <p:sp>
        <p:nvSpPr>
          <p:cNvPr id="66" name=""/>
          <p:cNvSpPr txBox="1"/>
          <p:nvPr/>
        </p:nvSpPr>
        <p:spPr>
          <a:xfrm>
            <a:off x="502920" y="1368000"/>
            <a:ext cx="9072360" cy="328788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10101"/>
                </a:solidFill>
                <a:latin typeface="TimesNewRoman"/>
                <a:ea typeface="TimesNewRoman"/>
              </a:rPr>
              <a:t>(various articles/books in passing) </a:t>
            </a:r>
            <a:r>
              <a:rPr b="0" lang="de-DE" sz="1800" spc="-1" strike="noStrike">
                <a:solidFill>
                  <a:srgbClr val="010101"/>
                </a:solidFill>
                <a:latin typeface="Times New Roman"/>
                <a:ea typeface="Times New Roman"/>
              </a:rPr>
              <a:t>e.g. H. Juhnke, </a:t>
            </a:r>
            <a:r>
              <a:rPr b="0" i="1" lang="de-DE" sz="1800" spc="-1" strike="noStrike">
                <a:solidFill>
                  <a:srgbClr val="010101"/>
                </a:solidFill>
                <a:latin typeface="Times New Roman"/>
                <a:ea typeface="Times New Roman"/>
              </a:rPr>
              <a:t>Homerisches in römischer Epik flavischer Zeit</a:t>
            </a:r>
            <a:r>
              <a:rPr b="0" lang="de-DE" sz="1800" spc="-1" strike="noStrike">
                <a:solidFill>
                  <a:srgbClr val="010101"/>
                </a:solidFill>
                <a:latin typeface="Times New Roman"/>
                <a:ea typeface="Times New Roman"/>
              </a:rPr>
              <a:t>. </a:t>
            </a:r>
            <a:r>
              <a:rPr b="0" i="1" lang="de-DE" sz="1800" spc="-1" strike="noStrike">
                <a:solidFill>
                  <a:srgbClr val="010101"/>
                </a:solidFill>
                <a:latin typeface="Times New Roman"/>
                <a:ea typeface="Times New Roman"/>
              </a:rPr>
              <a:t>Untersuchungen zu Szennenachbildungen und Strukturentsprechungen in Statius’ Thebais und Achilleis und in Silius’ Punica</a:t>
            </a:r>
            <a:r>
              <a:rPr b="0" lang="de-DE" sz="1800" spc="-1" strike="noStrike">
                <a:solidFill>
                  <a:srgbClr val="010101"/>
                </a:solidFill>
                <a:latin typeface="Times New Roman"/>
                <a:ea typeface="Times New Roman"/>
              </a:rPr>
              <a:t> (Zetemata 53) (Beck, Munich, 1972); </a:t>
            </a:r>
            <a:r>
              <a:rPr b="0" lang="de-DE" sz="1800" spc="-1" strike="noStrike">
                <a:solidFill>
                  <a:srgbClr val="010101"/>
                </a:solidFill>
                <a:latin typeface="TimesNewRoman"/>
                <a:ea typeface="TimesNewRoman"/>
              </a:rPr>
              <a:t>Taisne, A.M., "Presence d'Homere dans l'</a:t>
            </a:r>
            <a:r>
              <a:rPr b="0" i="1" lang="de-DE" sz="1800" spc="-1" strike="noStrike">
                <a:solidFill>
                  <a:srgbClr val="010101"/>
                </a:solidFill>
                <a:latin typeface="TimesNewRoman"/>
                <a:ea typeface="TimesNewRoman"/>
              </a:rPr>
              <a:t>Achilleide</a:t>
            </a:r>
            <a:r>
              <a:rPr b="0" lang="de-DE" sz="1800" spc="-1" strike="noStrike">
                <a:solidFill>
                  <a:srgbClr val="010101"/>
                </a:solidFill>
                <a:latin typeface="TimesNewRoman"/>
                <a:ea typeface="TimesNewRoman"/>
              </a:rPr>
              <a:t> de Stace," </a:t>
            </a:r>
            <a:r>
              <a:rPr b="0" i="1" lang="de-DE" sz="1800" spc="-1" strike="noStrike">
                <a:solidFill>
                  <a:srgbClr val="010101"/>
                </a:solidFill>
                <a:latin typeface="TimesNewRoman"/>
                <a:ea typeface="TimesNewRoman"/>
              </a:rPr>
              <a:t>Vita Latina </a:t>
            </a:r>
            <a:r>
              <a:rPr b="0" lang="de-DE" sz="1800" spc="-1" strike="noStrike">
                <a:solidFill>
                  <a:srgbClr val="010101"/>
                </a:solidFill>
                <a:latin typeface="TimesNewRoman"/>
                <a:ea typeface="TimesNewRoman"/>
              </a:rPr>
              <a:t>178 (2008): 94-103)</a:t>
            </a:r>
            <a:endParaRPr b="1" lang="en-GB" sz="1800" spc="-1" strike="noStrike">
              <a:solidFill>
                <a:srgbClr val="000000"/>
              </a:solidFill>
              <a:latin typeface="Times New Roman"/>
            </a:endParaRPr>
          </a:p>
          <a:p>
            <a:pPr>
              <a:lnSpc>
                <a:spcPct val="95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de-DE" sz="1800" spc="-1" strike="noStrike">
                <a:solidFill>
                  <a:srgbClr val="010101"/>
                </a:solidFill>
                <a:latin typeface="Times New Roman"/>
                <a:ea typeface="Lucida Sans Unicode"/>
              </a:rPr>
              <a:t>Ripoll, F. ‘Ulysses as an inter (and meta-) textual hero in the Achilleid of Statius’ in Coffee, Forstall, Milič and Nelis (edd.), </a:t>
            </a:r>
            <a:r>
              <a:rPr b="0" i="1" lang="de-DE" sz="1800" spc="-1" strike="noStrike">
                <a:solidFill>
                  <a:srgbClr val="010101"/>
                </a:solidFill>
                <a:latin typeface="Times New Roman"/>
                <a:ea typeface="Lucida Sans Unicode"/>
              </a:rPr>
              <a:t>Intertextuality in Flavian Epic Poetry</a:t>
            </a:r>
            <a:r>
              <a:rPr b="0" lang="de-DE" sz="1800" spc="-1" strike="noStrike">
                <a:solidFill>
                  <a:srgbClr val="010101"/>
                </a:solidFill>
                <a:latin typeface="Times New Roman"/>
                <a:ea typeface="Lucida Sans Unicode"/>
              </a:rPr>
              <a:t> (2020) e.g. Odysseus plays the part of the epic consciousness of Achilles, removing him from the comico-elegaic temptation of the life at Scyros and sending him back to his ‘natural’ epic destiny (248: 2020)</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7" name=""/>
          <p:cNvSpPr txBox="1"/>
          <p:nvPr/>
        </p:nvSpPr>
        <p:spPr>
          <a:xfrm>
            <a:off x="502920" y="216000"/>
            <a:ext cx="8078760" cy="807840"/>
          </a:xfrm>
          <a:prstGeom prst="rect">
            <a:avLst/>
          </a:prstGeom>
          <a:noFill/>
          <a:ln w="0">
            <a:noFill/>
          </a:ln>
        </p:spPr>
        <p:txBody>
          <a:bodyPr lIns="0" rIns="0" tIns="0" bIns="0" anchor="ctr">
            <a:noAutofit/>
          </a:bodyPr>
          <a:p>
            <a:pPr algn="ctr">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3300" spc="-1" strike="noStrike">
                <a:solidFill>
                  <a:srgbClr val="000000"/>
                </a:solidFill>
                <a:latin typeface="Times New Roman"/>
              </a:rPr>
              <a:t>Homer</a:t>
            </a:r>
            <a:endParaRPr b="0" lang="en-GB" sz="3300" spc="-1" strike="noStrike">
              <a:solidFill>
                <a:srgbClr val="000000"/>
              </a:solidFill>
              <a:latin typeface="Times New Roman"/>
            </a:endParaRPr>
          </a:p>
        </p:txBody>
      </p:sp>
      <p:sp>
        <p:nvSpPr>
          <p:cNvPr id="68" name=""/>
          <p:cNvSpPr txBox="1"/>
          <p:nvPr/>
        </p:nvSpPr>
        <p:spPr>
          <a:xfrm>
            <a:off x="503280" y="1368000"/>
            <a:ext cx="9051840" cy="3267000"/>
          </a:xfrm>
          <a:prstGeom prst="rect">
            <a:avLst/>
          </a:prstGeom>
          <a:noFill/>
          <a:ln w="0">
            <a:noFill/>
          </a:ln>
        </p:spPr>
        <p:txBody>
          <a:bodyPr lIns="0" rIns="0" tIns="15120" bIns="0">
            <a:normAutofit fontScale="61000"/>
          </a:bodyPr>
          <a:p>
            <a:pPr>
              <a:lnSpc>
                <a:spcPct val="95000"/>
              </a:lnSpc>
              <a:spcAft>
                <a:spcPts val="1060"/>
              </a:spcAft>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And the sententia of Ulysses about the sterile old age of the one who misses the occasion for glory (1.800-2) is an obvious allusion to the homeric theme of the two paths opened to Achilles: the one of a long and obscure life and the one of a short but glorious existence (Il. 9.410-16). So this Ulysses seems to have a good “intuitive” knowledge of Achilles literary biography” (Ripoll 2020: 249)</a:t>
            </a:r>
            <a:endParaRPr b="1" lang="en-GB" sz="1800" spc="-1" strike="noStrike">
              <a:solidFill>
                <a:srgbClr val="000000"/>
              </a:solidFill>
              <a:latin typeface="Times New Roman"/>
            </a:endParaRPr>
          </a:p>
          <a:p>
            <a:pPr>
              <a:lnSpc>
                <a:spcPct val="100000"/>
              </a:lnSpc>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Throughout </a:t>
            </a:r>
            <a:r>
              <a:rPr b="0" i="1" lang="en-GB" sz="1800" spc="-1" strike="noStrike">
                <a:solidFill>
                  <a:srgbClr val="010101"/>
                </a:solidFill>
                <a:latin typeface="Times New Roman"/>
                <a:ea typeface="Times New Roman"/>
              </a:rPr>
              <a:t>Achilleid </a:t>
            </a:r>
            <a:r>
              <a:rPr b="0" lang="en-GB" sz="1800" spc="-1" strike="noStrike">
                <a:solidFill>
                  <a:srgbClr val="010101"/>
                </a:solidFill>
                <a:latin typeface="Times New Roman"/>
                <a:ea typeface="Times New Roman"/>
              </a:rPr>
              <a:t>1, Statius weaves a network of allusive connections between the unhomeric episode of the reception at Scyros and some passages of the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or the </a:t>
            </a:r>
            <a:r>
              <a:rPr b="0" i="1" lang="en-GB" sz="1800" spc="-1" strike="noStrike">
                <a:solidFill>
                  <a:srgbClr val="010101"/>
                </a:solidFill>
                <a:latin typeface="Times New Roman"/>
                <a:ea typeface="Times New Roman"/>
              </a:rPr>
              <a:t>Odyssey</a:t>
            </a:r>
            <a:r>
              <a:rPr b="0" lang="en-GB" sz="1800" spc="-1" strike="noStrike">
                <a:solidFill>
                  <a:srgbClr val="010101"/>
                </a:solidFill>
                <a:latin typeface="Times New Roman"/>
                <a:ea typeface="Times New Roman"/>
              </a:rPr>
              <a:t> in order to prefigure the forthcoming adventures of Ulysses, sometimes with anticipative irony. The aim is to convey to the reader the pleasure of recognizing the future hero of the Homeric poems, so as to make the </a:t>
            </a:r>
            <a:r>
              <a:rPr b="0" i="1" lang="en-GB" sz="1800" spc="-1" strike="noStrike">
                <a:solidFill>
                  <a:srgbClr val="010101"/>
                </a:solidFill>
                <a:latin typeface="Times New Roman"/>
                <a:ea typeface="Times New Roman"/>
              </a:rPr>
              <a:t>Achilleid</a:t>
            </a:r>
            <a:r>
              <a:rPr b="0" lang="en-GB" sz="1800" spc="-1" strike="noStrike">
                <a:solidFill>
                  <a:srgbClr val="010101"/>
                </a:solidFill>
                <a:latin typeface="Times New Roman"/>
                <a:ea typeface="Times New Roman"/>
              </a:rPr>
              <a:t> look like a ‘prequel’ of the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and the </a:t>
            </a:r>
            <a:r>
              <a:rPr b="0" i="1" lang="en-GB" sz="1800" spc="-1" strike="noStrike">
                <a:solidFill>
                  <a:srgbClr val="010101"/>
                </a:solidFill>
                <a:latin typeface="Times New Roman"/>
                <a:ea typeface="Times New Roman"/>
              </a:rPr>
              <a:t>Odyssey</a:t>
            </a:r>
            <a:r>
              <a:rPr b="0" lang="en-GB" sz="1800" spc="-1" strike="noStrike">
                <a:solidFill>
                  <a:srgbClr val="010101"/>
                </a:solidFill>
                <a:latin typeface="Times New Roman"/>
                <a:ea typeface="Times New Roman"/>
              </a:rPr>
              <a:t>.”</a:t>
            </a:r>
            <a:endParaRPr b="1" lang="en-GB" sz="1800" spc="-1" strike="noStrike">
              <a:solidFill>
                <a:srgbClr val="000000"/>
              </a:solidFill>
              <a:latin typeface="Times New Roman"/>
            </a:endParaRPr>
          </a:p>
          <a:p>
            <a:pPr>
              <a:lnSpc>
                <a:spcPct val="100000"/>
              </a:lnSpc>
              <a:tabLst>
                <a:tab algn="l" pos="0"/>
                <a:tab algn="l" pos="446040"/>
                <a:tab algn="l" pos="895320"/>
                <a:tab algn="l" pos="1344600"/>
                <a:tab algn="l" pos="1793520"/>
                <a:tab algn="l" pos="2242800"/>
                <a:tab algn="l" pos="2692080"/>
                <a:tab algn="l" pos="3141360"/>
                <a:tab algn="l" pos="3590640"/>
                <a:tab algn="l" pos="4039920"/>
                <a:tab algn="l" pos="4489200"/>
                <a:tab algn="l" pos="4938480"/>
                <a:tab algn="l" pos="5387760"/>
                <a:tab algn="l" pos="5837040"/>
                <a:tab algn="l" pos="6286320"/>
                <a:tab algn="l" pos="6735600"/>
                <a:tab algn="l" pos="7184880"/>
                <a:tab algn="l" pos="7634160"/>
                <a:tab algn="l" pos="8083440"/>
                <a:tab algn="l" pos="8532720"/>
                <a:tab algn="l" pos="8982000"/>
                <a:tab algn="l" pos="8983440"/>
                <a:tab algn="l" pos="9432720"/>
                <a:tab algn="l" pos="9882000"/>
                <a:tab algn="l" pos="10331280"/>
                <a:tab algn="l" pos="10780560"/>
                <a:tab algn="l" pos="10782000"/>
              </a:tabLst>
            </a:pPr>
            <a:r>
              <a:rPr b="0" lang="en-GB" sz="1800" spc="-1" strike="noStrike">
                <a:solidFill>
                  <a:srgbClr val="010101"/>
                </a:solidFill>
                <a:latin typeface="Times New Roman"/>
                <a:ea typeface="Times New Roman"/>
              </a:rPr>
              <a:t>e.g. design of ambassadors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1.536-59) based on the model of the Dolonia (</a:t>
            </a:r>
            <a:r>
              <a:rPr b="0" i="1" lang="en-GB" sz="1800" spc="-1" strike="noStrike">
                <a:solidFill>
                  <a:srgbClr val="010101"/>
                </a:solidFill>
                <a:latin typeface="Times New Roman"/>
                <a:ea typeface="Times New Roman"/>
              </a:rPr>
              <a:t>Il</a:t>
            </a:r>
            <a:r>
              <a:rPr b="0" lang="en-GB" sz="1800" spc="-1" strike="noStrike">
                <a:solidFill>
                  <a:srgbClr val="010101"/>
                </a:solidFill>
                <a:latin typeface="Times New Roman"/>
                <a:ea typeface="Times New Roman"/>
              </a:rPr>
              <a:t>. 10.218-52) seems to be, retrospectively, a precedent for the engagement of Ulysses and Diomedes in the nocturnal expedition at Troy. If we read Homer after Statius, we may rebuild a kind of psychological coherence between the two different images of Ulysses, the reluctant hero of</a:t>
            </a:r>
            <a:r>
              <a:rPr b="0" i="1" lang="en-GB" sz="1800" spc="-1" strike="noStrike">
                <a:solidFill>
                  <a:srgbClr val="010101"/>
                </a:solidFill>
                <a:latin typeface="Times New Roman"/>
                <a:ea typeface="Times New Roman"/>
              </a:rPr>
              <a:t> Achilleid</a:t>
            </a:r>
            <a:r>
              <a:rPr b="0" lang="en-GB" sz="1800" spc="-1" strike="noStrike">
                <a:solidFill>
                  <a:srgbClr val="010101"/>
                </a:solidFill>
                <a:latin typeface="Times New Roman"/>
                <a:ea typeface="Times New Roman"/>
              </a:rPr>
              <a:t> 1 and the daring one of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10 (doesn’t hesitate to volunteer because previously successful)</a:t>
            </a:r>
            <a:endParaRPr b="1" lang="en-GB" sz="1800" spc="-1" strike="noStrike">
              <a:solidFill>
                <a:srgbClr val="000000"/>
              </a:solidFill>
              <a:latin typeface="Times New Roman"/>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Homeric?</a:t>
            </a:r>
            <a:endParaRPr b="0" lang="en-GB" sz="3300" spc="-1" strike="noStrike">
              <a:solidFill>
                <a:srgbClr val="000000"/>
              </a:solidFill>
              <a:latin typeface="Times New Roman"/>
            </a:endParaRPr>
          </a:p>
        </p:txBody>
      </p:sp>
      <p:sp>
        <p:nvSpPr>
          <p:cNvPr id="70" name=""/>
          <p:cNvSpPr txBox="1"/>
          <p:nvPr/>
        </p:nvSpPr>
        <p:spPr>
          <a:xfrm>
            <a:off x="502920" y="1368000"/>
            <a:ext cx="9056520" cy="3272040"/>
          </a:xfrm>
          <a:prstGeom prst="rect">
            <a:avLst/>
          </a:prstGeom>
          <a:noFill/>
          <a:ln w="0">
            <a:noFill/>
          </a:ln>
        </p:spPr>
        <p:txBody>
          <a:bodyPr lIns="0" rIns="0" tIns="15120" bIns="0">
            <a:normAutofit fontScale="86000"/>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proem claims will go beyond events in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engagement with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in way events foreshadowed (e.g. Sperchios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2.143-53 and Scamander)</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also themes (bestial/divine/human)</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Achilles as a lion in both (</a:t>
            </a:r>
            <a:r>
              <a:rPr b="0" i="1" lang="en-GB" sz="1800" spc="-1" strike="noStrike">
                <a:solidFill>
                  <a:srgbClr val="010101"/>
                </a:solidFill>
                <a:latin typeface="Times New Roman"/>
                <a:ea typeface="Times New Roman"/>
              </a:rPr>
              <a:t>Il</a:t>
            </a:r>
            <a:r>
              <a:rPr b="0" lang="en-GB" sz="1800" spc="-1" strike="noStrike">
                <a:solidFill>
                  <a:srgbClr val="010101"/>
                </a:solidFill>
                <a:latin typeface="Times New Roman"/>
                <a:ea typeface="Times New Roman"/>
              </a:rPr>
              <a:t>. x 5;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1.858-63 with McNelis, C. ‘Similes and gender in the </a:t>
            </a:r>
            <a:r>
              <a:rPr b="0" i="1" lang="en-GB" sz="1800" spc="-1" strike="noStrike">
                <a:solidFill>
                  <a:srgbClr val="010101"/>
                </a:solidFill>
                <a:latin typeface="Times New Roman"/>
                <a:ea typeface="Times New Roman"/>
              </a:rPr>
              <a:t>Achilleid</a:t>
            </a:r>
            <a:r>
              <a:rPr b="0" lang="en-GB" sz="1800" spc="-1" strike="noStrike">
                <a:solidFill>
                  <a:srgbClr val="010101"/>
                </a:solidFill>
                <a:latin typeface="Times New Roman"/>
                <a:ea typeface="Times New Roman"/>
              </a:rPr>
              <a:t>, in </a:t>
            </a:r>
            <a:r>
              <a:rPr b="0" i="1" lang="en-GB" sz="1800" spc="-1" strike="noStrike">
                <a:solidFill>
                  <a:srgbClr val="010101"/>
                </a:solidFill>
                <a:latin typeface="Times New Roman"/>
                <a:ea typeface="Times New Roman"/>
              </a:rPr>
              <a:t>Brill’s Companion to Statius</a:t>
            </a:r>
            <a:r>
              <a:rPr b="0" lang="en-GB" sz="1800" spc="-1" strike="noStrike">
                <a:solidFill>
                  <a:srgbClr val="010101"/>
                </a:solidFill>
                <a:latin typeface="Times New Roman"/>
                <a:ea typeface="Times New Roman"/>
              </a:rPr>
              <a:t>, 2015: 204)</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(though lion motif possibly looks to Alexander the Great: see </a:t>
            </a:r>
            <a:r>
              <a:rPr b="0" lang="en-GB" sz="1800" spc="-1" strike="noStrike">
                <a:solidFill>
                  <a:srgbClr val="010101"/>
                </a:solidFill>
                <a:latin typeface="Times New Roman"/>
                <a:ea typeface="Times New Roman"/>
              </a:rPr>
              <a:t>Barchiesi, A. (2021) ‘Di Achille, Alessandro Magno, e tirsi in abbondanza (Stazio, </a:t>
            </a:r>
            <a:r>
              <a:rPr b="0" i="1" lang="it-IT" sz="1800" spc="-1" strike="noStrike">
                <a:solidFill>
                  <a:srgbClr val="010101"/>
                </a:solidFill>
                <a:latin typeface="Times New Roman"/>
                <a:ea typeface="Times New Roman"/>
              </a:rPr>
              <a:t>Achilleide </a:t>
            </a:r>
            <a:r>
              <a:rPr b="0" lang="en-GB" sz="1800" spc="-1" strike="noStrike">
                <a:solidFill>
                  <a:srgbClr val="010101"/>
                </a:solidFill>
                <a:latin typeface="Times New Roman"/>
                <a:ea typeface="Times New Roman"/>
              </a:rPr>
              <a:t>1, 150–1; 615–8; 855–6’, in S. Beta, and S. Romani (edd.) </a:t>
            </a:r>
            <a:r>
              <a:rPr b="0" i="1" lang="it-IT" sz="1800" spc="-1" strike="noStrike">
                <a:solidFill>
                  <a:srgbClr val="010101"/>
                </a:solidFill>
                <a:latin typeface="Times New Roman"/>
                <a:ea typeface="Times New Roman"/>
              </a:rPr>
              <a:t>Tirsi per Dioniso: A Giulio Guidorizzi</a:t>
            </a:r>
            <a:r>
              <a:rPr b="0" lang="en-GB" sz="1800" spc="-1" strike="noStrike">
                <a:solidFill>
                  <a:srgbClr val="010101"/>
                </a:solidFill>
                <a:latin typeface="Times New Roman"/>
                <a:ea typeface="Times New Roman"/>
              </a:rPr>
              <a:t>, Alessandria: 17–22</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anger (but more key in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Homeric?</a:t>
            </a:r>
            <a:endParaRPr b="0" lang="en-GB" sz="3300" spc="-1" strike="noStrike">
              <a:solidFill>
                <a:srgbClr val="000000"/>
              </a:solidFill>
              <a:latin typeface="Times New Roman"/>
            </a:endParaRPr>
          </a:p>
        </p:txBody>
      </p:sp>
      <p:sp>
        <p:nvSpPr>
          <p:cNvPr id="72"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absence from war (</a:t>
            </a:r>
            <a:r>
              <a:rPr b="0" lang="en-US" sz="1800" spc="-1" strike="noStrike">
                <a:solidFill>
                  <a:srgbClr val="000000"/>
                </a:solidFill>
                <a:latin typeface="Times New Roman"/>
                <a:ea typeface="Times New Roman"/>
              </a:rPr>
              <a:t>Hom. </a:t>
            </a:r>
            <a:r>
              <a:rPr b="0" i="1" lang="en-US" sz="1800" spc="-1" strike="noStrike">
                <a:solidFill>
                  <a:srgbClr val="000000"/>
                </a:solidFill>
                <a:latin typeface="Times New Roman"/>
                <a:ea typeface="Times New Roman"/>
              </a:rPr>
              <a:t>Iliad</a:t>
            </a:r>
            <a:r>
              <a:rPr b="0" lang="en-US" sz="1800" spc="-1" strike="noStrike">
                <a:solidFill>
                  <a:srgbClr val="000000"/>
                </a:solidFill>
                <a:latin typeface="Times New Roman"/>
                <a:ea typeface="Times New Roman"/>
              </a:rPr>
              <a:t> 1.169ff.&gt; Book 18)</a:t>
            </a:r>
            <a:r>
              <a:rPr b="0" lang="en-GB" sz="1800" spc="-1" strike="noStrike">
                <a:solidFill>
                  <a:srgbClr val="010101"/>
                </a:solidFill>
                <a:latin typeface="Times New Roman"/>
                <a:ea typeface="Times New Roman"/>
              </a:rPr>
              <a:t>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Homeric catalogue drawn on (Parkes 2008)</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language e.g.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uses patronymic for Achilles</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Hinds (1998: 96) for Thetis’ supplication of Neptune as “prequel” to her supplication of Zeus in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1</a:t>
            </a:r>
            <a:endParaRPr b="1" lang="en-GB" sz="1800" spc="-1" strike="noStrike">
              <a:solidFill>
                <a:srgbClr val="000000"/>
              </a:solidFill>
              <a:latin typeface="Times New Roman"/>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Homeric?</a:t>
            </a:r>
            <a:endParaRPr b="0" lang="en-GB" sz="3300" spc="-1" strike="noStrike">
              <a:solidFill>
                <a:srgbClr val="000000"/>
              </a:solidFill>
              <a:latin typeface="Times New Roman"/>
            </a:endParaRPr>
          </a:p>
        </p:txBody>
      </p:sp>
      <p:sp>
        <p:nvSpPr>
          <p:cNvPr id="74"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at times there is a plot “fit” between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and </a:t>
            </a:r>
            <a:r>
              <a:rPr b="0" i="1" lang="en-GB" sz="1800" spc="-1" strike="noStrike">
                <a:solidFill>
                  <a:srgbClr val="010101"/>
                </a:solidFill>
                <a:latin typeface="Times New Roman"/>
                <a:ea typeface="Times New Roman"/>
              </a:rPr>
              <a:t>Achilleid</a:t>
            </a:r>
            <a:r>
              <a:rPr b="0" lang="en-GB" sz="1800" spc="-1" strike="noStrike">
                <a:solidFill>
                  <a:srgbClr val="010101"/>
                </a:solidFill>
                <a:latin typeface="Times New Roman"/>
                <a:ea typeface="Times New Roman"/>
              </a:rPr>
              <a:t>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(e.g.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19.326-7 Achilles unsure if son Neptolemus, on Scyros, is alive; </a:t>
            </a:r>
            <a:r>
              <a:rPr b="0" i="1" lang="en-GB" sz="1800" spc="-1" strike="noStrike">
                <a:solidFill>
                  <a:srgbClr val="010101"/>
                </a:solidFill>
                <a:latin typeface="Times New Roman"/>
                <a:ea typeface="Times New Roman"/>
              </a:rPr>
              <a:t>Il</a:t>
            </a:r>
            <a:r>
              <a:rPr b="0" lang="en-GB" sz="1800" spc="-1" strike="noStrike">
                <a:solidFill>
                  <a:srgbClr val="010101"/>
                </a:solidFill>
                <a:latin typeface="Times New Roman"/>
                <a:ea typeface="Times New Roman"/>
              </a:rPr>
              <a:t>. 18.429-35 Thetis unhappy about marriage)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but also contradiction e.g. </a:t>
            </a:r>
            <a:r>
              <a:rPr b="0" i="1" lang="en-GB" sz="1800" spc="-1" strike="noStrike">
                <a:solidFill>
                  <a:srgbClr val="010101"/>
                </a:solidFill>
                <a:latin typeface="Times New Roman"/>
                <a:ea typeface="Times New Roman"/>
              </a:rPr>
              <a:t>Il</a:t>
            </a:r>
            <a:r>
              <a:rPr b="0" lang="en-GB" sz="1800" spc="-1" strike="noStrike">
                <a:solidFill>
                  <a:srgbClr val="010101"/>
                </a:solidFill>
                <a:latin typeface="Times New Roman"/>
                <a:ea typeface="Times New Roman"/>
              </a:rPr>
              <a:t>. 24.59-62 Hera claims to have arranged marriage (though hints of alternative tradition): in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Jupiter didn’t want greater son</a:t>
            </a:r>
            <a:endParaRPr b="1" lang="en-GB" sz="1800" spc="-1" strike="noStrike">
              <a:solidFill>
                <a:srgbClr val="000000"/>
              </a:solidFill>
              <a:latin typeface="Times New Roman"/>
            </a:endParaRPr>
          </a:p>
        </p:txBody>
      </p:sp>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Homeric?</a:t>
            </a:r>
            <a:endParaRPr b="0" lang="en-GB" sz="3300" spc="-1" strike="noStrike">
              <a:solidFill>
                <a:srgbClr val="000000"/>
              </a:solidFill>
              <a:latin typeface="Times New Roman"/>
            </a:endParaRPr>
          </a:p>
        </p:txBody>
      </p:sp>
      <p:sp>
        <p:nvSpPr>
          <p:cNvPr id="76"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pointed contradiction in plot details?</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nb </a:t>
            </a:r>
            <a:r>
              <a:rPr b="0" i="1" lang="en-GB" sz="1800" spc="-1" strike="noStrike">
                <a:solidFill>
                  <a:srgbClr val="010101"/>
                </a:solidFill>
                <a:latin typeface="Times New Roman"/>
                <a:ea typeface="Times New Roman"/>
              </a:rPr>
              <a:t>Il</a:t>
            </a:r>
            <a:r>
              <a:rPr b="0" lang="en-GB" sz="1800" spc="-1" strike="noStrike">
                <a:solidFill>
                  <a:srgbClr val="010101"/>
                </a:solidFill>
                <a:latin typeface="Times New Roman"/>
                <a:ea typeface="Times New Roman"/>
              </a:rPr>
              <a:t> 9.667-8 slave-girl taken as booty when sacked Scyros.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BUT evoked as suppressed alternative tradition at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1.657-60: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As for your father—Scyros shall lie razed by fire and sword and these walls be overturned and pass into swollen tempests before you shall expiate my nuptials by a cruel death. Not so in all things shall I obey my mother” (Achilles after rape)</a:t>
            </a:r>
            <a:endParaRPr b="1" lang="en-GB" sz="1800" spc="-1" strike="noStrike">
              <a:solidFill>
                <a:srgbClr val="000000"/>
              </a:solidFill>
              <a:latin typeface="Times New Roman"/>
            </a:endParaRPr>
          </a:p>
        </p:txBody>
      </p:sp>
    </p:spTree>
  </p:cSld>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7"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Homeric?</a:t>
            </a:r>
            <a:endParaRPr b="0" lang="en-GB" sz="3300" spc="-1" strike="noStrike">
              <a:solidFill>
                <a:srgbClr val="000000"/>
              </a:solidFill>
              <a:latin typeface="Times New Roman"/>
            </a:endParaRPr>
          </a:p>
        </p:txBody>
      </p:sp>
      <p:sp>
        <p:nvSpPr>
          <p:cNvPr id="78"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This is an example of an alternative mythical tradition at the very moment when he rules it out and chooses to follow a different version” (Heslin 2016. ‘Ovid’s Cycnus and Homer’s Achilles Heel’ </a:t>
            </a:r>
            <a:r>
              <a:rPr b="0" lang="en-GB" sz="1800" spc="-1" strike="noStrike">
                <a:solidFill>
                  <a:srgbClr val="000000"/>
                </a:solidFill>
                <a:latin typeface="Times New Roman"/>
                <a:ea typeface="Times New Roman;Times"/>
              </a:rPr>
              <a:t>in </a:t>
            </a:r>
            <a:r>
              <a:rPr b="0" i="1" lang="en-GB" sz="1800" spc="-1" strike="noStrike">
                <a:solidFill>
                  <a:srgbClr val="000000"/>
                </a:solidFill>
                <a:latin typeface="Times New Roman"/>
                <a:ea typeface="Times New Roman;Times"/>
              </a:rPr>
              <a:t>Repeat Performances: Ovidian repetition and the Metamorphoses</a:t>
            </a:r>
            <a:r>
              <a:rPr b="0" lang="en-GB" sz="1800" spc="-1" strike="noStrike">
                <a:solidFill>
                  <a:srgbClr val="010101"/>
                </a:solidFill>
                <a:latin typeface="Times New Roman"/>
                <a:ea typeface="Times New Roman"/>
              </a:rPr>
              <a:t> ed. Fulkerson and Stover, 91)</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NB One myth has him visit Scyros x 2 (once in disguise; once to take city)</a:t>
            </a:r>
            <a:endParaRPr b="1" lang="en-GB" sz="1800" spc="-1" strike="noStrike">
              <a:solidFill>
                <a:srgbClr val="000000"/>
              </a:solidFill>
              <a:latin typeface="Times New Roman"/>
            </a:endParaRPr>
          </a:p>
        </p:txBody>
      </p:sp>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Styx</a:t>
            </a:r>
            <a:endParaRPr b="0" lang="en-GB" sz="3300" spc="-1" strike="noStrike">
              <a:solidFill>
                <a:srgbClr val="000000"/>
              </a:solidFill>
              <a:latin typeface="Times New Roman"/>
            </a:endParaRPr>
          </a:p>
        </p:txBody>
      </p:sp>
      <p:sp>
        <p:nvSpPr>
          <p:cNvPr id="80"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rPr>
              <a:t>“</a:t>
            </a:r>
            <a:r>
              <a:rPr b="0" lang="en-GB" sz="1800" spc="-1" strike="noStrike">
                <a:solidFill>
                  <a:srgbClr val="010101"/>
                </a:solidFill>
                <a:latin typeface="Times New Roman"/>
              </a:rPr>
              <a:t>It is self-evident that Thetis’ efforts to make her son immortal are a non-Homeric element included by Statius, but we can now see that this is a squarely anti-Homeric aspect of the narrative, insofar as a partially invulnerable Achilles would seriously undermine the seriousness of his heroism. Much speculation about the potential future trajectory of the </a:t>
            </a:r>
            <a:r>
              <a:rPr b="0" i="1" lang="en-GB" sz="1800" spc="-1" strike="noStrike">
                <a:solidFill>
                  <a:srgbClr val="010101"/>
                </a:solidFill>
                <a:latin typeface="Times New Roman"/>
                <a:ea typeface="Times New Roman"/>
              </a:rPr>
              <a:t>Achilleid</a:t>
            </a:r>
            <a:r>
              <a:rPr b="0" lang="en-GB" sz="1800" spc="-1" strike="noStrike">
                <a:solidFill>
                  <a:srgbClr val="010101"/>
                </a:solidFill>
                <a:latin typeface="Times New Roman"/>
              </a:rPr>
              <a:t> tends to assume that non-Homeric erotic episodes would be mixed with traditionally Homeric battle scenes in some proportion or other (see Heslin 2005: 83-86).</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rPr>
              <a:t>But if the allusions to the dipping in the Styx are also allusions to Ovid and to the link between Achilles and Cycnus, then we can contemplate the possibility that the battle scenes could, potentially, owe as much to Ovid’s essentially unserious Cycnus episode as to the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(Heslin 2016: 94)</a:t>
            </a:r>
            <a:r>
              <a:rPr b="0" lang="en-GB" sz="1800" spc="-1" strike="noStrike">
                <a:solidFill>
                  <a:srgbClr val="010101"/>
                </a:solidFill>
                <a:latin typeface="Times New Roman"/>
              </a:rPr>
              <a:t> </a:t>
            </a:r>
            <a:endParaRPr b="1" lang="en-GB" sz="1800" spc="-1" strike="noStrike">
              <a:solidFill>
                <a:srgbClr val="000000"/>
              </a:solidFill>
              <a:latin typeface="Times New Roman"/>
            </a:endParaRPr>
          </a:p>
        </p:txBody>
      </p:sp>
    </p:spTree>
  </p:cSld>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Homeric?</a:t>
            </a:r>
            <a:endParaRPr b="0" lang="en-GB" sz="3300" spc="-1" strike="noStrike">
              <a:solidFill>
                <a:srgbClr val="000000"/>
              </a:solidFill>
              <a:latin typeface="Times New Roman"/>
            </a:endParaRPr>
          </a:p>
        </p:txBody>
      </p:sp>
      <p:sp>
        <p:nvSpPr>
          <p:cNvPr id="82"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focus on relationship with mother, more than in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(though “in the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 he has an extremely close relationship with Thetis that emphasizes his position as a child (e.g.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1.362, 1.414, 18.73)” (McNelis, C. ‘Similes and gender in the </a:t>
            </a:r>
            <a:r>
              <a:rPr b="0" i="1" lang="en-GB" sz="1800" spc="-1" strike="noStrike">
                <a:solidFill>
                  <a:srgbClr val="010101"/>
                </a:solidFill>
                <a:latin typeface="Times New Roman"/>
                <a:ea typeface="Times New Roman"/>
              </a:rPr>
              <a:t>Achilleid</a:t>
            </a:r>
            <a:r>
              <a:rPr b="0" lang="en-GB" sz="1800" spc="-1" strike="noStrike">
                <a:solidFill>
                  <a:srgbClr val="010101"/>
                </a:solidFill>
                <a:latin typeface="Times New Roman"/>
                <a:ea typeface="Times New Roman"/>
              </a:rPr>
              <a:t>, in </a:t>
            </a:r>
            <a:r>
              <a:rPr b="0" i="1" lang="en-GB" sz="1800" spc="-1" strike="noStrike">
                <a:solidFill>
                  <a:srgbClr val="010101"/>
                </a:solidFill>
                <a:latin typeface="Times New Roman"/>
                <a:ea typeface="Times New Roman"/>
              </a:rPr>
              <a:t>Brill’s Companion to Statius</a:t>
            </a:r>
            <a:r>
              <a:rPr b="0" lang="en-GB" sz="1800" spc="-1" strike="noStrike">
                <a:solidFill>
                  <a:srgbClr val="010101"/>
                </a:solidFill>
                <a:latin typeface="Times New Roman"/>
                <a:ea typeface="Times New Roman"/>
              </a:rPr>
              <a:t>, 2015: 192)</a:t>
            </a:r>
            <a:endParaRPr b="1" lang="en-GB" sz="1800" spc="-1" strike="noStrike">
              <a:solidFill>
                <a:srgbClr val="000000"/>
              </a:solidFill>
              <a:latin typeface="Times New Roman"/>
            </a:endParaRPr>
          </a:p>
        </p:txBody>
      </p:sp>
    </p:spTree>
  </p:cSld>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Homeric?</a:t>
            </a:r>
            <a:endParaRPr b="0" lang="en-GB" sz="3300" spc="-1" strike="noStrike">
              <a:solidFill>
                <a:srgbClr val="000000"/>
              </a:solidFill>
              <a:latin typeface="Times New Roman"/>
            </a:endParaRPr>
          </a:p>
        </p:txBody>
      </p:sp>
      <p:sp>
        <p:nvSpPr>
          <p:cNvPr id="84"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more interest in gender (biological or culturally determined?) than Homer (Roman preoccupation with </a:t>
            </a:r>
            <a:r>
              <a:rPr b="0" i="1" lang="en-GB" sz="1800" spc="-1" strike="noStrike">
                <a:solidFill>
                  <a:srgbClr val="010101"/>
                </a:solidFill>
                <a:latin typeface="Times New Roman"/>
                <a:ea typeface="Times New Roman"/>
              </a:rPr>
              <a:t>vir</a:t>
            </a:r>
            <a:r>
              <a:rPr b="0" lang="en-GB" sz="1800" spc="-1" strike="noStrike">
                <a:solidFill>
                  <a:srgbClr val="010101"/>
                </a:solidFill>
                <a:latin typeface="Times New Roman"/>
                <a:ea typeface="Times New Roman"/>
              </a:rPr>
              <a:t>?), but nb potential to read Homeric Achilles in more feminine way?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as Plato and other ancient critics noted, he continues to exhibit feminine behaviour even at Troy. The Platonic Socrates criticizes Achilles for weeping over Patroclus like a woman (Pl.  </a:t>
            </a:r>
            <a:r>
              <a:rPr b="0" i="1" lang="en-GB" sz="1800" spc="-1" strike="noStrike">
                <a:solidFill>
                  <a:srgbClr val="010101"/>
                </a:solidFill>
                <a:latin typeface="Times New Roman"/>
                <a:ea typeface="Times New Roman"/>
              </a:rPr>
              <a:t>Resp</a:t>
            </a:r>
            <a:r>
              <a:rPr b="0" lang="en-GB" sz="1800" spc="-1" strike="noStrike">
                <a:solidFill>
                  <a:srgbClr val="010101"/>
                </a:solidFill>
                <a:latin typeface="Times New Roman"/>
                <a:ea typeface="Times New Roman"/>
              </a:rPr>
              <a:t>. 387e-388e; cf. 605D9-e1), and he also argues that fouling the body of an enemy by dragging it in the dust reflect a womanish mind (469d6-e2).” (McNelis 204)</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McNelis argues his discussion of similes show masculine and feminine coexist not just at Troy but earliest moments of his development</a:t>
            </a:r>
            <a:endParaRPr b="1" lang="en-GB" sz="1800" spc="-1" strike="noStrike">
              <a:solidFill>
                <a:srgbClr val="000000"/>
              </a:solidFill>
              <a:latin typeface="Times New Roman"/>
            </a:endParaRPr>
          </a:p>
        </p:txBody>
      </p:sp>
    </p:spTree>
  </p:cSld>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Homeric?</a:t>
            </a:r>
            <a:endParaRPr b="0" lang="en-GB" sz="3300" spc="-1" strike="noStrike">
              <a:solidFill>
                <a:srgbClr val="000000"/>
              </a:solidFill>
              <a:latin typeface="Times New Roman"/>
            </a:endParaRPr>
          </a:p>
        </p:txBody>
      </p:sp>
      <p:sp>
        <p:nvSpPr>
          <p:cNvPr id="86"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Achilles singing “deeds of men” when entertaining mother (but Heslin 2005: 93 on Achilles’ Alexandrianising tastes)</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also Catullus 64, which itself had the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as an intertext (fleet-footed &gt; Cat. 64.341 </a:t>
            </a:r>
            <a:r>
              <a:rPr b="0" i="1" lang="en-GB" sz="1800" spc="-1" strike="noStrike">
                <a:solidFill>
                  <a:srgbClr val="010101"/>
                </a:solidFill>
                <a:latin typeface="Times New Roman"/>
                <a:ea typeface="Times New Roman"/>
              </a:rPr>
              <a:t>flammea praevertet celeris vestigia cervae</a:t>
            </a:r>
            <a:r>
              <a:rPr b="0" lang="en-GB" sz="1800" spc="-1" strike="noStrike">
                <a:solidFill>
                  <a:srgbClr val="010101"/>
                </a:solidFill>
                <a:latin typeface="Times New Roman"/>
                <a:ea typeface="Times New Roman"/>
              </a:rPr>
              <a:t>:</a:t>
            </a:r>
            <a:r>
              <a:rPr b="0" i="1"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cf.</a:t>
            </a:r>
            <a:r>
              <a:rPr b="0" i="1" lang="en-GB" sz="1800" spc="-1" strike="noStrike">
                <a:solidFill>
                  <a:srgbClr val="010101"/>
                </a:solidFill>
                <a:latin typeface="Times New Roman"/>
                <a:ea typeface="Times New Roman"/>
              </a:rPr>
              <a:t> Ach</a:t>
            </a:r>
            <a:r>
              <a:rPr b="0" lang="en-GB" sz="1800" spc="-1" strike="noStrike">
                <a:solidFill>
                  <a:srgbClr val="010101"/>
                </a:solidFill>
                <a:latin typeface="Times New Roman"/>
                <a:ea typeface="Times New Roman"/>
              </a:rPr>
              <a:t>. 2.110ff with Hinds)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2.32 </a:t>
            </a:r>
            <a:r>
              <a:rPr b="0" i="1" lang="en-GB" sz="1800" spc="-1" strike="noStrike">
                <a:solidFill>
                  <a:srgbClr val="010101"/>
                </a:solidFill>
                <a:latin typeface="Times New Roman"/>
                <a:ea typeface="Times New Roman"/>
              </a:rPr>
              <a:t>vastator</a:t>
            </a:r>
            <a:r>
              <a:rPr b="0" lang="en-GB" sz="1800" spc="-1" strike="noStrike">
                <a:solidFill>
                  <a:srgbClr val="010101"/>
                </a:solidFill>
                <a:latin typeface="Times New Roman"/>
                <a:ea typeface="Times New Roman"/>
              </a:rPr>
              <a:t> “conqueror” cf. Cat. 64.346 </a:t>
            </a:r>
            <a:r>
              <a:rPr b="0" i="1" lang="en-GB" sz="1800" spc="-1" strike="noStrike">
                <a:solidFill>
                  <a:srgbClr val="010101"/>
                </a:solidFill>
                <a:latin typeface="Times New Roman"/>
                <a:ea typeface="Times New Roman"/>
              </a:rPr>
              <a:t>vastabit </a:t>
            </a:r>
            <a:r>
              <a:rPr b="0" lang="en-GB" sz="1800" spc="-1" strike="noStrike">
                <a:solidFill>
                  <a:srgbClr val="010101"/>
                </a:solidFill>
                <a:latin typeface="Times New Roman"/>
                <a:ea typeface="Times New Roman"/>
              </a:rPr>
              <a:t>“he will conquer”</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Neptune’s prophecy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1.84-9</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See Mendelsohn 1990 ‘Empty Nest, Abandoned Cave: Maternal Anxiety in </a:t>
            </a:r>
            <a:r>
              <a:rPr b="0" i="1" lang="en-GB" sz="1800" spc="-1" strike="noStrike">
                <a:solidFill>
                  <a:srgbClr val="010101"/>
                </a:solidFill>
                <a:latin typeface="Times New Roman"/>
                <a:ea typeface="Times New Roman"/>
              </a:rPr>
              <a:t>Achilleid</a:t>
            </a:r>
            <a:r>
              <a:rPr b="0" lang="en-GB" sz="1800" spc="-1" strike="noStrike">
                <a:solidFill>
                  <a:srgbClr val="010101"/>
                </a:solidFill>
                <a:latin typeface="Times New Roman"/>
                <a:ea typeface="Times New Roman"/>
              </a:rPr>
              <a:t> I’, </a:t>
            </a:r>
            <a:r>
              <a:rPr b="0" i="1" lang="en-GB" sz="1800" spc="-1" strike="noStrike">
                <a:solidFill>
                  <a:srgbClr val="010101"/>
                </a:solidFill>
                <a:latin typeface="Times New Roman"/>
                <a:ea typeface="Times New Roman"/>
              </a:rPr>
              <a:t>Classical Antiquity</a:t>
            </a:r>
            <a:r>
              <a:rPr b="0" lang="en-GB" sz="1800" spc="-1" strike="noStrike">
                <a:solidFill>
                  <a:srgbClr val="010101"/>
                </a:solidFill>
                <a:latin typeface="Times New Roman"/>
                <a:ea typeface="Times New Roman"/>
              </a:rPr>
              <a:t> 9: 295-308; Ganiban 2015 </a:t>
            </a:r>
            <a:r>
              <a:rPr b="0" lang="en-GB" sz="1800" spc="-1" strike="noStrike">
                <a:solidFill>
                  <a:srgbClr val="000000"/>
                </a:solidFill>
                <a:latin typeface="Times New Roman;Times"/>
                <a:ea typeface="Times New Roman;Times"/>
              </a:rPr>
              <a:t>‘The Beginnings of the </a:t>
            </a:r>
            <a:r>
              <a:rPr b="0" i="1" lang="en-GB" sz="1800" spc="-1" strike="noStrike">
                <a:solidFill>
                  <a:srgbClr val="000000"/>
                </a:solidFill>
                <a:latin typeface="Times New Roman;Times"/>
                <a:ea typeface="Times New Roman;Times"/>
              </a:rPr>
              <a:t>Achilleid</a:t>
            </a:r>
            <a:r>
              <a:rPr b="0" lang="en-GB" sz="1800" spc="-1" strike="noStrike">
                <a:solidFill>
                  <a:srgbClr val="000000"/>
                </a:solidFill>
                <a:latin typeface="Times New Roman;Times"/>
                <a:ea typeface="Times New Roman;Times"/>
              </a:rPr>
              <a:t>’ in </a:t>
            </a:r>
            <a:r>
              <a:rPr b="0" i="1" lang="en-GB" sz="1800" spc="-1" strike="noStrike">
                <a:solidFill>
                  <a:srgbClr val="000000"/>
                </a:solidFill>
                <a:latin typeface="Times New Roman;Times"/>
                <a:ea typeface="Times New Roman;Times"/>
              </a:rPr>
              <a:t>Brill's Companion to Statius </a:t>
            </a:r>
            <a:r>
              <a:rPr b="0" lang="en-GB" sz="1800" spc="-1" strike="noStrike">
                <a:solidFill>
                  <a:srgbClr val="000000"/>
                </a:solidFill>
                <a:latin typeface="Times New Roman;Times"/>
                <a:ea typeface="Times New Roman;Times"/>
              </a:rPr>
              <a:t>(e.g. on Thetis in water); Hinds 1998</a:t>
            </a:r>
            <a:endParaRPr b="1" lang="en-GB" sz="1800" spc="-1" strike="noStrike">
              <a:solidFill>
                <a:srgbClr val="000000"/>
              </a:solidFill>
              <a:latin typeface="Times New Roman"/>
            </a:endParaRPr>
          </a:p>
        </p:txBody>
      </p:sp>
    </p:spTree>
  </p:cSld>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7"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Intertexts: Ovid</a:t>
            </a:r>
            <a:endParaRPr b="0" lang="en-GB" sz="3300" spc="-1" strike="noStrike">
              <a:solidFill>
                <a:srgbClr val="000000"/>
              </a:solidFill>
              <a:latin typeface="Times New Roman"/>
            </a:endParaRPr>
          </a:p>
        </p:txBody>
      </p:sp>
      <p:sp>
        <p:nvSpPr>
          <p:cNvPr id="88"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also Ovid’s </a:t>
            </a:r>
            <a:r>
              <a:rPr b="0" i="1" lang="en-GB" sz="1800" spc="-1" strike="noStrike">
                <a:solidFill>
                  <a:srgbClr val="010101"/>
                </a:solidFill>
                <a:latin typeface="Times New Roman"/>
                <a:ea typeface="Times New Roman"/>
              </a:rPr>
              <a:t>Metamorphoses</a:t>
            </a:r>
            <a:r>
              <a:rPr b="0" lang="en-GB" sz="1800" spc="-1" strike="noStrike">
                <a:solidFill>
                  <a:srgbClr val="010101"/>
                </a:solidFill>
                <a:latin typeface="Times New Roman"/>
                <a:ea typeface="Times New Roman"/>
              </a:rPr>
              <a:t> (cf. e.g. </a:t>
            </a:r>
            <a:r>
              <a:rPr b="0" i="1" lang="en-GB" sz="1800" spc="-1" strike="noStrike">
                <a:solidFill>
                  <a:srgbClr val="010101"/>
                </a:solidFill>
                <a:latin typeface="Times New Roman"/>
                <a:ea typeface="Times New Roman"/>
              </a:rPr>
              <a:t>Ach</a:t>
            </a:r>
            <a:r>
              <a:rPr b="0" lang="en-GB" sz="1800" spc="-1" strike="noStrike">
                <a:solidFill>
                  <a:srgbClr val="010101"/>
                </a:solidFill>
                <a:latin typeface="Times New Roman"/>
                <a:ea typeface="Times New Roman"/>
              </a:rPr>
              <a:t>. 1.7 “deducere” with </a:t>
            </a:r>
            <a:r>
              <a:rPr b="0" i="1" lang="en-GB" sz="1800" spc="-1" strike="noStrike">
                <a:solidFill>
                  <a:srgbClr val="010101"/>
                </a:solidFill>
                <a:latin typeface="Times New Roman"/>
                <a:ea typeface="Times New Roman"/>
              </a:rPr>
              <a:t>Met</a:t>
            </a:r>
            <a:r>
              <a:rPr b="0" lang="en-GB" sz="1800" spc="-1" strike="noStrike">
                <a:solidFill>
                  <a:srgbClr val="010101"/>
                </a:solidFill>
                <a:latin typeface="Times New Roman"/>
                <a:ea typeface="Times New Roman"/>
              </a:rPr>
              <a:t>.1.4 “deducite”, spin out). Some critics are uneasy with seeing it as Ovidian poem and dismiss as a digressive, prelude e.g. Cameron 2009 argues it wouldn’t have carried on like that: </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I see no reason to believe that it was the </a:t>
            </a:r>
            <a:r>
              <a:rPr b="0" i="1" lang="en-GB" sz="1800" spc="-1" strike="noStrike">
                <a:solidFill>
                  <a:srgbClr val="010101"/>
                </a:solidFill>
                <a:latin typeface="Times New Roman"/>
                <a:ea typeface="Times New Roman"/>
              </a:rPr>
              <a:t>Metamorphoses</a:t>
            </a:r>
            <a:r>
              <a:rPr b="0" lang="en-GB" sz="1800" spc="-1" strike="noStrike">
                <a:solidFill>
                  <a:srgbClr val="010101"/>
                </a:solidFill>
                <a:latin typeface="Times New Roman"/>
                <a:ea typeface="Times New Roman"/>
              </a:rPr>
              <a:t> rather than the </a:t>
            </a:r>
            <a:r>
              <a:rPr b="0" i="1" lang="en-GB" sz="1800" spc="-1" strike="noStrike">
                <a:solidFill>
                  <a:srgbClr val="010101"/>
                </a:solidFill>
                <a:latin typeface="Times New Roman"/>
                <a:ea typeface="Times New Roman"/>
              </a:rPr>
              <a:t>Iliad</a:t>
            </a:r>
            <a:r>
              <a:rPr b="0" lang="en-GB" sz="1800" spc="-1" strike="noStrike">
                <a:solidFill>
                  <a:srgbClr val="010101"/>
                </a:solidFill>
                <a:latin typeface="Times New Roman"/>
                <a:ea typeface="Times New Roman"/>
              </a:rPr>
              <a:t> or </a:t>
            </a:r>
            <a:r>
              <a:rPr b="0" i="1" lang="en-GB" sz="1800" spc="-1" strike="noStrike">
                <a:solidFill>
                  <a:srgbClr val="010101"/>
                </a:solidFill>
                <a:latin typeface="Times New Roman"/>
                <a:ea typeface="Times New Roman"/>
              </a:rPr>
              <a:t>Aeneid</a:t>
            </a:r>
            <a:r>
              <a:rPr b="0" lang="en-GB" sz="1800" spc="-1" strike="noStrike">
                <a:solidFill>
                  <a:srgbClr val="010101"/>
                </a:solidFill>
                <a:latin typeface="Times New Roman"/>
                <a:ea typeface="Times New Roman"/>
              </a:rPr>
              <a:t> that he was hoping to rival- as indeed the evocation of Homer in the proem implies” (Cameron 2009:22)</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See Heslin in reply, noting problematic assumption that dark moments are Homeric rather than Ovidian (some dark scenes like rape are very Ovidian) </a:t>
            </a:r>
            <a:endParaRPr b="1" lang="en-GB" sz="1800" spc="-1" strike="noStrike">
              <a:solidFill>
                <a:srgbClr val="000000"/>
              </a:solidFill>
              <a:latin typeface="Times New Roman"/>
            </a:endParaRPr>
          </a:p>
        </p:txBody>
      </p:sp>
    </p:spTree>
  </p:cSld>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Intertexts: Ovid also</a:t>
            </a:r>
            <a:endParaRPr b="0" lang="en-GB" sz="3300" spc="-1" strike="noStrike">
              <a:solidFill>
                <a:srgbClr val="000000"/>
              </a:solidFill>
              <a:latin typeface="Times New Roman"/>
            </a:endParaRPr>
          </a:p>
        </p:txBody>
      </p:sp>
      <p:sp>
        <p:nvSpPr>
          <p:cNvPr id="90"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Proem has Homeric (dragging corpse) and Ovidian allusions: see Heslin 2016: 92-3; first word </a:t>
            </a:r>
            <a:r>
              <a:rPr b="0" i="1" lang="en-GB" sz="1800" spc="-1" strike="noStrike">
                <a:solidFill>
                  <a:srgbClr val="010101"/>
                </a:solidFill>
                <a:latin typeface="Times New Roman"/>
                <a:ea typeface="Times New Roman"/>
              </a:rPr>
              <a:t>magnanimus</a:t>
            </a:r>
            <a:r>
              <a:rPr b="0" lang="en-GB" sz="1800" spc="-1" strike="noStrike">
                <a:solidFill>
                  <a:srgbClr val="010101"/>
                </a:solidFill>
                <a:latin typeface="Times New Roman"/>
                <a:ea typeface="Times New Roman"/>
              </a:rPr>
              <a:t> “great-hearted” is Homeric (</a:t>
            </a:r>
            <a:r>
              <a:rPr b="0" i="1" lang="en-GB" sz="1800" spc="-1" strike="noStrike">
                <a:solidFill>
                  <a:srgbClr val="010101"/>
                </a:solidFill>
                <a:latin typeface="Times New Roman"/>
                <a:ea typeface="Times New Roman"/>
              </a:rPr>
              <a:t>megathumos</a:t>
            </a:r>
            <a:r>
              <a:rPr b="0" lang="en-GB" sz="1800" spc="-1" strike="noStrike">
                <a:solidFill>
                  <a:srgbClr val="010101"/>
                </a:solidFill>
                <a:latin typeface="Times New Roman"/>
                <a:ea typeface="Times New Roman"/>
              </a:rPr>
              <a:t>) and Ovidian: </a:t>
            </a:r>
            <a:r>
              <a:rPr b="0" i="1" lang="en-GB" sz="1800" spc="-1" strike="noStrike">
                <a:solidFill>
                  <a:srgbClr val="010101"/>
                </a:solidFill>
                <a:latin typeface="Times New Roman"/>
                <a:ea typeface="Times New Roman"/>
              </a:rPr>
              <a:t>Met</a:t>
            </a:r>
            <a:r>
              <a:rPr b="0" lang="en-GB" sz="1800" spc="-1" strike="noStrike">
                <a:solidFill>
                  <a:srgbClr val="010101"/>
                </a:solidFill>
                <a:latin typeface="Times New Roman"/>
                <a:ea typeface="Times New Roman"/>
              </a:rPr>
              <a:t>. 13.299</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Ovidian: stories that Homer didn’t cover include Odysseus’ trick to reveal Achilles (</a:t>
            </a:r>
            <a:r>
              <a:rPr b="0" i="1" lang="en-GB" sz="1800" spc="-1" strike="noStrike">
                <a:solidFill>
                  <a:srgbClr val="010101"/>
                </a:solidFill>
                <a:latin typeface="Times New Roman"/>
                <a:ea typeface="Times New Roman"/>
              </a:rPr>
              <a:t>Met</a:t>
            </a:r>
            <a:r>
              <a:rPr b="0" lang="en-GB" sz="1800" spc="-1" strike="noStrike">
                <a:solidFill>
                  <a:srgbClr val="010101"/>
                </a:solidFill>
                <a:latin typeface="Times New Roman"/>
                <a:ea typeface="Times New Roman"/>
              </a:rPr>
              <a:t>. 13.162-70: Odysseus’ defence)</a:t>
            </a:r>
            <a:endParaRPr b="1" lang="en-GB" sz="1800" spc="-1" strike="noStrike">
              <a:solidFill>
                <a:srgbClr val="000000"/>
              </a:solidFill>
              <a:latin typeface="Times New Roman"/>
            </a:endParaRPr>
          </a:p>
        </p:txBody>
      </p:sp>
    </p:spTree>
  </p:cSld>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9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1000"/>
                <a:tab algn="l" pos="890280"/>
                <a:tab algn="l" pos="1339560"/>
                <a:tab algn="l" pos="1788840"/>
                <a:tab algn="l" pos="2238120"/>
                <a:tab algn="l" pos="2687400"/>
                <a:tab algn="l" pos="3136680"/>
                <a:tab algn="l" pos="3585960"/>
                <a:tab algn="l" pos="4035240"/>
                <a:tab algn="l" pos="4484520"/>
                <a:tab algn="l" pos="4933800"/>
                <a:tab algn="l" pos="5383080"/>
                <a:tab algn="l" pos="5832360"/>
                <a:tab algn="l" pos="6281640"/>
                <a:tab algn="l" pos="6730920"/>
                <a:tab algn="l" pos="7180200"/>
                <a:tab algn="l" pos="7629480"/>
                <a:tab algn="l" pos="8078760"/>
                <a:tab algn="l" pos="8528040"/>
                <a:tab algn="l" pos="8976960"/>
                <a:tab algn="l" pos="8978760"/>
                <a:tab algn="l" pos="9428040"/>
                <a:tab algn="l" pos="9877320"/>
                <a:tab algn="l" pos="10326600"/>
                <a:tab algn="l" pos="10775880"/>
                <a:tab algn="l" pos="10777320"/>
                <a:tab algn="l" pos="10779120"/>
                <a:tab algn="l" pos="10780560"/>
                <a:tab algn="l" pos="10782000"/>
              </a:tabLst>
            </a:pPr>
            <a:r>
              <a:rPr b="0" lang="en-GB" sz="3300" spc="-1" strike="noStrike">
                <a:solidFill>
                  <a:srgbClr val="000000"/>
                </a:solidFill>
                <a:latin typeface="Times New Roman"/>
              </a:rPr>
              <a:t>Aims?</a:t>
            </a:r>
            <a:endParaRPr b="0" lang="en-GB" sz="3300" spc="-1" strike="noStrike">
              <a:solidFill>
                <a:srgbClr val="000000"/>
              </a:solidFill>
              <a:latin typeface="Times New Roman"/>
            </a:endParaRPr>
          </a:p>
        </p:txBody>
      </p:sp>
      <p:sp>
        <p:nvSpPr>
          <p:cNvPr id="92" name=""/>
          <p:cNvSpPr txBox="1"/>
          <p:nvPr/>
        </p:nvSpPr>
        <p:spPr>
          <a:xfrm>
            <a:off x="502920" y="1368000"/>
            <a:ext cx="9056520" cy="3272040"/>
          </a:xfrm>
          <a:prstGeom prst="rect">
            <a:avLst/>
          </a:prstGeom>
          <a:noFill/>
          <a:ln w="0">
            <a:noFill/>
          </a:ln>
        </p:spPr>
        <p:txBody>
          <a:bodyPr lIns="0" rIns="0" tIns="15120" bIns="0">
            <a:normAutofit/>
          </a:bodyPr>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a:t>
            </a:r>
            <a:r>
              <a:rPr b="0" lang="en-GB" sz="1800" spc="-1" strike="noStrike">
                <a:solidFill>
                  <a:srgbClr val="010101"/>
                </a:solidFill>
                <a:latin typeface="Times New Roman"/>
                <a:ea typeface="Times New Roman"/>
              </a:rPr>
              <a:t>The fact that these models would seem to be so fundamentally incompatible is part of its teasing appeal” (Heslin 2016: 93)</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Horace </a:t>
            </a:r>
            <a:r>
              <a:rPr b="0" i="1" lang="en-GB" sz="1800" spc="-1" strike="noStrike">
                <a:solidFill>
                  <a:srgbClr val="010101"/>
                </a:solidFill>
                <a:latin typeface="Times New Roman"/>
                <a:ea typeface="Times New Roman"/>
              </a:rPr>
              <a:t>Ars Poetica</a:t>
            </a:r>
            <a:r>
              <a:rPr b="0" lang="en-GB" sz="1800" spc="-1" strike="noStrike">
                <a:solidFill>
                  <a:srgbClr val="010101"/>
                </a:solidFill>
                <a:latin typeface="Times New Roman"/>
                <a:ea typeface="Times New Roman"/>
              </a:rPr>
              <a:t> 121 (on appropriate writing): Achilles must be “energetic, hot-tempered, relentless, fierce” (</a:t>
            </a:r>
            <a:r>
              <a:rPr b="0" i="1" lang="en-GB" sz="1800" spc="-1" strike="noStrike">
                <a:solidFill>
                  <a:srgbClr val="010101"/>
                </a:solidFill>
                <a:latin typeface="Times New Roman"/>
                <a:ea typeface="Times New Roman"/>
              </a:rPr>
              <a:t>impiger</a:t>
            </a:r>
            <a:r>
              <a:rPr b="0" lang="en-GB" sz="1800" spc="-1" strike="noStrike">
                <a:solidFill>
                  <a:srgbClr val="010101"/>
                </a:solidFill>
                <a:latin typeface="Times New Roman"/>
                <a:ea typeface="Times New Roman"/>
              </a:rPr>
              <a:t>, </a:t>
            </a:r>
            <a:r>
              <a:rPr b="0" i="1" lang="en-GB" sz="1800" spc="-1" strike="noStrike">
                <a:solidFill>
                  <a:srgbClr val="010101"/>
                </a:solidFill>
                <a:latin typeface="Times New Roman"/>
                <a:ea typeface="Times New Roman"/>
              </a:rPr>
              <a:t>iracundus, inexorabilis, acer</a:t>
            </a:r>
            <a:r>
              <a:rPr b="0" lang="en-GB" sz="1800" spc="-1" strike="noStrike">
                <a:solidFill>
                  <a:srgbClr val="010101"/>
                </a:solidFill>
                <a:latin typeface="Times New Roman"/>
                <a:ea typeface="Times New Roman"/>
              </a:rPr>
              <a:t>) (Rosati’s Italian 1994 edition saw more “humane”, less martial Achilles in Statius)</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r>
              <a:rPr b="0" lang="en-GB" sz="1800" spc="-1" strike="noStrike">
                <a:solidFill>
                  <a:srgbClr val="010101"/>
                </a:solidFill>
                <a:latin typeface="Times New Roman"/>
                <a:ea typeface="Times New Roman"/>
              </a:rPr>
              <a:t>● </a:t>
            </a:r>
            <a:r>
              <a:rPr b="0" lang="en-GB" sz="1800" spc="-1" strike="noStrike">
                <a:solidFill>
                  <a:srgbClr val="010101"/>
                </a:solidFill>
                <a:latin typeface="Times New Roman"/>
                <a:ea typeface="Times New Roman"/>
              </a:rPr>
              <a:t>What is going on? provocative take on canon? Countering male poetic voice of Homer?</a:t>
            </a:r>
            <a:endParaRPr b="1" lang="en-GB" sz="1800" spc="-1" strike="noStrike">
              <a:solidFill>
                <a:srgbClr val="000000"/>
              </a:solidFill>
              <a:latin typeface="Times New Roman"/>
            </a:endParaRPr>
          </a:p>
          <a:p>
            <a:pPr algn="just">
              <a:lnSpc>
                <a:spcPct val="100000"/>
              </a:lnSpc>
              <a:spcAft>
                <a:spcPts val="1060"/>
              </a:spcAft>
              <a:tabLst>
                <a:tab algn="l" pos="0"/>
                <a:tab algn="l" pos="98280"/>
                <a:tab algn="l" pos="547560"/>
                <a:tab algn="l" pos="996840"/>
                <a:tab algn="l" pos="1446120"/>
                <a:tab algn="l" pos="1895400"/>
                <a:tab algn="l" pos="2344680"/>
                <a:tab algn="l" pos="2793960"/>
                <a:tab algn="l" pos="3243240"/>
                <a:tab algn="l" pos="3692520"/>
                <a:tab algn="l" pos="4141440"/>
                <a:tab algn="l" pos="4590720"/>
                <a:tab algn="l" pos="5040000"/>
                <a:tab algn="l" pos="5489280"/>
                <a:tab algn="l" pos="5943600"/>
                <a:tab algn="l" pos="6387840"/>
                <a:tab algn="l" pos="6837120"/>
                <a:tab algn="l" pos="7286400"/>
                <a:tab algn="l" pos="7735680"/>
                <a:tab algn="l" pos="8184960"/>
                <a:tab algn="l" pos="8634240"/>
                <a:tab algn="l" pos="8978760"/>
                <a:tab algn="l" pos="9428040"/>
                <a:tab algn="l" pos="9877320"/>
                <a:tab algn="l" pos="10326600"/>
                <a:tab algn="l" pos="1077588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16820</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2026-02-03T17:07:11Z</dcterms:modified>
  <cp:revision>17</cp:revision>
  <dc:subject/>
  <dc:title>Vintage</dc:title>
</cp:coreProperties>
</file>