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2880"/>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2D46C89-BE38-47A4-A243-A7851238D7FE}" type="doc">
      <dgm:prSet loTypeId="urn:microsoft.com/office/officeart/2005/8/layout/vList2" loCatId="list" qsTypeId="urn:microsoft.com/office/officeart/2005/8/quickstyle/simple4" qsCatId="simple" csTypeId="urn:microsoft.com/office/officeart/2005/8/colors/colorful1" csCatId="colorful"/>
      <dgm:spPr/>
      <dgm:t>
        <a:bodyPr/>
        <a:lstStyle/>
        <a:p>
          <a:endParaRPr lang="en-US"/>
        </a:p>
      </dgm:t>
    </dgm:pt>
    <dgm:pt modelId="{F1D3AD21-5F52-4DCF-A409-CFEA30BEF9A5}">
      <dgm:prSet custT="1"/>
      <dgm:spPr/>
      <dgm:t>
        <a:bodyPr/>
        <a:lstStyle/>
        <a:p>
          <a:r>
            <a:rPr lang="en-US" sz="2500"/>
            <a:t>- </a:t>
          </a:r>
          <a:r>
            <a:rPr lang="en-US" sz="2000">
              <a:latin typeface="Arial" panose="020B0604020202020204" pitchFamily="34" charset="0"/>
              <a:cs typeface="Arial" panose="020B0604020202020204" pitchFamily="34" charset="0"/>
            </a:rPr>
            <a:t>Early intervention for the mother</a:t>
          </a:r>
          <a:r>
            <a:rPr lang="en-US" sz="2500"/>
            <a:t>.</a:t>
          </a:r>
          <a:endParaRPr lang="en-US" sz="2500" dirty="0"/>
        </a:p>
      </dgm:t>
    </dgm:pt>
    <dgm:pt modelId="{4C05992A-4130-4252-93DE-DF32E6A4D3C3}" type="parTrans" cxnId="{CE2E97D9-D1E1-41CD-98C9-A948E89ACE6F}">
      <dgm:prSet/>
      <dgm:spPr/>
      <dgm:t>
        <a:bodyPr/>
        <a:lstStyle/>
        <a:p>
          <a:endParaRPr lang="en-US"/>
        </a:p>
      </dgm:t>
    </dgm:pt>
    <dgm:pt modelId="{A64BB819-2EEB-4C52-A95D-74323BE49190}" type="sibTrans" cxnId="{CE2E97D9-D1E1-41CD-98C9-A948E89ACE6F}">
      <dgm:prSet/>
      <dgm:spPr/>
      <dgm:t>
        <a:bodyPr/>
        <a:lstStyle/>
        <a:p>
          <a:endParaRPr lang="en-US"/>
        </a:p>
      </dgm:t>
    </dgm:pt>
    <dgm:pt modelId="{A3FB0B2F-2D38-45ED-B42A-E6D7F6DFEC94}">
      <dgm:prSet/>
      <dgm:spPr/>
      <dgm:t>
        <a:bodyPr/>
        <a:lstStyle/>
        <a:p>
          <a:r>
            <a:rPr lang="en-US">
              <a:latin typeface="Arial" panose="020B0604020202020204" pitchFamily="34" charset="0"/>
              <a:cs typeface="Arial" panose="020B0604020202020204" pitchFamily="34" charset="0"/>
            </a:rPr>
            <a:t>- Trauma-informed counselling and domestic-abuse support.</a:t>
          </a:r>
          <a:endParaRPr lang="en-US" dirty="0">
            <a:latin typeface="Arial" panose="020B0604020202020204" pitchFamily="34" charset="0"/>
            <a:cs typeface="Arial" panose="020B0604020202020204" pitchFamily="34" charset="0"/>
          </a:endParaRPr>
        </a:p>
      </dgm:t>
    </dgm:pt>
    <dgm:pt modelId="{CA550065-0064-425F-971F-C8C71F5591AC}" type="parTrans" cxnId="{F7542BF1-C158-4A37-8B76-98DD8E8D95AE}">
      <dgm:prSet/>
      <dgm:spPr/>
      <dgm:t>
        <a:bodyPr/>
        <a:lstStyle/>
        <a:p>
          <a:endParaRPr lang="en-US"/>
        </a:p>
      </dgm:t>
    </dgm:pt>
    <dgm:pt modelId="{4EEE4D92-87B2-43FB-9830-DAD4A8DAA4B4}" type="sibTrans" cxnId="{F7542BF1-C158-4A37-8B76-98DD8E8D95AE}">
      <dgm:prSet/>
      <dgm:spPr/>
      <dgm:t>
        <a:bodyPr/>
        <a:lstStyle/>
        <a:p>
          <a:endParaRPr lang="en-US"/>
        </a:p>
      </dgm:t>
    </dgm:pt>
    <dgm:pt modelId="{E4B7F7DA-9CFA-479E-818F-579463A23DCE}">
      <dgm:prSet/>
      <dgm:spPr/>
      <dgm:t>
        <a:bodyPr/>
        <a:lstStyle/>
        <a:p>
          <a:r>
            <a:rPr lang="en-US"/>
            <a:t>- </a:t>
          </a:r>
          <a:r>
            <a:rPr lang="en-US">
              <a:latin typeface="Arial" panose="020B0604020202020204" pitchFamily="34" charset="0"/>
              <a:cs typeface="Arial" panose="020B0604020202020204" pitchFamily="34" charset="0"/>
            </a:rPr>
            <a:t>Whole-family mental-health assessments.</a:t>
          </a:r>
          <a:endParaRPr lang="en-US" dirty="0">
            <a:latin typeface="Arial" panose="020B0604020202020204" pitchFamily="34" charset="0"/>
            <a:cs typeface="Arial" panose="020B0604020202020204" pitchFamily="34" charset="0"/>
          </a:endParaRPr>
        </a:p>
      </dgm:t>
    </dgm:pt>
    <dgm:pt modelId="{D3C1B296-D5DE-45BF-A9C0-5CC061D53A08}" type="parTrans" cxnId="{899597C5-FDC8-44FA-BC43-73B8910B1DC0}">
      <dgm:prSet/>
      <dgm:spPr/>
      <dgm:t>
        <a:bodyPr/>
        <a:lstStyle/>
        <a:p>
          <a:endParaRPr lang="en-US"/>
        </a:p>
      </dgm:t>
    </dgm:pt>
    <dgm:pt modelId="{774A7181-533B-4116-93C0-2DA001C85680}" type="sibTrans" cxnId="{899597C5-FDC8-44FA-BC43-73B8910B1DC0}">
      <dgm:prSet/>
      <dgm:spPr/>
      <dgm:t>
        <a:bodyPr/>
        <a:lstStyle/>
        <a:p>
          <a:endParaRPr lang="en-US"/>
        </a:p>
      </dgm:t>
    </dgm:pt>
    <dgm:pt modelId="{F5774DFF-299C-482C-879C-655EFB48676B}">
      <dgm:prSet/>
      <dgm:spPr/>
      <dgm:t>
        <a:bodyPr/>
        <a:lstStyle/>
        <a:p>
          <a:r>
            <a:rPr lang="en-US">
              <a:latin typeface="Arial" panose="020B0604020202020204" pitchFamily="34" charset="0"/>
              <a:cs typeface="Arial" panose="020B0604020202020204" pitchFamily="34" charset="0"/>
            </a:rPr>
            <a:t>- Early trauma-informed support for Child A.</a:t>
          </a:r>
          <a:endParaRPr lang="en-US" dirty="0">
            <a:latin typeface="Arial" panose="020B0604020202020204" pitchFamily="34" charset="0"/>
            <a:cs typeface="Arial" panose="020B0604020202020204" pitchFamily="34" charset="0"/>
          </a:endParaRPr>
        </a:p>
      </dgm:t>
    </dgm:pt>
    <dgm:pt modelId="{7D7EB173-47A0-4934-B7B1-41E07D32CA5E}" type="parTrans" cxnId="{5BDAEC3B-1919-47B9-AD47-9C2C8A116185}">
      <dgm:prSet/>
      <dgm:spPr/>
      <dgm:t>
        <a:bodyPr/>
        <a:lstStyle/>
        <a:p>
          <a:endParaRPr lang="en-US"/>
        </a:p>
      </dgm:t>
    </dgm:pt>
    <dgm:pt modelId="{574AAE91-6C02-440C-9B2C-7FEBB5C092DD}" type="sibTrans" cxnId="{5BDAEC3B-1919-47B9-AD47-9C2C8A116185}">
      <dgm:prSet/>
      <dgm:spPr/>
      <dgm:t>
        <a:bodyPr/>
        <a:lstStyle/>
        <a:p>
          <a:endParaRPr lang="en-US"/>
        </a:p>
      </dgm:t>
    </dgm:pt>
    <dgm:pt modelId="{AEEE7867-9FF3-414F-A2BA-9EF8CF36A5EE}">
      <dgm:prSet custT="1"/>
      <dgm:spPr/>
      <dgm:t>
        <a:bodyPr/>
        <a:lstStyle/>
        <a:p>
          <a:r>
            <a:rPr lang="en-US" sz="2500"/>
            <a:t>- </a:t>
          </a:r>
          <a:r>
            <a:rPr lang="en-US" sz="2000">
              <a:latin typeface="Arial" panose="020B0604020202020204" pitchFamily="34" charset="0"/>
              <a:cs typeface="Arial" panose="020B0604020202020204" pitchFamily="34" charset="0"/>
            </a:rPr>
            <a:t>Strong multi-agency coordination</a:t>
          </a:r>
          <a:r>
            <a:rPr lang="en-US" sz="2500"/>
            <a:t>.</a:t>
          </a:r>
          <a:endParaRPr lang="en-US" sz="2500" dirty="0"/>
        </a:p>
      </dgm:t>
    </dgm:pt>
    <dgm:pt modelId="{A83D97F3-6318-46D1-A034-AF88F32A4003}" type="parTrans" cxnId="{54395083-42EB-49AB-81B0-E3838E27333B}">
      <dgm:prSet/>
      <dgm:spPr/>
      <dgm:t>
        <a:bodyPr/>
        <a:lstStyle/>
        <a:p>
          <a:endParaRPr lang="en-US"/>
        </a:p>
      </dgm:t>
    </dgm:pt>
    <dgm:pt modelId="{5BDA6AB7-884E-4FE0-B38A-4C8E3D83CCC3}" type="sibTrans" cxnId="{54395083-42EB-49AB-81B0-E3838E27333B}">
      <dgm:prSet/>
      <dgm:spPr/>
      <dgm:t>
        <a:bodyPr/>
        <a:lstStyle/>
        <a:p>
          <a:endParaRPr lang="en-US"/>
        </a:p>
      </dgm:t>
    </dgm:pt>
    <dgm:pt modelId="{EEA27546-F5D5-624F-8F04-D20626552C5C}" type="pres">
      <dgm:prSet presAssocID="{72D46C89-BE38-47A4-A243-A7851238D7FE}" presName="linear" presStyleCnt="0">
        <dgm:presLayoutVars>
          <dgm:animLvl val="lvl"/>
          <dgm:resizeHandles val="exact"/>
        </dgm:presLayoutVars>
      </dgm:prSet>
      <dgm:spPr/>
    </dgm:pt>
    <dgm:pt modelId="{A6689C0B-C209-EA40-9B4B-D6CA829B55A6}" type="pres">
      <dgm:prSet presAssocID="{F1D3AD21-5F52-4DCF-A409-CFEA30BEF9A5}" presName="parentText" presStyleLbl="node1" presStyleIdx="0" presStyleCnt="5">
        <dgm:presLayoutVars>
          <dgm:chMax val="0"/>
          <dgm:bulletEnabled val="1"/>
        </dgm:presLayoutVars>
      </dgm:prSet>
      <dgm:spPr/>
    </dgm:pt>
    <dgm:pt modelId="{38F688AC-0DA4-0B40-B484-1254882C99E7}" type="pres">
      <dgm:prSet presAssocID="{A64BB819-2EEB-4C52-A95D-74323BE49190}" presName="spacer" presStyleCnt="0"/>
      <dgm:spPr/>
    </dgm:pt>
    <dgm:pt modelId="{9579A147-4CF3-984E-B5BE-AD434C670365}" type="pres">
      <dgm:prSet presAssocID="{A3FB0B2F-2D38-45ED-B42A-E6D7F6DFEC94}" presName="parentText" presStyleLbl="node1" presStyleIdx="1" presStyleCnt="5">
        <dgm:presLayoutVars>
          <dgm:chMax val="0"/>
          <dgm:bulletEnabled val="1"/>
        </dgm:presLayoutVars>
      </dgm:prSet>
      <dgm:spPr/>
    </dgm:pt>
    <dgm:pt modelId="{51F4B992-FAC4-854F-ACBD-0781C6A7CE92}" type="pres">
      <dgm:prSet presAssocID="{4EEE4D92-87B2-43FB-9830-DAD4A8DAA4B4}" presName="spacer" presStyleCnt="0"/>
      <dgm:spPr/>
    </dgm:pt>
    <dgm:pt modelId="{5EB2AFCA-9586-4A4C-A100-DFF4AA9997D5}" type="pres">
      <dgm:prSet presAssocID="{E4B7F7DA-9CFA-479E-818F-579463A23DCE}" presName="parentText" presStyleLbl="node1" presStyleIdx="2" presStyleCnt="5">
        <dgm:presLayoutVars>
          <dgm:chMax val="0"/>
          <dgm:bulletEnabled val="1"/>
        </dgm:presLayoutVars>
      </dgm:prSet>
      <dgm:spPr/>
    </dgm:pt>
    <dgm:pt modelId="{0A478EDB-A581-8A4E-83B2-863CCC1E1C54}" type="pres">
      <dgm:prSet presAssocID="{774A7181-533B-4116-93C0-2DA001C85680}" presName="spacer" presStyleCnt="0"/>
      <dgm:spPr/>
    </dgm:pt>
    <dgm:pt modelId="{BEA047B8-842E-3848-B4C9-D68E9D033E09}" type="pres">
      <dgm:prSet presAssocID="{F5774DFF-299C-482C-879C-655EFB48676B}" presName="parentText" presStyleLbl="node1" presStyleIdx="3" presStyleCnt="5">
        <dgm:presLayoutVars>
          <dgm:chMax val="0"/>
          <dgm:bulletEnabled val="1"/>
        </dgm:presLayoutVars>
      </dgm:prSet>
      <dgm:spPr/>
    </dgm:pt>
    <dgm:pt modelId="{EB6F17E7-2CC5-B740-86AA-FF0EE7F666D7}" type="pres">
      <dgm:prSet presAssocID="{574AAE91-6C02-440C-9B2C-7FEBB5C092DD}" presName="spacer" presStyleCnt="0"/>
      <dgm:spPr/>
    </dgm:pt>
    <dgm:pt modelId="{5E81A5E2-157E-2943-98C2-09465A480928}" type="pres">
      <dgm:prSet presAssocID="{AEEE7867-9FF3-414F-A2BA-9EF8CF36A5EE}" presName="parentText" presStyleLbl="node1" presStyleIdx="4" presStyleCnt="5">
        <dgm:presLayoutVars>
          <dgm:chMax val="0"/>
          <dgm:bulletEnabled val="1"/>
        </dgm:presLayoutVars>
      </dgm:prSet>
      <dgm:spPr/>
    </dgm:pt>
  </dgm:ptLst>
  <dgm:cxnLst>
    <dgm:cxn modelId="{8126C514-D038-5B4A-A9B4-D9AEE6C895E2}" type="presOf" srcId="{E4B7F7DA-9CFA-479E-818F-579463A23DCE}" destId="{5EB2AFCA-9586-4A4C-A100-DFF4AA9997D5}" srcOrd="0" destOrd="0" presId="urn:microsoft.com/office/officeart/2005/8/layout/vList2"/>
    <dgm:cxn modelId="{5BDAEC3B-1919-47B9-AD47-9C2C8A116185}" srcId="{72D46C89-BE38-47A4-A243-A7851238D7FE}" destId="{F5774DFF-299C-482C-879C-655EFB48676B}" srcOrd="3" destOrd="0" parTransId="{7D7EB173-47A0-4934-B7B1-41E07D32CA5E}" sibTransId="{574AAE91-6C02-440C-9B2C-7FEBB5C092DD}"/>
    <dgm:cxn modelId="{3C25594D-6987-ED4A-B89A-93A257AA4E2A}" type="presOf" srcId="{F1D3AD21-5F52-4DCF-A409-CFEA30BEF9A5}" destId="{A6689C0B-C209-EA40-9B4B-D6CA829B55A6}" srcOrd="0" destOrd="0" presId="urn:microsoft.com/office/officeart/2005/8/layout/vList2"/>
    <dgm:cxn modelId="{54395083-42EB-49AB-81B0-E3838E27333B}" srcId="{72D46C89-BE38-47A4-A243-A7851238D7FE}" destId="{AEEE7867-9FF3-414F-A2BA-9EF8CF36A5EE}" srcOrd="4" destOrd="0" parTransId="{A83D97F3-6318-46D1-A034-AF88F32A4003}" sibTransId="{5BDA6AB7-884E-4FE0-B38A-4C8E3D83CCC3}"/>
    <dgm:cxn modelId="{D0926F8C-BA68-384E-ACC7-5F6C5D98EF50}" type="presOf" srcId="{A3FB0B2F-2D38-45ED-B42A-E6D7F6DFEC94}" destId="{9579A147-4CF3-984E-B5BE-AD434C670365}" srcOrd="0" destOrd="0" presId="urn:microsoft.com/office/officeart/2005/8/layout/vList2"/>
    <dgm:cxn modelId="{6C2824A2-E78D-F34F-806D-C4B376B85CEF}" type="presOf" srcId="{72D46C89-BE38-47A4-A243-A7851238D7FE}" destId="{EEA27546-F5D5-624F-8F04-D20626552C5C}" srcOrd="0" destOrd="0" presId="urn:microsoft.com/office/officeart/2005/8/layout/vList2"/>
    <dgm:cxn modelId="{044980A3-0CAE-F043-88F5-84580D36E2D1}" type="presOf" srcId="{AEEE7867-9FF3-414F-A2BA-9EF8CF36A5EE}" destId="{5E81A5E2-157E-2943-98C2-09465A480928}" srcOrd="0" destOrd="0" presId="urn:microsoft.com/office/officeart/2005/8/layout/vList2"/>
    <dgm:cxn modelId="{375172AC-7FB2-2E48-A5CF-A0EA73A82796}" type="presOf" srcId="{F5774DFF-299C-482C-879C-655EFB48676B}" destId="{BEA047B8-842E-3848-B4C9-D68E9D033E09}" srcOrd="0" destOrd="0" presId="urn:microsoft.com/office/officeart/2005/8/layout/vList2"/>
    <dgm:cxn modelId="{899597C5-FDC8-44FA-BC43-73B8910B1DC0}" srcId="{72D46C89-BE38-47A4-A243-A7851238D7FE}" destId="{E4B7F7DA-9CFA-479E-818F-579463A23DCE}" srcOrd="2" destOrd="0" parTransId="{D3C1B296-D5DE-45BF-A9C0-5CC061D53A08}" sibTransId="{774A7181-533B-4116-93C0-2DA001C85680}"/>
    <dgm:cxn modelId="{CE2E97D9-D1E1-41CD-98C9-A948E89ACE6F}" srcId="{72D46C89-BE38-47A4-A243-A7851238D7FE}" destId="{F1D3AD21-5F52-4DCF-A409-CFEA30BEF9A5}" srcOrd="0" destOrd="0" parTransId="{4C05992A-4130-4252-93DE-DF32E6A4D3C3}" sibTransId="{A64BB819-2EEB-4C52-A95D-74323BE49190}"/>
    <dgm:cxn modelId="{F7542BF1-C158-4A37-8B76-98DD8E8D95AE}" srcId="{72D46C89-BE38-47A4-A243-A7851238D7FE}" destId="{A3FB0B2F-2D38-45ED-B42A-E6D7F6DFEC94}" srcOrd="1" destOrd="0" parTransId="{CA550065-0064-425F-971F-C8C71F5591AC}" sibTransId="{4EEE4D92-87B2-43FB-9830-DAD4A8DAA4B4}"/>
    <dgm:cxn modelId="{C9640963-309C-C348-BB87-A969FB25E800}" type="presParOf" srcId="{EEA27546-F5D5-624F-8F04-D20626552C5C}" destId="{A6689C0B-C209-EA40-9B4B-D6CA829B55A6}" srcOrd="0" destOrd="0" presId="urn:microsoft.com/office/officeart/2005/8/layout/vList2"/>
    <dgm:cxn modelId="{8CB01B97-E759-B340-ADEA-68A59A50D05F}" type="presParOf" srcId="{EEA27546-F5D5-624F-8F04-D20626552C5C}" destId="{38F688AC-0DA4-0B40-B484-1254882C99E7}" srcOrd="1" destOrd="0" presId="urn:microsoft.com/office/officeart/2005/8/layout/vList2"/>
    <dgm:cxn modelId="{F0B9A8D5-235E-0B4A-801A-43EEF16CB5D5}" type="presParOf" srcId="{EEA27546-F5D5-624F-8F04-D20626552C5C}" destId="{9579A147-4CF3-984E-B5BE-AD434C670365}" srcOrd="2" destOrd="0" presId="urn:microsoft.com/office/officeart/2005/8/layout/vList2"/>
    <dgm:cxn modelId="{1D75B028-28DC-064A-97E3-B93AC5D2FE02}" type="presParOf" srcId="{EEA27546-F5D5-624F-8F04-D20626552C5C}" destId="{51F4B992-FAC4-854F-ACBD-0781C6A7CE92}" srcOrd="3" destOrd="0" presId="urn:microsoft.com/office/officeart/2005/8/layout/vList2"/>
    <dgm:cxn modelId="{6468B1AA-7087-6F41-AA85-6CC7C8E816AC}" type="presParOf" srcId="{EEA27546-F5D5-624F-8F04-D20626552C5C}" destId="{5EB2AFCA-9586-4A4C-A100-DFF4AA9997D5}" srcOrd="4" destOrd="0" presId="urn:microsoft.com/office/officeart/2005/8/layout/vList2"/>
    <dgm:cxn modelId="{5F464928-4046-8140-9117-438DB520BDD7}" type="presParOf" srcId="{EEA27546-F5D5-624F-8F04-D20626552C5C}" destId="{0A478EDB-A581-8A4E-83B2-863CCC1E1C54}" srcOrd="5" destOrd="0" presId="urn:microsoft.com/office/officeart/2005/8/layout/vList2"/>
    <dgm:cxn modelId="{A8060DFA-C82A-3A4B-85CA-99A8B5C7EE96}" type="presParOf" srcId="{EEA27546-F5D5-624F-8F04-D20626552C5C}" destId="{BEA047B8-842E-3848-B4C9-D68E9D033E09}" srcOrd="6" destOrd="0" presId="urn:microsoft.com/office/officeart/2005/8/layout/vList2"/>
    <dgm:cxn modelId="{2EC420A8-4F42-5145-8C60-DFEEADF39378}" type="presParOf" srcId="{EEA27546-F5D5-624F-8F04-D20626552C5C}" destId="{EB6F17E7-2CC5-B740-86AA-FF0EE7F666D7}" srcOrd="7" destOrd="0" presId="urn:microsoft.com/office/officeart/2005/8/layout/vList2"/>
    <dgm:cxn modelId="{388A4C7C-916A-AD4F-9B47-1233B274EDD3}" type="presParOf" srcId="{EEA27546-F5D5-624F-8F04-D20626552C5C}" destId="{5E81A5E2-157E-2943-98C2-09465A480928}"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B6A1585-8A39-4ECD-919A-625B79E25919}"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A018CA2E-B037-4A55-B4B4-745ADF74E547}">
      <dgm:prSet/>
      <dgm:spPr/>
      <dgm:t>
        <a:bodyPr/>
        <a:lstStyle/>
        <a:p>
          <a:r>
            <a:rPr lang="en-US"/>
            <a:t>- </a:t>
          </a:r>
          <a:r>
            <a:rPr lang="en-US">
              <a:latin typeface="Arial" panose="020B0604020202020204" pitchFamily="34" charset="0"/>
              <a:cs typeface="Arial" panose="020B0604020202020204" pitchFamily="34" charset="0"/>
            </a:rPr>
            <a:t>Fragmented communication between agencies.</a:t>
          </a:r>
          <a:endParaRPr lang="en-US" dirty="0">
            <a:latin typeface="Arial" panose="020B0604020202020204" pitchFamily="34" charset="0"/>
            <a:cs typeface="Arial" panose="020B0604020202020204" pitchFamily="34" charset="0"/>
          </a:endParaRPr>
        </a:p>
      </dgm:t>
    </dgm:pt>
    <dgm:pt modelId="{5EA05427-E95B-4876-9D5F-4B769BD3FBC6}" type="parTrans" cxnId="{66D82B9F-15CF-41B5-B6FB-6543DACF3CE2}">
      <dgm:prSet/>
      <dgm:spPr/>
      <dgm:t>
        <a:bodyPr/>
        <a:lstStyle/>
        <a:p>
          <a:endParaRPr lang="en-US"/>
        </a:p>
      </dgm:t>
    </dgm:pt>
    <dgm:pt modelId="{76C7316B-F84C-4E6D-B846-ED4492E38C61}" type="sibTrans" cxnId="{66D82B9F-15CF-41B5-B6FB-6543DACF3CE2}">
      <dgm:prSet/>
      <dgm:spPr/>
      <dgm:t>
        <a:bodyPr/>
        <a:lstStyle/>
        <a:p>
          <a:endParaRPr lang="en-US"/>
        </a:p>
      </dgm:t>
    </dgm:pt>
    <dgm:pt modelId="{D12001F7-799F-430E-BC6A-CE2C7CD0F05A}">
      <dgm:prSet/>
      <dgm:spPr/>
      <dgm:t>
        <a:bodyPr/>
        <a:lstStyle/>
        <a:p>
          <a:r>
            <a:rPr lang="en-US"/>
            <a:t>- </a:t>
          </a:r>
          <a:r>
            <a:rPr lang="en-US">
              <a:latin typeface="Arial" panose="020B0604020202020204" pitchFamily="34" charset="0"/>
              <a:cs typeface="Arial" panose="020B0604020202020204" pitchFamily="34" charset="0"/>
            </a:rPr>
            <a:t>Adultification bias toward Child A.</a:t>
          </a:r>
          <a:endParaRPr lang="en-US" dirty="0">
            <a:latin typeface="Arial" panose="020B0604020202020204" pitchFamily="34" charset="0"/>
            <a:cs typeface="Arial" panose="020B0604020202020204" pitchFamily="34" charset="0"/>
          </a:endParaRPr>
        </a:p>
      </dgm:t>
    </dgm:pt>
    <dgm:pt modelId="{E2380234-BB26-44B8-A703-EE949236F4FA}" type="parTrans" cxnId="{DEE8DABD-1F61-43ED-92E3-CAEED1270614}">
      <dgm:prSet/>
      <dgm:spPr/>
      <dgm:t>
        <a:bodyPr/>
        <a:lstStyle/>
        <a:p>
          <a:endParaRPr lang="en-US"/>
        </a:p>
      </dgm:t>
    </dgm:pt>
    <dgm:pt modelId="{9D88A930-A1E5-45BE-8567-0BEED14FE084}" type="sibTrans" cxnId="{DEE8DABD-1F61-43ED-92E3-CAEED1270614}">
      <dgm:prSet/>
      <dgm:spPr/>
      <dgm:t>
        <a:bodyPr/>
        <a:lstStyle/>
        <a:p>
          <a:endParaRPr lang="en-US"/>
        </a:p>
      </dgm:t>
    </dgm:pt>
    <dgm:pt modelId="{C6B47AAC-CB45-49A2-BEE9-88235D643527}">
      <dgm:prSet/>
      <dgm:spPr/>
      <dgm:t>
        <a:bodyPr/>
        <a:lstStyle/>
        <a:p>
          <a:r>
            <a:rPr lang="en-US"/>
            <a:t>- </a:t>
          </a:r>
          <a:r>
            <a:rPr lang="en-US">
              <a:latin typeface="Arial" panose="020B0604020202020204" pitchFamily="34" charset="0"/>
              <a:cs typeface="Arial" panose="020B0604020202020204" pitchFamily="34" charset="0"/>
            </a:rPr>
            <a:t>Lack of trauma-focused intervention.</a:t>
          </a:r>
          <a:endParaRPr lang="en-US" dirty="0">
            <a:latin typeface="Arial" panose="020B0604020202020204" pitchFamily="34" charset="0"/>
            <a:cs typeface="Arial" panose="020B0604020202020204" pitchFamily="34" charset="0"/>
          </a:endParaRPr>
        </a:p>
      </dgm:t>
    </dgm:pt>
    <dgm:pt modelId="{7C9C1B34-9F0B-4B22-83A5-D3B66B236953}" type="parTrans" cxnId="{DFDD04AD-4DA2-4A85-9D63-7AD9CD068E31}">
      <dgm:prSet/>
      <dgm:spPr/>
      <dgm:t>
        <a:bodyPr/>
        <a:lstStyle/>
        <a:p>
          <a:endParaRPr lang="en-US"/>
        </a:p>
      </dgm:t>
    </dgm:pt>
    <dgm:pt modelId="{05F38C4D-B710-466D-AD7F-A226F9DB0036}" type="sibTrans" cxnId="{DFDD04AD-4DA2-4A85-9D63-7AD9CD068E31}">
      <dgm:prSet/>
      <dgm:spPr/>
      <dgm:t>
        <a:bodyPr/>
        <a:lstStyle/>
        <a:p>
          <a:endParaRPr lang="en-US"/>
        </a:p>
      </dgm:t>
    </dgm:pt>
    <dgm:pt modelId="{85B4903C-6DD3-4FC5-9D3C-6C5F080F31C1}">
      <dgm:prSet/>
      <dgm:spPr/>
      <dgm:t>
        <a:bodyPr/>
        <a:lstStyle/>
        <a:p>
          <a:r>
            <a:rPr lang="en-US"/>
            <a:t>- </a:t>
          </a:r>
          <a:r>
            <a:rPr lang="en-US">
              <a:latin typeface="Arial" panose="020B0604020202020204" pitchFamily="34" charset="0"/>
              <a:cs typeface="Arial" panose="020B0604020202020204" pitchFamily="34" charset="0"/>
            </a:rPr>
            <a:t>Insufficient support for the mother.</a:t>
          </a:r>
          <a:endParaRPr lang="en-US" dirty="0">
            <a:latin typeface="Arial" panose="020B0604020202020204" pitchFamily="34" charset="0"/>
            <a:cs typeface="Arial" panose="020B0604020202020204" pitchFamily="34" charset="0"/>
          </a:endParaRPr>
        </a:p>
      </dgm:t>
    </dgm:pt>
    <dgm:pt modelId="{52F8C24A-5802-4765-A638-71AEEC25D1F1}" type="parTrans" cxnId="{6C886967-5526-4F31-9954-AE48F8AFAB99}">
      <dgm:prSet/>
      <dgm:spPr/>
      <dgm:t>
        <a:bodyPr/>
        <a:lstStyle/>
        <a:p>
          <a:endParaRPr lang="en-US"/>
        </a:p>
      </dgm:t>
    </dgm:pt>
    <dgm:pt modelId="{9FD1FD9A-C35F-4CE5-A9BA-3E0C72C1F6C6}" type="sibTrans" cxnId="{6C886967-5526-4F31-9954-AE48F8AFAB99}">
      <dgm:prSet/>
      <dgm:spPr/>
      <dgm:t>
        <a:bodyPr/>
        <a:lstStyle/>
        <a:p>
          <a:endParaRPr lang="en-US"/>
        </a:p>
      </dgm:t>
    </dgm:pt>
    <dgm:pt modelId="{26D73B06-56FF-4667-ABA3-44B139ADAFE0}">
      <dgm:prSet/>
      <dgm:spPr/>
      <dgm:t>
        <a:bodyPr/>
        <a:lstStyle/>
        <a:p>
          <a:r>
            <a:rPr lang="en-US"/>
            <a:t>- </a:t>
          </a:r>
          <a:r>
            <a:rPr lang="en-US">
              <a:latin typeface="Arial" panose="020B0604020202020204" pitchFamily="34" charset="0"/>
              <a:cs typeface="Arial" panose="020B0604020202020204" pitchFamily="34" charset="0"/>
            </a:rPr>
            <a:t>Exclusion of Adult A from assessments</a:t>
          </a:r>
          <a:r>
            <a:rPr lang="en-US"/>
            <a:t>.</a:t>
          </a:r>
          <a:endParaRPr lang="en-US" dirty="0"/>
        </a:p>
      </dgm:t>
    </dgm:pt>
    <dgm:pt modelId="{1727B932-768D-497E-A07E-122A441B10C3}" type="parTrans" cxnId="{3CBD4162-785A-46FA-9863-7CDEFCC98629}">
      <dgm:prSet/>
      <dgm:spPr/>
      <dgm:t>
        <a:bodyPr/>
        <a:lstStyle/>
        <a:p>
          <a:endParaRPr lang="en-US"/>
        </a:p>
      </dgm:t>
    </dgm:pt>
    <dgm:pt modelId="{3654D48B-FC53-4591-82B3-3985238AD937}" type="sibTrans" cxnId="{3CBD4162-785A-46FA-9863-7CDEFCC98629}">
      <dgm:prSet/>
      <dgm:spPr/>
      <dgm:t>
        <a:bodyPr/>
        <a:lstStyle/>
        <a:p>
          <a:endParaRPr lang="en-US"/>
        </a:p>
      </dgm:t>
    </dgm:pt>
    <dgm:pt modelId="{05E7311B-975C-7441-A6B2-0C3E75023543}" type="pres">
      <dgm:prSet presAssocID="{DB6A1585-8A39-4ECD-919A-625B79E25919}" presName="diagram" presStyleCnt="0">
        <dgm:presLayoutVars>
          <dgm:dir/>
          <dgm:resizeHandles val="exact"/>
        </dgm:presLayoutVars>
      </dgm:prSet>
      <dgm:spPr/>
    </dgm:pt>
    <dgm:pt modelId="{F5FF7680-F5F0-4548-B336-12C39B099285}" type="pres">
      <dgm:prSet presAssocID="{A018CA2E-B037-4A55-B4B4-745ADF74E547}" presName="node" presStyleLbl="node1" presStyleIdx="0" presStyleCnt="5">
        <dgm:presLayoutVars>
          <dgm:bulletEnabled val="1"/>
        </dgm:presLayoutVars>
      </dgm:prSet>
      <dgm:spPr/>
    </dgm:pt>
    <dgm:pt modelId="{8BC8674D-2E9E-2E4D-AA7A-2E74A48CDFF0}" type="pres">
      <dgm:prSet presAssocID="{76C7316B-F84C-4E6D-B846-ED4492E38C61}" presName="sibTrans" presStyleCnt="0"/>
      <dgm:spPr/>
    </dgm:pt>
    <dgm:pt modelId="{218B222C-C42A-EA47-94CA-25903A15EADC}" type="pres">
      <dgm:prSet presAssocID="{D12001F7-799F-430E-BC6A-CE2C7CD0F05A}" presName="node" presStyleLbl="node1" presStyleIdx="1" presStyleCnt="5">
        <dgm:presLayoutVars>
          <dgm:bulletEnabled val="1"/>
        </dgm:presLayoutVars>
      </dgm:prSet>
      <dgm:spPr/>
    </dgm:pt>
    <dgm:pt modelId="{04D86D12-59D2-6C45-B35B-962B587B8E2B}" type="pres">
      <dgm:prSet presAssocID="{9D88A930-A1E5-45BE-8567-0BEED14FE084}" presName="sibTrans" presStyleCnt="0"/>
      <dgm:spPr/>
    </dgm:pt>
    <dgm:pt modelId="{A0F89915-9E87-2840-B4EE-18F13DB106B6}" type="pres">
      <dgm:prSet presAssocID="{C6B47AAC-CB45-49A2-BEE9-88235D643527}" presName="node" presStyleLbl="node1" presStyleIdx="2" presStyleCnt="5">
        <dgm:presLayoutVars>
          <dgm:bulletEnabled val="1"/>
        </dgm:presLayoutVars>
      </dgm:prSet>
      <dgm:spPr/>
    </dgm:pt>
    <dgm:pt modelId="{24B6E121-F70F-334C-B3AA-C295DE7AE589}" type="pres">
      <dgm:prSet presAssocID="{05F38C4D-B710-466D-AD7F-A226F9DB0036}" presName="sibTrans" presStyleCnt="0"/>
      <dgm:spPr/>
    </dgm:pt>
    <dgm:pt modelId="{CD6977FB-0D7A-754C-8FCC-9DC9D9CA0B70}" type="pres">
      <dgm:prSet presAssocID="{85B4903C-6DD3-4FC5-9D3C-6C5F080F31C1}" presName="node" presStyleLbl="node1" presStyleIdx="3" presStyleCnt="5">
        <dgm:presLayoutVars>
          <dgm:bulletEnabled val="1"/>
        </dgm:presLayoutVars>
      </dgm:prSet>
      <dgm:spPr/>
    </dgm:pt>
    <dgm:pt modelId="{841952CF-8426-284D-A205-C9D6C6967EE1}" type="pres">
      <dgm:prSet presAssocID="{9FD1FD9A-C35F-4CE5-A9BA-3E0C72C1F6C6}" presName="sibTrans" presStyleCnt="0"/>
      <dgm:spPr/>
    </dgm:pt>
    <dgm:pt modelId="{B22C98EF-A4DA-524A-93CE-EFB8C5A73526}" type="pres">
      <dgm:prSet presAssocID="{26D73B06-56FF-4667-ABA3-44B139ADAFE0}" presName="node" presStyleLbl="node1" presStyleIdx="4" presStyleCnt="5" custLinFactNeighborX="3364" custLinFactNeighborY="-1860">
        <dgm:presLayoutVars>
          <dgm:bulletEnabled val="1"/>
        </dgm:presLayoutVars>
      </dgm:prSet>
      <dgm:spPr/>
    </dgm:pt>
  </dgm:ptLst>
  <dgm:cxnLst>
    <dgm:cxn modelId="{39B28B03-1B82-F145-A2F5-2379DB1DFE80}" type="presOf" srcId="{D12001F7-799F-430E-BC6A-CE2C7CD0F05A}" destId="{218B222C-C42A-EA47-94CA-25903A15EADC}" srcOrd="0" destOrd="0" presId="urn:microsoft.com/office/officeart/2005/8/layout/default"/>
    <dgm:cxn modelId="{805A3D1E-DC44-DD43-A784-7CF67C0DB57A}" type="presOf" srcId="{26D73B06-56FF-4667-ABA3-44B139ADAFE0}" destId="{B22C98EF-A4DA-524A-93CE-EFB8C5A73526}" srcOrd="0" destOrd="0" presId="urn:microsoft.com/office/officeart/2005/8/layout/default"/>
    <dgm:cxn modelId="{15C0AC38-ABE7-C044-BC0D-5F0F240B6E73}" type="presOf" srcId="{85B4903C-6DD3-4FC5-9D3C-6C5F080F31C1}" destId="{CD6977FB-0D7A-754C-8FCC-9DC9D9CA0B70}" srcOrd="0" destOrd="0" presId="urn:microsoft.com/office/officeart/2005/8/layout/default"/>
    <dgm:cxn modelId="{3D48FD3A-9079-B34A-AF6F-3F4E0FCF0297}" type="presOf" srcId="{A018CA2E-B037-4A55-B4B4-745ADF74E547}" destId="{F5FF7680-F5F0-4548-B336-12C39B099285}" srcOrd="0" destOrd="0" presId="urn:microsoft.com/office/officeart/2005/8/layout/default"/>
    <dgm:cxn modelId="{FFBBDC4E-CFC8-8D43-9FB6-57BE87A59271}" type="presOf" srcId="{C6B47AAC-CB45-49A2-BEE9-88235D643527}" destId="{A0F89915-9E87-2840-B4EE-18F13DB106B6}" srcOrd="0" destOrd="0" presId="urn:microsoft.com/office/officeart/2005/8/layout/default"/>
    <dgm:cxn modelId="{3CBD4162-785A-46FA-9863-7CDEFCC98629}" srcId="{DB6A1585-8A39-4ECD-919A-625B79E25919}" destId="{26D73B06-56FF-4667-ABA3-44B139ADAFE0}" srcOrd="4" destOrd="0" parTransId="{1727B932-768D-497E-A07E-122A441B10C3}" sibTransId="{3654D48B-FC53-4591-82B3-3985238AD937}"/>
    <dgm:cxn modelId="{6C886967-5526-4F31-9954-AE48F8AFAB99}" srcId="{DB6A1585-8A39-4ECD-919A-625B79E25919}" destId="{85B4903C-6DD3-4FC5-9D3C-6C5F080F31C1}" srcOrd="3" destOrd="0" parTransId="{52F8C24A-5802-4765-A638-71AEEC25D1F1}" sibTransId="{9FD1FD9A-C35F-4CE5-A9BA-3E0C72C1F6C6}"/>
    <dgm:cxn modelId="{66D82B9F-15CF-41B5-B6FB-6543DACF3CE2}" srcId="{DB6A1585-8A39-4ECD-919A-625B79E25919}" destId="{A018CA2E-B037-4A55-B4B4-745ADF74E547}" srcOrd="0" destOrd="0" parTransId="{5EA05427-E95B-4876-9D5F-4B769BD3FBC6}" sibTransId="{76C7316B-F84C-4E6D-B846-ED4492E38C61}"/>
    <dgm:cxn modelId="{DFDD04AD-4DA2-4A85-9D63-7AD9CD068E31}" srcId="{DB6A1585-8A39-4ECD-919A-625B79E25919}" destId="{C6B47AAC-CB45-49A2-BEE9-88235D643527}" srcOrd="2" destOrd="0" parTransId="{7C9C1B34-9F0B-4B22-83A5-D3B66B236953}" sibTransId="{05F38C4D-B710-466D-AD7F-A226F9DB0036}"/>
    <dgm:cxn modelId="{DEE8DABD-1F61-43ED-92E3-CAEED1270614}" srcId="{DB6A1585-8A39-4ECD-919A-625B79E25919}" destId="{D12001F7-799F-430E-BC6A-CE2C7CD0F05A}" srcOrd="1" destOrd="0" parTransId="{E2380234-BB26-44B8-A703-EE949236F4FA}" sibTransId="{9D88A930-A1E5-45BE-8567-0BEED14FE084}"/>
    <dgm:cxn modelId="{29A6ADE1-3823-4144-91B4-30CAB282DE1F}" type="presOf" srcId="{DB6A1585-8A39-4ECD-919A-625B79E25919}" destId="{05E7311B-975C-7441-A6B2-0C3E75023543}" srcOrd="0" destOrd="0" presId="urn:microsoft.com/office/officeart/2005/8/layout/default"/>
    <dgm:cxn modelId="{F0A32271-A6CD-7D44-A959-B5659D11BBC5}" type="presParOf" srcId="{05E7311B-975C-7441-A6B2-0C3E75023543}" destId="{F5FF7680-F5F0-4548-B336-12C39B099285}" srcOrd="0" destOrd="0" presId="urn:microsoft.com/office/officeart/2005/8/layout/default"/>
    <dgm:cxn modelId="{3482626B-1504-504E-8699-EFD86EF8F4EB}" type="presParOf" srcId="{05E7311B-975C-7441-A6B2-0C3E75023543}" destId="{8BC8674D-2E9E-2E4D-AA7A-2E74A48CDFF0}" srcOrd="1" destOrd="0" presId="urn:microsoft.com/office/officeart/2005/8/layout/default"/>
    <dgm:cxn modelId="{DE249770-D9F1-6744-B0AC-513D6A3424D3}" type="presParOf" srcId="{05E7311B-975C-7441-A6B2-0C3E75023543}" destId="{218B222C-C42A-EA47-94CA-25903A15EADC}" srcOrd="2" destOrd="0" presId="urn:microsoft.com/office/officeart/2005/8/layout/default"/>
    <dgm:cxn modelId="{FABD8916-1547-DC4C-A6E5-D4D89C60857E}" type="presParOf" srcId="{05E7311B-975C-7441-A6B2-0C3E75023543}" destId="{04D86D12-59D2-6C45-B35B-962B587B8E2B}" srcOrd="3" destOrd="0" presId="urn:microsoft.com/office/officeart/2005/8/layout/default"/>
    <dgm:cxn modelId="{B4D18362-EE5B-7E41-B33B-0212ADFD55FF}" type="presParOf" srcId="{05E7311B-975C-7441-A6B2-0C3E75023543}" destId="{A0F89915-9E87-2840-B4EE-18F13DB106B6}" srcOrd="4" destOrd="0" presId="urn:microsoft.com/office/officeart/2005/8/layout/default"/>
    <dgm:cxn modelId="{3D192AD9-7FD9-044F-9489-71B725E87545}" type="presParOf" srcId="{05E7311B-975C-7441-A6B2-0C3E75023543}" destId="{24B6E121-F70F-334C-B3AA-C295DE7AE589}" srcOrd="5" destOrd="0" presId="urn:microsoft.com/office/officeart/2005/8/layout/default"/>
    <dgm:cxn modelId="{A6E1F429-A8B5-5242-90CD-7C14E6890D15}" type="presParOf" srcId="{05E7311B-975C-7441-A6B2-0C3E75023543}" destId="{CD6977FB-0D7A-754C-8FCC-9DC9D9CA0B70}" srcOrd="6" destOrd="0" presId="urn:microsoft.com/office/officeart/2005/8/layout/default"/>
    <dgm:cxn modelId="{749E953B-F6E9-D643-8534-879E2769602E}" type="presParOf" srcId="{05E7311B-975C-7441-A6B2-0C3E75023543}" destId="{841952CF-8426-284D-A205-C9D6C6967EE1}" srcOrd="7" destOrd="0" presId="urn:microsoft.com/office/officeart/2005/8/layout/default"/>
    <dgm:cxn modelId="{FE0B45CD-ED4C-4040-A786-BFC53166ACE1}" type="presParOf" srcId="{05E7311B-975C-7441-A6B2-0C3E75023543}" destId="{B22C98EF-A4DA-524A-93CE-EFB8C5A73526}"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F1D2E20-2745-4364-A206-A41A37CB1A06}" type="doc">
      <dgm:prSet loTypeId="urn:microsoft.com/office/officeart/2005/8/layout/default" loCatId="list" qsTypeId="urn:microsoft.com/office/officeart/2005/8/quickstyle/simple5" qsCatId="simple" csTypeId="urn:microsoft.com/office/officeart/2005/8/colors/colorful2" csCatId="colorful"/>
      <dgm:spPr/>
      <dgm:t>
        <a:bodyPr/>
        <a:lstStyle/>
        <a:p>
          <a:endParaRPr lang="en-US"/>
        </a:p>
      </dgm:t>
    </dgm:pt>
    <dgm:pt modelId="{B01B7E48-1EF5-4DEC-AD70-4D5A3F77E83E}">
      <dgm:prSet/>
      <dgm:spPr/>
      <dgm:t>
        <a:bodyPr/>
        <a:lstStyle/>
        <a:p>
          <a:r>
            <a:rPr lang="en-US"/>
            <a:t>- </a:t>
          </a:r>
          <a:r>
            <a:rPr lang="en-US">
              <a:latin typeface="Arial" panose="020B0604020202020204" pitchFamily="34" charset="0"/>
              <a:cs typeface="Arial" panose="020B0604020202020204" pitchFamily="34" charset="0"/>
            </a:rPr>
            <a:t>Integrated care plans across mental health, education and safeguarding</a:t>
          </a:r>
          <a:r>
            <a:rPr lang="en-US"/>
            <a:t>.</a:t>
          </a:r>
          <a:endParaRPr lang="en-US" dirty="0"/>
        </a:p>
      </dgm:t>
    </dgm:pt>
    <dgm:pt modelId="{DD542C83-AB65-4606-BC2B-49E4F83068B9}" type="parTrans" cxnId="{B5359410-D597-4345-B719-36ADBF032D3F}">
      <dgm:prSet/>
      <dgm:spPr/>
      <dgm:t>
        <a:bodyPr/>
        <a:lstStyle/>
        <a:p>
          <a:endParaRPr lang="en-US"/>
        </a:p>
      </dgm:t>
    </dgm:pt>
    <dgm:pt modelId="{A3CDB4D5-991F-4B17-9D6D-25ED590CDCED}" type="sibTrans" cxnId="{B5359410-D597-4345-B719-36ADBF032D3F}">
      <dgm:prSet/>
      <dgm:spPr/>
      <dgm:t>
        <a:bodyPr/>
        <a:lstStyle/>
        <a:p>
          <a:endParaRPr lang="en-US"/>
        </a:p>
      </dgm:t>
    </dgm:pt>
    <dgm:pt modelId="{63A81DEF-0C8A-405F-8802-D50A6EB566F0}">
      <dgm:prSet/>
      <dgm:spPr/>
      <dgm:t>
        <a:bodyPr/>
        <a:lstStyle/>
        <a:p>
          <a:r>
            <a:rPr lang="en-US">
              <a:latin typeface="Arial" panose="020B0604020202020204" pitchFamily="34" charset="0"/>
              <a:cs typeface="Arial" panose="020B0604020202020204" pitchFamily="34" charset="0"/>
            </a:rPr>
            <a:t>- Regular psychological assessments</a:t>
          </a:r>
          <a:r>
            <a:rPr lang="en-US"/>
            <a:t>.</a:t>
          </a:r>
          <a:endParaRPr lang="en-US" dirty="0"/>
        </a:p>
      </dgm:t>
    </dgm:pt>
    <dgm:pt modelId="{5592BDC6-876F-4E5C-9808-51A943D2F58A}" type="parTrans" cxnId="{4C9A89EE-FE03-4359-B87F-CD847E3A5BEF}">
      <dgm:prSet/>
      <dgm:spPr/>
      <dgm:t>
        <a:bodyPr/>
        <a:lstStyle/>
        <a:p>
          <a:endParaRPr lang="en-US"/>
        </a:p>
      </dgm:t>
    </dgm:pt>
    <dgm:pt modelId="{66BC5F8B-4DE5-4A3A-AD87-3D1CE843450A}" type="sibTrans" cxnId="{4C9A89EE-FE03-4359-B87F-CD847E3A5BEF}">
      <dgm:prSet/>
      <dgm:spPr/>
      <dgm:t>
        <a:bodyPr/>
        <a:lstStyle/>
        <a:p>
          <a:endParaRPr lang="en-US"/>
        </a:p>
      </dgm:t>
    </dgm:pt>
    <dgm:pt modelId="{6C16E81A-0899-4F64-B71D-A82C98343B69}">
      <dgm:prSet/>
      <dgm:spPr/>
      <dgm:t>
        <a:bodyPr/>
        <a:lstStyle/>
        <a:p>
          <a:r>
            <a:rPr lang="en-US"/>
            <a:t>- </a:t>
          </a:r>
          <a:r>
            <a:rPr lang="en-US">
              <a:latin typeface="Arial" panose="020B0604020202020204" pitchFamily="34" charset="0"/>
              <a:cs typeface="Arial" panose="020B0604020202020204" pitchFamily="34" charset="0"/>
            </a:rPr>
            <a:t>Training on bias and cultural competence</a:t>
          </a:r>
          <a:r>
            <a:rPr lang="en-US"/>
            <a:t>.</a:t>
          </a:r>
          <a:endParaRPr lang="en-US" dirty="0"/>
        </a:p>
      </dgm:t>
    </dgm:pt>
    <dgm:pt modelId="{7740B7C0-1BBF-403A-A44C-7969A11DA848}" type="parTrans" cxnId="{9B09A0A1-A334-4344-BD04-B22CF6F549C9}">
      <dgm:prSet/>
      <dgm:spPr/>
      <dgm:t>
        <a:bodyPr/>
        <a:lstStyle/>
        <a:p>
          <a:endParaRPr lang="en-US"/>
        </a:p>
      </dgm:t>
    </dgm:pt>
    <dgm:pt modelId="{9717CCCC-63DB-42B1-8644-5D120536B374}" type="sibTrans" cxnId="{9B09A0A1-A334-4344-BD04-B22CF6F549C9}">
      <dgm:prSet/>
      <dgm:spPr/>
      <dgm:t>
        <a:bodyPr/>
        <a:lstStyle/>
        <a:p>
          <a:endParaRPr lang="en-US"/>
        </a:p>
      </dgm:t>
    </dgm:pt>
    <dgm:pt modelId="{46376DFE-C759-436D-9501-F71B9EC8F156}">
      <dgm:prSet/>
      <dgm:spPr/>
      <dgm:t>
        <a:bodyPr/>
        <a:lstStyle/>
        <a:p>
          <a:r>
            <a:rPr lang="en-US"/>
            <a:t>- </a:t>
          </a:r>
          <a:r>
            <a:rPr lang="en-US">
              <a:latin typeface="Arial" panose="020B0604020202020204" pitchFamily="34" charset="0"/>
              <a:cs typeface="Arial" panose="020B0604020202020204" pitchFamily="34" charset="0"/>
            </a:rPr>
            <a:t>Structured parental mental-health support pathways</a:t>
          </a:r>
          <a:r>
            <a:rPr lang="en-US"/>
            <a:t>.</a:t>
          </a:r>
          <a:endParaRPr lang="en-US" dirty="0"/>
        </a:p>
      </dgm:t>
    </dgm:pt>
    <dgm:pt modelId="{8CB0B9CC-D240-4406-8B81-870D6EB3184E}" type="parTrans" cxnId="{10D0E6E6-E192-401C-8FD5-750B3FFA56A8}">
      <dgm:prSet/>
      <dgm:spPr/>
      <dgm:t>
        <a:bodyPr/>
        <a:lstStyle/>
        <a:p>
          <a:endParaRPr lang="en-US"/>
        </a:p>
      </dgm:t>
    </dgm:pt>
    <dgm:pt modelId="{B9E0AFF8-32ED-473F-9820-FE30A12CF42A}" type="sibTrans" cxnId="{10D0E6E6-E192-401C-8FD5-750B3FFA56A8}">
      <dgm:prSet/>
      <dgm:spPr/>
      <dgm:t>
        <a:bodyPr/>
        <a:lstStyle/>
        <a:p>
          <a:endParaRPr lang="en-US"/>
        </a:p>
      </dgm:t>
    </dgm:pt>
    <dgm:pt modelId="{AE0C2C70-70F4-482D-8FCD-4D0DB98FE9CF}">
      <dgm:prSet/>
      <dgm:spPr/>
      <dgm:t>
        <a:bodyPr/>
        <a:lstStyle/>
        <a:p>
          <a:r>
            <a:rPr lang="en-US"/>
            <a:t>- </a:t>
          </a:r>
          <a:r>
            <a:rPr lang="en-US">
              <a:latin typeface="Arial" panose="020B0604020202020204" pitchFamily="34" charset="0"/>
              <a:cs typeface="Arial" panose="020B0604020202020204" pitchFamily="34" charset="0"/>
            </a:rPr>
            <a:t>Inclusion of non-biological carers</a:t>
          </a:r>
          <a:r>
            <a:rPr lang="en-US"/>
            <a:t>.</a:t>
          </a:r>
          <a:endParaRPr lang="en-US" dirty="0"/>
        </a:p>
      </dgm:t>
    </dgm:pt>
    <dgm:pt modelId="{F04DF5AD-49E4-42A8-A3A1-280FB9A277B7}" type="parTrans" cxnId="{1578D68F-47D6-4F29-A09B-97E4DC7EAA74}">
      <dgm:prSet/>
      <dgm:spPr/>
      <dgm:t>
        <a:bodyPr/>
        <a:lstStyle/>
        <a:p>
          <a:endParaRPr lang="en-US"/>
        </a:p>
      </dgm:t>
    </dgm:pt>
    <dgm:pt modelId="{7900D310-AD5F-48F1-B9C6-457E64A43FFD}" type="sibTrans" cxnId="{1578D68F-47D6-4F29-A09B-97E4DC7EAA74}">
      <dgm:prSet/>
      <dgm:spPr/>
      <dgm:t>
        <a:bodyPr/>
        <a:lstStyle/>
        <a:p>
          <a:endParaRPr lang="en-US"/>
        </a:p>
      </dgm:t>
    </dgm:pt>
    <dgm:pt modelId="{4A2F6E6E-FE3C-8949-9677-F765158C5FAE}" type="pres">
      <dgm:prSet presAssocID="{FF1D2E20-2745-4364-A206-A41A37CB1A06}" presName="diagram" presStyleCnt="0">
        <dgm:presLayoutVars>
          <dgm:dir/>
          <dgm:resizeHandles val="exact"/>
        </dgm:presLayoutVars>
      </dgm:prSet>
      <dgm:spPr/>
    </dgm:pt>
    <dgm:pt modelId="{DE410976-31B1-D249-B712-EDC5BA0CF1B4}" type="pres">
      <dgm:prSet presAssocID="{B01B7E48-1EF5-4DEC-AD70-4D5A3F77E83E}" presName="node" presStyleLbl="node1" presStyleIdx="0" presStyleCnt="5">
        <dgm:presLayoutVars>
          <dgm:bulletEnabled val="1"/>
        </dgm:presLayoutVars>
      </dgm:prSet>
      <dgm:spPr/>
    </dgm:pt>
    <dgm:pt modelId="{6F1DFF53-07ED-2F42-A7D4-81AE902C9D63}" type="pres">
      <dgm:prSet presAssocID="{A3CDB4D5-991F-4B17-9D6D-25ED590CDCED}" presName="sibTrans" presStyleCnt="0"/>
      <dgm:spPr/>
    </dgm:pt>
    <dgm:pt modelId="{9D9C66F6-A921-1445-AA3C-77708D0F34B7}" type="pres">
      <dgm:prSet presAssocID="{63A81DEF-0C8A-405F-8802-D50A6EB566F0}" presName="node" presStyleLbl="node1" presStyleIdx="1" presStyleCnt="5">
        <dgm:presLayoutVars>
          <dgm:bulletEnabled val="1"/>
        </dgm:presLayoutVars>
      </dgm:prSet>
      <dgm:spPr/>
    </dgm:pt>
    <dgm:pt modelId="{66FBE960-E48D-6B49-A1AB-F8AC734C79EF}" type="pres">
      <dgm:prSet presAssocID="{66BC5F8B-4DE5-4A3A-AD87-3D1CE843450A}" presName="sibTrans" presStyleCnt="0"/>
      <dgm:spPr/>
    </dgm:pt>
    <dgm:pt modelId="{B4B6B25D-2B8A-9D45-907C-FE822E1A0B39}" type="pres">
      <dgm:prSet presAssocID="{6C16E81A-0899-4F64-B71D-A82C98343B69}" presName="node" presStyleLbl="node1" presStyleIdx="2" presStyleCnt="5">
        <dgm:presLayoutVars>
          <dgm:bulletEnabled val="1"/>
        </dgm:presLayoutVars>
      </dgm:prSet>
      <dgm:spPr/>
    </dgm:pt>
    <dgm:pt modelId="{BCF61ABC-A7CF-B34C-85D9-4FC200195BC6}" type="pres">
      <dgm:prSet presAssocID="{9717CCCC-63DB-42B1-8644-5D120536B374}" presName="sibTrans" presStyleCnt="0"/>
      <dgm:spPr/>
    </dgm:pt>
    <dgm:pt modelId="{47331E52-B4F2-AC4B-90A8-3E0B3FEC8F3D}" type="pres">
      <dgm:prSet presAssocID="{46376DFE-C759-436D-9501-F71B9EC8F156}" presName="node" presStyleLbl="node1" presStyleIdx="3" presStyleCnt="5">
        <dgm:presLayoutVars>
          <dgm:bulletEnabled val="1"/>
        </dgm:presLayoutVars>
      </dgm:prSet>
      <dgm:spPr/>
    </dgm:pt>
    <dgm:pt modelId="{9CC1C7CE-E43F-804E-940C-1409DD7A05AF}" type="pres">
      <dgm:prSet presAssocID="{B9E0AFF8-32ED-473F-9820-FE30A12CF42A}" presName="sibTrans" presStyleCnt="0"/>
      <dgm:spPr/>
    </dgm:pt>
    <dgm:pt modelId="{413A0D59-0B2B-6244-BC16-97FF49DAE59B}" type="pres">
      <dgm:prSet presAssocID="{AE0C2C70-70F4-482D-8FCD-4D0DB98FE9CF}" presName="node" presStyleLbl="node1" presStyleIdx="4" presStyleCnt="5">
        <dgm:presLayoutVars>
          <dgm:bulletEnabled val="1"/>
        </dgm:presLayoutVars>
      </dgm:prSet>
      <dgm:spPr/>
    </dgm:pt>
  </dgm:ptLst>
  <dgm:cxnLst>
    <dgm:cxn modelId="{B5359410-D597-4345-B719-36ADBF032D3F}" srcId="{FF1D2E20-2745-4364-A206-A41A37CB1A06}" destId="{B01B7E48-1EF5-4DEC-AD70-4D5A3F77E83E}" srcOrd="0" destOrd="0" parTransId="{DD542C83-AB65-4606-BC2B-49E4F83068B9}" sibTransId="{A3CDB4D5-991F-4B17-9D6D-25ED590CDCED}"/>
    <dgm:cxn modelId="{D114BB68-7546-EB4D-851E-BEB99AD70EEA}" type="presOf" srcId="{6C16E81A-0899-4F64-B71D-A82C98343B69}" destId="{B4B6B25D-2B8A-9D45-907C-FE822E1A0B39}" srcOrd="0" destOrd="0" presId="urn:microsoft.com/office/officeart/2005/8/layout/default"/>
    <dgm:cxn modelId="{5016E76D-B731-6244-9417-F3471584C7FF}" type="presOf" srcId="{B01B7E48-1EF5-4DEC-AD70-4D5A3F77E83E}" destId="{DE410976-31B1-D249-B712-EDC5BA0CF1B4}" srcOrd="0" destOrd="0" presId="urn:microsoft.com/office/officeart/2005/8/layout/default"/>
    <dgm:cxn modelId="{1578D68F-47D6-4F29-A09B-97E4DC7EAA74}" srcId="{FF1D2E20-2745-4364-A206-A41A37CB1A06}" destId="{AE0C2C70-70F4-482D-8FCD-4D0DB98FE9CF}" srcOrd="4" destOrd="0" parTransId="{F04DF5AD-49E4-42A8-A3A1-280FB9A277B7}" sibTransId="{7900D310-AD5F-48F1-B9C6-457E64A43FFD}"/>
    <dgm:cxn modelId="{9B09A0A1-A334-4344-BD04-B22CF6F549C9}" srcId="{FF1D2E20-2745-4364-A206-A41A37CB1A06}" destId="{6C16E81A-0899-4F64-B71D-A82C98343B69}" srcOrd="2" destOrd="0" parTransId="{7740B7C0-1BBF-403A-A44C-7969A11DA848}" sibTransId="{9717CCCC-63DB-42B1-8644-5D120536B374}"/>
    <dgm:cxn modelId="{78DD83B4-002E-904C-92B2-8813DF17F25B}" type="presOf" srcId="{46376DFE-C759-436D-9501-F71B9EC8F156}" destId="{47331E52-B4F2-AC4B-90A8-3E0B3FEC8F3D}" srcOrd="0" destOrd="0" presId="urn:microsoft.com/office/officeart/2005/8/layout/default"/>
    <dgm:cxn modelId="{B31047E4-E986-8B4A-8C80-67441ABDC7DE}" type="presOf" srcId="{FF1D2E20-2745-4364-A206-A41A37CB1A06}" destId="{4A2F6E6E-FE3C-8949-9677-F765158C5FAE}" srcOrd="0" destOrd="0" presId="urn:microsoft.com/office/officeart/2005/8/layout/default"/>
    <dgm:cxn modelId="{10D0E6E6-E192-401C-8FD5-750B3FFA56A8}" srcId="{FF1D2E20-2745-4364-A206-A41A37CB1A06}" destId="{46376DFE-C759-436D-9501-F71B9EC8F156}" srcOrd="3" destOrd="0" parTransId="{8CB0B9CC-D240-4406-8B81-870D6EB3184E}" sibTransId="{B9E0AFF8-32ED-473F-9820-FE30A12CF42A}"/>
    <dgm:cxn modelId="{4C9A89EE-FE03-4359-B87F-CD847E3A5BEF}" srcId="{FF1D2E20-2745-4364-A206-A41A37CB1A06}" destId="{63A81DEF-0C8A-405F-8802-D50A6EB566F0}" srcOrd="1" destOrd="0" parTransId="{5592BDC6-876F-4E5C-9808-51A943D2F58A}" sibTransId="{66BC5F8B-4DE5-4A3A-AD87-3D1CE843450A}"/>
    <dgm:cxn modelId="{4870D6F6-08E3-7643-831B-C1E5613FEC5D}" type="presOf" srcId="{63A81DEF-0C8A-405F-8802-D50A6EB566F0}" destId="{9D9C66F6-A921-1445-AA3C-77708D0F34B7}" srcOrd="0" destOrd="0" presId="urn:microsoft.com/office/officeart/2005/8/layout/default"/>
    <dgm:cxn modelId="{AF0759FD-F71E-944E-876E-06CB5C5687E1}" type="presOf" srcId="{AE0C2C70-70F4-482D-8FCD-4D0DB98FE9CF}" destId="{413A0D59-0B2B-6244-BC16-97FF49DAE59B}" srcOrd="0" destOrd="0" presId="urn:microsoft.com/office/officeart/2005/8/layout/default"/>
    <dgm:cxn modelId="{B61C9554-179E-584C-97EA-3E0524E8A71C}" type="presParOf" srcId="{4A2F6E6E-FE3C-8949-9677-F765158C5FAE}" destId="{DE410976-31B1-D249-B712-EDC5BA0CF1B4}" srcOrd="0" destOrd="0" presId="urn:microsoft.com/office/officeart/2005/8/layout/default"/>
    <dgm:cxn modelId="{6C684B1E-7158-4C41-BC59-4AA6C2A82B21}" type="presParOf" srcId="{4A2F6E6E-FE3C-8949-9677-F765158C5FAE}" destId="{6F1DFF53-07ED-2F42-A7D4-81AE902C9D63}" srcOrd="1" destOrd="0" presId="urn:microsoft.com/office/officeart/2005/8/layout/default"/>
    <dgm:cxn modelId="{1D17DECB-927C-7F4F-946C-36147E96837C}" type="presParOf" srcId="{4A2F6E6E-FE3C-8949-9677-F765158C5FAE}" destId="{9D9C66F6-A921-1445-AA3C-77708D0F34B7}" srcOrd="2" destOrd="0" presId="urn:microsoft.com/office/officeart/2005/8/layout/default"/>
    <dgm:cxn modelId="{BBD0C18E-9BA1-AC4A-A1AF-C237BE2744EE}" type="presParOf" srcId="{4A2F6E6E-FE3C-8949-9677-F765158C5FAE}" destId="{66FBE960-E48D-6B49-A1AB-F8AC734C79EF}" srcOrd="3" destOrd="0" presId="urn:microsoft.com/office/officeart/2005/8/layout/default"/>
    <dgm:cxn modelId="{2F1C420C-03CA-2B4C-81F2-F246F650ACCA}" type="presParOf" srcId="{4A2F6E6E-FE3C-8949-9677-F765158C5FAE}" destId="{B4B6B25D-2B8A-9D45-907C-FE822E1A0B39}" srcOrd="4" destOrd="0" presId="urn:microsoft.com/office/officeart/2005/8/layout/default"/>
    <dgm:cxn modelId="{7C1288F9-C798-2A4A-86CB-7A9D40E97762}" type="presParOf" srcId="{4A2F6E6E-FE3C-8949-9677-F765158C5FAE}" destId="{BCF61ABC-A7CF-B34C-85D9-4FC200195BC6}" srcOrd="5" destOrd="0" presId="urn:microsoft.com/office/officeart/2005/8/layout/default"/>
    <dgm:cxn modelId="{FDBA00B2-97FE-A644-9A90-8A5305FCFD3A}" type="presParOf" srcId="{4A2F6E6E-FE3C-8949-9677-F765158C5FAE}" destId="{47331E52-B4F2-AC4B-90A8-3E0B3FEC8F3D}" srcOrd="6" destOrd="0" presId="urn:microsoft.com/office/officeart/2005/8/layout/default"/>
    <dgm:cxn modelId="{43ACBFFC-F67C-B64D-9B2F-0A2E82A6A316}" type="presParOf" srcId="{4A2F6E6E-FE3C-8949-9677-F765158C5FAE}" destId="{9CC1C7CE-E43F-804E-940C-1409DD7A05AF}" srcOrd="7" destOrd="0" presId="urn:microsoft.com/office/officeart/2005/8/layout/default"/>
    <dgm:cxn modelId="{01196D55-1437-AA42-89BB-A06D05A4323F}" type="presParOf" srcId="{4A2F6E6E-FE3C-8949-9677-F765158C5FAE}" destId="{413A0D59-0B2B-6244-BC16-97FF49DAE59B}"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BE257D1-5D34-44F3-924F-6CC713CBC7C4}" type="doc">
      <dgm:prSet loTypeId="urn:microsoft.com/office/officeart/2005/8/layout/vList2" loCatId="list" qsTypeId="urn:microsoft.com/office/officeart/2005/8/quickstyle/simple1" qsCatId="simple" csTypeId="urn:microsoft.com/office/officeart/2005/8/colors/colorful1" csCatId="colorful"/>
      <dgm:spPr/>
      <dgm:t>
        <a:bodyPr/>
        <a:lstStyle/>
        <a:p>
          <a:endParaRPr lang="en-US"/>
        </a:p>
      </dgm:t>
    </dgm:pt>
    <dgm:pt modelId="{EBDE70C5-D34B-4A5F-8411-8E17A972E073}">
      <dgm:prSet/>
      <dgm:spPr/>
      <dgm:t>
        <a:bodyPr/>
        <a:lstStyle/>
        <a:p>
          <a:r>
            <a:rPr lang="en-US">
              <a:latin typeface="Arial" panose="020B0604020202020204" pitchFamily="34" charset="0"/>
              <a:cs typeface="Arial" panose="020B0604020202020204" pitchFamily="34" charset="0"/>
            </a:rPr>
            <a:t>The review of the Child A &amp; Adult A case highlights the urgent need for a more robust, trauma‑informed and family‑centred mental‑health system. Agencies must work collaboratively, sharing information effectively and ensuring that support is not fragmented.</a:t>
          </a:r>
          <a:endParaRPr lang="en-US" dirty="0">
            <a:latin typeface="Arial" panose="020B0604020202020204" pitchFamily="34" charset="0"/>
            <a:cs typeface="Arial" panose="020B0604020202020204" pitchFamily="34" charset="0"/>
          </a:endParaRPr>
        </a:p>
      </dgm:t>
    </dgm:pt>
    <dgm:pt modelId="{2C42054D-59E0-4C44-8C2C-2FACED96DE70}" type="parTrans" cxnId="{61EB82AA-3E55-43B8-8AFE-D5B6D81A3BD5}">
      <dgm:prSet/>
      <dgm:spPr/>
      <dgm:t>
        <a:bodyPr/>
        <a:lstStyle/>
        <a:p>
          <a:endParaRPr lang="en-US"/>
        </a:p>
      </dgm:t>
    </dgm:pt>
    <dgm:pt modelId="{C5C877BE-4FAB-4613-97EB-2AD4E6342C73}" type="sibTrans" cxnId="{61EB82AA-3E55-43B8-8AFE-D5B6D81A3BD5}">
      <dgm:prSet/>
      <dgm:spPr/>
      <dgm:t>
        <a:bodyPr/>
        <a:lstStyle/>
        <a:p>
          <a:endParaRPr lang="en-US"/>
        </a:p>
      </dgm:t>
    </dgm:pt>
    <dgm:pt modelId="{0025FD39-214E-4D99-935A-960C409A34A8}">
      <dgm:prSet/>
      <dgm:spPr/>
      <dgm:t>
        <a:bodyPr/>
        <a:lstStyle/>
        <a:p>
          <a:r>
            <a:rPr lang="en-US">
              <a:latin typeface="Arial" panose="020B0604020202020204" pitchFamily="34" charset="0"/>
              <a:cs typeface="Arial" panose="020B0604020202020204" pitchFamily="34" charset="0"/>
            </a:rPr>
            <a:t>A strong emphasis on early intervention—both for children and parents—is crucial to prevent the escalation of trauma and risk. Practitioners should be trained to recognise bias, avoid adultification and understand cultural and contextual factors affecting family wellbeing.</a:t>
          </a:r>
          <a:endParaRPr lang="en-US" dirty="0">
            <a:latin typeface="Arial" panose="020B0604020202020204" pitchFamily="34" charset="0"/>
            <a:cs typeface="Arial" panose="020B0604020202020204" pitchFamily="34" charset="0"/>
          </a:endParaRPr>
        </a:p>
      </dgm:t>
    </dgm:pt>
    <dgm:pt modelId="{07A8B5E3-6E98-4D40-8BBC-AEBDAECAFCE2}" type="parTrans" cxnId="{D09606E2-43E6-4A0D-BD64-1670C8B4EE5B}">
      <dgm:prSet/>
      <dgm:spPr/>
      <dgm:t>
        <a:bodyPr/>
        <a:lstStyle/>
        <a:p>
          <a:endParaRPr lang="en-US"/>
        </a:p>
      </dgm:t>
    </dgm:pt>
    <dgm:pt modelId="{4E103679-F19C-42B6-ACE9-FD6F2C6DDBD3}" type="sibTrans" cxnId="{D09606E2-43E6-4A0D-BD64-1670C8B4EE5B}">
      <dgm:prSet/>
      <dgm:spPr/>
      <dgm:t>
        <a:bodyPr/>
        <a:lstStyle/>
        <a:p>
          <a:endParaRPr lang="en-US"/>
        </a:p>
      </dgm:t>
    </dgm:pt>
    <dgm:pt modelId="{DEBE140D-1660-49A8-BD3A-A69A42C9F485}">
      <dgm:prSet/>
      <dgm:spPr/>
      <dgm:t>
        <a:bodyPr/>
        <a:lstStyle/>
        <a:p>
          <a:r>
            <a:rPr lang="en-US">
              <a:latin typeface="Arial" panose="020B0604020202020204" pitchFamily="34" charset="0"/>
              <a:cs typeface="Arial" panose="020B0604020202020204" pitchFamily="34" charset="0"/>
            </a:rPr>
            <a:t>Ultimately, safeguarding requires integrated care pathways that prioritise mental health, safety, stability and long‑term recovery for all individuals involved.</a:t>
          </a:r>
          <a:endParaRPr lang="en-US" dirty="0">
            <a:latin typeface="Arial" panose="020B0604020202020204" pitchFamily="34" charset="0"/>
            <a:cs typeface="Arial" panose="020B0604020202020204" pitchFamily="34" charset="0"/>
          </a:endParaRPr>
        </a:p>
      </dgm:t>
    </dgm:pt>
    <dgm:pt modelId="{5BD0124C-C410-4B81-9B5A-7A2B32C84899}" type="parTrans" cxnId="{24AE0BDA-11FD-4405-AFD9-A50D63ECAD81}">
      <dgm:prSet/>
      <dgm:spPr/>
      <dgm:t>
        <a:bodyPr/>
        <a:lstStyle/>
        <a:p>
          <a:endParaRPr lang="en-US"/>
        </a:p>
      </dgm:t>
    </dgm:pt>
    <dgm:pt modelId="{A8B665FF-34F7-45EC-A8CA-5E2C6E50453E}" type="sibTrans" cxnId="{24AE0BDA-11FD-4405-AFD9-A50D63ECAD81}">
      <dgm:prSet/>
      <dgm:spPr/>
      <dgm:t>
        <a:bodyPr/>
        <a:lstStyle/>
        <a:p>
          <a:endParaRPr lang="en-US"/>
        </a:p>
      </dgm:t>
    </dgm:pt>
    <dgm:pt modelId="{892D1E84-4616-754A-94A6-FBDE36488626}" type="pres">
      <dgm:prSet presAssocID="{DBE257D1-5D34-44F3-924F-6CC713CBC7C4}" presName="linear" presStyleCnt="0">
        <dgm:presLayoutVars>
          <dgm:animLvl val="lvl"/>
          <dgm:resizeHandles val="exact"/>
        </dgm:presLayoutVars>
      </dgm:prSet>
      <dgm:spPr/>
    </dgm:pt>
    <dgm:pt modelId="{F6C3F9F4-EA49-3249-9240-8E233B53924B}" type="pres">
      <dgm:prSet presAssocID="{EBDE70C5-D34B-4A5F-8411-8E17A972E073}" presName="parentText" presStyleLbl="node1" presStyleIdx="0" presStyleCnt="3">
        <dgm:presLayoutVars>
          <dgm:chMax val="0"/>
          <dgm:bulletEnabled val="1"/>
        </dgm:presLayoutVars>
      </dgm:prSet>
      <dgm:spPr/>
    </dgm:pt>
    <dgm:pt modelId="{5F7DD1B5-1889-4444-95A5-C71F02B01095}" type="pres">
      <dgm:prSet presAssocID="{C5C877BE-4FAB-4613-97EB-2AD4E6342C73}" presName="spacer" presStyleCnt="0"/>
      <dgm:spPr/>
    </dgm:pt>
    <dgm:pt modelId="{B68210AF-DCAA-EA41-9F8E-55E201ACCA50}" type="pres">
      <dgm:prSet presAssocID="{0025FD39-214E-4D99-935A-960C409A34A8}" presName="parentText" presStyleLbl="node1" presStyleIdx="1" presStyleCnt="3">
        <dgm:presLayoutVars>
          <dgm:chMax val="0"/>
          <dgm:bulletEnabled val="1"/>
        </dgm:presLayoutVars>
      </dgm:prSet>
      <dgm:spPr/>
    </dgm:pt>
    <dgm:pt modelId="{4231B37C-1A72-BD40-B46C-5DBD4D80956D}" type="pres">
      <dgm:prSet presAssocID="{4E103679-F19C-42B6-ACE9-FD6F2C6DDBD3}" presName="spacer" presStyleCnt="0"/>
      <dgm:spPr/>
    </dgm:pt>
    <dgm:pt modelId="{15FAA55A-2F91-0643-B1F4-030F94FDB877}" type="pres">
      <dgm:prSet presAssocID="{DEBE140D-1660-49A8-BD3A-A69A42C9F485}" presName="parentText" presStyleLbl="node1" presStyleIdx="2" presStyleCnt="3">
        <dgm:presLayoutVars>
          <dgm:chMax val="0"/>
          <dgm:bulletEnabled val="1"/>
        </dgm:presLayoutVars>
      </dgm:prSet>
      <dgm:spPr/>
    </dgm:pt>
  </dgm:ptLst>
  <dgm:cxnLst>
    <dgm:cxn modelId="{52E16711-6809-4845-9048-1DF6CDD00255}" type="presOf" srcId="{DEBE140D-1660-49A8-BD3A-A69A42C9F485}" destId="{15FAA55A-2F91-0643-B1F4-030F94FDB877}" srcOrd="0" destOrd="0" presId="urn:microsoft.com/office/officeart/2005/8/layout/vList2"/>
    <dgm:cxn modelId="{25B0213E-BFB6-9647-BF0A-7F8A3F287794}" type="presOf" srcId="{DBE257D1-5D34-44F3-924F-6CC713CBC7C4}" destId="{892D1E84-4616-754A-94A6-FBDE36488626}" srcOrd="0" destOrd="0" presId="urn:microsoft.com/office/officeart/2005/8/layout/vList2"/>
    <dgm:cxn modelId="{633D215E-8DCF-244A-A39E-B60DF1FC13FD}" type="presOf" srcId="{0025FD39-214E-4D99-935A-960C409A34A8}" destId="{B68210AF-DCAA-EA41-9F8E-55E201ACCA50}" srcOrd="0" destOrd="0" presId="urn:microsoft.com/office/officeart/2005/8/layout/vList2"/>
    <dgm:cxn modelId="{61EB82AA-3E55-43B8-8AFE-D5B6D81A3BD5}" srcId="{DBE257D1-5D34-44F3-924F-6CC713CBC7C4}" destId="{EBDE70C5-D34B-4A5F-8411-8E17A972E073}" srcOrd="0" destOrd="0" parTransId="{2C42054D-59E0-4C44-8C2C-2FACED96DE70}" sibTransId="{C5C877BE-4FAB-4613-97EB-2AD4E6342C73}"/>
    <dgm:cxn modelId="{2C5507C3-7875-874A-B2F6-A817A4B049D7}" type="presOf" srcId="{EBDE70C5-D34B-4A5F-8411-8E17A972E073}" destId="{F6C3F9F4-EA49-3249-9240-8E233B53924B}" srcOrd="0" destOrd="0" presId="urn:microsoft.com/office/officeart/2005/8/layout/vList2"/>
    <dgm:cxn modelId="{24AE0BDA-11FD-4405-AFD9-A50D63ECAD81}" srcId="{DBE257D1-5D34-44F3-924F-6CC713CBC7C4}" destId="{DEBE140D-1660-49A8-BD3A-A69A42C9F485}" srcOrd="2" destOrd="0" parTransId="{5BD0124C-C410-4B81-9B5A-7A2B32C84899}" sibTransId="{A8B665FF-34F7-45EC-A8CA-5E2C6E50453E}"/>
    <dgm:cxn modelId="{D09606E2-43E6-4A0D-BD64-1670C8B4EE5B}" srcId="{DBE257D1-5D34-44F3-924F-6CC713CBC7C4}" destId="{0025FD39-214E-4D99-935A-960C409A34A8}" srcOrd="1" destOrd="0" parTransId="{07A8B5E3-6E98-4D40-8BBC-AEBDAECAFCE2}" sibTransId="{4E103679-F19C-42B6-ACE9-FD6F2C6DDBD3}"/>
    <dgm:cxn modelId="{24D3805D-E346-A340-B3D0-74F824C05AC0}" type="presParOf" srcId="{892D1E84-4616-754A-94A6-FBDE36488626}" destId="{F6C3F9F4-EA49-3249-9240-8E233B53924B}" srcOrd="0" destOrd="0" presId="urn:microsoft.com/office/officeart/2005/8/layout/vList2"/>
    <dgm:cxn modelId="{5BC33CAD-15BD-8D4C-89D6-C2F37D1146C0}" type="presParOf" srcId="{892D1E84-4616-754A-94A6-FBDE36488626}" destId="{5F7DD1B5-1889-4444-95A5-C71F02B01095}" srcOrd="1" destOrd="0" presId="urn:microsoft.com/office/officeart/2005/8/layout/vList2"/>
    <dgm:cxn modelId="{0C6A6866-7BF8-3D4C-B643-636511EF6CDE}" type="presParOf" srcId="{892D1E84-4616-754A-94A6-FBDE36488626}" destId="{B68210AF-DCAA-EA41-9F8E-55E201ACCA50}" srcOrd="2" destOrd="0" presId="urn:microsoft.com/office/officeart/2005/8/layout/vList2"/>
    <dgm:cxn modelId="{207B7073-55BA-F245-B289-69B522F63ADF}" type="presParOf" srcId="{892D1E84-4616-754A-94A6-FBDE36488626}" destId="{4231B37C-1A72-BD40-B46C-5DBD4D80956D}" srcOrd="3" destOrd="0" presId="urn:microsoft.com/office/officeart/2005/8/layout/vList2"/>
    <dgm:cxn modelId="{2FCFBF74-5DB8-D344-93F4-6DB5A5B29C37}" type="presParOf" srcId="{892D1E84-4616-754A-94A6-FBDE36488626}" destId="{15FAA55A-2F91-0643-B1F4-030F94FDB877}"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689C0B-C209-EA40-9B4B-D6CA829B55A6}">
      <dsp:nvSpPr>
        <dsp:cNvPr id="0" name=""/>
        <dsp:cNvSpPr/>
      </dsp:nvSpPr>
      <dsp:spPr>
        <a:xfrm>
          <a:off x="0" y="28336"/>
          <a:ext cx="5000124" cy="1019545"/>
        </a:xfrm>
        <a:prstGeom prst="roundRect">
          <a:avLst/>
        </a:prstGeom>
        <a:gradFill rotWithShape="0">
          <a:gsLst>
            <a:gs pos="0">
              <a:schemeClr val="accent2">
                <a:hueOff val="0"/>
                <a:satOff val="0"/>
                <a:lumOff val="0"/>
                <a:alphaOff val="0"/>
                <a:tint val="100000"/>
                <a:shade val="100000"/>
                <a:satMod val="130000"/>
              </a:schemeClr>
            </a:gs>
            <a:gs pos="100000">
              <a:schemeClr val="accent2">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 </a:t>
          </a:r>
          <a:r>
            <a:rPr lang="en-US" sz="2000" kern="1200">
              <a:latin typeface="Arial" panose="020B0604020202020204" pitchFamily="34" charset="0"/>
              <a:cs typeface="Arial" panose="020B0604020202020204" pitchFamily="34" charset="0"/>
            </a:rPr>
            <a:t>Early intervention for the mother</a:t>
          </a:r>
          <a:r>
            <a:rPr lang="en-US" sz="2500" kern="1200"/>
            <a:t>.</a:t>
          </a:r>
          <a:endParaRPr lang="en-US" sz="2500" kern="1200" dirty="0"/>
        </a:p>
      </dsp:txBody>
      <dsp:txXfrm>
        <a:off x="49770" y="78106"/>
        <a:ext cx="4900584" cy="920005"/>
      </dsp:txXfrm>
    </dsp:sp>
    <dsp:sp modelId="{9579A147-4CF3-984E-B5BE-AD434C670365}">
      <dsp:nvSpPr>
        <dsp:cNvPr id="0" name=""/>
        <dsp:cNvSpPr/>
      </dsp:nvSpPr>
      <dsp:spPr>
        <a:xfrm>
          <a:off x="0" y="1122762"/>
          <a:ext cx="5000124" cy="1019545"/>
        </a:xfrm>
        <a:prstGeom prst="roundRect">
          <a:avLst/>
        </a:prstGeom>
        <a:gradFill rotWithShape="0">
          <a:gsLst>
            <a:gs pos="0">
              <a:schemeClr val="accent3">
                <a:hueOff val="0"/>
                <a:satOff val="0"/>
                <a:lumOff val="0"/>
                <a:alphaOff val="0"/>
                <a:tint val="100000"/>
                <a:shade val="100000"/>
                <a:satMod val="130000"/>
              </a:schemeClr>
            </a:gs>
            <a:gs pos="100000">
              <a:schemeClr val="accent3">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latin typeface="Arial" panose="020B0604020202020204" pitchFamily="34" charset="0"/>
              <a:cs typeface="Arial" panose="020B0604020202020204" pitchFamily="34" charset="0"/>
            </a:rPr>
            <a:t>- Trauma-informed counselling and domestic-abuse support.</a:t>
          </a:r>
          <a:endParaRPr lang="en-US" sz="2600" kern="1200" dirty="0">
            <a:latin typeface="Arial" panose="020B0604020202020204" pitchFamily="34" charset="0"/>
            <a:cs typeface="Arial" panose="020B0604020202020204" pitchFamily="34" charset="0"/>
          </a:endParaRPr>
        </a:p>
      </dsp:txBody>
      <dsp:txXfrm>
        <a:off x="49770" y="1172532"/>
        <a:ext cx="4900584" cy="920005"/>
      </dsp:txXfrm>
    </dsp:sp>
    <dsp:sp modelId="{5EB2AFCA-9586-4A4C-A100-DFF4AA9997D5}">
      <dsp:nvSpPr>
        <dsp:cNvPr id="0" name=""/>
        <dsp:cNvSpPr/>
      </dsp:nvSpPr>
      <dsp:spPr>
        <a:xfrm>
          <a:off x="0" y="2217187"/>
          <a:ext cx="5000124" cy="1019545"/>
        </a:xfrm>
        <a:prstGeom prst="roundRect">
          <a:avLst/>
        </a:prstGeom>
        <a:gradFill rotWithShape="0">
          <a:gsLst>
            <a:gs pos="0">
              <a:schemeClr val="accent4">
                <a:hueOff val="0"/>
                <a:satOff val="0"/>
                <a:lumOff val="0"/>
                <a:alphaOff val="0"/>
                <a:tint val="100000"/>
                <a:shade val="100000"/>
                <a:satMod val="130000"/>
              </a:schemeClr>
            </a:gs>
            <a:gs pos="100000">
              <a:schemeClr val="accent4">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 </a:t>
          </a:r>
          <a:r>
            <a:rPr lang="en-US" sz="2600" kern="1200">
              <a:latin typeface="Arial" panose="020B0604020202020204" pitchFamily="34" charset="0"/>
              <a:cs typeface="Arial" panose="020B0604020202020204" pitchFamily="34" charset="0"/>
            </a:rPr>
            <a:t>Whole-family mental-health assessments.</a:t>
          </a:r>
          <a:endParaRPr lang="en-US" sz="2600" kern="1200" dirty="0">
            <a:latin typeface="Arial" panose="020B0604020202020204" pitchFamily="34" charset="0"/>
            <a:cs typeface="Arial" panose="020B0604020202020204" pitchFamily="34" charset="0"/>
          </a:endParaRPr>
        </a:p>
      </dsp:txBody>
      <dsp:txXfrm>
        <a:off x="49770" y="2266957"/>
        <a:ext cx="4900584" cy="920005"/>
      </dsp:txXfrm>
    </dsp:sp>
    <dsp:sp modelId="{BEA047B8-842E-3848-B4C9-D68E9D033E09}">
      <dsp:nvSpPr>
        <dsp:cNvPr id="0" name=""/>
        <dsp:cNvSpPr/>
      </dsp:nvSpPr>
      <dsp:spPr>
        <a:xfrm>
          <a:off x="0" y="3311612"/>
          <a:ext cx="5000124" cy="1019545"/>
        </a:xfrm>
        <a:prstGeom prst="roundRect">
          <a:avLst/>
        </a:prstGeom>
        <a:gradFill rotWithShape="0">
          <a:gsLst>
            <a:gs pos="0">
              <a:schemeClr val="accent5">
                <a:hueOff val="0"/>
                <a:satOff val="0"/>
                <a:lumOff val="0"/>
                <a:alphaOff val="0"/>
                <a:tint val="100000"/>
                <a:shade val="100000"/>
                <a:satMod val="130000"/>
              </a:schemeClr>
            </a:gs>
            <a:gs pos="100000">
              <a:schemeClr val="accent5">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latin typeface="Arial" panose="020B0604020202020204" pitchFamily="34" charset="0"/>
              <a:cs typeface="Arial" panose="020B0604020202020204" pitchFamily="34" charset="0"/>
            </a:rPr>
            <a:t>- Early trauma-informed support for Child A.</a:t>
          </a:r>
          <a:endParaRPr lang="en-US" sz="2600" kern="1200" dirty="0">
            <a:latin typeface="Arial" panose="020B0604020202020204" pitchFamily="34" charset="0"/>
            <a:cs typeface="Arial" panose="020B0604020202020204" pitchFamily="34" charset="0"/>
          </a:endParaRPr>
        </a:p>
      </dsp:txBody>
      <dsp:txXfrm>
        <a:off x="49770" y="3361382"/>
        <a:ext cx="4900584" cy="920005"/>
      </dsp:txXfrm>
    </dsp:sp>
    <dsp:sp modelId="{5E81A5E2-157E-2943-98C2-09465A480928}">
      <dsp:nvSpPr>
        <dsp:cNvPr id="0" name=""/>
        <dsp:cNvSpPr/>
      </dsp:nvSpPr>
      <dsp:spPr>
        <a:xfrm>
          <a:off x="0" y="4406037"/>
          <a:ext cx="5000124" cy="1019545"/>
        </a:xfrm>
        <a:prstGeom prst="roundRect">
          <a:avLst/>
        </a:prstGeom>
        <a:gradFill rotWithShape="0">
          <a:gsLst>
            <a:gs pos="0">
              <a:schemeClr val="accent6">
                <a:hueOff val="0"/>
                <a:satOff val="0"/>
                <a:lumOff val="0"/>
                <a:alphaOff val="0"/>
                <a:tint val="100000"/>
                <a:shade val="100000"/>
                <a:satMod val="130000"/>
              </a:schemeClr>
            </a:gs>
            <a:gs pos="100000">
              <a:schemeClr val="accent6">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 </a:t>
          </a:r>
          <a:r>
            <a:rPr lang="en-US" sz="2000" kern="1200">
              <a:latin typeface="Arial" panose="020B0604020202020204" pitchFamily="34" charset="0"/>
              <a:cs typeface="Arial" panose="020B0604020202020204" pitchFamily="34" charset="0"/>
            </a:rPr>
            <a:t>Strong multi-agency coordination</a:t>
          </a:r>
          <a:r>
            <a:rPr lang="en-US" sz="2500" kern="1200"/>
            <a:t>.</a:t>
          </a:r>
          <a:endParaRPr lang="en-US" sz="2500" kern="1200" dirty="0"/>
        </a:p>
      </dsp:txBody>
      <dsp:txXfrm>
        <a:off x="49770" y="4455807"/>
        <a:ext cx="4900584" cy="92000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FF7680-F5F0-4548-B336-12C39B099285}">
      <dsp:nvSpPr>
        <dsp:cNvPr id="0" name=""/>
        <dsp:cNvSpPr/>
      </dsp:nvSpPr>
      <dsp:spPr>
        <a:xfrm>
          <a:off x="0" y="431616"/>
          <a:ext cx="2561209" cy="1536725"/>
        </a:xfrm>
        <a:prstGeom prst="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a:t>- </a:t>
          </a:r>
          <a:r>
            <a:rPr lang="en-US" sz="2500" kern="1200">
              <a:latin typeface="Arial" panose="020B0604020202020204" pitchFamily="34" charset="0"/>
              <a:cs typeface="Arial" panose="020B0604020202020204" pitchFamily="34" charset="0"/>
            </a:rPr>
            <a:t>Fragmented communication between agencies.</a:t>
          </a:r>
          <a:endParaRPr lang="en-US" sz="2500" kern="1200" dirty="0">
            <a:latin typeface="Arial" panose="020B0604020202020204" pitchFamily="34" charset="0"/>
            <a:cs typeface="Arial" panose="020B0604020202020204" pitchFamily="34" charset="0"/>
          </a:endParaRPr>
        </a:p>
      </dsp:txBody>
      <dsp:txXfrm>
        <a:off x="0" y="431616"/>
        <a:ext cx="2561209" cy="1536725"/>
      </dsp:txXfrm>
    </dsp:sp>
    <dsp:sp modelId="{218B222C-C42A-EA47-94CA-25903A15EADC}">
      <dsp:nvSpPr>
        <dsp:cNvPr id="0" name=""/>
        <dsp:cNvSpPr/>
      </dsp:nvSpPr>
      <dsp:spPr>
        <a:xfrm>
          <a:off x="2817330" y="431616"/>
          <a:ext cx="2561209" cy="1536725"/>
        </a:xfrm>
        <a:prstGeom prst="rect">
          <a:avLst/>
        </a:prstGeom>
        <a:solidFill>
          <a:schemeClr val="accent2">
            <a:hueOff val="1170380"/>
            <a:satOff val="-1460"/>
            <a:lumOff val="34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a:t>- </a:t>
          </a:r>
          <a:r>
            <a:rPr lang="en-US" sz="2500" kern="1200">
              <a:latin typeface="Arial" panose="020B0604020202020204" pitchFamily="34" charset="0"/>
              <a:cs typeface="Arial" panose="020B0604020202020204" pitchFamily="34" charset="0"/>
            </a:rPr>
            <a:t>Adultification bias toward Child A.</a:t>
          </a:r>
          <a:endParaRPr lang="en-US" sz="2500" kern="1200" dirty="0">
            <a:latin typeface="Arial" panose="020B0604020202020204" pitchFamily="34" charset="0"/>
            <a:cs typeface="Arial" panose="020B0604020202020204" pitchFamily="34" charset="0"/>
          </a:endParaRPr>
        </a:p>
      </dsp:txBody>
      <dsp:txXfrm>
        <a:off x="2817330" y="431616"/>
        <a:ext cx="2561209" cy="1536725"/>
      </dsp:txXfrm>
    </dsp:sp>
    <dsp:sp modelId="{A0F89915-9E87-2840-B4EE-18F13DB106B6}">
      <dsp:nvSpPr>
        <dsp:cNvPr id="0" name=""/>
        <dsp:cNvSpPr/>
      </dsp:nvSpPr>
      <dsp:spPr>
        <a:xfrm>
          <a:off x="5634661" y="431616"/>
          <a:ext cx="2561209" cy="1536725"/>
        </a:xfrm>
        <a:prstGeom prst="rect">
          <a:avLst/>
        </a:prstGeom>
        <a:solidFill>
          <a:schemeClr val="accent2">
            <a:hueOff val="2340760"/>
            <a:satOff val="-2919"/>
            <a:lumOff val="68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a:t>- </a:t>
          </a:r>
          <a:r>
            <a:rPr lang="en-US" sz="2500" kern="1200">
              <a:latin typeface="Arial" panose="020B0604020202020204" pitchFamily="34" charset="0"/>
              <a:cs typeface="Arial" panose="020B0604020202020204" pitchFamily="34" charset="0"/>
            </a:rPr>
            <a:t>Lack of trauma-focused intervention.</a:t>
          </a:r>
          <a:endParaRPr lang="en-US" sz="2500" kern="1200" dirty="0">
            <a:latin typeface="Arial" panose="020B0604020202020204" pitchFamily="34" charset="0"/>
            <a:cs typeface="Arial" panose="020B0604020202020204" pitchFamily="34" charset="0"/>
          </a:endParaRPr>
        </a:p>
      </dsp:txBody>
      <dsp:txXfrm>
        <a:off x="5634661" y="431616"/>
        <a:ext cx="2561209" cy="1536725"/>
      </dsp:txXfrm>
    </dsp:sp>
    <dsp:sp modelId="{CD6977FB-0D7A-754C-8FCC-9DC9D9CA0B70}">
      <dsp:nvSpPr>
        <dsp:cNvPr id="0" name=""/>
        <dsp:cNvSpPr/>
      </dsp:nvSpPr>
      <dsp:spPr>
        <a:xfrm>
          <a:off x="1408665" y="2224462"/>
          <a:ext cx="2561209" cy="1536725"/>
        </a:xfrm>
        <a:prstGeom prst="rect">
          <a:avLst/>
        </a:prstGeom>
        <a:solidFill>
          <a:schemeClr val="accent2">
            <a:hueOff val="3511140"/>
            <a:satOff val="-4379"/>
            <a:lumOff val="103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a:t>- </a:t>
          </a:r>
          <a:r>
            <a:rPr lang="en-US" sz="2500" kern="1200">
              <a:latin typeface="Arial" panose="020B0604020202020204" pitchFamily="34" charset="0"/>
              <a:cs typeface="Arial" panose="020B0604020202020204" pitchFamily="34" charset="0"/>
            </a:rPr>
            <a:t>Insufficient support for the mother.</a:t>
          </a:r>
          <a:endParaRPr lang="en-US" sz="2500" kern="1200" dirty="0">
            <a:latin typeface="Arial" panose="020B0604020202020204" pitchFamily="34" charset="0"/>
            <a:cs typeface="Arial" panose="020B0604020202020204" pitchFamily="34" charset="0"/>
          </a:endParaRPr>
        </a:p>
      </dsp:txBody>
      <dsp:txXfrm>
        <a:off x="1408665" y="2224462"/>
        <a:ext cx="2561209" cy="1536725"/>
      </dsp:txXfrm>
    </dsp:sp>
    <dsp:sp modelId="{B22C98EF-A4DA-524A-93CE-EFB8C5A73526}">
      <dsp:nvSpPr>
        <dsp:cNvPr id="0" name=""/>
        <dsp:cNvSpPr/>
      </dsp:nvSpPr>
      <dsp:spPr>
        <a:xfrm>
          <a:off x="4312155" y="2195879"/>
          <a:ext cx="2561209" cy="1536725"/>
        </a:xfrm>
        <a:prstGeom prst="rect">
          <a:avLst/>
        </a:prstGeom>
        <a:solidFill>
          <a:schemeClr val="accent2">
            <a:hueOff val="4681520"/>
            <a:satOff val="-5839"/>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a:t>- </a:t>
          </a:r>
          <a:r>
            <a:rPr lang="en-US" sz="2500" kern="1200">
              <a:latin typeface="Arial" panose="020B0604020202020204" pitchFamily="34" charset="0"/>
              <a:cs typeface="Arial" panose="020B0604020202020204" pitchFamily="34" charset="0"/>
            </a:rPr>
            <a:t>Exclusion of Adult A from assessments</a:t>
          </a:r>
          <a:r>
            <a:rPr lang="en-US" sz="2500" kern="1200"/>
            <a:t>.</a:t>
          </a:r>
          <a:endParaRPr lang="en-US" sz="2500" kern="1200" dirty="0"/>
        </a:p>
      </dsp:txBody>
      <dsp:txXfrm>
        <a:off x="4312155" y="2195879"/>
        <a:ext cx="2561209" cy="153672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410976-31B1-D249-B712-EDC5BA0CF1B4}">
      <dsp:nvSpPr>
        <dsp:cNvPr id="0" name=""/>
        <dsp:cNvSpPr/>
      </dsp:nvSpPr>
      <dsp:spPr>
        <a:xfrm>
          <a:off x="0" y="573683"/>
          <a:ext cx="2464593" cy="1478756"/>
        </a:xfrm>
        <a:prstGeom prst="rect">
          <a:avLst/>
        </a:prstGeom>
        <a:gradFill rotWithShape="0">
          <a:gsLst>
            <a:gs pos="0">
              <a:schemeClr val="accent2">
                <a:hueOff val="0"/>
                <a:satOff val="0"/>
                <a:lumOff val="0"/>
                <a:alphaOff val="0"/>
                <a:tint val="100000"/>
                <a:shade val="100000"/>
                <a:satMod val="130000"/>
              </a:schemeClr>
            </a:gs>
            <a:gs pos="100000">
              <a:schemeClr val="accent2">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 </a:t>
          </a:r>
          <a:r>
            <a:rPr lang="en-US" sz="2000" kern="1200">
              <a:latin typeface="Arial" panose="020B0604020202020204" pitchFamily="34" charset="0"/>
              <a:cs typeface="Arial" panose="020B0604020202020204" pitchFamily="34" charset="0"/>
            </a:rPr>
            <a:t>Integrated care plans across mental health, education and safeguarding</a:t>
          </a:r>
          <a:r>
            <a:rPr lang="en-US" sz="2000" kern="1200"/>
            <a:t>.</a:t>
          </a:r>
          <a:endParaRPr lang="en-US" sz="2000" kern="1200" dirty="0"/>
        </a:p>
      </dsp:txBody>
      <dsp:txXfrm>
        <a:off x="0" y="573683"/>
        <a:ext cx="2464593" cy="1478756"/>
      </dsp:txXfrm>
    </dsp:sp>
    <dsp:sp modelId="{9D9C66F6-A921-1445-AA3C-77708D0F34B7}">
      <dsp:nvSpPr>
        <dsp:cNvPr id="0" name=""/>
        <dsp:cNvSpPr/>
      </dsp:nvSpPr>
      <dsp:spPr>
        <a:xfrm>
          <a:off x="2711053" y="573683"/>
          <a:ext cx="2464593" cy="1478756"/>
        </a:xfrm>
        <a:prstGeom prst="rect">
          <a:avLst/>
        </a:prstGeom>
        <a:gradFill rotWithShape="0">
          <a:gsLst>
            <a:gs pos="0">
              <a:schemeClr val="accent2">
                <a:hueOff val="1170380"/>
                <a:satOff val="-1460"/>
                <a:lumOff val="343"/>
                <a:alphaOff val="0"/>
                <a:tint val="100000"/>
                <a:shade val="100000"/>
                <a:satMod val="130000"/>
              </a:schemeClr>
            </a:gs>
            <a:gs pos="100000">
              <a:schemeClr val="accent2">
                <a:hueOff val="1170380"/>
                <a:satOff val="-1460"/>
                <a:lumOff val="343"/>
                <a:alphaOff val="0"/>
                <a:tint val="50000"/>
                <a:shade val="100000"/>
                <a:satMod val="350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latin typeface="Arial" panose="020B0604020202020204" pitchFamily="34" charset="0"/>
              <a:cs typeface="Arial" panose="020B0604020202020204" pitchFamily="34" charset="0"/>
            </a:rPr>
            <a:t>- Regular psychological assessments</a:t>
          </a:r>
          <a:r>
            <a:rPr lang="en-US" sz="2000" kern="1200"/>
            <a:t>.</a:t>
          </a:r>
          <a:endParaRPr lang="en-US" sz="2000" kern="1200" dirty="0"/>
        </a:p>
      </dsp:txBody>
      <dsp:txXfrm>
        <a:off x="2711053" y="573683"/>
        <a:ext cx="2464593" cy="1478756"/>
      </dsp:txXfrm>
    </dsp:sp>
    <dsp:sp modelId="{B4B6B25D-2B8A-9D45-907C-FE822E1A0B39}">
      <dsp:nvSpPr>
        <dsp:cNvPr id="0" name=""/>
        <dsp:cNvSpPr/>
      </dsp:nvSpPr>
      <dsp:spPr>
        <a:xfrm>
          <a:off x="5422106" y="573683"/>
          <a:ext cx="2464593" cy="1478756"/>
        </a:xfrm>
        <a:prstGeom prst="rect">
          <a:avLst/>
        </a:prstGeom>
        <a:gradFill rotWithShape="0">
          <a:gsLst>
            <a:gs pos="0">
              <a:schemeClr val="accent2">
                <a:hueOff val="2340760"/>
                <a:satOff val="-2919"/>
                <a:lumOff val="686"/>
                <a:alphaOff val="0"/>
                <a:tint val="100000"/>
                <a:shade val="100000"/>
                <a:satMod val="130000"/>
              </a:schemeClr>
            </a:gs>
            <a:gs pos="100000">
              <a:schemeClr val="accent2">
                <a:hueOff val="2340760"/>
                <a:satOff val="-2919"/>
                <a:lumOff val="686"/>
                <a:alphaOff val="0"/>
                <a:tint val="50000"/>
                <a:shade val="100000"/>
                <a:satMod val="350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 </a:t>
          </a:r>
          <a:r>
            <a:rPr lang="en-US" sz="2000" kern="1200">
              <a:latin typeface="Arial" panose="020B0604020202020204" pitchFamily="34" charset="0"/>
              <a:cs typeface="Arial" panose="020B0604020202020204" pitchFamily="34" charset="0"/>
            </a:rPr>
            <a:t>Training on bias and cultural competence</a:t>
          </a:r>
          <a:r>
            <a:rPr lang="en-US" sz="2000" kern="1200"/>
            <a:t>.</a:t>
          </a:r>
          <a:endParaRPr lang="en-US" sz="2000" kern="1200" dirty="0"/>
        </a:p>
      </dsp:txBody>
      <dsp:txXfrm>
        <a:off x="5422106" y="573683"/>
        <a:ext cx="2464593" cy="1478756"/>
      </dsp:txXfrm>
    </dsp:sp>
    <dsp:sp modelId="{47331E52-B4F2-AC4B-90A8-3E0B3FEC8F3D}">
      <dsp:nvSpPr>
        <dsp:cNvPr id="0" name=""/>
        <dsp:cNvSpPr/>
      </dsp:nvSpPr>
      <dsp:spPr>
        <a:xfrm>
          <a:off x="1355526" y="2298898"/>
          <a:ext cx="2464593" cy="1478756"/>
        </a:xfrm>
        <a:prstGeom prst="rect">
          <a:avLst/>
        </a:prstGeom>
        <a:gradFill rotWithShape="0">
          <a:gsLst>
            <a:gs pos="0">
              <a:schemeClr val="accent2">
                <a:hueOff val="3511140"/>
                <a:satOff val="-4379"/>
                <a:lumOff val="1030"/>
                <a:alphaOff val="0"/>
                <a:tint val="100000"/>
                <a:shade val="100000"/>
                <a:satMod val="130000"/>
              </a:schemeClr>
            </a:gs>
            <a:gs pos="100000">
              <a:schemeClr val="accent2">
                <a:hueOff val="3511140"/>
                <a:satOff val="-4379"/>
                <a:lumOff val="1030"/>
                <a:alphaOff val="0"/>
                <a:tint val="50000"/>
                <a:shade val="100000"/>
                <a:satMod val="350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 </a:t>
          </a:r>
          <a:r>
            <a:rPr lang="en-US" sz="2000" kern="1200">
              <a:latin typeface="Arial" panose="020B0604020202020204" pitchFamily="34" charset="0"/>
              <a:cs typeface="Arial" panose="020B0604020202020204" pitchFamily="34" charset="0"/>
            </a:rPr>
            <a:t>Structured parental mental-health support pathways</a:t>
          </a:r>
          <a:r>
            <a:rPr lang="en-US" sz="2000" kern="1200"/>
            <a:t>.</a:t>
          </a:r>
          <a:endParaRPr lang="en-US" sz="2000" kern="1200" dirty="0"/>
        </a:p>
      </dsp:txBody>
      <dsp:txXfrm>
        <a:off x="1355526" y="2298898"/>
        <a:ext cx="2464593" cy="1478756"/>
      </dsp:txXfrm>
    </dsp:sp>
    <dsp:sp modelId="{413A0D59-0B2B-6244-BC16-97FF49DAE59B}">
      <dsp:nvSpPr>
        <dsp:cNvPr id="0" name=""/>
        <dsp:cNvSpPr/>
      </dsp:nvSpPr>
      <dsp:spPr>
        <a:xfrm>
          <a:off x="4066579" y="2298898"/>
          <a:ext cx="2464593" cy="1478756"/>
        </a:xfrm>
        <a:prstGeom prst="rect">
          <a:avLst/>
        </a:prstGeom>
        <a:gradFill rotWithShape="0">
          <a:gsLst>
            <a:gs pos="0">
              <a:schemeClr val="accent2">
                <a:hueOff val="4681520"/>
                <a:satOff val="-5839"/>
                <a:lumOff val="1373"/>
                <a:alphaOff val="0"/>
                <a:tint val="100000"/>
                <a:shade val="100000"/>
                <a:satMod val="130000"/>
              </a:schemeClr>
            </a:gs>
            <a:gs pos="100000">
              <a:schemeClr val="accent2">
                <a:hueOff val="4681520"/>
                <a:satOff val="-5839"/>
                <a:lumOff val="1373"/>
                <a:alphaOff val="0"/>
                <a:tint val="50000"/>
                <a:shade val="100000"/>
                <a:satMod val="350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 </a:t>
          </a:r>
          <a:r>
            <a:rPr lang="en-US" sz="2000" kern="1200">
              <a:latin typeface="Arial" panose="020B0604020202020204" pitchFamily="34" charset="0"/>
              <a:cs typeface="Arial" panose="020B0604020202020204" pitchFamily="34" charset="0"/>
            </a:rPr>
            <a:t>Inclusion of non-biological carers</a:t>
          </a:r>
          <a:r>
            <a:rPr lang="en-US" sz="2000" kern="1200"/>
            <a:t>.</a:t>
          </a:r>
          <a:endParaRPr lang="en-US" sz="2000" kern="1200" dirty="0"/>
        </a:p>
      </dsp:txBody>
      <dsp:txXfrm>
        <a:off x="4066579" y="2298898"/>
        <a:ext cx="2464593" cy="147875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C3F9F4-EA49-3249-9240-8E233B53924B}">
      <dsp:nvSpPr>
        <dsp:cNvPr id="0" name=""/>
        <dsp:cNvSpPr/>
      </dsp:nvSpPr>
      <dsp:spPr>
        <a:xfrm>
          <a:off x="0" y="230026"/>
          <a:ext cx="4501582" cy="1064700"/>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a:latin typeface="Arial" panose="020B0604020202020204" pitchFamily="34" charset="0"/>
              <a:cs typeface="Arial" panose="020B0604020202020204" pitchFamily="34" charset="0"/>
            </a:rPr>
            <a:t>The review of the Child A &amp; Adult A case highlights the urgent need for a more robust, trauma‑informed and family‑centred mental‑health system. Agencies must work collaboratively, sharing information effectively and ensuring that support is not fragmented.</a:t>
          </a:r>
          <a:endParaRPr lang="en-US" sz="1300" kern="1200" dirty="0">
            <a:latin typeface="Arial" panose="020B0604020202020204" pitchFamily="34" charset="0"/>
            <a:cs typeface="Arial" panose="020B0604020202020204" pitchFamily="34" charset="0"/>
          </a:endParaRPr>
        </a:p>
      </dsp:txBody>
      <dsp:txXfrm>
        <a:off x="51974" y="282000"/>
        <a:ext cx="4397634" cy="960752"/>
      </dsp:txXfrm>
    </dsp:sp>
    <dsp:sp modelId="{B68210AF-DCAA-EA41-9F8E-55E201ACCA50}">
      <dsp:nvSpPr>
        <dsp:cNvPr id="0" name=""/>
        <dsp:cNvSpPr/>
      </dsp:nvSpPr>
      <dsp:spPr>
        <a:xfrm>
          <a:off x="0" y="1332166"/>
          <a:ext cx="4501582" cy="1064700"/>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a:latin typeface="Arial" panose="020B0604020202020204" pitchFamily="34" charset="0"/>
              <a:cs typeface="Arial" panose="020B0604020202020204" pitchFamily="34" charset="0"/>
            </a:rPr>
            <a:t>A strong emphasis on early intervention—both for children and parents—is crucial to prevent the escalation of trauma and risk. Practitioners should be trained to recognise bias, avoid adultification and understand cultural and contextual factors affecting family wellbeing.</a:t>
          </a:r>
          <a:endParaRPr lang="en-US" sz="1300" kern="1200" dirty="0">
            <a:latin typeface="Arial" panose="020B0604020202020204" pitchFamily="34" charset="0"/>
            <a:cs typeface="Arial" panose="020B0604020202020204" pitchFamily="34" charset="0"/>
          </a:endParaRPr>
        </a:p>
      </dsp:txBody>
      <dsp:txXfrm>
        <a:off x="51974" y="1384140"/>
        <a:ext cx="4397634" cy="960752"/>
      </dsp:txXfrm>
    </dsp:sp>
    <dsp:sp modelId="{15FAA55A-2F91-0643-B1F4-030F94FDB877}">
      <dsp:nvSpPr>
        <dsp:cNvPr id="0" name=""/>
        <dsp:cNvSpPr/>
      </dsp:nvSpPr>
      <dsp:spPr>
        <a:xfrm>
          <a:off x="0" y="2434307"/>
          <a:ext cx="4501582" cy="1064700"/>
        </a:xfrm>
        <a:prstGeom prst="round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a:latin typeface="Arial" panose="020B0604020202020204" pitchFamily="34" charset="0"/>
              <a:cs typeface="Arial" panose="020B0604020202020204" pitchFamily="34" charset="0"/>
            </a:rPr>
            <a:t>Ultimately, safeguarding requires integrated care pathways that prioritise mental health, safety, stability and long‑term recovery for all individuals involved.</a:t>
          </a:r>
          <a:endParaRPr lang="en-US" sz="1300" kern="1200" dirty="0">
            <a:latin typeface="Arial" panose="020B0604020202020204" pitchFamily="34" charset="0"/>
            <a:cs typeface="Arial" panose="020B0604020202020204" pitchFamily="34" charset="0"/>
          </a:endParaRPr>
        </a:p>
      </dsp:txBody>
      <dsp:txXfrm>
        <a:off x="51974" y="2486281"/>
        <a:ext cx="4397634" cy="96075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11/27/25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11/27/25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11/27/25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11/27/25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11/27/25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11/27/25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11/27/25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11/27/25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11/27/25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11/27/25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11/27/25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11/27/25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3.jpe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5" name="Rectangle 1034">
            <a:extLst>
              <a:ext uri="{FF2B5EF4-FFF2-40B4-BE49-F238E27FC236}">
                <a16:creationId xmlns:a16="http://schemas.microsoft.com/office/drawing/2014/main" id="{06DA9DF9-31F7-4056-B42E-878CC92417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482601" y="643467"/>
            <a:ext cx="3465438" cy="4567137"/>
          </a:xfrm>
        </p:spPr>
        <p:txBody>
          <a:bodyPr>
            <a:normAutofit/>
          </a:bodyPr>
          <a:lstStyle/>
          <a:p>
            <a:pPr algn="l"/>
            <a:r>
              <a:rPr lang="en-GB" sz="3600" dirty="0">
                <a:latin typeface="Arial" panose="020B0604020202020204" pitchFamily="34" charset="0"/>
                <a:cs typeface="Arial" panose="020B0604020202020204" pitchFamily="34" charset="0"/>
              </a:rPr>
              <a:t>Mental Health Case Study: Child A &amp; Adult A</a:t>
            </a:r>
          </a:p>
        </p:txBody>
      </p:sp>
      <p:sp>
        <p:nvSpPr>
          <p:cNvPr id="3" name="Subtitle 2"/>
          <p:cNvSpPr>
            <a:spLocks noGrp="1"/>
          </p:cNvSpPr>
          <p:nvPr>
            <p:ph type="subTitle" idx="1"/>
          </p:nvPr>
        </p:nvSpPr>
        <p:spPr>
          <a:xfrm>
            <a:off x="482600" y="4629150"/>
            <a:ext cx="3465438" cy="1424028"/>
          </a:xfrm>
        </p:spPr>
        <p:txBody>
          <a:bodyPr>
            <a:normAutofit fontScale="85000" lnSpcReduction="20000"/>
          </a:bodyPr>
          <a:lstStyle/>
          <a:p>
            <a:pPr algn="l"/>
            <a:r>
              <a:rPr lang="en-GB" sz="1200" dirty="0">
                <a:latin typeface="Arial" panose="020B0604020202020204" pitchFamily="34" charset="0"/>
                <a:cs typeface="Arial" panose="020B0604020202020204" pitchFamily="34" charset="0"/>
              </a:rPr>
              <a:t>Student Name: Elisabete Nobrega</a:t>
            </a:r>
          </a:p>
          <a:p>
            <a:pPr algn="l"/>
            <a:r>
              <a:rPr lang="en-GB" sz="1200" dirty="0">
                <a:latin typeface="Arial" panose="020B0604020202020204" pitchFamily="34" charset="0"/>
                <a:cs typeface="Arial" panose="020B0604020202020204" pitchFamily="34" charset="0"/>
              </a:rPr>
              <a:t>Student ID: 2336792</a:t>
            </a:r>
          </a:p>
          <a:p>
            <a:pPr algn="l"/>
            <a:r>
              <a:rPr lang="en-GB" sz="1200" dirty="0">
                <a:latin typeface="Arial" panose="020B0604020202020204" pitchFamily="34" charset="0"/>
                <a:cs typeface="Arial" panose="020B0604020202020204" pitchFamily="34" charset="0"/>
              </a:rPr>
              <a:t>Lecture name: </a:t>
            </a:r>
            <a:r>
              <a:rPr lang="en-GB" sz="1200" dirty="0" err="1">
                <a:latin typeface="Arial" panose="020B0604020202020204" pitchFamily="34" charset="0"/>
                <a:cs typeface="Arial" panose="020B0604020202020204" pitchFamily="34" charset="0"/>
              </a:rPr>
              <a:t>amanda</a:t>
            </a:r>
            <a:r>
              <a:rPr lang="en-GB" sz="1200" dirty="0">
                <a:latin typeface="Arial" panose="020B0604020202020204" pitchFamily="34" charset="0"/>
                <a:cs typeface="Arial" panose="020B0604020202020204" pitchFamily="34" charset="0"/>
              </a:rPr>
              <a:t> Jones</a:t>
            </a:r>
          </a:p>
          <a:p>
            <a:pPr algn="l"/>
            <a:endParaRPr lang="en-GB" sz="1200" dirty="0">
              <a:latin typeface="Arial" panose="020B0604020202020204" pitchFamily="34" charset="0"/>
              <a:cs typeface="Arial" panose="020B0604020202020204" pitchFamily="34" charset="0"/>
            </a:endParaRPr>
          </a:p>
          <a:p>
            <a:pPr algn="l"/>
            <a:r>
              <a:rPr lang="en-GB" b="1" dirty="0">
                <a:latin typeface="Arial" panose="020B0604020202020204" pitchFamily="34" charset="0"/>
                <a:cs typeface="Arial" panose="020B0604020202020204" pitchFamily="34" charset="0"/>
              </a:rPr>
              <a:t>BMHP5021_PSF_A1_PRESENTATION</a:t>
            </a:r>
          </a:p>
          <a:p>
            <a:pPr algn="l"/>
            <a:endParaRPr lang="en-GB" sz="1200" dirty="0">
              <a:latin typeface="Arial" panose="020B0604020202020204" pitchFamily="34" charset="0"/>
              <a:cs typeface="Arial" panose="020B0604020202020204" pitchFamily="34" charset="0"/>
            </a:endParaRPr>
          </a:p>
        </p:txBody>
      </p:sp>
      <p:pic>
        <p:nvPicPr>
          <p:cNvPr id="1026" name="Picture 2" descr="Linking Childhood Adversity to Adult Mental Health - Neuroscience News">
            <a:extLst>
              <a:ext uri="{FF2B5EF4-FFF2-40B4-BE49-F238E27FC236}">
                <a16:creationId xmlns:a16="http://schemas.microsoft.com/office/drawing/2014/main" id="{B81DC89D-A939-6303-434A-EA2160C5E73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3688" r="32947"/>
          <a:stretch>
            <a:fillRect/>
          </a:stretch>
        </p:blipFill>
        <p:spPr bwMode="auto">
          <a:xfrm>
            <a:off x="4671911" y="10"/>
            <a:ext cx="4472089"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2" y="1914808"/>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39858" y="1683756"/>
            <a:ext cx="2336449" cy="2396359"/>
          </a:xfrm>
        </p:spPr>
        <p:txBody>
          <a:bodyPr anchor="b">
            <a:normAutofit/>
          </a:bodyPr>
          <a:lstStyle/>
          <a:p>
            <a:pPr algn="r">
              <a:lnSpc>
                <a:spcPct val="90000"/>
              </a:lnSpc>
            </a:pPr>
            <a:r>
              <a:rPr lang="en-GB" sz="3200">
                <a:solidFill>
                  <a:srgbClr val="FFFFFF"/>
                </a:solidFill>
                <a:latin typeface="Arial" panose="020B0604020202020204" pitchFamily="34" charset="0"/>
                <a:cs typeface="Arial" panose="020B0604020202020204" pitchFamily="34" charset="0"/>
              </a:rPr>
              <a:t>Past – What Should Have Been Done</a:t>
            </a:r>
          </a:p>
        </p:txBody>
      </p:sp>
      <p:graphicFrame>
        <p:nvGraphicFramePr>
          <p:cNvPr id="5" name="Content Placeholder 2">
            <a:extLst>
              <a:ext uri="{FF2B5EF4-FFF2-40B4-BE49-F238E27FC236}">
                <a16:creationId xmlns:a16="http://schemas.microsoft.com/office/drawing/2014/main" id="{2B16F666-698B-6D3B-181E-9AEB13751C9D}"/>
              </a:ext>
            </a:extLst>
          </p:cNvPr>
          <p:cNvGraphicFramePr>
            <a:graphicFrameLocks noGrp="1"/>
          </p:cNvGraphicFramePr>
          <p:nvPr>
            <p:ph idx="1"/>
            <p:extLst>
              <p:ext uri="{D42A27DB-BD31-4B8C-83A1-F6EECF244321}">
                <p14:modId xmlns:p14="http://schemas.microsoft.com/office/powerpoint/2010/main" val="1153454961"/>
              </p:ext>
            </p:extLst>
          </p:nvPr>
        </p:nvGraphicFramePr>
        <p:xfrm>
          <a:off x="3678789" y="750440"/>
          <a:ext cx="5000124"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9143999"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6642" y="0"/>
            <a:ext cx="3047358"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783777" y="-3783778"/>
            <a:ext cx="1576446" cy="9144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28697" y="348865"/>
            <a:ext cx="7533018" cy="877729"/>
          </a:xfrm>
        </p:spPr>
        <p:txBody>
          <a:bodyPr anchor="ctr">
            <a:normAutofit/>
          </a:bodyPr>
          <a:lstStyle/>
          <a:p>
            <a:pPr>
              <a:lnSpc>
                <a:spcPct val="90000"/>
              </a:lnSpc>
            </a:pPr>
            <a:r>
              <a:rPr lang="en-GB" sz="2700">
                <a:solidFill>
                  <a:srgbClr val="FFFFFF"/>
                </a:solidFill>
                <a:latin typeface="Arial" panose="020B0604020202020204" pitchFamily="34" charset="0"/>
                <a:cs typeface="Arial" panose="020B0604020202020204" pitchFamily="34" charset="0"/>
              </a:rPr>
              <a:t>Present – Mental-Health Failures and Negligence</a:t>
            </a:r>
          </a:p>
        </p:txBody>
      </p:sp>
      <p:graphicFrame>
        <p:nvGraphicFramePr>
          <p:cNvPr id="5" name="Content Placeholder 2">
            <a:extLst>
              <a:ext uri="{FF2B5EF4-FFF2-40B4-BE49-F238E27FC236}">
                <a16:creationId xmlns:a16="http://schemas.microsoft.com/office/drawing/2014/main" id="{DD6C0635-CBE7-22E0-63B5-C0C00E637F53}"/>
              </a:ext>
            </a:extLst>
          </p:cNvPr>
          <p:cNvGraphicFramePr>
            <a:graphicFrameLocks noGrp="1"/>
          </p:cNvGraphicFramePr>
          <p:nvPr>
            <p:ph idx="1"/>
            <p:extLst>
              <p:ext uri="{D42A27DB-BD31-4B8C-83A1-F6EECF244321}">
                <p14:modId xmlns:p14="http://schemas.microsoft.com/office/powerpoint/2010/main" val="3241031959"/>
              </p:ext>
            </p:extLst>
          </p:nvPr>
        </p:nvGraphicFramePr>
        <p:xfrm>
          <a:off x="483042" y="2112579"/>
          <a:ext cx="8195871"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14B4B78B-7CCA-8FB9-9670-E1BD011BF437}"/>
              </a:ext>
            </a:extLst>
          </p:cNvPr>
          <p:cNvPicPr>
            <a:picLocks noChangeAspect="1"/>
          </p:cNvPicPr>
          <p:nvPr/>
        </p:nvPicPr>
        <p:blipFill>
          <a:blip r:embed="rId2">
            <a:duotone>
              <a:schemeClr val="bg2">
                <a:shade val="45000"/>
                <a:satMod val="135000"/>
              </a:schemeClr>
              <a:prstClr val="white"/>
            </a:duotone>
          </a:blip>
          <a:srcRect r="9001" b="1"/>
          <a:stretch>
            <a:fillRect/>
          </a:stretch>
        </p:blipFill>
        <p:spPr>
          <a:xfrm>
            <a:off x="20" y="10"/>
            <a:ext cx="9143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28650" y="365125"/>
            <a:ext cx="7886700" cy="1325563"/>
          </a:xfrm>
        </p:spPr>
        <p:txBody>
          <a:bodyPr>
            <a:normAutofit/>
          </a:bodyPr>
          <a:lstStyle/>
          <a:p>
            <a:pPr>
              <a:lnSpc>
                <a:spcPct val="90000"/>
              </a:lnSpc>
            </a:pPr>
            <a:r>
              <a:rPr lang="en-GB">
                <a:latin typeface="Arial" panose="020B0604020202020204" pitchFamily="34" charset="0"/>
                <a:cs typeface="Arial" panose="020B0604020202020204" pitchFamily="34" charset="0"/>
              </a:rPr>
              <a:t>Future – What Should Be Implemented</a:t>
            </a:r>
          </a:p>
        </p:txBody>
      </p:sp>
      <p:graphicFrame>
        <p:nvGraphicFramePr>
          <p:cNvPr id="5" name="Content Placeholder 2">
            <a:extLst>
              <a:ext uri="{FF2B5EF4-FFF2-40B4-BE49-F238E27FC236}">
                <a16:creationId xmlns:a16="http://schemas.microsoft.com/office/drawing/2014/main" id="{61037279-67A8-7E04-07AA-46B94E1CDA7F}"/>
              </a:ext>
            </a:extLst>
          </p:cNvPr>
          <p:cNvGraphicFramePr>
            <a:graphicFrameLocks noGrp="1"/>
          </p:cNvGraphicFramePr>
          <p:nvPr>
            <p:ph idx="1"/>
            <p:extLst>
              <p:ext uri="{D42A27DB-BD31-4B8C-83A1-F6EECF244321}">
                <p14:modId xmlns:p14="http://schemas.microsoft.com/office/powerpoint/2010/main" val="671260136"/>
              </p:ext>
            </p:extLst>
          </p:nvPr>
        </p:nvGraphicFramePr>
        <p:xfrm>
          <a:off x="628650" y="1825625"/>
          <a:ext cx="78867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27509" y="723898"/>
            <a:ext cx="4501582" cy="1495425"/>
          </a:xfrm>
        </p:spPr>
        <p:txBody>
          <a:bodyPr>
            <a:normAutofit/>
          </a:bodyPr>
          <a:lstStyle/>
          <a:p>
            <a:r>
              <a:rPr lang="en-GB" sz="3500">
                <a:latin typeface="Arial" panose="020B0604020202020204" pitchFamily="34" charset="0"/>
                <a:cs typeface="Arial" panose="020B0604020202020204" pitchFamily="34" charset="0"/>
              </a:rPr>
              <a:t>Conclusion</a:t>
            </a:r>
          </a:p>
        </p:txBody>
      </p:sp>
      <p:pic>
        <p:nvPicPr>
          <p:cNvPr id="6" name="Picture 5">
            <a:extLst>
              <a:ext uri="{FF2B5EF4-FFF2-40B4-BE49-F238E27FC236}">
                <a16:creationId xmlns:a16="http://schemas.microsoft.com/office/drawing/2014/main" id="{D8A8AC99-A9D2-09E7-94C1-3F8A3C62CBCA}"/>
              </a:ext>
            </a:extLst>
          </p:cNvPr>
          <p:cNvPicPr>
            <a:picLocks noChangeAspect="1"/>
          </p:cNvPicPr>
          <p:nvPr/>
        </p:nvPicPr>
        <p:blipFill>
          <a:blip r:embed="rId2"/>
          <a:srcRect l="25306" r="20095"/>
          <a:stretch>
            <a:fillRect/>
          </a:stretch>
        </p:blipFill>
        <p:spPr>
          <a:xfrm>
            <a:off x="5399580" y="10"/>
            <a:ext cx="3744420" cy="6857990"/>
          </a:xfrm>
          <a:prstGeom prst="rect">
            <a:avLst/>
          </a:prstGeom>
          <a:effectLst/>
        </p:spPr>
      </p:pic>
      <p:graphicFrame>
        <p:nvGraphicFramePr>
          <p:cNvPr id="5" name="Content Placeholder 2">
            <a:extLst>
              <a:ext uri="{FF2B5EF4-FFF2-40B4-BE49-F238E27FC236}">
                <a16:creationId xmlns:a16="http://schemas.microsoft.com/office/drawing/2014/main" id="{88409A59-4AAA-09CF-944D-0D8FC995500B}"/>
              </a:ext>
            </a:extLst>
          </p:cNvPr>
          <p:cNvGraphicFramePr>
            <a:graphicFrameLocks noGrp="1"/>
          </p:cNvGraphicFramePr>
          <p:nvPr>
            <p:ph idx="1"/>
            <p:extLst>
              <p:ext uri="{D42A27DB-BD31-4B8C-83A1-F6EECF244321}">
                <p14:modId xmlns:p14="http://schemas.microsoft.com/office/powerpoint/2010/main" val="4003744007"/>
              </p:ext>
            </p:extLst>
          </p:nvPr>
        </p:nvGraphicFramePr>
        <p:xfrm>
          <a:off x="627510" y="2405067"/>
          <a:ext cx="4501582" cy="37290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32540" y="3335867"/>
            <a:ext cx="246888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330" y="623275"/>
            <a:ext cx="8178790"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963930" y="1050595"/>
            <a:ext cx="6056111" cy="1618489"/>
          </a:xfrm>
        </p:spPr>
        <p:txBody>
          <a:bodyPr anchor="ctr">
            <a:normAutofit/>
          </a:bodyPr>
          <a:lstStyle/>
          <a:p>
            <a:r>
              <a:rPr lang="en-GB" sz="6300">
                <a:latin typeface="Arial" panose="020B0604020202020204" pitchFamily="34" charset="0"/>
                <a:cs typeface="Arial" panose="020B0604020202020204" pitchFamily="34" charset="0"/>
              </a:rPr>
              <a:t>Reference List</a:t>
            </a:r>
          </a:p>
        </p:txBody>
      </p:sp>
      <p:sp>
        <p:nvSpPr>
          <p:cNvPr id="3" name="Content Placeholder 2"/>
          <p:cNvSpPr>
            <a:spLocks noGrp="1"/>
          </p:cNvSpPr>
          <p:nvPr>
            <p:ph idx="1"/>
          </p:nvPr>
        </p:nvSpPr>
        <p:spPr>
          <a:xfrm>
            <a:off x="963930" y="2969469"/>
            <a:ext cx="6056111" cy="2800395"/>
          </a:xfrm>
        </p:spPr>
        <p:txBody>
          <a:bodyPr anchor="t">
            <a:normAutofit/>
          </a:bodyPr>
          <a:lstStyle/>
          <a:p>
            <a:pPr>
              <a:lnSpc>
                <a:spcPct val="90000"/>
              </a:lnSpc>
            </a:pPr>
            <a:r>
              <a:rPr lang="en-GB" sz="1300">
                <a:latin typeface="Arial" panose="020B0604020202020204" pitchFamily="34" charset="0"/>
                <a:cs typeface="Arial" panose="020B0604020202020204" pitchFamily="34" charset="0"/>
              </a:rPr>
              <a:t>Birmingham Safeguarding Children Partnership (2023) *Child Safeguarding Practice Review: Case of Child A &amp; Adult A*. Available from: internal document provided.</a:t>
            </a:r>
          </a:p>
          <a:p>
            <a:pPr>
              <a:lnSpc>
                <a:spcPct val="90000"/>
              </a:lnSpc>
            </a:pPr>
            <a:r>
              <a:rPr lang="en-GB" sz="1300">
                <a:latin typeface="Arial" panose="020B0604020202020204" pitchFamily="34" charset="0"/>
                <a:cs typeface="Arial" panose="020B0604020202020204" pitchFamily="34" charset="0"/>
              </a:rPr>
              <a:t>World Health Organization (2021) *Guidelines on Mental Health Promotion and Prevention*. WHO.</a:t>
            </a:r>
          </a:p>
          <a:p>
            <a:pPr>
              <a:lnSpc>
                <a:spcPct val="90000"/>
              </a:lnSpc>
            </a:pPr>
            <a:r>
              <a:rPr lang="en-GB" sz="1300">
                <a:latin typeface="Arial" panose="020B0604020202020204" pitchFamily="34" charset="0"/>
                <a:cs typeface="Arial" panose="020B0604020202020204" pitchFamily="34" charset="0"/>
              </a:rPr>
              <a:t>UK Government, Department for Education (2018) *Working Together to Safeguard Children*. DfE.</a:t>
            </a:r>
          </a:p>
          <a:p>
            <a:pPr>
              <a:lnSpc>
                <a:spcPct val="90000"/>
              </a:lnSpc>
            </a:pPr>
            <a:r>
              <a:rPr lang="en-GB" sz="1300">
                <a:latin typeface="Arial" panose="020B0604020202020204" pitchFamily="34" charset="0"/>
                <a:cs typeface="Arial" panose="020B0604020202020204" pitchFamily="34" charset="0"/>
              </a:rPr>
              <a:t>NSPCC Learning (2022) *Trauma-informed practice: improving outcomes for children*. NSPCC.</a:t>
            </a:r>
          </a:p>
          <a:p>
            <a:pPr>
              <a:lnSpc>
                <a:spcPct val="90000"/>
              </a:lnSpc>
            </a:pPr>
            <a:r>
              <a:rPr lang="en-GB" sz="1300">
                <a:latin typeface="Arial" panose="020B0604020202020204" pitchFamily="34" charset="0"/>
                <a:cs typeface="Arial" panose="020B0604020202020204" pitchFamily="34" charset="0"/>
              </a:rPr>
              <a:t>Public Health England (2020) *Improving Parent and Child Mental Health Outcomes: A Whole-Family Approach*. PHE.</a:t>
            </a:r>
          </a:p>
          <a:p>
            <a:pPr>
              <a:lnSpc>
                <a:spcPct val="90000"/>
              </a:lnSpc>
            </a:pPr>
            <a:r>
              <a:rPr lang="en-GB" sz="1300">
                <a:latin typeface="Arial" panose="020B0604020202020204" pitchFamily="34" charset="0"/>
                <a:cs typeface="Arial" panose="020B0604020202020204" pitchFamily="34" charset="0"/>
              </a:rPr>
              <a:t>National Institute for Health and Care Excellence (NICE) (2018) *Child abuse and neglect: NG76*. NICE.</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On-screen Show (4:3)</PresentationFormat>
  <Slides>6</Slides>
  <Notes>0</Notes>
  <HiddenSlides>0</HiddenSlide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Office Theme</vt:lpstr>
      <vt:lpstr>Mental Health Case Study: Child A &amp; Adult A</vt:lpstr>
      <vt:lpstr>Past – What Should Have Been Done</vt:lpstr>
      <vt:lpstr>Present – Mental-Health Failures and Negligence</vt:lpstr>
      <vt:lpstr>Future – What Should Be Implemented</vt:lpstr>
      <vt:lpstr>Conclusion</vt:lpstr>
      <vt:lpstr>Reference List</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Mental Health Case Study: Child A &amp; Adult A</dc:title>
  <dc:subject/>
  <dc:creator/>
  <cp:keywords/>
  <dc:description>generated using python-pptx</dc:description>
  <cp:lastModifiedBy>Elisabete Marina De Melo Nobrega (2336792)</cp:lastModifiedBy>
  <cp:revision>1</cp:revision>
  <dcterms:created xsi:type="dcterms:W3CDTF">2013-01-27T09:14:16Z</dcterms:created>
  <dcterms:modified xsi:type="dcterms:W3CDTF">2025-11-27T16:18:03Z</dcterms:modified>
  <cp:category/>
</cp:coreProperties>
</file>