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94" r:id="rId3"/>
    <p:sldId id="258" r:id="rId4"/>
    <p:sldId id="259" r:id="rId5"/>
    <p:sldId id="285" r:id="rId6"/>
    <p:sldId id="286" r:id="rId7"/>
    <p:sldId id="263" r:id="rId8"/>
    <p:sldId id="287" r:id="rId9"/>
    <p:sldId id="267" r:id="rId10"/>
    <p:sldId id="288" r:id="rId11"/>
    <p:sldId id="260" r:id="rId12"/>
    <p:sldId id="289" r:id="rId13"/>
    <p:sldId id="266" r:id="rId14"/>
    <p:sldId id="272" r:id="rId15"/>
    <p:sldId id="295" r:id="rId16"/>
    <p:sldId id="298" r:id="rId17"/>
    <p:sldId id="299" r:id="rId18"/>
    <p:sldId id="265" r:id="rId19"/>
    <p:sldId id="300" r:id="rId20"/>
    <p:sldId id="261" r:id="rId21"/>
    <p:sldId id="284" r:id="rId22"/>
    <p:sldId id="26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A8B205-FA05-40D5-A81A-3137A2FAC92A}" v="32" dt="2025-12-13T10:05:54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94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6C5D9-491D-A120-E128-9B7C0B4625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C9C6A0-B223-F482-CD4F-B247AEB575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75985-DE7E-31A6-53E4-006B03A71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1C5BD-6149-E845-F808-ED1BDB346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DC43E-0362-560A-F369-9C5751576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103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E830-D003-D3C8-E003-E8976B6C2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A3C7B-4FA0-FBCB-4EA5-58D31137D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F391A-DC6B-E32A-788F-65565D712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02CC-3E38-1C9E-6E54-6DF16A617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2F358-75D7-A903-6792-5FA241F1D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949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6DE24-CECE-BC81-250C-1E8EF7838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017BF0-A99A-77B9-E9B5-CDF5C048E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F2FC-B8EC-0EF8-D190-EB1DF6453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5F8D3-A0E5-EFFB-29BD-AD8976C78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E3B23-38A6-688D-12B9-521714318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165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6403A-637F-A186-2A68-B6346B8D3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B7278-F5EB-8A35-4B99-7F57584E60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F5989-82FC-4FE9-BFFC-90D5733BF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F0B613-6291-916E-C162-C891E5466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AC952B-0B9E-7F09-FD4A-991137F6D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CD4799-14F6-7D3A-38C5-DAD92CB53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164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1514D-DC07-53F4-03F0-931D46236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DF4E2-2F3A-01E7-FB32-6AC27BADB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8540B8-9A32-F66B-2344-EC51F7DD2E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AE9748-CC8B-B37E-3E28-CCE9A15528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43B978-F127-58CB-32A3-5B6ABFF949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B00236-F8D5-2963-A98A-7AAC5EB4A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3B1F33-FFE6-46B1-66FD-EB94CF6DD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2E351A-65AB-4AEE-3B4E-D441878A7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174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6DA19-8AD7-D46A-C201-446F0B8D8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ACA95D-F783-FAF7-8304-E956EFC7E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E0439C-CBDE-468B-24DC-D71B7F1CC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B6784-0382-61B7-5710-5613C0AA0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993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D2917C-CF0E-7BF3-D5D8-47CA69024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A87D7D-C670-084B-50B5-8073CD0EF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60BF88-F927-AE5D-5061-19CE301D2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69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3C538-70EF-77FD-58C5-726F5B9F9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7403B-D8CA-FB82-F417-70F44FD9B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865A90-3F2C-3698-7D6E-E67E763375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E8F7B-8C7A-2139-9B7F-D2C9B8F95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17757-1430-8F25-898D-8525EB70C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922622-0906-C4EE-7F1C-42D0C92A2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53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02C5A-2130-F53D-0264-A76FDA562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AB7A10-E6AA-40FB-B48C-A0595CF4F2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59796-78E4-97A4-334C-2150305803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37B316-486A-E02E-B25B-F0DA9D614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E40672-76AA-E25B-2B05-537414773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495828-C423-95AD-821C-A69662BA1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879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B7C5D-AFC5-5588-8E80-954820248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5E4EC0-2E71-9017-B0F4-556FF769AE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79BD8-95D6-DEB7-89AB-021F7222E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C69F3-01EA-6AE1-DBC2-48350F5AE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CF1AC-15A6-53A6-32F2-5A7EAE8AC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7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2F652C-B5C0-E085-4D0C-FE37D96127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E54B33-72CB-A336-9FFE-BE972DA865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DF070-A722-207E-1764-2770670A5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DB66B-7130-9B4F-C5F2-09B51E42D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82352-606D-BC22-2111-69CC4AD27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237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9445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047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350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2053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143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791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880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6932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69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7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0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5A5F70-3610-D95C-0F91-2F8A5552B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6FF81C-8D0B-E5D0-C43B-1778BF7BA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2B7D0-5463-A35A-5F73-40BDA5438C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23730-89C4-A26A-3EEA-A2735E4D6E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86C6F-1EBD-8E23-8BE8-155643BC51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24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13/12/2025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77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4D7BC-1143-E394-D70E-7DE347468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255885"/>
          </a:xfrm>
          <a:solidFill>
            <a:srgbClr val="00206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LCLM4003 Effective Teamwork and Communication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01270F-269D-EBC1-888D-16CF644840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36115" y="0"/>
            <a:ext cx="1255885" cy="125588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FE4CD12-4F96-2E80-63C2-58E1E157D5BB}"/>
              </a:ext>
            </a:extLst>
          </p:cNvPr>
          <p:cNvSpPr/>
          <p:nvPr/>
        </p:nvSpPr>
        <p:spPr>
          <a:xfrm>
            <a:off x="0" y="1533832"/>
            <a:ext cx="12192000" cy="53241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Patricia Elizabeth Diane Whyte          ID No. 2415939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Samir  Besso	                                ID No. 2439094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Olivier Kader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Degri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ID No. 2442935</a:t>
            </a: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Sekou Kone	                                ID No. 2439873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Tutor’s Name:				      Timothy Hopkins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8F9D16-5300-EC2D-CC5F-689A310F6D66}"/>
              </a:ext>
            </a:extLst>
          </p:cNvPr>
          <p:cNvSpPr/>
          <p:nvPr/>
        </p:nvSpPr>
        <p:spPr>
          <a:xfrm>
            <a:off x="0" y="1255885"/>
            <a:ext cx="12192000" cy="1241509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ASSIGNMENT 2: Group Presentation</a:t>
            </a:r>
          </a:p>
        </p:txBody>
      </p:sp>
    </p:spTree>
    <p:extLst>
      <p:ext uri="{BB962C8B-B14F-4D97-AF65-F5344CB8AC3E}">
        <p14:creationId xmlns:p14="http://schemas.microsoft.com/office/powerpoint/2010/main" val="2436692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110531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8026"/>
            <a:ext cx="10515600" cy="52048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 1:		Introduction – Patricia Elizabeth Diane Whyte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S2 - 6:	Attitude Barrier and Solution using the Schramm 			model -  Samir  Besso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S7-12: 	Language Barrier and Solution using the Berlo model 		- Olivier Kader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Degri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S13-19: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	Culture Barrier and Solution using the Shannon &amp; 			Weaver model -  Sekou Kone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S20		Conclusion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S21	 	References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S22		Questions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07923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23" y="806245"/>
            <a:ext cx="11975690" cy="582069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Flight Foods airline catering business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Struggling to achieve growth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Serious concerns over food quality.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Complaints: undercooked meals, poor packaging, meat in vegetarian dishes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Consultancy reviews operations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Factory: spacious, well-lit, ventilated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Outdated, noisy machinery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production standards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Workforce: 40 employees, ages 16–60, five cultural groups, mainly immigrants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Oversight by Gary, floor manager (Englishman, East End of London)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1.INTRODUCTION – Attitude barrier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There’s a clear attitude barrier in the communication between Gary and the employees.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Symptom: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are not compliant and there’s quality failures, punctuality, hygiene standards and poor personal care.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Root cause: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Fundamental leadership and leading by example not met by Gary.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Gary’s attitude is a barrier for effective communication, creating hypocrisy, blame and one-direction ruling.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021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2. BARRIER 1 – Root causes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Hypocrisy: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Violates the standards he enforces (dirty uniform, poor personal care). This leads to a loss of credibility.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“Us vs. Them”: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Blames staff and the language barriers. This fails to identify the problem, take ownership, or find solutions, which also creates resentment.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One-way communication: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Uses signs and screaming, which send a message but doesn’t mean that is understood so the communication is broken.</a:t>
            </a:r>
          </a:p>
        </p:txBody>
      </p:sp>
    </p:spTree>
    <p:extLst>
      <p:ext uri="{BB962C8B-B14F-4D97-AF65-F5344CB8AC3E}">
        <p14:creationId xmlns:p14="http://schemas.microsoft.com/office/powerpoint/2010/main" val="4265868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3574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prstClr val="black"/>
                </a:solidFill>
                <a:latin typeface="Arial Black" panose="020B0A04020102020204" pitchFamily="34" charset="0"/>
              </a:rPr>
              <a:t>3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anose="020B0A04020102020204" pitchFamily="34" charset="0"/>
              </a:rPr>
              <a:t>. </a:t>
            </a:r>
            <a:r>
              <a:rPr lang="en-GB" sz="3600" dirty="0">
                <a:solidFill>
                  <a:prstClr val="black"/>
                </a:solidFill>
                <a:latin typeface="Arial Black" panose="020B0A04020102020204" pitchFamily="34" charset="0"/>
              </a:rPr>
              <a:t>SCHRAMM  Model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5" name="Content Placeholder 4" descr="A diagram of a message&#10;&#10;Description automatically generated">
            <a:extLst>
              <a:ext uri="{FF2B5EF4-FFF2-40B4-BE49-F238E27FC236}">
                <a16:creationId xmlns:a16="http://schemas.microsoft.com/office/drawing/2014/main" id="{FC18C8A9-735B-CF4A-F576-4EC729EED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022" y="1253331"/>
            <a:ext cx="8798479" cy="523954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C19869-F85D-F609-8469-1939E57A36DB}"/>
              </a:ext>
            </a:extLst>
          </p:cNvPr>
          <p:cNvSpPr txBox="1"/>
          <p:nvPr/>
        </p:nvSpPr>
        <p:spPr>
          <a:xfrm>
            <a:off x="964504" y="2267210"/>
            <a:ext cx="17035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Hypocrisy, low credibility and frustration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C9DC6D-6890-6564-790E-3599DBDA160B}"/>
              </a:ext>
            </a:extLst>
          </p:cNvPr>
          <p:cNvSpPr txBox="1"/>
          <p:nvPr/>
        </p:nvSpPr>
        <p:spPr>
          <a:xfrm>
            <a:off x="2956142" y="3375624"/>
            <a:ext cx="701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2D48FB-9AE0-20D6-0301-F68E9463411D}"/>
              </a:ext>
            </a:extLst>
          </p:cNvPr>
          <p:cNvSpPr txBox="1"/>
          <p:nvPr/>
        </p:nvSpPr>
        <p:spPr>
          <a:xfrm>
            <a:off x="964504" y="4872626"/>
            <a:ext cx="21795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Misinterpretation of the employee's failure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BDBFD-83A5-F4F0-E13F-06EAF9F9B318}"/>
              </a:ext>
            </a:extLst>
          </p:cNvPr>
          <p:cNvSpPr txBox="1"/>
          <p:nvPr/>
        </p:nvSpPr>
        <p:spPr>
          <a:xfrm>
            <a:off x="5373666" y="1253331"/>
            <a:ext cx="2630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Verbal and non-verbal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E5FEEE-3054-8BBE-870F-BE05AFABF06E}"/>
              </a:ext>
            </a:extLst>
          </p:cNvPr>
          <p:cNvSpPr txBox="1"/>
          <p:nvPr/>
        </p:nvSpPr>
        <p:spPr>
          <a:xfrm>
            <a:off x="5737546" y="2687064"/>
            <a:ext cx="18914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Character</a:t>
            </a:r>
          </a:p>
          <a:p>
            <a:r>
              <a:rPr lang="en-GB" dirty="0"/>
              <a:t>Example</a:t>
            </a:r>
          </a:p>
          <a:p>
            <a:r>
              <a:rPr lang="en-GB" dirty="0"/>
              <a:t>Personal hygiene</a:t>
            </a:r>
          </a:p>
          <a:p>
            <a:r>
              <a:rPr lang="en-GB" dirty="0"/>
              <a:t>One-way comm.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2F6F40-6F85-5339-D8D3-658BC52E0EFE}"/>
              </a:ext>
            </a:extLst>
          </p:cNvPr>
          <p:cNvSpPr txBox="1"/>
          <p:nvPr/>
        </p:nvSpPr>
        <p:spPr>
          <a:xfrm>
            <a:off x="5123770" y="6123543"/>
            <a:ext cx="3118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standards and hygiene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28CA04-8FEF-FFF1-3F84-FF6BA8636105}"/>
              </a:ext>
            </a:extLst>
          </p:cNvPr>
          <p:cNvSpPr txBox="1"/>
          <p:nvPr/>
        </p:nvSpPr>
        <p:spPr>
          <a:xfrm>
            <a:off x="9369468" y="3288670"/>
            <a:ext cx="146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ECD071-ACE4-06EB-5CE9-A0948E52B64B}"/>
              </a:ext>
            </a:extLst>
          </p:cNvPr>
          <p:cNvSpPr txBox="1"/>
          <p:nvPr/>
        </p:nvSpPr>
        <p:spPr>
          <a:xfrm>
            <a:off x="9939647" y="1690688"/>
            <a:ext cx="1959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leadership</a:t>
            </a:r>
          </a:p>
          <a:p>
            <a:r>
              <a:rPr lang="en-GB" dirty="0"/>
              <a:t>Misunderstanding</a:t>
            </a:r>
          </a:p>
          <a:p>
            <a:r>
              <a:rPr lang="en-GB" dirty="0"/>
              <a:t>Unseriousness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BC2169-877B-4F66-7643-8108AEBAAFB0}"/>
              </a:ext>
            </a:extLst>
          </p:cNvPr>
          <p:cNvSpPr txBox="1"/>
          <p:nvPr/>
        </p:nvSpPr>
        <p:spPr>
          <a:xfrm>
            <a:off x="8284504" y="6286521"/>
            <a:ext cx="3657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Source:https</a:t>
            </a:r>
            <a:r>
              <a:rPr lang="en-GB" sz="1400" dirty="0"/>
              <a:t>://www.researchgate.net, 2025</a:t>
            </a: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F4D4A-8B07-2F5A-3322-DD66BA12A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8322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4. SOLUTION – Recommended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7A909-D946-2843-AAE1-F80C714C1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Gary: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Mandatory leadership reset. He needs to stick to the rules and lead by example when it comes by punctuality, personal care and hygiene. He needs to take a role as a coach rather than an enforcer.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the team: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have to implement a training probably in different languages, with images and available for everyone. They must engage and implement the new training.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the process: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two-way communication is needed. There must be feedback from the team, and instead of receive orders they need to be shown by example.</a:t>
            </a:r>
          </a:p>
        </p:txBody>
      </p:sp>
    </p:spTree>
    <p:extLst>
      <p:ext uri="{BB962C8B-B14F-4D97-AF65-F5344CB8AC3E}">
        <p14:creationId xmlns:p14="http://schemas.microsoft.com/office/powerpoint/2010/main" val="1796689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0128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5. SCHRAMM Model - Solution</a:t>
            </a:r>
          </a:p>
        </p:txBody>
      </p:sp>
      <p:pic>
        <p:nvPicPr>
          <p:cNvPr id="5" name="Content Placeholder 4" descr="A diagram of a message&#10;&#10;Description automatically generated">
            <a:extLst>
              <a:ext uri="{FF2B5EF4-FFF2-40B4-BE49-F238E27FC236}">
                <a16:creationId xmlns:a16="http://schemas.microsoft.com/office/drawing/2014/main" id="{FC18C8A9-735B-CF4A-F576-4EC729EED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022" y="1253331"/>
            <a:ext cx="8798479" cy="523954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C19869-F85D-F609-8469-1939E57A36DB}"/>
              </a:ext>
            </a:extLst>
          </p:cNvPr>
          <p:cNvSpPr txBox="1"/>
          <p:nvPr/>
        </p:nvSpPr>
        <p:spPr>
          <a:xfrm>
            <a:off x="964504" y="2267210"/>
            <a:ext cx="17035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Leading by example</a:t>
            </a:r>
          </a:p>
          <a:p>
            <a:r>
              <a:rPr lang="en-GB" dirty="0"/>
              <a:t>Building trust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C9DC6D-6890-6564-790E-3599DBDA160B}"/>
              </a:ext>
            </a:extLst>
          </p:cNvPr>
          <p:cNvSpPr txBox="1"/>
          <p:nvPr/>
        </p:nvSpPr>
        <p:spPr>
          <a:xfrm>
            <a:off x="2956142" y="3375624"/>
            <a:ext cx="701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2D48FB-9AE0-20D6-0301-F68E9463411D}"/>
              </a:ext>
            </a:extLst>
          </p:cNvPr>
          <p:cNvSpPr txBox="1"/>
          <p:nvPr/>
        </p:nvSpPr>
        <p:spPr>
          <a:xfrm>
            <a:off x="964504" y="4872626"/>
            <a:ext cx="21795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Self-reflection</a:t>
            </a:r>
          </a:p>
          <a:p>
            <a:r>
              <a:rPr lang="en-GB" dirty="0" err="1"/>
              <a:t>Analyzing</a:t>
            </a:r>
            <a:r>
              <a:rPr lang="en-GB" dirty="0"/>
              <a:t> feedback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BDBFD-83A5-F4F0-E13F-06EAF9F9B318}"/>
              </a:ext>
            </a:extLst>
          </p:cNvPr>
          <p:cNvSpPr txBox="1"/>
          <p:nvPr/>
        </p:nvSpPr>
        <p:spPr>
          <a:xfrm>
            <a:off x="5373666" y="1253331"/>
            <a:ext cx="2630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Verbal and non-verbal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E5FEEE-3054-8BBE-870F-BE05AFABF06E}"/>
              </a:ext>
            </a:extLst>
          </p:cNvPr>
          <p:cNvSpPr txBox="1"/>
          <p:nvPr/>
        </p:nvSpPr>
        <p:spPr>
          <a:xfrm>
            <a:off x="5737546" y="2687064"/>
            <a:ext cx="18914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Coaching</a:t>
            </a:r>
          </a:p>
          <a:p>
            <a:r>
              <a:rPr lang="en-GB" dirty="0"/>
              <a:t>Personal hygiene</a:t>
            </a:r>
          </a:p>
          <a:p>
            <a:r>
              <a:rPr lang="en-GB" dirty="0"/>
              <a:t>Two-way comm.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2F6F40-6F85-5339-D8D3-658BC52E0EFE}"/>
              </a:ext>
            </a:extLst>
          </p:cNvPr>
          <p:cNvSpPr txBox="1"/>
          <p:nvPr/>
        </p:nvSpPr>
        <p:spPr>
          <a:xfrm>
            <a:off x="6054518" y="6218545"/>
            <a:ext cx="1241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Feedback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28CA04-8FEF-FFF1-3F84-FF6BA8636105}"/>
              </a:ext>
            </a:extLst>
          </p:cNvPr>
          <p:cNvSpPr txBox="1"/>
          <p:nvPr/>
        </p:nvSpPr>
        <p:spPr>
          <a:xfrm>
            <a:off x="9369468" y="3288670"/>
            <a:ext cx="1465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ECD071-ACE4-06EB-5CE9-A0948E52B64B}"/>
              </a:ext>
            </a:extLst>
          </p:cNvPr>
          <p:cNvSpPr txBox="1"/>
          <p:nvPr/>
        </p:nvSpPr>
        <p:spPr>
          <a:xfrm>
            <a:off x="9949409" y="1544813"/>
            <a:ext cx="1959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Good leadership</a:t>
            </a:r>
          </a:p>
          <a:p>
            <a:r>
              <a:rPr lang="en-GB" dirty="0"/>
              <a:t>Training</a:t>
            </a:r>
          </a:p>
          <a:p>
            <a:r>
              <a:rPr lang="en-GB" dirty="0"/>
              <a:t>Multi-language</a:t>
            </a:r>
          </a:p>
          <a:p>
            <a:r>
              <a:rPr lang="en-GB" dirty="0"/>
              <a:t>Images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CDED04-79B8-C788-34EE-BD00A1FD9778}"/>
              </a:ext>
            </a:extLst>
          </p:cNvPr>
          <p:cNvSpPr txBox="1"/>
          <p:nvPr/>
        </p:nvSpPr>
        <p:spPr>
          <a:xfrm>
            <a:off x="8284504" y="6286521"/>
            <a:ext cx="3657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Source:https</a:t>
            </a:r>
            <a:r>
              <a:rPr lang="en-GB" sz="1400" dirty="0"/>
              <a:t>://www.researchgate.net, 2025</a:t>
            </a:r>
          </a:p>
        </p:txBody>
      </p:sp>
    </p:spTree>
    <p:extLst>
      <p:ext uri="{BB962C8B-B14F-4D97-AF65-F5344CB8AC3E}">
        <p14:creationId xmlns:p14="http://schemas.microsoft.com/office/powerpoint/2010/main" val="2871777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71715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Manufacture and sale ready meals to airlines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Airline complained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Undercooked meals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Factory - poor parking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Staff, communication problems.</a:t>
            </a:r>
          </a:p>
        </p:txBody>
      </p:sp>
    </p:spTree>
    <p:extLst>
      <p:ext uri="{BB962C8B-B14F-4D97-AF65-F5344CB8AC3E}">
        <p14:creationId xmlns:p14="http://schemas.microsoft.com/office/powerpoint/2010/main" val="3349995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2.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Mostly immigrant workers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speak limited English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Cannot communicate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One-way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4462659-86B4-F888-6EB8-839471ACAD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004673"/>
              </p:ext>
            </p:extLst>
          </p:nvPr>
        </p:nvGraphicFramePr>
        <p:xfrm>
          <a:off x="0" y="1425676"/>
          <a:ext cx="12191999" cy="5432323"/>
        </p:xfrm>
        <a:graphic>
          <a:graphicData uri="http://schemas.openxmlformats.org/drawingml/2006/table">
            <a:tbl>
              <a:tblPr firstRow="1" firstCol="1" bandRow="1"/>
              <a:tblGrid>
                <a:gridCol w="2654710">
                  <a:extLst>
                    <a:ext uri="{9D8B030D-6E8A-4147-A177-3AD203B41FA5}">
                      <a16:colId xmlns:a16="http://schemas.microsoft.com/office/drawing/2014/main" val="1138945988"/>
                    </a:ext>
                  </a:extLst>
                </a:gridCol>
                <a:gridCol w="3018503">
                  <a:extLst>
                    <a:ext uri="{9D8B030D-6E8A-4147-A177-3AD203B41FA5}">
                      <a16:colId xmlns:a16="http://schemas.microsoft.com/office/drawing/2014/main" val="1675055007"/>
                    </a:ext>
                  </a:extLst>
                </a:gridCol>
                <a:gridCol w="3486688">
                  <a:extLst>
                    <a:ext uri="{9D8B030D-6E8A-4147-A177-3AD203B41FA5}">
                      <a16:colId xmlns:a16="http://schemas.microsoft.com/office/drawing/2014/main" val="3345062909"/>
                    </a:ext>
                  </a:extLst>
                </a:gridCol>
                <a:gridCol w="3032098">
                  <a:extLst>
                    <a:ext uri="{9D8B030D-6E8A-4147-A177-3AD203B41FA5}">
                      <a16:colId xmlns:a16="http://schemas.microsoft.com/office/drawing/2014/main" val="2488590748"/>
                    </a:ext>
                  </a:extLst>
                </a:gridCol>
              </a:tblGrid>
              <a:tr h="5432323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SENDER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GARY</a:t>
                      </a:r>
                      <a:endParaRPr lang="en-GB" sz="3300" b="0" i="0" u="none" strike="noStrike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88595" marR="188595" marT="2619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MESSAGE</a:t>
                      </a:r>
                      <a:r>
                        <a:rPr lang="en-GB" sz="3300" b="0" i="0" u="none" strike="noStrike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Gary gave verbal instructions, speaking, and put signs on the wall                                                                               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88595" marR="188595" marT="2619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CHANNEL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Factory - machine, noises. Workers cannot hear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i="0" u="sng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Problems</a:t>
                      </a:r>
                      <a:r>
                        <a:rPr lang="en-GB" sz="2800" b="0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: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Wrong messages workers don’t understand</a:t>
                      </a:r>
                    </a:p>
                  </a:txBody>
                  <a:tcPr marL="188595" marR="188595" marT="2619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RECEIVER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0" i="0" u="none" strike="noStrike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Workers don’t speak English -no feedback to Gary. workers are confused</a:t>
                      </a: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3300" b="0" i="0" u="none" strike="noStrike" kern="100" dirty="0">
                        <a:effectLst/>
                        <a:latin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5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8595" marR="188595" marT="2619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167561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58428B2-4D48-D34E-D861-E3F39999CCF8}"/>
              </a:ext>
            </a:extLst>
          </p:cNvPr>
          <p:cNvSpPr txBox="1"/>
          <p:nvPr/>
        </p:nvSpPr>
        <p:spPr>
          <a:xfrm>
            <a:off x="137652" y="113139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BERLO MODEL - ANALYSE LANGUAGE PROBLEM</a:t>
            </a:r>
          </a:p>
        </p:txBody>
      </p:sp>
    </p:spTree>
    <p:extLst>
      <p:ext uri="{BB962C8B-B14F-4D97-AF65-F5344CB8AC3E}">
        <p14:creationId xmlns:p14="http://schemas.microsoft.com/office/powerpoint/2010/main" val="1995874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8CC4E-3F2F-627C-F26F-2E8486A85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D6170-E468-AF36-4BC6-4366D46F1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323"/>
            <a:ext cx="10515600" cy="99305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4 -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D8AFC-6D98-C835-093F-3AC81ED59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7019"/>
            <a:ext cx="10515600" cy="482994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 Gary –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Signs and instructions translate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Change the way he leads the group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Provide more training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 more patient.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 staff –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Company – offers free English lessons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Freedom to ask questions to Gary.</a:t>
            </a:r>
          </a:p>
        </p:txBody>
      </p:sp>
    </p:spTree>
    <p:extLst>
      <p:ext uri="{BB962C8B-B14F-4D97-AF65-F5344CB8AC3E}">
        <p14:creationId xmlns:p14="http://schemas.microsoft.com/office/powerpoint/2010/main" val="33374974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F9DF1-D1A1-403D-7AF1-EC1539A5BF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4D155-EBE5-69B7-0F0F-7BB29DF2C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1272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5.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9173A-0425-E2AC-3373-859FD2943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2723"/>
            <a:ext cx="10515600" cy="516424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Flight food problems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Communication issue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Language barrier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Machinery noise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Recommended solutions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Implement training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Clearer communication Methods.</a:t>
            </a:r>
          </a:p>
        </p:txBody>
      </p:sp>
    </p:spTree>
    <p:extLst>
      <p:ext uri="{BB962C8B-B14F-4D97-AF65-F5344CB8AC3E}">
        <p14:creationId xmlns:p14="http://schemas.microsoft.com/office/powerpoint/2010/main" val="5613376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Lack communication – Floor Manager, staff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Losing business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Complaints.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Foods standards poor.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Gary English man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40 staff members, migrants, 5 cultural  groups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4956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9000" dirty="0">
                <a:latin typeface="Arial" panose="020B0604020202020204" pitchFamily="34" charset="0"/>
                <a:cs typeface="Arial" panose="020B0604020202020204" pitchFamily="34" charset="0"/>
              </a:rPr>
              <a:t>I will present my findings use the Shannon-Weaver to explain the cultural barrier problem and find the solutions. </a:t>
            </a:r>
          </a:p>
          <a:p>
            <a:pPr marL="0" indent="0">
              <a:buNone/>
            </a:pPr>
            <a:endParaRPr lang="en-GB" sz="11100" b="1" dirty="0">
              <a:latin typeface="Arial Black" panose="020B0A040201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Different languages.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Different habits and values.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 Message misunderstood.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Instructions not fully understood.</a:t>
            </a:r>
          </a:p>
          <a:p>
            <a:endParaRPr lang="en-GB" sz="11200" dirty="0"/>
          </a:p>
          <a:p>
            <a:pPr marL="0" indent="0">
              <a:buNone/>
            </a:pPr>
            <a:endParaRPr lang="en-GB" sz="11200" dirty="0"/>
          </a:p>
          <a:p>
            <a:endParaRPr lang="en-GB" sz="11200" dirty="0"/>
          </a:p>
          <a:p>
            <a:endParaRPr lang="en-GB" sz="11200" dirty="0"/>
          </a:p>
          <a:p>
            <a:endParaRPr lang="en-GB" sz="11200" dirty="0"/>
          </a:p>
          <a:p>
            <a:endParaRPr lang="en-GB" sz="11200" dirty="0"/>
          </a:p>
          <a:p>
            <a:endParaRPr lang="en-GB" sz="11200" dirty="0"/>
          </a:p>
          <a:p>
            <a:endParaRPr lang="en-GB" sz="11200" dirty="0"/>
          </a:p>
          <a:p>
            <a:endParaRPr lang="en-GB" sz="11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9112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3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 </a:t>
            </a:r>
            <a:r>
              <a:rPr lang="en-GB" dirty="0">
                <a:solidFill>
                  <a:prstClr val="black"/>
                </a:solidFill>
                <a:latin typeface="Aptos Display" panose="02110004020202020204"/>
              </a:rPr>
              <a:t>SHANNON-WEAVER’ S Model: Problem.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A1DABC-960E-228F-62FF-B32343B5C63F}"/>
              </a:ext>
            </a:extLst>
          </p:cNvPr>
          <p:cNvSpPr txBox="1"/>
          <p:nvPr/>
        </p:nvSpPr>
        <p:spPr>
          <a:xfrm>
            <a:off x="7846142" y="5014791"/>
            <a:ext cx="39525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(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Communicationtheory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, 2025)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E4B5C7D-FE5D-3B6B-48E3-5F5BBF452BA8}"/>
              </a:ext>
            </a:extLst>
          </p:cNvPr>
          <p:cNvSpPr txBox="1"/>
          <p:nvPr/>
        </p:nvSpPr>
        <p:spPr>
          <a:xfrm>
            <a:off x="1848466" y="501479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Rules not followed and culture and language create noise  </a:t>
            </a:r>
          </a:p>
        </p:txBody>
      </p:sp>
      <p:pic>
        <p:nvPicPr>
          <p:cNvPr id="3" name="Content Placeholder 2" descr="A diagram of a communication system&#10;&#10;AI-generated content may be incorrect.">
            <a:extLst>
              <a:ext uri="{FF2B5EF4-FFF2-40B4-BE49-F238E27FC236}">
                <a16:creationId xmlns:a16="http://schemas.microsoft.com/office/drawing/2014/main" id="{5E7B1D07-16FB-DFEE-215E-90FC063B87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7419" y="1825625"/>
            <a:ext cx="9897161" cy="35536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085FB1-3389-5770-D08E-6E9CCB971803}"/>
              </a:ext>
            </a:extLst>
          </p:cNvPr>
          <p:cNvSpPr txBox="1"/>
          <p:nvPr/>
        </p:nvSpPr>
        <p:spPr>
          <a:xfrm rot="-10800000" flipV="1">
            <a:off x="3405188" y="5381625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/>
                <a:ea typeface="Roboto"/>
                <a:cs typeface="Roboto"/>
              </a:rPr>
              <a:t>(Communication Theory, 2024)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4550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32A21-C565-CD7E-2340-D62EA51B5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Solutions to cultural barrier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0FF52-971C-62C0-1D1C-6CA5FD26C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Clear language, spoken &amp; written messages.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Add pictures, symbols, </a:t>
            </a:r>
            <a:r>
              <a:rPr lang="en-US" dirty="0" err="1"/>
              <a:t>colour</a:t>
            </a:r>
            <a:r>
              <a:rPr lang="en-US" dirty="0"/>
              <a:t> - coded signs to support text.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Translated key instructions, interpreters/bilingual team leaders for training and meetings.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Cultural-awareness, communication training for all staff.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Encourage questions and open discussion.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Health and Hygiene training for all.</a:t>
            </a:r>
          </a:p>
        </p:txBody>
      </p:sp>
    </p:spTree>
    <p:extLst>
      <p:ext uri="{BB962C8B-B14F-4D97-AF65-F5344CB8AC3E}">
        <p14:creationId xmlns:p14="http://schemas.microsoft.com/office/powerpoint/2010/main" val="34441358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F8575-9AA2-06B5-FA30-C2CADF0F4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02889"/>
          </a:xfrm>
        </p:spPr>
        <p:txBody>
          <a:bodyPr/>
          <a:lstStyle/>
          <a:p>
            <a:r>
              <a:rPr lang="en-US" dirty="0"/>
              <a:t>SHANNON-WEAVER’S Model: Solution</a:t>
            </a:r>
          </a:p>
        </p:txBody>
      </p:sp>
      <p:pic>
        <p:nvPicPr>
          <p:cNvPr id="5" name="Content Placeholder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AB5E66B5-C1FD-7652-FA76-39B3F4648D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2891"/>
            <a:ext cx="12192000" cy="580277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4972C6-B3BA-5E66-9203-4CBE36370601}"/>
              </a:ext>
            </a:extLst>
          </p:cNvPr>
          <p:cNvSpPr txBox="1"/>
          <p:nvPr/>
        </p:nvSpPr>
        <p:spPr>
          <a:xfrm>
            <a:off x="7258692" y="5059260"/>
            <a:ext cx="39525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(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Communicationtheory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, 2025)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135006-9798-DE94-05E2-93A3056DD817}"/>
              </a:ext>
            </a:extLst>
          </p:cNvPr>
          <p:cNvSpPr txBox="1"/>
          <p:nvPr/>
        </p:nvSpPr>
        <p:spPr>
          <a:xfrm>
            <a:off x="4454013" y="5070278"/>
            <a:ext cx="39525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The solution is effective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1725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 Shannon and Weaver model help to see different parts of the problem: message, channel, noise,  culture, and feedback.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By combining ideas from all models, Flight Food can improve communication, protect food safety, and satisfy airline customers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Using the correct visual cues can help staff better understand how they can help improve safety standards.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All staff can learn about each others' cultures to better appreciate their differences</a:t>
            </a:r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3D945-448E-1599-385C-523326B8F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5636C-84FB-984E-25D1-0F3500757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pic>
        <p:nvPicPr>
          <p:cNvPr id="5" name="Content Placeholder 4" descr="Magnifying glass and question mark">
            <a:extLst>
              <a:ext uri="{FF2B5EF4-FFF2-40B4-BE49-F238E27FC236}">
                <a16:creationId xmlns:a16="http://schemas.microsoft.com/office/drawing/2014/main" id="{3C37E955-B0B9-EBB0-D47F-424887ADA9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287" y="1825625"/>
            <a:ext cx="7735426" cy="4351338"/>
          </a:xfrm>
        </p:spPr>
      </p:pic>
    </p:spTree>
    <p:extLst>
      <p:ext uri="{BB962C8B-B14F-4D97-AF65-F5344CB8AC3E}">
        <p14:creationId xmlns:p14="http://schemas.microsoft.com/office/powerpoint/2010/main" val="38283686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US" dirty="0"/>
              <a:t>Communicationtheory.org (2025).</a:t>
            </a:r>
            <a:r>
              <a:rPr lang="en-US" i="1" dirty="0"/>
              <a:t>Communication Theory </a:t>
            </a:r>
            <a:r>
              <a:rPr lang="en-US" dirty="0"/>
              <a:t>Available at: ​</a:t>
            </a:r>
          </a:p>
          <a:p>
            <a:pPr fontAlgn="base"/>
            <a:r>
              <a:rPr lang="en-US" dirty="0"/>
              <a:t>Https://communicationtheory.org/wp-content/uploads/2011/06/shannon_weaver_model.jpg ​</a:t>
            </a:r>
          </a:p>
          <a:p>
            <a:pPr fontAlgn="base"/>
            <a:r>
              <a:rPr lang="en-US" dirty="0"/>
              <a:t>[Accessed 6 Dec. 2025]</a:t>
            </a:r>
          </a:p>
          <a:p>
            <a:pPr fontAlgn="base"/>
            <a:r>
              <a:rPr lang="en-GB" dirty="0"/>
              <a:t>ResearchGate (2024) </a:t>
            </a:r>
            <a:r>
              <a:rPr lang="en-GB" i="1" dirty="0" err="1"/>
              <a:t>Researchgate</a:t>
            </a:r>
            <a:r>
              <a:rPr lang="en-GB" dirty="0"/>
              <a:t>, </a:t>
            </a:r>
            <a:r>
              <a:rPr lang="en-GB" i="1" dirty="0"/>
              <a:t>ResearchGate</a:t>
            </a:r>
            <a:r>
              <a:rPr lang="en-GB" dirty="0"/>
              <a:t>. ResearchGate. Available at: </a:t>
            </a:r>
            <a:r>
              <a:rPr lang="en-GB" dirty="0">
                <a:hlinkClick r:id="rId2"/>
              </a:rPr>
              <a:t>https://www.researchgate.net</a:t>
            </a:r>
            <a:r>
              <a:rPr lang="en-GB" dirty="0"/>
              <a:t>.</a:t>
            </a:r>
          </a:p>
          <a:p>
            <a:pPr fontAlgn="base"/>
            <a:r>
              <a:rPr lang="en-GB" dirty="0"/>
              <a:t>[Accessed 6 Dec 2025]</a:t>
            </a: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1956</TotalTime>
  <Words>1041</Words>
  <Application>Microsoft Office PowerPoint</Application>
  <PresentationFormat>Widescreen</PresentationFormat>
  <Paragraphs>187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Aptos</vt:lpstr>
      <vt:lpstr>Aptos Display</vt:lpstr>
      <vt:lpstr>Arial</vt:lpstr>
      <vt:lpstr>Arial Black</vt:lpstr>
      <vt:lpstr>Roboto</vt:lpstr>
      <vt:lpstr>Wingdings</vt:lpstr>
      <vt:lpstr>Office Theme</vt:lpstr>
      <vt:lpstr>1_Office Theme</vt:lpstr>
      <vt:lpstr>LCLM4003 Effective Teamwork and Communication </vt:lpstr>
      <vt:lpstr>Overview</vt:lpstr>
      <vt:lpstr>1.Introduction</vt:lpstr>
      <vt:lpstr>1.INTRODUCTION – Attitude barrier </vt:lpstr>
      <vt:lpstr>2. BARRIER 1 – Root causes </vt:lpstr>
      <vt:lpstr>3. SCHRAMM  Model</vt:lpstr>
      <vt:lpstr>4. SOLUTION – Recommended actions</vt:lpstr>
      <vt:lpstr>5. SCHRAMM Model - Solution</vt:lpstr>
      <vt:lpstr>1.Introduction</vt:lpstr>
      <vt:lpstr>2. BARRIER 1</vt:lpstr>
      <vt:lpstr>PowerPoint Presentation</vt:lpstr>
      <vt:lpstr>4 - Solution</vt:lpstr>
      <vt:lpstr>5. Conclusions</vt:lpstr>
      <vt:lpstr>1.Introduction</vt:lpstr>
      <vt:lpstr>2. BARRIER 1</vt:lpstr>
      <vt:lpstr>3. SHANNON-WEAVER’ S Model: Problem.</vt:lpstr>
      <vt:lpstr>Solutions to cultural barrier</vt:lpstr>
      <vt:lpstr>SHANNON-WEAVER’S Model: Solution</vt:lpstr>
      <vt:lpstr>6. CONCLUSION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Patricia Whyte</cp:lastModifiedBy>
  <cp:revision>7</cp:revision>
  <dcterms:created xsi:type="dcterms:W3CDTF">2025-03-30T08:53:31Z</dcterms:created>
  <dcterms:modified xsi:type="dcterms:W3CDTF">2025-12-13T10:17:23Z</dcterms:modified>
</cp:coreProperties>
</file>