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3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2" r:id="rId7"/>
    <p:sldId id="267" r:id="rId8"/>
    <p:sldId id="268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02CA571-597E-4271-96D7-8E4CB60DABAE}" v="5" dt="2026-07-12T17:11:00.04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6283" autoAdjust="0"/>
  </p:normalViewPr>
  <p:slideViewPr>
    <p:cSldViewPr snapToGrid="0">
      <p:cViewPr varScale="1">
        <p:scale>
          <a:sx n="74" d="100"/>
          <a:sy n="74" d="100"/>
        </p:scale>
        <p:origin x="1042" y="4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1A13E7-E6BF-4181-9F9D-F98164CE5C1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AD5EB9-B321-4627-A96C-408748FB76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13923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528478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498835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561968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58440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11269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02011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10545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09961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08086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53232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38026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44890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6842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82700106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178961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58842605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399123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315583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79393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27221" y="157"/>
            <a:ext cx="2356674" cy="6853096"/>
            <a:chOff x="6627813" y="195610"/>
            <a:chExt cx="1952625" cy="5678141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5610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69582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4" r:id="rId1"/>
    <p:sldLayoutId id="2147483715" r:id="rId2"/>
    <p:sldLayoutId id="2147483716" r:id="rId3"/>
    <p:sldLayoutId id="2147483717" r:id="rId4"/>
    <p:sldLayoutId id="2147483718" r:id="rId5"/>
    <p:sldLayoutId id="2147483719" r:id="rId6"/>
    <p:sldLayoutId id="2147483720" r:id="rId7"/>
    <p:sldLayoutId id="2147483721" r:id="rId8"/>
    <p:sldLayoutId id="2147483722" r:id="rId9"/>
    <p:sldLayoutId id="2147483723" r:id="rId10"/>
    <p:sldLayoutId id="2147483724" r:id="rId11"/>
    <p:sldLayoutId id="2147483725" r:id="rId12"/>
    <p:sldLayoutId id="2147483726" r:id="rId13"/>
    <p:sldLayoutId id="2147483727" r:id="rId14"/>
    <p:sldLayoutId id="2147483728" r:id="rId15"/>
    <p:sldLayoutId id="214748372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2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877589-7B87-1810-7D1A-B5A2048E349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40280" y="1122363"/>
            <a:ext cx="8427720" cy="3586798"/>
          </a:xfrm>
        </p:spPr>
        <p:txBody>
          <a:bodyPr>
            <a:normAutofit/>
          </a:bodyPr>
          <a:lstStyle/>
          <a:p>
            <a:r>
              <a:rPr lang="en-GB" sz="3200" dirty="0">
                <a:latin typeface="A"/>
              </a:rPr>
              <a:t>MODULE NAME- PROBLEM SOLVING AND DECISION MAKING</a:t>
            </a:r>
            <a:r>
              <a:rPr lang="en-GB" sz="1800" dirty="0">
                <a:latin typeface="A"/>
              </a:rPr>
              <a:t> </a:t>
            </a:r>
            <a:r>
              <a:rPr lang="en-GB" sz="3200" dirty="0">
                <a:latin typeface="A"/>
              </a:rPr>
              <a:t> 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MODULE CODE – LCLM4004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STUDENT NAME – FRANCIS SHAKAH OMOROGBE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STUDENT ID - 2528397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LECTURER- ANITA NAN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Assignment 1: Presentation</a:t>
            </a:r>
          </a:p>
        </p:txBody>
      </p:sp>
    </p:spTree>
    <p:extLst>
      <p:ext uri="{BB962C8B-B14F-4D97-AF65-F5344CB8AC3E}">
        <p14:creationId xmlns:p14="http://schemas.microsoft.com/office/powerpoint/2010/main" val="25636277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E262C7-2C0D-83A7-4B68-88CCFBE724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3" y="650530"/>
            <a:ext cx="8534401" cy="868680"/>
          </a:xfrm>
        </p:spPr>
        <p:txBody>
          <a:bodyPr/>
          <a:lstStyle/>
          <a:p>
            <a:pPr algn="ctr"/>
            <a:r>
              <a:rPr lang="en-GB" b="1" dirty="0"/>
              <a:t>OVERVIEW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86ECFC-4802-880F-CAC4-59F9E04E17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14569" y="1901952"/>
            <a:ext cx="7604044" cy="4092448"/>
          </a:xfrm>
        </p:spPr>
        <p:txBody>
          <a:bodyPr>
            <a:normAutofit/>
          </a:bodyPr>
          <a:lstStyle/>
          <a:p>
            <a:r>
              <a:rPr lang="en-GB" sz="2400" b="1" dirty="0"/>
              <a:t>Introduction </a:t>
            </a:r>
          </a:p>
          <a:p>
            <a:r>
              <a:rPr lang="en-GB" sz="2400" b="1" dirty="0"/>
              <a:t>Company background</a:t>
            </a:r>
          </a:p>
          <a:p>
            <a:r>
              <a:rPr lang="en-GB" sz="2400" b="1" dirty="0"/>
              <a:t>Problem: nature and scope</a:t>
            </a:r>
          </a:p>
          <a:p>
            <a:r>
              <a:rPr lang="en-GB" sz="2400" b="1" dirty="0"/>
              <a:t>PESTLE ANALYSIS: Basil’s Bakery</a:t>
            </a:r>
          </a:p>
          <a:p>
            <a:r>
              <a:rPr lang="en-GB" sz="2400" b="1" dirty="0"/>
              <a:t>Cause and effect analysis: Fishbone diagram</a:t>
            </a:r>
          </a:p>
          <a:p>
            <a:r>
              <a:rPr lang="en-GB" sz="2400" b="1" dirty="0"/>
              <a:t>Conclusion</a:t>
            </a:r>
          </a:p>
          <a:p>
            <a:r>
              <a:rPr lang="en-GB" sz="2400" b="1" dirty="0"/>
              <a:t>References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7158060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51C092-CB50-5179-72FB-94CBECED54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484632"/>
            <a:ext cx="8915399" cy="557784"/>
          </a:xfrm>
        </p:spPr>
        <p:txBody>
          <a:bodyPr>
            <a:noAutofit/>
          </a:bodyPr>
          <a:lstStyle/>
          <a:p>
            <a:r>
              <a:rPr lang="en-GB" b="1" dirty="0"/>
              <a:t>Introduction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28A8359-438A-7EDF-F235-AE5BAE7FB2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752599" y="1589314"/>
            <a:ext cx="10232571" cy="4491446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rgbClr val="FF0000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What the presentation is about?</a:t>
            </a:r>
          </a:p>
          <a:p>
            <a:r>
              <a:rPr lang="en-GB" sz="1800" b="1" dirty="0">
                <a:solidFill>
                  <a:srgbClr val="FF0000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The presentation is about basil bakery business decline in sales due to the 2020 lockdown restriction. On this note </a:t>
            </a:r>
            <a:r>
              <a:rPr lang="en-GB" sz="1800" b="1" dirty="0" err="1">
                <a:solidFill>
                  <a:srgbClr val="FF0000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i</a:t>
            </a:r>
            <a:r>
              <a:rPr lang="en-GB" sz="1800" b="1" dirty="0">
                <a:solidFill>
                  <a:srgbClr val="FF0000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 am going to identify the causes and solution to apply.</a:t>
            </a:r>
          </a:p>
          <a:p>
            <a:r>
              <a:rPr lang="en-GB" b="1" dirty="0">
                <a:solidFill>
                  <a:srgbClr val="FF0000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Definitions of the concepts you are going to use</a:t>
            </a:r>
          </a:p>
          <a:p>
            <a:r>
              <a:rPr lang="en-GB" b="1" dirty="0">
                <a:solidFill>
                  <a:srgbClr val="FF0000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I am going to use 5w2h method, pestle</a:t>
            </a:r>
            <a:r>
              <a:rPr lang="en-GB" sz="1800" b="1" dirty="0">
                <a:solidFill>
                  <a:srgbClr val="FF0000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 analysis</a:t>
            </a:r>
            <a:r>
              <a:rPr lang="en-GB" b="1" dirty="0">
                <a:solidFill>
                  <a:srgbClr val="FF0000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 and the fishbone diagram to finding the root causes and solutions to basil bakery problems.</a:t>
            </a:r>
          </a:p>
        </p:txBody>
      </p:sp>
    </p:spTree>
    <p:extLst>
      <p:ext uri="{BB962C8B-B14F-4D97-AF65-F5344CB8AC3E}">
        <p14:creationId xmlns:p14="http://schemas.microsoft.com/office/powerpoint/2010/main" val="28979575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C7DAA2-C26F-4546-8B0F-C81CFB47F8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320040"/>
            <a:ext cx="8915399" cy="756339"/>
          </a:xfrm>
        </p:spPr>
        <p:txBody>
          <a:bodyPr/>
          <a:lstStyle/>
          <a:p>
            <a:r>
              <a:rPr lang="en-GB" b="1" dirty="0"/>
              <a:t>Company background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C1CCB3-874D-5E4A-629C-E7AA4A8AB4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414016" y="1892808"/>
            <a:ext cx="9192629" cy="4078224"/>
          </a:xfrm>
        </p:spPr>
        <p:txBody>
          <a:bodyPr>
            <a:noAutofit/>
          </a:bodyPr>
          <a:lstStyle/>
          <a:p>
            <a:r>
              <a:rPr lang="en-GB" sz="1800" b="1" dirty="0"/>
              <a:t>Basil’s Bakery</a:t>
            </a:r>
            <a:endParaRPr lang="en-GB" sz="1800" dirty="0">
              <a:solidFill>
                <a:srgbClr val="000000"/>
              </a:solidFill>
            </a:endParaRPr>
          </a:p>
          <a:p>
            <a:pPr marL="342900" indent="-342900">
              <a:buFont typeface="Arial" charset="2"/>
              <a:buChar char="•"/>
            </a:pPr>
            <a:r>
              <a:rPr lang="en-GB" sz="1800" b="1" dirty="0"/>
              <a:t>Founded in.... </a:t>
            </a:r>
          </a:p>
          <a:p>
            <a:pPr marL="342900" indent="-342900">
              <a:buFont typeface="Arial" charset="2"/>
              <a:buChar char="•"/>
            </a:pPr>
            <a:r>
              <a:rPr lang="en-GB" sz="1800" b="1" dirty="0"/>
              <a:t> Was founded in 2015</a:t>
            </a:r>
          </a:p>
          <a:p>
            <a:pPr marL="342900" indent="-342900">
              <a:buFont typeface="Arial" charset="2"/>
              <a:buChar char="•"/>
            </a:pPr>
            <a:r>
              <a:rPr lang="en-GB" sz="1800" b="1" dirty="0"/>
              <a:t>Owners: </a:t>
            </a:r>
          </a:p>
          <a:p>
            <a:pPr marL="342900" indent="-342900">
              <a:buFont typeface="Arial" charset="2"/>
              <a:buChar char="•"/>
            </a:pPr>
            <a:r>
              <a:rPr lang="en-GB" sz="1800" b="1" dirty="0"/>
              <a:t> Basil bakery</a:t>
            </a:r>
          </a:p>
          <a:p>
            <a:pPr marL="342900" indent="-342900">
              <a:buFont typeface="Arial" charset="2"/>
              <a:buChar char="•"/>
            </a:pPr>
            <a:r>
              <a:rPr lang="en-GB" sz="1800" b="1" dirty="0"/>
              <a:t>Sells … </a:t>
            </a:r>
          </a:p>
          <a:p>
            <a:pPr marL="342900" indent="-342900">
              <a:buFont typeface="Arial" charset="2"/>
              <a:buChar char="•"/>
            </a:pPr>
            <a:r>
              <a:rPr lang="en-GB" sz="1800" b="1" dirty="0"/>
              <a:t> Cakes pastries and breads</a:t>
            </a:r>
          </a:p>
          <a:p>
            <a:pPr marL="342900" indent="-342900">
              <a:buFont typeface="Arial" charset="2"/>
              <a:buChar char="•"/>
            </a:pPr>
            <a:r>
              <a:rPr lang="en-GB" sz="1800" b="1" dirty="0">
                <a:solidFill>
                  <a:srgbClr val="FF0000"/>
                </a:solidFill>
                <a:ea typeface="+mn-lt"/>
                <a:cs typeface="+mn-lt"/>
              </a:rPr>
              <a:t>Add more information from the case study</a:t>
            </a:r>
          </a:p>
          <a:p>
            <a:pPr marL="342900" indent="-342900">
              <a:buFont typeface="Arial" charset="2"/>
              <a:buChar char="•"/>
            </a:pPr>
            <a:r>
              <a:rPr lang="en-GB" sz="1800" b="1" dirty="0">
                <a:solidFill>
                  <a:srgbClr val="FF0000"/>
                </a:solidFill>
                <a:ea typeface="+mn-lt"/>
                <a:cs typeface="+mn-lt"/>
              </a:rPr>
              <a:t>Was lone baker located in a shopping retail park in </a:t>
            </a:r>
            <a:r>
              <a:rPr lang="en-GB" sz="1800" b="1" dirty="0" err="1">
                <a:solidFill>
                  <a:srgbClr val="FF0000"/>
                </a:solidFill>
                <a:ea typeface="+mn-lt"/>
                <a:cs typeface="+mn-lt"/>
              </a:rPr>
              <a:t>coventry</a:t>
            </a:r>
            <a:r>
              <a:rPr lang="en-GB" sz="1800" b="1" dirty="0">
                <a:solidFill>
                  <a:srgbClr val="FF0000"/>
                </a:solidFill>
                <a:ea typeface="+mn-lt"/>
                <a:cs typeface="+mn-lt"/>
              </a:rPr>
              <a:t> </a:t>
            </a:r>
          </a:p>
          <a:p>
            <a:pPr marL="342900" indent="-342900">
              <a:buFont typeface="Arial" charset="2"/>
              <a:buChar char="•"/>
            </a:pPr>
            <a:r>
              <a:rPr lang="en-GB" sz="1800" b="1" dirty="0">
                <a:solidFill>
                  <a:srgbClr val="FF0000"/>
                </a:solidFill>
                <a:ea typeface="+mn-lt"/>
                <a:cs typeface="+mn-lt"/>
              </a:rPr>
              <a:t>He’s sourcing high quality organic ingredients for his contemporary styled bakery</a:t>
            </a:r>
          </a:p>
          <a:p>
            <a:pPr marL="342900" indent="-342900">
              <a:buFont typeface="Arial" charset="2"/>
              <a:buChar char="•"/>
            </a:pPr>
            <a:r>
              <a:rPr lang="en-GB" sz="1800" b="1" dirty="0">
                <a:solidFill>
                  <a:srgbClr val="FF0000"/>
                </a:solidFill>
                <a:ea typeface="+mn-lt"/>
                <a:cs typeface="+mn-lt"/>
              </a:rPr>
              <a:t>The location was convenient providing frequent visits by the locals </a:t>
            </a:r>
          </a:p>
          <a:p>
            <a:pPr marL="342900" indent="-342900">
              <a:buFont typeface="Arial" charset="2"/>
              <a:buChar char="•"/>
            </a:pPr>
            <a:endParaRPr lang="en-GB" sz="1800" b="1" dirty="0">
              <a:solidFill>
                <a:srgbClr val="FF0000"/>
              </a:solidFill>
              <a:ea typeface="+mn-lt"/>
              <a:cs typeface="+mn-lt"/>
            </a:endParaRPr>
          </a:p>
          <a:p>
            <a:pPr marL="342900" indent="-342900">
              <a:buFont typeface="Arial" charset="2"/>
              <a:buChar char="•"/>
            </a:pPr>
            <a:r>
              <a:rPr lang="en-GB" sz="1800" b="1" dirty="0">
                <a:solidFill>
                  <a:srgbClr val="FF0000"/>
                </a:solidFill>
                <a:ea typeface="+mn-lt"/>
                <a:cs typeface="+mn-lt"/>
              </a:rPr>
              <a:t> </a:t>
            </a:r>
            <a:endParaRPr lang="en-GB" sz="1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484990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D839E5-539A-6BA2-F020-0AEF28846A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3" y="389273"/>
            <a:ext cx="8915399" cy="713232"/>
          </a:xfrm>
        </p:spPr>
        <p:txBody>
          <a:bodyPr/>
          <a:lstStyle/>
          <a:p>
            <a:r>
              <a:rPr lang="en-GB" b="1" dirty="0"/>
              <a:t>Problem: nature and scope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3EC453-8E6E-AAA5-639A-7F2EB8FCDB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94329" y="1488141"/>
            <a:ext cx="10065503" cy="5297123"/>
          </a:xfrm>
        </p:spPr>
        <p:txBody>
          <a:bodyPr>
            <a:normAutofit/>
          </a:bodyPr>
          <a:lstStyle/>
          <a:p>
            <a:r>
              <a:rPr lang="en-GB" sz="2800" b="1" dirty="0">
                <a:solidFill>
                  <a:srgbClr val="FF0000"/>
                </a:solidFill>
              </a:rPr>
              <a:t>5W2H</a:t>
            </a:r>
          </a:p>
          <a:p>
            <a:r>
              <a:rPr lang="en-GB" sz="2800" dirty="0">
                <a:solidFill>
                  <a:schemeClr val="tx1"/>
                </a:solidFill>
              </a:rPr>
              <a:t>What: </a:t>
            </a:r>
            <a:r>
              <a:rPr lang="en-GB" sz="1800" dirty="0">
                <a:solidFill>
                  <a:schemeClr val="tx1"/>
                </a:solidFill>
              </a:rPr>
              <a:t>Basil is a small independent bakery business which declined sales significantly during lockdown restriction.</a:t>
            </a:r>
            <a:endParaRPr lang="en-GB" sz="2800" dirty="0">
              <a:solidFill>
                <a:schemeClr val="tx1"/>
              </a:solidFill>
            </a:endParaRPr>
          </a:p>
          <a:p>
            <a:r>
              <a:rPr lang="en-GB" sz="2800" dirty="0">
                <a:solidFill>
                  <a:schemeClr val="tx1"/>
                </a:solidFill>
              </a:rPr>
              <a:t>Who: </a:t>
            </a:r>
            <a:r>
              <a:rPr lang="en-GB" sz="1800" dirty="0">
                <a:solidFill>
                  <a:schemeClr val="tx1"/>
                </a:solidFill>
              </a:rPr>
              <a:t>Basil the artisan baker.</a:t>
            </a:r>
            <a:r>
              <a:rPr lang="en-GB" sz="2800" dirty="0">
                <a:solidFill>
                  <a:schemeClr val="tx1"/>
                </a:solidFill>
              </a:rPr>
              <a:t> –</a:t>
            </a:r>
          </a:p>
          <a:p>
            <a:r>
              <a:rPr lang="en-GB" sz="2800" dirty="0">
                <a:solidFill>
                  <a:schemeClr val="tx1"/>
                </a:solidFill>
              </a:rPr>
              <a:t>Where: </a:t>
            </a:r>
            <a:r>
              <a:rPr lang="en-GB" sz="1800" dirty="0">
                <a:solidFill>
                  <a:schemeClr val="tx1"/>
                </a:solidFill>
              </a:rPr>
              <a:t>In shopping retail park Coventry .</a:t>
            </a:r>
          </a:p>
          <a:p>
            <a:r>
              <a:rPr lang="en-GB" sz="2800" dirty="0">
                <a:solidFill>
                  <a:schemeClr val="tx1"/>
                </a:solidFill>
              </a:rPr>
              <a:t>WHY: </a:t>
            </a:r>
            <a:r>
              <a:rPr lang="en-GB" sz="1800" dirty="0">
                <a:solidFill>
                  <a:schemeClr val="tx1"/>
                </a:solidFill>
              </a:rPr>
              <a:t>The imposed restriction during the lockdown was responsible for sales decrease.</a:t>
            </a:r>
          </a:p>
          <a:p>
            <a:r>
              <a:rPr lang="en-GB" sz="2800" dirty="0">
                <a:solidFill>
                  <a:schemeClr val="tx1"/>
                </a:solidFill>
              </a:rPr>
              <a:t>When: </a:t>
            </a:r>
            <a:r>
              <a:rPr lang="en-GB" sz="1800" dirty="0">
                <a:solidFill>
                  <a:schemeClr val="tx1"/>
                </a:solidFill>
              </a:rPr>
              <a:t>In 2020 covid19 lockdown .</a:t>
            </a:r>
          </a:p>
          <a:p>
            <a:r>
              <a:rPr lang="en-GB" sz="2800" dirty="0">
                <a:solidFill>
                  <a:schemeClr val="tx1"/>
                </a:solidFill>
              </a:rPr>
              <a:t>How Much: </a:t>
            </a:r>
            <a:r>
              <a:rPr lang="en-GB" sz="1800" dirty="0">
                <a:solidFill>
                  <a:schemeClr val="tx1"/>
                </a:solidFill>
              </a:rPr>
              <a:t>Since 2023 – 2025 the sales figure has stagnated at an average of 25% below the 2019 figures.</a:t>
            </a:r>
          </a:p>
          <a:p>
            <a:r>
              <a:rPr lang="en-GB" sz="2400" dirty="0">
                <a:solidFill>
                  <a:schemeClr val="tx1"/>
                </a:solidFill>
              </a:rPr>
              <a:t>HOW: </a:t>
            </a:r>
            <a:r>
              <a:rPr lang="en-GB" sz="1800" dirty="0">
                <a:solidFill>
                  <a:schemeClr val="tx1"/>
                </a:solidFill>
              </a:rPr>
              <a:t>Root issues is to apply 5w2h method with pestle analysis and fishbone diagram in solving the problem scenario.</a:t>
            </a:r>
            <a:endParaRPr lang="en-GB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240872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6300BE-D96C-22F6-553D-690EEFFC5D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9314" y="870857"/>
            <a:ext cx="9988449" cy="4794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PESTLE ANALYSIS: Basil’s Bakery</a:t>
            </a:r>
            <a:br>
              <a:rPr lang="en-GB" dirty="0">
                <a:solidFill>
                  <a:srgbClr val="000000"/>
                </a:solidFill>
              </a:rPr>
            </a:br>
            <a:endParaRPr lang="en-GB" b="1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B96C4E-C633-AD44-2B5D-616D8D99EE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095282" y="1219200"/>
            <a:ext cx="9409329" cy="4623816"/>
          </a:xfrm>
        </p:spPr>
        <p:txBody>
          <a:bodyPr>
            <a:normAutofit fontScale="92500" lnSpcReduction="20000"/>
          </a:bodyPr>
          <a:lstStyle/>
          <a:p>
            <a:r>
              <a:rPr lang="en-GB" b="1" dirty="0"/>
              <a:t> POLITICAL </a:t>
            </a:r>
          </a:p>
          <a:p>
            <a:r>
              <a:rPr lang="en-GB" b="1" dirty="0"/>
              <a:t>1. Government regulations helps basil bakery to work safely and fairly with the laws. </a:t>
            </a:r>
            <a:endParaRPr lang="en-GB" b="1" dirty="0">
              <a:solidFill>
                <a:srgbClr val="FF0000"/>
              </a:solidFill>
            </a:endParaRPr>
          </a:p>
          <a:p>
            <a:r>
              <a:rPr lang="en-GB" b="1" dirty="0"/>
              <a:t>2. Helps set standards for food quality storage and preparation </a:t>
            </a:r>
          </a:p>
          <a:p>
            <a:endParaRPr lang="en-GB" b="1" dirty="0"/>
          </a:p>
          <a:p>
            <a:r>
              <a:rPr lang="en-GB" b="1" dirty="0"/>
              <a:t>ECONOMIC  </a:t>
            </a:r>
          </a:p>
          <a:p>
            <a:r>
              <a:rPr lang="en-GB" b="1" dirty="0"/>
              <a:t>1. The stimulate the economic growth interest in operation and profitability.</a:t>
            </a:r>
          </a:p>
          <a:p>
            <a:r>
              <a:rPr lang="en-GB" b="1" dirty="0"/>
              <a:t>2. It can cause an increase in the price of bakery products.</a:t>
            </a:r>
          </a:p>
          <a:p>
            <a:endParaRPr lang="en-GB" b="1" dirty="0"/>
          </a:p>
          <a:p>
            <a:r>
              <a:rPr lang="en-GB" b="1" dirty="0"/>
              <a:t>SOCIAL </a:t>
            </a:r>
          </a:p>
          <a:p>
            <a:r>
              <a:rPr lang="en-GB" b="1" dirty="0"/>
              <a:t>1. Customers healthy lifestyle is a great demand to baking                                           production.   </a:t>
            </a:r>
          </a:p>
          <a:p>
            <a:r>
              <a:rPr lang="en-GB" b="1" dirty="0"/>
              <a:t>2. Cultural diversity for taste of preferences is a growing demand to bakery production. REFERENCE: Pestle analysis team.</a:t>
            </a:r>
          </a:p>
        </p:txBody>
      </p:sp>
    </p:spTree>
    <p:extLst>
      <p:ext uri="{BB962C8B-B14F-4D97-AF65-F5344CB8AC3E}">
        <p14:creationId xmlns:p14="http://schemas.microsoft.com/office/powerpoint/2010/main" val="13827166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1727AA-2A4B-7459-64F6-8CB68974F0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29928" y="1064693"/>
            <a:ext cx="9921394" cy="1280890"/>
          </a:xfrm>
        </p:spPr>
        <p:txBody>
          <a:bodyPr/>
          <a:lstStyle/>
          <a:p>
            <a:r>
              <a:rPr lang="en-GB" b="1" dirty="0"/>
              <a:t>PESTLE ANALYSIS: Basil’s Bakery</a:t>
            </a:r>
            <a:br>
              <a:rPr lang="en-GB" dirty="0">
                <a:solidFill>
                  <a:srgbClr val="000000"/>
                </a:solidFill>
              </a:rPr>
            </a:br>
            <a:r>
              <a:rPr lang="en-GB" dirty="0">
                <a:solidFill>
                  <a:srgbClr val="000000"/>
                </a:solidFill>
              </a:rPr>
              <a:t>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1705AF-A114-46D3-808C-4A69D3AE5A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86998" y="1705138"/>
            <a:ext cx="9634011" cy="538146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b="1" dirty="0"/>
              <a:t> TECHNOLOGICAL   </a:t>
            </a:r>
          </a:p>
          <a:p>
            <a:pPr marL="0" indent="0">
              <a:buNone/>
            </a:pPr>
            <a:r>
              <a:rPr lang="en-GB" b="1" dirty="0"/>
              <a:t> 1. The introduction of modern technological equipment and software program enhances efficient productivity. </a:t>
            </a:r>
          </a:p>
          <a:p>
            <a:pPr marL="0" indent="0">
              <a:buNone/>
            </a:pPr>
            <a:r>
              <a:rPr lang="en-GB" b="1" dirty="0"/>
              <a:t> 2. E-commerce online social media has promoted public audience in sales production.</a:t>
            </a:r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r>
              <a:rPr lang="en-GB" b="1" dirty="0"/>
              <a:t> LEGAL</a:t>
            </a:r>
          </a:p>
          <a:p>
            <a:pPr>
              <a:buAutoNum type="arabicPeriod"/>
            </a:pPr>
            <a:r>
              <a:rPr lang="en-GB" b="1" dirty="0"/>
              <a:t>This is a strict rule that demands bakeries to meet safety standard. </a:t>
            </a:r>
          </a:p>
          <a:p>
            <a:pPr marL="0" indent="0">
              <a:buNone/>
            </a:pPr>
            <a:r>
              <a:rPr lang="en-GB" b="1" dirty="0"/>
              <a:t>2. </a:t>
            </a:r>
            <a:r>
              <a:rPr lang="en-GB" b="1" dirty="0" err="1"/>
              <a:t>Ultimal</a:t>
            </a:r>
            <a:r>
              <a:rPr lang="en-GB" b="1" dirty="0"/>
              <a:t> standard compliance to the health and safety needs to minimal working hours rates labour laws.</a:t>
            </a:r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r>
              <a:rPr lang="en-GB" b="1" dirty="0"/>
              <a:t>ENVIRONMENT </a:t>
            </a:r>
          </a:p>
          <a:p>
            <a:pPr>
              <a:buAutoNum type="arabicPeriod"/>
            </a:pPr>
            <a:r>
              <a:rPr lang="en-GB" b="1" dirty="0"/>
              <a:t>Climate change is a great factor to affect production and services the availability of raw materials </a:t>
            </a:r>
          </a:p>
          <a:p>
            <a:pPr marL="0" indent="0">
              <a:buNone/>
            </a:pPr>
            <a:r>
              <a:rPr lang="en-GB" b="1" dirty="0"/>
              <a:t>2. Eco friendly of waste management practices is sustainable in maintaining environmental impact.</a:t>
            </a:r>
          </a:p>
        </p:txBody>
      </p:sp>
    </p:spTree>
    <p:extLst>
      <p:ext uri="{BB962C8B-B14F-4D97-AF65-F5344CB8AC3E}">
        <p14:creationId xmlns:p14="http://schemas.microsoft.com/office/powerpoint/2010/main" val="19179741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C915AA-9AD6-9DEC-20C0-9E11999F2E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0157" y="-336527"/>
            <a:ext cx="9910821" cy="1522825"/>
          </a:xfrm>
        </p:spPr>
        <p:txBody>
          <a:bodyPr>
            <a:normAutofit/>
          </a:bodyPr>
          <a:lstStyle/>
          <a:p>
            <a:r>
              <a:rPr lang="en-GB" sz="3200" b="1" dirty="0"/>
              <a:t>Cause and effect analysis (Fishbone diagram)</a:t>
            </a:r>
            <a:endParaRPr lang="en-US" sz="3200" dirty="0">
              <a:solidFill>
                <a:srgbClr val="000000"/>
              </a:solidFill>
            </a:endParaRPr>
          </a:p>
          <a:p>
            <a:endParaRPr lang="en-US" dirty="0"/>
          </a:p>
        </p:txBody>
      </p: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7C7CC710-0FE4-8E99-F29F-CDA36BE14A7D}"/>
              </a:ext>
            </a:extLst>
          </p:cNvPr>
          <p:cNvCxnSpPr>
            <a:cxnSpLocks/>
          </p:cNvCxnSpPr>
          <p:nvPr/>
        </p:nvCxnSpPr>
        <p:spPr>
          <a:xfrm>
            <a:off x="3030293" y="3610979"/>
            <a:ext cx="6996101" cy="0"/>
          </a:xfrm>
          <a:prstGeom prst="straightConnector1">
            <a:avLst/>
          </a:prstGeom>
          <a:ln>
            <a:headEnd type="none" w="med" len="med"/>
            <a:tailEnd type="arrow" w="med" len="med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101" name="TextBox 100">
            <a:extLst>
              <a:ext uri="{FF2B5EF4-FFF2-40B4-BE49-F238E27FC236}">
                <a16:creationId xmlns:a16="http://schemas.microsoft.com/office/drawing/2014/main" id="{14ED1F04-A4D6-FCFE-C1CA-CF0F037A7C33}"/>
              </a:ext>
            </a:extLst>
          </p:cNvPr>
          <p:cNvSpPr txBox="1"/>
          <p:nvPr/>
        </p:nvSpPr>
        <p:spPr>
          <a:xfrm>
            <a:off x="4457700" y="2467139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 dirty="0"/>
          </a:p>
        </p:txBody>
      </p:sp>
      <p:sp>
        <p:nvSpPr>
          <p:cNvPr id="111" name="Arrow: Pentagon 110">
            <a:extLst>
              <a:ext uri="{FF2B5EF4-FFF2-40B4-BE49-F238E27FC236}">
                <a16:creationId xmlns:a16="http://schemas.microsoft.com/office/drawing/2014/main" id="{B9A993CA-8FA2-99F3-2673-A405E3D3B2AE}"/>
              </a:ext>
            </a:extLst>
          </p:cNvPr>
          <p:cNvSpPr/>
          <p:nvPr/>
        </p:nvSpPr>
        <p:spPr>
          <a:xfrm>
            <a:off x="10026394" y="3204569"/>
            <a:ext cx="1854002" cy="715241"/>
          </a:xfrm>
          <a:prstGeom prst="homePlate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Decreased</a:t>
            </a:r>
          </a:p>
          <a:p>
            <a:pPr algn="ctr"/>
            <a:r>
              <a:rPr lang="en-GB" dirty="0"/>
              <a:t>sale</a:t>
            </a:r>
          </a:p>
        </p:txBody>
      </p:sp>
      <p:cxnSp>
        <p:nvCxnSpPr>
          <p:cNvPr id="114" name="Straight Arrow Connector 113">
            <a:extLst>
              <a:ext uri="{FF2B5EF4-FFF2-40B4-BE49-F238E27FC236}">
                <a16:creationId xmlns:a16="http://schemas.microsoft.com/office/drawing/2014/main" id="{8C03CF6F-30C0-D074-E83E-B30A75DAF48C}"/>
              </a:ext>
            </a:extLst>
          </p:cNvPr>
          <p:cNvCxnSpPr/>
          <p:nvPr/>
        </p:nvCxnSpPr>
        <p:spPr>
          <a:xfrm flipV="1">
            <a:off x="6361471" y="3101314"/>
            <a:ext cx="0" cy="13907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6" name="Straight Arrow Connector 115">
            <a:extLst>
              <a:ext uri="{FF2B5EF4-FFF2-40B4-BE49-F238E27FC236}">
                <a16:creationId xmlns:a16="http://schemas.microsoft.com/office/drawing/2014/main" id="{B110DA89-AEC7-D505-2648-F4B1D0248D3E}"/>
              </a:ext>
            </a:extLst>
          </p:cNvPr>
          <p:cNvCxnSpPr>
            <a:cxnSpLocks/>
          </p:cNvCxnSpPr>
          <p:nvPr/>
        </p:nvCxnSpPr>
        <p:spPr>
          <a:xfrm>
            <a:off x="6990678" y="2019595"/>
            <a:ext cx="709460" cy="1605493"/>
          </a:xfrm>
          <a:prstGeom prst="straightConnector1">
            <a:avLst/>
          </a:prstGeom>
          <a:ln>
            <a:headEnd type="none" w="med" len="med"/>
            <a:tailEnd type="arrow" w="med" len="med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18" name="Straight Arrow Connector 117">
            <a:extLst>
              <a:ext uri="{FF2B5EF4-FFF2-40B4-BE49-F238E27FC236}">
                <a16:creationId xmlns:a16="http://schemas.microsoft.com/office/drawing/2014/main" id="{F6BC57E7-33CB-DD26-3481-444BF93B3885}"/>
              </a:ext>
            </a:extLst>
          </p:cNvPr>
          <p:cNvCxnSpPr>
            <a:cxnSpLocks/>
            <a:stCxn id="137" idx="4"/>
          </p:cNvCxnSpPr>
          <p:nvPr/>
        </p:nvCxnSpPr>
        <p:spPr>
          <a:xfrm>
            <a:off x="3533343" y="1899831"/>
            <a:ext cx="945422" cy="1724752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20" name="Straight Arrow Connector 119">
            <a:extLst>
              <a:ext uri="{FF2B5EF4-FFF2-40B4-BE49-F238E27FC236}">
                <a16:creationId xmlns:a16="http://schemas.microsoft.com/office/drawing/2014/main" id="{DF048204-3F8A-E69F-30FE-B527BDAEC1ED}"/>
              </a:ext>
            </a:extLst>
          </p:cNvPr>
          <p:cNvCxnSpPr>
            <a:cxnSpLocks/>
          </p:cNvCxnSpPr>
          <p:nvPr/>
        </p:nvCxnSpPr>
        <p:spPr>
          <a:xfrm flipV="1">
            <a:off x="3740937" y="3607477"/>
            <a:ext cx="737113" cy="1503596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26" name="Straight Arrow Connector 125">
            <a:extLst>
              <a:ext uri="{FF2B5EF4-FFF2-40B4-BE49-F238E27FC236}">
                <a16:creationId xmlns:a16="http://schemas.microsoft.com/office/drawing/2014/main" id="{8D139E20-1E26-CD6B-B0C4-C3F7DC5E442C}"/>
              </a:ext>
            </a:extLst>
          </p:cNvPr>
          <p:cNvCxnSpPr>
            <a:cxnSpLocks/>
          </p:cNvCxnSpPr>
          <p:nvPr/>
        </p:nvCxnSpPr>
        <p:spPr>
          <a:xfrm flipV="1">
            <a:off x="7243999" y="3632615"/>
            <a:ext cx="452685" cy="1699965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137" name="Oval 136">
            <a:extLst>
              <a:ext uri="{FF2B5EF4-FFF2-40B4-BE49-F238E27FC236}">
                <a16:creationId xmlns:a16="http://schemas.microsoft.com/office/drawing/2014/main" id="{F3E5E907-A00D-06C3-B001-A38C95195C3D}"/>
              </a:ext>
            </a:extLst>
          </p:cNvPr>
          <p:cNvSpPr/>
          <p:nvPr/>
        </p:nvSpPr>
        <p:spPr>
          <a:xfrm>
            <a:off x="2587920" y="985431"/>
            <a:ext cx="1890845" cy="914400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MATERIAL</a:t>
            </a:r>
          </a:p>
        </p:txBody>
      </p:sp>
      <p:sp>
        <p:nvSpPr>
          <p:cNvPr id="138" name="Oval 137">
            <a:extLst>
              <a:ext uri="{FF2B5EF4-FFF2-40B4-BE49-F238E27FC236}">
                <a16:creationId xmlns:a16="http://schemas.microsoft.com/office/drawing/2014/main" id="{9DD46ED0-5275-8C96-50A6-414B6EA3DC00}"/>
              </a:ext>
            </a:extLst>
          </p:cNvPr>
          <p:cNvSpPr/>
          <p:nvPr/>
        </p:nvSpPr>
        <p:spPr>
          <a:xfrm>
            <a:off x="6160957" y="1090354"/>
            <a:ext cx="1659442" cy="914400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MAN</a:t>
            </a:r>
          </a:p>
        </p:txBody>
      </p:sp>
      <p:sp>
        <p:nvSpPr>
          <p:cNvPr id="139" name="Oval 138">
            <a:extLst>
              <a:ext uri="{FF2B5EF4-FFF2-40B4-BE49-F238E27FC236}">
                <a16:creationId xmlns:a16="http://schemas.microsoft.com/office/drawing/2014/main" id="{35A88F61-5855-21C7-F2E6-CD7D81E16F7C}"/>
              </a:ext>
            </a:extLst>
          </p:cNvPr>
          <p:cNvSpPr/>
          <p:nvPr/>
        </p:nvSpPr>
        <p:spPr>
          <a:xfrm>
            <a:off x="2479876" y="5139129"/>
            <a:ext cx="1939635" cy="914400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METHOD</a:t>
            </a:r>
          </a:p>
        </p:txBody>
      </p:sp>
      <p:sp>
        <p:nvSpPr>
          <p:cNvPr id="140" name="Oval 139">
            <a:extLst>
              <a:ext uri="{FF2B5EF4-FFF2-40B4-BE49-F238E27FC236}">
                <a16:creationId xmlns:a16="http://schemas.microsoft.com/office/drawing/2014/main" id="{78D355EA-B798-5DD4-F53F-A7B3AC43CA37}"/>
              </a:ext>
            </a:extLst>
          </p:cNvPr>
          <p:cNvSpPr/>
          <p:nvPr/>
        </p:nvSpPr>
        <p:spPr>
          <a:xfrm>
            <a:off x="6006573" y="5357014"/>
            <a:ext cx="2543144" cy="914400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ENVIRONMENT</a:t>
            </a:r>
          </a:p>
        </p:txBody>
      </p:sp>
      <p:cxnSp>
        <p:nvCxnSpPr>
          <p:cNvPr id="142" name="Straight Connector 141">
            <a:extLst>
              <a:ext uri="{FF2B5EF4-FFF2-40B4-BE49-F238E27FC236}">
                <a16:creationId xmlns:a16="http://schemas.microsoft.com/office/drawing/2014/main" id="{D01CAD1B-588E-6833-AFA7-F16735B881E6}"/>
              </a:ext>
            </a:extLst>
          </p:cNvPr>
          <p:cNvCxnSpPr>
            <a:cxnSpLocks/>
          </p:cNvCxnSpPr>
          <p:nvPr/>
        </p:nvCxnSpPr>
        <p:spPr>
          <a:xfrm flipV="1">
            <a:off x="4017124" y="2571645"/>
            <a:ext cx="2121275" cy="41283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144" name="Straight Connector 143">
            <a:extLst>
              <a:ext uri="{FF2B5EF4-FFF2-40B4-BE49-F238E27FC236}">
                <a16:creationId xmlns:a16="http://schemas.microsoft.com/office/drawing/2014/main" id="{017749CF-FF96-9B9C-D56B-E1734CC65A74}"/>
              </a:ext>
            </a:extLst>
          </p:cNvPr>
          <p:cNvCxnSpPr>
            <a:cxnSpLocks/>
          </p:cNvCxnSpPr>
          <p:nvPr/>
        </p:nvCxnSpPr>
        <p:spPr>
          <a:xfrm flipV="1">
            <a:off x="4304298" y="3179926"/>
            <a:ext cx="1902898" cy="45602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146" name="Straight Connector 145">
            <a:extLst>
              <a:ext uri="{FF2B5EF4-FFF2-40B4-BE49-F238E27FC236}">
                <a16:creationId xmlns:a16="http://schemas.microsoft.com/office/drawing/2014/main" id="{54B8EFCA-0D72-F0E5-9BD0-7616C5DBE55A}"/>
              </a:ext>
            </a:extLst>
          </p:cNvPr>
          <p:cNvCxnSpPr>
            <a:cxnSpLocks/>
          </p:cNvCxnSpPr>
          <p:nvPr/>
        </p:nvCxnSpPr>
        <p:spPr>
          <a:xfrm>
            <a:off x="4017124" y="4914509"/>
            <a:ext cx="1891665" cy="27177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148" name="Straight Connector 147">
            <a:extLst>
              <a:ext uri="{FF2B5EF4-FFF2-40B4-BE49-F238E27FC236}">
                <a16:creationId xmlns:a16="http://schemas.microsoft.com/office/drawing/2014/main" id="{3DB12C22-2D32-A695-892A-302CCF1B5558}"/>
              </a:ext>
            </a:extLst>
          </p:cNvPr>
          <p:cNvCxnSpPr>
            <a:cxnSpLocks/>
          </p:cNvCxnSpPr>
          <p:nvPr/>
        </p:nvCxnSpPr>
        <p:spPr>
          <a:xfrm>
            <a:off x="4259887" y="4270374"/>
            <a:ext cx="1655590" cy="30773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150" name="Straight Connector 149">
            <a:extLst>
              <a:ext uri="{FF2B5EF4-FFF2-40B4-BE49-F238E27FC236}">
                <a16:creationId xmlns:a16="http://schemas.microsoft.com/office/drawing/2014/main" id="{6B8AA9AE-3394-FA99-329B-9663204DFB90}"/>
              </a:ext>
            </a:extLst>
          </p:cNvPr>
          <p:cNvCxnSpPr>
            <a:cxnSpLocks/>
          </p:cNvCxnSpPr>
          <p:nvPr/>
        </p:nvCxnSpPr>
        <p:spPr>
          <a:xfrm flipV="1">
            <a:off x="7278145" y="2517097"/>
            <a:ext cx="1457067" cy="44296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152" name="Straight Connector 151">
            <a:extLst>
              <a:ext uri="{FF2B5EF4-FFF2-40B4-BE49-F238E27FC236}">
                <a16:creationId xmlns:a16="http://schemas.microsoft.com/office/drawing/2014/main" id="{2AB9A670-2112-59D0-260D-27012CAE7F82}"/>
              </a:ext>
            </a:extLst>
          </p:cNvPr>
          <p:cNvCxnSpPr>
            <a:cxnSpLocks/>
          </p:cNvCxnSpPr>
          <p:nvPr/>
        </p:nvCxnSpPr>
        <p:spPr>
          <a:xfrm flipV="1">
            <a:off x="7475958" y="3092054"/>
            <a:ext cx="1227602" cy="9900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154" name="Straight Connector 153">
            <a:extLst>
              <a:ext uri="{FF2B5EF4-FFF2-40B4-BE49-F238E27FC236}">
                <a16:creationId xmlns:a16="http://schemas.microsoft.com/office/drawing/2014/main" id="{D255BE38-F27B-0632-D1ED-BB88309E8DC7}"/>
              </a:ext>
            </a:extLst>
          </p:cNvPr>
          <p:cNvCxnSpPr>
            <a:cxnSpLocks/>
          </p:cNvCxnSpPr>
          <p:nvPr/>
        </p:nvCxnSpPr>
        <p:spPr>
          <a:xfrm>
            <a:off x="7517970" y="4383729"/>
            <a:ext cx="2020885" cy="0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156" name="Straight Connector 155">
            <a:extLst>
              <a:ext uri="{FF2B5EF4-FFF2-40B4-BE49-F238E27FC236}">
                <a16:creationId xmlns:a16="http://schemas.microsoft.com/office/drawing/2014/main" id="{6FC148C1-7D60-D504-257B-8D7F11109F03}"/>
              </a:ext>
            </a:extLst>
          </p:cNvPr>
          <p:cNvCxnSpPr>
            <a:cxnSpLocks/>
          </p:cNvCxnSpPr>
          <p:nvPr/>
        </p:nvCxnSpPr>
        <p:spPr>
          <a:xfrm flipV="1">
            <a:off x="7355761" y="5096985"/>
            <a:ext cx="1903738" cy="14088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189" name="TextBox 188">
            <a:extLst>
              <a:ext uri="{FF2B5EF4-FFF2-40B4-BE49-F238E27FC236}">
                <a16:creationId xmlns:a16="http://schemas.microsoft.com/office/drawing/2014/main" id="{02487B31-C038-3D86-4F07-B90FA2990AD5}"/>
              </a:ext>
            </a:extLst>
          </p:cNvPr>
          <p:cNvSpPr txBox="1"/>
          <p:nvPr/>
        </p:nvSpPr>
        <p:spPr>
          <a:xfrm>
            <a:off x="3880556" y="1933266"/>
            <a:ext cx="316586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Low source of organic</a:t>
            </a:r>
          </a:p>
          <a:p>
            <a:r>
              <a:rPr lang="en-GB" dirty="0"/>
              <a:t>products</a:t>
            </a:r>
          </a:p>
        </p:txBody>
      </p:sp>
      <p:sp>
        <p:nvSpPr>
          <p:cNvPr id="190" name="TextBox 189">
            <a:extLst>
              <a:ext uri="{FF2B5EF4-FFF2-40B4-BE49-F238E27FC236}">
                <a16:creationId xmlns:a16="http://schemas.microsoft.com/office/drawing/2014/main" id="{8255B1C4-B506-E761-0291-60FD919E1E81}"/>
              </a:ext>
            </a:extLst>
          </p:cNvPr>
          <p:cNvSpPr txBox="1"/>
          <p:nvPr/>
        </p:nvSpPr>
        <p:spPr>
          <a:xfrm>
            <a:off x="4283185" y="2588922"/>
            <a:ext cx="269012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High cost of baking </a:t>
            </a:r>
          </a:p>
          <a:p>
            <a:r>
              <a:rPr lang="en-GB" dirty="0"/>
              <a:t>ingredients</a:t>
            </a:r>
          </a:p>
        </p:txBody>
      </p:sp>
      <p:sp>
        <p:nvSpPr>
          <p:cNvPr id="191" name="TextBox 190">
            <a:extLst>
              <a:ext uri="{FF2B5EF4-FFF2-40B4-BE49-F238E27FC236}">
                <a16:creationId xmlns:a16="http://schemas.microsoft.com/office/drawing/2014/main" id="{89180FF0-A600-64EB-F54F-5281BE23018D}"/>
              </a:ext>
            </a:extLst>
          </p:cNvPr>
          <p:cNvSpPr txBox="1"/>
          <p:nvPr/>
        </p:nvSpPr>
        <p:spPr>
          <a:xfrm>
            <a:off x="7803417" y="1805688"/>
            <a:ext cx="25877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Artisan lone </a:t>
            </a:r>
          </a:p>
          <a:p>
            <a:r>
              <a:rPr lang="en-GB" dirty="0"/>
              <a:t>baker</a:t>
            </a:r>
          </a:p>
        </p:txBody>
      </p:sp>
      <p:sp>
        <p:nvSpPr>
          <p:cNvPr id="192" name="TextBox 191">
            <a:extLst>
              <a:ext uri="{FF2B5EF4-FFF2-40B4-BE49-F238E27FC236}">
                <a16:creationId xmlns:a16="http://schemas.microsoft.com/office/drawing/2014/main" id="{D4CC2013-4416-1635-0350-8BE56F987E33}"/>
              </a:ext>
            </a:extLst>
          </p:cNvPr>
          <p:cNvSpPr txBox="1"/>
          <p:nvPr/>
        </p:nvSpPr>
        <p:spPr>
          <a:xfrm>
            <a:off x="7776559" y="2472274"/>
            <a:ext cx="185400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Insufficient workers</a:t>
            </a:r>
          </a:p>
        </p:txBody>
      </p:sp>
      <p:sp>
        <p:nvSpPr>
          <p:cNvPr id="193" name="TextBox 192">
            <a:extLst>
              <a:ext uri="{FF2B5EF4-FFF2-40B4-BE49-F238E27FC236}">
                <a16:creationId xmlns:a16="http://schemas.microsoft.com/office/drawing/2014/main" id="{168AE5A4-CBAA-2F38-2886-9CEF2D7647F3}"/>
              </a:ext>
            </a:extLst>
          </p:cNvPr>
          <p:cNvSpPr txBox="1"/>
          <p:nvPr/>
        </p:nvSpPr>
        <p:spPr>
          <a:xfrm>
            <a:off x="7489120" y="4517790"/>
            <a:ext cx="28297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Government lock</a:t>
            </a:r>
          </a:p>
          <a:p>
            <a:r>
              <a:rPr lang="en-GB" dirty="0"/>
              <a:t> down</a:t>
            </a:r>
          </a:p>
        </p:txBody>
      </p:sp>
      <p:sp>
        <p:nvSpPr>
          <p:cNvPr id="196" name="TextBox 195">
            <a:extLst>
              <a:ext uri="{FF2B5EF4-FFF2-40B4-BE49-F238E27FC236}">
                <a16:creationId xmlns:a16="http://schemas.microsoft.com/office/drawing/2014/main" id="{BDBAA536-2B05-3CD0-3529-12CF84753959}"/>
              </a:ext>
            </a:extLst>
          </p:cNvPr>
          <p:cNvSpPr txBox="1"/>
          <p:nvPr/>
        </p:nvSpPr>
        <p:spPr>
          <a:xfrm>
            <a:off x="7752637" y="3721065"/>
            <a:ext cx="250394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Shopping retail </a:t>
            </a:r>
          </a:p>
          <a:p>
            <a:r>
              <a:rPr lang="en-GB" dirty="0"/>
              <a:t>park</a:t>
            </a:r>
          </a:p>
        </p:txBody>
      </p:sp>
      <p:sp>
        <p:nvSpPr>
          <p:cNvPr id="197" name="TextBox 196">
            <a:extLst>
              <a:ext uri="{FF2B5EF4-FFF2-40B4-BE49-F238E27FC236}">
                <a16:creationId xmlns:a16="http://schemas.microsoft.com/office/drawing/2014/main" id="{8A8778BF-3EDC-A54B-2BDC-63B1ABB5BB67}"/>
              </a:ext>
            </a:extLst>
          </p:cNvPr>
          <p:cNvSpPr txBox="1"/>
          <p:nvPr/>
        </p:nvSpPr>
        <p:spPr>
          <a:xfrm>
            <a:off x="4458708" y="3665893"/>
            <a:ext cx="282099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Unsatisfactory waiting</a:t>
            </a:r>
          </a:p>
          <a:p>
            <a:r>
              <a:rPr lang="en-GB" dirty="0"/>
              <a:t>time</a:t>
            </a:r>
          </a:p>
        </p:txBody>
      </p:sp>
      <p:sp>
        <p:nvSpPr>
          <p:cNvPr id="198" name="TextBox 197">
            <a:extLst>
              <a:ext uri="{FF2B5EF4-FFF2-40B4-BE49-F238E27FC236}">
                <a16:creationId xmlns:a16="http://schemas.microsoft.com/office/drawing/2014/main" id="{281A4B6E-9F01-E696-E45F-565FA4EB2915}"/>
              </a:ext>
            </a:extLst>
          </p:cNvPr>
          <p:cNvSpPr txBox="1"/>
          <p:nvPr/>
        </p:nvSpPr>
        <p:spPr>
          <a:xfrm>
            <a:off x="4139276" y="4315988"/>
            <a:ext cx="33498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Lack of pre-order phone </a:t>
            </a:r>
          </a:p>
          <a:p>
            <a:r>
              <a:rPr lang="en-GB" dirty="0"/>
              <a:t>Customer services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BE69C548-2D69-D685-347D-B897D8334996}"/>
              </a:ext>
            </a:extLst>
          </p:cNvPr>
          <p:cNvCxnSpPr/>
          <p:nvPr/>
        </p:nvCxnSpPr>
        <p:spPr>
          <a:xfrm>
            <a:off x="2015613" y="4129548"/>
            <a:ext cx="914400" cy="9144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454786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D99987-98D1-706D-2E63-5B8DDBF317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338328"/>
            <a:ext cx="8915399" cy="932688"/>
          </a:xfrm>
        </p:spPr>
        <p:txBody>
          <a:bodyPr/>
          <a:lstStyle/>
          <a:p>
            <a:r>
              <a:rPr lang="en-GB" b="1" dirty="0"/>
              <a:t>Conclusion</a:t>
            </a:r>
          </a:p>
        </p:txBody>
      </p:sp>
      <p:cxnSp>
        <p:nvCxnSpPr>
          <p:cNvPr id="78" name="Straight Connector 77">
            <a:extLst>
              <a:ext uri="{FF2B5EF4-FFF2-40B4-BE49-F238E27FC236}">
                <a16:creationId xmlns:a16="http://schemas.microsoft.com/office/drawing/2014/main" id="{242E72C8-FC82-F9D0-8DEF-035D1C79CCD2}"/>
              </a:ext>
            </a:extLst>
          </p:cNvPr>
          <p:cNvCxnSpPr>
            <a:cxnSpLocks/>
          </p:cNvCxnSpPr>
          <p:nvPr/>
        </p:nvCxnSpPr>
        <p:spPr>
          <a:xfrm>
            <a:off x="5222587" y="2883837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FD851ECD-47C3-7550-D45B-9A79F03F287E}"/>
              </a:ext>
            </a:extLst>
          </p:cNvPr>
          <p:cNvSpPr txBox="1"/>
          <p:nvPr/>
        </p:nvSpPr>
        <p:spPr>
          <a:xfrm>
            <a:off x="1610590" y="2036619"/>
            <a:ext cx="8915399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. I have used 5w2h to understand the root cause of the problem facing basil bakery decline sales.  </a:t>
            </a:r>
          </a:p>
          <a:p>
            <a:endParaRPr lang="en-GB" dirty="0"/>
          </a:p>
          <a:p>
            <a:r>
              <a:rPr lang="en-GB" dirty="0"/>
              <a:t>. I have used pestle analysis to analyse the root problems of basil bakery.</a:t>
            </a:r>
          </a:p>
          <a:p>
            <a:endParaRPr lang="en-GB" dirty="0"/>
          </a:p>
          <a:p>
            <a:r>
              <a:rPr lang="en-GB" dirty="0"/>
              <a:t>. I have also used an Ishikawa or fishbone diagram tool to identify the root causes of basil bakery sales problems.</a:t>
            </a:r>
          </a:p>
        </p:txBody>
      </p:sp>
    </p:spTree>
    <p:extLst>
      <p:ext uri="{BB962C8B-B14F-4D97-AF65-F5344CB8AC3E}">
        <p14:creationId xmlns:p14="http://schemas.microsoft.com/office/powerpoint/2010/main" val="39704733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7B30E9-9073-E60E-A7A9-048C6F3D69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521208"/>
            <a:ext cx="8915399" cy="860400"/>
          </a:xfrm>
        </p:spPr>
        <p:txBody>
          <a:bodyPr/>
          <a:lstStyle/>
          <a:p>
            <a:r>
              <a:rPr lang="en-GB" b="1" dirty="0"/>
              <a:t>References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8D0C3B-0DFC-3E5A-28D7-AC7CD95B6A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89706" y="1600200"/>
            <a:ext cx="9914905" cy="4517136"/>
          </a:xfrm>
        </p:spPr>
        <p:txBody>
          <a:bodyPr/>
          <a:lstStyle/>
          <a:p>
            <a:r>
              <a:rPr lang="en-GB" b="1" dirty="0">
                <a:solidFill>
                  <a:srgbClr val="FF0000"/>
                </a:solidFill>
                <a:latin typeface="Arial"/>
                <a:ea typeface="Roboto"/>
                <a:cs typeface="Roboto"/>
              </a:rPr>
              <a:t>5 sources</a:t>
            </a:r>
            <a:br>
              <a:rPr lang="en-GB" b="1" dirty="0">
                <a:latin typeface="Arial"/>
                <a:ea typeface="Roboto"/>
                <a:cs typeface="Roboto"/>
              </a:rPr>
            </a:br>
            <a:r>
              <a:rPr lang="en-GB" b="1" dirty="0">
                <a:latin typeface="Arial"/>
                <a:ea typeface="Roboto"/>
                <a:cs typeface="Roboto"/>
              </a:rPr>
              <a:t>1- PESTEL analysis Team</a:t>
            </a:r>
            <a:r>
              <a:rPr lang="en-GB" sz="1800" b="1" dirty="0">
                <a:solidFill>
                  <a:srgbClr val="1D4ED8"/>
                </a:solidFill>
                <a:latin typeface="Roboto"/>
                <a:ea typeface="Roboto"/>
                <a:cs typeface="Roboto"/>
              </a:rPr>
              <a:t>.</a:t>
            </a:r>
          </a:p>
          <a:p>
            <a:r>
              <a:rPr lang="en-GB" sz="1800" b="1" dirty="0">
                <a:solidFill>
                  <a:srgbClr val="1D4ED8"/>
                </a:solidFill>
                <a:latin typeface="Roboto"/>
                <a:ea typeface="Roboto"/>
                <a:cs typeface="Roboto"/>
              </a:rPr>
              <a:t>2 – Bjorn Anderson, business process improvement. Toolbox 2</a:t>
            </a:r>
            <a:r>
              <a:rPr lang="en-GB" sz="1800" b="1" baseline="30000" dirty="0">
                <a:solidFill>
                  <a:srgbClr val="1D4ED8"/>
                </a:solidFill>
                <a:latin typeface="Roboto"/>
                <a:ea typeface="Roboto"/>
                <a:cs typeface="Roboto"/>
              </a:rPr>
              <a:t>nd</a:t>
            </a:r>
            <a:r>
              <a:rPr lang="en-GB" sz="1800" b="1" dirty="0">
                <a:solidFill>
                  <a:srgbClr val="1D4ED8"/>
                </a:solidFill>
                <a:latin typeface="Roboto"/>
                <a:ea typeface="Roboto"/>
                <a:cs typeface="Roboto"/>
              </a:rPr>
              <a:t> ed, quality pass, 2007.</a:t>
            </a:r>
          </a:p>
          <a:p>
            <a:r>
              <a:rPr lang="en-GB" sz="1800" b="1" dirty="0">
                <a:solidFill>
                  <a:srgbClr val="1D4ED8"/>
                </a:solidFill>
                <a:latin typeface="Roboto"/>
                <a:ea typeface="Roboto"/>
                <a:cs typeface="Roboto"/>
              </a:rPr>
              <a:t>3 – Tessa </a:t>
            </a:r>
            <a:r>
              <a:rPr lang="en-GB" sz="1800" b="1" dirty="0" err="1">
                <a:solidFill>
                  <a:srgbClr val="1D4ED8"/>
                </a:solidFill>
                <a:latin typeface="Roboto"/>
                <a:ea typeface="Roboto"/>
                <a:cs typeface="Roboto"/>
              </a:rPr>
              <a:t>zulenia</a:t>
            </a:r>
            <a:r>
              <a:rPr lang="en-GB" sz="1800" b="1" dirty="0">
                <a:solidFill>
                  <a:srgbClr val="1D4ED8"/>
                </a:solidFill>
                <a:latin typeface="Roboto"/>
                <a:ea typeface="Roboto"/>
                <a:cs typeface="Roboto"/>
              </a:rPr>
              <a:t> </a:t>
            </a:r>
            <a:r>
              <a:rPr lang="en-GB" sz="1800" b="1" dirty="0" err="1">
                <a:solidFill>
                  <a:srgbClr val="1D4ED8"/>
                </a:solidFill>
                <a:latin typeface="Roboto"/>
                <a:ea typeface="Roboto"/>
                <a:cs typeface="Roboto"/>
              </a:rPr>
              <a:t>fitri</a:t>
            </a:r>
            <a:r>
              <a:rPr lang="en-GB" sz="1800" b="1" dirty="0">
                <a:solidFill>
                  <a:srgbClr val="1D4ED8"/>
                </a:solidFill>
                <a:latin typeface="Roboto"/>
                <a:ea typeface="Roboto"/>
                <a:cs typeface="Roboto"/>
              </a:rPr>
              <a:t>, analysis of bread production quality at </a:t>
            </a:r>
            <a:r>
              <a:rPr lang="en-GB" sz="1800" b="1" dirty="0" err="1">
                <a:solidFill>
                  <a:srgbClr val="1D4ED8"/>
                </a:solidFill>
                <a:latin typeface="Roboto"/>
                <a:ea typeface="Roboto"/>
                <a:cs typeface="Roboto"/>
              </a:rPr>
              <a:t>smes</a:t>
            </a:r>
            <a:r>
              <a:rPr lang="en-GB" sz="1800" b="1" dirty="0">
                <a:solidFill>
                  <a:srgbClr val="1D4ED8"/>
                </a:solidFill>
                <a:latin typeface="Roboto"/>
                <a:ea typeface="Roboto"/>
                <a:cs typeface="Roboto"/>
              </a:rPr>
              <a:t> industry using statistical    </a:t>
            </a:r>
          </a:p>
          <a:p>
            <a:r>
              <a:rPr lang="en-GB" sz="1800" b="1" dirty="0">
                <a:solidFill>
                  <a:srgbClr val="1D4ED8"/>
                </a:solidFill>
                <a:latin typeface="Roboto"/>
                <a:ea typeface="Roboto"/>
                <a:cs typeface="Roboto"/>
              </a:rPr>
              <a:t>           process control (SPC). (2025).</a:t>
            </a:r>
          </a:p>
          <a:p>
            <a:r>
              <a:rPr lang="en-GB" sz="1800" b="1" dirty="0">
                <a:solidFill>
                  <a:srgbClr val="1D4ED8"/>
                </a:solidFill>
                <a:latin typeface="Roboto"/>
                <a:ea typeface="Roboto"/>
                <a:cs typeface="Roboto"/>
              </a:rPr>
              <a:t>4 – Keara Brosnan – international marketing manager @ </a:t>
            </a:r>
            <a:r>
              <a:rPr lang="en-GB" sz="1800" b="1" dirty="0" err="1">
                <a:solidFill>
                  <a:srgbClr val="1D4ED8"/>
                </a:solidFill>
                <a:latin typeface="Roboto"/>
                <a:ea typeface="Roboto"/>
                <a:cs typeface="Roboto"/>
              </a:rPr>
              <a:t>fabriq</a:t>
            </a:r>
            <a:endParaRPr lang="en-GB" sz="1800" b="1" dirty="0">
              <a:solidFill>
                <a:srgbClr val="1D4ED8"/>
              </a:solidFill>
              <a:latin typeface="Roboto"/>
              <a:ea typeface="Roboto"/>
              <a:cs typeface="Roboto"/>
            </a:endParaRPr>
          </a:p>
          <a:p>
            <a:r>
              <a:rPr lang="en-GB" sz="1800" b="1" dirty="0">
                <a:solidFill>
                  <a:srgbClr val="1D4ED8"/>
                </a:solidFill>
                <a:latin typeface="Roboto"/>
                <a:ea typeface="Roboto"/>
                <a:cs typeface="Roboto"/>
              </a:rPr>
              <a:t>5 . </a:t>
            </a:r>
          </a:p>
          <a:p>
            <a:endParaRPr lang="en-GB" b="1" dirty="0">
              <a:latin typeface="Arial"/>
              <a:ea typeface="Roboto"/>
              <a:cs typeface="Roboto"/>
            </a:endParaRPr>
          </a:p>
        </p:txBody>
      </p:sp>
    </p:spTree>
    <p:extLst>
      <p:ext uri="{BB962C8B-B14F-4D97-AF65-F5344CB8AC3E}">
        <p14:creationId xmlns:p14="http://schemas.microsoft.com/office/powerpoint/2010/main" val="35912596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107DF-28D1-AECE-299A-375E6A01AF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22761" y="935647"/>
            <a:ext cx="4340631" cy="242020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100" dirty="0"/>
              <a:t>				</a:t>
            </a:r>
            <a:r>
              <a:rPr lang="en-US" sz="5400" b="1" dirty="0"/>
              <a:t>Questions</a:t>
            </a:r>
            <a:r>
              <a:rPr lang="en-US" sz="5400" dirty="0"/>
              <a:t> </a:t>
            </a:r>
          </a:p>
        </p:txBody>
      </p:sp>
      <p:pic>
        <p:nvPicPr>
          <p:cNvPr id="1030" name="Picture 6" descr="Thank You Images - Free Download on Freepik">
            <a:extLst>
              <a:ext uri="{FF2B5EF4-FFF2-40B4-BE49-F238E27FC236}">
                <a16:creationId xmlns:a16="http://schemas.microsoft.com/office/drawing/2014/main" id="{4E528340-6F23-E58F-AD00-71C55AF8F1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43" r="174" b="3"/>
          <a:stretch/>
        </p:blipFill>
        <p:spPr bwMode="auto">
          <a:xfrm>
            <a:off x="929675" y="1250067"/>
            <a:ext cx="4213521" cy="43265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507828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2E5369"/>
      </a:dk2>
      <a:lt2>
        <a:srgbClr val="CFE2E7"/>
      </a:lt2>
      <a:accent1>
        <a:srgbClr val="353535"/>
      </a:accent1>
      <a:accent2>
        <a:srgbClr val="31B4E6"/>
      </a:accent2>
      <a:accent3>
        <a:srgbClr val="265991"/>
      </a:accent3>
      <a:accent4>
        <a:srgbClr val="7E40CC"/>
      </a:accent4>
      <a:accent5>
        <a:srgbClr val="B927E9"/>
      </a:accent5>
      <a:accent6>
        <a:srgbClr val="E833BF"/>
      </a:accent6>
      <a:hlink>
        <a:srgbClr val="2DA0F1"/>
      </a:hlink>
      <a:folHlink>
        <a:srgbClr val="7ED1E6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4F34B87B-9C7A-41AE-A6CB-48536223DFF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1775</TotalTime>
  <Words>677</Words>
  <Application>Microsoft Office PowerPoint</Application>
  <PresentationFormat>Widescreen</PresentationFormat>
  <Paragraphs>100</Paragraphs>
  <Slides>11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8" baseType="lpstr">
      <vt:lpstr>A</vt:lpstr>
      <vt:lpstr>Aptos</vt:lpstr>
      <vt:lpstr>Arial</vt:lpstr>
      <vt:lpstr>Century Gothic</vt:lpstr>
      <vt:lpstr>Roboto</vt:lpstr>
      <vt:lpstr>Wingdings 3</vt:lpstr>
      <vt:lpstr>Wisp</vt:lpstr>
      <vt:lpstr>MODULE NAME- PROBLEM SOLVING AND DECISION MAKING   MODULE CODE – LCLM4004 STUDENT NAME – FRANCIS SHAKAH OMOROGBE STUDENT ID - 2528397 LECTURER- ANITA NAN Assignment 1: Presentation</vt:lpstr>
      <vt:lpstr>OVERVIEW</vt:lpstr>
      <vt:lpstr>Introduction</vt:lpstr>
      <vt:lpstr>Company background</vt:lpstr>
      <vt:lpstr>Problem: nature and scope</vt:lpstr>
      <vt:lpstr>PESTLE ANALYSIS: Basil’s Bakery </vt:lpstr>
      <vt:lpstr>PESTLE ANALYSIS: Basil’s Bakery  </vt:lpstr>
      <vt:lpstr>Cause and effect analysis (Fishbone diagram) </vt:lpstr>
      <vt:lpstr>Conclusion</vt:lpstr>
      <vt:lpstr>References </vt:lpstr>
      <vt:lpstr>    Questions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Anita Nan</dc:creator>
  <cp:lastModifiedBy>Francis Shakah Omorogbe (2528397)</cp:lastModifiedBy>
  <cp:revision>93</cp:revision>
  <dcterms:created xsi:type="dcterms:W3CDTF">2024-10-08T15:58:04Z</dcterms:created>
  <dcterms:modified xsi:type="dcterms:W3CDTF">2026-07-13T00:13:07Z</dcterms:modified>
</cp:coreProperties>
</file>