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Override1.xml" ContentType="application/vnd.openxmlformats-officedocument.themeOverride+xml"/>
  <Override PartName="/ppt/theme/themeOverride2.xml" ContentType="application/vnd.openxmlformats-officedocument.themeOverride+xml"/>
  <Override PartName="/ppt/theme/themeOverride3.xml" ContentType="application/vnd.openxmlformats-officedocument.themeOverride+xml"/>
  <Override PartName="/ppt/theme/themeOverride4.xml" ContentType="application/vnd.openxmlformats-officedocument.themeOverride+xml"/>
  <Override PartName="/ppt/theme/themeOverride5.xml" ContentType="application/vnd.openxmlformats-officedocument.themeOverride+xml"/>
  <Override PartName="/ppt/theme/themeOverride6.xml" ContentType="application/vnd.openxmlformats-officedocument.themeOverride+xml"/>
  <Override PartName="/ppt/theme/themeOverride7.xml" ContentType="application/vnd.openxmlformats-officedocument.themeOverride+xml"/>
  <Override PartName="/ppt/theme/themeOverride8.xml" ContentType="application/vnd.openxmlformats-officedocument.themeOverride+xml"/>
  <Override PartName="/ppt/theme/themeOverride9.xml" ContentType="application/vnd.openxmlformats-officedocument.themeOverride+xml"/>
  <Override PartName="/ppt/theme/themeOverride10.xml" ContentType="application/vnd.openxmlformats-officedocument.themeOverride+xml"/>
  <Override PartName="/ppt/theme/themeOverride11.xml" ContentType="application/vnd.openxmlformats-officedocument.themeOverride+xml"/>
  <Override PartName="/ppt/theme/themeOverride12.xml" ContentType="application/vnd.openxmlformats-officedocument.themeOverride+xml"/>
  <Override PartName="/ppt/theme/themeOverride13.xml" ContentType="application/vnd.openxmlformats-officedocument.themeOverride+xml"/>
  <Override PartName="/ppt/theme/themeOverride14.xml" ContentType="application/vnd.openxmlformats-officedocument.themeOverride+xml"/>
  <Override PartName="/ppt/theme/themeOverride15.xml" ContentType="application/vnd.openxmlformats-officedocument.themeOverride+xml"/>
  <Override PartName="/ppt/theme/themeOverride16.xml" ContentType="application/vnd.openxmlformats-officedocument.themeOverride+xml"/>
  <Override PartName="/ppt/theme/themeOverride17.xml" ContentType="application/vnd.openxmlformats-officedocument.themeOverride+xml"/>
  <Override PartName="/ppt/theme/themeOverride18.xml" ContentType="application/vnd.openxmlformats-officedocument.themeOverride+xml"/>
  <Override PartName="/ppt/theme/themeOverride19.xml" ContentType="application/vnd.openxmlformats-officedocument.themeOverride+xml"/>
  <Override PartName="/ppt/theme/themeOverride20.xml" ContentType="application/vnd.openxmlformats-officedocument.themeOverride+xml"/>
  <Override PartName="/ppt/theme/themeOverride21.xml" ContentType="application/vnd.openxmlformats-officedocument.themeOverride+xml"/>
  <Override PartName="/ppt/theme/themeOverride22.xml" ContentType="application/vnd.openxmlformats-officedocument.themeOverride+xml"/>
  <Override PartName="/ppt/theme/themeOverride23.xml" ContentType="application/vnd.openxmlformats-officedocument.themeOverride+xml"/>
  <Override PartName="/ppt/theme/themeOverride24.xml" ContentType="application/vnd.openxmlformats-officedocument.themeOverride+xml"/>
  <Override PartName="/ppt/theme/themeOverride25.xml" ContentType="application/vnd.openxmlformats-officedocument.themeOverride+xml"/>
  <Override PartName="/ppt/theme/themeOverride26.xml" ContentType="application/vnd.openxmlformats-officedocument.themeOverride+xml"/>
  <Override PartName="/ppt/theme/themeOverride27.xml" ContentType="application/vnd.openxmlformats-officedocument.themeOverride+xml"/>
  <Override PartName="/ppt/theme/themeOverride28.xml" ContentType="application/vnd.openxmlformats-officedocument.themeOverride+xml"/>
  <Override PartName="/ppt/theme/themeOverride29.xml" ContentType="application/vnd.openxmlformats-officedocument.themeOverride+xml"/>
  <Override PartName="/ppt/theme/themeOverride30.xml" ContentType="application/vnd.openxmlformats-officedocument.themeOverride+xml"/>
  <Override PartName="/ppt/theme/themeOverride31.xml" ContentType="application/vnd.openxmlformats-officedocument.themeOverride+xml"/>
  <Override PartName="/ppt/theme/themeOverride32.xml" ContentType="application/vnd.openxmlformats-officedocument.themeOverride+xml"/>
  <Override PartName="/ppt/theme/themeOverride33.xml" ContentType="application/vnd.openxmlformats-officedocument.themeOverride+xml"/>
  <Override PartName="/ppt/theme/themeOverride34.xml" ContentType="application/vnd.openxmlformats-officedocument.themeOverride+xml"/>
  <Override PartName="/ppt/theme/themeOverride35.xml" ContentType="application/vnd.openxmlformats-officedocument.themeOverride+xml"/>
  <Override PartName="/ppt/theme/themeOverride36.xml" ContentType="application/vnd.openxmlformats-officedocument.themeOverride+xml"/>
  <Override PartName="/ppt/theme/themeOverride37.xml" ContentType="application/vnd.openxmlformats-officedocument.themeOverride+xml"/>
  <Override PartName="/ppt/notesSlides/notesSlide1.xml" ContentType="application/vnd.openxmlformats-officedocument.presentationml.notesSlide+xml"/>
  <Override PartName="/ppt/theme/themeOverride38.xml" ContentType="application/vnd.openxmlformats-officedocument.themeOverride+xml"/>
  <Override PartName="/ppt/theme/themeOverride39.xml" ContentType="application/vnd.openxmlformats-officedocument.themeOverride+xml"/>
  <Override PartName="/ppt/theme/themeOverride40.xml" ContentType="application/vnd.openxmlformats-officedocument.themeOverride+xml"/>
  <Override PartName="/ppt/theme/themeOverride41.xml" ContentType="application/vnd.openxmlformats-officedocument.themeOverride+xml"/>
  <Override PartName="/ppt/theme/themeOverride42.xml" ContentType="application/vnd.openxmlformats-officedocument.themeOverride+xml"/>
  <Override PartName="/ppt/theme/themeOverride43.xml" ContentType="application/vnd.openxmlformats-officedocument.themeOverride+xml"/>
  <Override PartName="/ppt/theme/themeOverride44.xml" ContentType="application/vnd.openxmlformats-officedocument.themeOverride+xml"/>
  <Override PartName="/ppt/theme/themeOverride45.xml" ContentType="application/vnd.openxmlformats-officedocument.themeOverr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p:sldMasterIdLst>
    <p:sldMasterId id="2147483648" r:id="rId1"/>
  </p:sldMasterIdLst>
  <p:notesMasterIdLst>
    <p:notesMasterId r:id="rId47"/>
  </p:notesMasterIdLst>
  <p:handoutMasterIdLst>
    <p:handoutMasterId r:id="rId48"/>
  </p:handoutMasterIdLst>
  <p:sldIdLst>
    <p:sldId id="371" r:id="rId2"/>
    <p:sldId id="671" r:id="rId3"/>
    <p:sldId id="737" r:id="rId4"/>
    <p:sldId id="670" r:id="rId5"/>
    <p:sldId id="672" r:id="rId6"/>
    <p:sldId id="673" r:id="rId7"/>
    <p:sldId id="738" r:id="rId8"/>
    <p:sldId id="674" r:id="rId9"/>
    <p:sldId id="675" r:id="rId10"/>
    <p:sldId id="676" r:id="rId11"/>
    <p:sldId id="739" r:id="rId12"/>
    <p:sldId id="740" r:id="rId13"/>
    <p:sldId id="741" r:id="rId14"/>
    <p:sldId id="742" r:id="rId15"/>
    <p:sldId id="743" r:id="rId16"/>
    <p:sldId id="677" r:id="rId17"/>
    <p:sldId id="522" r:id="rId18"/>
    <p:sldId id="744" r:id="rId19"/>
    <p:sldId id="678" r:id="rId20"/>
    <p:sldId id="679" r:id="rId21"/>
    <p:sldId id="698" r:id="rId22"/>
    <p:sldId id="745" r:id="rId23"/>
    <p:sldId id="680" r:id="rId24"/>
    <p:sldId id="681" r:id="rId25"/>
    <p:sldId id="746" r:id="rId26"/>
    <p:sldId id="682" r:id="rId27"/>
    <p:sldId id="747" r:id="rId28"/>
    <p:sldId id="683" r:id="rId29"/>
    <p:sldId id="684" r:id="rId30"/>
    <p:sldId id="748" r:id="rId31"/>
    <p:sldId id="685" r:id="rId32"/>
    <p:sldId id="686" r:id="rId33"/>
    <p:sldId id="687" r:id="rId34"/>
    <p:sldId id="688" r:id="rId35"/>
    <p:sldId id="689" r:id="rId36"/>
    <p:sldId id="749" r:id="rId37"/>
    <p:sldId id="690" r:id="rId38"/>
    <p:sldId id="750" r:id="rId39"/>
    <p:sldId id="691" r:id="rId40"/>
    <p:sldId id="692" r:id="rId41"/>
    <p:sldId id="693" r:id="rId42"/>
    <p:sldId id="751" r:id="rId43"/>
    <p:sldId id="694" r:id="rId44"/>
    <p:sldId id="696" r:id="rId45"/>
    <p:sldId id="695" r:id="rId46"/>
  </p:sldIdLst>
  <p:sldSz cx="12190413" cy="6859588"/>
  <p:notesSz cx="9144000" cy="6858000"/>
  <p:defaultTex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0000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中度样式 2 - 强调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106" autoAdjust="0"/>
    <p:restoredTop sz="86817" autoAdjust="0"/>
  </p:normalViewPr>
  <p:slideViewPr>
    <p:cSldViewPr>
      <p:cViewPr varScale="1">
        <p:scale>
          <a:sx n="72" d="100"/>
          <a:sy n="72" d="100"/>
        </p:scale>
        <p:origin x="1008" y="62"/>
      </p:cViewPr>
      <p:guideLst>
        <p:guide orient="horz" pos="2160"/>
        <p:guide pos="3840"/>
      </p:guideLst>
    </p:cSldViewPr>
  </p:slideViewPr>
  <p:outlineViewPr>
    <p:cViewPr>
      <p:scale>
        <a:sx n="33" d="100"/>
        <a:sy n="33" d="100"/>
      </p:scale>
      <p:origin x="252" y="59814"/>
    </p:cViewPr>
  </p:outlin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notesMaster" Target="notesMasters/notesMaster1.xml"/><Relationship Id="rId50"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handoutMaster" Target="handoutMasters/handoutMaster1.xml"/><Relationship Id="rId8" Type="http://schemas.openxmlformats.org/officeDocument/2006/relationships/slide" Target="slides/slide7.xml"/><Relationship Id="rId51"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sz="quarter" idx="1"/>
          </p:nvPr>
        </p:nvSpPr>
        <p:spPr>
          <a:xfrm>
            <a:off x="5180013" y="0"/>
            <a:ext cx="3962400" cy="342900"/>
          </a:xfrm>
          <a:prstGeom prst="rect">
            <a:avLst/>
          </a:prstGeom>
        </p:spPr>
        <p:txBody>
          <a:bodyPr vert="horz" lIns="91440" tIns="45720" rIns="91440" bIns="45720" rtlCol="0"/>
          <a:lstStyle>
            <a:lvl1pPr algn="r">
              <a:defRPr sz="1200"/>
            </a:lvl1pPr>
          </a:lstStyle>
          <a:p>
            <a:fld id="{EB915022-A997-4DF3-8499-075E49A52474}" type="datetimeFigureOut">
              <a:rPr lang="zh-CN" altLang="en-US" smtClean="0"/>
              <a:t>2025/5/11</a:t>
            </a:fld>
            <a:endParaRPr lang="zh-CN" altLang="en-US"/>
          </a:p>
        </p:txBody>
      </p:sp>
      <p:sp>
        <p:nvSpPr>
          <p:cNvPr id="4" name="页脚占位符 3"/>
          <p:cNvSpPr>
            <a:spLocks noGrp="1"/>
          </p:cNvSpPr>
          <p:nvPr>
            <p:ph type="ftr" sz="quarter" idx="2"/>
          </p:nvPr>
        </p:nvSpPr>
        <p:spPr>
          <a:xfrm>
            <a:off x="0" y="6513513"/>
            <a:ext cx="3962400" cy="342900"/>
          </a:xfrm>
          <a:prstGeom prst="rect">
            <a:avLst/>
          </a:prstGeom>
        </p:spPr>
        <p:txBody>
          <a:bodyPr vert="horz" lIns="91440" tIns="45720" rIns="91440" bIns="45720" rtlCol="0" anchor="b"/>
          <a:lstStyle>
            <a:lvl1pPr algn="l">
              <a:defRPr sz="1200"/>
            </a:lvl1pPr>
          </a:lstStyle>
          <a:p>
            <a:endParaRPr lang="zh-CN" altLang="en-US"/>
          </a:p>
        </p:txBody>
      </p:sp>
      <p:sp>
        <p:nvSpPr>
          <p:cNvPr id="5" name="灯片编号占位符 4"/>
          <p:cNvSpPr>
            <a:spLocks noGrp="1"/>
          </p:cNvSpPr>
          <p:nvPr>
            <p:ph type="sldNum" sz="quarter" idx="3"/>
          </p:nvPr>
        </p:nvSpPr>
        <p:spPr>
          <a:xfrm>
            <a:off x="5180013" y="6513513"/>
            <a:ext cx="3962400" cy="342900"/>
          </a:xfrm>
          <a:prstGeom prst="rect">
            <a:avLst/>
          </a:prstGeom>
        </p:spPr>
        <p:txBody>
          <a:bodyPr vert="horz" lIns="91440" tIns="45720" rIns="91440" bIns="45720" rtlCol="0" anchor="b"/>
          <a:lstStyle>
            <a:lvl1pPr algn="r">
              <a:defRPr sz="1200"/>
            </a:lvl1pPr>
          </a:lstStyle>
          <a:p>
            <a:fld id="{82DF80B7-87AD-4D22-82DF-3074D172CFFA}" type="slidenum">
              <a:rPr lang="zh-CN" altLang="en-US" smtClean="0"/>
              <a:t>‹#›</a:t>
            </a:fld>
            <a:endParaRPr lang="zh-CN"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f sldNum="0"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5179484" y="0"/>
            <a:ext cx="3962400" cy="342900"/>
          </a:xfrm>
          <a:prstGeom prst="rect">
            <a:avLst/>
          </a:prstGeom>
        </p:spPr>
        <p:txBody>
          <a:bodyPr vert="horz" lIns="91440" tIns="45720" rIns="91440" bIns="45720" rtlCol="0"/>
          <a:lstStyle>
            <a:lvl1pPr algn="r">
              <a:defRPr sz="1200"/>
            </a:lvl1pPr>
          </a:lstStyle>
          <a:p>
            <a:fld id="{D2A4731B-CE8C-46D1-AE18-5115C7560FE6}" type="datetimeFigureOut">
              <a:rPr lang="zh-CN" altLang="en-US" smtClean="0"/>
              <a:t>2025/5/11</a:t>
            </a:fld>
            <a:endParaRPr lang="zh-CN" altLang="en-US"/>
          </a:p>
        </p:txBody>
      </p:sp>
      <p:sp>
        <p:nvSpPr>
          <p:cNvPr id="4" name="幻灯片图像占位符 3"/>
          <p:cNvSpPr>
            <a:spLocks noGrp="1" noRot="1" noChangeAspect="1"/>
          </p:cNvSpPr>
          <p:nvPr>
            <p:ph type="sldImg" idx="2"/>
          </p:nvPr>
        </p:nvSpPr>
        <p:spPr>
          <a:xfrm>
            <a:off x="2287588" y="514350"/>
            <a:ext cx="4568825" cy="257175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914400" y="3257550"/>
            <a:ext cx="7315200" cy="3086100"/>
          </a:xfrm>
          <a:prstGeom prst="rect">
            <a:avLst/>
          </a:prstGeom>
        </p:spPr>
        <p:txBody>
          <a:bodyPr vert="horz" lIns="91440" tIns="45720" rIns="91440" bIns="45720" rtlCol="0">
            <a:normAutofit/>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6" name="页脚占位符 5"/>
          <p:cNvSpPr>
            <a:spLocks noGrp="1"/>
          </p:cNvSpPr>
          <p:nvPr>
            <p:ph type="ftr" sz="quarter" idx="4"/>
          </p:nvPr>
        </p:nvSpPr>
        <p:spPr>
          <a:xfrm>
            <a:off x="0" y="6513910"/>
            <a:ext cx="3962400" cy="342900"/>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5179484" y="6513910"/>
            <a:ext cx="3962400" cy="342900"/>
          </a:xfrm>
          <a:prstGeom prst="rect">
            <a:avLst/>
          </a:prstGeom>
        </p:spPr>
        <p:txBody>
          <a:bodyPr vert="horz" lIns="91440" tIns="45720" rIns="91440" bIns="45720" rtlCol="0" anchor="b"/>
          <a:lstStyle>
            <a:lvl1pPr algn="r">
              <a:defRPr sz="1200"/>
            </a:lvl1pPr>
          </a:lstStyle>
          <a:p>
            <a:fld id="{AB63FA80-F00C-4A7E-884D-8773B4EA9B65}" type="slidenum">
              <a:rPr lang="zh-CN" altLang="en-US" smtClean="0"/>
              <a:t>‹#›</a:t>
            </a:fld>
            <a:endParaRPr lang="zh-CN" altLang="en-US"/>
          </a:p>
        </p:txBody>
      </p:sp>
    </p:spTree>
    <p:extLst>
      <p:ext uri="{BB962C8B-B14F-4D97-AF65-F5344CB8AC3E}">
        <p14:creationId xmlns:p14="http://schemas.microsoft.com/office/powerpoint/2010/main" val="923321321"/>
      </p:ext>
    </p:extLst>
  </p:cSld>
  <p:clrMap bg1="lt1" tx1="dk1" bg2="lt2" tx2="dk2" accent1="accent1" accent2="accent2" accent3="accent3" accent4="accent4" accent5="accent5" accent6="accent6" hlink="hlink" folHlink="folHlink"/>
  <p:hf sldNum="0" hdr="0" ftr="0" dt="0"/>
  <p:notesStyle>
    <a:lvl1pPr marL="0" algn="l" defTabSz="1219200" rtl="0" eaLnBrk="1" latinLnBrk="0" hangingPunct="1">
      <a:defRPr sz="1600" kern="1200">
        <a:solidFill>
          <a:schemeClr val="tx1"/>
        </a:solidFill>
        <a:latin typeface="+mn-lt"/>
        <a:ea typeface="+mn-ea"/>
        <a:cs typeface="+mn-cs"/>
      </a:defRPr>
    </a:lvl1pPr>
    <a:lvl2pPr marL="609600" algn="l" defTabSz="1219200" rtl="0" eaLnBrk="1" latinLnBrk="0" hangingPunct="1">
      <a:defRPr sz="1600" kern="1200">
        <a:solidFill>
          <a:schemeClr val="tx1"/>
        </a:solidFill>
        <a:latin typeface="+mn-lt"/>
        <a:ea typeface="+mn-ea"/>
        <a:cs typeface="+mn-cs"/>
      </a:defRPr>
    </a:lvl2pPr>
    <a:lvl3pPr marL="1219200" algn="l" defTabSz="1219200" rtl="0" eaLnBrk="1" latinLnBrk="0" hangingPunct="1">
      <a:defRPr sz="1600" kern="1200">
        <a:solidFill>
          <a:schemeClr val="tx1"/>
        </a:solidFill>
        <a:latin typeface="+mn-lt"/>
        <a:ea typeface="+mn-ea"/>
        <a:cs typeface="+mn-cs"/>
      </a:defRPr>
    </a:lvl3pPr>
    <a:lvl4pPr marL="1828800" algn="l" defTabSz="1219200" rtl="0" eaLnBrk="1" latinLnBrk="0" hangingPunct="1">
      <a:defRPr sz="1600" kern="1200">
        <a:solidFill>
          <a:schemeClr val="tx1"/>
        </a:solidFill>
        <a:latin typeface="+mn-lt"/>
        <a:ea typeface="+mn-ea"/>
        <a:cs typeface="+mn-cs"/>
      </a:defRPr>
    </a:lvl4pPr>
    <a:lvl5pPr marL="2438400" algn="l" defTabSz="1219200" rtl="0" eaLnBrk="1" latinLnBrk="0" hangingPunct="1">
      <a:defRPr sz="1600" kern="1200">
        <a:solidFill>
          <a:schemeClr val="tx1"/>
        </a:solidFill>
        <a:latin typeface="+mn-lt"/>
        <a:ea typeface="+mn-ea"/>
        <a:cs typeface="+mn-cs"/>
      </a:defRPr>
    </a:lvl5pPr>
    <a:lvl6pPr marL="3048000" algn="l" defTabSz="1219200" rtl="0" eaLnBrk="1" latinLnBrk="0" hangingPunct="1">
      <a:defRPr sz="1600" kern="1200">
        <a:solidFill>
          <a:schemeClr val="tx1"/>
        </a:solidFill>
        <a:latin typeface="+mn-lt"/>
        <a:ea typeface="+mn-ea"/>
        <a:cs typeface="+mn-cs"/>
      </a:defRPr>
    </a:lvl6pPr>
    <a:lvl7pPr marL="3657600" algn="l" defTabSz="1219200" rtl="0" eaLnBrk="1" latinLnBrk="0" hangingPunct="1">
      <a:defRPr sz="1600" kern="1200">
        <a:solidFill>
          <a:schemeClr val="tx1"/>
        </a:solidFill>
        <a:latin typeface="+mn-lt"/>
        <a:ea typeface="+mn-ea"/>
        <a:cs typeface="+mn-cs"/>
      </a:defRPr>
    </a:lvl7pPr>
    <a:lvl8pPr marL="4267200" algn="l" defTabSz="1219200" rtl="0" eaLnBrk="1" latinLnBrk="0" hangingPunct="1">
      <a:defRPr sz="1600" kern="1200">
        <a:solidFill>
          <a:schemeClr val="tx1"/>
        </a:solidFill>
        <a:latin typeface="+mn-lt"/>
        <a:ea typeface="+mn-ea"/>
        <a:cs typeface="+mn-cs"/>
      </a:defRPr>
    </a:lvl8pPr>
    <a:lvl9pPr marL="4876800" algn="l" defTabSz="1219200" rtl="0" eaLnBrk="1" latinLnBrk="0" hangingPunct="1">
      <a:defRPr sz="16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TW" altLang="en-US" dirty="0"/>
          </a:p>
        </p:txBody>
      </p:sp>
    </p:spTree>
    <p:extLst>
      <p:ext uri="{BB962C8B-B14F-4D97-AF65-F5344CB8AC3E}">
        <p14:creationId xmlns:p14="http://schemas.microsoft.com/office/powerpoint/2010/main" val="25938991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nvPr>
        </p:nvSpPr>
        <p:spPr>
          <a:xfrm>
            <a:off x="914283" y="2130919"/>
            <a:ext cx="10361851" cy="1470366"/>
          </a:xfrm>
        </p:spPr>
        <p:txBody>
          <a:bodyPr/>
          <a:lstStyle/>
          <a:p>
            <a:r>
              <a:rPr lang="zh-CN" altLang="en-US"/>
              <a:t>单击此处编辑母版标题样式</a:t>
            </a:r>
          </a:p>
        </p:txBody>
      </p:sp>
      <p:sp>
        <p:nvSpPr>
          <p:cNvPr id="3" name="副标题 2"/>
          <p:cNvSpPr>
            <a:spLocks noGrp="1"/>
          </p:cNvSpPr>
          <p:nvPr>
            <p:ph type="subTitle" idx="1"/>
          </p:nvPr>
        </p:nvSpPr>
        <p:spPr>
          <a:xfrm>
            <a:off x="1828564" y="3887100"/>
            <a:ext cx="8533289" cy="1753006"/>
          </a:xfrm>
        </p:spPr>
        <p:txBody>
          <a:bodyPr/>
          <a:lstStyle>
            <a:lvl1pPr marL="0" indent="0" algn="ctr">
              <a:buNone/>
              <a:defRPr>
                <a:solidFill>
                  <a:schemeClr val="tx1">
                    <a:tint val="75000"/>
                  </a:schemeClr>
                </a:solidFill>
              </a:defRPr>
            </a:lvl1pPr>
            <a:lvl2pPr marL="609600" indent="0" algn="ctr">
              <a:buNone/>
              <a:defRPr>
                <a:solidFill>
                  <a:schemeClr val="tx1">
                    <a:tint val="75000"/>
                  </a:schemeClr>
                </a:solidFill>
              </a:defRPr>
            </a:lvl2pPr>
            <a:lvl3pPr marL="1219200" indent="0" algn="ctr">
              <a:buNone/>
              <a:defRPr>
                <a:solidFill>
                  <a:schemeClr val="tx1">
                    <a:tint val="75000"/>
                  </a:schemeClr>
                </a:solidFill>
              </a:defRPr>
            </a:lvl3pPr>
            <a:lvl4pPr marL="1828800" indent="0" algn="ctr">
              <a:buNone/>
              <a:defRPr>
                <a:solidFill>
                  <a:schemeClr val="tx1">
                    <a:tint val="75000"/>
                  </a:schemeClr>
                </a:solidFill>
              </a:defRPr>
            </a:lvl4pPr>
            <a:lvl5pPr marL="2438400" indent="0" algn="ctr">
              <a:buNone/>
              <a:defRPr>
                <a:solidFill>
                  <a:schemeClr val="tx1">
                    <a:tint val="75000"/>
                  </a:schemeClr>
                </a:solidFill>
              </a:defRPr>
            </a:lvl5pPr>
            <a:lvl6pPr marL="3048000" indent="0" algn="ctr">
              <a:buNone/>
              <a:defRPr>
                <a:solidFill>
                  <a:schemeClr val="tx1">
                    <a:tint val="75000"/>
                  </a:schemeClr>
                </a:solidFill>
              </a:defRPr>
            </a:lvl6pPr>
            <a:lvl7pPr marL="3657600" indent="0" algn="ctr">
              <a:buNone/>
              <a:defRPr>
                <a:solidFill>
                  <a:schemeClr val="tx1">
                    <a:tint val="75000"/>
                  </a:schemeClr>
                </a:solidFill>
              </a:defRPr>
            </a:lvl7pPr>
            <a:lvl8pPr marL="4267200" indent="0" algn="ctr">
              <a:buNone/>
              <a:defRPr>
                <a:solidFill>
                  <a:schemeClr val="tx1">
                    <a:tint val="75000"/>
                  </a:schemeClr>
                </a:solidFill>
              </a:defRPr>
            </a:lvl8pPr>
            <a:lvl9pPr marL="4876800" indent="0" algn="ctr">
              <a:buNone/>
              <a:defRPr>
                <a:solidFill>
                  <a:schemeClr val="tx1">
                    <a:tint val="75000"/>
                  </a:schemeClr>
                </a:solidFill>
              </a:defRPr>
            </a:lvl9pPr>
          </a:lstStyle>
          <a:p>
            <a:r>
              <a:rPr lang="zh-CN" altLang="en-US"/>
              <a:t>单击此处编辑母版副标题样式</a:t>
            </a:r>
          </a:p>
        </p:txBody>
      </p:sp>
      <p:sp>
        <p:nvSpPr>
          <p:cNvPr id="4" name="日期占位符 3"/>
          <p:cNvSpPr>
            <a:spLocks noGrp="1"/>
          </p:cNvSpPr>
          <p:nvPr>
            <p:ph type="dt" sz="half" idx="10"/>
          </p:nvPr>
        </p:nvSpPr>
        <p:spPr/>
        <p:txBody>
          <a:bodyPr/>
          <a:lstStyle/>
          <a:p>
            <a:fld id="{67A009EC-57E2-404F-85A6-5BD9FEAB1787}" type="datetime1">
              <a:rPr lang="zh-CN" altLang="en-US" smtClean="0"/>
              <a:t>2025/5/11</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a:xfrm>
            <a:off x="2" y="6230646"/>
            <a:ext cx="792089" cy="628942"/>
          </a:xfrm>
          <a:prstGeom prst="rect">
            <a:avLst/>
          </a:prstGeom>
        </p:spPr>
        <p:txBody>
          <a:bodyPr/>
          <a:lstStyle>
            <a:lvl1pPr>
              <a:defRPr sz="2800"/>
            </a:lvl1pPr>
          </a:lstStyle>
          <a:p>
            <a:fld id="{7183A52F-D388-438E-A748-ED6C72307AC6}" type="slidenum">
              <a:rPr lang="zh-CN" altLang="en-US" smtClean="0"/>
              <a:t>‹#›</a:t>
            </a:fld>
            <a:endParaRPr lang="zh-CN" alt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idx="1"/>
          </p:nvPr>
        </p:nvSpPr>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A091EB6F-1D34-AB4D-AA80-22D269F95281}" type="datetime1">
              <a:rPr lang="zh-CN" altLang="en-US" smtClean="0"/>
              <a:t>2025/5/11</a:t>
            </a:fld>
            <a:endParaRPr lang="zh-CN" altLang="en-US"/>
          </a:p>
        </p:txBody>
      </p:sp>
      <p:sp>
        <p:nvSpPr>
          <p:cNvPr id="5" name="页脚占位符 4"/>
          <p:cNvSpPr>
            <a:spLocks noGrp="1"/>
          </p:cNvSpPr>
          <p:nvPr>
            <p:ph type="ftr" sz="quarter" idx="11"/>
          </p:nvPr>
        </p:nvSpPr>
        <p:spPr/>
        <p:txBody>
          <a:bodyPr/>
          <a:lstStyle/>
          <a:p>
            <a:endParaRPr lang="zh-CN"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962961" y="4407922"/>
            <a:ext cx="10361851" cy="1362390"/>
          </a:xfrm>
        </p:spPr>
        <p:txBody>
          <a:bodyPr anchor="t"/>
          <a:lstStyle>
            <a:lvl1pPr algn="l">
              <a:defRPr sz="5300" b="1" cap="all"/>
            </a:lvl1pPr>
          </a:lstStyle>
          <a:p>
            <a:r>
              <a:rPr lang="zh-CN" altLang="en-US"/>
              <a:t>单击此处编辑母版标题样式</a:t>
            </a:r>
          </a:p>
        </p:txBody>
      </p:sp>
      <p:sp>
        <p:nvSpPr>
          <p:cNvPr id="3" name="文本占位符 2"/>
          <p:cNvSpPr>
            <a:spLocks noGrp="1"/>
          </p:cNvSpPr>
          <p:nvPr>
            <p:ph type="body" idx="1"/>
          </p:nvPr>
        </p:nvSpPr>
        <p:spPr>
          <a:xfrm>
            <a:off x="962961" y="2907388"/>
            <a:ext cx="10361851" cy="1500534"/>
          </a:xfrm>
        </p:spPr>
        <p:txBody>
          <a:bodyPr anchor="b"/>
          <a:lstStyle>
            <a:lvl1pPr marL="0" indent="0">
              <a:buNone/>
              <a:defRPr sz="2700">
                <a:solidFill>
                  <a:schemeClr val="tx1">
                    <a:tint val="75000"/>
                  </a:schemeClr>
                </a:solidFill>
              </a:defRPr>
            </a:lvl1pPr>
            <a:lvl2pPr marL="609600" indent="0">
              <a:buNone/>
              <a:defRPr sz="2400">
                <a:solidFill>
                  <a:schemeClr val="tx1">
                    <a:tint val="75000"/>
                  </a:schemeClr>
                </a:solidFill>
              </a:defRPr>
            </a:lvl2pPr>
            <a:lvl3pPr marL="1219200" indent="0">
              <a:buNone/>
              <a:defRPr sz="2100">
                <a:solidFill>
                  <a:schemeClr val="tx1">
                    <a:tint val="75000"/>
                  </a:schemeClr>
                </a:solidFill>
              </a:defRPr>
            </a:lvl3pPr>
            <a:lvl4pPr marL="1828800" indent="0">
              <a:buNone/>
              <a:defRPr sz="1900">
                <a:solidFill>
                  <a:schemeClr val="tx1">
                    <a:tint val="75000"/>
                  </a:schemeClr>
                </a:solidFill>
              </a:defRPr>
            </a:lvl4pPr>
            <a:lvl5pPr marL="2438400" indent="0">
              <a:buNone/>
              <a:defRPr sz="1900">
                <a:solidFill>
                  <a:schemeClr val="tx1">
                    <a:tint val="75000"/>
                  </a:schemeClr>
                </a:solidFill>
              </a:defRPr>
            </a:lvl5pPr>
            <a:lvl6pPr marL="3048000" indent="0">
              <a:buNone/>
              <a:defRPr sz="1900">
                <a:solidFill>
                  <a:schemeClr val="tx1">
                    <a:tint val="75000"/>
                  </a:schemeClr>
                </a:solidFill>
              </a:defRPr>
            </a:lvl6pPr>
            <a:lvl7pPr marL="3657600" indent="0">
              <a:buNone/>
              <a:defRPr sz="1900">
                <a:solidFill>
                  <a:schemeClr val="tx1">
                    <a:tint val="75000"/>
                  </a:schemeClr>
                </a:solidFill>
              </a:defRPr>
            </a:lvl7pPr>
            <a:lvl8pPr marL="4267200" indent="0">
              <a:buNone/>
              <a:defRPr sz="1900">
                <a:solidFill>
                  <a:schemeClr val="tx1">
                    <a:tint val="75000"/>
                  </a:schemeClr>
                </a:solidFill>
              </a:defRPr>
            </a:lvl8pPr>
            <a:lvl9pPr marL="4876800" indent="0">
              <a:buNone/>
              <a:defRPr sz="1900">
                <a:solidFill>
                  <a:schemeClr val="tx1">
                    <a:tint val="75000"/>
                  </a:schemeClr>
                </a:solidFill>
              </a:defRPr>
            </a:lvl9pPr>
          </a:lstStyle>
          <a:p>
            <a:pPr lvl="0"/>
            <a:r>
              <a:rPr lang="zh-CN" altLang="en-US"/>
              <a:t>单击此处编辑母版文本样式</a:t>
            </a:r>
          </a:p>
        </p:txBody>
      </p:sp>
      <p:sp>
        <p:nvSpPr>
          <p:cNvPr id="4" name="日期占位符 3"/>
          <p:cNvSpPr>
            <a:spLocks noGrp="1"/>
          </p:cNvSpPr>
          <p:nvPr>
            <p:ph type="dt" sz="half" idx="10"/>
          </p:nvPr>
        </p:nvSpPr>
        <p:spPr/>
        <p:txBody>
          <a:bodyPr/>
          <a:lstStyle/>
          <a:p>
            <a:fld id="{3B8C24D9-D21A-7C40-A680-405A948FFC92}" type="datetime1">
              <a:rPr lang="zh-CN" altLang="en-US" smtClean="0"/>
              <a:t>2025/5/11</a:t>
            </a:fld>
            <a:endParaRPr lang="zh-CN" altLang="en-US"/>
          </a:p>
        </p:txBody>
      </p:sp>
      <p:sp>
        <p:nvSpPr>
          <p:cNvPr id="5" name="页脚占位符 4"/>
          <p:cNvSpPr>
            <a:spLocks noGrp="1"/>
          </p:cNvSpPr>
          <p:nvPr>
            <p:ph type="ftr" sz="quarter" idx="11"/>
          </p:nvPr>
        </p:nvSpPr>
        <p:spPr/>
        <p:txBody>
          <a:bodyPr/>
          <a:lstStyle/>
          <a:p>
            <a:endParaRPr lang="zh-CN" alt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sz="half" idx="1"/>
          </p:nvPr>
        </p:nvSpPr>
        <p:spPr>
          <a:xfrm>
            <a:off x="609523" y="1600574"/>
            <a:ext cx="5384099" cy="4527011"/>
          </a:xfrm>
        </p:spPr>
        <p:txBody>
          <a:bodyPr/>
          <a:lstStyle>
            <a:lvl1pPr>
              <a:defRPr sz="3700"/>
            </a:lvl1pPr>
            <a:lvl2pPr>
              <a:defRPr sz="3200"/>
            </a:lvl2pPr>
            <a:lvl3pPr>
              <a:defRPr sz="2700"/>
            </a:lvl3pPr>
            <a:lvl4pPr>
              <a:defRPr sz="2400"/>
            </a:lvl4pPr>
            <a:lvl5pPr>
              <a:defRPr sz="2400"/>
            </a:lvl5pPr>
            <a:lvl6pPr>
              <a:defRPr sz="2400"/>
            </a:lvl6pPr>
            <a:lvl7pPr>
              <a:defRPr sz="2400"/>
            </a:lvl7pPr>
            <a:lvl8pPr>
              <a:defRPr sz="2400"/>
            </a:lvl8pPr>
            <a:lvl9pPr>
              <a:defRPr sz="24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内容占位符 3"/>
          <p:cNvSpPr>
            <a:spLocks noGrp="1"/>
          </p:cNvSpPr>
          <p:nvPr>
            <p:ph sz="half" idx="2"/>
          </p:nvPr>
        </p:nvSpPr>
        <p:spPr>
          <a:xfrm>
            <a:off x="6196793" y="1600574"/>
            <a:ext cx="5384099" cy="4527011"/>
          </a:xfrm>
        </p:spPr>
        <p:txBody>
          <a:bodyPr/>
          <a:lstStyle>
            <a:lvl1pPr>
              <a:defRPr sz="3700"/>
            </a:lvl1pPr>
            <a:lvl2pPr>
              <a:defRPr sz="3200"/>
            </a:lvl2pPr>
            <a:lvl3pPr>
              <a:defRPr sz="2700"/>
            </a:lvl3pPr>
            <a:lvl4pPr>
              <a:defRPr sz="2400"/>
            </a:lvl4pPr>
            <a:lvl5pPr>
              <a:defRPr sz="2400"/>
            </a:lvl5pPr>
            <a:lvl6pPr>
              <a:defRPr sz="2400"/>
            </a:lvl6pPr>
            <a:lvl7pPr>
              <a:defRPr sz="2400"/>
            </a:lvl7pPr>
            <a:lvl8pPr>
              <a:defRPr sz="2400"/>
            </a:lvl8pPr>
            <a:lvl9pPr>
              <a:defRPr sz="24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日期占位符 4"/>
          <p:cNvSpPr>
            <a:spLocks noGrp="1"/>
          </p:cNvSpPr>
          <p:nvPr>
            <p:ph type="dt" sz="half" idx="10"/>
          </p:nvPr>
        </p:nvSpPr>
        <p:spPr/>
        <p:txBody>
          <a:bodyPr/>
          <a:lstStyle/>
          <a:p>
            <a:fld id="{251F7683-F025-B44E-AE06-E33914094DCF}" type="datetime1">
              <a:rPr lang="zh-CN" altLang="en-US" smtClean="0"/>
              <a:t>2025/5/11</a:t>
            </a:fld>
            <a:endParaRPr lang="zh-CN" altLang="en-US"/>
          </a:p>
        </p:txBody>
      </p:sp>
      <p:sp>
        <p:nvSpPr>
          <p:cNvPr id="6" name="页脚占位符 5"/>
          <p:cNvSpPr>
            <a:spLocks noGrp="1"/>
          </p:cNvSpPr>
          <p:nvPr>
            <p:ph type="ftr" sz="quarter" idx="11"/>
          </p:nvPr>
        </p:nvSpPr>
        <p:spPr/>
        <p:txBody>
          <a:bodyPr/>
          <a:lstStyle/>
          <a:p>
            <a:endParaRPr lang="zh-CN"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lvl1pPr>
              <a:defRPr/>
            </a:lvl1pPr>
          </a:lstStyle>
          <a:p>
            <a:r>
              <a:rPr lang="zh-CN" altLang="en-US"/>
              <a:t>单击此处编辑母版标题样式</a:t>
            </a:r>
          </a:p>
        </p:txBody>
      </p:sp>
      <p:sp>
        <p:nvSpPr>
          <p:cNvPr id="3" name="文本占位符 2"/>
          <p:cNvSpPr>
            <a:spLocks noGrp="1"/>
          </p:cNvSpPr>
          <p:nvPr>
            <p:ph type="body" idx="1"/>
          </p:nvPr>
        </p:nvSpPr>
        <p:spPr>
          <a:xfrm>
            <a:off x="609521" y="1535471"/>
            <a:ext cx="5386216" cy="639911"/>
          </a:xfrm>
        </p:spPr>
        <p:txBody>
          <a:bodyPr anchor="b"/>
          <a:lstStyle>
            <a:lvl1pPr marL="0" indent="0">
              <a:buNone/>
              <a:defRPr sz="3200" b="1"/>
            </a:lvl1pPr>
            <a:lvl2pPr marL="609600" indent="0">
              <a:buNone/>
              <a:defRPr sz="2700" b="1"/>
            </a:lvl2pPr>
            <a:lvl3pPr marL="1219200" indent="0">
              <a:buNone/>
              <a:defRPr sz="2400" b="1"/>
            </a:lvl3pPr>
            <a:lvl4pPr marL="1828800" indent="0">
              <a:buNone/>
              <a:defRPr sz="2100" b="1"/>
            </a:lvl4pPr>
            <a:lvl5pPr marL="2438400" indent="0">
              <a:buNone/>
              <a:defRPr sz="2100" b="1"/>
            </a:lvl5pPr>
            <a:lvl6pPr marL="3048000" indent="0">
              <a:buNone/>
              <a:defRPr sz="2100" b="1"/>
            </a:lvl6pPr>
            <a:lvl7pPr marL="3657600" indent="0">
              <a:buNone/>
              <a:defRPr sz="2100" b="1"/>
            </a:lvl7pPr>
            <a:lvl8pPr marL="4267200" indent="0">
              <a:buNone/>
              <a:defRPr sz="2100" b="1"/>
            </a:lvl8pPr>
            <a:lvl9pPr marL="4876800" indent="0">
              <a:buNone/>
              <a:defRPr sz="2100" b="1"/>
            </a:lvl9pPr>
          </a:lstStyle>
          <a:p>
            <a:pPr lvl="0"/>
            <a:r>
              <a:rPr lang="zh-CN" altLang="en-US"/>
              <a:t>单击此处编辑母版文本样式</a:t>
            </a:r>
          </a:p>
        </p:txBody>
      </p:sp>
      <p:sp>
        <p:nvSpPr>
          <p:cNvPr id="4" name="内容占位符 3"/>
          <p:cNvSpPr>
            <a:spLocks noGrp="1"/>
          </p:cNvSpPr>
          <p:nvPr>
            <p:ph sz="half" idx="2"/>
          </p:nvPr>
        </p:nvSpPr>
        <p:spPr>
          <a:xfrm>
            <a:off x="609521" y="2175380"/>
            <a:ext cx="5386216" cy="3952203"/>
          </a:xfrm>
        </p:spPr>
        <p:txBody>
          <a:bodyPr/>
          <a:lstStyle>
            <a:lvl1pPr>
              <a:defRPr sz="3200"/>
            </a:lvl1pPr>
            <a:lvl2pPr>
              <a:defRPr sz="2700"/>
            </a:lvl2pPr>
            <a:lvl3pPr>
              <a:defRPr sz="2400"/>
            </a:lvl3pPr>
            <a:lvl4pPr>
              <a:defRPr sz="2100"/>
            </a:lvl4pPr>
            <a:lvl5pPr>
              <a:defRPr sz="2100"/>
            </a:lvl5pPr>
            <a:lvl6pPr>
              <a:defRPr sz="2100"/>
            </a:lvl6pPr>
            <a:lvl7pPr>
              <a:defRPr sz="2100"/>
            </a:lvl7pPr>
            <a:lvl8pPr>
              <a:defRPr sz="2100"/>
            </a:lvl8pPr>
            <a:lvl9pPr>
              <a:defRPr sz="21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文本占位符 4"/>
          <p:cNvSpPr>
            <a:spLocks noGrp="1"/>
          </p:cNvSpPr>
          <p:nvPr>
            <p:ph type="body" sz="quarter" idx="3"/>
          </p:nvPr>
        </p:nvSpPr>
        <p:spPr>
          <a:xfrm>
            <a:off x="6192562" y="1535471"/>
            <a:ext cx="5388332" cy="639911"/>
          </a:xfrm>
        </p:spPr>
        <p:txBody>
          <a:bodyPr anchor="b"/>
          <a:lstStyle>
            <a:lvl1pPr marL="0" indent="0">
              <a:buNone/>
              <a:defRPr sz="3200" b="1"/>
            </a:lvl1pPr>
            <a:lvl2pPr marL="609600" indent="0">
              <a:buNone/>
              <a:defRPr sz="2700" b="1"/>
            </a:lvl2pPr>
            <a:lvl3pPr marL="1219200" indent="0">
              <a:buNone/>
              <a:defRPr sz="2400" b="1"/>
            </a:lvl3pPr>
            <a:lvl4pPr marL="1828800" indent="0">
              <a:buNone/>
              <a:defRPr sz="2100" b="1"/>
            </a:lvl4pPr>
            <a:lvl5pPr marL="2438400" indent="0">
              <a:buNone/>
              <a:defRPr sz="2100" b="1"/>
            </a:lvl5pPr>
            <a:lvl6pPr marL="3048000" indent="0">
              <a:buNone/>
              <a:defRPr sz="2100" b="1"/>
            </a:lvl6pPr>
            <a:lvl7pPr marL="3657600" indent="0">
              <a:buNone/>
              <a:defRPr sz="2100" b="1"/>
            </a:lvl7pPr>
            <a:lvl8pPr marL="4267200" indent="0">
              <a:buNone/>
              <a:defRPr sz="2100" b="1"/>
            </a:lvl8pPr>
            <a:lvl9pPr marL="4876800" indent="0">
              <a:buNone/>
              <a:defRPr sz="2100" b="1"/>
            </a:lvl9pPr>
          </a:lstStyle>
          <a:p>
            <a:pPr lvl="0"/>
            <a:r>
              <a:rPr lang="zh-CN" altLang="en-US"/>
              <a:t>单击此处编辑母版文本样式</a:t>
            </a:r>
          </a:p>
        </p:txBody>
      </p:sp>
      <p:sp>
        <p:nvSpPr>
          <p:cNvPr id="6" name="内容占位符 5"/>
          <p:cNvSpPr>
            <a:spLocks noGrp="1"/>
          </p:cNvSpPr>
          <p:nvPr>
            <p:ph sz="quarter" idx="4"/>
          </p:nvPr>
        </p:nvSpPr>
        <p:spPr>
          <a:xfrm>
            <a:off x="6192562" y="2175380"/>
            <a:ext cx="5388332" cy="3952203"/>
          </a:xfrm>
        </p:spPr>
        <p:txBody>
          <a:bodyPr/>
          <a:lstStyle>
            <a:lvl1pPr>
              <a:defRPr sz="3200"/>
            </a:lvl1pPr>
            <a:lvl2pPr>
              <a:defRPr sz="2700"/>
            </a:lvl2pPr>
            <a:lvl3pPr>
              <a:defRPr sz="2400"/>
            </a:lvl3pPr>
            <a:lvl4pPr>
              <a:defRPr sz="2100"/>
            </a:lvl4pPr>
            <a:lvl5pPr>
              <a:defRPr sz="2100"/>
            </a:lvl5pPr>
            <a:lvl6pPr>
              <a:defRPr sz="2100"/>
            </a:lvl6pPr>
            <a:lvl7pPr>
              <a:defRPr sz="2100"/>
            </a:lvl7pPr>
            <a:lvl8pPr>
              <a:defRPr sz="2100"/>
            </a:lvl8pPr>
            <a:lvl9pPr>
              <a:defRPr sz="21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7" name="日期占位符 6"/>
          <p:cNvSpPr>
            <a:spLocks noGrp="1"/>
          </p:cNvSpPr>
          <p:nvPr>
            <p:ph type="dt" sz="half" idx="10"/>
          </p:nvPr>
        </p:nvSpPr>
        <p:spPr/>
        <p:txBody>
          <a:bodyPr/>
          <a:lstStyle/>
          <a:p>
            <a:fld id="{C01CD85D-A002-D84D-8524-D85E87E005ED}" type="datetime1">
              <a:rPr lang="zh-CN" altLang="en-US" smtClean="0"/>
              <a:t>2025/5/11</a:t>
            </a:fld>
            <a:endParaRPr lang="zh-CN" altLang="en-US"/>
          </a:p>
        </p:txBody>
      </p:sp>
      <p:sp>
        <p:nvSpPr>
          <p:cNvPr id="8" name="页脚占位符 7"/>
          <p:cNvSpPr>
            <a:spLocks noGrp="1"/>
          </p:cNvSpPr>
          <p:nvPr>
            <p:ph type="ftr" sz="quarter" idx="11"/>
          </p:nvPr>
        </p:nvSpPr>
        <p:spPr/>
        <p:txBody>
          <a:bodyPr/>
          <a:lstStyle/>
          <a:p>
            <a:endParaRPr lang="zh-CN"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日期占位符 2"/>
          <p:cNvSpPr>
            <a:spLocks noGrp="1"/>
          </p:cNvSpPr>
          <p:nvPr>
            <p:ph type="dt" sz="half" idx="10"/>
          </p:nvPr>
        </p:nvSpPr>
        <p:spPr/>
        <p:txBody>
          <a:bodyPr/>
          <a:lstStyle/>
          <a:p>
            <a:fld id="{78BAC96D-1B80-A24D-973F-DCD017EFAAA7}" type="datetime1">
              <a:rPr lang="zh-CN" altLang="en-US" smtClean="0"/>
              <a:t>2025/5/11</a:t>
            </a:fld>
            <a:endParaRPr lang="zh-CN" altLang="en-US"/>
          </a:p>
        </p:txBody>
      </p:sp>
      <p:sp>
        <p:nvSpPr>
          <p:cNvPr id="4" name="页脚占位符 3"/>
          <p:cNvSpPr>
            <a:spLocks noGrp="1"/>
          </p:cNvSpPr>
          <p:nvPr>
            <p:ph type="ftr" sz="quarter" idx="11"/>
          </p:nvPr>
        </p:nvSpPr>
        <p:spPr/>
        <p:txBody>
          <a:bodyPr/>
          <a:lstStyle/>
          <a:p>
            <a:endParaRPr lang="zh-CN"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3EFDB423-F4EB-1244-AC62-4B4A08009BC0}" type="datetime1">
              <a:rPr lang="zh-CN" altLang="en-US" smtClean="0"/>
              <a:t>2025/5/11</a:t>
            </a:fld>
            <a:endParaRPr lang="zh-CN" altLang="en-US"/>
          </a:p>
        </p:txBody>
      </p:sp>
      <p:sp>
        <p:nvSpPr>
          <p:cNvPr id="3" name="页脚占位符 2"/>
          <p:cNvSpPr>
            <a:spLocks noGrp="1"/>
          </p:cNvSpPr>
          <p:nvPr>
            <p:ph type="ftr" sz="quarter" idx="11"/>
          </p:nvPr>
        </p:nvSpPr>
        <p:spPr/>
        <p:txBody>
          <a:bodyPr/>
          <a:lstStyle/>
          <a:p>
            <a:endParaRPr lang="zh-CN"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p:cNvSpPr>
            <a:spLocks noGrp="1"/>
          </p:cNvSpPr>
          <p:nvPr>
            <p:ph type="title"/>
          </p:nvPr>
        </p:nvSpPr>
        <p:spPr>
          <a:xfrm>
            <a:off x="609523" y="273114"/>
            <a:ext cx="4010562" cy="1162320"/>
          </a:xfrm>
        </p:spPr>
        <p:txBody>
          <a:bodyPr anchor="b"/>
          <a:lstStyle>
            <a:lvl1pPr algn="l">
              <a:defRPr sz="2700" b="1"/>
            </a:lvl1pPr>
          </a:lstStyle>
          <a:p>
            <a:r>
              <a:rPr lang="zh-CN" altLang="en-US"/>
              <a:t>单击此处编辑母版标题样式</a:t>
            </a:r>
          </a:p>
        </p:txBody>
      </p:sp>
      <p:sp>
        <p:nvSpPr>
          <p:cNvPr id="3" name="内容占位符 2"/>
          <p:cNvSpPr>
            <a:spLocks noGrp="1"/>
          </p:cNvSpPr>
          <p:nvPr>
            <p:ph idx="1"/>
          </p:nvPr>
        </p:nvSpPr>
        <p:spPr>
          <a:xfrm>
            <a:off x="4766113" y="273114"/>
            <a:ext cx="6814779" cy="5854469"/>
          </a:xfrm>
        </p:spPr>
        <p:txBody>
          <a:bodyPr/>
          <a:lstStyle>
            <a:lvl1pPr>
              <a:defRPr sz="4300"/>
            </a:lvl1pPr>
            <a:lvl2pPr>
              <a:defRPr sz="3700"/>
            </a:lvl2pPr>
            <a:lvl3pPr>
              <a:defRPr sz="3200"/>
            </a:lvl3pPr>
            <a:lvl4pPr>
              <a:defRPr sz="2700"/>
            </a:lvl4pPr>
            <a:lvl5pPr>
              <a:defRPr sz="2700"/>
            </a:lvl5pPr>
            <a:lvl6pPr>
              <a:defRPr sz="2700"/>
            </a:lvl6pPr>
            <a:lvl7pPr>
              <a:defRPr sz="2700"/>
            </a:lvl7pPr>
            <a:lvl8pPr>
              <a:defRPr sz="2700"/>
            </a:lvl8pPr>
            <a:lvl9pPr>
              <a:defRPr sz="27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文本占位符 3"/>
          <p:cNvSpPr>
            <a:spLocks noGrp="1"/>
          </p:cNvSpPr>
          <p:nvPr>
            <p:ph type="body" sz="half" idx="2"/>
          </p:nvPr>
        </p:nvSpPr>
        <p:spPr>
          <a:xfrm>
            <a:off x="609523" y="1435436"/>
            <a:ext cx="4010562" cy="4692149"/>
          </a:xfrm>
        </p:spPr>
        <p:txBody>
          <a:bodyPr/>
          <a:lstStyle>
            <a:lvl1pPr marL="0" indent="0">
              <a:buNone/>
              <a:defRPr sz="1900"/>
            </a:lvl1pPr>
            <a:lvl2pPr marL="609600" indent="0">
              <a:buNone/>
              <a:defRPr sz="1600"/>
            </a:lvl2pPr>
            <a:lvl3pPr marL="1219200" indent="0">
              <a:buNone/>
              <a:defRPr sz="1300"/>
            </a:lvl3pPr>
            <a:lvl4pPr marL="1828800" indent="0">
              <a:buNone/>
              <a:defRPr sz="1200"/>
            </a:lvl4pPr>
            <a:lvl5pPr marL="2438400" indent="0">
              <a:buNone/>
              <a:defRPr sz="1200"/>
            </a:lvl5pPr>
            <a:lvl6pPr marL="3048000" indent="0">
              <a:buNone/>
              <a:defRPr sz="1200"/>
            </a:lvl6pPr>
            <a:lvl7pPr marL="3657600" indent="0">
              <a:buNone/>
              <a:defRPr sz="1200"/>
            </a:lvl7pPr>
            <a:lvl8pPr marL="4267200" indent="0">
              <a:buNone/>
              <a:defRPr sz="1200"/>
            </a:lvl8pPr>
            <a:lvl9pPr marL="4876800" indent="0">
              <a:buNone/>
              <a:defRPr sz="1200"/>
            </a:lvl9pPr>
          </a:lstStyle>
          <a:p>
            <a:pPr lvl="0"/>
            <a:r>
              <a:rPr lang="zh-CN" altLang="en-US"/>
              <a:t>单击此处编辑母版文本样式</a:t>
            </a:r>
          </a:p>
        </p:txBody>
      </p:sp>
      <p:sp>
        <p:nvSpPr>
          <p:cNvPr id="5" name="日期占位符 4"/>
          <p:cNvSpPr>
            <a:spLocks noGrp="1"/>
          </p:cNvSpPr>
          <p:nvPr>
            <p:ph type="dt" sz="half" idx="10"/>
          </p:nvPr>
        </p:nvSpPr>
        <p:spPr/>
        <p:txBody>
          <a:bodyPr/>
          <a:lstStyle/>
          <a:p>
            <a:fld id="{02DA494E-93C7-DF40-A7EF-8902FB8B9286}" type="datetime1">
              <a:rPr lang="zh-CN" altLang="en-US" smtClean="0"/>
              <a:t>2025/5/11</a:t>
            </a:fld>
            <a:endParaRPr lang="zh-CN" altLang="en-US"/>
          </a:p>
        </p:txBody>
      </p:sp>
      <p:sp>
        <p:nvSpPr>
          <p:cNvPr id="6" name="页脚占位符 5"/>
          <p:cNvSpPr>
            <a:spLocks noGrp="1"/>
          </p:cNvSpPr>
          <p:nvPr>
            <p:ph type="ftr" sz="quarter" idx="11"/>
          </p:nvPr>
        </p:nvSpPr>
        <p:spPr/>
        <p:txBody>
          <a:bodyPr/>
          <a:lstStyle/>
          <a:p>
            <a:endParaRPr lang="zh-CN"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2389406" y="4801712"/>
            <a:ext cx="7314248" cy="566870"/>
          </a:xfrm>
        </p:spPr>
        <p:txBody>
          <a:bodyPr anchor="b"/>
          <a:lstStyle>
            <a:lvl1pPr algn="l">
              <a:defRPr sz="2700" b="1"/>
            </a:lvl1pPr>
          </a:lstStyle>
          <a:p>
            <a:r>
              <a:rPr lang="zh-CN" altLang="en-US"/>
              <a:t>单击此处编辑母版标题样式</a:t>
            </a:r>
          </a:p>
        </p:txBody>
      </p:sp>
      <p:sp>
        <p:nvSpPr>
          <p:cNvPr id="3" name="图片占位符 2"/>
          <p:cNvSpPr>
            <a:spLocks noGrp="1"/>
          </p:cNvSpPr>
          <p:nvPr>
            <p:ph type="pic" idx="1"/>
          </p:nvPr>
        </p:nvSpPr>
        <p:spPr>
          <a:xfrm>
            <a:off x="2389406" y="612918"/>
            <a:ext cx="7314248" cy="4115753"/>
          </a:xfrm>
        </p:spPr>
        <p:txBody>
          <a:bodyPr/>
          <a:lstStyle>
            <a:lvl1pPr marL="0" indent="0">
              <a:buNone/>
              <a:defRPr sz="4300"/>
            </a:lvl1pPr>
            <a:lvl2pPr marL="609600" indent="0">
              <a:buNone/>
              <a:defRPr sz="3700"/>
            </a:lvl2pPr>
            <a:lvl3pPr marL="1219200" indent="0">
              <a:buNone/>
              <a:defRPr sz="3200"/>
            </a:lvl3pPr>
            <a:lvl4pPr marL="1828800" indent="0">
              <a:buNone/>
              <a:defRPr sz="2700"/>
            </a:lvl4pPr>
            <a:lvl5pPr marL="2438400" indent="0">
              <a:buNone/>
              <a:defRPr sz="2700"/>
            </a:lvl5pPr>
            <a:lvl6pPr marL="3048000" indent="0">
              <a:buNone/>
              <a:defRPr sz="2700"/>
            </a:lvl6pPr>
            <a:lvl7pPr marL="3657600" indent="0">
              <a:buNone/>
              <a:defRPr sz="2700"/>
            </a:lvl7pPr>
            <a:lvl8pPr marL="4267200" indent="0">
              <a:buNone/>
              <a:defRPr sz="2700"/>
            </a:lvl8pPr>
            <a:lvl9pPr marL="4876800" indent="0">
              <a:buNone/>
              <a:defRPr sz="2700"/>
            </a:lvl9pPr>
          </a:lstStyle>
          <a:p>
            <a:endParaRPr lang="zh-CN" altLang="en-US"/>
          </a:p>
        </p:txBody>
      </p:sp>
      <p:sp>
        <p:nvSpPr>
          <p:cNvPr id="4" name="文本占位符 3"/>
          <p:cNvSpPr>
            <a:spLocks noGrp="1"/>
          </p:cNvSpPr>
          <p:nvPr>
            <p:ph type="body" sz="half" idx="2"/>
          </p:nvPr>
        </p:nvSpPr>
        <p:spPr>
          <a:xfrm>
            <a:off x="2389406" y="5368583"/>
            <a:ext cx="7314248" cy="805049"/>
          </a:xfrm>
        </p:spPr>
        <p:txBody>
          <a:bodyPr/>
          <a:lstStyle>
            <a:lvl1pPr marL="0" indent="0">
              <a:buNone/>
              <a:defRPr sz="1900"/>
            </a:lvl1pPr>
            <a:lvl2pPr marL="609600" indent="0">
              <a:buNone/>
              <a:defRPr sz="1600"/>
            </a:lvl2pPr>
            <a:lvl3pPr marL="1219200" indent="0">
              <a:buNone/>
              <a:defRPr sz="1300"/>
            </a:lvl3pPr>
            <a:lvl4pPr marL="1828800" indent="0">
              <a:buNone/>
              <a:defRPr sz="1200"/>
            </a:lvl4pPr>
            <a:lvl5pPr marL="2438400" indent="0">
              <a:buNone/>
              <a:defRPr sz="1200"/>
            </a:lvl5pPr>
            <a:lvl6pPr marL="3048000" indent="0">
              <a:buNone/>
              <a:defRPr sz="1200"/>
            </a:lvl6pPr>
            <a:lvl7pPr marL="3657600" indent="0">
              <a:buNone/>
              <a:defRPr sz="1200"/>
            </a:lvl7pPr>
            <a:lvl8pPr marL="4267200" indent="0">
              <a:buNone/>
              <a:defRPr sz="1200"/>
            </a:lvl8pPr>
            <a:lvl9pPr marL="4876800" indent="0">
              <a:buNone/>
              <a:defRPr sz="1200"/>
            </a:lvl9pPr>
          </a:lstStyle>
          <a:p>
            <a:pPr lvl="0"/>
            <a:r>
              <a:rPr lang="zh-CN" altLang="en-US"/>
              <a:t>单击此处编辑母版文本样式</a:t>
            </a:r>
          </a:p>
        </p:txBody>
      </p:sp>
      <p:sp>
        <p:nvSpPr>
          <p:cNvPr id="5" name="日期占位符 4"/>
          <p:cNvSpPr>
            <a:spLocks noGrp="1"/>
          </p:cNvSpPr>
          <p:nvPr>
            <p:ph type="dt" sz="half" idx="10"/>
          </p:nvPr>
        </p:nvSpPr>
        <p:spPr/>
        <p:txBody>
          <a:bodyPr/>
          <a:lstStyle/>
          <a:p>
            <a:fld id="{832171EA-63BC-D448-8BB3-CC8128F1A6E9}" type="datetime1">
              <a:rPr lang="zh-CN" altLang="en-US" smtClean="0"/>
              <a:t>2025/5/11</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8" name="Slide Number Placeholder 5"/>
          <p:cNvSpPr txBox="1"/>
          <p:nvPr userDrawn="1"/>
        </p:nvSpPr>
        <p:spPr>
          <a:xfrm>
            <a:off x="-62129" y="6238108"/>
            <a:ext cx="779665" cy="621483"/>
          </a:xfrm>
          <a:prstGeom prst="rect">
            <a:avLst/>
          </a:prstGeom>
        </p:spPr>
        <p:txBody>
          <a:bodyPr vert="horz" lIns="121917" tIns="60958" rIns="121917" bIns="60958" rtlCol="0" anchor="ctr"/>
          <a:lstStyle>
            <a:lvl1pPr>
              <a:defRPr sz="2800">
                <a:solidFill>
                  <a:schemeClr val="tx1"/>
                </a:solidFill>
              </a:defRPr>
            </a:lvl1pPr>
          </a:lstStyle>
          <a:p>
            <a:pPr marL="0" marR="0" lvl="0" indent="0" algn="r" defTabSz="1219200" rtl="0" eaLnBrk="1" fontAlgn="auto" latinLnBrk="0" hangingPunct="1">
              <a:lnSpc>
                <a:spcPct val="100000"/>
              </a:lnSpc>
              <a:spcBef>
                <a:spcPts val="0"/>
              </a:spcBef>
              <a:spcAft>
                <a:spcPts val="0"/>
              </a:spcAft>
              <a:buClrTx/>
              <a:buSzTx/>
              <a:buFontTx/>
              <a:buNone/>
              <a:defRPr/>
            </a:pPr>
            <a:endParaRPr kumimoji="0" lang="en-US" altLang="zh-TW" sz="2800" b="0" i="0" u="none" strike="noStrike" kern="1200" cap="none" spc="0" normalizeH="0" baseline="0" noProof="0" dirty="0">
              <a:ln>
                <a:noFill/>
              </a:ln>
              <a:solidFill>
                <a:schemeClr val="tx1"/>
              </a:solidFill>
              <a:effectLst/>
              <a:uLnTx/>
              <a:uFillTx/>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竖排文字占位符 2"/>
          <p:cNvSpPr>
            <a:spLocks noGrp="1"/>
          </p:cNvSpPr>
          <p:nvPr>
            <p:ph type="body" orient="vert" idx="1"/>
          </p:nvPr>
        </p:nvSpPr>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B004C8EF-C26B-584E-9CEF-AD13F86556E4}" type="datetime1">
              <a:rPr lang="zh-CN" altLang="en-US" smtClean="0"/>
              <a:t>2025/5/11</a:t>
            </a:fld>
            <a:endParaRPr lang="zh-CN" altLang="en-US"/>
          </a:p>
        </p:txBody>
      </p:sp>
      <p:sp>
        <p:nvSpPr>
          <p:cNvPr id="5" name="页脚占位符 4"/>
          <p:cNvSpPr>
            <a:spLocks noGrp="1"/>
          </p:cNvSpPr>
          <p:nvPr>
            <p:ph type="ftr" sz="quarter" idx="11"/>
          </p:nvPr>
        </p:nvSpPr>
        <p:spPr/>
        <p:txBody>
          <a:bodyPr/>
          <a:lstStyle/>
          <a:p>
            <a:endParaRPr lang="zh-CN" alt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垂直排列标题与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8838049" y="274702"/>
            <a:ext cx="2742843" cy="5852880"/>
          </a:xfrm>
        </p:spPr>
        <p:txBody>
          <a:bodyPr vert="eaVert"/>
          <a:lstStyle/>
          <a:p>
            <a:r>
              <a:rPr lang="zh-CN" altLang="en-US"/>
              <a:t>单击此处编辑母版标题样式</a:t>
            </a:r>
          </a:p>
        </p:txBody>
      </p:sp>
      <p:sp>
        <p:nvSpPr>
          <p:cNvPr id="3" name="竖排文字占位符 2"/>
          <p:cNvSpPr>
            <a:spLocks noGrp="1"/>
          </p:cNvSpPr>
          <p:nvPr>
            <p:ph type="body" orient="vert" idx="1"/>
          </p:nvPr>
        </p:nvSpPr>
        <p:spPr>
          <a:xfrm>
            <a:off x="609523" y="274702"/>
            <a:ext cx="8025355" cy="5852880"/>
          </a:xfrm>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563EA9FA-7BEF-1148-A3D2-9F0C72892EB9}" type="datetime1">
              <a:rPr lang="zh-CN" altLang="en-US" smtClean="0"/>
              <a:t>2025/5/11</a:t>
            </a:fld>
            <a:endParaRPr lang="zh-CN" altLang="en-US"/>
          </a:p>
        </p:txBody>
      </p:sp>
      <p:sp>
        <p:nvSpPr>
          <p:cNvPr id="5" name="页脚占位符 4"/>
          <p:cNvSpPr>
            <a:spLocks noGrp="1"/>
          </p:cNvSpPr>
          <p:nvPr>
            <p:ph type="ftr" sz="quarter" idx="11"/>
          </p:nvPr>
        </p:nvSpPr>
        <p:spPr/>
        <p:txBody>
          <a:bodyPr/>
          <a:lstStyle/>
          <a:p>
            <a:endParaRPr lang="zh-CN" alt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3">
            <a:lumMod val="20000"/>
            <a:lumOff val="80000"/>
          </a:schemeClr>
        </a:solidFill>
        <a:effectLst/>
      </p:bgPr>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609521" y="274702"/>
            <a:ext cx="10971372" cy="1143265"/>
          </a:xfrm>
          <a:prstGeom prst="rect">
            <a:avLst/>
          </a:prstGeom>
        </p:spPr>
        <p:txBody>
          <a:bodyPr vert="horz" lIns="121917" tIns="60958" rIns="121917" bIns="60958" rtlCol="0" anchor="ctr">
            <a:normAutofit/>
          </a:bodyPr>
          <a:lstStyle/>
          <a:p>
            <a:r>
              <a:rPr lang="zh-CN" altLang="en-US"/>
              <a:t>单击此处编辑母版标题样式</a:t>
            </a:r>
          </a:p>
        </p:txBody>
      </p:sp>
      <p:sp>
        <p:nvSpPr>
          <p:cNvPr id="3" name="文本占位符 2"/>
          <p:cNvSpPr>
            <a:spLocks noGrp="1"/>
          </p:cNvSpPr>
          <p:nvPr>
            <p:ph type="body" idx="1"/>
          </p:nvPr>
        </p:nvSpPr>
        <p:spPr>
          <a:xfrm>
            <a:off x="609521" y="1600574"/>
            <a:ext cx="10971372" cy="4527011"/>
          </a:xfrm>
          <a:prstGeom prst="rect">
            <a:avLst/>
          </a:prstGeom>
        </p:spPr>
        <p:txBody>
          <a:bodyPr vert="horz" lIns="121917" tIns="60958" rIns="121917" bIns="60958" rtlCol="0">
            <a:normAutofit/>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2"/>
          </p:nvPr>
        </p:nvSpPr>
        <p:spPr>
          <a:xfrm>
            <a:off x="609521" y="6357822"/>
            <a:ext cx="2844430" cy="365210"/>
          </a:xfrm>
          <a:prstGeom prst="rect">
            <a:avLst/>
          </a:prstGeom>
        </p:spPr>
        <p:txBody>
          <a:bodyPr vert="horz" lIns="121917" tIns="60958" rIns="121917" bIns="60958" rtlCol="0" anchor="ctr"/>
          <a:lstStyle>
            <a:lvl1pPr algn="l">
              <a:defRPr sz="1600">
                <a:solidFill>
                  <a:schemeClr val="tx1">
                    <a:tint val="75000"/>
                  </a:schemeClr>
                </a:solidFill>
              </a:defRPr>
            </a:lvl1pPr>
          </a:lstStyle>
          <a:p>
            <a:fld id="{654EA20B-5F01-614A-AE90-09D6BDF5EBFA}" type="datetime1">
              <a:rPr lang="zh-CN" altLang="en-US" smtClean="0"/>
              <a:t>2025/5/11</a:t>
            </a:fld>
            <a:endParaRPr lang="zh-CN" altLang="en-US"/>
          </a:p>
        </p:txBody>
      </p:sp>
      <p:sp>
        <p:nvSpPr>
          <p:cNvPr id="5" name="页脚占位符 4"/>
          <p:cNvSpPr>
            <a:spLocks noGrp="1"/>
          </p:cNvSpPr>
          <p:nvPr>
            <p:ph type="ftr" sz="quarter" idx="3"/>
          </p:nvPr>
        </p:nvSpPr>
        <p:spPr>
          <a:xfrm>
            <a:off x="4165060" y="6357822"/>
            <a:ext cx="3860297" cy="365210"/>
          </a:xfrm>
          <a:prstGeom prst="rect">
            <a:avLst/>
          </a:prstGeom>
        </p:spPr>
        <p:txBody>
          <a:bodyPr vert="horz" lIns="121917" tIns="60958" rIns="121917" bIns="60958" rtlCol="0" anchor="ctr"/>
          <a:lstStyle>
            <a:lvl1pPr algn="ctr">
              <a:defRPr sz="1600">
                <a:solidFill>
                  <a:schemeClr val="tx1">
                    <a:tint val="75000"/>
                  </a:schemeClr>
                </a:solidFill>
              </a:defRPr>
            </a:lvl1pPr>
          </a:lstStyle>
          <a:p>
            <a:endParaRPr lang="zh-CN" altLang="en-US"/>
          </a:p>
        </p:txBody>
      </p:sp>
      <p:sp>
        <p:nvSpPr>
          <p:cNvPr id="7" name="灯片编号占位符 5"/>
          <p:cNvSpPr txBox="1"/>
          <p:nvPr userDrawn="1"/>
        </p:nvSpPr>
        <p:spPr>
          <a:xfrm>
            <a:off x="2" y="6230646"/>
            <a:ext cx="792089" cy="628942"/>
          </a:xfrm>
          <a:prstGeom prst="rect">
            <a:avLst/>
          </a:prstGeom>
        </p:spPr>
        <p:txBody>
          <a:bodyPr/>
          <a:lstStyle>
            <a:defPPr>
              <a:defRPr lang="zh-CN"/>
            </a:defPPr>
            <a:lvl1pPr marL="0" algn="l" defTabSz="1219200" rtl="0" eaLnBrk="1" latinLnBrk="0" hangingPunct="1">
              <a:defRPr sz="28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fld id="{7183A52F-D388-438E-A748-ED6C72307AC6}" type="slidenum">
              <a:rPr lang="zh-CN" altLang="en-US" smtClean="0"/>
              <a:t>‹#›</a:t>
            </a:fld>
            <a:endParaRPr lang="zh-CN" alt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ctr" defTabSz="1219200" rtl="0" eaLnBrk="1" latinLnBrk="0" hangingPunct="1">
        <a:spcBef>
          <a:spcPct val="0"/>
        </a:spcBef>
        <a:buNone/>
        <a:defRPr sz="5900" kern="1200">
          <a:solidFill>
            <a:schemeClr val="tx1"/>
          </a:solidFill>
          <a:latin typeface="+mj-lt"/>
          <a:ea typeface="+mj-ea"/>
          <a:cs typeface="+mj-cs"/>
        </a:defRPr>
      </a:lvl1pPr>
    </p:titleStyle>
    <p:bodyStyle>
      <a:lvl1pPr marL="457200" indent="-457200" algn="l" defTabSz="1219200" rtl="0" eaLnBrk="1" latinLnBrk="0" hangingPunct="1">
        <a:spcBef>
          <a:spcPct val="20000"/>
        </a:spcBef>
        <a:buFont typeface="Arial" panose="020B0604020202020204" pitchFamily="34" charset="0"/>
        <a:buChar char="•"/>
        <a:defRPr sz="4300" kern="1200">
          <a:solidFill>
            <a:schemeClr val="tx1"/>
          </a:solidFill>
          <a:latin typeface="+mn-lt"/>
          <a:ea typeface="+mn-ea"/>
          <a:cs typeface="+mn-cs"/>
        </a:defRPr>
      </a:lvl1pPr>
      <a:lvl2pPr marL="990600" indent="-381000" algn="l" defTabSz="1219200" rtl="0" eaLnBrk="1" latinLnBrk="0" hangingPunct="1">
        <a:spcBef>
          <a:spcPct val="20000"/>
        </a:spcBef>
        <a:buFont typeface="Arial" panose="020B0604020202020204" pitchFamily="34" charset="0"/>
        <a:buChar char="–"/>
        <a:defRPr sz="3700" kern="1200">
          <a:solidFill>
            <a:schemeClr val="tx1"/>
          </a:solidFill>
          <a:latin typeface="+mn-lt"/>
          <a:ea typeface="+mn-ea"/>
          <a:cs typeface="+mn-cs"/>
        </a:defRPr>
      </a:lvl2pPr>
      <a:lvl3pPr marL="1524000" indent="-304800" algn="l" defTabSz="12192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3pPr>
      <a:lvl4pPr marL="21336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4pPr>
      <a:lvl5pPr marL="27432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5pPr>
      <a:lvl6pPr marL="33528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6pPr>
      <a:lvl7pPr marL="39624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7pPr>
      <a:lvl8pPr marL="45720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8pPr>
      <a:lvl9pPr marL="51816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9pPr>
    </p:bodyStyle>
    <p:other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themeOverride" Target="../theme/themeOverride1.xml"/><Relationship Id="rId4" Type="http://schemas.microsoft.com/office/2007/relationships/hdphoto" Target="../media/hdphoto1.wdp"/></Relationships>
</file>

<file path=ppt/slides/_rels/slide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themeOverride" Target="../theme/themeOverride3.xml"/><Relationship Id="rId5" Type="http://schemas.openxmlformats.org/officeDocument/2006/relationships/image" Target="../media/image3.png"/><Relationship Id="rId4" Type="http://schemas.microsoft.com/office/2007/relationships/hdphoto" Target="../media/hdphoto2.wdp"/></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slideLayout" Target="../slideLayouts/slideLayout2.xml"/><Relationship Id="rId1" Type="http://schemas.openxmlformats.org/officeDocument/2006/relationships/themeOverride" Target="../theme/themeOverride4.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slideLayout" Target="../slideLayouts/slideLayout2.xml"/><Relationship Id="rId1" Type="http://schemas.openxmlformats.org/officeDocument/2006/relationships/themeOverride" Target="../theme/themeOverride5.xml"/></Relationships>
</file>

<file path=ppt/slides/_rels/slide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6.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themeOverride" Target="../theme/themeOverride7.xml"/><Relationship Id="rId5" Type="http://schemas.openxmlformats.org/officeDocument/2006/relationships/image" Target="../media/image3.png"/><Relationship Id="rId4" Type="http://schemas.microsoft.com/office/2007/relationships/hdphoto" Target="../media/hdphoto2.wdp"/></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slideLayout" Target="../slideLayouts/slideLayout2.xml"/><Relationship Id="rId1" Type="http://schemas.openxmlformats.org/officeDocument/2006/relationships/themeOverride" Target="../theme/themeOverride8.xml"/></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themeOverride" Target="../theme/themeOverride9.xml"/><Relationship Id="rId5" Type="http://schemas.openxmlformats.org/officeDocument/2006/relationships/image" Target="../media/image7.png"/><Relationship Id="rId4" Type="http://schemas.microsoft.com/office/2007/relationships/hdphoto" Target="../media/hdphoto2.wdp"/></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themeOverride" Target="../theme/themeOverride10.xml"/><Relationship Id="rId4" Type="http://schemas.microsoft.com/office/2007/relationships/hdphoto" Target="../media/hdphoto2.wdp"/></Relationships>
</file>

<file path=ppt/slides/_rels/slide1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1.xml"/></Relationships>
</file>

<file path=ppt/slides/_rels/slide1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2.xml"/></Relationships>
</file>

<file path=ppt/slides/_rels/slide1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3.xml"/></Relationships>
</file>

<file path=ppt/slides/_rels/slide1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4.xml"/></Relationships>
</file>

<file path=ppt/slides/_rels/slide1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5.xml"/></Relationships>
</file>

<file path=ppt/slides/_rels/slide1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6.xml"/></Relationships>
</file>

<file path=ppt/slides/_rels/slide1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slideLayout" Target="../slideLayouts/slideLayout2.xml"/><Relationship Id="rId1" Type="http://schemas.openxmlformats.org/officeDocument/2006/relationships/themeOverride" Target="../theme/themeOverride17.xml"/><Relationship Id="rId5" Type="http://schemas.microsoft.com/office/2007/relationships/hdphoto" Target="../media/hdphoto2.wdp"/><Relationship Id="rId4" Type="http://schemas.openxmlformats.org/officeDocument/2006/relationships/image" Target="../media/image2.png"/></Relationships>
</file>

<file path=ppt/slides/_rels/slide1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slideLayout" Target="../slideLayouts/slideLayout2.xml"/><Relationship Id="rId1" Type="http://schemas.openxmlformats.org/officeDocument/2006/relationships/themeOverride" Target="../theme/themeOverride18.xml"/><Relationship Id="rId5" Type="http://schemas.microsoft.com/office/2007/relationships/hdphoto" Target="../media/hdphoto2.wdp"/><Relationship Id="rId4" Type="http://schemas.openxmlformats.org/officeDocument/2006/relationships/image" Target="../media/image2.png"/></Relationships>
</file>

<file path=ppt/slides/_rels/slide1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slideLayout" Target="../slideLayouts/slideLayout2.xml"/><Relationship Id="rId1" Type="http://schemas.openxmlformats.org/officeDocument/2006/relationships/themeOverride" Target="../theme/themeOverride19.xml"/><Relationship Id="rId5" Type="http://schemas.microsoft.com/office/2007/relationships/hdphoto" Target="../media/hdphoto2.wdp"/><Relationship Id="rId4" Type="http://schemas.openxmlformats.org/officeDocument/2006/relationships/image" Target="../media/image2.png"/></Relationships>
</file>

<file path=ppt/slides/_rels/slide2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themeOverride" Target="../theme/themeOverride20.xml"/><Relationship Id="rId4" Type="http://schemas.microsoft.com/office/2007/relationships/hdphoto" Target="../media/hdphoto2.wdp"/></Relationships>
</file>

<file path=ppt/slides/_rels/slide2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themeOverride" Target="../theme/themeOverride21.xml"/><Relationship Id="rId4" Type="http://schemas.microsoft.com/office/2007/relationships/hdphoto" Target="../media/hdphoto2.wdp"/></Relationships>
</file>

<file path=ppt/slides/_rels/slide2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slideLayout" Target="../slideLayouts/slideLayout2.xml"/><Relationship Id="rId1" Type="http://schemas.openxmlformats.org/officeDocument/2006/relationships/themeOverride" Target="../theme/themeOverride22.xml"/><Relationship Id="rId5" Type="http://schemas.microsoft.com/office/2007/relationships/hdphoto" Target="../media/hdphoto2.wdp"/><Relationship Id="rId4" Type="http://schemas.openxmlformats.org/officeDocument/2006/relationships/image" Target="../media/image2.png"/></Relationships>
</file>

<file path=ppt/slides/_rels/slide2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themeOverride" Target="../theme/themeOverride23.xml"/><Relationship Id="rId5" Type="http://schemas.openxmlformats.org/officeDocument/2006/relationships/image" Target="../media/image11.png"/><Relationship Id="rId4" Type="http://schemas.microsoft.com/office/2007/relationships/hdphoto" Target="../media/hdphoto2.wdp"/></Relationships>
</file>

<file path=ppt/slides/_rels/slide2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slideLayout" Target="../slideLayouts/slideLayout2.xml"/><Relationship Id="rId1" Type="http://schemas.openxmlformats.org/officeDocument/2006/relationships/themeOverride" Target="../theme/themeOverride24.xml"/><Relationship Id="rId5" Type="http://schemas.microsoft.com/office/2007/relationships/hdphoto" Target="../media/hdphoto2.wdp"/><Relationship Id="rId4" Type="http://schemas.openxmlformats.org/officeDocument/2006/relationships/image" Target="../media/image2.png"/></Relationships>
</file>

<file path=ppt/slides/_rels/slide2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slideLayout" Target="../slideLayouts/slideLayout2.xml"/><Relationship Id="rId1" Type="http://schemas.openxmlformats.org/officeDocument/2006/relationships/themeOverride" Target="../theme/themeOverride25.xml"/><Relationship Id="rId5" Type="http://schemas.microsoft.com/office/2007/relationships/hdphoto" Target="../media/hdphoto2.wdp"/><Relationship Id="rId4" Type="http://schemas.openxmlformats.org/officeDocument/2006/relationships/image" Target="../media/image2.png"/></Relationships>
</file>

<file path=ppt/slides/_rels/slide2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themeOverride" Target="../theme/themeOverride26.xml"/><Relationship Id="rId5" Type="http://schemas.openxmlformats.org/officeDocument/2006/relationships/image" Target="../media/image13.png"/><Relationship Id="rId4" Type="http://schemas.microsoft.com/office/2007/relationships/hdphoto" Target="../media/hdphoto2.wdp"/></Relationships>
</file>

<file path=ppt/slides/_rels/slide2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slideLayout" Target="../slideLayouts/slideLayout2.xml"/><Relationship Id="rId1" Type="http://schemas.openxmlformats.org/officeDocument/2006/relationships/themeOverride" Target="../theme/themeOverride27.xml"/><Relationship Id="rId5" Type="http://schemas.microsoft.com/office/2007/relationships/hdphoto" Target="../media/hdphoto2.wdp"/><Relationship Id="rId4" Type="http://schemas.openxmlformats.org/officeDocument/2006/relationships/image" Target="../media/image2.png"/></Relationships>
</file>

<file path=ppt/slides/_rels/slide2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themeOverride" Target="../theme/themeOverride28.xml"/><Relationship Id="rId5" Type="http://schemas.openxmlformats.org/officeDocument/2006/relationships/image" Target="../media/image14.png"/><Relationship Id="rId4" Type="http://schemas.microsoft.com/office/2007/relationships/hdphoto" Target="../media/hdphoto2.wdp"/></Relationships>
</file>

<file path=ppt/slides/_rels/slide2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themeOverride" Target="../theme/themeOverride29.xml"/><Relationship Id="rId4" Type="http://schemas.microsoft.com/office/2007/relationships/hdphoto" Target="../media/hdphoto2.wdp"/></Relationships>
</file>

<file path=ppt/slides/_rels/slide3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slideLayout" Target="../slideLayouts/slideLayout2.xml"/><Relationship Id="rId1" Type="http://schemas.openxmlformats.org/officeDocument/2006/relationships/themeOverride" Target="../theme/themeOverride30.xml"/><Relationship Id="rId5" Type="http://schemas.microsoft.com/office/2007/relationships/hdphoto" Target="../media/hdphoto2.wdp"/><Relationship Id="rId4" Type="http://schemas.openxmlformats.org/officeDocument/2006/relationships/image" Target="../media/image2.png"/></Relationships>
</file>

<file path=ppt/slides/_rels/slide3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themeOverride" Target="../theme/themeOverride31.xml"/><Relationship Id="rId5" Type="http://schemas.openxmlformats.org/officeDocument/2006/relationships/image" Target="../media/image16.png"/><Relationship Id="rId4" Type="http://schemas.microsoft.com/office/2007/relationships/hdphoto" Target="../media/hdphoto2.wdp"/></Relationships>
</file>

<file path=ppt/slides/_rels/slide3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themeOverride" Target="../theme/themeOverride32.xml"/><Relationship Id="rId5" Type="http://schemas.openxmlformats.org/officeDocument/2006/relationships/image" Target="../media/image17.png"/><Relationship Id="rId4" Type="http://schemas.microsoft.com/office/2007/relationships/hdphoto" Target="../media/hdphoto2.wdp"/></Relationships>
</file>

<file path=ppt/slides/_rels/slide3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themeOverride" Target="../theme/themeOverride33.xml"/><Relationship Id="rId5" Type="http://schemas.openxmlformats.org/officeDocument/2006/relationships/image" Target="../media/image18.png"/><Relationship Id="rId4" Type="http://schemas.microsoft.com/office/2007/relationships/hdphoto" Target="../media/hdphoto2.wdp"/></Relationships>
</file>

<file path=ppt/slides/_rels/slide3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slideLayout" Target="../slideLayouts/slideLayout2.xml"/><Relationship Id="rId1" Type="http://schemas.openxmlformats.org/officeDocument/2006/relationships/themeOverride" Target="../theme/themeOverride34.xml"/></Relationships>
</file>

<file path=ppt/slides/_rels/slide3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slideLayout" Target="../slideLayouts/slideLayout2.xml"/><Relationship Id="rId1" Type="http://schemas.openxmlformats.org/officeDocument/2006/relationships/themeOverride" Target="../theme/themeOverride35.xml"/></Relationships>
</file>

<file path=ppt/slides/_rels/slide3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slideLayout" Target="../slideLayouts/slideLayout2.xml"/><Relationship Id="rId1" Type="http://schemas.openxmlformats.org/officeDocument/2006/relationships/themeOverride" Target="../theme/themeOverride36.xml"/><Relationship Id="rId5" Type="http://schemas.microsoft.com/office/2007/relationships/hdphoto" Target="../media/hdphoto2.wdp"/><Relationship Id="rId4" Type="http://schemas.openxmlformats.org/officeDocument/2006/relationships/image" Target="../media/image2.png"/></Relationships>
</file>

<file path=ppt/slides/_rels/slide37.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2.xml"/><Relationship Id="rId1" Type="http://schemas.openxmlformats.org/officeDocument/2006/relationships/themeOverride" Target="../theme/themeOverride37.xml"/><Relationship Id="rId4" Type="http://schemas.openxmlformats.org/officeDocument/2006/relationships/image" Target="../media/image21.png"/></Relationships>
</file>

<file path=ppt/slides/_rels/slide3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slideLayout" Target="../slideLayouts/slideLayout2.xml"/><Relationship Id="rId1" Type="http://schemas.openxmlformats.org/officeDocument/2006/relationships/themeOverride" Target="../theme/themeOverride38.xml"/><Relationship Id="rId5" Type="http://schemas.microsoft.com/office/2007/relationships/hdphoto" Target="../media/hdphoto2.wdp"/><Relationship Id="rId4" Type="http://schemas.openxmlformats.org/officeDocument/2006/relationships/image" Target="../media/image2.png"/></Relationships>
</file>

<file path=ppt/slides/_rels/slide3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slideLayout" Target="../slideLayouts/slideLayout2.xml"/><Relationship Id="rId1" Type="http://schemas.openxmlformats.org/officeDocument/2006/relationships/themeOverride" Target="../theme/themeOverride39.xml"/><Relationship Id="rId5" Type="http://schemas.microsoft.com/office/2007/relationships/hdphoto" Target="../media/hdphoto2.wdp"/><Relationship Id="rId4" Type="http://schemas.openxmlformats.org/officeDocument/2006/relationships/image" Target="../media/image2.png"/></Relationships>
</file>

<file path=ppt/slides/_rels/slide4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themeOverride" Target="../theme/themeOverride40.xml"/><Relationship Id="rId4" Type="http://schemas.microsoft.com/office/2007/relationships/hdphoto" Target="../media/hdphoto2.wdp"/></Relationships>
</file>

<file path=ppt/slides/_rels/slide4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themeOverride" Target="../theme/themeOverride41.xml"/><Relationship Id="rId5" Type="http://schemas.openxmlformats.org/officeDocument/2006/relationships/image" Target="../media/image23.png"/><Relationship Id="rId4" Type="http://schemas.microsoft.com/office/2007/relationships/hdphoto" Target="../media/hdphoto2.wdp"/></Relationships>
</file>

<file path=ppt/slides/_rels/slide4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slideLayout" Target="../slideLayouts/slideLayout2.xml"/><Relationship Id="rId1" Type="http://schemas.openxmlformats.org/officeDocument/2006/relationships/themeOverride" Target="../theme/themeOverride42.xml"/><Relationship Id="rId5" Type="http://schemas.microsoft.com/office/2007/relationships/hdphoto" Target="../media/hdphoto2.wdp"/><Relationship Id="rId4" Type="http://schemas.openxmlformats.org/officeDocument/2006/relationships/image" Target="../media/image2.png"/></Relationships>
</file>

<file path=ppt/slides/_rels/slide4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slideLayout" Target="../slideLayouts/slideLayout2.xml"/><Relationship Id="rId1" Type="http://schemas.openxmlformats.org/officeDocument/2006/relationships/themeOverride" Target="../theme/themeOverride43.xml"/></Relationships>
</file>

<file path=ppt/slides/_rels/slide4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themeOverride" Target="../theme/themeOverride44.xml"/><Relationship Id="rId4" Type="http://schemas.microsoft.com/office/2007/relationships/hdphoto" Target="../media/hdphoto2.wdp"/></Relationships>
</file>

<file path=ppt/slides/_rels/slide45.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slideLayout" Target="../slideLayouts/slideLayout2.xml"/><Relationship Id="rId1" Type="http://schemas.openxmlformats.org/officeDocument/2006/relationships/themeOverride" Target="../theme/themeOverride4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4" name="圖片 3">
            <a:extLst>
              <a:ext uri="{FF2B5EF4-FFF2-40B4-BE49-F238E27FC236}">
                <a16:creationId xmlns:a16="http://schemas.microsoft.com/office/drawing/2014/main" id="{9713D151-9717-9270-6C22-4F5CFE9E0089}"/>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4317" b="91367" l="9462" r="89462">
                        <a14:foregroundMark x1="17419" y1="50839" x2="17204" y2="51559"/>
                        <a14:foregroundMark x1="85161" y1="48921" x2="86237" y2="49400"/>
                        <a14:foregroundMark x1="74624" y1="22542" x2="75699" y2="22542"/>
                        <a14:foregroundMark x1="70753" y1="20863" x2="70538" y2="21343"/>
                        <a14:foregroundMark x1="68602" y1="18705" x2="68602" y2="18705"/>
                        <a14:foregroundMark x1="69462" y1="12230" x2="69892" y2="12230"/>
                        <a14:foregroundMark x1="74839" y1="16787" x2="74839" y2="17506"/>
                        <a14:foregroundMark x1="55054" y1="10791" x2="56129" y2="11271"/>
                        <a14:foregroundMark x1="49677" y1="11271" x2="50108" y2="11751"/>
                        <a14:foregroundMark x1="55914" y1="5995" x2="56559" y2="6715"/>
                        <a14:foregroundMark x1="59355" y1="6235" x2="59355" y2="6235"/>
                        <a14:foregroundMark x1="62151" y1="7434" x2="62151" y2="7434"/>
                        <a14:foregroundMark x1="52043" y1="4556" x2="52043" y2="4556"/>
                        <a14:foregroundMark x1="44301" y1="6235" x2="44516" y2="6235"/>
                        <a14:foregroundMark x1="46667" y1="14388" x2="46667" y2="14868"/>
                        <a14:foregroundMark x1="42581" y1="15588" x2="42581" y2="15588"/>
                        <a14:foregroundMark x1="35699" y1="13429" x2="35269" y2="13189"/>
                        <a14:foregroundMark x1="39785" y1="15348" x2="39785" y2="15348"/>
                        <a14:foregroundMark x1="39785" y1="15348" x2="39785" y2="15348"/>
                        <a14:foregroundMark x1="33978" y1="15827" x2="33978" y2="15827"/>
                        <a14:foregroundMark x1="33978" y1="15827" x2="33978" y2="15827"/>
                        <a14:foregroundMark x1="34409" y1="17266" x2="34409" y2="17266"/>
                        <a14:foregroundMark x1="38710" y1="10791" x2="38710" y2="10791"/>
                        <a14:foregroundMark x1="35699" y1="7914" x2="35699" y2="7914"/>
                        <a14:foregroundMark x1="31183" y1="9353" x2="31183" y2="9353"/>
                        <a14:foregroundMark x1="23011" y1="72902" x2="23011" y2="73141"/>
                        <a14:foregroundMark x1="47097" y1="91127" x2="47527" y2="91367"/>
                        <a14:foregroundMark x1="69892" y1="74580" x2="71613" y2="75060"/>
                        <a14:foregroundMark x1="17849" y1="43165" x2="17849" y2="43165"/>
                        <a14:foregroundMark x1="10323" y1="39089" x2="10323" y2="39089"/>
                        <a14:foregroundMark x1="15699" y1="43645" x2="15699" y2="43645"/>
                        <a14:foregroundMark x1="14409" y1="43645" x2="14409" y2="43645"/>
                        <a14:foregroundMark x1="16559" y1="33813" x2="16559" y2="33813"/>
                        <a14:foregroundMark x1="24086" y1="21343" x2="24086" y2="21343"/>
                        <a14:foregroundMark x1="80860" y1="29496" x2="80860" y2="29496"/>
                        <a14:foregroundMark x1="82151" y1="38129" x2="82151" y2="38129"/>
                        <a14:foregroundMark x1="83011" y1="27098" x2="83011" y2="27098"/>
                        <a14:foregroundMark x1="83226" y1="28537" x2="83226" y2="28537"/>
                        <a14:foregroundMark x1="83871" y1="29496" x2="83871" y2="29496"/>
                        <a14:foregroundMark x1="80000" y1="25659" x2="80000" y2="25659"/>
                        <a14:foregroundMark x1="80430" y1="24460" x2="80430" y2="24460"/>
                        <a14:foregroundMark x1="80645" y1="23741" x2="80645" y2="23741"/>
                        <a14:foregroundMark x1="81075" y1="27338" x2="81075" y2="27338"/>
                        <a14:foregroundMark x1="70323" y1="27578" x2="70323" y2="27578"/>
                        <a14:foregroundMark x1="24301" y1="12710" x2="24301" y2="12710"/>
                        <a14:foregroundMark x1="12258" y1="34772" x2="12258" y2="34772"/>
                        <a14:foregroundMark x1="38710" y1="5995" x2="38710" y2="5995"/>
                        <a14:foregroundMark x1="36344" y1="10072" x2="36344" y2="10072"/>
                        <a14:foregroundMark x1="34194" y1="9353" x2="34194" y2="9353"/>
                        <a14:foregroundMark x1="9462" y1="52758" x2="9462" y2="52758"/>
                        <a14:backgroundMark x1="84731" y1="53717" x2="84731" y2="53717"/>
                        <a14:backgroundMark x1="83441" y1="48921" x2="83441" y2="48921"/>
                      </a14:backgroundRemoval>
                    </a14:imgEffect>
                  </a14:imgLayer>
                </a14:imgProps>
              </a:ext>
            </a:extLst>
          </a:blip>
          <a:stretch>
            <a:fillRect/>
          </a:stretch>
        </p:blipFill>
        <p:spPr>
          <a:xfrm>
            <a:off x="4024659" y="0"/>
            <a:ext cx="4302795" cy="7102202"/>
          </a:xfrm>
          <a:prstGeom prst="rect">
            <a:avLst/>
          </a:prstGeom>
          <a:effectLst>
            <a:glow rad="12700">
              <a:schemeClr val="bg1"/>
            </a:glow>
          </a:effectLst>
        </p:spPr>
      </p:pic>
      <p:sp>
        <p:nvSpPr>
          <p:cNvPr id="5" name="文字方塊 4">
            <a:extLst>
              <a:ext uri="{FF2B5EF4-FFF2-40B4-BE49-F238E27FC236}">
                <a16:creationId xmlns:a16="http://schemas.microsoft.com/office/drawing/2014/main" id="{B50D2538-FB44-9FFB-459E-327393CF6F5E}"/>
              </a:ext>
            </a:extLst>
          </p:cNvPr>
          <p:cNvSpPr txBox="1"/>
          <p:nvPr/>
        </p:nvSpPr>
        <p:spPr>
          <a:xfrm>
            <a:off x="5725874" y="1269554"/>
            <a:ext cx="738664" cy="3816424"/>
          </a:xfrm>
          <a:prstGeom prst="rect">
            <a:avLst/>
          </a:prstGeom>
          <a:noFill/>
          <a:effectLst>
            <a:glow>
              <a:schemeClr val="bg1"/>
            </a:glow>
          </a:effectLst>
        </p:spPr>
        <p:txBody>
          <a:bodyPr vert="eaVert" wrap="square" rtlCol="0">
            <a:spAutoFit/>
          </a:bodyPr>
          <a:lstStyle/>
          <a:p>
            <a:r>
              <a:rPr lang="zh-CN" altLang="en-US" sz="3600" b="1" dirty="0">
                <a:solidFill>
                  <a:schemeClr val="bg1"/>
                </a:solidFill>
              </a:rPr>
              <a:t>金剛般若波羅蜜</a:t>
            </a:r>
            <a:r>
              <a:rPr lang="zh-TW" altLang="en-US" sz="3600" b="1" dirty="0">
                <a:solidFill>
                  <a:schemeClr val="bg1"/>
                </a:solidFill>
              </a:rPr>
              <a:t>經</a:t>
            </a:r>
          </a:p>
        </p:txBody>
      </p:sp>
    </p:spTree>
    <p:extLst>
      <p:ext uri="{BB962C8B-B14F-4D97-AF65-F5344CB8AC3E}">
        <p14:creationId xmlns:p14="http://schemas.microsoft.com/office/powerpoint/2010/main" val="390915263"/>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759EFF6C-5643-7810-31C0-28DB86C2A599}"/>
              </a:ext>
            </a:extLst>
          </p:cNvPr>
          <p:cNvSpPr txBox="1"/>
          <p:nvPr/>
        </p:nvSpPr>
        <p:spPr>
          <a:xfrm>
            <a:off x="1054646" y="873510"/>
            <a:ext cx="10525958" cy="5112568"/>
          </a:xfrm>
          <a:prstGeom prst="rect">
            <a:avLst/>
          </a:prstGeom>
          <a:noFill/>
        </p:spPr>
        <p:txBody>
          <a:bodyPr vert="eaVert"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ct val="150000"/>
              </a:lnSpc>
            </a:pPr>
            <a:r>
              <a:rPr lang="en-US" altLang="zh-TW" sz="2800" b="1" dirty="0">
                <a:solidFill>
                  <a:schemeClr val="bg1"/>
                </a:solidFill>
              </a:rPr>
              <a:t>『</a:t>
            </a:r>
            <a:r>
              <a:rPr lang="zh-TW" altLang="en-US" sz="2800" b="1" dirty="0">
                <a:solidFill>
                  <a:schemeClr val="bg1"/>
                </a:solidFill>
              </a:rPr>
              <a:t>受持讀誦此經</a:t>
            </a:r>
            <a:r>
              <a:rPr lang="en-US" altLang="zh-TW" sz="2800" b="1" dirty="0">
                <a:solidFill>
                  <a:schemeClr val="bg1"/>
                </a:solidFill>
              </a:rPr>
              <a:t>』</a:t>
            </a:r>
            <a:r>
              <a:rPr lang="zh-TW" altLang="en-US" sz="2800" b="1" dirty="0">
                <a:solidFill>
                  <a:schemeClr val="bg1"/>
                </a:solidFill>
              </a:rPr>
              <a:t>，</a:t>
            </a:r>
            <a:r>
              <a:rPr lang="en-US" altLang="zh-TW" sz="2800" b="1" dirty="0">
                <a:solidFill>
                  <a:schemeClr val="bg1"/>
                </a:solidFill>
              </a:rPr>
              <a:t>『</a:t>
            </a:r>
            <a:r>
              <a:rPr lang="zh-TW" altLang="en-US" sz="2800" b="1" dirty="0">
                <a:solidFill>
                  <a:schemeClr val="bg1"/>
                </a:solidFill>
              </a:rPr>
              <a:t>為人輕賤</a:t>
            </a:r>
            <a:r>
              <a:rPr lang="en-US" altLang="zh-TW" sz="2800" b="1" dirty="0">
                <a:solidFill>
                  <a:schemeClr val="bg1"/>
                </a:solidFill>
              </a:rPr>
              <a:t>』</a:t>
            </a:r>
            <a:r>
              <a:rPr lang="zh-TW" altLang="en-US" sz="2800" b="1" dirty="0">
                <a:solidFill>
                  <a:schemeClr val="bg1"/>
                </a:solidFill>
              </a:rPr>
              <a:t>。其中含義，說之不盡。茲再略舉五義。</a:t>
            </a:r>
          </a:p>
          <a:p>
            <a:pPr>
              <a:lnSpc>
                <a:spcPct val="150000"/>
              </a:lnSpc>
            </a:pPr>
            <a:r>
              <a:rPr lang="zh-TW" altLang="en-US" sz="2800" b="1" dirty="0">
                <a:solidFill>
                  <a:schemeClr val="bg1"/>
                </a:solidFill>
              </a:rPr>
              <a:t>（１）令知因果可畏，惡業不可造。幸仗金剛般若之力，得免墮落，而猶難全免也。</a:t>
            </a:r>
          </a:p>
          <a:p>
            <a:pPr>
              <a:lnSpc>
                <a:spcPct val="150000"/>
              </a:lnSpc>
            </a:pPr>
            <a:r>
              <a:rPr lang="zh-TW" altLang="en-US" sz="2800" b="1" dirty="0">
                <a:solidFill>
                  <a:schemeClr val="bg1"/>
                </a:solidFill>
              </a:rPr>
              <a:t>（２）令聞上來恭敬之說，不可著相。著相則遇不如意事，必致退心。</a:t>
            </a:r>
          </a:p>
          <a:p>
            <a:pPr>
              <a:lnSpc>
                <a:spcPct val="150000"/>
              </a:lnSpc>
            </a:pPr>
            <a:r>
              <a:rPr lang="zh-TW" altLang="en-US" sz="2800" b="1" dirty="0">
                <a:solidFill>
                  <a:schemeClr val="bg1"/>
                </a:solidFill>
              </a:rPr>
              <a:t>（３）今遇拂逆之事，亦不應著相。應作滅罪觀。</a:t>
            </a:r>
          </a:p>
          <a:p>
            <a:pPr>
              <a:lnSpc>
                <a:spcPct val="150000"/>
              </a:lnSpc>
            </a:pPr>
            <a:r>
              <a:rPr lang="zh-TW" altLang="en-US" sz="2800" b="1" dirty="0">
                <a:solidFill>
                  <a:schemeClr val="bg1"/>
                </a:solidFill>
              </a:rPr>
              <a:t>（４）一切眾生，夙業何限。極重果報，此經亦能消滅。</a:t>
            </a:r>
          </a:p>
          <a:p>
            <a:pPr>
              <a:lnSpc>
                <a:spcPct val="150000"/>
              </a:lnSpc>
            </a:pPr>
            <a:r>
              <a:rPr lang="zh-TW" altLang="en-US" sz="2800" b="1" dirty="0">
                <a:solidFill>
                  <a:schemeClr val="bg1"/>
                </a:solidFill>
              </a:rPr>
              <a:t>（５）令知因果轉變，極其繁複。應觀其究竟。不可僅看目前，淺見懷疑也。</a:t>
            </a:r>
          </a:p>
        </p:txBody>
      </p:sp>
    </p:spTree>
    <p:extLst>
      <p:ext uri="{BB962C8B-B14F-4D97-AF65-F5344CB8AC3E}">
        <p14:creationId xmlns:p14="http://schemas.microsoft.com/office/powerpoint/2010/main" val="708801698"/>
      </p:ext>
    </p:extLst>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272CE08C-0A0E-EABB-384C-B4ADA81AA3C9}"/>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dirty="0">
              <a:effectLst>
                <a:glow>
                  <a:schemeClr val="bg1">
                    <a:alpha val="61000"/>
                  </a:schemeClr>
                </a:glow>
              </a:effectLst>
            </a:endParaRPr>
          </a:p>
          <a:p>
            <a:pPr algn="ctr"/>
            <a:r>
              <a:rPr lang="zh-CN" altLang="en-US" dirty="0">
                <a:effectLst>
                  <a:glow>
                    <a:schemeClr val="bg1">
                      <a:alpha val="61000"/>
                    </a:schemeClr>
                  </a:glow>
                </a:effectLst>
              </a:rPr>
              <a:t>第十五講</a:t>
            </a:r>
            <a:endParaRPr lang="zh-TW" altLang="en-US" dirty="0">
              <a:effectLst>
                <a:glow>
                  <a:schemeClr val="bg1">
                    <a:alpha val="61000"/>
                  </a:schemeClr>
                </a:glow>
              </a:effectLst>
            </a:endParaRPr>
          </a:p>
        </p:txBody>
      </p:sp>
      <p:pic>
        <p:nvPicPr>
          <p:cNvPr id="5" name="圖片 4">
            <a:extLst>
              <a:ext uri="{FF2B5EF4-FFF2-40B4-BE49-F238E27FC236}">
                <a16:creationId xmlns:a16="http://schemas.microsoft.com/office/drawing/2014/main" id="{E530DD82-538C-A92F-7523-0B34BD406E96}"/>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81912" y="6021144"/>
            <a:ext cx="490484" cy="793026"/>
          </a:xfrm>
          <a:prstGeom prst="rect">
            <a:avLst/>
          </a:prstGeom>
          <a:effectLst>
            <a:glow rad="50800">
              <a:schemeClr val="bg1"/>
            </a:glow>
          </a:effectLst>
        </p:spPr>
      </p:pic>
      <p:pic>
        <p:nvPicPr>
          <p:cNvPr id="6" name="圖片 5">
            <a:extLst>
              <a:ext uri="{FF2B5EF4-FFF2-40B4-BE49-F238E27FC236}">
                <a16:creationId xmlns:a16="http://schemas.microsoft.com/office/drawing/2014/main" id="{882A845D-2CAF-8769-6F36-2F68B38E2258}"/>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81912" y="6021144"/>
            <a:ext cx="490484" cy="793026"/>
          </a:xfrm>
          <a:prstGeom prst="rect">
            <a:avLst/>
          </a:prstGeom>
          <a:effectLst>
            <a:glow rad="50800">
              <a:schemeClr val="bg1"/>
            </a:glow>
          </a:effectLst>
        </p:spPr>
      </p:pic>
      <p:sp>
        <p:nvSpPr>
          <p:cNvPr id="7" name="匾額 6" descr="佛學概要十四講表 習講">
            <a:extLst>
              <a:ext uri="{FF2B5EF4-FFF2-40B4-BE49-F238E27FC236}">
                <a16:creationId xmlns:a16="http://schemas.microsoft.com/office/drawing/2014/main" id="{0441326D-17C5-59DA-B789-0D4ECB59AA8C}"/>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dirty="0">
              <a:effectLst>
                <a:glow>
                  <a:schemeClr val="bg1">
                    <a:alpha val="61000"/>
                  </a:schemeClr>
                </a:glow>
              </a:effectLst>
            </a:endParaRPr>
          </a:p>
          <a:p>
            <a:pPr algn="ctr"/>
            <a:r>
              <a:rPr lang="zh-CN" altLang="en-US" dirty="0">
                <a:effectLst>
                  <a:glow>
                    <a:schemeClr val="bg1">
                      <a:alpha val="61000"/>
                    </a:schemeClr>
                  </a:glow>
                </a:effectLst>
              </a:rPr>
              <a:t>第十五講</a:t>
            </a:r>
            <a:endParaRPr lang="zh-TW" altLang="en-US" dirty="0">
              <a:effectLst>
                <a:glow>
                  <a:schemeClr val="bg1">
                    <a:alpha val="61000"/>
                  </a:schemeClr>
                </a:glow>
              </a:effectLst>
            </a:endParaRPr>
          </a:p>
        </p:txBody>
      </p:sp>
      <p:pic>
        <p:nvPicPr>
          <p:cNvPr id="8" name="圖片 7">
            <a:extLst>
              <a:ext uri="{FF2B5EF4-FFF2-40B4-BE49-F238E27FC236}">
                <a16:creationId xmlns:a16="http://schemas.microsoft.com/office/drawing/2014/main" id="{DDD4B3DC-48BB-2420-EFC4-58EED7AADF90}"/>
              </a:ext>
            </a:extLst>
          </p:cNvPr>
          <p:cNvPicPr>
            <a:picLocks noChangeAspect="1"/>
          </p:cNvPicPr>
          <p:nvPr/>
        </p:nvPicPr>
        <p:blipFill>
          <a:blip r:embed="rId5"/>
          <a:stretch>
            <a:fillRect/>
          </a:stretch>
        </p:blipFill>
        <p:spPr>
          <a:xfrm>
            <a:off x="75431" y="45343"/>
            <a:ext cx="10700295" cy="6696819"/>
          </a:xfrm>
          <a:prstGeom prst="rect">
            <a:avLst/>
          </a:prstGeom>
        </p:spPr>
      </p:pic>
      <p:sp>
        <p:nvSpPr>
          <p:cNvPr id="10" name="矩形 9">
            <a:extLst>
              <a:ext uri="{FF2B5EF4-FFF2-40B4-BE49-F238E27FC236}">
                <a16:creationId xmlns:a16="http://schemas.microsoft.com/office/drawing/2014/main" id="{DA4DBEBA-F8E0-B685-E36D-00336D0141D1}"/>
              </a:ext>
            </a:extLst>
          </p:cNvPr>
          <p:cNvSpPr/>
          <p:nvPr/>
        </p:nvSpPr>
        <p:spPr>
          <a:xfrm>
            <a:off x="2206774" y="2853730"/>
            <a:ext cx="504056" cy="1080120"/>
          </a:xfrm>
          <a:prstGeom prst="rect">
            <a:avLst/>
          </a:prstGeom>
          <a:noFill/>
          <a:ln w="3810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Tree>
    <p:extLst>
      <p:ext uri="{BB962C8B-B14F-4D97-AF65-F5344CB8AC3E}">
        <p14:creationId xmlns:p14="http://schemas.microsoft.com/office/powerpoint/2010/main" val="8380270"/>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文字方塊 3">
            <a:extLst>
              <a:ext uri="{FF2B5EF4-FFF2-40B4-BE49-F238E27FC236}">
                <a16:creationId xmlns:a16="http://schemas.microsoft.com/office/drawing/2014/main" id="{5D303544-158E-D10E-F839-F5116CEDFC39}"/>
              </a:ext>
            </a:extLst>
          </p:cNvPr>
          <p:cNvSpPr txBox="1"/>
          <p:nvPr/>
        </p:nvSpPr>
        <p:spPr>
          <a:xfrm>
            <a:off x="8039422" y="635046"/>
            <a:ext cx="2769989" cy="5437442"/>
          </a:xfrm>
          <a:prstGeom prst="rect">
            <a:avLst/>
          </a:prstGeom>
          <a:noFill/>
        </p:spPr>
        <p:txBody>
          <a:bodyPr vert="eaVert"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ct val="150000"/>
              </a:lnSpc>
            </a:pPr>
            <a:r>
              <a:rPr lang="zh-TW" altLang="en-US" sz="2800" b="1" dirty="0">
                <a:solidFill>
                  <a:schemeClr val="bg1"/>
                </a:solidFill>
              </a:rPr>
              <a:t>「須菩提。我念過去無量阿僧祇劫。於然燈佛前。得值八百四千萬億那由他諸佛。悉皆供養承事。無空過者。」</a:t>
            </a:r>
          </a:p>
        </p:txBody>
      </p:sp>
      <p:sp>
        <p:nvSpPr>
          <p:cNvPr id="3" name="文字方塊 4">
            <a:extLst>
              <a:ext uri="{FF2B5EF4-FFF2-40B4-BE49-F238E27FC236}">
                <a16:creationId xmlns:a16="http://schemas.microsoft.com/office/drawing/2014/main" id="{70EAF788-D13F-C6D4-8C3A-3B0F4D354D92}"/>
              </a:ext>
            </a:extLst>
          </p:cNvPr>
          <p:cNvSpPr txBox="1"/>
          <p:nvPr/>
        </p:nvSpPr>
        <p:spPr>
          <a:xfrm>
            <a:off x="5865164" y="607801"/>
            <a:ext cx="2123658" cy="5437442"/>
          </a:xfrm>
          <a:prstGeom prst="rect">
            <a:avLst/>
          </a:prstGeom>
          <a:noFill/>
        </p:spPr>
        <p:txBody>
          <a:bodyPr vert="eaVert"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ct val="150000"/>
              </a:lnSpc>
            </a:pPr>
            <a:r>
              <a:rPr lang="zh-TW" altLang="en-US" sz="2800" b="1" dirty="0">
                <a:solidFill>
                  <a:schemeClr val="bg1"/>
                </a:solidFill>
              </a:rPr>
              <a:t>由信位而初住、而成佛，經歷時間，或延或促。全視其人根器之利鈍，功行之勤惰，而致不同。豈可拘執。</a:t>
            </a:r>
          </a:p>
        </p:txBody>
      </p:sp>
      <p:pic>
        <p:nvPicPr>
          <p:cNvPr id="5" name="圖片 4">
            <a:extLst>
              <a:ext uri="{FF2B5EF4-FFF2-40B4-BE49-F238E27FC236}">
                <a16:creationId xmlns:a16="http://schemas.microsoft.com/office/drawing/2014/main" id="{AD1C9E88-D223-9F57-E1EA-E54550760245}"/>
              </a:ext>
            </a:extLst>
          </p:cNvPr>
          <p:cNvPicPr>
            <a:picLocks noChangeAspect="1"/>
          </p:cNvPicPr>
          <p:nvPr/>
        </p:nvPicPr>
        <p:blipFill>
          <a:blip r:embed="rId3"/>
          <a:stretch>
            <a:fillRect/>
          </a:stretch>
        </p:blipFill>
        <p:spPr>
          <a:xfrm>
            <a:off x="11100070" y="837506"/>
            <a:ext cx="674638" cy="3456384"/>
          </a:xfrm>
          <a:prstGeom prst="rect">
            <a:avLst/>
          </a:prstGeom>
        </p:spPr>
      </p:pic>
      <p:sp>
        <p:nvSpPr>
          <p:cNvPr id="8" name="文字方塊 4">
            <a:extLst>
              <a:ext uri="{FF2B5EF4-FFF2-40B4-BE49-F238E27FC236}">
                <a16:creationId xmlns:a16="http://schemas.microsoft.com/office/drawing/2014/main" id="{B9628718-7915-983D-9BF3-03C1681D19BE}"/>
              </a:ext>
            </a:extLst>
          </p:cNvPr>
          <p:cNvSpPr txBox="1"/>
          <p:nvPr/>
        </p:nvSpPr>
        <p:spPr>
          <a:xfrm>
            <a:off x="3423724" y="635046"/>
            <a:ext cx="2123658" cy="5437442"/>
          </a:xfrm>
          <a:prstGeom prst="rect">
            <a:avLst/>
          </a:prstGeom>
          <a:noFill/>
        </p:spPr>
        <p:txBody>
          <a:bodyPr vert="eaVert"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ct val="150000"/>
              </a:lnSpc>
            </a:pPr>
            <a:r>
              <a:rPr lang="en-US" altLang="zh-TW" sz="2800" b="1" dirty="0">
                <a:solidFill>
                  <a:schemeClr val="bg1"/>
                </a:solidFill>
              </a:rPr>
              <a:t>『</a:t>
            </a:r>
            <a:r>
              <a:rPr lang="zh-TW" altLang="en-US" sz="2800" b="1" dirty="0">
                <a:solidFill>
                  <a:schemeClr val="bg1"/>
                </a:solidFill>
              </a:rPr>
              <a:t>供養</a:t>
            </a:r>
            <a:r>
              <a:rPr lang="en-US" altLang="zh-TW" sz="2800" b="1" dirty="0">
                <a:solidFill>
                  <a:schemeClr val="bg1"/>
                </a:solidFill>
              </a:rPr>
              <a:t>』</a:t>
            </a:r>
            <a:r>
              <a:rPr lang="zh-TW" altLang="en-US" sz="2800" b="1" dirty="0">
                <a:solidFill>
                  <a:schemeClr val="bg1"/>
                </a:solidFill>
              </a:rPr>
              <a:t>，簡言之，即飲食、衣服、臥具、湯藥、四事供養。廣言之，如</a:t>
            </a:r>
            <a:r>
              <a:rPr lang="en-US" altLang="zh-TW" sz="2800" b="1" dirty="0">
                <a:solidFill>
                  <a:schemeClr val="bg1"/>
                </a:solidFill>
              </a:rPr>
              <a:t>《</a:t>
            </a:r>
            <a:r>
              <a:rPr lang="zh-TW" altLang="en-US" sz="2800" b="1" dirty="0">
                <a:solidFill>
                  <a:schemeClr val="bg1"/>
                </a:solidFill>
              </a:rPr>
              <a:t>華嚴</a:t>
            </a:r>
            <a:r>
              <a:rPr lang="en-US" altLang="zh-TW" sz="2800" b="1" dirty="0">
                <a:solidFill>
                  <a:schemeClr val="bg1"/>
                </a:solidFill>
              </a:rPr>
              <a:t>》</a:t>
            </a:r>
            <a:r>
              <a:rPr lang="zh-TW" altLang="en-US" sz="2800" b="1" dirty="0">
                <a:solidFill>
                  <a:schemeClr val="bg1"/>
                </a:solidFill>
              </a:rPr>
              <a:t>所說之事供養、法供養。</a:t>
            </a:r>
          </a:p>
        </p:txBody>
      </p:sp>
      <p:sp>
        <p:nvSpPr>
          <p:cNvPr id="9" name="文字方塊 4">
            <a:extLst>
              <a:ext uri="{FF2B5EF4-FFF2-40B4-BE49-F238E27FC236}">
                <a16:creationId xmlns:a16="http://schemas.microsoft.com/office/drawing/2014/main" id="{58EF98A5-5B9D-B0B5-DB55-EA1835209C8D}"/>
              </a:ext>
            </a:extLst>
          </p:cNvPr>
          <p:cNvSpPr txBox="1"/>
          <p:nvPr/>
        </p:nvSpPr>
        <p:spPr>
          <a:xfrm>
            <a:off x="401674" y="607801"/>
            <a:ext cx="2769989" cy="5437442"/>
          </a:xfrm>
          <a:prstGeom prst="rect">
            <a:avLst/>
          </a:prstGeom>
          <a:noFill/>
        </p:spPr>
        <p:txBody>
          <a:bodyPr vert="eaVert"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ct val="150000"/>
              </a:lnSpc>
            </a:pPr>
            <a:r>
              <a:rPr lang="en-US" altLang="zh-TW" sz="2800" b="1" dirty="0">
                <a:solidFill>
                  <a:schemeClr val="bg1"/>
                </a:solidFill>
              </a:rPr>
              <a:t>『</a:t>
            </a:r>
            <a:r>
              <a:rPr lang="zh-TW" altLang="en-US" sz="2800" b="1" dirty="0">
                <a:solidFill>
                  <a:schemeClr val="bg1"/>
                </a:solidFill>
              </a:rPr>
              <a:t>承事</a:t>
            </a:r>
            <a:r>
              <a:rPr lang="en-US" altLang="zh-TW" sz="2800" b="1" dirty="0">
                <a:solidFill>
                  <a:schemeClr val="bg1"/>
                </a:solidFill>
              </a:rPr>
              <a:t>』</a:t>
            </a:r>
            <a:r>
              <a:rPr lang="zh-TW" altLang="en-US" sz="2800" b="1" dirty="0">
                <a:solidFill>
                  <a:schemeClr val="bg1"/>
                </a:solidFill>
              </a:rPr>
              <a:t>者，左右事奉。</a:t>
            </a:r>
            <a:r>
              <a:rPr lang="en-US" altLang="zh-TW" sz="2800" b="1" dirty="0">
                <a:solidFill>
                  <a:schemeClr val="bg1"/>
                </a:solidFill>
              </a:rPr>
              <a:t>『</a:t>
            </a:r>
            <a:r>
              <a:rPr lang="zh-TW" altLang="en-US" sz="2800" b="1" dirty="0">
                <a:solidFill>
                  <a:schemeClr val="bg1"/>
                </a:solidFill>
              </a:rPr>
              <a:t>悉皆</a:t>
            </a:r>
            <a:r>
              <a:rPr lang="en-US" altLang="zh-TW" sz="2800" b="1" dirty="0">
                <a:solidFill>
                  <a:schemeClr val="bg1"/>
                </a:solidFill>
              </a:rPr>
              <a:t>』</a:t>
            </a:r>
            <a:r>
              <a:rPr lang="zh-TW" altLang="en-US" sz="2800" b="1" dirty="0">
                <a:solidFill>
                  <a:schemeClr val="bg1"/>
                </a:solidFill>
              </a:rPr>
              <a:t>，正指</a:t>
            </a:r>
            <a:r>
              <a:rPr lang="en-US" altLang="zh-TW" sz="2800" b="1" dirty="0">
                <a:solidFill>
                  <a:schemeClr val="bg1"/>
                </a:solidFill>
              </a:rPr>
              <a:t>『</a:t>
            </a:r>
            <a:r>
              <a:rPr lang="zh-TW" altLang="en-US" sz="2800" b="1" dirty="0">
                <a:solidFill>
                  <a:schemeClr val="bg1"/>
                </a:solidFill>
              </a:rPr>
              <a:t>無空過</a:t>
            </a:r>
            <a:r>
              <a:rPr lang="en-US" altLang="zh-TW" sz="2800" b="1" dirty="0">
                <a:solidFill>
                  <a:schemeClr val="bg1"/>
                </a:solidFill>
              </a:rPr>
              <a:t>』</a:t>
            </a:r>
            <a:r>
              <a:rPr lang="zh-TW" altLang="en-US" sz="2800" b="1" dirty="0">
                <a:solidFill>
                  <a:schemeClr val="bg1"/>
                </a:solidFill>
              </a:rPr>
              <a:t>言。言歷時之久，供佛之勤，為顯不及受持此經之張本也。</a:t>
            </a:r>
          </a:p>
        </p:txBody>
      </p:sp>
    </p:spTree>
    <p:extLst>
      <p:ext uri="{BB962C8B-B14F-4D97-AF65-F5344CB8AC3E}">
        <p14:creationId xmlns:p14="http://schemas.microsoft.com/office/powerpoint/2010/main" val="285359296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8" grpId="0"/>
      <p:bldP spid="9"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4C635F5C-C2ED-E38B-E2AC-0D754CEE0E07}"/>
              </a:ext>
            </a:extLst>
          </p:cNvPr>
          <p:cNvSpPr txBox="1"/>
          <p:nvPr/>
        </p:nvSpPr>
        <p:spPr>
          <a:xfrm>
            <a:off x="8437785" y="662263"/>
            <a:ext cx="2769989" cy="5437442"/>
          </a:xfrm>
          <a:prstGeom prst="rect">
            <a:avLst/>
          </a:prstGeom>
          <a:noFill/>
        </p:spPr>
        <p:txBody>
          <a:bodyPr vert="eaVert"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ct val="150000"/>
              </a:lnSpc>
            </a:pPr>
            <a:r>
              <a:rPr lang="zh-TW" altLang="en-US" sz="2800" b="1" dirty="0">
                <a:solidFill>
                  <a:schemeClr val="bg1"/>
                </a:solidFill>
              </a:rPr>
              <a:t>「若復有人。於後末世。能受持讀誦此經。所得功德。於我所供養諸佛功德。百分不及一。千萬億分。乃至算數譬喻所不能及。」</a:t>
            </a:r>
          </a:p>
        </p:txBody>
      </p:sp>
      <p:sp>
        <p:nvSpPr>
          <p:cNvPr id="5" name="文字方塊 4">
            <a:extLst>
              <a:ext uri="{FF2B5EF4-FFF2-40B4-BE49-F238E27FC236}">
                <a16:creationId xmlns:a16="http://schemas.microsoft.com/office/drawing/2014/main" id="{AEBB292E-927F-C1A7-E54E-BC975DD36934}"/>
              </a:ext>
            </a:extLst>
          </p:cNvPr>
          <p:cNvSpPr txBox="1"/>
          <p:nvPr/>
        </p:nvSpPr>
        <p:spPr>
          <a:xfrm>
            <a:off x="406574" y="477466"/>
            <a:ext cx="2769989" cy="5437442"/>
          </a:xfrm>
          <a:prstGeom prst="rect">
            <a:avLst/>
          </a:prstGeom>
          <a:noFill/>
        </p:spPr>
        <p:txBody>
          <a:bodyPr vert="eaVert"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ct val="150000"/>
              </a:lnSpc>
            </a:pPr>
            <a:r>
              <a:rPr lang="en-US" altLang="zh-TW" sz="2800" b="1" dirty="0">
                <a:solidFill>
                  <a:schemeClr val="bg1"/>
                </a:solidFill>
              </a:rPr>
              <a:t>『</a:t>
            </a:r>
            <a:r>
              <a:rPr lang="zh-TW" altLang="en-US" sz="2800" b="1" dirty="0">
                <a:solidFill>
                  <a:schemeClr val="bg1"/>
                </a:solidFill>
              </a:rPr>
              <a:t>於後末世</a:t>
            </a:r>
            <a:r>
              <a:rPr lang="en-US" altLang="zh-TW" sz="2800" b="1" dirty="0">
                <a:solidFill>
                  <a:schemeClr val="bg1"/>
                </a:solidFill>
              </a:rPr>
              <a:t>』</a:t>
            </a:r>
            <a:r>
              <a:rPr lang="zh-TW" altLang="en-US" sz="2800" b="1" dirty="0">
                <a:solidFill>
                  <a:schemeClr val="bg1"/>
                </a:solidFill>
              </a:rPr>
              <a:t>，正當末法，指今世也。謂末世眾生，有能受持讀誦此經之功德，比我供佛之功德，我則不堪與之相比。算數譬喻皆不能及。</a:t>
            </a:r>
          </a:p>
        </p:txBody>
      </p:sp>
      <p:sp>
        <p:nvSpPr>
          <p:cNvPr id="9" name="文字方塊 8">
            <a:extLst>
              <a:ext uri="{FF2B5EF4-FFF2-40B4-BE49-F238E27FC236}">
                <a16:creationId xmlns:a16="http://schemas.microsoft.com/office/drawing/2014/main" id="{B2C3158C-FE59-805C-BC13-EB7F00E67D99}"/>
              </a:ext>
            </a:extLst>
          </p:cNvPr>
          <p:cNvSpPr txBox="1"/>
          <p:nvPr/>
        </p:nvSpPr>
        <p:spPr>
          <a:xfrm>
            <a:off x="2998862" y="694350"/>
            <a:ext cx="5355312" cy="5112568"/>
          </a:xfrm>
          <a:prstGeom prst="rect">
            <a:avLst/>
          </a:prstGeom>
          <a:noFill/>
        </p:spPr>
        <p:txBody>
          <a:bodyPr vert="eaVert" wrap="square" rtlCol="0">
            <a:spAutoFit/>
          </a:bodyPr>
          <a:lstStyle/>
          <a:p>
            <a:pPr>
              <a:lnSpc>
                <a:spcPct val="150000"/>
              </a:lnSpc>
            </a:pPr>
            <a:r>
              <a:rPr lang="zh-TW" altLang="en-US" sz="2800" dirty="0">
                <a:solidFill>
                  <a:srgbClr val="FFFF00"/>
                </a:solidFill>
              </a:rPr>
              <a:t>世尊修這個福報歷無量劫，我們看到非常羨慕，我們到哪一生哪一世才能修這麼大的福報？佛這麼給我們一說，我們覺得不難，我們要想修，真正發心，確實所謂後來居上，後生可畏，我們在後面可以趕過去，那就是一定要依教奉行。</a:t>
            </a:r>
          </a:p>
        </p:txBody>
      </p:sp>
      <p:pic>
        <p:nvPicPr>
          <p:cNvPr id="11" name="圖片 10">
            <a:extLst>
              <a:ext uri="{FF2B5EF4-FFF2-40B4-BE49-F238E27FC236}">
                <a16:creationId xmlns:a16="http://schemas.microsoft.com/office/drawing/2014/main" id="{0A700704-8225-2C80-E6F9-52498E7F6FCA}"/>
              </a:ext>
            </a:extLst>
          </p:cNvPr>
          <p:cNvPicPr>
            <a:picLocks noChangeAspect="1"/>
          </p:cNvPicPr>
          <p:nvPr/>
        </p:nvPicPr>
        <p:blipFill>
          <a:blip r:embed="rId3"/>
          <a:stretch>
            <a:fillRect/>
          </a:stretch>
        </p:blipFill>
        <p:spPr>
          <a:xfrm>
            <a:off x="11207774" y="837506"/>
            <a:ext cx="648071" cy="2355826"/>
          </a:xfrm>
          <a:prstGeom prst="rect">
            <a:avLst/>
          </a:prstGeom>
        </p:spPr>
      </p:pic>
    </p:spTree>
    <p:extLst>
      <p:ext uri="{BB962C8B-B14F-4D97-AF65-F5344CB8AC3E}">
        <p14:creationId xmlns:p14="http://schemas.microsoft.com/office/powerpoint/2010/main" val="199001670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9"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0528FA6F-26DE-2831-5E40-2E9B91E4687B}"/>
              </a:ext>
            </a:extLst>
          </p:cNvPr>
          <p:cNvSpPr txBox="1"/>
          <p:nvPr/>
        </p:nvSpPr>
        <p:spPr>
          <a:xfrm>
            <a:off x="3632250" y="583702"/>
            <a:ext cx="4062651" cy="5437442"/>
          </a:xfrm>
          <a:prstGeom prst="rect">
            <a:avLst/>
          </a:prstGeom>
          <a:noFill/>
        </p:spPr>
        <p:txBody>
          <a:bodyPr vert="eaVert"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ct val="150000"/>
              </a:lnSpc>
            </a:pPr>
            <a:r>
              <a:rPr lang="zh-TW" altLang="en-US" sz="2800" b="1" dirty="0">
                <a:solidFill>
                  <a:schemeClr val="bg1"/>
                </a:solidFill>
              </a:rPr>
              <a:t>供養承事所以不及者，的指受持此經。以經中義趣，是開佛知見、示佛知見。果能受持，便是悟佛知見、入佛知見。所以無數七寶施、身命施、多劫供佛，皆不能及，理在於此。</a:t>
            </a:r>
          </a:p>
        </p:txBody>
      </p:sp>
      <p:sp>
        <p:nvSpPr>
          <p:cNvPr id="5" name="文字方塊 4">
            <a:extLst>
              <a:ext uri="{FF2B5EF4-FFF2-40B4-BE49-F238E27FC236}">
                <a16:creationId xmlns:a16="http://schemas.microsoft.com/office/drawing/2014/main" id="{834AF62A-4166-70D5-3187-8BFDA08A66E1}"/>
              </a:ext>
            </a:extLst>
          </p:cNvPr>
          <p:cNvSpPr txBox="1"/>
          <p:nvPr/>
        </p:nvSpPr>
        <p:spPr>
          <a:xfrm>
            <a:off x="190550" y="627228"/>
            <a:ext cx="3416320" cy="5437442"/>
          </a:xfrm>
          <a:prstGeom prst="rect">
            <a:avLst/>
          </a:prstGeom>
          <a:noFill/>
        </p:spPr>
        <p:txBody>
          <a:bodyPr vert="eaVert"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ct val="150000"/>
              </a:lnSpc>
            </a:pPr>
            <a:r>
              <a:rPr lang="zh-TW" altLang="en-US" sz="2800" b="1" dirty="0">
                <a:solidFill>
                  <a:schemeClr val="bg1"/>
                </a:solidFill>
              </a:rPr>
              <a:t>此經最能消除業障，末世眾生，不可不奉持此經。此經為三寶命脈，故勸現前當來一切眾生，力為弘傳，盡未來際，不令斷絕。此咐囑之深長也。</a:t>
            </a:r>
          </a:p>
        </p:txBody>
      </p:sp>
      <p:sp>
        <p:nvSpPr>
          <p:cNvPr id="8" name="文字方塊 7">
            <a:extLst>
              <a:ext uri="{FF2B5EF4-FFF2-40B4-BE49-F238E27FC236}">
                <a16:creationId xmlns:a16="http://schemas.microsoft.com/office/drawing/2014/main" id="{FABAEF4E-E23F-43C1-B550-18884E173BC9}"/>
              </a:ext>
            </a:extLst>
          </p:cNvPr>
          <p:cNvSpPr txBox="1"/>
          <p:nvPr/>
        </p:nvSpPr>
        <p:spPr>
          <a:xfrm>
            <a:off x="7793195" y="583702"/>
            <a:ext cx="4062651" cy="5437442"/>
          </a:xfrm>
          <a:prstGeom prst="rect">
            <a:avLst/>
          </a:prstGeom>
          <a:noFill/>
        </p:spPr>
        <p:txBody>
          <a:bodyPr vert="eaVert"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ct val="150000"/>
              </a:lnSpc>
            </a:pPr>
            <a:r>
              <a:rPr lang="zh-TW" altLang="en-US" sz="2800" b="1" dirty="0">
                <a:solidFill>
                  <a:schemeClr val="bg1"/>
                </a:solidFill>
              </a:rPr>
              <a:t>此是第五次較顯經功，是說在罪業消滅，當得菩提之後。意若曰，受持讀誦此經，便得除障、便得授記，豈我昔日未授記前經歷無數之劫，值遇無數之佛，但知供養承事之所能及哉。</a:t>
            </a:r>
          </a:p>
        </p:txBody>
      </p:sp>
    </p:spTree>
    <p:extLst>
      <p:ext uri="{BB962C8B-B14F-4D97-AF65-F5344CB8AC3E}">
        <p14:creationId xmlns:p14="http://schemas.microsoft.com/office/powerpoint/2010/main" val="48217859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71DA66F7-8417-A765-696E-A91011B2B67B}"/>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dirty="0">
              <a:effectLst>
                <a:glow>
                  <a:schemeClr val="bg1">
                    <a:alpha val="61000"/>
                  </a:schemeClr>
                </a:glow>
              </a:effectLst>
            </a:endParaRPr>
          </a:p>
          <a:p>
            <a:pPr algn="ctr"/>
            <a:r>
              <a:rPr lang="zh-CN" altLang="en-US" dirty="0">
                <a:effectLst>
                  <a:glow>
                    <a:schemeClr val="bg1">
                      <a:alpha val="61000"/>
                    </a:schemeClr>
                  </a:glow>
                </a:effectLst>
              </a:rPr>
              <a:t>第十五講</a:t>
            </a:r>
            <a:endParaRPr lang="zh-TW" altLang="en-US" dirty="0">
              <a:effectLst>
                <a:glow>
                  <a:schemeClr val="bg1">
                    <a:alpha val="61000"/>
                  </a:schemeClr>
                </a:glow>
              </a:effectLst>
            </a:endParaRPr>
          </a:p>
        </p:txBody>
      </p:sp>
      <p:pic>
        <p:nvPicPr>
          <p:cNvPr id="5" name="圖片 4">
            <a:extLst>
              <a:ext uri="{FF2B5EF4-FFF2-40B4-BE49-F238E27FC236}">
                <a16:creationId xmlns:a16="http://schemas.microsoft.com/office/drawing/2014/main" id="{F6B9ABE7-8B8B-F97E-0EE3-5FAB4643ECCC}"/>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81912" y="6021144"/>
            <a:ext cx="490484" cy="793026"/>
          </a:xfrm>
          <a:prstGeom prst="rect">
            <a:avLst/>
          </a:prstGeom>
          <a:effectLst>
            <a:glow rad="50800">
              <a:schemeClr val="bg1"/>
            </a:glow>
          </a:effectLst>
        </p:spPr>
      </p:pic>
      <p:pic>
        <p:nvPicPr>
          <p:cNvPr id="6" name="圖片 5">
            <a:extLst>
              <a:ext uri="{FF2B5EF4-FFF2-40B4-BE49-F238E27FC236}">
                <a16:creationId xmlns:a16="http://schemas.microsoft.com/office/drawing/2014/main" id="{E29F1FC9-AFD9-E521-3051-BB0AF4937003}"/>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81912" y="6021144"/>
            <a:ext cx="490484" cy="793026"/>
          </a:xfrm>
          <a:prstGeom prst="rect">
            <a:avLst/>
          </a:prstGeom>
          <a:effectLst>
            <a:glow rad="50800">
              <a:schemeClr val="bg1"/>
            </a:glow>
          </a:effectLst>
        </p:spPr>
      </p:pic>
      <p:sp>
        <p:nvSpPr>
          <p:cNvPr id="7" name="匾額 6" descr="佛學概要十四講表 習講">
            <a:extLst>
              <a:ext uri="{FF2B5EF4-FFF2-40B4-BE49-F238E27FC236}">
                <a16:creationId xmlns:a16="http://schemas.microsoft.com/office/drawing/2014/main" id="{B138F79F-005A-8D7E-09DD-391DE0EEC3ED}"/>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dirty="0">
              <a:effectLst>
                <a:glow>
                  <a:schemeClr val="bg1">
                    <a:alpha val="61000"/>
                  </a:schemeClr>
                </a:glow>
              </a:effectLst>
            </a:endParaRPr>
          </a:p>
          <a:p>
            <a:pPr algn="ctr"/>
            <a:r>
              <a:rPr lang="zh-CN" altLang="en-US" dirty="0">
                <a:effectLst>
                  <a:glow>
                    <a:schemeClr val="bg1">
                      <a:alpha val="61000"/>
                    </a:schemeClr>
                  </a:glow>
                </a:effectLst>
              </a:rPr>
              <a:t>第十五講</a:t>
            </a:r>
            <a:endParaRPr lang="zh-TW" altLang="en-US" dirty="0">
              <a:effectLst>
                <a:glow>
                  <a:schemeClr val="bg1">
                    <a:alpha val="61000"/>
                  </a:schemeClr>
                </a:glow>
              </a:effectLst>
            </a:endParaRPr>
          </a:p>
        </p:txBody>
      </p:sp>
      <p:pic>
        <p:nvPicPr>
          <p:cNvPr id="8" name="圖片 7">
            <a:extLst>
              <a:ext uri="{FF2B5EF4-FFF2-40B4-BE49-F238E27FC236}">
                <a16:creationId xmlns:a16="http://schemas.microsoft.com/office/drawing/2014/main" id="{8167E07A-3EC1-536E-9425-3E520AC46CAB}"/>
              </a:ext>
            </a:extLst>
          </p:cNvPr>
          <p:cNvPicPr>
            <a:picLocks noChangeAspect="1"/>
          </p:cNvPicPr>
          <p:nvPr/>
        </p:nvPicPr>
        <p:blipFill>
          <a:blip r:embed="rId5"/>
          <a:stretch>
            <a:fillRect/>
          </a:stretch>
        </p:blipFill>
        <p:spPr>
          <a:xfrm>
            <a:off x="75431" y="45343"/>
            <a:ext cx="10700295" cy="6696819"/>
          </a:xfrm>
          <a:prstGeom prst="rect">
            <a:avLst/>
          </a:prstGeom>
        </p:spPr>
      </p:pic>
      <p:sp>
        <p:nvSpPr>
          <p:cNvPr id="10" name="矩形 9">
            <a:extLst>
              <a:ext uri="{FF2B5EF4-FFF2-40B4-BE49-F238E27FC236}">
                <a16:creationId xmlns:a16="http://schemas.microsoft.com/office/drawing/2014/main" id="{9415D30E-DD3B-4312-AA91-6B58D6E968B4}"/>
              </a:ext>
            </a:extLst>
          </p:cNvPr>
          <p:cNvSpPr/>
          <p:nvPr/>
        </p:nvSpPr>
        <p:spPr>
          <a:xfrm>
            <a:off x="550590" y="2853730"/>
            <a:ext cx="504056" cy="1080120"/>
          </a:xfrm>
          <a:prstGeom prst="rect">
            <a:avLst/>
          </a:prstGeom>
          <a:noFill/>
          <a:ln w="3810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Tree>
    <p:extLst>
      <p:ext uri="{BB962C8B-B14F-4D97-AF65-F5344CB8AC3E}">
        <p14:creationId xmlns:p14="http://schemas.microsoft.com/office/powerpoint/2010/main" val="2493092678"/>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20A450E2-65E1-1228-45FA-B5E7CCBA0FAB}"/>
              </a:ext>
            </a:extLst>
          </p:cNvPr>
          <p:cNvSpPr txBox="1"/>
          <p:nvPr/>
        </p:nvSpPr>
        <p:spPr>
          <a:xfrm>
            <a:off x="8293769" y="656648"/>
            <a:ext cx="2769989" cy="5437442"/>
          </a:xfrm>
          <a:prstGeom prst="rect">
            <a:avLst/>
          </a:prstGeom>
          <a:noFill/>
        </p:spPr>
        <p:txBody>
          <a:bodyPr vert="eaVert"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ct val="150000"/>
              </a:lnSpc>
            </a:pPr>
            <a:r>
              <a:rPr lang="zh-TW" altLang="en-US" sz="2800" b="1" dirty="0">
                <a:solidFill>
                  <a:schemeClr val="bg1"/>
                </a:solidFill>
              </a:rPr>
              <a:t>「須菩提。若善男子。善女人。於後末世。有受持讀誦此經。所得功德。我若具說者。或有人聞。心則狂亂。狐疑不信。」</a:t>
            </a:r>
          </a:p>
        </p:txBody>
      </p:sp>
      <p:sp>
        <p:nvSpPr>
          <p:cNvPr id="5" name="文字方塊 4">
            <a:extLst>
              <a:ext uri="{FF2B5EF4-FFF2-40B4-BE49-F238E27FC236}">
                <a16:creationId xmlns:a16="http://schemas.microsoft.com/office/drawing/2014/main" id="{B348FA35-FDCE-5F7D-C236-D1EB7D869910}"/>
              </a:ext>
            </a:extLst>
          </p:cNvPr>
          <p:cNvSpPr txBox="1"/>
          <p:nvPr/>
        </p:nvSpPr>
        <p:spPr>
          <a:xfrm>
            <a:off x="6095206" y="668456"/>
            <a:ext cx="2123658" cy="5437442"/>
          </a:xfrm>
          <a:prstGeom prst="rect">
            <a:avLst/>
          </a:prstGeom>
          <a:noFill/>
        </p:spPr>
        <p:txBody>
          <a:bodyPr vert="eaVert" wrap="square" rtlCol="0">
            <a:spAutoFit/>
          </a:bodyPr>
          <a:lstStyle/>
          <a:p>
            <a:pPr>
              <a:lnSpc>
                <a:spcPct val="150000"/>
              </a:lnSpc>
            </a:pPr>
            <a:r>
              <a:rPr lang="zh-TW" altLang="en-US" sz="2800" b="1" dirty="0">
                <a:solidFill>
                  <a:schemeClr val="bg1"/>
                </a:solidFill>
              </a:rPr>
              <a:t>此結成前五次較顯功德。垂誡學人，顯示經旨，兩種深意。</a:t>
            </a:r>
            <a:r>
              <a:rPr lang="en-US" altLang="zh-TW" sz="2800" b="1" dirty="0">
                <a:solidFill>
                  <a:schemeClr val="bg1"/>
                </a:solidFill>
              </a:rPr>
              <a:t>『</a:t>
            </a:r>
            <a:r>
              <a:rPr lang="zh-TW" altLang="en-US" sz="2800" b="1" dirty="0">
                <a:solidFill>
                  <a:schemeClr val="bg1"/>
                </a:solidFill>
              </a:rPr>
              <a:t>狂亂</a:t>
            </a:r>
            <a:r>
              <a:rPr lang="en-US" altLang="zh-TW" sz="2800" b="1" dirty="0">
                <a:solidFill>
                  <a:schemeClr val="bg1"/>
                </a:solidFill>
              </a:rPr>
              <a:t>』</a:t>
            </a:r>
            <a:r>
              <a:rPr lang="zh-TW" altLang="en-US" sz="2800" b="1" dirty="0">
                <a:solidFill>
                  <a:schemeClr val="bg1"/>
                </a:solidFill>
              </a:rPr>
              <a:t>、</a:t>
            </a:r>
            <a:r>
              <a:rPr lang="en-US" altLang="zh-TW" sz="2800" b="1" dirty="0">
                <a:solidFill>
                  <a:schemeClr val="bg1"/>
                </a:solidFill>
              </a:rPr>
              <a:t>『</a:t>
            </a:r>
            <a:r>
              <a:rPr lang="zh-TW" altLang="en-US" sz="2800" b="1" dirty="0">
                <a:solidFill>
                  <a:schemeClr val="bg1"/>
                </a:solidFill>
              </a:rPr>
              <a:t>狐疑</a:t>
            </a:r>
            <a:r>
              <a:rPr lang="en-US" altLang="zh-TW" sz="2800" b="1" dirty="0">
                <a:solidFill>
                  <a:schemeClr val="bg1"/>
                </a:solidFill>
              </a:rPr>
              <a:t>』</a:t>
            </a:r>
            <a:r>
              <a:rPr lang="zh-TW" altLang="en-US" sz="2800" b="1" dirty="0">
                <a:solidFill>
                  <a:schemeClr val="bg1"/>
                </a:solidFill>
              </a:rPr>
              <a:t>皆垂誡學人語也。</a:t>
            </a:r>
          </a:p>
        </p:txBody>
      </p:sp>
      <p:pic>
        <p:nvPicPr>
          <p:cNvPr id="7" name="圖片 6">
            <a:extLst>
              <a:ext uri="{FF2B5EF4-FFF2-40B4-BE49-F238E27FC236}">
                <a16:creationId xmlns:a16="http://schemas.microsoft.com/office/drawing/2014/main" id="{F388F8F8-D837-B8A5-7BC1-2EC0125ABD4D}"/>
              </a:ext>
            </a:extLst>
          </p:cNvPr>
          <p:cNvPicPr>
            <a:picLocks noChangeAspect="1"/>
          </p:cNvPicPr>
          <p:nvPr/>
        </p:nvPicPr>
        <p:blipFill>
          <a:blip r:embed="rId3"/>
          <a:stretch>
            <a:fillRect/>
          </a:stretch>
        </p:blipFill>
        <p:spPr>
          <a:xfrm>
            <a:off x="11273823" y="668456"/>
            <a:ext cx="582023" cy="4137709"/>
          </a:xfrm>
          <a:prstGeom prst="rect">
            <a:avLst/>
          </a:prstGeom>
        </p:spPr>
      </p:pic>
      <p:sp>
        <p:nvSpPr>
          <p:cNvPr id="8" name="文字方塊 7">
            <a:extLst>
              <a:ext uri="{FF2B5EF4-FFF2-40B4-BE49-F238E27FC236}">
                <a16:creationId xmlns:a16="http://schemas.microsoft.com/office/drawing/2014/main" id="{CCC03060-4B65-383A-6D9D-71441A6E03FE}"/>
              </a:ext>
            </a:extLst>
          </p:cNvPr>
          <p:cNvSpPr txBox="1"/>
          <p:nvPr/>
        </p:nvSpPr>
        <p:spPr>
          <a:xfrm>
            <a:off x="3214886" y="634254"/>
            <a:ext cx="2769989" cy="5437442"/>
          </a:xfrm>
          <a:prstGeom prst="rect">
            <a:avLst/>
          </a:prstGeom>
          <a:noFill/>
        </p:spPr>
        <p:txBody>
          <a:bodyPr vert="eaVert" wrap="square" rtlCol="0">
            <a:spAutoFit/>
          </a:bodyPr>
          <a:lstStyle/>
          <a:p>
            <a:pPr>
              <a:lnSpc>
                <a:spcPct val="150000"/>
              </a:lnSpc>
            </a:pPr>
            <a:r>
              <a:rPr lang="en-US" altLang="zh-TW" sz="2800" b="1" dirty="0">
                <a:solidFill>
                  <a:schemeClr val="bg1"/>
                </a:solidFill>
              </a:rPr>
              <a:t>『</a:t>
            </a:r>
            <a:r>
              <a:rPr lang="zh-TW" altLang="en-US" sz="2800" b="1" dirty="0">
                <a:solidFill>
                  <a:schemeClr val="bg1"/>
                </a:solidFill>
              </a:rPr>
              <a:t>狂亂</a:t>
            </a:r>
            <a:r>
              <a:rPr lang="en-US" altLang="zh-TW" sz="2800" b="1" dirty="0">
                <a:solidFill>
                  <a:schemeClr val="bg1"/>
                </a:solidFill>
              </a:rPr>
              <a:t>』</a:t>
            </a:r>
            <a:r>
              <a:rPr lang="zh-TW" altLang="en-US" sz="2800" b="1" dirty="0">
                <a:solidFill>
                  <a:schemeClr val="bg1"/>
                </a:solidFill>
              </a:rPr>
              <a:t>指妄談般若，未解真實義也。惑亂眾心，故曰</a:t>
            </a:r>
            <a:r>
              <a:rPr lang="en-US" altLang="zh-TW" sz="2800" b="1" dirty="0">
                <a:solidFill>
                  <a:schemeClr val="bg1"/>
                </a:solidFill>
              </a:rPr>
              <a:t>『</a:t>
            </a:r>
            <a:r>
              <a:rPr lang="zh-TW" altLang="en-US" sz="2800" b="1" dirty="0">
                <a:solidFill>
                  <a:schemeClr val="bg1"/>
                </a:solidFill>
              </a:rPr>
              <a:t>心則狂亂</a:t>
            </a:r>
            <a:r>
              <a:rPr lang="en-US" altLang="zh-TW" sz="2800" b="1" dirty="0">
                <a:solidFill>
                  <a:schemeClr val="bg1"/>
                </a:solidFill>
              </a:rPr>
              <a:t>』</a:t>
            </a:r>
            <a:r>
              <a:rPr lang="zh-TW" altLang="en-US" sz="2800" b="1" dirty="0">
                <a:solidFill>
                  <a:schemeClr val="bg1"/>
                </a:solidFill>
              </a:rPr>
              <a:t>。</a:t>
            </a:r>
            <a:r>
              <a:rPr lang="en-US" altLang="zh-TW" sz="2800" b="1" dirty="0">
                <a:solidFill>
                  <a:schemeClr val="bg1"/>
                </a:solidFill>
              </a:rPr>
              <a:t>『</a:t>
            </a:r>
            <a:r>
              <a:rPr lang="zh-TW" altLang="en-US" sz="2800" b="1" dirty="0">
                <a:solidFill>
                  <a:schemeClr val="bg1"/>
                </a:solidFill>
              </a:rPr>
              <a:t>狐疑</a:t>
            </a:r>
            <a:r>
              <a:rPr lang="en-US" altLang="zh-TW" sz="2800" b="1" dirty="0">
                <a:solidFill>
                  <a:schemeClr val="bg1"/>
                </a:solidFill>
              </a:rPr>
              <a:t>』</a:t>
            </a:r>
            <a:r>
              <a:rPr lang="zh-TW" altLang="en-US" sz="2800" b="1" dirty="0">
                <a:solidFill>
                  <a:schemeClr val="bg1"/>
                </a:solidFill>
              </a:rPr>
              <a:t>，將信將不信之意。亦由未解真實義，不能生起決定信心。</a:t>
            </a:r>
          </a:p>
        </p:txBody>
      </p:sp>
      <p:sp>
        <p:nvSpPr>
          <p:cNvPr id="9" name="文字方塊 8">
            <a:extLst>
              <a:ext uri="{FF2B5EF4-FFF2-40B4-BE49-F238E27FC236}">
                <a16:creationId xmlns:a16="http://schemas.microsoft.com/office/drawing/2014/main" id="{6E8C89C3-9062-E1DC-9708-88306F257712}"/>
              </a:ext>
            </a:extLst>
          </p:cNvPr>
          <p:cNvSpPr txBox="1"/>
          <p:nvPr/>
        </p:nvSpPr>
        <p:spPr>
          <a:xfrm>
            <a:off x="406574" y="621482"/>
            <a:ext cx="2769989" cy="5437442"/>
          </a:xfrm>
          <a:prstGeom prst="rect">
            <a:avLst/>
          </a:prstGeom>
          <a:noFill/>
        </p:spPr>
        <p:txBody>
          <a:bodyPr vert="eaVert" wrap="square" rtlCol="0">
            <a:spAutoFit/>
          </a:bodyPr>
          <a:lstStyle/>
          <a:p>
            <a:pPr>
              <a:lnSpc>
                <a:spcPct val="150000"/>
              </a:lnSpc>
            </a:pPr>
            <a:r>
              <a:rPr lang="zh-TW" altLang="en-US" sz="2800" b="1" dirty="0">
                <a:solidFill>
                  <a:schemeClr val="bg1"/>
                </a:solidFill>
              </a:rPr>
              <a:t>世尊此言，是誡行人當知此事本非言說所及，惟證方知。必須一切不著，真修實行，久久方能相應，不可狂也。功到便能自知，不必疑也。</a:t>
            </a:r>
          </a:p>
        </p:txBody>
      </p:sp>
    </p:spTree>
    <p:extLst>
      <p:ext uri="{BB962C8B-B14F-4D97-AF65-F5344CB8AC3E}">
        <p14:creationId xmlns:p14="http://schemas.microsoft.com/office/powerpoint/2010/main" val="2540501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8" grpId="0"/>
      <p:bldP spid="9"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6" name="匾額 5" descr="佛學概要十四講表 習講">
            <a:extLst>
              <a:ext uri="{FF2B5EF4-FFF2-40B4-BE49-F238E27FC236}">
                <a16:creationId xmlns:a16="http://schemas.microsoft.com/office/drawing/2014/main" id="{FBD360EA-DF6D-8863-B519-2C5F868007C4}"/>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dirty="0">
              <a:effectLst>
                <a:glow>
                  <a:schemeClr val="bg1">
                    <a:alpha val="61000"/>
                  </a:schemeClr>
                </a:glow>
              </a:effectLst>
            </a:endParaRPr>
          </a:p>
          <a:p>
            <a:pPr algn="ctr"/>
            <a:r>
              <a:rPr lang="zh-CN" altLang="en-US" dirty="0">
                <a:effectLst>
                  <a:glow>
                    <a:schemeClr val="bg1">
                      <a:alpha val="61000"/>
                    </a:schemeClr>
                  </a:glow>
                </a:effectLst>
              </a:rPr>
              <a:t>第十五講</a:t>
            </a:r>
            <a:endParaRPr lang="zh-TW" altLang="en-US" dirty="0">
              <a:effectLst>
                <a:glow>
                  <a:schemeClr val="bg1">
                    <a:alpha val="61000"/>
                  </a:schemeClr>
                </a:glow>
              </a:effectLst>
            </a:endParaRPr>
          </a:p>
        </p:txBody>
      </p:sp>
      <p:pic>
        <p:nvPicPr>
          <p:cNvPr id="7" name="圖片 6">
            <a:extLst>
              <a:ext uri="{FF2B5EF4-FFF2-40B4-BE49-F238E27FC236}">
                <a16:creationId xmlns:a16="http://schemas.microsoft.com/office/drawing/2014/main" id="{AEA86029-D16A-DF39-3352-490D3B8DD530}"/>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81912" y="6021144"/>
            <a:ext cx="490484" cy="793026"/>
          </a:xfrm>
          <a:prstGeom prst="rect">
            <a:avLst/>
          </a:prstGeom>
          <a:effectLst>
            <a:glow rad="50800">
              <a:schemeClr val="bg1"/>
            </a:glow>
          </a:effectLst>
        </p:spPr>
      </p:pic>
      <p:sp>
        <p:nvSpPr>
          <p:cNvPr id="2" name="文字方塊 1">
            <a:extLst>
              <a:ext uri="{FF2B5EF4-FFF2-40B4-BE49-F238E27FC236}">
                <a16:creationId xmlns:a16="http://schemas.microsoft.com/office/drawing/2014/main" id="{BAE13C33-EBBF-8B49-D70A-81FB5297E797}"/>
              </a:ext>
            </a:extLst>
          </p:cNvPr>
          <p:cNvSpPr txBox="1"/>
          <p:nvPr/>
        </p:nvSpPr>
        <p:spPr>
          <a:xfrm>
            <a:off x="8230290" y="711073"/>
            <a:ext cx="1477328" cy="5437442"/>
          </a:xfrm>
          <a:prstGeom prst="rect">
            <a:avLst/>
          </a:prstGeom>
          <a:noFill/>
        </p:spPr>
        <p:txBody>
          <a:bodyPr vert="eaVert"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ct val="150000"/>
              </a:lnSpc>
            </a:pPr>
            <a:r>
              <a:rPr lang="zh-TW" altLang="en-US" sz="2800" b="1" dirty="0">
                <a:solidFill>
                  <a:schemeClr val="bg1"/>
                </a:solidFill>
              </a:rPr>
              <a:t>「須菩提。當知是經義不可思議。果報亦不可思議。」</a:t>
            </a:r>
          </a:p>
        </p:txBody>
      </p:sp>
      <p:sp>
        <p:nvSpPr>
          <p:cNvPr id="3" name="文字方塊 2">
            <a:extLst>
              <a:ext uri="{FF2B5EF4-FFF2-40B4-BE49-F238E27FC236}">
                <a16:creationId xmlns:a16="http://schemas.microsoft.com/office/drawing/2014/main" id="{19593988-B725-97CB-5AE5-DFEA469928A3}"/>
              </a:ext>
            </a:extLst>
          </p:cNvPr>
          <p:cNvSpPr txBox="1"/>
          <p:nvPr/>
        </p:nvSpPr>
        <p:spPr>
          <a:xfrm>
            <a:off x="2710830" y="744222"/>
            <a:ext cx="5355312" cy="5112568"/>
          </a:xfrm>
          <a:prstGeom prst="rect">
            <a:avLst/>
          </a:prstGeom>
          <a:noFill/>
        </p:spPr>
        <p:txBody>
          <a:bodyPr vert="eaVert" wrap="square" rtlCol="0">
            <a:spAutoFit/>
          </a:bodyPr>
          <a:lstStyle/>
          <a:p>
            <a:pPr>
              <a:lnSpc>
                <a:spcPct val="150000"/>
              </a:lnSpc>
            </a:pPr>
            <a:r>
              <a:rPr lang="en-US" altLang="zh-TW" sz="2800" b="1" dirty="0">
                <a:solidFill>
                  <a:schemeClr val="bg1"/>
                </a:solidFill>
              </a:rPr>
              <a:t>『</a:t>
            </a:r>
            <a:r>
              <a:rPr lang="zh-TW" altLang="en-US" sz="2800" b="1" dirty="0">
                <a:solidFill>
                  <a:schemeClr val="bg1"/>
                </a:solidFill>
              </a:rPr>
              <a:t>當知</a:t>
            </a:r>
            <a:r>
              <a:rPr lang="en-US" altLang="zh-TW" sz="2800" b="1" dirty="0">
                <a:solidFill>
                  <a:schemeClr val="bg1"/>
                </a:solidFill>
              </a:rPr>
              <a:t>』</a:t>
            </a:r>
            <a:r>
              <a:rPr lang="zh-TW" altLang="en-US" sz="2800" b="1" dirty="0">
                <a:solidFill>
                  <a:schemeClr val="bg1"/>
                </a:solidFill>
              </a:rPr>
              <a:t>兩句，正是規誡狂疑者之詞。</a:t>
            </a:r>
            <a:r>
              <a:rPr lang="en-US" altLang="zh-TW" sz="2800" b="1" dirty="0">
                <a:solidFill>
                  <a:schemeClr val="bg1"/>
                </a:solidFill>
              </a:rPr>
              <a:t>『</a:t>
            </a:r>
            <a:r>
              <a:rPr lang="zh-TW" altLang="en-US" sz="2800" b="1" dirty="0">
                <a:solidFill>
                  <a:schemeClr val="bg1"/>
                </a:solidFill>
              </a:rPr>
              <a:t>果報</a:t>
            </a:r>
            <a:r>
              <a:rPr lang="en-US" altLang="zh-TW" sz="2800" b="1" dirty="0">
                <a:solidFill>
                  <a:schemeClr val="bg1"/>
                </a:solidFill>
              </a:rPr>
              <a:t>』</a:t>
            </a:r>
            <a:r>
              <a:rPr lang="zh-TW" altLang="en-US" sz="2800" b="1" dirty="0">
                <a:solidFill>
                  <a:schemeClr val="bg1"/>
                </a:solidFill>
              </a:rPr>
              <a:t>，指所得功德，即上文「荷擔如來」及「當得菩提」。</a:t>
            </a:r>
            <a:r>
              <a:rPr lang="en-US" altLang="zh-TW" sz="2800" b="1" dirty="0">
                <a:solidFill>
                  <a:schemeClr val="bg1"/>
                </a:solidFill>
              </a:rPr>
              <a:t>『</a:t>
            </a:r>
            <a:r>
              <a:rPr lang="zh-TW" altLang="en-US" sz="2800" b="1" dirty="0">
                <a:solidFill>
                  <a:schemeClr val="bg1"/>
                </a:solidFill>
              </a:rPr>
              <a:t>經義</a:t>
            </a:r>
            <a:r>
              <a:rPr lang="en-US" altLang="zh-TW" sz="2800" b="1" dirty="0">
                <a:solidFill>
                  <a:schemeClr val="bg1"/>
                </a:solidFill>
              </a:rPr>
              <a:t>』</a:t>
            </a:r>
            <a:r>
              <a:rPr lang="zh-TW" altLang="en-US" sz="2800" b="1" dirty="0">
                <a:solidFill>
                  <a:schemeClr val="bg1"/>
                </a:solidFill>
              </a:rPr>
              <a:t>，專明離一切諸相，方能證性。分分離，便分分證。皆應離名字、言說、心緣、諸相，微密契入。虛相遣盡，淨德自顯。</a:t>
            </a:r>
          </a:p>
        </p:txBody>
      </p:sp>
      <p:pic>
        <p:nvPicPr>
          <p:cNvPr id="5" name="圖片 4">
            <a:extLst>
              <a:ext uri="{FF2B5EF4-FFF2-40B4-BE49-F238E27FC236}">
                <a16:creationId xmlns:a16="http://schemas.microsoft.com/office/drawing/2014/main" id="{753BAD77-540B-A3C0-0BE0-23C0D49EC25C}"/>
              </a:ext>
            </a:extLst>
          </p:cNvPr>
          <p:cNvPicPr>
            <a:picLocks noChangeAspect="1"/>
          </p:cNvPicPr>
          <p:nvPr/>
        </p:nvPicPr>
        <p:blipFill>
          <a:blip r:embed="rId5"/>
          <a:stretch>
            <a:fillRect/>
          </a:stretch>
        </p:blipFill>
        <p:spPr>
          <a:xfrm>
            <a:off x="10045631" y="869850"/>
            <a:ext cx="759922" cy="2703960"/>
          </a:xfrm>
          <a:prstGeom prst="rect">
            <a:avLst/>
          </a:prstGeom>
        </p:spPr>
      </p:pic>
    </p:spTree>
    <p:extLst>
      <p:ext uri="{BB962C8B-B14F-4D97-AF65-F5344CB8AC3E}">
        <p14:creationId xmlns:p14="http://schemas.microsoft.com/office/powerpoint/2010/main" val="2506885165"/>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匾額 1" descr="佛學概要十四講表 習講">
            <a:extLst>
              <a:ext uri="{FF2B5EF4-FFF2-40B4-BE49-F238E27FC236}">
                <a16:creationId xmlns:a16="http://schemas.microsoft.com/office/drawing/2014/main" id="{B8BD9159-C03A-177B-73BB-F2DAA3ACF967}"/>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dirty="0">
              <a:effectLst>
                <a:glow>
                  <a:schemeClr val="bg1">
                    <a:alpha val="61000"/>
                  </a:schemeClr>
                </a:glow>
              </a:effectLst>
            </a:endParaRPr>
          </a:p>
          <a:p>
            <a:pPr algn="ctr"/>
            <a:r>
              <a:rPr lang="zh-CN" altLang="en-US" dirty="0">
                <a:effectLst>
                  <a:glow>
                    <a:schemeClr val="bg1">
                      <a:alpha val="61000"/>
                    </a:schemeClr>
                  </a:glow>
                </a:effectLst>
              </a:rPr>
              <a:t>第十五講</a:t>
            </a:r>
            <a:endParaRPr lang="zh-TW" altLang="en-US" dirty="0">
              <a:effectLst>
                <a:glow>
                  <a:schemeClr val="bg1">
                    <a:alpha val="61000"/>
                  </a:schemeClr>
                </a:glow>
              </a:effectLst>
            </a:endParaRPr>
          </a:p>
        </p:txBody>
      </p:sp>
      <p:pic>
        <p:nvPicPr>
          <p:cNvPr id="3" name="圖片 2">
            <a:extLst>
              <a:ext uri="{FF2B5EF4-FFF2-40B4-BE49-F238E27FC236}">
                <a16:creationId xmlns:a16="http://schemas.microsoft.com/office/drawing/2014/main" id="{E7CED6E9-DD5E-3CDE-67DC-2E02D7C0B5A7}"/>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81912" y="6021144"/>
            <a:ext cx="490484" cy="793026"/>
          </a:xfrm>
          <a:prstGeom prst="rect">
            <a:avLst/>
          </a:prstGeom>
          <a:effectLst>
            <a:glow rad="50800">
              <a:schemeClr val="bg1"/>
            </a:glow>
          </a:effectLst>
        </p:spPr>
      </p:pic>
      <p:sp>
        <p:nvSpPr>
          <p:cNvPr id="4" name="文字方塊 3">
            <a:extLst>
              <a:ext uri="{FF2B5EF4-FFF2-40B4-BE49-F238E27FC236}">
                <a16:creationId xmlns:a16="http://schemas.microsoft.com/office/drawing/2014/main" id="{7C712764-5C0B-B155-1032-886AD584947C}"/>
              </a:ext>
            </a:extLst>
          </p:cNvPr>
          <p:cNvSpPr txBox="1"/>
          <p:nvPr/>
        </p:nvSpPr>
        <p:spPr>
          <a:xfrm>
            <a:off x="5087094" y="793093"/>
            <a:ext cx="5355312" cy="5112568"/>
          </a:xfrm>
          <a:prstGeom prst="rect">
            <a:avLst/>
          </a:prstGeom>
          <a:noFill/>
        </p:spPr>
        <p:txBody>
          <a:bodyPr vert="eaVert" wrap="square" rtlCol="0">
            <a:spAutoFit/>
          </a:bodyPr>
          <a:lstStyle/>
          <a:p>
            <a:pPr>
              <a:lnSpc>
                <a:spcPct val="150000"/>
              </a:lnSpc>
            </a:pPr>
            <a:r>
              <a:rPr lang="en-US" altLang="zh-TW" sz="2800" b="1" dirty="0">
                <a:solidFill>
                  <a:schemeClr val="bg1"/>
                </a:solidFill>
              </a:rPr>
              <a:t>『</a:t>
            </a:r>
            <a:r>
              <a:rPr lang="zh-TW" altLang="en-US" sz="2800" b="1" dirty="0">
                <a:solidFill>
                  <a:schemeClr val="bg1"/>
                </a:solidFill>
              </a:rPr>
              <a:t>不可思議</a:t>
            </a:r>
            <a:r>
              <a:rPr lang="en-US" altLang="zh-TW" sz="2800" b="1" dirty="0">
                <a:solidFill>
                  <a:schemeClr val="bg1"/>
                </a:solidFill>
              </a:rPr>
              <a:t>』</a:t>
            </a:r>
            <a:r>
              <a:rPr lang="zh-TW" altLang="en-US" sz="2800" b="1" dirty="0">
                <a:solidFill>
                  <a:schemeClr val="bg1"/>
                </a:solidFill>
              </a:rPr>
              <a:t>有三意：</a:t>
            </a:r>
          </a:p>
          <a:p>
            <a:pPr>
              <a:lnSpc>
                <a:spcPct val="150000"/>
              </a:lnSpc>
            </a:pPr>
            <a:r>
              <a:rPr lang="zh-TW" altLang="en-US" sz="2800" b="1" dirty="0">
                <a:solidFill>
                  <a:schemeClr val="bg1"/>
                </a:solidFill>
              </a:rPr>
              <a:t>（１）言語斷，心行滅。經義所明者，明此。果報所得者，得此。此本義也。</a:t>
            </a:r>
          </a:p>
          <a:p>
            <a:pPr>
              <a:lnSpc>
                <a:spcPct val="150000"/>
              </a:lnSpc>
            </a:pPr>
            <a:r>
              <a:rPr lang="zh-TW" altLang="en-US" sz="2800" b="1" dirty="0">
                <a:solidFill>
                  <a:schemeClr val="bg1"/>
                </a:solidFill>
              </a:rPr>
              <a:t>（２）回映「是經有不可思議功德」句，並加釋明。藉以收束「極顯經功」一節文也。</a:t>
            </a:r>
          </a:p>
          <a:p>
            <a:pPr>
              <a:lnSpc>
                <a:spcPct val="150000"/>
              </a:lnSpc>
            </a:pPr>
            <a:r>
              <a:rPr lang="zh-TW" altLang="en-US" sz="2800" b="1" dirty="0">
                <a:solidFill>
                  <a:schemeClr val="bg1"/>
                </a:solidFill>
              </a:rPr>
              <a:t>（３）顯是經功德及持經者功德。無上無等，非凡情所能窺，非言語所能道也。</a:t>
            </a:r>
          </a:p>
        </p:txBody>
      </p:sp>
    </p:spTree>
    <p:extLst>
      <p:ext uri="{BB962C8B-B14F-4D97-AF65-F5344CB8AC3E}">
        <p14:creationId xmlns:p14="http://schemas.microsoft.com/office/powerpoint/2010/main" val="145304449"/>
      </p:ext>
    </p:extLst>
  </p:cSld>
  <p:clrMapOvr>
    <a:overrideClrMapping bg1="lt1" tx1="dk1" bg2="lt2" tx2="dk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95C00708-5888-BAF9-E60A-6AAA105D61A8}"/>
              </a:ext>
            </a:extLst>
          </p:cNvPr>
          <p:cNvSpPr txBox="1"/>
          <p:nvPr/>
        </p:nvSpPr>
        <p:spPr>
          <a:xfrm>
            <a:off x="123814" y="79092"/>
            <a:ext cx="11942783" cy="1579920"/>
          </a:xfrm>
          <a:prstGeom prst="rect">
            <a:avLst/>
          </a:prstGeom>
          <a:noFill/>
        </p:spPr>
        <p:txBody>
          <a:bodyPr wrap="square" rtlCol="0">
            <a:spAutoFit/>
          </a:bodyPr>
          <a:lstStyle/>
          <a:p>
            <a:pPr>
              <a:lnSpc>
                <a:spcPts val="2900"/>
              </a:lnSpc>
            </a:pPr>
            <a:r>
              <a:rPr lang="zh-TW" altLang="en-US" sz="2800" b="1" dirty="0">
                <a:solidFill>
                  <a:schemeClr val="bg1">
                    <a:lumMod val="95000"/>
                  </a:schemeClr>
                </a:solidFill>
              </a:rPr>
              <a:t>「須菩提！若有善男子、善女人，初日分以恒河沙等身布施，中日分復以恒河沙等身布施，後日分亦以恒河沙等身布施，如是無量百千萬億劫以身布施；若復有人，聞此經典，信心不逆，其福勝彼，何況書寫、受持、讀誦、為人解說。</a:t>
            </a:r>
          </a:p>
        </p:txBody>
      </p:sp>
      <p:sp>
        <p:nvSpPr>
          <p:cNvPr id="5" name="文字方塊 4">
            <a:extLst>
              <a:ext uri="{FF2B5EF4-FFF2-40B4-BE49-F238E27FC236}">
                <a16:creationId xmlns:a16="http://schemas.microsoft.com/office/drawing/2014/main" id="{64F5C88C-6129-01B7-964E-F2D90AEE91E8}"/>
              </a:ext>
            </a:extLst>
          </p:cNvPr>
          <p:cNvSpPr txBox="1"/>
          <p:nvPr/>
        </p:nvSpPr>
        <p:spPr>
          <a:xfrm>
            <a:off x="124583" y="1807284"/>
            <a:ext cx="12065830" cy="4928785"/>
          </a:xfrm>
          <a:prstGeom prst="rect">
            <a:avLst/>
          </a:prstGeom>
          <a:noFill/>
        </p:spPr>
        <p:txBody>
          <a:bodyPr wrap="square" rtlCol="0">
            <a:spAutoFit/>
          </a:bodyPr>
          <a:lstStyle/>
          <a:p>
            <a:pPr>
              <a:lnSpc>
                <a:spcPts val="2900"/>
              </a:lnSpc>
            </a:pPr>
            <a:r>
              <a:rPr lang="en-US" altLang="zh-TW" sz="2800" b="1" dirty="0">
                <a:solidFill>
                  <a:schemeClr val="bg1">
                    <a:lumMod val="95000"/>
                  </a:schemeClr>
                </a:solidFill>
              </a:rPr>
              <a:t>“</a:t>
            </a:r>
            <a:r>
              <a:rPr lang="en-US" altLang="zh-TW" sz="2800" b="1" dirty="0" err="1">
                <a:solidFill>
                  <a:schemeClr val="bg1">
                    <a:lumMod val="95000"/>
                  </a:schemeClr>
                </a:solidFill>
              </a:rPr>
              <a:t>Subhūti</a:t>
            </a:r>
            <a:r>
              <a:rPr lang="en-US" altLang="zh-TW" sz="2800" b="1" dirty="0">
                <a:solidFill>
                  <a:schemeClr val="bg1">
                    <a:lumMod val="95000"/>
                  </a:schemeClr>
                </a:solidFill>
              </a:rPr>
              <a:t>, suppose there were a good son or good daughter who made dedications of his or her life to charity in a quantity equal to the number of grains of sand in the Ganges </a:t>
            </a:r>
            <a:r>
              <a:rPr lang="en-US" altLang="zh-CN" sz="2800" b="1" dirty="0">
                <a:solidFill>
                  <a:schemeClr val="bg1">
                    <a:lumMod val="95000"/>
                  </a:schemeClr>
                </a:solidFill>
              </a:rPr>
              <a:t>in the beginning of the day</a:t>
            </a:r>
            <a:r>
              <a:rPr lang="en-US" altLang="zh-TW" sz="2800" b="1" dirty="0">
                <a:solidFill>
                  <a:schemeClr val="bg1">
                    <a:lumMod val="95000"/>
                  </a:schemeClr>
                </a:solidFill>
              </a:rPr>
              <a:t>, and in the middle of the day made dedications of his or her life to charity in a quantity equal to the number of grains of sand in the Ganges, and at the end of the day also made dedications of his or her life to charity in a quantity equal to the number of grains of sand in the Ganges, and made these dedications of his or her life to charity in this way for immeasurable hundreds of thousands of billions of eons. If, on the other hand, there were a person who heard the teaching of this scripture with the unshakable faith with full commitment to follow and no intention of going against it, the merit of this person would exceed that of the prior. How much more so in the case of the person who copies it, </a:t>
            </a:r>
            <a:r>
              <a:rPr lang="en-US" altLang="zh-CN" sz="2800" b="1" dirty="0" err="1">
                <a:solidFill>
                  <a:schemeClr val="bg1">
                    <a:lumMod val="95000"/>
                  </a:schemeClr>
                </a:solidFill>
              </a:rPr>
              <a:t>practise</a:t>
            </a:r>
            <a:r>
              <a:rPr lang="en-US" altLang="zh-TW" sz="2800" b="1" dirty="0" err="1">
                <a:solidFill>
                  <a:schemeClr val="bg1">
                    <a:lumMod val="95000"/>
                  </a:schemeClr>
                </a:solidFill>
              </a:rPr>
              <a:t>s</a:t>
            </a:r>
            <a:r>
              <a:rPr lang="en-US" altLang="zh-TW" sz="2800" b="1" dirty="0">
                <a:solidFill>
                  <a:schemeClr val="bg1">
                    <a:lumMod val="95000"/>
                  </a:schemeClr>
                </a:solidFill>
              </a:rPr>
              <a:t> it, chants it, and explains it to others.”</a:t>
            </a:r>
          </a:p>
        </p:txBody>
      </p:sp>
    </p:spTree>
    <p:extLst>
      <p:ext uri="{BB962C8B-B14F-4D97-AF65-F5344CB8AC3E}">
        <p14:creationId xmlns:p14="http://schemas.microsoft.com/office/powerpoint/2010/main" val="241754196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360FB22E-7490-4E51-674E-3B20953BFA85}"/>
              </a:ext>
            </a:extLst>
          </p:cNvPr>
          <p:cNvSpPr txBox="1"/>
          <p:nvPr/>
        </p:nvSpPr>
        <p:spPr>
          <a:xfrm>
            <a:off x="123814" y="448663"/>
            <a:ext cx="11942783" cy="1868332"/>
          </a:xfrm>
          <a:prstGeom prst="rect">
            <a:avLst/>
          </a:prstGeom>
          <a:noFill/>
        </p:spPr>
        <p:txBody>
          <a:bodyPr wrap="square" rtlCol="0">
            <a:spAutoFit/>
          </a:bodyPr>
          <a:lstStyle/>
          <a:p>
            <a:pPr>
              <a:lnSpc>
                <a:spcPts val="3500"/>
              </a:lnSpc>
            </a:pPr>
            <a:r>
              <a:rPr lang="zh-TW" altLang="en-US" sz="2800" b="1" dirty="0">
                <a:solidFill>
                  <a:schemeClr val="bg1">
                    <a:lumMod val="95000"/>
                  </a:schemeClr>
                </a:solidFill>
              </a:rPr>
              <a:t>「須菩提！以要言之，是經有不可思議、不可稱量、無邊功德。如來為發大乘者說，為發最上乘者說。若有人能受持讀誦，廣為人說，如來悉知是人，悉見是人，皆得成就不可量、不可稱、無有邊、不可思議功德，如是人等，即為荷擔如來阿耨多羅三藐三菩提。</a:t>
            </a:r>
          </a:p>
        </p:txBody>
      </p:sp>
      <p:sp>
        <p:nvSpPr>
          <p:cNvPr id="5" name="文字方塊 4">
            <a:extLst>
              <a:ext uri="{FF2B5EF4-FFF2-40B4-BE49-F238E27FC236}">
                <a16:creationId xmlns:a16="http://schemas.microsoft.com/office/drawing/2014/main" id="{D30B65F2-C56A-8CD1-9386-4C4D76347862}"/>
              </a:ext>
            </a:extLst>
          </p:cNvPr>
          <p:cNvSpPr txBox="1"/>
          <p:nvPr/>
        </p:nvSpPr>
        <p:spPr>
          <a:xfrm>
            <a:off x="93454" y="2589280"/>
            <a:ext cx="12065830" cy="3216778"/>
          </a:xfrm>
          <a:prstGeom prst="rect">
            <a:avLst/>
          </a:prstGeom>
          <a:noFill/>
        </p:spPr>
        <p:txBody>
          <a:bodyPr wrap="square" rtlCol="0">
            <a:spAutoFit/>
          </a:bodyPr>
          <a:lstStyle/>
          <a:p>
            <a:pPr>
              <a:lnSpc>
                <a:spcPts val="3500"/>
              </a:lnSpc>
            </a:pPr>
            <a:r>
              <a:rPr lang="en-US" altLang="zh-TW" sz="2800" b="1" dirty="0">
                <a:solidFill>
                  <a:schemeClr val="bg1">
                    <a:lumMod val="95000"/>
                  </a:schemeClr>
                </a:solidFill>
              </a:rPr>
              <a:t>“</a:t>
            </a:r>
            <a:r>
              <a:rPr lang="en-US" altLang="zh-TW" sz="2800" b="1" dirty="0" err="1">
                <a:solidFill>
                  <a:schemeClr val="bg1">
                    <a:lumMod val="95000"/>
                  </a:schemeClr>
                </a:solidFill>
              </a:rPr>
              <a:t>Subhūti</a:t>
            </a:r>
            <a:r>
              <a:rPr lang="en-US" altLang="zh-TW" sz="2800" b="1" dirty="0">
                <a:solidFill>
                  <a:schemeClr val="bg1">
                    <a:lumMod val="95000"/>
                  </a:schemeClr>
                </a:solidFill>
              </a:rPr>
              <a:t>, it can be </a:t>
            </a:r>
            <a:r>
              <a:rPr lang="en-US" altLang="zh-TW" sz="2800" b="1" dirty="0" err="1">
                <a:solidFill>
                  <a:schemeClr val="bg1">
                    <a:lumMod val="95000"/>
                  </a:schemeClr>
                </a:solidFill>
              </a:rPr>
              <a:t>summarised</a:t>
            </a:r>
            <a:r>
              <a:rPr lang="en-US" altLang="zh-TW" sz="2800" b="1" dirty="0">
                <a:solidFill>
                  <a:schemeClr val="bg1">
                    <a:lumMod val="95000"/>
                  </a:schemeClr>
                </a:solidFill>
              </a:rPr>
              <a:t> like this: this scripture carries inconceivable, immeasurable, limitless merit, and the Tathāgata teaches it to those who have entered into the great vehicle, and to those who have entered into the supreme vehicle. Any person who is able to accept, </a:t>
            </a:r>
            <a:r>
              <a:rPr lang="en-US" altLang="zh-TW" sz="2800" b="1" dirty="0" err="1">
                <a:solidFill>
                  <a:schemeClr val="bg1">
                    <a:lumMod val="95000"/>
                  </a:schemeClr>
                </a:solidFill>
              </a:rPr>
              <a:t>practise</a:t>
            </a:r>
            <a:r>
              <a:rPr lang="en-US" altLang="zh-TW" sz="2800" b="1" dirty="0">
                <a:solidFill>
                  <a:schemeClr val="bg1">
                    <a:lumMod val="95000"/>
                  </a:schemeClr>
                </a:solidFill>
              </a:rPr>
              <a:t>, recite, and teach this scripture to others is perceived by the Tathāgata, and is seen by the Tathāgata, and all attain innumerable, immeasurable, limitless, inconceivable merit. These people are the carriers of the Tathāgata's peerless perfect enlightenment. </a:t>
            </a:r>
          </a:p>
        </p:txBody>
      </p:sp>
    </p:spTree>
    <p:extLst>
      <p:ext uri="{BB962C8B-B14F-4D97-AF65-F5344CB8AC3E}">
        <p14:creationId xmlns:p14="http://schemas.microsoft.com/office/powerpoint/2010/main" val="327570462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5F36742E-4D01-E6DD-ECA3-518371574CF3}"/>
              </a:ext>
            </a:extLst>
          </p:cNvPr>
          <p:cNvSpPr txBox="1"/>
          <p:nvPr/>
        </p:nvSpPr>
        <p:spPr>
          <a:xfrm>
            <a:off x="123814" y="359862"/>
            <a:ext cx="11942783" cy="1868332"/>
          </a:xfrm>
          <a:prstGeom prst="rect">
            <a:avLst/>
          </a:prstGeom>
          <a:noFill/>
        </p:spPr>
        <p:txBody>
          <a:bodyPr wrap="square" rtlCol="0">
            <a:spAutoFit/>
          </a:bodyPr>
          <a:lstStyle/>
          <a:p>
            <a:pPr>
              <a:lnSpc>
                <a:spcPts val="3500"/>
              </a:lnSpc>
            </a:pPr>
            <a:r>
              <a:rPr lang="zh-TW" altLang="en-US" sz="2800" b="1" dirty="0">
                <a:solidFill>
                  <a:schemeClr val="bg1">
                    <a:lumMod val="95000"/>
                  </a:schemeClr>
                </a:solidFill>
              </a:rPr>
              <a:t>何以故？須菩提！若樂小法者，著我見、人見、眾生見、壽者見，則於此經，不能聽受讀誦、為人解說。</a:t>
            </a:r>
            <a:endParaRPr lang="en-US" altLang="zh-TW" sz="2800" b="1" dirty="0">
              <a:solidFill>
                <a:schemeClr val="bg1">
                  <a:lumMod val="95000"/>
                </a:schemeClr>
              </a:solidFill>
            </a:endParaRPr>
          </a:p>
          <a:p>
            <a:pPr>
              <a:lnSpc>
                <a:spcPts val="3500"/>
              </a:lnSpc>
            </a:pPr>
            <a:r>
              <a:rPr lang="zh-TW" altLang="en-US" sz="2800" b="1" dirty="0">
                <a:solidFill>
                  <a:schemeClr val="bg1">
                    <a:lumMod val="95000"/>
                  </a:schemeClr>
                </a:solidFill>
              </a:rPr>
              <a:t>「須菩提！在在處處，若有此經，一切世間、天、人、阿修羅，所應供養；當知此處，則為是塔，皆應恭敬，作禮圍繞，以諸華香而散其處。</a:t>
            </a:r>
          </a:p>
        </p:txBody>
      </p:sp>
      <p:sp>
        <p:nvSpPr>
          <p:cNvPr id="5" name="文字方塊 4">
            <a:extLst>
              <a:ext uri="{FF2B5EF4-FFF2-40B4-BE49-F238E27FC236}">
                <a16:creationId xmlns:a16="http://schemas.microsoft.com/office/drawing/2014/main" id="{4DB73F3A-49AE-36EA-3AEC-625E95C16B97}"/>
              </a:ext>
            </a:extLst>
          </p:cNvPr>
          <p:cNvSpPr txBox="1"/>
          <p:nvPr/>
        </p:nvSpPr>
        <p:spPr>
          <a:xfrm>
            <a:off x="93454" y="2500479"/>
            <a:ext cx="12065830" cy="3665619"/>
          </a:xfrm>
          <a:prstGeom prst="rect">
            <a:avLst/>
          </a:prstGeom>
          <a:noFill/>
        </p:spPr>
        <p:txBody>
          <a:bodyPr wrap="square" rtlCol="0">
            <a:spAutoFit/>
          </a:bodyPr>
          <a:lstStyle/>
          <a:p>
            <a:pPr>
              <a:lnSpc>
                <a:spcPts val="3500"/>
              </a:lnSpc>
            </a:pPr>
            <a:r>
              <a:rPr lang="en-US" altLang="zh-TW" sz="2800" b="1" dirty="0">
                <a:solidFill>
                  <a:schemeClr val="bg1">
                    <a:lumMod val="95000"/>
                  </a:schemeClr>
                </a:solidFill>
              </a:rPr>
              <a:t>And why? </a:t>
            </a:r>
            <a:r>
              <a:rPr lang="en-US" altLang="zh-TW" sz="2800" b="1" dirty="0" err="1">
                <a:solidFill>
                  <a:schemeClr val="bg1">
                    <a:lumMod val="95000"/>
                  </a:schemeClr>
                </a:solidFill>
              </a:rPr>
              <a:t>Subhūti</a:t>
            </a:r>
            <a:r>
              <a:rPr lang="en-US" altLang="zh-TW" sz="2800" b="1" dirty="0">
                <a:solidFill>
                  <a:schemeClr val="bg1">
                    <a:lumMod val="95000"/>
                  </a:schemeClr>
                </a:solidFill>
              </a:rPr>
              <a:t>, those who are contented with inferior teachings are attached to the view of self, the view of person, the view of sentient being, and the view of life span. Such a person is not able to hear, understand, recite, and teach this scripture to others. </a:t>
            </a:r>
          </a:p>
          <a:p>
            <a:pPr>
              <a:lnSpc>
                <a:spcPts val="3500"/>
              </a:lnSpc>
            </a:pPr>
            <a:r>
              <a:rPr lang="en-US" altLang="zh-TW" sz="2800" b="1" dirty="0" err="1">
                <a:solidFill>
                  <a:schemeClr val="bg1">
                    <a:lumMod val="95000"/>
                  </a:schemeClr>
                </a:solidFill>
              </a:rPr>
              <a:t>Subhūti</a:t>
            </a:r>
            <a:r>
              <a:rPr lang="en-US" altLang="zh-TW" sz="2800" b="1" dirty="0">
                <a:solidFill>
                  <a:schemeClr val="bg1">
                    <a:lumMod val="95000"/>
                  </a:schemeClr>
                </a:solidFill>
              </a:rPr>
              <a:t>, any place where this scripture is present, all the gods, humans, and titans in all the worlds will come and make offerings. You should know that such a place is equivalent to a shrine, where all should venerate, pay obeisance, and circumambulate while scattering flowers and incense around the place.”</a:t>
            </a:r>
          </a:p>
        </p:txBody>
      </p:sp>
    </p:spTree>
    <p:extLst>
      <p:ext uri="{BB962C8B-B14F-4D97-AF65-F5344CB8AC3E}">
        <p14:creationId xmlns:p14="http://schemas.microsoft.com/office/powerpoint/2010/main" val="251147963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BC3492E1-B663-4793-D642-53C76FF23510}"/>
              </a:ext>
            </a:extLst>
          </p:cNvPr>
          <p:cNvSpPr txBox="1"/>
          <p:nvPr/>
        </p:nvSpPr>
        <p:spPr>
          <a:xfrm>
            <a:off x="72594" y="45418"/>
            <a:ext cx="12159284" cy="2323713"/>
          </a:xfrm>
          <a:prstGeom prst="rect">
            <a:avLst/>
          </a:prstGeom>
          <a:noFill/>
        </p:spPr>
        <p:txBody>
          <a:bodyPr wrap="square" rtlCol="0">
            <a:spAutoFit/>
          </a:bodyPr>
          <a:lstStyle/>
          <a:p>
            <a:pPr>
              <a:lnSpc>
                <a:spcPts val="2900"/>
              </a:lnSpc>
            </a:pPr>
            <a:r>
              <a:rPr lang="zh-TW" altLang="en-US" sz="2800" b="1" dirty="0">
                <a:solidFill>
                  <a:schemeClr val="bg1">
                    <a:lumMod val="95000"/>
                  </a:schemeClr>
                </a:solidFill>
              </a:rPr>
              <a:t>「復次，須菩提！善男子、善女人，受持讀誦此經，若為人輕賤，是人先世罪業，應墮惡道，以今世人輕賤故，先世罪業則為消滅，當得阿耨多羅三藐三菩提。 「須菩提！我念過去無量阿僧祇劫，於燃燈佛前，得值八百四千萬億那由他諸佛，悉皆供養承事，無空過者；若復有人，於後末世，能受持讀誦此經，所得功德，於我所供養諸佛功德，百分不及一，千萬億分、乃至算數譬喻所不能及。 </a:t>
            </a:r>
          </a:p>
        </p:txBody>
      </p:sp>
      <p:sp>
        <p:nvSpPr>
          <p:cNvPr id="5" name="文字方塊 4">
            <a:extLst>
              <a:ext uri="{FF2B5EF4-FFF2-40B4-BE49-F238E27FC236}">
                <a16:creationId xmlns:a16="http://schemas.microsoft.com/office/drawing/2014/main" id="{1F4A8D60-EAFD-3A33-44D9-41CD66E1B42B}"/>
              </a:ext>
            </a:extLst>
          </p:cNvPr>
          <p:cNvSpPr txBox="1"/>
          <p:nvPr/>
        </p:nvSpPr>
        <p:spPr>
          <a:xfrm>
            <a:off x="119321" y="2349674"/>
            <a:ext cx="12065830" cy="4556888"/>
          </a:xfrm>
          <a:prstGeom prst="rect">
            <a:avLst/>
          </a:prstGeom>
          <a:noFill/>
        </p:spPr>
        <p:txBody>
          <a:bodyPr wrap="square" rtlCol="0">
            <a:spAutoFit/>
          </a:bodyPr>
          <a:lstStyle/>
          <a:p>
            <a:pPr>
              <a:lnSpc>
                <a:spcPts val="2900"/>
              </a:lnSpc>
            </a:pPr>
            <a:r>
              <a:rPr lang="en-US" altLang="zh-TW" sz="2800" b="1" dirty="0">
                <a:solidFill>
                  <a:schemeClr val="bg1">
                    <a:lumMod val="95000"/>
                  </a:schemeClr>
                </a:solidFill>
              </a:rPr>
              <a:t>“Furthermore, </a:t>
            </a:r>
            <a:r>
              <a:rPr lang="en-US" altLang="zh-TW" sz="2800" b="1" dirty="0" err="1">
                <a:solidFill>
                  <a:schemeClr val="bg1">
                    <a:lumMod val="95000"/>
                  </a:schemeClr>
                </a:solidFill>
              </a:rPr>
              <a:t>Subhūti</a:t>
            </a:r>
            <a:r>
              <a:rPr lang="en-US" altLang="zh-TW" sz="2800" b="1" dirty="0">
                <a:solidFill>
                  <a:schemeClr val="bg1">
                    <a:lumMod val="95000"/>
                  </a:schemeClr>
                </a:solidFill>
              </a:rPr>
              <a:t>, if there is a good son or good daughter who </a:t>
            </a:r>
            <a:r>
              <a:rPr lang="en-US" altLang="zh-TW" sz="2800" b="1" dirty="0" err="1">
                <a:solidFill>
                  <a:schemeClr val="bg1">
                    <a:lumMod val="95000"/>
                  </a:schemeClr>
                </a:solidFill>
              </a:rPr>
              <a:t>accespts</a:t>
            </a:r>
            <a:r>
              <a:rPr lang="en-US" altLang="zh-TW" sz="2800" b="1" dirty="0">
                <a:solidFill>
                  <a:schemeClr val="bg1">
                    <a:lumMod val="95000"/>
                  </a:schemeClr>
                </a:solidFill>
              </a:rPr>
              <a:t>, </a:t>
            </a:r>
            <a:r>
              <a:rPr lang="en-US" altLang="zh-TW" sz="2800" b="1" dirty="0" err="1">
                <a:solidFill>
                  <a:schemeClr val="bg1">
                    <a:lumMod val="95000"/>
                  </a:schemeClr>
                </a:solidFill>
              </a:rPr>
              <a:t>practises</a:t>
            </a:r>
            <a:r>
              <a:rPr lang="en-US" altLang="zh-TW" sz="2800" b="1" dirty="0">
                <a:solidFill>
                  <a:schemeClr val="bg1">
                    <a:lumMod val="95000"/>
                  </a:schemeClr>
                </a:solidFill>
              </a:rPr>
              <a:t>, </a:t>
            </a:r>
            <a:r>
              <a:rPr lang="en-US" altLang="zh-TW" sz="2800" b="1" dirty="0" err="1">
                <a:solidFill>
                  <a:schemeClr val="bg1">
                    <a:lumMod val="95000"/>
                  </a:schemeClr>
                </a:solidFill>
              </a:rPr>
              <a:t>memorises</a:t>
            </a:r>
            <a:r>
              <a:rPr lang="en-US" altLang="zh-TW" sz="2800" b="1" dirty="0">
                <a:solidFill>
                  <a:schemeClr val="bg1">
                    <a:lumMod val="95000"/>
                  </a:schemeClr>
                </a:solidFill>
              </a:rPr>
              <a:t> and recites this scripture, but is belittled by others, it is because this person committed crimes in a prior life which will result in negative rebirths. Through enduring the disparagement of others in the present life, the bad karma from the prior lives can be removed, and one can attain peerless perfect enlightenment. </a:t>
            </a:r>
            <a:r>
              <a:rPr lang="en-US" altLang="zh-TW" sz="2800" b="1" dirty="0" err="1">
                <a:solidFill>
                  <a:schemeClr val="bg1">
                    <a:lumMod val="95000"/>
                  </a:schemeClr>
                </a:solidFill>
              </a:rPr>
              <a:t>Subhūti</a:t>
            </a:r>
            <a:r>
              <a:rPr lang="en-US" altLang="zh-TW" sz="2800" b="1" dirty="0">
                <a:solidFill>
                  <a:schemeClr val="bg1">
                    <a:lumMod val="95000"/>
                  </a:schemeClr>
                </a:solidFill>
              </a:rPr>
              <a:t>, billions of countless eons ago, before the time of </a:t>
            </a:r>
            <a:r>
              <a:rPr lang="en-US" altLang="zh-TW" sz="2800" b="1" dirty="0" err="1">
                <a:solidFill>
                  <a:schemeClr val="bg1">
                    <a:lumMod val="95000"/>
                  </a:schemeClr>
                </a:solidFill>
              </a:rPr>
              <a:t>Dīpaṃkara</a:t>
            </a:r>
            <a:r>
              <a:rPr lang="en-US" altLang="zh-TW" sz="2800" b="1" dirty="0">
                <a:solidFill>
                  <a:schemeClr val="bg1">
                    <a:lumMod val="95000"/>
                  </a:schemeClr>
                </a:solidFill>
              </a:rPr>
              <a:t> Buddha, I have encountered 84,000 billions of countless buddhas, serving them and making offerings to them without lapse. If there is also a person in the final age who is able to accept, </a:t>
            </a:r>
            <a:r>
              <a:rPr lang="en-US" altLang="zh-TW" sz="2800" b="1" dirty="0" err="1">
                <a:solidFill>
                  <a:schemeClr val="bg1">
                    <a:lumMod val="95000"/>
                  </a:schemeClr>
                </a:solidFill>
              </a:rPr>
              <a:t>practise</a:t>
            </a:r>
            <a:r>
              <a:rPr lang="en-US" altLang="zh-TW" sz="2800" b="1" dirty="0">
                <a:solidFill>
                  <a:schemeClr val="bg1">
                    <a:lumMod val="95000"/>
                  </a:schemeClr>
                </a:solidFill>
              </a:rPr>
              <a:t>, </a:t>
            </a:r>
            <a:r>
              <a:rPr lang="en-US" altLang="zh-TW" sz="2800" b="1" dirty="0" err="1">
                <a:solidFill>
                  <a:schemeClr val="bg1">
                    <a:lumMod val="95000"/>
                  </a:schemeClr>
                </a:solidFill>
              </a:rPr>
              <a:t>memorise</a:t>
            </a:r>
            <a:r>
              <a:rPr lang="en-US" altLang="zh-TW" sz="2800" b="1" dirty="0">
                <a:solidFill>
                  <a:schemeClr val="bg1">
                    <a:lumMod val="95000"/>
                  </a:schemeClr>
                </a:solidFill>
              </a:rPr>
              <a:t> and recite this scripture, this person's merit will be one hundred times, a hundred trillion times — nay, an incalculable number of times greater than that which I gained when I made offerings to all these buddhas. ”</a:t>
            </a:r>
          </a:p>
        </p:txBody>
      </p:sp>
    </p:spTree>
    <p:extLst>
      <p:ext uri="{BB962C8B-B14F-4D97-AF65-F5344CB8AC3E}">
        <p14:creationId xmlns:p14="http://schemas.microsoft.com/office/powerpoint/2010/main" val="169742342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DF6FB86C-23E1-E664-7BFA-3526B2748526}"/>
              </a:ext>
            </a:extLst>
          </p:cNvPr>
          <p:cNvSpPr txBox="1"/>
          <p:nvPr/>
        </p:nvSpPr>
        <p:spPr>
          <a:xfrm>
            <a:off x="93454" y="549474"/>
            <a:ext cx="11942783" cy="1454757"/>
          </a:xfrm>
          <a:prstGeom prst="rect">
            <a:avLst/>
          </a:prstGeom>
          <a:noFill/>
        </p:spPr>
        <p:txBody>
          <a:bodyPr wrap="square" rtlCol="0">
            <a:spAutoFit/>
          </a:bodyPr>
          <a:lstStyle/>
          <a:p>
            <a:pPr>
              <a:lnSpc>
                <a:spcPts val="3600"/>
              </a:lnSpc>
            </a:pPr>
            <a:r>
              <a:rPr lang="zh-TW" altLang="en-US" sz="2800" b="1" dirty="0">
                <a:solidFill>
                  <a:schemeClr val="bg1">
                    <a:lumMod val="95000"/>
                  </a:schemeClr>
                </a:solidFill>
              </a:rPr>
              <a:t>「須菩提！若善男子、善女人，於後末世，有受持讀誦此經，所得功德，我若具說者，或有人聞，心則狂亂，狐疑不信。須菩提！當知是經義不可思議，果報亦不可思議。」</a:t>
            </a:r>
          </a:p>
        </p:txBody>
      </p:sp>
      <p:sp>
        <p:nvSpPr>
          <p:cNvPr id="5" name="文字方塊 4">
            <a:extLst>
              <a:ext uri="{FF2B5EF4-FFF2-40B4-BE49-F238E27FC236}">
                <a16:creationId xmlns:a16="http://schemas.microsoft.com/office/drawing/2014/main" id="{585978B8-E4BF-F688-FD60-8065576E0FE5}"/>
              </a:ext>
            </a:extLst>
          </p:cNvPr>
          <p:cNvSpPr txBox="1"/>
          <p:nvPr/>
        </p:nvSpPr>
        <p:spPr>
          <a:xfrm>
            <a:off x="93454" y="2500479"/>
            <a:ext cx="12065830" cy="2841675"/>
          </a:xfrm>
          <a:prstGeom prst="rect">
            <a:avLst/>
          </a:prstGeom>
          <a:noFill/>
        </p:spPr>
        <p:txBody>
          <a:bodyPr wrap="square" rtlCol="0">
            <a:spAutoFit/>
          </a:bodyPr>
          <a:lstStyle/>
          <a:p>
            <a:pPr>
              <a:lnSpc>
                <a:spcPts val="3600"/>
              </a:lnSpc>
            </a:pPr>
            <a:r>
              <a:rPr lang="en-US" altLang="zh-TW" sz="2800" b="1" dirty="0">
                <a:solidFill>
                  <a:schemeClr val="bg1">
                    <a:lumMod val="95000"/>
                  </a:schemeClr>
                </a:solidFill>
              </a:rPr>
              <a:t>“</a:t>
            </a:r>
            <a:r>
              <a:rPr lang="en-US" altLang="zh-TW" sz="2800" b="1" dirty="0" err="1">
                <a:solidFill>
                  <a:schemeClr val="bg1">
                    <a:lumMod val="95000"/>
                  </a:schemeClr>
                </a:solidFill>
              </a:rPr>
              <a:t>Subhūti</a:t>
            </a:r>
            <a:r>
              <a:rPr lang="en-US" altLang="zh-TW" sz="2800" b="1" dirty="0">
                <a:solidFill>
                  <a:schemeClr val="bg1">
                    <a:lumMod val="95000"/>
                  </a:schemeClr>
                </a:solidFill>
              </a:rPr>
              <a:t>, if I completely elucidated the merits to be gained by good sons and good daughters in the final age who accept, </a:t>
            </a:r>
            <a:r>
              <a:rPr lang="en-US" altLang="zh-TW" sz="2800" b="1" dirty="0" err="1">
                <a:solidFill>
                  <a:schemeClr val="bg1">
                    <a:lumMod val="95000"/>
                  </a:schemeClr>
                </a:solidFill>
              </a:rPr>
              <a:t>practise</a:t>
            </a:r>
            <a:r>
              <a:rPr lang="en-US" altLang="zh-TW" sz="2800" b="1" dirty="0">
                <a:solidFill>
                  <a:schemeClr val="bg1">
                    <a:lumMod val="95000"/>
                  </a:schemeClr>
                </a:solidFill>
              </a:rPr>
              <a:t>, </a:t>
            </a:r>
            <a:r>
              <a:rPr lang="en-US" altLang="zh-TW" sz="2800" b="1" dirty="0" err="1">
                <a:solidFill>
                  <a:schemeClr val="bg1">
                    <a:lumMod val="95000"/>
                  </a:schemeClr>
                </a:solidFill>
              </a:rPr>
              <a:t>memorise</a:t>
            </a:r>
            <a:r>
              <a:rPr lang="en-US" altLang="zh-TW" sz="2800" b="1" dirty="0">
                <a:solidFill>
                  <a:schemeClr val="bg1">
                    <a:lumMod val="95000"/>
                  </a:schemeClr>
                </a:solidFill>
              </a:rPr>
              <a:t>, and recite this scripture, there may be people who, upon its hearing, become confused, suspicious, and unbelieving. </a:t>
            </a:r>
            <a:r>
              <a:rPr lang="en-US" altLang="zh-TW" sz="2800" b="1" dirty="0" err="1">
                <a:solidFill>
                  <a:schemeClr val="bg1">
                    <a:lumMod val="95000"/>
                  </a:schemeClr>
                </a:solidFill>
              </a:rPr>
              <a:t>Subhūti</a:t>
            </a:r>
            <a:r>
              <a:rPr lang="en-US" altLang="zh-TW" sz="2800" b="1" dirty="0">
                <a:solidFill>
                  <a:schemeClr val="bg1">
                    <a:lumMod val="95000"/>
                  </a:schemeClr>
                </a:solidFill>
              </a:rPr>
              <a:t>, you should know that the underlying meaning of this </a:t>
            </a:r>
            <a:r>
              <a:rPr lang="en-US" altLang="zh-TW" sz="2800" b="1" dirty="0" err="1">
                <a:solidFill>
                  <a:schemeClr val="bg1">
                    <a:lumMod val="95000"/>
                  </a:schemeClr>
                </a:solidFill>
              </a:rPr>
              <a:t>sūtra</a:t>
            </a:r>
            <a:r>
              <a:rPr lang="en-US" altLang="zh-TW" sz="2800" b="1" dirty="0">
                <a:solidFill>
                  <a:schemeClr val="bg1">
                    <a:lumMod val="95000"/>
                  </a:schemeClr>
                </a:solidFill>
              </a:rPr>
              <a:t> is inconceivable, and the results [obtained from its practice and recitation] are also inconceivable.”</a:t>
            </a:r>
          </a:p>
        </p:txBody>
      </p:sp>
    </p:spTree>
    <p:extLst>
      <p:ext uri="{BB962C8B-B14F-4D97-AF65-F5344CB8AC3E}">
        <p14:creationId xmlns:p14="http://schemas.microsoft.com/office/powerpoint/2010/main" val="428260261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247154E4-5368-271A-8517-4D394CF27D8B}"/>
              </a:ext>
            </a:extLst>
          </p:cNvPr>
          <p:cNvSpPr txBox="1"/>
          <p:nvPr/>
        </p:nvSpPr>
        <p:spPr>
          <a:xfrm>
            <a:off x="11495806" y="549474"/>
            <a:ext cx="830997" cy="5328592"/>
          </a:xfrm>
          <a:prstGeom prst="rect">
            <a:avLst/>
          </a:prstGeom>
          <a:noFill/>
        </p:spPr>
        <p:txBody>
          <a:bodyPr vert="eaVert"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ct val="150000"/>
              </a:lnSpc>
            </a:pPr>
            <a:r>
              <a:rPr lang="zh-TW" altLang="en-US" sz="2800" b="1" dirty="0">
                <a:solidFill>
                  <a:schemeClr val="bg1"/>
                </a:solidFill>
              </a:rPr>
              <a:t>說明本經前後兩大段之不同處。</a:t>
            </a:r>
          </a:p>
        </p:txBody>
      </p:sp>
      <p:sp>
        <p:nvSpPr>
          <p:cNvPr id="6" name="文字方塊 5">
            <a:extLst>
              <a:ext uri="{FF2B5EF4-FFF2-40B4-BE49-F238E27FC236}">
                <a16:creationId xmlns:a16="http://schemas.microsoft.com/office/drawing/2014/main" id="{3C881E3B-77E7-DFD8-BFEC-C4A53FD0D765}"/>
              </a:ext>
            </a:extLst>
          </p:cNvPr>
          <p:cNvSpPr txBox="1"/>
          <p:nvPr/>
        </p:nvSpPr>
        <p:spPr>
          <a:xfrm>
            <a:off x="118542" y="261442"/>
            <a:ext cx="11264622" cy="2952328"/>
          </a:xfrm>
          <a:prstGeom prst="rect">
            <a:avLst/>
          </a:prstGeom>
          <a:noFill/>
        </p:spPr>
        <p:txBody>
          <a:bodyPr vert="eaVert"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ct val="150000"/>
              </a:lnSpc>
            </a:pPr>
            <a:r>
              <a:rPr lang="zh-TW" altLang="en-US" b="1" dirty="0">
                <a:solidFill>
                  <a:schemeClr val="bg1"/>
                </a:solidFill>
              </a:rPr>
              <a:t>１、前半部經：（約境明無住，以彰般若正智）</a:t>
            </a:r>
          </a:p>
          <a:p>
            <a:pPr>
              <a:lnSpc>
                <a:spcPct val="150000"/>
              </a:lnSpc>
            </a:pPr>
            <a:r>
              <a:rPr lang="zh-TW" altLang="en-US" b="1" dirty="0">
                <a:solidFill>
                  <a:schemeClr val="bg1"/>
                </a:solidFill>
              </a:rPr>
              <a:t>（１）是為將發大心修行者說。教以如何發心、度眾、伏惑、斷惑。</a:t>
            </a:r>
          </a:p>
          <a:p>
            <a:pPr>
              <a:lnSpc>
                <a:spcPct val="150000"/>
              </a:lnSpc>
            </a:pPr>
            <a:r>
              <a:rPr lang="zh-TW" altLang="en-US" b="1" dirty="0">
                <a:solidFill>
                  <a:schemeClr val="bg1"/>
                </a:solidFill>
              </a:rPr>
              <a:t>（２）遣粗執。遣其於境緣上，生分別心，遂致住著之病。教之離相。</a:t>
            </a:r>
          </a:p>
          <a:p>
            <a:pPr>
              <a:lnSpc>
                <a:spcPct val="150000"/>
              </a:lnSpc>
            </a:pPr>
            <a:r>
              <a:rPr lang="zh-TW" altLang="en-US" b="1" dirty="0">
                <a:solidFill>
                  <a:schemeClr val="bg1"/>
                </a:solidFill>
              </a:rPr>
              <a:t>（３）令其離相，是遣所執。</a:t>
            </a:r>
          </a:p>
          <a:p>
            <a:pPr>
              <a:lnSpc>
                <a:spcPct val="150000"/>
              </a:lnSpc>
            </a:pPr>
            <a:r>
              <a:rPr lang="zh-TW" altLang="en-US" b="1" dirty="0">
                <a:solidFill>
                  <a:schemeClr val="bg1"/>
                </a:solidFill>
              </a:rPr>
              <a:t>（４）說離一切相，方為發菩提心。利益眾生之菩薩，空其住著我法之病。二邊不著。</a:t>
            </a:r>
          </a:p>
          <a:p>
            <a:pPr>
              <a:lnSpc>
                <a:spcPct val="150000"/>
              </a:lnSpc>
            </a:pPr>
            <a:r>
              <a:rPr lang="zh-TW" altLang="en-US" b="1" dirty="0">
                <a:solidFill>
                  <a:schemeClr val="bg1"/>
                </a:solidFill>
              </a:rPr>
              <a:t>（５）明一切皆非，以顯般若正智之獨真。</a:t>
            </a:r>
          </a:p>
        </p:txBody>
      </p:sp>
      <p:sp>
        <p:nvSpPr>
          <p:cNvPr id="7" name="文字方塊 6">
            <a:extLst>
              <a:ext uri="{FF2B5EF4-FFF2-40B4-BE49-F238E27FC236}">
                <a16:creationId xmlns:a16="http://schemas.microsoft.com/office/drawing/2014/main" id="{A95BA1FA-E342-3D96-5AA7-8275E56ABED9}"/>
              </a:ext>
            </a:extLst>
          </p:cNvPr>
          <p:cNvSpPr txBox="1"/>
          <p:nvPr/>
        </p:nvSpPr>
        <p:spPr>
          <a:xfrm>
            <a:off x="159174" y="3501802"/>
            <a:ext cx="11264622" cy="3096344"/>
          </a:xfrm>
          <a:prstGeom prst="rect">
            <a:avLst/>
          </a:prstGeom>
          <a:noFill/>
        </p:spPr>
        <p:txBody>
          <a:bodyPr vert="eaVert"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ct val="150000"/>
              </a:lnSpc>
            </a:pPr>
            <a:r>
              <a:rPr lang="zh-TW" altLang="en-US" b="1" dirty="0">
                <a:solidFill>
                  <a:srgbClr val="FFFF00"/>
                </a:solidFill>
              </a:rPr>
              <a:t>２、後半部經：（約心明無住，以顯般若理體）</a:t>
            </a:r>
          </a:p>
          <a:p>
            <a:pPr>
              <a:lnSpc>
                <a:spcPct val="150000"/>
              </a:lnSpc>
            </a:pPr>
            <a:r>
              <a:rPr lang="zh-TW" altLang="en-US" b="1" dirty="0">
                <a:solidFill>
                  <a:srgbClr val="FFFF00"/>
                </a:solidFill>
              </a:rPr>
              <a:t>（１）是為已發大心修行者說。發心而曰我能發、能度、能伏、能斷等分別著我，仍須遣除。</a:t>
            </a:r>
          </a:p>
          <a:p>
            <a:pPr>
              <a:lnSpc>
                <a:spcPct val="150000"/>
              </a:lnSpc>
            </a:pPr>
            <a:r>
              <a:rPr lang="zh-TW" altLang="en-US" b="1" dirty="0">
                <a:solidFill>
                  <a:srgbClr val="FFFF00"/>
                </a:solidFill>
              </a:rPr>
              <a:t>（２）遣細執。即是於起心動念時，便不應住著。教之離念。</a:t>
            </a:r>
          </a:p>
          <a:p>
            <a:pPr>
              <a:lnSpc>
                <a:spcPct val="150000"/>
              </a:lnSpc>
            </a:pPr>
            <a:r>
              <a:rPr lang="zh-TW" altLang="en-US" b="1" dirty="0">
                <a:solidFill>
                  <a:srgbClr val="FFFF00"/>
                </a:solidFill>
              </a:rPr>
              <a:t>（３）令其離念，是遣能執。</a:t>
            </a:r>
          </a:p>
          <a:p>
            <a:pPr>
              <a:lnSpc>
                <a:spcPct val="150000"/>
              </a:lnSpc>
            </a:pPr>
            <a:r>
              <a:rPr lang="zh-TW" altLang="en-US" b="1" dirty="0">
                <a:solidFill>
                  <a:srgbClr val="FFFF00"/>
                </a:solidFill>
              </a:rPr>
              <a:t>（４）說無有法發菩提，無有法名菩薩，以及一切法皆是佛法等。空其住著我法二空之病。二邊不著亦不著。</a:t>
            </a:r>
          </a:p>
          <a:p>
            <a:pPr>
              <a:lnSpc>
                <a:spcPct val="150000"/>
              </a:lnSpc>
            </a:pPr>
            <a:r>
              <a:rPr lang="zh-TW" altLang="en-US" b="1" dirty="0">
                <a:solidFill>
                  <a:srgbClr val="FFFF00"/>
                </a:solidFill>
              </a:rPr>
              <a:t>（５）明一切皆是，以明般若理體之一如。此是萬法本體，故一切法莫非實相。</a:t>
            </a:r>
          </a:p>
        </p:txBody>
      </p:sp>
    </p:spTree>
    <p:extLst>
      <p:ext uri="{BB962C8B-B14F-4D97-AF65-F5344CB8AC3E}">
        <p14:creationId xmlns:p14="http://schemas.microsoft.com/office/powerpoint/2010/main" val="3478121942"/>
      </p:ext>
    </p:extLst>
  </p:cSld>
  <p:clrMapOvr>
    <a:overrideClrMapping bg1="lt1" tx1="dk1" bg2="lt2" tx2="dk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16" name="圖片 15">
            <a:extLst>
              <a:ext uri="{FF2B5EF4-FFF2-40B4-BE49-F238E27FC236}">
                <a16:creationId xmlns:a16="http://schemas.microsoft.com/office/drawing/2014/main" id="{4AEE0217-E44B-75C1-5F14-5147030A797D}"/>
              </a:ext>
            </a:extLst>
          </p:cNvPr>
          <p:cNvPicPr>
            <a:picLocks noChangeAspect="1"/>
          </p:cNvPicPr>
          <p:nvPr/>
        </p:nvPicPr>
        <p:blipFill>
          <a:blip r:embed="rId3"/>
          <a:stretch>
            <a:fillRect/>
          </a:stretch>
        </p:blipFill>
        <p:spPr>
          <a:xfrm>
            <a:off x="1270670" y="0"/>
            <a:ext cx="9433048" cy="6859588"/>
          </a:xfrm>
          <a:prstGeom prst="rect">
            <a:avLst/>
          </a:prstGeom>
        </p:spPr>
      </p:pic>
      <p:sp>
        <p:nvSpPr>
          <p:cNvPr id="18" name="矩形 17">
            <a:extLst>
              <a:ext uri="{FF2B5EF4-FFF2-40B4-BE49-F238E27FC236}">
                <a16:creationId xmlns:a16="http://schemas.microsoft.com/office/drawing/2014/main" id="{8A1B7B9D-6058-4511-ED0B-3530FE82469F}"/>
              </a:ext>
            </a:extLst>
          </p:cNvPr>
          <p:cNvSpPr/>
          <p:nvPr/>
        </p:nvSpPr>
        <p:spPr>
          <a:xfrm>
            <a:off x="1630710" y="3429794"/>
            <a:ext cx="1152128" cy="1368152"/>
          </a:xfrm>
          <a:prstGeom prst="rect">
            <a:avLst/>
          </a:prstGeom>
          <a:noFill/>
          <a:ln w="3810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21" name="矩形 20">
            <a:extLst>
              <a:ext uri="{FF2B5EF4-FFF2-40B4-BE49-F238E27FC236}">
                <a16:creationId xmlns:a16="http://schemas.microsoft.com/office/drawing/2014/main" id="{CF50E62B-0360-0ACF-7368-2A1557920849}"/>
              </a:ext>
            </a:extLst>
          </p:cNvPr>
          <p:cNvSpPr/>
          <p:nvPr/>
        </p:nvSpPr>
        <p:spPr>
          <a:xfrm>
            <a:off x="2350790" y="5302002"/>
            <a:ext cx="504056" cy="1512168"/>
          </a:xfrm>
          <a:prstGeom prst="rect">
            <a:avLst/>
          </a:prstGeom>
          <a:noFill/>
          <a:ln w="3810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3" name="匾額 2" descr="佛學概要十四講表 習講">
            <a:extLst>
              <a:ext uri="{FF2B5EF4-FFF2-40B4-BE49-F238E27FC236}">
                <a16:creationId xmlns:a16="http://schemas.microsoft.com/office/drawing/2014/main" id="{CCB39410-8B67-A0D7-E7AF-1DB2C15BCF83}"/>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dirty="0">
              <a:effectLst>
                <a:glow>
                  <a:schemeClr val="bg1">
                    <a:alpha val="61000"/>
                  </a:schemeClr>
                </a:glow>
              </a:effectLst>
            </a:endParaRPr>
          </a:p>
          <a:p>
            <a:pPr algn="ctr"/>
            <a:r>
              <a:rPr lang="zh-CN" altLang="en-US" dirty="0">
                <a:effectLst>
                  <a:glow>
                    <a:schemeClr val="bg1">
                      <a:alpha val="61000"/>
                    </a:schemeClr>
                  </a:glow>
                </a:effectLst>
              </a:rPr>
              <a:t>第十五講</a:t>
            </a:r>
            <a:endParaRPr lang="zh-TW" altLang="en-US" dirty="0">
              <a:effectLst>
                <a:glow>
                  <a:schemeClr val="bg1">
                    <a:alpha val="61000"/>
                  </a:schemeClr>
                </a:glow>
              </a:effectLst>
            </a:endParaRPr>
          </a:p>
        </p:txBody>
      </p:sp>
      <p:pic>
        <p:nvPicPr>
          <p:cNvPr id="4" name="圖片 3">
            <a:extLst>
              <a:ext uri="{FF2B5EF4-FFF2-40B4-BE49-F238E27FC236}">
                <a16:creationId xmlns:a16="http://schemas.microsoft.com/office/drawing/2014/main" id="{B1E2E4D9-1EF9-D257-F971-F84786E26672}"/>
              </a:ext>
            </a:extLst>
          </p:cNvPr>
          <p:cNvPicPr>
            <a:picLocks noChangeAspect="1"/>
          </p:cNvPicPr>
          <p:nvPr/>
        </p:nvPicPr>
        <p:blipFill>
          <a:blip r:embed="rId4">
            <a:extLst>
              <a:ext uri="{BEBA8EAE-BF5A-486C-A8C5-ECC9F3942E4B}">
                <a14:imgProps xmlns:a14="http://schemas.microsoft.com/office/drawing/2010/main">
                  <a14:imgLayer r:embed="rId5">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81912" y="6021144"/>
            <a:ext cx="490484" cy="793026"/>
          </a:xfrm>
          <a:prstGeom prst="rect">
            <a:avLst/>
          </a:prstGeom>
          <a:effectLst>
            <a:glow rad="50800">
              <a:schemeClr val="bg1"/>
            </a:glow>
          </a:effectLst>
        </p:spPr>
      </p:pic>
    </p:spTree>
    <p:extLst>
      <p:ext uri="{BB962C8B-B14F-4D97-AF65-F5344CB8AC3E}">
        <p14:creationId xmlns:p14="http://schemas.microsoft.com/office/powerpoint/2010/main" val="4048200425"/>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animBg="1"/>
      <p:bldP spid="21"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5" name="圖片 4">
            <a:extLst>
              <a:ext uri="{FF2B5EF4-FFF2-40B4-BE49-F238E27FC236}">
                <a16:creationId xmlns:a16="http://schemas.microsoft.com/office/drawing/2014/main" id="{8925BEA8-F5D5-0E1D-7628-B23774E2ACDF}"/>
              </a:ext>
            </a:extLst>
          </p:cNvPr>
          <p:cNvPicPr>
            <a:picLocks noChangeAspect="1"/>
          </p:cNvPicPr>
          <p:nvPr/>
        </p:nvPicPr>
        <p:blipFill>
          <a:blip r:embed="rId3"/>
          <a:stretch>
            <a:fillRect/>
          </a:stretch>
        </p:blipFill>
        <p:spPr>
          <a:xfrm>
            <a:off x="2710830" y="180139"/>
            <a:ext cx="5832648" cy="6499310"/>
          </a:xfrm>
          <a:prstGeom prst="rect">
            <a:avLst/>
          </a:prstGeom>
        </p:spPr>
      </p:pic>
      <p:sp>
        <p:nvSpPr>
          <p:cNvPr id="6" name="匾額 5" descr="佛學概要十四講表 習講">
            <a:extLst>
              <a:ext uri="{FF2B5EF4-FFF2-40B4-BE49-F238E27FC236}">
                <a16:creationId xmlns:a16="http://schemas.microsoft.com/office/drawing/2014/main" id="{EF718A89-608C-9322-F60F-322ED35D871B}"/>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dirty="0">
              <a:effectLst>
                <a:glow>
                  <a:schemeClr val="bg1">
                    <a:alpha val="61000"/>
                  </a:schemeClr>
                </a:glow>
              </a:effectLst>
            </a:endParaRPr>
          </a:p>
          <a:p>
            <a:pPr algn="ctr"/>
            <a:r>
              <a:rPr lang="zh-CN" altLang="en-US" dirty="0">
                <a:effectLst>
                  <a:glow>
                    <a:schemeClr val="bg1">
                      <a:alpha val="61000"/>
                    </a:schemeClr>
                  </a:glow>
                </a:effectLst>
              </a:rPr>
              <a:t>第十五講</a:t>
            </a:r>
            <a:endParaRPr lang="zh-TW" altLang="en-US" dirty="0">
              <a:effectLst>
                <a:glow>
                  <a:schemeClr val="bg1">
                    <a:alpha val="61000"/>
                  </a:schemeClr>
                </a:glow>
              </a:effectLst>
            </a:endParaRPr>
          </a:p>
        </p:txBody>
      </p:sp>
      <p:pic>
        <p:nvPicPr>
          <p:cNvPr id="7" name="圖片 6">
            <a:extLst>
              <a:ext uri="{FF2B5EF4-FFF2-40B4-BE49-F238E27FC236}">
                <a16:creationId xmlns:a16="http://schemas.microsoft.com/office/drawing/2014/main" id="{108A4350-409A-8ED1-B799-F17F2CCB684F}"/>
              </a:ext>
            </a:extLst>
          </p:cNvPr>
          <p:cNvPicPr>
            <a:picLocks noChangeAspect="1"/>
          </p:cNvPicPr>
          <p:nvPr/>
        </p:nvPicPr>
        <p:blipFill>
          <a:blip r:embed="rId4">
            <a:extLst>
              <a:ext uri="{BEBA8EAE-BF5A-486C-A8C5-ECC9F3942E4B}">
                <a14:imgProps xmlns:a14="http://schemas.microsoft.com/office/drawing/2010/main">
                  <a14:imgLayer r:embed="rId5">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81912" y="6021144"/>
            <a:ext cx="490484" cy="793026"/>
          </a:xfrm>
          <a:prstGeom prst="rect">
            <a:avLst/>
          </a:prstGeom>
          <a:effectLst>
            <a:glow rad="50800">
              <a:schemeClr val="bg1"/>
            </a:glow>
          </a:effectLst>
        </p:spPr>
      </p:pic>
      <p:sp>
        <p:nvSpPr>
          <p:cNvPr id="8" name="矩形 7">
            <a:extLst>
              <a:ext uri="{FF2B5EF4-FFF2-40B4-BE49-F238E27FC236}">
                <a16:creationId xmlns:a16="http://schemas.microsoft.com/office/drawing/2014/main" id="{B1E7B364-8EB9-7B6B-BDAD-C81AFF22EF48}"/>
              </a:ext>
            </a:extLst>
          </p:cNvPr>
          <p:cNvSpPr/>
          <p:nvPr/>
        </p:nvSpPr>
        <p:spPr>
          <a:xfrm>
            <a:off x="6599262" y="2565698"/>
            <a:ext cx="504056" cy="1728192"/>
          </a:xfrm>
          <a:prstGeom prst="rect">
            <a:avLst/>
          </a:prstGeom>
          <a:noFill/>
          <a:ln w="3810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9" name="矩形 8">
            <a:extLst>
              <a:ext uri="{FF2B5EF4-FFF2-40B4-BE49-F238E27FC236}">
                <a16:creationId xmlns:a16="http://schemas.microsoft.com/office/drawing/2014/main" id="{658654BF-99BA-4E29-B12F-F4F040386F3C}"/>
              </a:ext>
            </a:extLst>
          </p:cNvPr>
          <p:cNvSpPr/>
          <p:nvPr/>
        </p:nvSpPr>
        <p:spPr>
          <a:xfrm>
            <a:off x="7751390" y="5374010"/>
            <a:ext cx="504056" cy="1008112"/>
          </a:xfrm>
          <a:prstGeom prst="rect">
            <a:avLst/>
          </a:prstGeom>
          <a:noFill/>
          <a:ln w="3810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Tree>
    <p:extLst>
      <p:ext uri="{BB962C8B-B14F-4D97-AF65-F5344CB8AC3E}">
        <p14:creationId xmlns:p14="http://schemas.microsoft.com/office/powerpoint/2010/main" val="255266300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541C3C7C-E2AD-9533-D575-238B2B9CD800}"/>
              </a:ext>
            </a:extLst>
          </p:cNvPr>
          <p:cNvSpPr txBox="1"/>
          <p:nvPr/>
        </p:nvSpPr>
        <p:spPr>
          <a:xfrm>
            <a:off x="6555658" y="846297"/>
            <a:ext cx="2769989" cy="5166993"/>
          </a:xfrm>
          <a:prstGeom prst="rect">
            <a:avLst/>
          </a:prstGeom>
          <a:noFill/>
        </p:spPr>
        <p:txBody>
          <a:bodyPr vert="eaVert"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ct val="150000"/>
              </a:lnSpc>
            </a:pPr>
            <a:r>
              <a:rPr lang="zh-TW" altLang="en-US" sz="2800" b="1" dirty="0">
                <a:solidFill>
                  <a:schemeClr val="bg1"/>
                </a:solidFill>
              </a:rPr>
              <a:t>「爾時須菩提白佛言。世尊。善男子。善女人。發阿耨多羅三藐三菩提心。云何應住。云何降伏其心。」</a:t>
            </a:r>
          </a:p>
        </p:txBody>
      </p:sp>
      <p:sp>
        <p:nvSpPr>
          <p:cNvPr id="5" name="文字方塊 4">
            <a:extLst>
              <a:ext uri="{FF2B5EF4-FFF2-40B4-BE49-F238E27FC236}">
                <a16:creationId xmlns:a16="http://schemas.microsoft.com/office/drawing/2014/main" id="{BE3FFE95-6AD9-4AF1-6A95-825F02D9E2A0}"/>
              </a:ext>
            </a:extLst>
          </p:cNvPr>
          <p:cNvSpPr txBox="1"/>
          <p:nvPr/>
        </p:nvSpPr>
        <p:spPr>
          <a:xfrm>
            <a:off x="1558702" y="846298"/>
            <a:ext cx="4708981" cy="5166992"/>
          </a:xfrm>
          <a:prstGeom prst="rect">
            <a:avLst/>
          </a:prstGeom>
          <a:noFill/>
        </p:spPr>
        <p:txBody>
          <a:bodyPr vert="eaVert" wrap="square" rtlCol="0">
            <a:spAutoFit/>
          </a:bodyPr>
          <a:lstStyle/>
          <a:p>
            <a:pPr>
              <a:lnSpc>
                <a:spcPct val="150000"/>
              </a:lnSpc>
            </a:pPr>
            <a:r>
              <a:rPr lang="zh-TW" altLang="en-US" sz="2800" b="1" dirty="0">
                <a:solidFill>
                  <a:schemeClr val="bg1"/>
                </a:solidFill>
              </a:rPr>
              <a:t>此節經文，看似另起，實則緊接前文而來。長老問意是說，我法二執，已與發菩提心時，同時俱生。「降」則非發心，「住」則執我法。此正指示行人應向起心動念時用功。長老大慈，代眾生再請開示根本方便。</a:t>
            </a:r>
          </a:p>
        </p:txBody>
      </p:sp>
      <p:pic>
        <p:nvPicPr>
          <p:cNvPr id="7" name="圖片 6">
            <a:extLst>
              <a:ext uri="{FF2B5EF4-FFF2-40B4-BE49-F238E27FC236}">
                <a16:creationId xmlns:a16="http://schemas.microsoft.com/office/drawing/2014/main" id="{5DCCC9F5-2514-4953-5FE8-D9159A3B69C4}"/>
              </a:ext>
            </a:extLst>
          </p:cNvPr>
          <p:cNvPicPr>
            <a:picLocks noChangeAspect="1"/>
          </p:cNvPicPr>
          <p:nvPr/>
        </p:nvPicPr>
        <p:blipFill>
          <a:blip r:embed="rId3"/>
          <a:stretch>
            <a:fillRect/>
          </a:stretch>
        </p:blipFill>
        <p:spPr>
          <a:xfrm>
            <a:off x="9901596" y="117426"/>
            <a:ext cx="802121" cy="6624736"/>
          </a:xfrm>
          <a:prstGeom prst="rect">
            <a:avLst/>
          </a:prstGeom>
        </p:spPr>
      </p:pic>
      <p:sp>
        <p:nvSpPr>
          <p:cNvPr id="9" name="匾額 8" descr="佛學概要十四講表 習講">
            <a:extLst>
              <a:ext uri="{FF2B5EF4-FFF2-40B4-BE49-F238E27FC236}">
                <a16:creationId xmlns:a16="http://schemas.microsoft.com/office/drawing/2014/main" id="{FA6B1782-AEDA-61E3-28D1-EED57C2CA863}"/>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dirty="0">
              <a:effectLst>
                <a:glow>
                  <a:schemeClr val="bg1">
                    <a:alpha val="61000"/>
                  </a:schemeClr>
                </a:glow>
              </a:effectLst>
            </a:endParaRPr>
          </a:p>
          <a:p>
            <a:pPr algn="ctr"/>
            <a:r>
              <a:rPr lang="zh-CN" altLang="en-US" dirty="0">
                <a:effectLst>
                  <a:glow>
                    <a:schemeClr val="bg1">
                      <a:alpha val="61000"/>
                    </a:schemeClr>
                  </a:glow>
                </a:effectLst>
              </a:rPr>
              <a:t>第十五講</a:t>
            </a:r>
            <a:endParaRPr lang="zh-TW" altLang="en-US" dirty="0">
              <a:effectLst>
                <a:glow>
                  <a:schemeClr val="bg1">
                    <a:alpha val="61000"/>
                  </a:schemeClr>
                </a:glow>
              </a:effectLst>
            </a:endParaRPr>
          </a:p>
        </p:txBody>
      </p:sp>
      <p:pic>
        <p:nvPicPr>
          <p:cNvPr id="10" name="圖片 9">
            <a:extLst>
              <a:ext uri="{FF2B5EF4-FFF2-40B4-BE49-F238E27FC236}">
                <a16:creationId xmlns:a16="http://schemas.microsoft.com/office/drawing/2014/main" id="{BD4CE40E-3172-C42A-F78E-3517AB956AD5}"/>
              </a:ext>
            </a:extLst>
          </p:cNvPr>
          <p:cNvPicPr>
            <a:picLocks noChangeAspect="1"/>
          </p:cNvPicPr>
          <p:nvPr/>
        </p:nvPicPr>
        <p:blipFill>
          <a:blip r:embed="rId4">
            <a:extLst>
              <a:ext uri="{BEBA8EAE-BF5A-486C-A8C5-ECC9F3942E4B}">
                <a14:imgProps xmlns:a14="http://schemas.microsoft.com/office/drawing/2010/main">
                  <a14:imgLayer r:embed="rId5">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81912" y="6021144"/>
            <a:ext cx="490484" cy="793026"/>
          </a:xfrm>
          <a:prstGeom prst="rect">
            <a:avLst/>
          </a:prstGeom>
          <a:effectLst>
            <a:glow rad="50800">
              <a:schemeClr val="bg1"/>
            </a:glow>
          </a:effectLst>
        </p:spPr>
      </p:pic>
    </p:spTree>
    <p:extLst>
      <p:ext uri="{BB962C8B-B14F-4D97-AF65-F5344CB8AC3E}">
        <p14:creationId xmlns:p14="http://schemas.microsoft.com/office/powerpoint/2010/main" val="558474442"/>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匾額 1" descr="佛學概要十四講表 習講">
            <a:extLst>
              <a:ext uri="{FF2B5EF4-FFF2-40B4-BE49-F238E27FC236}">
                <a16:creationId xmlns:a16="http://schemas.microsoft.com/office/drawing/2014/main" id="{764DD480-2458-353E-3840-D857A7BE14D7}"/>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dirty="0">
              <a:effectLst>
                <a:glow>
                  <a:schemeClr val="bg1">
                    <a:alpha val="61000"/>
                  </a:schemeClr>
                </a:glow>
              </a:effectLst>
            </a:endParaRPr>
          </a:p>
          <a:p>
            <a:pPr algn="ctr"/>
            <a:r>
              <a:rPr lang="zh-CN" altLang="en-US" dirty="0">
                <a:effectLst>
                  <a:glow>
                    <a:schemeClr val="bg1">
                      <a:alpha val="61000"/>
                    </a:schemeClr>
                  </a:glow>
                </a:effectLst>
              </a:rPr>
              <a:t>第十五講</a:t>
            </a:r>
            <a:endParaRPr lang="zh-TW" altLang="en-US" dirty="0">
              <a:effectLst>
                <a:glow>
                  <a:schemeClr val="bg1">
                    <a:alpha val="61000"/>
                  </a:schemeClr>
                </a:glow>
              </a:effectLst>
            </a:endParaRPr>
          </a:p>
        </p:txBody>
      </p:sp>
      <p:pic>
        <p:nvPicPr>
          <p:cNvPr id="3" name="圖片 2">
            <a:extLst>
              <a:ext uri="{FF2B5EF4-FFF2-40B4-BE49-F238E27FC236}">
                <a16:creationId xmlns:a16="http://schemas.microsoft.com/office/drawing/2014/main" id="{BA140F5C-2CC7-3BC5-39BC-A582B4143F0C}"/>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81912" y="6021144"/>
            <a:ext cx="490484" cy="793026"/>
          </a:xfrm>
          <a:prstGeom prst="rect">
            <a:avLst/>
          </a:prstGeom>
          <a:effectLst>
            <a:glow rad="50800">
              <a:schemeClr val="bg1"/>
            </a:glow>
          </a:effectLst>
        </p:spPr>
      </p:pic>
      <p:sp>
        <p:nvSpPr>
          <p:cNvPr id="8" name="文字方塊 7">
            <a:extLst>
              <a:ext uri="{FF2B5EF4-FFF2-40B4-BE49-F238E27FC236}">
                <a16:creationId xmlns:a16="http://schemas.microsoft.com/office/drawing/2014/main" id="{B83D4A3C-1C52-E4BB-4E2D-2781C1DB370D}"/>
              </a:ext>
            </a:extLst>
          </p:cNvPr>
          <p:cNvSpPr txBox="1"/>
          <p:nvPr/>
        </p:nvSpPr>
        <p:spPr>
          <a:xfrm>
            <a:off x="3862958" y="981522"/>
            <a:ext cx="6647974" cy="5039622"/>
          </a:xfrm>
          <a:prstGeom prst="rect">
            <a:avLst/>
          </a:prstGeom>
          <a:noFill/>
        </p:spPr>
        <p:txBody>
          <a:bodyPr vert="eaVert" wrap="square" rtlCol="0">
            <a:spAutoFit/>
          </a:bodyPr>
          <a:lstStyle/>
          <a:p>
            <a:pPr>
              <a:lnSpc>
                <a:spcPct val="150000"/>
              </a:lnSpc>
            </a:pPr>
            <a:r>
              <a:rPr lang="zh-TW" altLang="en-US" sz="2800" dirty="0">
                <a:solidFill>
                  <a:srgbClr val="FFFF00"/>
                </a:solidFill>
              </a:rPr>
              <a:t>佛教我們發菩提心，又要無住。無住就不能發心，這一發心就有住。又要無住又要發心，怎麼個下手法？其實利根的人在前面這個問題就解決了</a:t>
            </a:r>
            <a:r>
              <a:rPr lang="zh-CN" altLang="en-US" sz="2800" dirty="0">
                <a:solidFill>
                  <a:srgbClr val="FFFF00"/>
                </a:solidFill>
              </a:rPr>
              <a:t>；</a:t>
            </a:r>
            <a:r>
              <a:rPr lang="zh-TW" altLang="en-US" sz="2800" dirty="0">
                <a:solidFill>
                  <a:srgbClr val="FFFF00"/>
                </a:solidFill>
              </a:rPr>
              <a:t>中下根性不行粗惑他能夠破除，</a:t>
            </a:r>
            <a:r>
              <a:rPr lang="zh-CN" altLang="en-US" sz="2800" dirty="0">
                <a:solidFill>
                  <a:srgbClr val="FFFF00"/>
                </a:solidFill>
              </a:rPr>
              <a:t>還</a:t>
            </a:r>
            <a:r>
              <a:rPr lang="zh-TW" altLang="en-US" sz="2800" dirty="0">
                <a:solidFill>
                  <a:srgbClr val="FFFF00"/>
                </a:solidFill>
              </a:rPr>
              <a:t>有細惑在其中。須菩提尊者知道中下根性的人有這個疑惑，有疑惑自己也問不出來，他老人家代中下根性的人發問。 </a:t>
            </a:r>
          </a:p>
        </p:txBody>
      </p:sp>
    </p:spTree>
    <p:extLst>
      <p:ext uri="{BB962C8B-B14F-4D97-AF65-F5344CB8AC3E}">
        <p14:creationId xmlns:p14="http://schemas.microsoft.com/office/powerpoint/2010/main" val="2351721202"/>
      </p:ext>
    </p:extLst>
  </p:cSld>
  <p:clrMapOvr>
    <a:overrideClrMapping bg1="lt1" tx1="dk1" bg2="lt2" tx2="dk2" accent1="accent1" accent2="accent2" accent3="accent3" accent4="accent4" accent5="accent5" accent6="accent6" hlink="hlink" folHlink="folHlink"/>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4182C013-6CB9-FD74-2F67-9DF73BA3AF14}"/>
              </a:ext>
            </a:extLst>
          </p:cNvPr>
          <p:cNvSpPr txBox="1"/>
          <p:nvPr/>
        </p:nvSpPr>
        <p:spPr>
          <a:xfrm>
            <a:off x="7034790" y="909514"/>
            <a:ext cx="3416320" cy="5166992"/>
          </a:xfrm>
          <a:prstGeom prst="rect">
            <a:avLst/>
          </a:prstGeom>
          <a:noFill/>
        </p:spPr>
        <p:txBody>
          <a:bodyPr vert="eaVert" wrap="square" rtlCol="0">
            <a:spAutoFit/>
          </a:bodyPr>
          <a:lstStyle/>
          <a:p>
            <a:pPr>
              <a:lnSpc>
                <a:spcPct val="150000"/>
              </a:lnSpc>
            </a:pPr>
            <a:r>
              <a:rPr lang="zh-TW" altLang="en-US" sz="2800" b="1" dirty="0">
                <a:solidFill>
                  <a:schemeClr val="bg1"/>
                </a:solidFill>
              </a:rPr>
              <a:t>前曰「應云何住」，是問菩提心應云何安住。今曰</a:t>
            </a:r>
            <a:r>
              <a:rPr lang="en-US" altLang="zh-TW" sz="2800" b="1" dirty="0">
                <a:solidFill>
                  <a:schemeClr val="bg1"/>
                </a:solidFill>
              </a:rPr>
              <a:t>『</a:t>
            </a:r>
            <a:r>
              <a:rPr lang="zh-TW" altLang="en-US" sz="2800" b="1" dirty="0">
                <a:solidFill>
                  <a:schemeClr val="bg1"/>
                </a:solidFill>
              </a:rPr>
              <a:t>云何應住</a:t>
            </a:r>
            <a:r>
              <a:rPr lang="en-US" altLang="zh-TW" sz="2800" b="1" dirty="0">
                <a:solidFill>
                  <a:schemeClr val="bg1"/>
                </a:solidFill>
              </a:rPr>
              <a:t>』</a:t>
            </a:r>
            <a:r>
              <a:rPr lang="zh-TW" altLang="en-US" sz="2800" b="1" dirty="0">
                <a:solidFill>
                  <a:schemeClr val="bg1"/>
                </a:solidFill>
              </a:rPr>
              <a:t>，是問菩提心云何獨應住著。若不住於此法，何謂發此心。住既不可，降又不得，將奈之何。</a:t>
            </a:r>
          </a:p>
        </p:txBody>
      </p:sp>
      <p:sp>
        <p:nvSpPr>
          <p:cNvPr id="5" name="文字方塊 4">
            <a:extLst>
              <a:ext uri="{FF2B5EF4-FFF2-40B4-BE49-F238E27FC236}">
                <a16:creationId xmlns:a16="http://schemas.microsoft.com/office/drawing/2014/main" id="{7A839E34-2C2B-FD07-EEA0-E29BFA49C81F}"/>
              </a:ext>
            </a:extLst>
          </p:cNvPr>
          <p:cNvSpPr txBox="1"/>
          <p:nvPr/>
        </p:nvSpPr>
        <p:spPr>
          <a:xfrm>
            <a:off x="3938446" y="909514"/>
            <a:ext cx="2769989" cy="5166992"/>
          </a:xfrm>
          <a:prstGeom prst="rect">
            <a:avLst/>
          </a:prstGeom>
          <a:noFill/>
        </p:spPr>
        <p:txBody>
          <a:bodyPr vert="eaVert" wrap="square" rtlCol="0">
            <a:spAutoFit/>
          </a:bodyPr>
          <a:lstStyle/>
          <a:p>
            <a:pPr>
              <a:lnSpc>
                <a:spcPct val="150000"/>
              </a:lnSpc>
            </a:pPr>
            <a:r>
              <a:rPr lang="zh-TW" altLang="en-US" sz="2800" b="1" dirty="0">
                <a:solidFill>
                  <a:schemeClr val="bg1"/>
                </a:solidFill>
              </a:rPr>
              <a:t>前云「應離一切相發菩提心」。一切相賅攝甚廣。發菩提心之相，當亦在內。何既云「應離一切相」，又云「發菩提心」耶。</a:t>
            </a:r>
          </a:p>
        </p:txBody>
      </p:sp>
      <p:sp>
        <p:nvSpPr>
          <p:cNvPr id="6" name="文字方塊 5">
            <a:extLst>
              <a:ext uri="{FF2B5EF4-FFF2-40B4-BE49-F238E27FC236}">
                <a16:creationId xmlns:a16="http://schemas.microsoft.com/office/drawing/2014/main" id="{C7B8A8B8-B6C1-E4F0-5C4E-B26AD9DFE72D}"/>
              </a:ext>
            </a:extLst>
          </p:cNvPr>
          <p:cNvSpPr txBox="1"/>
          <p:nvPr/>
        </p:nvSpPr>
        <p:spPr>
          <a:xfrm>
            <a:off x="1990750" y="909514"/>
            <a:ext cx="1477328" cy="5166992"/>
          </a:xfrm>
          <a:prstGeom prst="rect">
            <a:avLst/>
          </a:prstGeom>
          <a:noFill/>
        </p:spPr>
        <p:txBody>
          <a:bodyPr vert="eaVert" wrap="square" rtlCol="0">
            <a:spAutoFit/>
          </a:bodyPr>
          <a:lstStyle/>
          <a:p>
            <a:pPr>
              <a:lnSpc>
                <a:spcPct val="150000"/>
              </a:lnSpc>
            </a:pPr>
            <a:r>
              <a:rPr lang="zh-TW" altLang="en-US" sz="2800" b="1" dirty="0">
                <a:solidFill>
                  <a:schemeClr val="bg1"/>
                </a:solidFill>
              </a:rPr>
              <a:t>長老此問，又是曲為現前當來，一切粘滯不化者，請求開示耳。</a:t>
            </a:r>
          </a:p>
        </p:txBody>
      </p:sp>
      <p:sp>
        <p:nvSpPr>
          <p:cNvPr id="7" name="匾額 6" descr="佛學概要十四講表 習講">
            <a:extLst>
              <a:ext uri="{FF2B5EF4-FFF2-40B4-BE49-F238E27FC236}">
                <a16:creationId xmlns:a16="http://schemas.microsoft.com/office/drawing/2014/main" id="{0DA8852F-C786-D195-E835-5C6C55DE82AB}"/>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dirty="0">
              <a:effectLst>
                <a:glow>
                  <a:schemeClr val="bg1">
                    <a:alpha val="61000"/>
                  </a:schemeClr>
                </a:glow>
              </a:effectLst>
            </a:endParaRPr>
          </a:p>
          <a:p>
            <a:pPr algn="ctr"/>
            <a:r>
              <a:rPr lang="zh-CN" altLang="en-US" dirty="0">
                <a:effectLst>
                  <a:glow>
                    <a:schemeClr val="bg1">
                      <a:alpha val="61000"/>
                    </a:schemeClr>
                  </a:glow>
                </a:effectLst>
              </a:rPr>
              <a:t>第十五講</a:t>
            </a:r>
            <a:endParaRPr lang="zh-TW" altLang="en-US" dirty="0">
              <a:effectLst>
                <a:glow>
                  <a:schemeClr val="bg1">
                    <a:alpha val="61000"/>
                  </a:schemeClr>
                </a:glow>
              </a:effectLst>
            </a:endParaRPr>
          </a:p>
        </p:txBody>
      </p:sp>
      <p:pic>
        <p:nvPicPr>
          <p:cNvPr id="8" name="圖片 7">
            <a:extLst>
              <a:ext uri="{FF2B5EF4-FFF2-40B4-BE49-F238E27FC236}">
                <a16:creationId xmlns:a16="http://schemas.microsoft.com/office/drawing/2014/main" id="{BDBF3DB2-5A81-1E93-6A56-11DD78280D79}"/>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81912" y="6021144"/>
            <a:ext cx="490484" cy="793026"/>
          </a:xfrm>
          <a:prstGeom prst="rect">
            <a:avLst/>
          </a:prstGeom>
          <a:effectLst>
            <a:glow rad="50800">
              <a:schemeClr val="bg1"/>
            </a:glow>
          </a:effectLst>
        </p:spPr>
      </p:pic>
    </p:spTree>
    <p:extLst>
      <p:ext uri="{BB962C8B-B14F-4D97-AF65-F5344CB8AC3E}">
        <p14:creationId xmlns:p14="http://schemas.microsoft.com/office/powerpoint/2010/main" val="353457334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4" name="圖片 3">
            <a:extLst>
              <a:ext uri="{FF2B5EF4-FFF2-40B4-BE49-F238E27FC236}">
                <a16:creationId xmlns:a16="http://schemas.microsoft.com/office/drawing/2014/main" id="{E56A36C8-0AB1-0AB2-669A-2C37ED6C9707}"/>
              </a:ext>
            </a:extLst>
          </p:cNvPr>
          <p:cNvPicPr>
            <a:picLocks noChangeAspect="1"/>
          </p:cNvPicPr>
          <p:nvPr/>
        </p:nvPicPr>
        <p:blipFill>
          <a:blip r:embed="rId3"/>
          <a:stretch>
            <a:fillRect/>
          </a:stretch>
        </p:blipFill>
        <p:spPr>
          <a:xfrm>
            <a:off x="2710830" y="180139"/>
            <a:ext cx="5832648" cy="6499310"/>
          </a:xfrm>
          <a:prstGeom prst="rect">
            <a:avLst/>
          </a:prstGeom>
        </p:spPr>
      </p:pic>
      <p:sp>
        <p:nvSpPr>
          <p:cNvPr id="5" name="匾額 4" descr="佛學概要十四講表 習講">
            <a:extLst>
              <a:ext uri="{FF2B5EF4-FFF2-40B4-BE49-F238E27FC236}">
                <a16:creationId xmlns:a16="http://schemas.microsoft.com/office/drawing/2014/main" id="{950E4D3D-8085-6404-7B2A-28907B8E70DE}"/>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dirty="0">
              <a:effectLst>
                <a:glow>
                  <a:schemeClr val="bg1">
                    <a:alpha val="61000"/>
                  </a:schemeClr>
                </a:glow>
              </a:effectLst>
            </a:endParaRPr>
          </a:p>
          <a:p>
            <a:pPr algn="ctr"/>
            <a:r>
              <a:rPr lang="zh-CN" altLang="en-US" dirty="0">
                <a:effectLst>
                  <a:glow>
                    <a:schemeClr val="bg1">
                      <a:alpha val="61000"/>
                    </a:schemeClr>
                  </a:glow>
                </a:effectLst>
              </a:rPr>
              <a:t>第十五講</a:t>
            </a:r>
            <a:endParaRPr lang="zh-TW" altLang="en-US" dirty="0">
              <a:effectLst>
                <a:glow>
                  <a:schemeClr val="bg1">
                    <a:alpha val="61000"/>
                  </a:schemeClr>
                </a:glow>
              </a:effectLst>
            </a:endParaRPr>
          </a:p>
        </p:txBody>
      </p:sp>
      <p:pic>
        <p:nvPicPr>
          <p:cNvPr id="6" name="圖片 5">
            <a:extLst>
              <a:ext uri="{FF2B5EF4-FFF2-40B4-BE49-F238E27FC236}">
                <a16:creationId xmlns:a16="http://schemas.microsoft.com/office/drawing/2014/main" id="{67ED2C18-F55C-C373-4D45-C3C8FE6CA4E8}"/>
              </a:ext>
            </a:extLst>
          </p:cNvPr>
          <p:cNvPicPr>
            <a:picLocks noChangeAspect="1"/>
          </p:cNvPicPr>
          <p:nvPr/>
        </p:nvPicPr>
        <p:blipFill>
          <a:blip r:embed="rId4">
            <a:extLst>
              <a:ext uri="{BEBA8EAE-BF5A-486C-A8C5-ECC9F3942E4B}">
                <a14:imgProps xmlns:a14="http://schemas.microsoft.com/office/drawing/2010/main">
                  <a14:imgLayer r:embed="rId5">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81912" y="6021144"/>
            <a:ext cx="490484" cy="793026"/>
          </a:xfrm>
          <a:prstGeom prst="rect">
            <a:avLst/>
          </a:prstGeom>
          <a:effectLst>
            <a:glow rad="50800">
              <a:schemeClr val="bg1"/>
            </a:glow>
          </a:effectLst>
        </p:spPr>
      </p:pic>
      <p:sp>
        <p:nvSpPr>
          <p:cNvPr id="7" name="矩形 6">
            <a:extLst>
              <a:ext uri="{FF2B5EF4-FFF2-40B4-BE49-F238E27FC236}">
                <a16:creationId xmlns:a16="http://schemas.microsoft.com/office/drawing/2014/main" id="{F09FE905-A28B-2EB1-BFE4-878F086FB44F}"/>
              </a:ext>
            </a:extLst>
          </p:cNvPr>
          <p:cNvSpPr/>
          <p:nvPr/>
        </p:nvSpPr>
        <p:spPr>
          <a:xfrm>
            <a:off x="6599262" y="2565698"/>
            <a:ext cx="504056" cy="1728192"/>
          </a:xfrm>
          <a:prstGeom prst="rect">
            <a:avLst/>
          </a:prstGeom>
          <a:noFill/>
          <a:ln w="3810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8" name="矩形 7">
            <a:extLst>
              <a:ext uri="{FF2B5EF4-FFF2-40B4-BE49-F238E27FC236}">
                <a16:creationId xmlns:a16="http://schemas.microsoft.com/office/drawing/2014/main" id="{199D392C-EA33-1D4D-65A9-7FB3AC0C999D}"/>
              </a:ext>
            </a:extLst>
          </p:cNvPr>
          <p:cNvSpPr/>
          <p:nvPr/>
        </p:nvSpPr>
        <p:spPr>
          <a:xfrm>
            <a:off x="6959302" y="5374010"/>
            <a:ext cx="504056" cy="1008112"/>
          </a:xfrm>
          <a:prstGeom prst="rect">
            <a:avLst/>
          </a:prstGeom>
          <a:noFill/>
          <a:ln w="3810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Tree>
    <p:extLst>
      <p:ext uri="{BB962C8B-B14F-4D97-AF65-F5344CB8AC3E}">
        <p14:creationId xmlns:p14="http://schemas.microsoft.com/office/powerpoint/2010/main" val="143839954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匾額 1" descr="佛學概要十四講表 習講">
            <a:extLst>
              <a:ext uri="{FF2B5EF4-FFF2-40B4-BE49-F238E27FC236}">
                <a16:creationId xmlns:a16="http://schemas.microsoft.com/office/drawing/2014/main" id="{FBB80A75-520D-9538-4EAC-B2C963DAFAFA}"/>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dirty="0">
              <a:effectLst>
                <a:glow>
                  <a:schemeClr val="bg1">
                    <a:alpha val="61000"/>
                  </a:schemeClr>
                </a:glow>
              </a:effectLst>
            </a:endParaRPr>
          </a:p>
          <a:p>
            <a:pPr algn="ctr"/>
            <a:r>
              <a:rPr lang="zh-CN" altLang="en-US" dirty="0">
                <a:effectLst>
                  <a:glow>
                    <a:schemeClr val="bg1">
                      <a:alpha val="61000"/>
                    </a:schemeClr>
                  </a:glow>
                </a:effectLst>
              </a:rPr>
              <a:t>第十五講</a:t>
            </a:r>
            <a:endParaRPr lang="zh-TW" altLang="en-US" dirty="0">
              <a:effectLst>
                <a:glow>
                  <a:schemeClr val="bg1">
                    <a:alpha val="61000"/>
                  </a:schemeClr>
                </a:glow>
              </a:effectLst>
            </a:endParaRPr>
          </a:p>
        </p:txBody>
      </p:sp>
      <p:pic>
        <p:nvPicPr>
          <p:cNvPr id="3" name="圖片 2">
            <a:extLst>
              <a:ext uri="{FF2B5EF4-FFF2-40B4-BE49-F238E27FC236}">
                <a16:creationId xmlns:a16="http://schemas.microsoft.com/office/drawing/2014/main" id="{FEB33BDC-8FF8-964D-B426-410843397954}"/>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51790" y="6021144"/>
            <a:ext cx="490484" cy="793026"/>
          </a:xfrm>
          <a:prstGeom prst="rect">
            <a:avLst/>
          </a:prstGeom>
          <a:effectLst>
            <a:glow rad="50800">
              <a:schemeClr val="bg1"/>
            </a:glow>
          </a:effectLst>
        </p:spPr>
      </p:pic>
      <p:sp>
        <p:nvSpPr>
          <p:cNvPr id="4" name="文字方塊 3">
            <a:extLst>
              <a:ext uri="{FF2B5EF4-FFF2-40B4-BE49-F238E27FC236}">
                <a16:creationId xmlns:a16="http://schemas.microsoft.com/office/drawing/2014/main" id="{C6AB488D-1D0B-F4CF-53CB-5D63B0BAAD4C}"/>
              </a:ext>
            </a:extLst>
          </p:cNvPr>
          <p:cNvSpPr txBox="1"/>
          <p:nvPr/>
        </p:nvSpPr>
        <p:spPr>
          <a:xfrm>
            <a:off x="6506320" y="711072"/>
            <a:ext cx="3416320" cy="5166993"/>
          </a:xfrm>
          <a:prstGeom prst="rect">
            <a:avLst/>
          </a:prstGeom>
          <a:noFill/>
        </p:spPr>
        <p:txBody>
          <a:bodyPr vert="eaVert"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ct val="150000"/>
              </a:lnSpc>
            </a:pPr>
            <a:r>
              <a:rPr lang="zh-TW" altLang="en-US" sz="2800" b="1" dirty="0">
                <a:solidFill>
                  <a:schemeClr val="bg1"/>
                </a:solidFill>
              </a:rPr>
              <a:t>「佛告須菩提。善男子。善女人。發阿耨多羅三藐三菩提者。當生如是心。我應滅度一切眾生。滅度一切眾生已。而無有一眾生實滅度者。」</a:t>
            </a:r>
          </a:p>
        </p:txBody>
      </p:sp>
      <p:sp>
        <p:nvSpPr>
          <p:cNvPr id="5" name="文字方塊 4">
            <a:extLst>
              <a:ext uri="{FF2B5EF4-FFF2-40B4-BE49-F238E27FC236}">
                <a16:creationId xmlns:a16="http://schemas.microsoft.com/office/drawing/2014/main" id="{95D4B945-BD34-034E-5472-B0F0C4F14FDA}"/>
              </a:ext>
            </a:extLst>
          </p:cNvPr>
          <p:cNvSpPr txBox="1"/>
          <p:nvPr/>
        </p:nvSpPr>
        <p:spPr>
          <a:xfrm>
            <a:off x="4977918" y="746030"/>
            <a:ext cx="1477328" cy="5166992"/>
          </a:xfrm>
          <a:prstGeom prst="rect">
            <a:avLst/>
          </a:prstGeom>
          <a:noFill/>
        </p:spPr>
        <p:txBody>
          <a:bodyPr vert="eaVert" wrap="square" rtlCol="0">
            <a:spAutoFit/>
          </a:bodyPr>
          <a:lstStyle/>
          <a:p>
            <a:pPr>
              <a:lnSpc>
                <a:spcPct val="150000"/>
              </a:lnSpc>
            </a:pPr>
            <a:r>
              <a:rPr lang="zh-TW" altLang="en-US" sz="2800" b="1" dirty="0">
                <a:solidFill>
                  <a:schemeClr val="bg1"/>
                </a:solidFill>
              </a:rPr>
              <a:t>此正開示教導起心動念時，離相之方便也。</a:t>
            </a:r>
          </a:p>
        </p:txBody>
      </p:sp>
      <p:pic>
        <p:nvPicPr>
          <p:cNvPr id="7" name="圖片 6">
            <a:extLst>
              <a:ext uri="{FF2B5EF4-FFF2-40B4-BE49-F238E27FC236}">
                <a16:creationId xmlns:a16="http://schemas.microsoft.com/office/drawing/2014/main" id="{CD09B81D-697E-B173-9595-42E1BE5DD8A1}"/>
              </a:ext>
            </a:extLst>
          </p:cNvPr>
          <p:cNvPicPr>
            <a:picLocks noChangeAspect="1"/>
          </p:cNvPicPr>
          <p:nvPr/>
        </p:nvPicPr>
        <p:blipFill>
          <a:blip r:embed="rId5"/>
          <a:stretch>
            <a:fillRect/>
          </a:stretch>
        </p:blipFill>
        <p:spPr>
          <a:xfrm>
            <a:off x="10059434" y="909513"/>
            <a:ext cx="820124" cy="2376265"/>
          </a:xfrm>
          <a:prstGeom prst="rect">
            <a:avLst/>
          </a:prstGeom>
        </p:spPr>
      </p:pic>
      <p:sp>
        <p:nvSpPr>
          <p:cNvPr id="8" name="文字方塊 7">
            <a:extLst>
              <a:ext uri="{FF2B5EF4-FFF2-40B4-BE49-F238E27FC236}">
                <a16:creationId xmlns:a16="http://schemas.microsoft.com/office/drawing/2014/main" id="{EDC58E7A-AC08-F8BE-129A-CE5EC1D868AC}"/>
              </a:ext>
            </a:extLst>
          </p:cNvPr>
          <p:cNvSpPr txBox="1"/>
          <p:nvPr/>
        </p:nvSpPr>
        <p:spPr>
          <a:xfrm>
            <a:off x="171786" y="746030"/>
            <a:ext cx="4708981" cy="5166992"/>
          </a:xfrm>
          <a:prstGeom prst="rect">
            <a:avLst/>
          </a:prstGeom>
          <a:noFill/>
        </p:spPr>
        <p:txBody>
          <a:bodyPr vert="eaVert" wrap="square" rtlCol="0">
            <a:spAutoFit/>
          </a:bodyPr>
          <a:lstStyle/>
          <a:p>
            <a:pPr>
              <a:lnSpc>
                <a:spcPct val="150000"/>
              </a:lnSpc>
            </a:pPr>
            <a:r>
              <a:rPr lang="en-US" altLang="zh-TW" sz="2800" b="1" dirty="0">
                <a:solidFill>
                  <a:schemeClr val="bg1"/>
                </a:solidFill>
              </a:rPr>
              <a:t>『</a:t>
            </a:r>
            <a:r>
              <a:rPr lang="zh-TW" altLang="en-US" sz="2800" b="1" dirty="0">
                <a:solidFill>
                  <a:schemeClr val="bg1"/>
                </a:solidFill>
              </a:rPr>
              <a:t>如是</a:t>
            </a:r>
            <a:r>
              <a:rPr lang="en-US" altLang="zh-TW" sz="2800" b="1" dirty="0">
                <a:solidFill>
                  <a:schemeClr val="bg1"/>
                </a:solidFill>
              </a:rPr>
              <a:t>』</a:t>
            </a:r>
            <a:r>
              <a:rPr lang="zh-TW" altLang="en-US" sz="2800" b="1" dirty="0">
                <a:solidFill>
                  <a:schemeClr val="bg1"/>
                </a:solidFill>
              </a:rPr>
              <a:t>，指下三句。現其本有曰</a:t>
            </a:r>
            <a:r>
              <a:rPr lang="en-US" altLang="zh-TW" sz="2800" b="1" dirty="0">
                <a:solidFill>
                  <a:schemeClr val="bg1"/>
                </a:solidFill>
              </a:rPr>
              <a:t>『</a:t>
            </a:r>
            <a:r>
              <a:rPr lang="zh-TW" altLang="en-US" sz="2800" b="1" dirty="0">
                <a:solidFill>
                  <a:schemeClr val="bg1"/>
                </a:solidFill>
              </a:rPr>
              <a:t>生</a:t>
            </a:r>
            <a:r>
              <a:rPr lang="en-US" altLang="zh-TW" sz="2800" b="1" dirty="0">
                <a:solidFill>
                  <a:schemeClr val="bg1"/>
                </a:solidFill>
              </a:rPr>
              <a:t>』</a:t>
            </a:r>
            <a:r>
              <a:rPr lang="zh-TW" altLang="en-US" sz="2800" b="1" dirty="0">
                <a:solidFill>
                  <a:schemeClr val="bg1"/>
                </a:solidFill>
              </a:rPr>
              <a:t>，顯其本無曰</a:t>
            </a:r>
            <a:r>
              <a:rPr lang="en-US" altLang="zh-TW" sz="2800" b="1" dirty="0">
                <a:solidFill>
                  <a:schemeClr val="bg1"/>
                </a:solidFill>
              </a:rPr>
              <a:t>『</a:t>
            </a:r>
            <a:r>
              <a:rPr lang="zh-TW" altLang="en-US" sz="2800" b="1" dirty="0">
                <a:solidFill>
                  <a:schemeClr val="bg1"/>
                </a:solidFill>
              </a:rPr>
              <a:t>發</a:t>
            </a:r>
            <a:r>
              <a:rPr lang="en-US" altLang="zh-TW" sz="2800" b="1" dirty="0">
                <a:solidFill>
                  <a:schemeClr val="bg1"/>
                </a:solidFill>
              </a:rPr>
              <a:t>』</a:t>
            </a:r>
            <a:r>
              <a:rPr lang="zh-TW" altLang="en-US" sz="2800" b="1" dirty="0">
                <a:solidFill>
                  <a:schemeClr val="bg1"/>
                </a:solidFill>
              </a:rPr>
              <a:t>。眾生本來同體，滅度一切眾生，乃應盡之天職。若以為我當發此心，便有矜張之意，便著相矣。故不曰「當發」而曰</a:t>
            </a:r>
            <a:r>
              <a:rPr lang="en-US" altLang="zh-TW" sz="2800" b="1" dirty="0">
                <a:solidFill>
                  <a:schemeClr val="bg1"/>
                </a:solidFill>
              </a:rPr>
              <a:t>『</a:t>
            </a:r>
            <a:r>
              <a:rPr lang="zh-TW" altLang="en-US" sz="2800" b="1" dirty="0">
                <a:solidFill>
                  <a:schemeClr val="bg1"/>
                </a:solidFill>
              </a:rPr>
              <a:t>當生</a:t>
            </a:r>
            <a:r>
              <a:rPr lang="en-US" altLang="zh-TW" sz="2800" b="1" dirty="0">
                <a:solidFill>
                  <a:schemeClr val="bg1"/>
                </a:solidFill>
              </a:rPr>
              <a:t>』</a:t>
            </a:r>
            <a:r>
              <a:rPr lang="zh-TW" altLang="en-US" sz="2800" b="1" dirty="0">
                <a:solidFill>
                  <a:schemeClr val="bg1"/>
                </a:solidFill>
              </a:rPr>
              <a:t>者，以此。</a:t>
            </a:r>
          </a:p>
        </p:txBody>
      </p:sp>
    </p:spTree>
    <p:extLst>
      <p:ext uri="{BB962C8B-B14F-4D97-AF65-F5344CB8AC3E}">
        <p14:creationId xmlns:p14="http://schemas.microsoft.com/office/powerpoint/2010/main" val="237931881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8" grpId="0"/>
    </p:bld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2358E639-6CB2-0732-503A-BF118CE8563D}"/>
              </a:ext>
            </a:extLst>
          </p:cNvPr>
          <p:cNvSpPr txBox="1"/>
          <p:nvPr/>
        </p:nvSpPr>
        <p:spPr>
          <a:xfrm>
            <a:off x="4833787" y="718418"/>
            <a:ext cx="2123658" cy="5166992"/>
          </a:xfrm>
          <a:prstGeom prst="rect">
            <a:avLst/>
          </a:prstGeom>
          <a:noFill/>
        </p:spPr>
        <p:txBody>
          <a:bodyPr vert="eaVert" wrap="square" rtlCol="0">
            <a:spAutoFit/>
          </a:bodyPr>
          <a:lstStyle/>
          <a:p>
            <a:pPr>
              <a:lnSpc>
                <a:spcPct val="150000"/>
              </a:lnSpc>
            </a:pPr>
            <a:r>
              <a:rPr lang="zh-TW" altLang="en-US" sz="2800" b="1" dirty="0">
                <a:solidFill>
                  <a:schemeClr val="bg1"/>
                </a:solidFill>
              </a:rPr>
              <a:t>說一</a:t>
            </a:r>
            <a:r>
              <a:rPr lang="en-US" altLang="zh-TW" sz="2800" b="1" dirty="0">
                <a:solidFill>
                  <a:schemeClr val="bg1"/>
                </a:solidFill>
              </a:rPr>
              <a:t>『</a:t>
            </a:r>
            <a:r>
              <a:rPr lang="zh-TW" altLang="en-US" sz="2800" b="1" dirty="0">
                <a:solidFill>
                  <a:schemeClr val="bg1"/>
                </a:solidFill>
              </a:rPr>
              <a:t>應</a:t>
            </a:r>
            <a:r>
              <a:rPr lang="en-US" altLang="zh-TW" sz="2800" b="1" dirty="0">
                <a:solidFill>
                  <a:schemeClr val="bg1"/>
                </a:solidFill>
              </a:rPr>
              <a:t>』</a:t>
            </a:r>
            <a:r>
              <a:rPr lang="zh-TW" altLang="en-US" sz="2800" b="1" dirty="0">
                <a:solidFill>
                  <a:schemeClr val="bg1"/>
                </a:solidFill>
              </a:rPr>
              <a:t>字，是遣其著於菩提，破法執也。說一</a:t>
            </a:r>
            <a:r>
              <a:rPr lang="en-US" altLang="zh-TW" sz="2800" b="1" dirty="0">
                <a:solidFill>
                  <a:schemeClr val="bg1"/>
                </a:solidFill>
              </a:rPr>
              <a:t>『</a:t>
            </a:r>
            <a:r>
              <a:rPr lang="zh-TW" altLang="en-US" sz="2800" b="1" dirty="0">
                <a:solidFill>
                  <a:schemeClr val="bg1"/>
                </a:solidFill>
              </a:rPr>
              <a:t>當生</a:t>
            </a:r>
            <a:r>
              <a:rPr lang="en-US" altLang="zh-TW" sz="2800" b="1" dirty="0">
                <a:solidFill>
                  <a:schemeClr val="bg1"/>
                </a:solidFill>
              </a:rPr>
              <a:t>』</a:t>
            </a:r>
            <a:r>
              <a:rPr lang="zh-TW" altLang="en-US" sz="2800" b="1" dirty="0">
                <a:solidFill>
                  <a:schemeClr val="bg1"/>
                </a:solidFill>
              </a:rPr>
              <a:t>，是遣其著於發心，破我執也。</a:t>
            </a:r>
          </a:p>
        </p:txBody>
      </p:sp>
      <p:sp>
        <p:nvSpPr>
          <p:cNvPr id="5" name="文字方塊 4">
            <a:extLst>
              <a:ext uri="{FF2B5EF4-FFF2-40B4-BE49-F238E27FC236}">
                <a16:creationId xmlns:a16="http://schemas.microsoft.com/office/drawing/2014/main" id="{7A8276C6-468A-BE0A-C30E-BE7443ED735A}"/>
              </a:ext>
            </a:extLst>
          </p:cNvPr>
          <p:cNvSpPr txBox="1"/>
          <p:nvPr/>
        </p:nvSpPr>
        <p:spPr>
          <a:xfrm>
            <a:off x="406574" y="749703"/>
            <a:ext cx="4062651" cy="5166992"/>
          </a:xfrm>
          <a:prstGeom prst="rect">
            <a:avLst/>
          </a:prstGeom>
          <a:noFill/>
        </p:spPr>
        <p:txBody>
          <a:bodyPr vert="eaVert" wrap="square" rtlCol="0">
            <a:spAutoFit/>
          </a:bodyPr>
          <a:lstStyle/>
          <a:p>
            <a:pPr>
              <a:lnSpc>
                <a:spcPct val="150000"/>
              </a:lnSpc>
            </a:pPr>
            <a:r>
              <a:rPr lang="zh-TW" altLang="en-US" sz="2800" b="1" dirty="0">
                <a:solidFill>
                  <a:schemeClr val="bg1"/>
                </a:solidFill>
              </a:rPr>
              <a:t>發無上正等正覺者，須先覺了度眾生是應盡之責。且此責終未能盡。即盡，亦等於未盡。當生如是心，無能度、無所度、無分別、無所謂菩提、無所謂度、并無所謂發心。庶與清淨覺心相應耳。</a:t>
            </a:r>
          </a:p>
        </p:txBody>
      </p:sp>
      <p:sp>
        <p:nvSpPr>
          <p:cNvPr id="6" name="矩形 5">
            <a:extLst>
              <a:ext uri="{FF2B5EF4-FFF2-40B4-BE49-F238E27FC236}">
                <a16:creationId xmlns:a16="http://schemas.microsoft.com/office/drawing/2014/main" id="{853707D3-C152-245A-6A60-8D55E6693F59}"/>
              </a:ext>
            </a:extLst>
          </p:cNvPr>
          <p:cNvSpPr/>
          <p:nvPr/>
        </p:nvSpPr>
        <p:spPr>
          <a:xfrm>
            <a:off x="7322007" y="405458"/>
            <a:ext cx="3456384" cy="5616624"/>
          </a:xfrm>
          <a:prstGeom prst="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pic>
        <p:nvPicPr>
          <p:cNvPr id="8" name="圖片 7">
            <a:extLst>
              <a:ext uri="{FF2B5EF4-FFF2-40B4-BE49-F238E27FC236}">
                <a16:creationId xmlns:a16="http://schemas.microsoft.com/office/drawing/2014/main" id="{5022F166-0CB1-E731-C659-CD2C740A6337}"/>
              </a:ext>
            </a:extLst>
          </p:cNvPr>
          <p:cNvPicPr>
            <a:picLocks noChangeAspect="1"/>
          </p:cNvPicPr>
          <p:nvPr/>
        </p:nvPicPr>
        <p:blipFill>
          <a:blip r:embed="rId3"/>
          <a:stretch>
            <a:fillRect/>
          </a:stretch>
        </p:blipFill>
        <p:spPr>
          <a:xfrm>
            <a:off x="7402383" y="477466"/>
            <a:ext cx="3304000" cy="5439382"/>
          </a:xfrm>
          <a:prstGeom prst="rect">
            <a:avLst/>
          </a:prstGeom>
        </p:spPr>
      </p:pic>
      <p:sp>
        <p:nvSpPr>
          <p:cNvPr id="9" name="匾額 8" descr="佛學概要十四講表 習講">
            <a:extLst>
              <a:ext uri="{FF2B5EF4-FFF2-40B4-BE49-F238E27FC236}">
                <a16:creationId xmlns:a16="http://schemas.microsoft.com/office/drawing/2014/main" id="{02333289-BAD7-D4AE-80BB-2BDAE3D008CC}"/>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dirty="0">
              <a:effectLst>
                <a:glow>
                  <a:schemeClr val="bg1">
                    <a:alpha val="61000"/>
                  </a:schemeClr>
                </a:glow>
              </a:effectLst>
            </a:endParaRPr>
          </a:p>
          <a:p>
            <a:pPr algn="ctr"/>
            <a:r>
              <a:rPr lang="zh-CN" altLang="en-US" dirty="0">
                <a:effectLst>
                  <a:glow>
                    <a:schemeClr val="bg1">
                      <a:alpha val="61000"/>
                    </a:schemeClr>
                  </a:glow>
                </a:effectLst>
              </a:rPr>
              <a:t>第十五講</a:t>
            </a:r>
            <a:endParaRPr lang="zh-TW" altLang="en-US" dirty="0">
              <a:effectLst>
                <a:glow>
                  <a:schemeClr val="bg1">
                    <a:alpha val="61000"/>
                  </a:schemeClr>
                </a:glow>
              </a:effectLst>
            </a:endParaRPr>
          </a:p>
        </p:txBody>
      </p:sp>
      <p:pic>
        <p:nvPicPr>
          <p:cNvPr id="10" name="圖片 9">
            <a:extLst>
              <a:ext uri="{FF2B5EF4-FFF2-40B4-BE49-F238E27FC236}">
                <a16:creationId xmlns:a16="http://schemas.microsoft.com/office/drawing/2014/main" id="{692338E5-79DA-1F7B-538A-6EA8C93EB43D}"/>
              </a:ext>
            </a:extLst>
          </p:cNvPr>
          <p:cNvPicPr>
            <a:picLocks noChangeAspect="1"/>
          </p:cNvPicPr>
          <p:nvPr/>
        </p:nvPicPr>
        <p:blipFill>
          <a:blip r:embed="rId4">
            <a:extLst>
              <a:ext uri="{BEBA8EAE-BF5A-486C-A8C5-ECC9F3942E4B}">
                <a14:imgProps xmlns:a14="http://schemas.microsoft.com/office/drawing/2010/main">
                  <a14:imgLayer r:embed="rId5">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51790" y="6021144"/>
            <a:ext cx="490484" cy="793026"/>
          </a:xfrm>
          <a:prstGeom prst="rect">
            <a:avLst/>
          </a:prstGeom>
          <a:effectLst>
            <a:glow rad="50800">
              <a:schemeClr val="bg1"/>
            </a:glow>
          </a:effectLst>
        </p:spPr>
      </p:pic>
    </p:spTree>
    <p:extLst>
      <p:ext uri="{BB962C8B-B14F-4D97-AF65-F5344CB8AC3E}">
        <p14:creationId xmlns:p14="http://schemas.microsoft.com/office/powerpoint/2010/main" val="323970984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4" name="圖片 3">
            <a:extLst>
              <a:ext uri="{FF2B5EF4-FFF2-40B4-BE49-F238E27FC236}">
                <a16:creationId xmlns:a16="http://schemas.microsoft.com/office/drawing/2014/main" id="{ED800A11-25E5-C6E9-869F-1D65EDB177C0}"/>
              </a:ext>
            </a:extLst>
          </p:cNvPr>
          <p:cNvPicPr>
            <a:picLocks noChangeAspect="1"/>
          </p:cNvPicPr>
          <p:nvPr/>
        </p:nvPicPr>
        <p:blipFill>
          <a:blip r:embed="rId3"/>
          <a:stretch>
            <a:fillRect/>
          </a:stretch>
        </p:blipFill>
        <p:spPr>
          <a:xfrm>
            <a:off x="2710830" y="180139"/>
            <a:ext cx="5832648" cy="6499310"/>
          </a:xfrm>
          <a:prstGeom prst="rect">
            <a:avLst/>
          </a:prstGeom>
        </p:spPr>
      </p:pic>
      <p:sp>
        <p:nvSpPr>
          <p:cNvPr id="5" name="匾額 4" descr="佛學概要十四講表 習講">
            <a:extLst>
              <a:ext uri="{FF2B5EF4-FFF2-40B4-BE49-F238E27FC236}">
                <a16:creationId xmlns:a16="http://schemas.microsoft.com/office/drawing/2014/main" id="{F2481AF9-9B46-422B-E91C-E208EFB3F33A}"/>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dirty="0">
              <a:effectLst>
                <a:glow>
                  <a:schemeClr val="bg1">
                    <a:alpha val="61000"/>
                  </a:schemeClr>
                </a:glow>
              </a:effectLst>
            </a:endParaRPr>
          </a:p>
          <a:p>
            <a:pPr algn="ctr"/>
            <a:r>
              <a:rPr lang="zh-CN" altLang="en-US" dirty="0">
                <a:effectLst>
                  <a:glow>
                    <a:schemeClr val="bg1">
                      <a:alpha val="61000"/>
                    </a:schemeClr>
                  </a:glow>
                </a:effectLst>
              </a:rPr>
              <a:t>第十五講</a:t>
            </a:r>
            <a:endParaRPr lang="zh-TW" altLang="en-US" dirty="0">
              <a:effectLst>
                <a:glow>
                  <a:schemeClr val="bg1">
                    <a:alpha val="61000"/>
                  </a:schemeClr>
                </a:glow>
              </a:effectLst>
            </a:endParaRPr>
          </a:p>
        </p:txBody>
      </p:sp>
      <p:pic>
        <p:nvPicPr>
          <p:cNvPr id="6" name="圖片 5">
            <a:extLst>
              <a:ext uri="{FF2B5EF4-FFF2-40B4-BE49-F238E27FC236}">
                <a16:creationId xmlns:a16="http://schemas.microsoft.com/office/drawing/2014/main" id="{CBEADF94-68E1-3633-88AD-0E234CF90C63}"/>
              </a:ext>
            </a:extLst>
          </p:cNvPr>
          <p:cNvPicPr>
            <a:picLocks noChangeAspect="1"/>
          </p:cNvPicPr>
          <p:nvPr/>
        </p:nvPicPr>
        <p:blipFill>
          <a:blip r:embed="rId4">
            <a:extLst>
              <a:ext uri="{BEBA8EAE-BF5A-486C-A8C5-ECC9F3942E4B}">
                <a14:imgProps xmlns:a14="http://schemas.microsoft.com/office/drawing/2010/main">
                  <a14:imgLayer r:embed="rId5">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81912" y="6021144"/>
            <a:ext cx="490484" cy="793026"/>
          </a:xfrm>
          <a:prstGeom prst="rect">
            <a:avLst/>
          </a:prstGeom>
          <a:effectLst>
            <a:glow rad="50800">
              <a:schemeClr val="bg1"/>
            </a:glow>
          </a:effectLst>
        </p:spPr>
      </p:pic>
      <p:sp>
        <p:nvSpPr>
          <p:cNvPr id="7" name="矩形 6">
            <a:extLst>
              <a:ext uri="{FF2B5EF4-FFF2-40B4-BE49-F238E27FC236}">
                <a16:creationId xmlns:a16="http://schemas.microsoft.com/office/drawing/2014/main" id="{0712F854-FBD7-C15E-37B6-D70C78C9247B}"/>
              </a:ext>
            </a:extLst>
          </p:cNvPr>
          <p:cNvSpPr/>
          <p:nvPr/>
        </p:nvSpPr>
        <p:spPr>
          <a:xfrm>
            <a:off x="6599262" y="2565698"/>
            <a:ext cx="504056" cy="1728192"/>
          </a:xfrm>
          <a:prstGeom prst="rect">
            <a:avLst/>
          </a:prstGeom>
          <a:noFill/>
          <a:ln w="3810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8" name="矩形 7">
            <a:extLst>
              <a:ext uri="{FF2B5EF4-FFF2-40B4-BE49-F238E27FC236}">
                <a16:creationId xmlns:a16="http://schemas.microsoft.com/office/drawing/2014/main" id="{36958EC0-0417-DFDB-A37C-11759124EFC4}"/>
              </a:ext>
            </a:extLst>
          </p:cNvPr>
          <p:cNvSpPr/>
          <p:nvPr/>
        </p:nvSpPr>
        <p:spPr>
          <a:xfrm>
            <a:off x="6239222" y="5374010"/>
            <a:ext cx="504056" cy="1008112"/>
          </a:xfrm>
          <a:prstGeom prst="rect">
            <a:avLst/>
          </a:prstGeom>
          <a:noFill/>
          <a:ln w="3810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Tree>
    <p:extLst>
      <p:ext uri="{BB962C8B-B14F-4D97-AF65-F5344CB8AC3E}">
        <p14:creationId xmlns:p14="http://schemas.microsoft.com/office/powerpoint/2010/main" val="96536907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匾額 1" descr="佛學概要十四講表 習講">
            <a:extLst>
              <a:ext uri="{FF2B5EF4-FFF2-40B4-BE49-F238E27FC236}">
                <a16:creationId xmlns:a16="http://schemas.microsoft.com/office/drawing/2014/main" id="{4F674095-9A35-7B54-0C23-2932D031F1B9}"/>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dirty="0">
              <a:effectLst>
                <a:glow>
                  <a:schemeClr val="bg1">
                    <a:alpha val="61000"/>
                  </a:schemeClr>
                </a:glow>
              </a:effectLst>
            </a:endParaRPr>
          </a:p>
          <a:p>
            <a:pPr algn="ctr"/>
            <a:r>
              <a:rPr lang="zh-CN" altLang="en-US" dirty="0">
                <a:effectLst>
                  <a:glow>
                    <a:schemeClr val="bg1">
                      <a:alpha val="61000"/>
                    </a:schemeClr>
                  </a:glow>
                </a:effectLst>
              </a:rPr>
              <a:t>第十五講</a:t>
            </a:r>
            <a:endParaRPr lang="zh-TW" altLang="en-US" dirty="0">
              <a:effectLst>
                <a:glow>
                  <a:schemeClr val="bg1">
                    <a:alpha val="61000"/>
                  </a:schemeClr>
                </a:glow>
              </a:effectLst>
            </a:endParaRPr>
          </a:p>
        </p:txBody>
      </p:sp>
      <p:pic>
        <p:nvPicPr>
          <p:cNvPr id="3" name="圖片 2">
            <a:extLst>
              <a:ext uri="{FF2B5EF4-FFF2-40B4-BE49-F238E27FC236}">
                <a16:creationId xmlns:a16="http://schemas.microsoft.com/office/drawing/2014/main" id="{3599BAB0-958F-738E-1AD0-97140F0C0F25}"/>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51790" y="6021144"/>
            <a:ext cx="490484" cy="793026"/>
          </a:xfrm>
          <a:prstGeom prst="rect">
            <a:avLst/>
          </a:prstGeom>
          <a:effectLst>
            <a:glow rad="50800">
              <a:schemeClr val="bg1"/>
            </a:glow>
          </a:effectLst>
        </p:spPr>
      </p:pic>
      <p:sp>
        <p:nvSpPr>
          <p:cNvPr id="4" name="文字方塊 3">
            <a:extLst>
              <a:ext uri="{FF2B5EF4-FFF2-40B4-BE49-F238E27FC236}">
                <a16:creationId xmlns:a16="http://schemas.microsoft.com/office/drawing/2014/main" id="{6D061E3C-E26F-FFF5-6613-577EED818452}"/>
              </a:ext>
            </a:extLst>
          </p:cNvPr>
          <p:cNvSpPr txBox="1"/>
          <p:nvPr/>
        </p:nvSpPr>
        <p:spPr>
          <a:xfrm>
            <a:off x="8255446" y="711072"/>
            <a:ext cx="1477328" cy="5166993"/>
          </a:xfrm>
          <a:prstGeom prst="rect">
            <a:avLst/>
          </a:prstGeom>
          <a:noFill/>
        </p:spPr>
        <p:txBody>
          <a:bodyPr vert="eaVert"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ct val="150000"/>
              </a:lnSpc>
            </a:pPr>
            <a:r>
              <a:rPr lang="zh-TW" altLang="en-US" sz="2800" b="1" dirty="0">
                <a:solidFill>
                  <a:schemeClr val="bg1"/>
                </a:solidFill>
              </a:rPr>
              <a:t>「何以故。若菩薩有我相人相眾生相壽者相。則非菩薩。」</a:t>
            </a:r>
          </a:p>
        </p:txBody>
      </p:sp>
      <p:sp>
        <p:nvSpPr>
          <p:cNvPr id="5" name="文字方塊 4">
            <a:extLst>
              <a:ext uri="{FF2B5EF4-FFF2-40B4-BE49-F238E27FC236}">
                <a16:creationId xmlns:a16="http://schemas.microsoft.com/office/drawing/2014/main" id="{A9CBD6BD-3790-08E6-19F5-5491315B98FB}"/>
              </a:ext>
            </a:extLst>
          </p:cNvPr>
          <p:cNvSpPr txBox="1"/>
          <p:nvPr/>
        </p:nvSpPr>
        <p:spPr>
          <a:xfrm>
            <a:off x="5987772" y="711072"/>
            <a:ext cx="2123658" cy="5166992"/>
          </a:xfrm>
          <a:prstGeom prst="rect">
            <a:avLst/>
          </a:prstGeom>
          <a:noFill/>
        </p:spPr>
        <p:txBody>
          <a:bodyPr vert="eaVert" wrap="square" rtlCol="0">
            <a:spAutoFit/>
          </a:bodyPr>
          <a:lstStyle/>
          <a:p>
            <a:pPr>
              <a:lnSpc>
                <a:spcPct val="150000"/>
              </a:lnSpc>
            </a:pPr>
            <a:r>
              <a:rPr lang="zh-TW" altLang="en-US" sz="2800" b="1" dirty="0">
                <a:solidFill>
                  <a:schemeClr val="bg1"/>
                </a:solidFill>
              </a:rPr>
              <a:t>我人眾壽四相，雖同於前，而意甚細。蓋已一切不著，但著於上求下化極微細之分別耳。</a:t>
            </a:r>
          </a:p>
        </p:txBody>
      </p:sp>
      <p:pic>
        <p:nvPicPr>
          <p:cNvPr id="7" name="圖片 6">
            <a:extLst>
              <a:ext uri="{FF2B5EF4-FFF2-40B4-BE49-F238E27FC236}">
                <a16:creationId xmlns:a16="http://schemas.microsoft.com/office/drawing/2014/main" id="{1ABBC294-911C-3A46-1424-F7ED690778BB}"/>
              </a:ext>
            </a:extLst>
          </p:cNvPr>
          <p:cNvPicPr>
            <a:picLocks noChangeAspect="1"/>
          </p:cNvPicPr>
          <p:nvPr/>
        </p:nvPicPr>
        <p:blipFill>
          <a:blip r:embed="rId5"/>
          <a:stretch>
            <a:fillRect/>
          </a:stretch>
        </p:blipFill>
        <p:spPr>
          <a:xfrm>
            <a:off x="9984788" y="909514"/>
            <a:ext cx="834452" cy="2160240"/>
          </a:xfrm>
          <a:prstGeom prst="rect">
            <a:avLst/>
          </a:prstGeom>
        </p:spPr>
      </p:pic>
      <p:sp>
        <p:nvSpPr>
          <p:cNvPr id="8" name="文字方塊 7">
            <a:extLst>
              <a:ext uri="{FF2B5EF4-FFF2-40B4-BE49-F238E27FC236}">
                <a16:creationId xmlns:a16="http://schemas.microsoft.com/office/drawing/2014/main" id="{8192CD23-F37C-C873-7BB3-0D4049068BFF}"/>
              </a:ext>
            </a:extLst>
          </p:cNvPr>
          <p:cNvSpPr txBox="1"/>
          <p:nvPr/>
        </p:nvSpPr>
        <p:spPr>
          <a:xfrm>
            <a:off x="3683516" y="690463"/>
            <a:ext cx="2123658" cy="5166992"/>
          </a:xfrm>
          <a:prstGeom prst="rect">
            <a:avLst/>
          </a:prstGeom>
          <a:noFill/>
        </p:spPr>
        <p:txBody>
          <a:bodyPr vert="eaVert" wrap="square" rtlCol="0">
            <a:spAutoFit/>
          </a:bodyPr>
          <a:lstStyle/>
          <a:p>
            <a:pPr>
              <a:lnSpc>
                <a:spcPct val="150000"/>
              </a:lnSpc>
            </a:pPr>
            <a:r>
              <a:rPr lang="zh-TW" altLang="en-US" sz="2800" b="1" dirty="0">
                <a:solidFill>
                  <a:schemeClr val="bg1"/>
                </a:solidFill>
              </a:rPr>
              <a:t>若微細分別未淨，我相病根仍在。雖曰</a:t>
            </a:r>
            <a:r>
              <a:rPr lang="en-US" altLang="zh-TW" sz="2800" b="1" dirty="0">
                <a:solidFill>
                  <a:schemeClr val="bg1"/>
                </a:solidFill>
              </a:rPr>
              <a:t>『</a:t>
            </a:r>
            <a:r>
              <a:rPr lang="zh-TW" altLang="en-US" sz="2800" b="1" dirty="0">
                <a:solidFill>
                  <a:schemeClr val="bg1"/>
                </a:solidFill>
              </a:rPr>
              <a:t>菩薩</a:t>
            </a:r>
            <a:r>
              <a:rPr lang="en-US" altLang="zh-TW" sz="2800" b="1" dirty="0">
                <a:solidFill>
                  <a:schemeClr val="bg1"/>
                </a:solidFill>
              </a:rPr>
              <a:t>』</a:t>
            </a:r>
            <a:r>
              <a:rPr lang="zh-TW" altLang="en-US" sz="2800" b="1" dirty="0">
                <a:solidFill>
                  <a:schemeClr val="bg1"/>
                </a:solidFill>
              </a:rPr>
              <a:t>，名不副實矣。儆策之意深哉。</a:t>
            </a:r>
          </a:p>
        </p:txBody>
      </p:sp>
      <p:sp>
        <p:nvSpPr>
          <p:cNvPr id="9" name="文字方塊 8">
            <a:extLst>
              <a:ext uri="{FF2B5EF4-FFF2-40B4-BE49-F238E27FC236}">
                <a16:creationId xmlns:a16="http://schemas.microsoft.com/office/drawing/2014/main" id="{EF37B574-9C86-A5C6-4B21-09F7F8B9BDED}"/>
              </a:ext>
            </a:extLst>
          </p:cNvPr>
          <p:cNvSpPr txBox="1"/>
          <p:nvPr/>
        </p:nvSpPr>
        <p:spPr>
          <a:xfrm>
            <a:off x="250081" y="690463"/>
            <a:ext cx="3416320" cy="5166992"/>
          </a:xfrm>
          <a:prstGeom prst="rect">
            <a:avLst/>
          </a:prstGeom>
          <a:noFill/>
        </p:spPr>
        <p:txBody>
          <a:bodyPr vert="eaVert" wrap="square" rtlCol="0">
            <a:spAutoFit/>
          </a:bodyPr>
          <a:lstStyle/>
          <a:p>
            <a:pPr>
              <a:lnSpc>
                <a:spcPct val="150000"/>
              </a:lnSpc>
            </a:pPr>
            <a:r>
              <a:rPr lang="zh-TW" altLang="en-US" sz="2800" dirty="0">
                <a:solidFill>
                  <a:srgbClr val="FFFF00"/>
                </a:solidFill>
              </a:rPr>
              <a:t>清淨心</a:t>
            </a:r>
            <a:r>
              <a:rPr lang="zh-CN" altLang="en-US" sz="2800" dirty="0">
                <a:solidFill>
                  <a:srgbClr val="FFFF00"/>
                </a:solidFill>
              </a:rPr>
              <a:t>起作用。</a:t>
            </a:r>
            <a:r>
              <a:rPr lang="zh-TW" altLang="en-US" sz="2800" dirty="0">
                <a:solidFill>
                  <a:srgbClr val="FFFF00"/>
                </a:solidFill>
              </a:rPr>
              <a:t>清淨心</a:t>
            </a:r>
            <a:r>
              <a:rPr lang="zh-CN" altLang="en-US" sz="2800" dirty="0">
                <a:solidFill>
                  <a:srgbClr val="FFFF00"/>
                </a:solidFill>
              </a:rPr>
              <a:t>在</a:t>
            </a:r>
            <a:r>
              <a:rPr lang="zh-TW" altLang="en-US" sz="2800" dirty="0">
                <a:solidFill>
                  <a:srgbClr val="FFFF00"/>
                </a:solidFill>
              </a:rPr>
              <a:t>哪裡修？清淨心就在紅塵裡面鍛鍊</a:t>
            </a:r>
            <a:r>
              <a:rPr lang="zh-CN" altLang="en-US" sz="2800" dirty="0">
                <a:solidFill>
                  <a:srgbClr val="FFFF00"/>
                </a:solidFill>
              </a:rPr>
              <a:t>，</a:t>
            </a:r>
            <a:r>
              <a:rPr lang="zh-TW" altLang="en-US" sz="2800" dirty="0">
                <a:solidFill>
                  <a:srgbClr val="FFFF00"/>
                </a:solidFill>
              </a:rPr>
              <a:t>所謂「即相離相」，離即同時，離相跟即相</a:t>
            </a:r>
            <a:r>
              <a:rPr lang="zh-CN" altLang="en-US" sz="2800" dirty="0">
                <a:solidFill>
                  <a:srgbClr val="FFFF00"/>
                </a:solidFill>
              </a:rPr>
              <a:t>是</a:t>
            </a:r>
            <a:r>
              <a:rPr lang="zh-TW" altLang="en-US" sz="2800" dirty="0">
                <a:solidFill>
                  <a:srgbClr val="FFFF00"/>
                </a:solidFill>
              </a:rPr>
              <a:t>一樁事情，就在這個環境裡面清淨心現前。</a:t>
            </a:r>
          </a:p>
        </p:txBody>
      </p:sp>
    </p:spTree>
    <p:extLst>
      <p:ext uri="{BB962C8B-B14F-4D97-AF65-F5344CB8AC3E}">
        <p14:creationId xmlns:p14="http://schemas.microsoft.com/office/powerpoint/2010/main" val="353841785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8" grpId="0"/>
      <p:bldP spid="9" grpId="0"/>
    </p:bld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4" name="圖片 3">
            <a:extLst>
              <a:ext uri="{FF2B5EF4-FFF2-40B4-BE49-F238E27FC236}">
                <a16:creationId xmlns:a16="http://schemas.microsoft.com/office/drawing/2014/main" id="{D2D66889-D277-4C97-D7D0-3F08BF55829B}"/>
              </a:ext>
            </a:extLst>
          </p:cNvPr>
          <p:cNvPicPr>
            <a:picLocks noChangeAspect="1"/>
          </p:cNvPicPr>
          <p:nvPr/>
        </p:nvPicPr>
        <p:blipFill>
          <a:blip r:embed="rId3"/>
          <a:stretch>
            <a:fillRect/>
          </a:stretch>
        </p:blipFill>
        <p:spPr>
          <a:xfrm>
            <a:off x="2710830" y="180139"/>
            <a:ext cx="5832648" cy="6499310"/>
          </a:xfrm>
          <a:prstGeom prst="rect">
            <a:avLst/>
          </a:prstGeom>
        </p:spPr>
      </p:pic>
      <p:sp>
        <p:nvSpPr>
          <p:cNvPr id="5" name="匾額 4" descr="佛學概要十四講表 習講">
            <a:extLst>
              <a:ext uri="{FF2B5EF4-FFF2-40B4-BE49-F238E27FC236}">
                <a16:creationId xmlns:a16="http://schemas.microsoft.com/office/drawing/2014/main" id="{5C44E201-8766-25E1-20BA-B665A71BE096}"/>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dirty="0">
              <a:effectLst>
                <a:glow>
                  <a:schemeClr val="bg1">
                    <a:alpha val="61000"/>
                  </a:schemeClr>
                </a:glow>
              </a:effectLst>
            </a:endParaRPr>
          </a:p>
          <a:p>
            <a:pPr algn="ctr"/>
            <a:r>
              <a:rPr lang="zh-CN" altLang="en-US" dirty="0">
                <a:effectLst>
                  <a:glow>
                    <a:schemeClr val="bg1">
                      <a:alpha val="61000"/>
                    </a:schemeClr>
                  </a:glow>
                </a:effectLst>
              </a:rPr>
              <a:t>第十五講</a:t>
            </a:r>
            <a:endParaRPr lang="zh-TW" altLang="en-US" dirty="0">
              <a:effectLst>
                <a:glow>
                  <a:schemeClr val="bg1">
                    <a:alpha val="61000"/>
                  </a:schemeClr>
                </a:glow>
              </a:effectLst>
            </a:endParaRPr>
          </a:p>
        </p:txBody>
      </p:sp>
      <p:pic>
        <p:nvPicPr>
          <p:cNvPr id="6" name="圖片 5">
            <a:extLst>
              <a:ext uri="{FF2B5EF4-FFF2-40B4-BE49-F238E27FC236}">
                <a16:creationId xmlns:a16="http://schemas.microsoft.com/office/drawing/2014/main" id="{1AE49621-E7FB-DE43-8D30-B2F8141A06A3}"/>
              </a:ext>
            </a:extLst>
          </p:cNvPr>
          <p:cNvPicPr>
            <a:picLocks noChangeAspect="1"/>
          </p:cNvPicPr>
          <p:nvPr/>
        </p:nvPicPr>
        <p:blipFill>
          <a:blip r:embed="rId4">
            <a:extLst>
              <a:ext uri="{BEBA8EAE-BF5A-486C-A8C5-ECC9F3942E4B}">
                <a14:imgProps xmlns:a14="http://schemas.microsoft.com/office/drawing/2010/main">
                  <a14:imgLayer r:embed="rId5">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81912" y="6021144"/>
            <a:ext cx="490484" cy="793026"/>
          </a:xfrm>
          <a:prstGeom prst="rect">
            <a:avLst/>
          </a:prstGeom>
          <a:effectLst>
            <a:glow rad="50800">
              <a:schemeClr val="bg1"/>
            </a:glow>
          </a:effectLst>
        </p:spPr>
      </p:pic>
      <p:sp>
        <p:nvSpPr>
          <p:cNvPr id="7" name="矩形 6">
            <a:extLst>
              <a:ext uri="{FF2B5EF4-FFF2-40B4-BE49-F238E27FC236}">
                <a16:creationId xmlns:a16="http://schemas.microsoft.com/office/drawing/2014/main" id="{CAFF6967-EE0A-5470-048D-EBC33B38ADC6}"/>
              </a:ext>
            </a:extLst>
          </p:cNvPr>
          <p:cNvSpPr/>
          <p:nvPr/>
        </p:nvSpPr>
        <p:spPr>
          <a:xfrm>
            <a:off x="6599262" y="2565698"/>
            <a:ext cx="504056" cy="1728192"/>
          </a:xfrm>
          <a:prstGeom prst="rect">
            <a:avLst/>
          </a:prstGeom>
          <a:noFill/>
          <a:ln w="3810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8" name="矩形 7">
            <a:extLst>
              <a:ext uri="{FF2B5EF4-FFF2-40B4-BE49-F238E27FC236}">
                <a16:creationId xmlns:a16="http://schemas.microsoft.com/office/drawing/2014/main" id="{707A4FAA-A9A9-EA77-BC4D-7A58D5B266EA}"/>
              </a:ext>
            </a:extLst>
          </p:cNvPr>
          <p:cNvSpPr/>
          <p:nvPr/>
        </p:nvSpPr>
        <p:spPr>
          <a:xfrm>
            <a:off x="5447134" y="5374010"/>
            <a:ext cx="504056" cy="1008112"/>
          </a:xfrm>
          <a:prstGeom prst="rect">
            <a:avLst/>
          </a:prstGeom>
          <a:noFill/>
          <a:ln w="3810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Tree>
    <p:extLst>
      <p:ext uri="{BB962C8B-B14F-4D97-AF65-F5344CB8AC3E}">
        <p14:creationId xmlns:p14="http://schemas.microsoft.com/office/powerpoint/2010/main" val="2377220786"/>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匾額 1" descr="佛學概要十四講表 習講">
            <a:extLst>
              <a:ext uri="{FF2B5EF4-FFF2-40B4-BE49-F238E27FC236}">
                <a16:creationId xmlns:a16="http://schemas.microsoft.com/office/drawing/2014/main" id="{D984EC5A-129F-7293-6055-64CB29BBB905}"/>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dirty="0">
              <a:effectLst>
                <a:glow>
                  <a:schemeClr val="bg1">
                    <a:alpha val="61000"/>
                  </a:schemeClr>
                </a:glow>
              </a:effectLst>
            </a:endParaRPr>
          </a:p>
          <a:p>
            <a:pPr algn="ctr"/>
            <a:r>
              <a:rPr lang="zh-CN" altLang="en-US" dirty="0">
                <a:effectLst>
                  <a:glow>
                    <a:schemeClr val="bg1">
                      <a:alpha val="61000"/>
                    </a:schemeClr>
                  </a:glow>
                </a:effectLst>
              </a:rPr>
              <a:t>第十五講</a:t>
            </a:r>
            <a:endParaRPr lang="zh-TW" altLang="en-US" dirty="0">
              <a:effectLst>
                <a:glow>
                  <a:schemeClr val="bg1">
                    <a:alpha val="61000"/>
                  </a:schemeClr>
                </a:glow>
              </a:effectLst>
            </a:endParaRPr>
          </a:p>
        </p:txBody>
      </p:sp>
      <p:pic>
        <p:nvPicPr>
          <p:cNvPr id="3" name="圖片 2">
            <a:extLst>
              <a:ext uri="{FF2B5EF4-FFF2-40B4-BE49-F238E27FC236}">
                <a16:creationId xmlns:a16="http://schemas.microsoft.com/office/drawing/2014/main" id="{5290786D-A79A-A81F-75A5-3B32537DF86F}"/>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51790" y="6021144"/>
            <a:ext cx="490484" cy="793026"/>
          </a:xfrm>
          <a:prstGeom prst="rect">
            <a:avLst/>
          </a:prstGeom>
          <a:effectLst>
            <a:glow rad="50800">
              <a:schemeClr val="bg1"/>
            </a:glow>
          </a:effectLst>
        </p:spPr>
      </p:pic>
      <p:sp>
        <p:nvSpPr>
          <p:cNvPr id="4" name="文字方塊 3">
            <a:extLst>
              <a:ext uri="{FF2B5EF4-FFF2-40B4-BE49-F238E27FC236}">
                <a16:creationId xmlns:a16="http://schemas.microsoft.com/office/drawing/2014/main" id="{54DC1801-C08E-C7CD-9711-E28EBB30C703}"/>
              </a:ext>
            </a:extLst>
          </p:cNvPr>
          <p:cNvSpPr txBox="1"/>
          <p:nvPr/>
        </p:nvSpPr>
        <p:spPr>
          <a:xfrm>
            <a:off x="8255448" y="711072"/>
            <a:ext cx="1477328" cy="5166993"/>
          </a:xfrm>
          <a:prstGeom prst="rect">
            <a:avLst/>
          </a:prstGeom>
          <a:noFill/>
        </p:spPr>
        <p:txBody>
          <a:bodyPr vert="eaVert"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ct val="150000"/>
              </a:lnSpc>
            </a:pPr>
            <a:r>
              <a:rPr lang="zh-TW" altLang="en-US" sz="2800" b="1" dirty="0">
                <a:solidFill>
                  <a:schemeClr val="bg1"/>
                </a:solidFill>
              </a:rPr>
              <a:t>「所以者何。須菩提。實無有法發阿耨多羅三藐三菩提者。」</a:t>
            </a:r>
          </a:p>
        </p:txBody>
      </p:sp>
      <p:sp>
        <p:nvSpPr>
          <p:cNvPr id="5" name="文字方塊 4">
            <a:extLst>
              <a:ext uri="{FF2B5EF4-FFF2-40B4-BE49-F238E27FC236}">
                <a16:creationId xmlns:a16="http://schemas.microsoft.com/office/drawing/2014/main" id="{52514A5F-AEEB-3CBE-5287-18CACF2607B2}"/>
              </a:ext>
            </a:extLst>
          </p:cNvPr>
          <p:cNvSpPr txBox="1"/>
          <p:nvPr/>
        </p:nvSpPr>
        <p:spPr>
          <a:xfrm>
            <a:off x="1917916" y="747735"/>
            <a:ext cx="6001643" cy="5166992"/>
          </a:xfrm>
          <a:prstGeom prst="rect">
            <a:avLst/>
          </a:prstGeom>
          <a:noFill/>
        </p:spPr>
        <p:txBody>
          <a:bodyPr vert="eaVert" wrap="square" rtlCol="0">
            <a:spAutoFit/>
          </a:bodyPr>
          <a:lstStyle/>
          <a:p>
            <a:pPr>
              <a:lnSpc>
                <a:spcPct val="150000"/>
              </a:lnSpc>
            </a:pPr>
            <a:r>
              <a:rPr lang="zh-TW" altLang="en-US" sz="2800" b="1" dirty="0">
                <a:solidFill>
                  <a:schemeClr val="bg1"/>
                </a:solidFill>
              </a:rPr>
              <a:t>此句有二義。可作兩種讀法。</a:t>
            </a:r>
          </a:p>
          <a:p>
            <a:pPr>
              <a:lnSpc>
                <a:spcPct val="150000"/>
              </a:lnSpc>
            </a:pPr>
            <a:r>
              <a:rPr lang="zh-TW" altLang="en-US" sz="2800" b="1" dirty="0">
                <a:solidFill>
                  <a:schemeClr val="bg1"/>
                </a:solidFill>
              </a:rPr>
              <a:t>（１）</a:t>
            </a:r>
            <a:r>
              <a:rPr lang="en-US" altLang="zh-TW" sz="2800" b="1" dirty="0">
                <a:solidFill>
                  <a:schemeClr val="bg1"/>
                </a:solidFill>
              </a:rPr>
              <a:t>『</a:t>
            </a:r>
            <a:r>
              <a:rPr lang="zh-TW" altLang="en-US" sz="2800" b="1" dirty="0">
                <a:solidFill>
                  <a:schemeClr val="bg1"/>
                </a:solidFill>
              </a:rPr>
              <a:t>法</a:t>
            </a:r>
            <a:r>
              <a:rPr lang="en-US" altLang="zh-TW" sz="2800" b="1" dirty="0">
                <a:solidFill>
                  <a:schemeClr val="bg1"/>
                </a:solidFill>
              </a:rPr>
              <a:t>』</a:t>
            </a:r>
            <a:r>
              <a:rPr lang="zh-TW" altLang="en-US" sz="2800" b="1" dirty="0">
                <a:solidFill>
                  <a:schemeClr val="bg1"/>
                </a:solidFill>
              </a:rPr>
              <a:t>字斷句。意謂發正覺者，實無有法。以無上正等覺，即是究竟清淨。清淨覺中，不染一塵，名為菩提，實無分別心。故必實無有法，乃名發無上正等覺者。</a:t>
            </a:r>
          </a:p>
          <a:p>
            <a:pPr>
              <a:lnSpc>
                <a:spcPct val="150000"/>
              </a:lnSpc>
            </a:pPr>
            <a:r>
              <a:rPr lang="zh-TW" altLang="en-US" sz="2800" b="1" dirty="0">
                <a:solidFill>
                  <a:schemeClr val="bg1"/>
                </a:solidFill>
              </a:rPr>
              <a:t>（２）</a:t>
            </a:r>
            <a:r>
              <a:rPr lang="en-US" altLang="zh-TW" sz="2800" b="1" dirty="0">
                <a:solidFill>
                  <a:schemeClr val="bg1"/>
                </a:solidFill>
              </a:rPr>
              <a:t>『</a:t>
            </a:r>
            <a:r>
              <a:rPr lang="zh-TW" altLang="en-US" sz="2800" b="1" dirty="0">
                <a:solidFill>
                  <a:schemeClr val="bg1"/>
                </a:solidFill>
              </a:rPr>
              <a:t>無</a:t>
            </a:r>
            <a:r>
              <a:rPr lang="en-US" altLang="zh-TW" sz="2800" b="1" dirty="0">
                <a:solidFill>
                  <a:schemeClr val="bg1"/>
                </a:solidFill>
              </a:rPr>
              <a:t>』</a:t>
            </a:r>
            <a:r>
              <a:rPr lang="zh-TW" altLang="en-US" sz="2800" b="1" dirty="0">
                <a:solidFill>
                  <a:schemeClr val="bg1"/>
                </a:solidFill>
              </a:rPr>
              <a:t>字斷句。意謂，有法發無上正等覺，實無如此事理。</a:t>
            </a:r>
          </a:p>
        </p:txBody>
      </p:sp>
      <p:pic>
        <p:nvPicPr>
          <p:cNvPr id="7" name="圖片 6">
            <a:extLst>
              <a:ext uri="{FF2B5EF4-FFF2-40B4-BE49-F238E27FC236}">
                <a16:creationId xmlns:a16="http://schemas.microsoft.com/office/drawing/2014/main" id="{BE0CFA35-8966-ED7C-465F-924225B415D9}"/>
              </a:ext>
            </a:extLst>
          </p:cNvPr>
          <p:cNvPicPr>
            <a:picLocks noChangeAspect="1"/>
          </p:cNvPicPr>
          <p:nvPr/>
        </p:nvPicPr>
        <p:blipFill>
          <a:blip r:embed="rId5"/>
          <a:stretch>
            <a:fillRect/>
          </a:stretch>
        </p:blipFill>
        <p:spPr>
          <a:xfrm>
            <a:off x="10055646" y="909514"/>
            <a:ext cx="717985" cy="2045620"/>
          </a:xfrm>
          <a:prstGeom prst="rect">
            <a:avLst/>
          </a:prstGeom>
        </p:spPr>
      </p:pic>
    </p:spTree>
    <p:extLst>
      <p:ext uri="{BB962C8B-B14F-4D97-AF65-F5344CB8AC3E}">
        <p14:creationId xmlns:p14="http://schemas.microsoft.com/office/powerpoint/2010/main" val="1832841502"/>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匾額 1" descr="佛學概要十四講表 習講">
            <a:extLst>
              <a:ext uri="{FF2B5EF4-FFF2-40B4-BE49-F238E27FC236}">
                <a16:creationId xmlns:a16="http://schemas.microsoft.com/office/drawing/2014/main" id="{3978237F-C718-9BE3-943E-BC06D53F6C78}"/>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dirty="0">
              <a:effectLst>
                <a:glow>
                  <a:schemeClr val="bg1">
                    <a:alpha val="61000"/>
                  </a:schemeClr>
                </a:glow>
              </a:effectLst>
            </a:endParaRPr>
          </a:p>
          <a:p>
            <a:pPr algn="ctr"/>
            <a:r>
              <a:rPr lang="zh-CN" altLang="en-US" dirty="0">
                <a:effectLst>
                  <a:glow>
                    <a:schemeClr val="bg1">
                      <a:alpha val="61000"/>
                    </a:schemeClr>
                  </a:glow>
                </a:effectLst>
              </a:rPr>
              <a:t>第十五講</a:t>
            </a:r>
            <a:endParaRPr lang="zh-TW" altLang="en-US" dirty="0">
              <a:effectLst>
                <a:glow>
                  <a:schemeClr val="bg1">
                    <a:alpha val="61000"/>
                  </a:schemeClr>
                </a:glow>
              </a:effectLst>
            </a:endParaRPr>
          </a:p>
        </p:txBody>
      </p:sp>
      <p:pic>
        <p:nvPicPr>
          <p:cNvPr id="3" name="圖片 2">
            <a:extLst>
              <a:ext uri="{FF2B5EF4-FFF2-40B4-BE49-F238E27FC236}">
                <a16:creationId xmlns:a16="http://schemas.microsoft.com/office/drawing/2014/main" id="{8B734C72-2F84-4B2E-3128-AEAC30067A74}"/>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51790" y="6021144"/>
            <a:ext cx="490484" cy="793026"/>
          </a:xfrm>
          <a:prstGeom prst="rect">
            <a:avLst/>
          </a:prstGeom>
          <a:effectLst>
            <a:glow rad="50800">
              <a:schemeClr val="bg1"/>
            </a:glow>
          </a:effectLst>
        </p:spPr>
      </p:pic>
      <p:sp>
        <p:nvSpPr>
          <p:cNvPr id="4" name="文字方塊 3">
            <a:extLst>
              <a:ext uri="{FF2B5EF4-FFF2-40B4-BE49-F238E27FC236}">
                <a16:creationId xmlns:a16="http://schemas.microsoft.com/office/drawing/2014/main" id="{03B4C1C6-23C6-D8C2-9865-7C3363967839}"/>
              </a:ext>
            </a:extLst>
          </p:cNvPr>
          <p:cNvSpPr txBox="1"/>
          <p:nvPr/>
        </p:nvSpPr>
        <p:spPr>
          <a:xfrm>
            <a:off x="7726419" y="846298"/>
            <a:ext cx="2769989" cy="5166992"/>
          </a:xfrm>
          <a:prstGeom prst="rect">
            <a:avLst/>
          </a:prstGeom>
          <a:noFill/>
        </p:spPr>
        <p:txBody>
          <a:bodyPr vert="eaVert" wrap="square" rtlCol="0">
            <a:spAutoFit/>
          </a:bodyPr>
          <a:lstStyle/>
          <a:p>
            <a:pPr>
              <a:lnSpc>
                <a:spcPct val="150000"/>
              </a:lnSpc>
            </a:pPr>
            <a:r>
              <a:rPr lang="zh-TW" altLang="en-US" sz="2800" b="1" dirty="0">
                <a:solidFill>
                  <a:schemeClr val="bg1"/>
                </a:solidFill>
              </a:rPr>
              <a:t>發而無發，乃為真發。住降在其中矣。須知當生如是心，便是無住而住。</a:t>
            </a:r>
            <a:r>
              <a:rPr lang="en-US" altLang="zh-TW" sz="2800" b="1" dirty="0">
                <a:solidFill>
                  <a:schemeClr val="bg1"/>
                </a:solidFill>
              </a:rPr>
              <a:t>『</a:t>
            </a:r>
            <a:r>
              <a:rPr lang="zh-TW" altLang="en-US" sz="2800" b="1" dirty="0">
                <a:solidFill>
                  <a:schemeClr val="bg1"/>
                </a:solidFill>
              </a:rPr>
              <a:t>應滅度一切眾生</a:t>
            </a:r>
            <a:r>
              <a:rPr lang="en-US" altLang="zh-TW" sz="2800" b="1" dirty="0">
                <a:solidFill>
                  <a:schemeClr val="bg1"/>
                </a:solidFill>
              </a:rPr>
              <a:t>』</a:t>
            </a:r>
            <a:r>
              <a:rPr lang="zh-TW" altLang="en-US" sz="2800" b="1" dirty="0">
                <a:solidFill>
                  <a:schemeClr val="bg1"/>
                </a:solidFill>
              </a:rPr>
              <a:t>三句，是降伏其心之意也。</a:t>
            </a:r>
          </a:p>
        </p:txBody>
      </p:sp>
      <p:sp>
        <p:nvSpPr>
          <p:cNvPr id="5" name="文字方塊 4">
            <a:extLst>
              <a:ext uri="{FF2B5EF4-FFF2-40B4-BE49-F238E27FC236}">
                <a16:creationId xmlns:a16="http://schemas.microsoft.com/office/drawing/2014/main" id="{C0E8DF30-AB7A-214E-D169-B2DF8E6382D9}"/>
              </a:ext>
            </a:extLst>
          </p:cNvPr>
          <p:cNvSpPr txBox="1"/>
          <p:nvPr/>
        </p:nvSpPr>
        <p:spPr>
          <a:xfrm>
            <a:off x="4655046" y="854152"/>
            <a:ext cx="2769989" cy="5166992"/>
          </a:xfrm>
          <a:prstGeom prst="rect">
            <a:avLst/>
          </a:prstGeom>
          <a:noFill/>
        </p:spPr>
        <p:txBody>
          <a:bodyPr vert="eaVert" wrap="square" rtlCol="0">
            <a:spAutoFit/>
          </a:bodyPr>
          <a:lstStyle/>
          <a:p>
            <a:pPr>
              <a:lnSpc>
                <a:spcPct val="150000"/>
              </a:lnSpc>
            </a:pPr>
            <a:r>
              <a:rPr lang="zh-TW" altLang="en-US" sz="2800" b="1" dirty="0">
                <a:solidFill>
                  <a:schemeClr val="bg1"/>
                </a:solidFill>
              </a:rPr>
              <a:t>三事只是一事。「降伏」原為不降之降。「發心」即是無發而發。此皆破我遣執之微妙方法。悉心領會，方為善用功者。</a:t>
            </a:r>
          </a:p>
        </p:txBody>
      </p:sp>
    </p:spTree>
    <p:extLst>
      <p:ext uri="{BB962C8B-B14F-4D97-AF65-F5344CB8AC3E}">
        <p14:creationId xmlns:p14="http://schemas.microsoft.com/office/powerpoint/2010/main" val="323575761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5" name="圖片 4">
            <a:extLst>
              <a:ext uri="{FF2B5EF4-FFF2-40B4-BE49-F238E27FC236}">
                <a16:creationId xmlns:a16="http://schemas.microsoft.com/office/drawing/2014/main" id="{84F67E59-AE96-A52A-BD24-E87CB7E65B6A}"/>
              </a:ext>
            </a:extLst>
          </p:cNvPr>
          <p:cNvPicPr>
            <a:picLocks noChangeAspect="1"/>
          </p:cNvPicPr>
          <p:nvPr/>
        </p:nvPicPr>
        <p:blipFill>
          <a:blip r:embed="rId3"/>
          <a:stretch>
            <a:fillRect/>
          </a:stretch>
        </p:blipFill>
        <p:spPr>
          <a:xfrm>
            <a:off x="0" y="0"/>
            <a:ext cx="10919742" cy="6859588"/>
          </a:xfrm>
          <a:prstGeom prst="rect">
            <a:avLst/>
          </a:prstGeom>
        </p:spPr>
      </p:pic>
      <p:sp>
        <p:nvSpPr>
          <p:cNvPr id="6" name="匾額 5" descr="佛學概要十四講表 習講">
            <a:extLst>
              <a:ext uri="{FF2B5EF4-FFF2-40B4-BE49-F238E27FC236}">
                <a16:creationId xmlns:a16="http://schemas.microsoft.com/office/drawing/2014/main" id="{23F380CC-1DA3-ABCF-9D6C-8E877D2148D3}"/>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dirty="0">
              <a:effectLst>
                <a:glow>
                  <a:schemeClr val="bg1">
                    <a:alpha val="61000"/>
                  </a:schemeClr>
                </a:glow>
              </a:effectLst>
            </a:endParaRPr>
          </a:p>
          <a:p>
            <a:pPr algn="ctr"/>
            <a:r>
              <a:rPr lang="zh-CN" altLang="en-US" dirty="0">
                <a:effectLst>
                  <a:glow>
                    <a:schemeClr val="bg1">
                      <a:alpha val="61000"/>
                    </a:schemeClr>
                  </a:glow>
                </a:effectLst>
              </a:rPr>
              <a:t>第十五講</a:t>
            </a:r>
            <a:endParaRPr lang="zh-TW" altLang="en-US" dirty="0">
              <a:effectLst>
                <a:glow>
                  <a:schemeClr val="bg1">
                    <a:alpha val="61000"/>
                  </a:schemeClr>
                </a:glow>
              </a:effectLst>
            </a:endParaRPr>
          </a:p>
        </p:txBody>
      </p:sp>
      <p:pic>
        <p:nvPicPr>
          <p:cNvPr id="7" name="圖片 6">
            <a:extLst>
              <a:ext uri="{FF2B5EF4-FFF2-40B4-BE49-F238E27FC236}">
                <a16:creationId xmlns:a16="http://schemas.microsoft.com/office/drawing/2014/main" id="{1E75E848-EEA3-D758-59FB-2A6A2A6C3A11}"/>
              </a:ext>
            </a:extLst>
          </p:cNvPr>
          <p:cNvPicPr>
            <a:picLocks noChangeAspect="1"/>
          </p:cNvPicPr>
          <p:nvPr/>
        </p:nvPicPr>
        <p:blipFill>
          <a:blip r:embed="rId4">
            <a:extLst>
              <a:ext uri="{BEBA8EAE-BF5A-486C-A8C5-ECC9F3942E4B}">
                <a14:imgProps xmlns:a14="http://schemas.microsoft.com/office/drawing/2010/main">
                  <a14:imgLayer r:embed="rId5">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51790" y="6021144"/>
            <a:ext cx="490484" cy="793026"/>
          </a:xfrm>
          <a:prstGeom prst="rect">
            <a:avLst/>
          </a:prstGeom>
          <a:effectLst>
            <a:glow rad="50800">
              <a:schemeClr val="bg1"/>
            </a:glow>
          </a:effectLst>
        </p:spPr>
      </p:pic>
      <p:sp>
        <p:nvSpPr>
          <p:cNvPr id="8" name="矩形 7">
            <a:extLst>
              <a:ext uri="{FF2B5EF4-FFF2-40B4-BE49-F238E27FC236}">
                <a16:creationId xmlns:a16="http://schemas.microsoft.com/office/drawing/2014/main" id="{6DF90778-FE9B-92BC-5C4A-645CD82E9824}"/>
              </a:ext>
            </a:extLst>
          </p:cNvPr>
          <p:cNvSpPr/>
          <p:nvPr/>
        </p:nvSpPr>
        <p:spPr>
          <a:xfrm>
            <a:off x="3286894" y="981522"/>
            <a:ext cx="504056" cy="936104"/>
          </a:xfrm>
          <a:prstGeom prst="rect">
            <a:avLst/>
          </a:prstGeom>
          <a:noFill/>
          <a:ln w="3810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9" name="矩形 8">
            <a:extLst>
              <a:ext uri="{FF2B5EF4-FFF2-40B4-BE49-F238E27FC236}">
                <a16:creationId xmlns:a16="http://schemas.microsoft.com/office/drawing/2014/main" id="{46B7F11A-CB65-1032-AF05-764BF5F094B8}"/>
              </a:ext>
            </a:extLst>
          </p:cNvPr>
          <p:cNvSpPr/>
          <p:nvPr/>
        </p:nvSpPr>
        <p:spPr>
          <a:xfrm>
            <a:off x="5015086" y="2349674"/>
            <a:ext cx="504056" cy="432048"/>
          </a:xfrm>
          <a:prstGeom prst="rect">
            <a:avLst/>
          </a:prstGeom>
          <a:noFill/>
          <a:ln w="3810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10" name="矩形 9">
            <a:extLst>
              <a:ext uri="{FF2B5EF4-FFF2-40B4-BE49-F238E27FC236}">
                <a16:creationId xmlns:a16="http://schemas.microsoft.com/office/drawing/2014/main" id="{39541B97-980F-76CC-F032-EBC49EA48A65}"/>
              </a:ext>
            </a:extLst>
          </p:cNvPr>
          <p:cNvSpPr/>
          <p:nvPr/>
        </p:nvSpPr>
        <p:spPr>
          <a:xfrm>
            <a:off x="7535366" y="3285778"/>
            <a:ext cx="504056" cy="432048"/>
          </a:xfrm>
          <a:prstGeom prst="rect">
            <a:avLst/>
          </a:prstGeom>
          <a:noFill/>
          <a:ln w="3810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11" name="矩形 10">
            <a:extLst>
              <a:ext uri="{FF2B5EF4-FFF2-40B4-BE49-F238E27FC236}">
                <a16:creationId xmlns:a16="http://schemas.microsoft.com/office/drawing/2014/main" id="{2886DD0D-86FF-FF51-7305-13B597C95AFE}"/>
              </a:ext>
            </a:extLst>
          </p:cNvPr>
          <p:cNvSpPr/>
          <p:nvPr/>
        </p:nvSpPr>
        <p:spPr>
          <a:xfrm>
            <a:off x="8327454" y="4149874"/>
            <a:ext cx="504056" cy="1080120"/>
          </a:xfrm>
          <a:prstGeom prst="rect">
            <a:avLst/>
          </a:prstGeom>
          <a:noFill/>
          <a:ln w="3810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Tree>
    <p:extLst>
      <p:ext uri="{BB962C8B-B14F-4D97-AF65-F5344CB8AC3E}">
        <p14:creationId xmlns:p14="http://schemas.microsoft.com/office/powerpoint/2010/main" val="4119932752"/>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P spid="10" grpId="0" animBg="1"/>
      <p:bldP spid="11" grpId="0" animBg="1"/>
    </p:bld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匾額 1" descr="佛學概要十四講表 習講">
            <a:extLst>
              <a:ext uri="{FF2B5EF4-FFF2-40B4-BE49-F238E27FC236}">
                <a16:creationId xmlns:a16="http://schemas.microsoft.com/office/drawing/2014/main" id="{E77D7EDD-BE27-BE4D-17FF-79FDF4A71273}"/>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dirty="0">
              <a:effectLst>
                <a:glow>
                  <a:schemeClr val="bg1">
                    <a:alpha val="61000"/>
                  </a:schemeClr>
                </a:glow>
              </a:effectLst>
            </a:endParaRPr>
          </a:p>
          <a:p>
            <a:pPr algn="ctr"/>
            <a:r>
              <a:rPr lang="zh-CN" altLang="en-US" dirty="0">
                <a:effectLst>
                  <a:glow>
                    <a:schemeClr val="bg1">
                      <a:alpha val="61000"/>
                    </a:schemeClr>
                  </a:glow>
                </a:effectLst>
              </a:rPr>
              <a:t>第十五講</a:t>
            </a:r>
            <a:endParaRPr lang="zh-TW" altLang="en-US" dirty="0">
              <a:effectLst>
                <a:glow>
                  <a:schemeClr val="bg1">
                    <a:alpha val="61000"/>
                  </a:schemeClr>
                </a:glow>
              </a:effectLst>
            </a:endParaRPr>
          </a:p>
        </p:txBody>
      </p:sp>
      <p:pic>
        <p:nvPicPr>
          <p:cNvPr id="3" name="圖片 2">
            <a:extLst>
              <a:ext uri="{FF2B5EF4-FFF2-40B4-BE49-F238E27FC236}">
                <a16:creationId xmlns:a16="http://schemas.microsoft.com/office/drawing/2014/main" id="{DE516AF4-AB00-98E4-879A-4F43EB58E7AC}"/>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51790" y="6021144"/>
            <a:ext cx="490484" cy="793026"/>
          </a:xfrm>
          <a:prstGeom prst="rect">
            <a:avLst/>
          </a:prstGeom>
          <a:effectLst>
            <a:glow rad="50800">
              <a:schemeClr val="bg1"/>
            </a:glow>
          </a:effectLst>
        </p:spPr>
      </p:pic>
      <p:sp>
        <p:nvSpPr>
          <p:cNvPr id="4" name="文字方塊 3">
            <a:extLst>
              <a:ext uri="{FF2B5EF4-FFF2-40B4-BE49-F238E27FC236}">
                <a16:creationId xmlns:a16="http://schemas.microsoft.com/office/drawing/2014/main" id="{3629FFBB-7BA3-951F-8FBF-D475F1A85E8A}"/>
              </a:ext>
            </a:extLst>
          </p:cNvPr>
          <p:cNvSpPr txBox="1"/>
          <p:nvPr/>
        </p:nvSpPr>
        <p:spPr>
          <a:xfrm>
            <a:off x="7535363" y="711073"/>
            <a:ext cx="2123658" cy="5166993"/>
          </a:xfrm>
          <a:prstGeom prst="rect">
            <a:avLst/>
          </a:prstGeom>
          <a:noFill/>
        </p:spPr>
        <p:txBody>
          <a:bodyPr vert="eaVert"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ct val="150000"/>
              </a:lnSpc>
            </a:pPr>
            <a:r>
              <a:rPr lang="zh-TW" altLang="en-US" sz="2800" b="1" dirty="0">
                <a:solidFill>
                  <a:schemeClr val="bg1"/>
                </a:solidFill>
              </a:rPr>
              <a:t>「須菩提。於意云何。如來於然燈佛所。有法得阿耨多羅三藐三菩提不。」</a:t>
            </a:r>
          </a:p>
        </p:txBody>
      </p:sp>
      <p:sp>
        <p:nvSpPr>
          <p:cNvPr id="5" name="文字方塊 4">
            <a:extLst>
              <a:ext uri="{FF2B5EF4-FFF2-40B4-BE49-F238E27FC236}">
                <a16:creationId xmlns:a16="http://schemas.microsoft.com/office/drawing/2014/main" id="{00892F7A-AEA1-6323-8B53-0B8B80005E7A}"/>
              </a:ext>
            </a:extLst>
          </p:cNvPr>
          <p:cNvSpPr txBox="1"/>
          <p:nvPr/>
        </p:nvSpPr>
        <p:spPr>
          <a:xfrm>
            <a:off x="5879179" y="711074"/>
            <a:ext cx="1477328" cy="5166992"/>
          </a:xfrm>
          <a:prstGeom prst="rect">
            <a:avLst/>
          </a:prstGeom>
          <a:noFill/>
        </p:spPr>
        <p:txBody>
          <a:bodyPr vert="eaVert" wrap="square" rtlCol="0">
            <a:spAutoFit/>
          </a:bodyPr>
          <a:lstStyle/>
          <a:p>
            <a:pPr>
              <a:lnSpc>
                <a:spcPct val="150000"/>
              </a:lnSpc>
            </a:pPr>
            <a:r>
              <a:rPr lang="zh-TW" altLang="en-US" sz="2800" b="1" dirty="0">
                <a:solidFill>
                  <a:schemeClr val="bg1"/>
                </a:solidFill>
              </a:rPr>
              <a:t>此引往事為證。其時證無生法忍，位在八地。</a:t>
            </a:r>
          </a:p>
        </p:txBody>
      </p:sp>
      <p:pic>
        <p:nvPicPr>
          <p:cNvPr id="7" name="圖片 6">
            <a:extLst>
              <a:ext uri="{FF2B5EF4-FFF2-40B4-BE49-F238E27FC236}">
                <a16:creationId xmlns:a16="http://schemas.microsoft.com/office/drawing/2014/main" id="{A8C980B7-C5D8-29A9-0FA7-5FFC35A525C3}"/>
              </a:ext>
            </a:extLst>
          </p:cNvPr>
          <p:cNvPicPr>
            <a:picLocks noChangeAspect="1"/>
          </p:cNvPicPr>
          <p:nvPr/>
        </p:nvPicPr>
        <p:blipFill>
          <a:blip r:embed="rId5"/>
          <a:stretch>
            <a:fillRect/>
          </a:stretch>
        </p:blipFill>
        <p:spPr>
          <a:xfrm>
            <a:off x="9910763" y="244734"/>
            <a:ext cx="936971" cy="6370120"/>
          </a:xfrm>
          <a:prstGeom prst="rect">
            <a:avLst/>
          </a:prstGeom>
        </p:spPr>
      </p:pic>
      <p:sp>
        <p:nvSpPr>
          <p:cNvPr id="8" name="文字方塊 7">
            <a:extLst>
              <a:ext uri="{FF2B5EF4-FFF2-40B4-BE49-F238E27FC236}">
                <a16:creationId xmlns:a16="http://schemas.microsoft.com/office/drawing/2014/main" id="{9771470D-43BC-2D6E-CF30-9569C68D6741}"/>
              </a:ext>
            </a:extLst>
          </p:cNvPr>
          <p:cNvSpPr txBox="1"/>
          <p:nvPr/>
        </p:nvSpPr>
        <p:spPr>
          <a:xfrm>
            <a:off x="4881696" y="2543728"/>
            <a:ext cx="1210588" cy="4270442"/>
          </a:xfrm>
          <a:prstGeom prst="rect">
            <a:avLst/>
          </a:prstGeom>
          <a:noFill/>
        </p:spPr>
        <p:txBody>
          <a:bodyPr vert="eaVert" wrap="square" rtlCol="0">
            <a:spAutoFit/>
          </a:bodyPr>
          <a:lstStyle/>
          <a:p>
            <a:pPr>
              <a:lnSpc>
                <a:spcPts val="4000"/>
              </a:lnSpc>
            </a:pPr>
            <a:r>
              <a:rPr lang="zh-CN" altLang="en-US" sz="2800" b="1" dirty="0">
                <a:solidFill>
                  <a:srgbClr val="FFFF00"/>
                </a:solidFill>
              </a:rPr>
              <a:t>無生法忍：</a:t>
            </a:r>
            <a:r>
              <a:rPr lang="zh-TW" altLang="en-US" sz="2800" b="1" dirty="0">
                <a:solidFill>
                  <a:srgbClr val="FFFF00"/>
                </a:solidFill>
              </a:rPr>
              <a:t>智慧安住於無生無滅之理而不退轉</a:t>
            </a:r>
            <a:r>
              <a:rPr lang="zh-CN" altLang="en-US" sz="2800" b="1" dirty="0">
                <a:solidFill>
                  <a:srgbClr val="FFFF00"/>
                </a:solidFill>
              </a:rPr>
              <a:t>。</a:t>
            </a:r>
            <a:endParaRPr lang="zh-TW" altLang="en-US" sz="2800" b="1" dirty="0">
              <a:solidFill>
                <a:srgbClr val="FFFF00"/>
              </a:solidFill>
            </a:endParaRPr>
          </a:p>
        </p:txBody>
      </p:sp>
      <p:sp>
        <p:nvSpPr>
          <p:cNvPr id="9" name="文字方塊 8">
            <a:extLst>
              <a:ext uri="{FF2B5EF4-FFF2-40B4-BE49-F238E27FC236}">
                <a16:creationId xmlns:a16="http://schemas.microsoft.com/office/drawing/2014/main" id="{85D134A5-2FDC-455B-4324-880F440C3825}"/>
              </a:ext>
            </a:extLst>
          </p:cNvPr>
          <p:cNvSpPr txBox="1"/>
          <p:nvPr/>
        </p:nvSpPr>
        <p:spPr>
          <a:xfrm>
            <a:off x="2926854" y="693490"/>
            <a:ext cx="1477328" cy="5166992"/>
          </a:xfrm>
          <a:prstGeom prst="rect">
            <a:avLst/>
          </a:prstGeom>
          <a:noFill/>
        </p:spPr>
        <p:txBody>
          <a:bodyPr vert="eaVert" wrap="square" rtlCol="0">
            <a:spAutoFit/>
          </a:bodyPr>
          <a:lstStyle/>
          <a:p>
            <a:pPr>
              <a:lnSpc>
                <a:spcPct val="150000"/>
              </a:lnSpc>
            </a:pPr>
            <a:r>
              <a:rPr lang="zh-TW" altLang="en-US" sz="2800" b="1" dirty="0">
                <a:solidFill>
                  <a:schemeClr val="bg1"/>
                </a:solidFill>
              </a:rPr>
              <a:t>世尊防聞上說者，疑謂發心無法，云何得果。故舉果以明之。</a:t>
            </a:r>
          </a:p>
        </p:txBody>
      </p:sp>
      <p:sp>
        <p:nvSpPr>
          <p:cNvPr id="10" name="文字方塊 9">
            <a:extLst>
              <a:ext uri="{FF2B5EF4-FFF2-40B4-BE49-F238E27FC236}">
                <a16:creationId xmlns:a16="http://schemas.microsoft.com/office/drawing/2014/main" id="{A6B3482A-3446-0C81-FB26-75C5D2FE7403}"/>
              </a:ext>
            </a:extLst>
          </p:cNvPr>
          <p:cNvSpPr txBox="1"/>
          <p:nvPr/>
        </p:nvSpPr>
        <p:spPr>
          <a:xfrm>
            <a:off x="1198662" y="765498"/>
            <a:ext cx="1477328" cy="5166992"/>
          </a:xfrm>
          <a:prstGeom prst="rect">
            <a:avLst/>
          </a:prstGeom>
          <a:noFill/>
        </p:spPr>
        <p:txBody>
          <a:bodyPr vert="eaVert" wrap="square" rtlCol="0">
            <a:spAutoFit/>
          </a:bodyPr>
          <a:lstStyle/>
          <a:p>
            <a:pPr>
              <a:lnSpc>
                <a:spcPct val="150000"/>
              </a:lnSpc>
            </a:pPr>
            <a:r>
              <a:rPr lang="zh-TW" altLang="en-US" sz="2800" b="1" dirty="0">
                <a:solidFill>
                  <a:schemeClr val="bg1"/>
                </a:solidFill>
              </a:rPr>
              <a:t>若知得果者，乃是無得而得，則發心者，必應無發而發也。</a:t>
            </a:r>
          </a:p>
        </p:txBody>
      </p:sp>
    </p:spTree>
    <p:extLst>
      <p:ext uri="{BB962C8B-B14F-4D97-AF65-F5344CB8AC3E}">
        <p14:creationId xmlns:p14="http://schemas.microsoft.com/office/powerpoint/2010/main" val="124531445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8" grpId="0"/>
      <p:bldP spid="9" grpId="0"/>
      <p:bldP spid="10" grpId="0"/>
    </p:bld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匾額 1" descr="佛學概要十四講表 習講">
            <a:extLst>
              <a:ext uri="{FF2B5EF4-FFF2-40B4-BE49-F238E27FC236}">
                <a16:creationId xmlns:a16="http://schemas.microsoft.com/office/drawing/2014/main" id="{56A81A35-C7CA-5E9E-B7F8-3B667498E4EA}"/>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dirty="0">
              <a:effectLst>
                <a:glow>
                  <a:schemeClr val="bg1">
                    <a:alpha val="61000"/>
                  </a:schemeClr>
                </a:glow>
              </a:effectLst>
            </a:endParaRPr>
          </a:p>
          <a:p>
            <a:pPr algn="ctr"/>
            <a:r>
              <a:rPr lang="zh-CN" altLang="en-US" dirty="0">
                <a:effectLst>
                  <a:glow>
                    <a:schemeClr val="bg1">
                      <a:alpha val="61000"/>
                    </a:schemeClr>
                  </a:glow>
                </a:effectLst>
              </a:rPr>
              <a:t>第十五講</a:t>
            </a:r>
            <a:endParaRPr lang="zh-TW" altLang="en-US" dirty="0">
              <a:effectLst>
                <a:glow>
                  <a:schemeClr val="bg1">
                    <a:alpha val="61000"/>
                  </a:schemeClr>
                </a:glow>
              </a:effectLst>
            </a:endParaRPr>
          </a:p>
        </p:txBody>
      </p:sp>
      <p:pic>
        <p:nvPicPr>
          <p:cNvPr id="3" name="圖片 2">
            <a:extLst>
              <a:ext uri="{FF2B5EF4-FFF2-40B4-BE49-F238E27FC236}">
                <a16:creationId xmlns:a16="http://schemas.microsoft.com/office/drawing/2014/main" id="{FA21C9D8-0692-D5DB-BC4B-C93FBABAE16B}"/>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51790" y="6021144"/>
            <a:ext cx="490484" cy="793026"/>
          </a:xfrm>
          <a:prstGeom prst="rect">
            <a:avLst/>
          </a:prstGeom>
          <a:effectLst>
            <a:glow rad="50800">
              <a:schemeClr val="bg1"/>
            </a:glow>
          </a:effectLst>
        </p:spPr>
      </p:pic>
      <p:sp>
        <p:nvSpPr>
          <p:cNvPr id="4" name="文字方塊 3">
            <a:extLst>
              <a:ext uri="{FF2B5EF4-FFF2-40B4-BE49-F238E27FC236}">
                <a16:creationId xmlns:a16="http://schemas.microsoft.com/office/drawing/2014/main" id="{9C9D7DF3-A445-F5A1-CA4A-F6FBB724734B}"/>
              </a:ext>
            </a:extLst>
          </p:cNvPr>
          <p:cNvSpPr txBox="1"/>
          <p:nvPr/>
        </p:nvSpPr>
        <p:spPr>
          <a:xfrm>
            <a:off x="7535363" y="711073"/>
            <a:ext cx="2123658" cy="5166993"/>
          </a:xfrm>
          <a:prstGeom prst="rect">
            <a:avLst/>
          </a:prstGeom>
          <a:noFill/>
        </p:spPr>
        <p:txBody>
          <a:bodyPr vert="eaVert"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ct val="150000"/>
              </a:lnSpc>
            </a:pPr>
            <a:r>
              <a:rPr lang="zh-TW" altLang="en-US" sz="2800" b="1" dirty="0">
                <a:solidFill>
                  <a:schemeClr val="bg1"/>
                </a:solidFill>
              </a:rPr>
              <a:t>「不也。世尊。如我解佛所說義。佛於然燈佛所。無有法得阿耨多羅三藐三菩提。」</a:t>
            </a:r>
          </a:p>
        </p:txBody>
      </p:sp>
      <p:sp>
        <p:nvSpPr>
          <p:cNvPr id="5" name="文字方塊 4">
            <a:extLst>
              <a:ext uri="{FF2B5EF4-FFF2-40B4-BE49-F238E27FC236}">
                <a16:creationId xmlns:a16="http://schemas.microsoft.com/office/drawing/2014/main" id="{5D1C9E84-9C5A-5D27-760C-769337D21F24}"/>
              </a:ext>
            </a:extLst>
          </p:cNvPr>
          <p:cNvSpPr txBox="1"/>
          <p:nvPr/>
        </p:nvSpPr>
        <p:spPr>
          <a:xfrm>
            <a:off x="3142878" y="704329"/>
            <a:ext cx="4062651" cy="5166992"/>
          </a:xfrm>
          <a:prstGeom prst="rect">
            <a:avLst/>
          </a:prstGeom>
          <a:noFill/>
        </p:spPr>
        <p:txBody>
          <a:bodyPr vert="eaVert" wrap="square" rtlCol="0">
            <a:spAutoFit/>
          </a:bodyPr>
          <a:lstStyle/>
          <a:p>
            <a:pPr>
              <a:lnSpc>
                <a:spcPct val="150000"/>
              </a:lnSpc>
            </a:pPr>
            <a:r>
              <a:rPr lang="en-US" altLang="zh-TW" sz="2800" b="1" dirty="0">
                <a:solidFill>
                  <a:schemeClr val="bg1"/>
                </a:solidFill>
              </a:rPr>
              <a:t>『</a:t>
            </a:r>
            <a:r>
              <a:rPr lang="zh-TW" altLang="en-US" sz="2800" b="1" dirty="0">
                <a:solidFill>
                  <a:schemeClr val="bg1"/>
                </a:solidFill>
              </a:rPr>
              <a:t>不也</a:t>
            </a:r>
            <a:r>
              <a:rPr lang="en-US" altLang="zh-TW" sz="2800" b="1" dirty="0">
                <a:solidFill>
                  <a:schemeClr val="bg1"/>
                </a:solidFill>
              </a:rPr>
              <a:t>』</a:t>
            </a:r>
            <a:r>
              <a:rPr lang="zh-TW" altLang="en-US" sz="2800" b="1" dirty="0">
                <a:solidFill>
                  <a:schemeClr val="bg1"/>
                </a:solidFill>
              </a:rPr>
              <a:t>，活句。謂非無法非有法也。彼時正蒙授記當來作佛。許其將來得證果法之稱也。故非無法。然彼時實 以證無生法忍，一法不生，而蒙授記。故非有法也。</a:t>
            </a:r>
          </a:p>
        </p:txBody>
      </p:sp>
      <p:pic>
        <p:nvPicPr>
          <p:cNvPr id="7" name="圖片 6">
            <a:extLst>
              <a:ext uri="{FF2B5EF4-FFF2-40B4-BE49-F238E27FC236}">
                <a16:creationId xmlns:a16="http://schemas.microsoft.com/office/drawing/2014/main" id="{ED7BB7DF-A8D9-4D11-EEEA-9E4831CA4578}"/>
              </a:ext>
            </a:extLst>
          </p:cNvPr>
          <p:cNvPicPr>
            <a:picLocks noChangeAspect="1"/>
          </p:cNvPicPr>
          <p:nvPr/>
        </p:nvPicPr>
        <p:blipFill>
          <a:blip r:embed="rId5"/>
          <a:stretch>
            <a:fillRect/>
          </a:stretch>
        </p:blipFill>
        <p:spPr>
          <a:xfrm>
            <a:off x="9839622" y="837506"/>
            <a:ext cx="910115" cy="2304256"/>
          </a:xfrm>
          <a:prstGeom prst="rect">
            <a:avLst/>
          </a:prstGeom>
        </p:spPr>
      </p:pic>
    </p:spTree>
    <p:extLst>
      <p:ext uri="{BB962C8B-B14F-4D97-AF65-F5344CB8AC3E}">
        <p14:creationId xmlns:p14="http://schemas.microsoft.com/office/powerpoint/2010/main" val="1240961796"/>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匾額 1" descr="佛學概要十四講表 習講">
            <a:extLst>
              <a:ext uri="{FF2B5EF4-FFF2-40B4-BE49-F238E27FC236}">
                <a16:creationId xmlns:a16="http://schemas.microsoft.com/office/drawing/2014/main" id="{FFCEB8AD-8D67-7009-FFF8-90A17C413B16}"/>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dirty="0">
              <a:effectLst>
                <a:glow>
                  <a:schemeClr val="bg1">
                    <a:alpha val="61000"/>
                  </a:schemeClr>
                </a:glow>
              </a:effectLst>
            </a:endParaRPr>
          </a:p>
          <a:p>
            <a:pPr algn="ctr"/>
            <a:r>
              <a:rPr lang="zh-CN" altLang="en-US" dirty="0">
                <a:effectLst>
                  <a:glow>
                    <a:schemeClr val="bg1">
                      <a:alpha val="61000"/>
                    </a:schemeClr>
                  </a:glow>
                </a:effectLst>
              </a:rPr>
              <a:t>第十五講</a:t>
            </a:r>
            <a:endParaRPr lang="zh-TW" altLang="en-US" dirty="0">
              <a:effectLst>
                <a:glow>
                  <a:schemeClr val="bg1">
                    <a:alpha val="61000"/>
                  </a:schemeClr>
                </a:glow>
              </a:effectLst>
            </a:endParaRPr>
          </a:p>
        </p:txBody>
      </p:sp>
      <p:pic>
        <p:nvPicPr>
          <p:cNvPr id="3" name="圖片 2">
            <a:extLst>
              <a:ext uri="{FF2B5EF4-FFF2-40B4-BE49-F238E27FC236}">
                <a16:creationId xmlns:a16="http://schemas.microsoft.com/office/drawing/2014/main" id="{9A939972-377C-DCD7-417C-8459CEEF077E}"/>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51790" y="6021144"/>
            <a:ext cx="490484" cy="793026"/>
          </a:xfrm>
          <a:prstGeom prst="rect">
            <a:avLst/>
          </a:prstGeom>
          <a:effectLst>
            <a:glow rad="50800">
              <a:schemeClr val="bg1"/>
            </a:glow>
          </a:effectLst>
        </p:spPr>
      </p:pic>
      <p:sp>
        <p:nvSpPr>
          <p:cNvPr id="4" name="文字方塊 3">
            <a:extLst>
              <a:ext uri="{FF2B5EF4-FFF2-40B4-BE49-F238E27FC236}">
                <a16:creationId xmlns:a16="http://schemas.microsoft.com/office/drawing/2014/main" id="{32429E1F-5ADC-2E1E-2E4C-08395A4A2C25}"/>
              </a:ext>
            </a:extLst>
          </p:cNvPr>
          <p:cNvSpPr txBox="1"/>
          <p:nvPr/>
        </p:nvSpPr>
        <p:spPr>
          <a:xfrm>
            <a:off x="7535363" y="711073"/>
            <a:ext cx="2123658" cy="5166993"/>
          </a:xfrm>
          <a:prstGeom prst="rect">
            <a:avLst/>
          </a:prstGeom>
          <a:noFill/>
        </p:spPr>
        <p:txBody>
          <a:bodyPr vert="eaVert"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ct val="150000"/>
              </a:lnSpc>
            </a:pPr>
            <a:r>
              <a:rPr lang="zh-TW" altLang="en-US" sz="2800" b="1" dirty="0">
                <a:solidFill>
                  <a:schemeClr val="bg1"/>
                </a:solidFill>
              </a:rPr>
              <a:t>「佛言。如是如是。須菩提。實無有法如來得阿耨多羅三藐三菩提。」</a:t>
            </a:r>
          </a:p>
        </p:txBody>
      </p:sp>
      <p:sp>
        <p:nvSpPr>
          <p:cNvPr id="5" name="文字方塊 4">
            <a:extLst>
              <a:ext uri="{FF2B5EF4-FFF2-40B4-BE49-F238E27FC236}">
                <a16:creationId xmlns:a16="http://schemas.microsoft.com/office/drawing/2014/main" id="{CE4F6F65-1304-097A-4533-A06961A79FD3}"/>
              </a:ext>
            </a:extLst>
          </p:cNvPr>
          <p:cNvSpPr txBox="1"/>
          <p:nvPr/>
        </p:nvSpPr>
        <p:spPr>
          <a:xfrm>
            <a:off x="5748888" y="704328"/>
            <a:ext cx="1477328" cy="5166992"/>
          </a:xfrm>
          <a:prstGeom prst="rect">
            <a:avLst/>
          </a:prstGeom>
          <a:noFill/>
        </p:spPr>
        <p:txBody>
          <a:bodyPr vert="eaVert" wrap="square" rtlCol="0">
            <a:spAutoFit/>
          </a:bodyPr>
          <a:lstStyle/>
          <a:p>
            <a:pPr>
              <a:lnSpc>
                <a:spcPct val="150000"/>
              </a:lnSpc>
            </a:pPr>
            <a:r>
              <a:rPr lang="en-US" altLang="zh-TW" sz="2800" b="1" dirty="0">
                <a:solidFill>
                  <a:schemeClr val="bg1"/>
                </a:solidFill>
              </a:rPr>
              <a:t>『</a:t>
            </a:r>
            <a:r>
              <a:rPr lang="zh-TW" altLang="en-US" sz="2800" b="1" dirty="0">
                <a:solidFill>
                  <a:schemeClr val="bg1"/>
                </a:solidFill>
              </a:rPr>
              <a:t>實無</a:t>
            </a:r>
            <a:r>
              <a:rPr lang="en-US" altLang="zh-TW" sz="2800" b="1" dirty="0">
                <a:solidFill>
                  <a:schemeClr val="bg1"/>
                </a:solidFill>
              </a:rPr>
              <a:t>』</a:t>
            </a:r>
            <a:r>
              <a:rPr lang="zh-TW" altLang="en-US" sz="2800" b="1" dirty="0">
                <a:solidFill>
                  <a:schemeClr val="bg1"/>
                </a:solidFill>
              </a:rPr>
              <a:t>，謂彼時在燃燈佛所，實無絲毫有法得成如來之心也。</a:t>
            </a:r>
          </a:p>
        </p:txBody>
      </p:sp>
      <p:pic>
        <p:nvPicPr>
          <p:cNvPr id="7" name="圖片 6">
            <a:extLst>
              <a:ext uri="{FF2B5EF4-FFF2-40B4-BE49-F238E27FC236}">
                <a16:creationId xmlns:a16="http://schemas.microsoft.com/office/drawing/2014/main" id="{FBFD9D1B-A01A-116C-D461-9AA296F07A8A}"/>
              </a:ext>
            </a:extLst>
          </p:cNvPr>
          <p:cNvPicPr>
            <a:picLocks noChangeAspect="1"/>
          </p:cNvPicPr>
          <p:nvPr/>
        </p:nvPicPr>
        <p:blipFill>
          <a:blip r:embed="rId5"/>
          <a:stretch>
            <a:fillRect/>
          </a:stretch>
        </p:blipFill>
        <p:spPr>
          <a:xfrm>
            <a:off x="9988854" y="913318"/>
            <a:ext cx="641425" cy="3590179"/>
          </a:xfrm>
          <a:prstGeom prst="rect">
            <a:avLst/>
          </a:prstGeom>
        </p:spPr>
      </p:pic>
      <p:sp>
        <p:nvSpPr>
          <p:cNvPr id="8" name="文字方塊 7">
            <a:extLst>
              <a:ext uri="{FF2B5EF4-FFF2-40B4-BE49-F238E27FC236}">
                <a16:creationId xmlns:a16="http://schemas.microsoft.com/office/drawing/2014/main" id="{335E7057-054D-C781-D44A-16CB2C6097D4}"/>
              </a:ext>
            </a:extLst>
          </p:cNvPr>
          <p:cNvSpPr txBox="1"/>
          <p:nvPr/>
        </p:nvSpPr>
        <p:spPr>
          <a:xfrm>
            <a:off x="3329357" y="704328"/>
            <a:ext cx="2123658" cy="5166992"/>
          </a:xfrm>
          <a:prstGeom prst="rect">
            <a:avLst/>
          </a:prstGeom>
          <a:noFill/>
        </p:spPr>
        <p:txBody>
          <a:bodyPr vert="eaVert" wrap="square" rtlCol="0">
            <a:spAutoFit/>
          </a:bodyPr>
          <a:lstStyle/>
          <a:p>
            <a:pPr>
              <a:lnSpc>
                <a:spcPct val="150000"/>
              </a:lnSpc>
            </a:pPr>
            <a:r>
              <a:rPr lang="zh-TW" altLang="en-US" sz="2800" b="1" dirty="0">
                <a:solidFill>
                  <a:schemeClr val="bg1"/>
                </a:solidFill>
              </a:rPr>
              <a:t>實因心中無此果法，而後得成如來。使知雖得而實無所得，方為性德圓彰之如來。</a:t>
            </a:r>
          </a:p>
        </p:txBody>
      </p:sp>
    </p:spTree>
    <p:extLst>
      <p:ext uri="{BB962C8B-B14F-4D97-AF65-F5344CB8AC3E}">
        <p14:creationId xmlns:p14="http://schemas.microsoft.com/office/powerpoint/2010/main" val="383955006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8" grpId="0"/>
    </p:bld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669B7548-FA45-3035-04E4-0319261FC239}"/>
              </a:ext>
            </a:extLst>
          </p:cNvPr>
          <p:cNvSpPr txBox="1"/>
          <p:nvPr/>
        </p:nvSpPr>
        <p:spPr>
          <a:xfrm>
            <a:off x="8019349" y="711073"/>
            <a:ext cx="2769989" cy="5166993"/>
          </a:xfrm>
          <a:prstGeom prst="rect">
            <a:avLst/>
          </a:prstGeom>
          <a:noFill/>
        </p:spPr>
        <p:txBody>
          <a:bodyPr vert="eaVert"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ct val="150000"/>
              </a:lnSpc>
            </a:pPr>
            <a:r>
              <a:rPr lang="zh-TW" altLang="en-US" sz="2800" b="1" dirty="0">
                <a:solidFill>
                  <a:schemeClr val="bg1"/>
                </a:solidFill>
              </a:rPr>
              <a:t>「須菩提。若有法如來得阿耨多羅三藐三菩提。然燈佛則不與我授記。汝於來世。當得作佛。號釋迦牟尼。」</a:t>
            </a:r>
          </a:p>
        </p:txBody>
      </p:sp>
      <p:sp>
        <p:nvSpPr>
          <p:cNvPr id="5" name="文字方塊 4">
            <a:extLst>
              <a:ext uri="{FF2B5EF4-FFF2-40B4-BE49-F238E27FC236}">
                <a16:creationId xmlns:a16="http://schemas.microsoft.com/office/drawing/2014/main" id="{37F35422-749D-B79E-64A7-C495DF24B08F}"/>
              </a:ext>
            </a:extLst>
          </p:cNvPr>
          <p:cNvSpPr txBox="1"/>
          <p:nvPr/>
        </p:nvSpPr>
        <p:spPr>
          <a:xfrm>
            <a:off x="4599327" y="688666"/>
            <a:ext cx="3416320" cy="5166992"/>
          </a:xfrm>
          <a:prstGeom prst="rect">
            <a:avLst/>
          </a:prstGeom>
          <a:noFill/>
        </p:spPr>
        <p:txBody>
          <a:bodyPr vert="eaVert" wrap="square" rtlCol="0">
            <a:spAutoFit/>
          </a:bodyPr>
          <a:lstStyle/>
          <a:p>
            <a:pPr>
              <a:lnSpc>
                <a:spcPct val="150000"/>
              </a:lnSpc>
            </a:pPr>
            <a:r>
              <a:rPr lang="en-US" altLang="zh-TW" sz="2800" b="1" dirty="0">
                <a:solidFill>
                  <a:schemeClr val="bg1"/>
                </a:solidFill>
              </a:rPr>
              <a:t>『</a:t>
            </a:r>
            <a:r>
              <a:rPr lang="zh-TW" altLang="en-US" sz="2800" b="1" dirty="0">
                <a:solidFill>
                  <a:schemeClr val="bg1"/>
                </a:solidFill>
              </a:rPr>
              <a:t>三菩提</a:t>
            </a:r>
            <a:r>
              <a:rPr lang="en-US" altLang="zh-TW" sz="2800" b="1" dirty="0">
                <a:solidFill>
                  <a:schemeClr val="bg1"/>
                </a:solidFill>
              </a:rPr>
              <a:t>』</a:t>
            </a:r>
            <a:r>
              <a:rPr lang="zh-TW" altLang="en-US" sz="2800" b="1" dirty="0">
                <a:solidFill>
                  <a:schemeClr val="bg1"/>
                </a:solidFill>
              </a:rPr>
              <a:t>下，意謂，彼時未蒙授記之先，若心住於無上菩提之法，希望成如來，得無上菩提。便不能證無生法忍。則并授記亦不可得矣。豈能成如來耶。</a:t>
            </a:r>
          </a:p>
        </p:txBody>
      </p:sp>
      <p:pic>
        <p:nvPicPr>
          <p:cNvPr id="7" name="圖片 6">
            <a:extLst>
              <a:ext uri="{FF2B5EF4-FFF2-40B4-BE49-F238E27FC236}">
                <a16:creationId xmlns:a16="http://schemas.microsoft.com/office/drawing/2014/main" id="{720E5A09-4137-FE1E-1809-1E3DFE9FED95}"/>
              </a:ext>
            </a:extLst>
          </p:cNvPr>
          <p:cNvPicPr>
            <a:picLocks noChangeAspect="1"/>
          </p:cNvPicPr>
          <p:nvPr/>
        </p:nvPicPr>
        <p:blipFill>
          <a:blip r:embed="rId3"/>
          <a:stretch>
            <a:fillRect/>
          </a:stretch>
        </p:blipFill>
        <p:spPr>
          <a:xfrm>
            <a:off x="10941326" y="837506"/>
            <a:ext cx="1058536" cy="3701956"/>
          </a:xfrm>
          <a:prstGeom prst="rect">
            <a:avLst/>
          </a:prstGeom>
        </p:spPr>
      </p:pic>
      <p:sp>
        <p:nvSpPr>
          <p:cNvPr id="8" name="文字方塊 7">
            <a:extLst>
              <a:ext uri="{FF2B5EF4-FFF2-40B4-BE49-F238E27FC236}">
                <a16:creationId xmlns:a16="http://schemas.microsoft.com/office/drawing/2014/main" id="{90BA626A-B657-6937-CE98-987EF02BE12F}"/>
              </a:ext>
            </a:extLst>
          </p:cNvPr>
          <p:cNvSpPr txBox="1"/>
          <p:nvPr/>
        </p:nvSpPr>
        <p:spPr>
          <a:xfrm>
            <a:off x="334567" y="688666"/>
            <a:ext cx="4062651" cy="5166992"/>
          </a:xfrm>
          <a:prstGeom prst="rect">
            <a:avLst/>
          </a:prstGeom>
          <a:noFill/>
        </p:spPr>
        <p:txBody>
          <a:bodyPr vert="eaVert" wrap="square" rtlCol="0">
            <a:spAutoFit/>
          </a:bodyPr>
          <a:lstStyle/>
          <a:p>
            <a:pPr>
              <a:lnSpc>
                <a:spcPct val="150000"/>
              </a:lnSpc>
            </a:pPr>
            <a:r>
              <a:rPr lang="zh-TW" altLang="en-US" sz="2800" dirty="0">
                <a:solidFill>
                  <a:srgbClr val="FFFF00"/>
                </a:solidFill>
              </a:rPr>
              <a:t>事上要修，</a:t>
            </a:r>
            <a:r>
              <a:rPr lang="zh-CN" altLang="en-US" sz="2800" dirty="0">
                <a:solidFill>
                  <a:srgbClr val="FFFF00"/>
                </a:solidFill>
              </a:rPr>
              <a:t>但</a:t>
            </a:r>
            <a:r>
              <a:rPr lang="zh-TW" altLang="en-US" sz="2800" dirty="0">
                <a:solidFill>
                  <a:srgbClr val="FFFF00"/>
                </a:solidFill>
              </a:rPr>
              <a:t>不能有這個念頭。事上是生心。生心要無住才行</a:t>
            </a:r>
            <a:r>
              <a:rPr lang="zh-CN" altLang="en-US" sz="2800" dirty="0">
                <a:solidFill>
                  <a:srgbClr val="FFFF00"/>
                </a:solidFill>
              </a:rPr>
              <a:t>。</a:t>
            </a:r>
            <a:r>
              <a:rPr lang="zh-TW" altLang="en-US" sz="2800" dirty="0">
                <a:solidFill>
                  <a:srgbClr val="FFFF00"/>
                </a:solidFill>
              </a:rPr>
              <a:t>生心有住是凡夫</a:t>
            </a:r>
            <a:r>
              <a:rPr lang="zh-CN" altLang="en-US" sz="2800" dirty="0">
                <a:solidFill>
                  <a:srgbClr val="FFFF00"/>
                </a:solidFill>
              </a:rPr>
              <a:t>；</a:t>
            </a:r>
            <a:r>
              <a:rPr lang="zh-TW" altLang="en-US" sz="2800" dirty="0">
                <a:solidFill>
                  <a:srgbClr val="FFFF00"/>
                </a:solidFill>
              </a:rPr>
              <a:t>無住要是不生心，是小乘阿羅漢、是四空天人，於眾生沒有好處。所以必須生心要無住，無住要生心，這樣才行。</a:t>
            </a:r>
          </a:p>
        </p:txBody>
      </p:sp>
    </p:spTree>
    <p:extLst>
      <p:ext uri="{BB962C8B-B14F-4D97-AF65-F5344CB8AC3E}">
        <p14:creationId xmlns:p14="http://schemas.microsoft.com/office/powerpoint/2010/main" val="2455993422"/>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8" grpId="0"/>
    </p:bldLst>
  </p:timing>
</p:sld>
</file>

<file path=ppt/slides/slide3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B4530A6E-38A3-EBE9-3A8C-02A4F24CEFC9}"/>
              </a:ext>
            </a:extLst>
          </p:cNvPr>
          <p:cNvSpPr txBox="1"/>
          <p:nvPr/>
        </p:nvSpPr>
        <p:spPr>
          <a:xfrm>
            <a:off x="8360842" y="711073"/>
            <a:ext cx="2769989" cy="5166993"/>
          </a:xfrm>
          <a:prstGeom prst="rect">
            <a:avLst/>
          </a:prstGeom>
          <a:noFill/>
        </p:spPr>
        <p:txBody>
          <a:bodyPr vert="eaVert"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ct val="150000"/>
              </a:lnSpc>
            </a:pPr>
            <a:r>
              <a:rPr lang="zh-TW" altLang="en-US" sz="2800" b="1" dirty="0">
                <a:solidFill>
                  <a:schemeClr val="bg1"/>
                </a:solidFill>
              </a:rPr>
              <a:t>「以實無有法得阿耨多羅三藐三菩提。是故然燈佛與我授記。作是言。汝於來世。當得作佛。號釋迦牟尼。」</a:t>
            </a:r>
          </a:p>
        </p:txBody>
      </p:sp>
      <p:sp>
        <p:nvSpPr>
          <p:cNvPr id="5" name="文字方塊 4">
            <a:extLst>
              <a:ext uri="{FF2B5EF4-FFF2-40B4-BE49-F238E27FC236}">
                <a16:creationId xmlns:a16="http://schemas.microsoft.com/office/drawing/2014/main" id="{94F10C67-F858-14B1-B4A0-2239959EB053}"/>
              </a:ext>
            </a:extLst>
          </p:cNvPr>
          <p:cNvSpPr txBox="1"/>
          <p:nvPr/>
        </p:nvSpPr>
        <p:spPr>
          <a:xfrm>
            <a:off x="6105624" y="744065"/>
            <a:ext cx="2123658" cy="5166992"/>
          </a:xfrm>
          <a:prstGeom prst="rect">
            <a:avLst/>
          </a:prstGeom>
          <a:noFill/>
        </p:spPr>
        <p:txBody>
          <a:bodyPr vert="eaVert" wrap="square" rtlCol="0">
            <a:spAutoFit/>
          </a:bodyPr>
          <a:lstStyle/>
          <a:p>
            <a:pPr>
              <a:lnSpc>
                <a:spcPct val="150000"/>
              </a:lnSpc>
            </a:pPr>
            <a:r>
              <a:rPr lang="zh-TW" altLang="en-US" sz="2800" b="1" dirty="0">
                <a:solidFill>
                  <a:schemeClr val="bg1"/>
                </a:solidFill>
              </a:rPr>
              <a:t>以其實無住著菩提法以求得之之心。明其正因心無有法，乃證無生。得蒙授記耳。</a:t>
            </a:r>
          </a:p>
        </p:txBody>
      </p:sp>
      <p:pic>
        <p:nvPicPr>
          <p:cNvPr id="7" name="圖片 6">
            <a:extLst>
              <a:ext uri="{FF2B5EF4-FFF2-40B4-BE49-F238E27FC236}">
                <a16:creationId xmlns:a16="http://schemas.microsoft.com/office/drawing/2014/main" id="{1AB8370E-5E8B-9D79-39EE-1FD40D4F8ADC}"/>
              </a:ext>
            </a:extLst>
          </p:cNvPr>
          <p:cNvPicPr>
            <a:picLocks noChangeAspect="1"/>
          </p:cNvPicPr>
          <p:nvPr/>
        </p:nvPicPr>
        <p:blipFill>
          <a:blip r:embed="rId3"/>
          <a:stretch>
            <a:fillRect/>
          </a:stretch>
        </p:blipFill>
        <p:spPr>
          <a:xfrm>
            <a:off x="11262390" y="909513"/>
            <a:ext cx="521447" cy="2346507"/>
          </a:xfrm>
          <a:prstGeom prst="rect">
            <a:avLst/>
          </a:prstGeom>
        </p:spPr>
      </p:pic>
      <p:sp>
        <p:nvSpPr>
          <p:cNvPr id="8" name="文字方塊 7">
            <a:extLst>
              <a:ext uri="{FF2B5EF4-FFF2-40B4-BE49-F238E27FC236}">
                <a16:creationId xmlns:a16="http://schemas.microsoft.com/office/drawing/2014/main" id="{6D98BDB2-4338-90CE-6C11-E86B1A81C403}"/>
              </a:ext>
            </a:extLst>
          </p:cNvPr>
          <p:cNvSpPr txBox="1"/>
          <p:nvPr/>
        </p:nvSpPr>
        <p:spPr>
          <a:xfrm>
            <a:off x="3214886" y="711074"/>
            <a:ext cx="2769989" cy="5166992"/>
          </a:xfrm>
          <a:prstGeom prst="rect">
            <a:avLst/>
          </a:prstGeom>
          <a:noFill/>
        </p:spPr>
        <p:txBody>
          <a:bodyPr vert="eaVert" wrap="square" rtlCol="0">
            <a:spAutoFit/>
          </a:bodyPr>
          <a:lstStyle/>
          <a:p>
            <a:pPr>
              <a:lnSpc>
                <a:spcPct val="150000"/>
              </a:lnSpc>
            </a:pPr>
            <a:r>
              <a:rPr lang="zh-TW" altLang="en-US" sz="2800" b="1" dirty="0">
                <a:solidFill>
                  <a:schemeClr val="bg1"/>
                </a:solidFill>
              </a:rPr>
              <a:t>實則性是本具，安有所得，所以雖得而必歸無所得。明得此理，便知不應存有法想、不應存有得想。</a:t>
            </a:r>
          </a:p>
        </p:txBody>
      </p:sp>
      <p:sp>
        <p:nvSpPr>
          <p:cNvPr id="9" name="文字方塊 8">
            <a:extLst>
              <a:ext uri="{FF2B5EF4-FFF2-40B4-BE49-F238E27FC236}">
                <a16:creationId xmlns:a16="http://schemas.microsoft.com/office/drawing/2014/main" id="{4802E10B-3A11-48E5-7F23-028191EA0B11}"/>
              </a:ext>
            </a:extLst>
          </p:cNvPr>
          <p:cNvSpPr txBox="1"/>
          <p:nvPr/>
        </p:nvSpPr>
        <p:spPr>
          <a:xfrm>
            <a:off x="1124913" y="693490"/>
            <a:ext cx="2123658" cy="5166992"/>
          </a:xfrm>
          <a:prstGeom prst="rect">
            <a:avLst/>
          </a:prstGeom>
          <a:noFill/>
        </p:spPr>
        <p:txBody>
          <a:bodyPr vert="eaVert" wrap="square" rtlCol="0">
            <a:spAutoFit/>
          </a:bodyPr>
          <a:lstStyle/>
          <a:p>
            <a:pPr>
              <a:lnSpc>
                <a:spcPct val="150000"/>
              </a:lnSpc>
            </a:pPr>
            <a:r>
              <a:rPr lang="zh-TW" altLang="en-US" sz="2800" b="1" dirty="0">
                <a:solidFill>
                  <a:schemeClr val="bg1"/>
                </a:solidFill>
              </a:rPr>
              <a:t>發心自度度他，以期明性見佛。扼要之方，全在於此。其方云何？依此經教，離相離念是已。</a:t>
            </a:r>
          </a:p>
        </p:txBody>
      </p:sp>
    </p:spTree>
    <p:extLst>
      <p:ext uri="{BB962C8B-B14F-4D97-AF65-F5344CB8AC3E}">
        <p14:creationId xmlns:p14="http://schemas.microsoft.com/office/powerpoint/2010/main" val="89335003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8" grpId="0"/>
      <p:bldP spid="9" grpId="0"/>
    </p:bldLst>
  </p:timing>
</p:sld>
</file>

<file path=ppt/slides/slide3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4" name="圖片 3">
            <a:extLst>
              <a:ext uri="{FF2B5EF4-FFF2-40B4-BE49-F238E27FC236}">
                <a16:creationId xmlns:a16="http://schemas.microsoft.com/office/drawing/2014/main" id="{164A6EBB-1C54-CF3C-E6F7-D1680D80189A}"/>
              </a:ext>
            </a:extLst>
          </p:cNvPr>
          <p:cNvPicPr>
            <a:picLocks noChangeAspect="1"/>
          </p:cNvPicPr>
          <p:nvPr/>
        </p:nvPicPr>
        <p:blipFill>
          <a:blip r:embed="rId3"/>
          <a:stretch>
            <a:fillRect/>
          </a:stretch>
        </p:blipFill>
        <p:spPr>
          <a:xfrm>
            <a:off x="0" y="0"/>
            <a:ext cx="10919742" cy="6859588"/>
          </a:xfrm>
          <a:prstGeom prst="rect">
            <a:avLst/>
          </a:prstGeom>
        </p:spPr>
      </p:pic>
      <p:sp>
        <p:nvSpPr>
          <p:cNvPr id="5" name="匾額 4" descr="佛學概要十四講表 習講">
            <a:extLst>
              <a:ext uri="{FF2B5EF4-FFF2-40B4-BE49-F238E27FC236}">
                <a16:creationId xmlns:a16="http://schemas.microsoft.com/office/drawing/2014/main" id="{432DC8A8-FC38-46B6-C993-C6E8173F8C19}"/>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dirty="0">
              <a:effectLst>
                <a:glow>
                  <a:schemeClr val="bg1">
                    <a:alpha val="61000"/>
                  </a:schemeClr>
                </a:glow>
              </a:effectLst>
            </a:endParaRPr>
          </a:p>
          <a:p>
            <a:pPr algn="ctr"/>
            <a:r>
              <a:rPr lang="zh-CN" altLang="en-US" dirty="0">
                <a:effectLst>
                  <a:glow>
                    <a:schemeClr val="bg1">
                      <a:alpha val="61000"/>
                    </a:schemeClr>
                  </a:glow>
                </a:effectLst>
              </a:rPr>
              <a:t>第十五講</a:t>
            </a:r>
            <a:endParaRPr lang="zh-TW" altLang="en-US" dirty="0">
              <a:effectLst>
                <a:glow>
                  <a:schemeClr val="bg1">
                    <a:alpha val="61000"/>
                  </a:schemeClr>
                </a:glow>
              </a:effectLst>
            </a:endParaRPr>
          </a:p>
        </p:txBody>
      </p:sp>
      <p:pic>
        <p:nvPicPr>
          <p:cNvPr id="6" name="圖片 5">
            <a:extLst>
              <a:ext uri="{FF2B5EF4-FFF2-40B4-BE49-F238E27FC236}">
                <a16:creationId xmlns:a16="http://schemas.microsoft.com/office/drawing/2014/main" id="{1207DB3D-F91B-128C-88EF-5A389F32499C}"/>
              </a:ext>
            </a:extLst>
          </p:cNvPr>
          <p:cNvPicPr>
            <a:picLocks noChangeAspect="1"/>
          </p:cNvPicPr>
          <p:nvPr/>
        </p:nvPicPr>
        <p:blipFill>
          <a:blip r:embed="rId4">
            <a:extLst>
              <a:ext uri="{BEBA8EAE-BF5A-486C-A8C5-ECC9F3942E4B}">
                <a14:imgProps xmlns:a14="http://schemas.microsoft.com/office/drawing/2010/main">
                  <a14:imgLayer r:embed="rId5">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51790" y="6021144"/>
            <a:ext cx="490484" cy="793026"/>
          </a:xfrm>
          <a:prstGeom prst="rect">
            <a:avLst/>
          </a:prstGeom>
          <a:effectLst>
            <a:glow rad="50800">
              <a:schemeClr val="bg1"/>
            </a:glow>
          </a:effectLst>
        </p:spPr>
      </p:pic>
      <p:sp>
        <p:nvSpPr>
          <p:cNvPr id="7" name="矩形 6">
            <a:extLst>
              <a:ext uri="{FF2B5EF4-FFF2-40B4-BE49-F238E27FC236}">
                <a16:creationId xmlns:a16="http://schemas.microsoft.com/office/drawing/2014/main" id="{FF10B835-2875-F5D3-9ACB-6B134550BF87}"/>
              </a:ext>
            </a:extLst>
          </p:cNvPr>
          <p:cNvSpPr/>
          <p:nvPr/>
        </p:nvSpPr>
        <p:spPr>
          <a:xfrm>
            <a:off x="3286894" y="981522"/>
            <a:ext cx="504056" cy="936104"/>
          </a:xfrm>
          <a:prstGeom prst="rect">
            <a:avLst/>
          </a:prstGeom>
          <a:noFill/>
          <a:ln w="3810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8" name="矩形 7">
            <a:extLst>
              <a:ext uri="{FF2B5EF4-FFF2-40B4-BE49-F238E27FC236}">
                <a16:creationId xmlns:a16="http://schemas.microsoft.com/office/drawing/2014/main" id="{439F87D8-FCEB-BF3D-704A-DF9AA7176289}"/>
              </a:ext>
            </a:extLst>
          </p:cNvPr>
          <p:cNvSpPr/>
          <p:nvPr/>
        </p:nvSpPr>
        <p:spPr>
          <a:xfrm>
            <a:off x="5015086" y="2349674"/>
            <a:ext cx="504056" cy="432048"/>
          </a:xfrm>
          <a:prstGeom prst="rect">
            <a:avLst/>
          </a:prstGeom>
          <a:noFill/>
          <a:ln w="3810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9" name="矩形 8">
            <a:extLst>
              <a:ext uri="{FF2B5EF4-FFF2-40B4-BE49-F238E27FC236}">
                <a16:creationId xmlns:a16="http://schemas.microsoft.com/office/drawing/2014/main" id="{6C55024F-810C-FD8E-CD68-9BCEAFCF1E66}"/>
              </a:ext>
            </a:extLst>
          </p:cNvPr>
          <p:cNvSpPr/>
          <p:nvPr/>
        </p:nvSpPr>
        <p:spPr>
          <a:xfrm>
            <a:off x="7535366" y="3285778"/>
            <a:ext cx="504056" cy="432048"/>
          </a:xfrm>
          <a:prstGeom prst="rect">
            <a:avLst/>
          </a:prstGeom>
          <a:noFill/>
          <a:ln w="3810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10" name="矩形 9">
            <a:extLst>
              <a:ext uri="{FF2B5EF4-FFF2-40B4-BE49-F238E27FC236}">
                <a16:creationId xmlns:a16="http://schemas.microsoft.com/office/drawing/2014/main" id="{33C50C01-8F0D-6D14-0E32-BA3C2466955E}"/>
              </a:ext>
            </a:extLst>
          </p:cNvPr>
          <p:cNvSpPr/>
          <p:nvPr/>
        </p:nvSpPr>
        <p:spPr>
          <a:xfrm>
            <a:off x="6167214" y="4221882"/>
            <a:ext cx="504056" cy="1080120"/>
          </a:xfrm>
          <a:prstGeom prst="rect">
            <a:avLst/>
          </a:prstGeom>
          <a:noFill/>
          <a:ln w="3810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11" name="矩形 10">
            <a:extLst>
              <a:ext uri="{FF2B5EF4-FFF2-40B4-BE49-F238E27FC236}">
                <a16:creationId xmlns:a16="http://schemas.microsoft.com/office/drawing/2014/main" id="{2B29C9FF-9446-3FCD-2708-343D4D7F156F}"/>
              </a:ext>
            </a:extLst>
          </p:cNvPr>
          <p:cNvSpPr/>
          <p:nvPr/>
        </p:nvSpPr>
        <p:spPr>
          <a:xfrm>
            <a:off x="7103318" y="5734050"/>
            <a:ext cx="504056" cy="1080120"/>
          </a:xfrm>
          <a:prstGeom prst="rect">
            <a:avLst/>
          </a:prstGeom>
          <a:noFill/>
          <a:ln w="3810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Tree>
    <p:extLst>
      <p:ext uri="{BB962C8B-B14F-4D97-AF65-F5344CB8AC3E}">
        <p14:creationId xmlns:p14="http://schemas.microsoft.com/office/powerpoint/2010/main" val="241872256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1" grpId="0" animBg="1"/>
    </p:bldLst>
  </p:timing>
</p:sld>
</file>

<file path=ppt/slides/slide3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4FC9E9C0-D13B-1B8A-1443-1D831F70AD56}"/>
              </a:ext>
            </a:extLst>
          </p:cNvPr>
          <p:cNvSpPr txBox="1"/>
          <p:nvPr/>
        </p:nvSpPr>
        <p:spPr>
          <a:xfrm>
            <a:off x="9335566" y="711073"/>
            <a:ext cx="1477328" cy="5166993"/>
          </a:xfrm>
          <a:prstGeom prst="rect">
            <a:avLst/>
          </a:prstGeom>
          <a:noFill/>
        </p:spPr>
        <p:txBody>
          <a:bodyPr vert="eaVert"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ct val="150000"/>
              </a:lnSpc>
            </a:pPr>
            <a:r>
              <a:rPr lang="zh-TW" altLang="en-US" sz="2800" b="1" dirty="0">
                <a:solidFill>
                  <a:schemeClr val="bg1"/>
                </a:solidFill>
              </a:rPr>
              <a:t>「何以故。如來者。即諸法如義。」</a:t>
            </a:r>
          </a:p>
        </p:txBody>
      </p:sp>
      <p:sp>
        <p:nvSpPr>
          <p:cNvPr id="5" name="文字方塊 4">
            <a:extLst>
              <a:ext uri="{FF2B5EF4-FFF2-40B4-BE49-F238E27FC236}">
                <a16:creationId xmlns:a16="http://schemas.microsoft.com/office/drawing/2014/main" id="{2AFCC9B9-A52A-3E3C-92E9-7D19E7D4653B}"/>
              </a:ext>
            </a:extLst>
          </p:cNvPr>
          <p:cNvSpPr txBox="1"/>
          <p:nvPr/>
        </p:nvSpPr>
        <p:spPr>
          <a:xfrm>
            <a:off x="5908765" y="711073"/>
            <a:ext cx="3416320" cy="5166992"/>
          </a:xfrm>
          <a:prstGeom prst="rect">
            <a:avLst/>
          </a:prstGeom>
          <a:noFill/>
        </p:spPr>
        <p:txBody>
          <a:bodyPr vert="eaVert" wrap="square" rtlCol="0">
            <a:spAutoFit/>
          </a:bodyPr>
          <a:lstStyle/>
          <a:p>
            <a:pPr>
              <a:lnSpc>
                <a:spcPct val="150000"/>
              </a:lnSpc>
            </a:pPr>
            <a:r>
              <a:rPr lang="en-US" altLang="zh-TW" sz="2800" b="1" dirty="0">
                <a:solidFill>
                  <a:schemeClr val="bg1"/>
                </a:solidFill>
              </a:rPr>
              <a:t>『</a:t>
            </a:r>
            <a:r>
              <a:rPr lang="zh-TW" altLang="en-US" sz="2800" b="1" dirty="0">
                <a:solidFill>
                  <a:schemeClr val="bg1"/>
                </a:solidFill>
              </a:rPr>
              <a:t>如來</a:t>
            </a:r>
            <a:r>
              <a:rPr lang="en-US" altLang="zh-TW" sz="2800" b="1" dirty="0">
                <a:solidFill>
                  <a:schemeClr val="bg1"/>
                </a:solidFill>
              </a:rPr>
              <a:t>』</a:t>
            </a:r>
            <a:r>
              <a:rPr lang="zh-TW" altLang="en-US" sz="2800" b="1" dirty="0">
                <a:solidFill>
                  <a:schemeClr val="bg1"/>
                </a:solidFill>
              </a:rPr>
              <a:t>之義，離一切法差別之虛相，證一切法一如之真性。不見有諸法差別之相，是之謂「如」。不見有一法獨異之相，是之謂</a:t>
            </a:r>
            <a:r>
              <a:rPr lang="en-US" altLang="zh-TW" sz="2800" b="1" dirty="0">
                <a:solidFill>
                  <a:schemeClr val="bg1"/>
                </a:solidFill>
              </a:rPr>
              <a:t>『</a:t>
            </a:r>
            <a:r>
              <a:rPr lang="zh-TW" altLang="en-US" sz="2800" b="1" dirty="0">
                <a:solidFill>
                  <a:schemeClr val="bg1"/>
                </a:solidFill>
              </a:rPr>
              <a:t>諸法如</a:t>
            </a:r>
            <a:r>
              <a:rPr lang="en-US" altLang="zh-TW" sz="2800" b="1" dirty="0">
                <a:solidFill>
                  <a:schemeClr val="bg1"/>
                </a:solidFill>
              </a:rPr>
              <a:t>』</a:t>
            </a:r>
            <a:r>
              <a:rPr lang="zh-TW" altLang="en-US" sz="2800" b="1" dirty="0">
                <a:solidFill>
                  <a:schemeClr val="bg1"/>
                </a:solidFill>
              </a:rPr>
              <a:t>。</a:t>
            </a:r>
          </a:p>
        </p:txBody>
      </p:sp>
      <p:pic>
        <p:nvPicPr>
          <p:cNvPr id="7" name="圖片 6">
            <a:extLst>
              <a:ext uri="{FF2B5EF4-FFF2-40B4-BE49-F238E27FC236}">
                <a16:creationId xmlns:a16="http://schemas.microsoft.com/office/drawing/2014/main" id="{1647E8A1-F76F-F6EC-C5BD-3D7DF186AD8B}"/>
              </a:ext>
            </a:extLst>
          </p:cNvPr>
          <p:cNvPicPr>
            <a:picLocks noChangeAspect="1"/>
          </p:cNvPicPr>
          <p:nvPr/>
        </p:nvPicPr>
        <p:blipFill>
          <a:blip r:embed="rId4"/>
          <a:stretch>
            <a:fillRect/>
          </a:stretch>
        </p:blipFill>
        <p:spPr>
          <a:xfrm>
            <a:off x="10991751" y="760201"/>
            <a:ext cx="864096" cy="4397785"/>
          </a:xfrm>
          <a:prstGeom prst="rect">
            <a:avLst/>
          </a:prstGeom>
        </p:spPr>
      </p:pic>
      <p:sp>
        <p:nvSpPr>
          <p:cNvPr id="8" name="文字方塊 7">
            <a:extLst>
              <a:ext uri="{FF2B5EF4-FFF2-40B4-BE49-F238E27FC236}">
                <a16:creationId xmlns:a16="http://schemas.microsoft.com/office/drawing/2014/main" id="{20951421-02F3-8845-2747-A560406A5EA2}"/>
              </a:ext>
            </a:extLst>
          </p:cNvPr>
          <p:cNvSpPr txBox="1"/>
          <p:nvPr/>
        </p:nvSpPr>
        <p:spPr>
          <a:xfrm>
            <a:off x="426974" y="711073"/>
            <a:ext cx="5355312" cy="5166992"/>
          </a:xfrm>
          <a:prstGeom prst="rect">
            <a:avLst/>
          </a:prstGeom>
          <a:noFill/>
        </p:spPr>
        <p:txBody>
          <a:bodyPr vert="eaVert" wrap="square" rtlCol="0">
            <a:spAutoFit/>
          </a:bodyPr>
          <a:lstStyle/>
          <a:p>
            <a:pPr>
              <a:lnSpc>
                <a:spcPct val="150000"/>
              </a:lnSpc>
            </a:pPr>
            <a:r>
              <a:rPr lang="zh-TW" altLang="en-US" sz="2800" dirty="0">
                <a:solidFill>
                  <a:srgbClr val="FFFF00"/>
                </a:solidFill>
              </a:rPr>
              <a:t>「如」字的意思</a:t>
            </a:r>
            <a:r>
              <a:rPr lang="zh-CN" altLang="en-US" sz="2800" dirty="0">
                <a:solidFill>
                  <a:srgbClr val="FFFF00"/>
                </a:solidFill>
              </a:rPr>
              <a:t>是</a:t>
            </a:r>
            <a:r>
              <a:rPr lang="zh-TW" altLang="en-US" sz="2800" dirty="0">
                <a:solidFill>
                  <a:srgbClr val="FFFF00"/>
                </a:solidFill>
              </a:rPr>
              <a:t>離一切法差別的虛妄相。「離」就是前面講的無住、不執著；也就是我們常講的放下，把心裡面執著分別那些虛妄相，這個念頭統統放下。</a:t>
            </a:r>
            <a:r>
              <a:rPr lang="zh-CN" altLang="en-US" sz="2800" dirty="0">
                <a:solidFill>
                  <a:srgbClr val="FFFF00"/>
                </a:solidFill>
              </a:rPr>
              <a:t>包括</a:t>
            </a:r>
            <a:r>
              <a:rPr lang="zh-TW" altLang="en-US" sz="2800" dirty="0">
                <a:solidFill>
                  <a:srgbClr val="FFFF00"/>
                </a:solidFill>
              </a:rPr>
              <a:t>「心心所」所起的見分跟相分</a:t>
            </a:r>
            <a:r>
              <a:rPr lang="zh-CN" altLang="en-US" sz="2800" dirty="0">
                <a:solidFill>
                  <a:srgbClr val="FFFF00"/>
                </a:solidFill>
              </a:rPr>
              <a:t>也都放下</a:t>
            </a:r>
            <a:r>
              <a:rPr lang="zh-TW" altLang="en-US" sz="2800" dirty="0">
                <a:solidFill>
                  <a:srgbClr val="FFFF00"/>
                </a:solidFill>
              </a:rPr>
              <a:t>。一放下就轉識成智，一轉識成智即同如來。</a:t>
            </a:r>
          </a:p>
        </p:txBody>
      </p:sp>
    </p:spTree>
    <p:extLst>
      <p:ext uri="{BB962C8B-B14F-4D97-AF65-F5344CB8AC3E}">
        <p14:creationId xmlns:p14="http://schemas.microsoft.com/office/powerpoint/2010/main" val="58809648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8" grpId="0"/>
    </p:bldLst>
  </p:timing>
</p:sld>
</file>

<file path=ppt/slides/slide3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4" name="圖片 3">
            <a:extLst>
              <a:ext uri="{FF2B5EF4-FFF2-40B4-BE49-F238E27FC236}">
                <a16:creationId xmlns:a16="http://schemas.microsoft.com/office/drawing/2014/main" id="{70F74F9A-EBD1-C2B1-C6BF-A2665FBB362E}"/>
              </a:ext>
            </a:extLst>
          </p:cNvPr>
          <p:cNvPicPr>
            <a:picLocks noChangeAspect="1"/>
          </p:cNvPicPr>
          <p:nvPr/>
        </p:nvPicPr>
        <p:blipFill>
          <a:blip r:embed="rId3"/>
          <a:stretch>
            <a:fillRect/>
          </a:stretch>
        </p:blipFill>
        <p:spPr>
          <a:xfrm>
            <a:off x="0" y="0"/>
            <a:ext cx="10919742" cy="6859588"/>
          </a:xfrm>
          <a:prstGeom prst="rect">
            <a:avLst/>
          </a:prstGeom>
        </p:spPr>
      </p:pic>
      <p:sp>
        <p:nvSpPr>
          <p:cNvPr id="5" name="匾額 4" descr="佛學概要十四講表 習講">
            <a:extLst>
              <a:ext uri="{FF2B5EF4-FFF2-40B4-BE49-F238E27FC236}">
                <a16:creationId xmlns:a16="http://schemas.microsoft.com/office/drawing/2014/main" id="{A12CF842-8715-1BD2-2CE1-64612E0DAEBF}"/>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dirty="0">
              <a:effectLst>
                <a:glow>
                  <a:schemeClr val="bg1">
                    <a:alpha val="61000"/>
                  </a:schemeClr>
                </a:glow>
              </a:effectLst>
            </a:endParaRPr>
          </a:p>
          <a:p>
            <a:pPr algn="ctr"/>
            <a:r>
              <a:rPr lang="zh-CN" altLang="en-US" dirty="0">
                <a:effectLst>
                  <a:glow>
                    <a:schemeClr val="bg1">
                      <a:alpha val="61000"/>
                    </a:schemeClr>
                  </a:glow>
                </a:effectLst>
              </a:rPr>
              <a:t>第十五講</a:t>
            </a:r>
            <a:endParaRPr lang="zh-TW" altLang="en-US" dirty="0">
              <a:effectLst>
                <a:glow>
                  <a:schemeClr val="bg1">
                    <a:alpha val="61000"/>
                  </a:schemeClr>
                </a:glow>
              </a:effectLst>
            </a:endParaRPr>
          </a:p>
        </p:txBody>
      </p:sp>
      <p:pic>
        <p:nvPicPr>
          <p:cNvPr id="6" name="圖片 5">
            <a:extLst>
              <a:ext uri="{FF2B5EF4-FFF2-40B4-BE49-F238E27FC236}">
                <a16:creationId xmlns:a16="http://schemas.microsoft.com/office/drawing/2014/main" id="{A5DB6263-073F-E49B-0A45-7BF169B16747}"/>
              </a:ext>
            </a:extLst>
          </p:cNvPr>
          <p:cNvPicPr>
            <a:picLocks noChangeAspect="1"/>
          </p:cNvPicPr>
          <p:nvPr/>
        </p:nvPicPr>
        <p:blipFill>
          <a:blip r:embed="rId4">
            <a:extLst>
              <a:ext uri="{BEBA8EAE-BF5A-486C-A8C5-ECC9F3942E4B}">
                <a14:imgProps xmlns:a14="http://schemas.microsoft.com/office/drawing/2010/main">
                  <a14:imgLayer r:embed="rId5">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51790" y="6021144"/>
            <a:ext cx="490484" cy="793026"/>
          </a:xfrm>
          <a:prstGeom prst="rect">
            <a:avLst/>
          </a:prstGeom>
          <a:effectLst>
            <a:glow rad="50800">
              <a:schemeClr val="bg1"/>
            </a:glow>
          </a:effectLst>
        </p:spPr>
      </p:pic>
      <p:sp>
        <p:nvSpPr>
          <p:cNvPr id="7" name="矩形 6">
            <a:extLst>
              <a:ext uri="{FF2B5EF4-FFF2-40B4-BE49-F238E27FC236}">
                <a16:creationId xmlns:a16="http://schemas.microsoft.com/office/drawing/2014/main" id="{43A630E5-CA52-1C61-ED4B-CE01C2C14F2F}"/>
              </a:ext>
            </a:extLst>
          </p:cNvPr>
          <p:cNvSpPr/>
          <p:nvPr/>
        </p:nvSpPr>
        <p:spPr>
          <a:xfrm>
            <a:off x="3286894" y="981522"/>
            <a:ext cx="504056" cy="936104"/>
          </a:xfrm>
          <a:prstGeom prst="rect">
            <a:avLst/>
          </a:prstGeom>
          <a:noFill/>
          <a:ln w="3810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8" name="矩形 7">
            <a:extLst>
              <a:ext uri="{FF2B5EF4-FFF2-40B4-BE49-F238E27FC236}">
                <a16:creationId xmlns:a16="http://schemas.microsoft.com/office/drawing/2014/main" id="{9F452B27-B7FA-C39F-1421-EC135F418A48}"/>
              </a:ext>
            </a:extLst>
          </p:cNvPr>
          <p:cNvSpPr/>
          <p:nvPr/>
        </p:nvSpPr>
        <p:spPr>
          <a:xfrm>
            <a:off x="5015086" y="2349674"/>
            <a:ext cx="504056" cy="432048"/>
          </a:xfrm>
          <a:prstGeom prst="rect">
            <a:avLst/>
          </a:prstGeom>
          <a:noFill/>
          <a:ln w="3810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9" name="矩形 8">
            <a:extLst>
              <a:ext uri="{FF2B5EF4-FFF2-40B4-BE49-F238E27FC236}">
                <a16:creationId xmlns:a16="http://schemas.microsoft.com/office/drawing/2014/main" id="{568A1398-FE8E-7CA4-7D02-ED5EF8266965}"/>
              </a:ext>
            </a:extLst>
          </p:cNvPr>
          <p:cNvSpPr/>
          <p:nvPr/>
        </p:nvSpPr>
        <p:spPr>
          <a:xfrm>
            <a:off x="7535366" y="3285778"/>
            <a:ext cx="504056" cy="432048"/>
          </a:xfrm>
          <a:prstGeom prst="rect">
            <a:avLst/>
          </a:prstGeom>
          <a:noFill/>
          <a:ln w="3810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10" name="矩形 9">
            <a:extLst>
              <a:ext uri="{FF2B5EF4-FFF2-40B4-BE49-F238E27FC236}">
                <a16:creationId xmlns:a16="http://schemas.microsoft.com/office/drawing/2014/main" id="{72182111-78BA-9E50-3ACC-F6A6B847F8DF}"/>
              </a:ext>
            </a:extLst>
          </p:cNvPr>
          <p:cNvSpPr/>
          <p:nvPr/>
        </p:nvSpPr>
        <p:spPr>
          <a:xfrm>
            <a:off x="6167214" y="4221882"/>
            <a:ext cx="504056" cy="1080120"/>
          </a:xfrm>
          <a:prstGeom prst="rect">
            <a:avLst/>
          </a:prstGeom>
          <a:noFill/>
          <a:ln w="3810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11" name="矩形 10">
            <a:extLst>
              <a:ext uri="{FF2B5EF4-FFF2-40B4-BE49-F238E27FC236}">
                <a16:creationId xmlns:a16="http://schemas.microsoft.com/office/drawing/2014/main" id="{16A688A9-81FE-B2C1-D218-42D93124E060}"/>
              </a:ext>
            </a:extLst>
          </p:cNvPr>
          <p:cNvSpPr/>
          <p:nvPr/>
        </p:nvSpPr>
        <p:spPr>
          <a:xfrm>
            <a:off x="6455246" y="5734050"/>
            <a:ext cx="504056" cy="1080120"/>
          </a:xfrm>
          <a:prstGeom prst="rect">
            <a:avLst/>
          </a:prstGeom>
          <a:noFill/>
          <a:ln w="3810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Tree>
    <p:extLst>
      <p:ext uri="{BB962C8B-B14F-4D97-AF65-F5344CB8AC3E}">
        <p14:creationId xmlns:p14="http://schemas.microsoft.com/office/powerpoint/2010/main" val="158616387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Lst>
  </p:timing>
</p:sld>
</file>

<file path=ppt/slides/slide3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654310A3-D5F2-22DA-B0E7-A8E004A5A3C2}"/>
              </a:ext>
            </a:extLst>
          </p:cNvPr>
          <p:cNvSpPr txBox="1"/>
          <p:nvPr/>
        </p:nvSpPr>
        <p:spPr>
          <a:xfrm>
            <a:off x="7337459" y="711073"/>
            <a:ext cx="2123658" cy="5166993"/>
          </a:xfrm>
          <a:prstGeom prst="rect">
            <a:avLst/>
          </a:prstGeom>
          <a:noFill/>
        </p:spPr>
        <p:txBody>
          <a:bodyPr vert="eaVert"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ct val="150000"/>
              </a:lnSpc>
            </a:pPr>
            <a:r>
              <a:rPr lang="zh-TW" altLang="en-US" sz="2800" b="1" dirty="0">
                <a:solidFill>
                  <a:schemeClr val="bg1"/>
                </a:solidFill>
              </a:rPr>
              <a:t>「若有人言。如來得阿耨多羅三藐三菩提。須菩提。實無有法。佛得阿耨多羅三藐三菩提。」</a:t>
            </a:r>
          </a:p>
        </p:txBody>
      </p:sp>
      <p:sp>
        <p:nvSpPr>
          <p:cNvPr id="5" name="文字方塊 4">
            <a:extLst>
              <a:ext uri="{FF2B5EF4-FFF2-40B4-BE49-F238E27FC236}">
                <a16:creationId xmlns:a16="http://schemas.microsoft.com/office/drawing/2014/main" id="{184FCA82-B17A-33F5-B979-CC4755EF223F}"/>
              </a:ext>
            </a:extLst>
          </p:cNvPr>
          <p:cNvSpPr txBox="1"/>
          <p:nvPr/>
        </p:nvSpPr>
        <p:spPr>
          <a:xfrm>
            <a:off x="3502918" y="739520"/>
            <a:ext cx="3416320" cy="5166992"/>
          </a:xfrm>
          <a:prstGeom prst="rect">
            <a:avLst/>
          </a:prstGeom>
          <a:noFill/>
        </p:spPr>
        <p:txBody>
          <a:bodyPr vert="eaVert" wrap="square" rtlCol="0">
            <a:spAutoFit/>
          </a:bodyPr>
          <a:lstStyle/>
          <a:p>
            <a:pPr>
              <a:lnSpc>
                <a:spcPct val="150000"/>
              </a:lnSpc>
            </a:pPr>
            <a:r>
              <a:rPr lang="zh-TW" altLang="en-US" sz="2800" b="1" dirty="0">
                <a:solidFill>
                  <a:schemeClr val="bg1"/>
                </a:solidFill>
              </a:rPr>
              <a:t>或疑其仍為有法，殊不知實無有法也。但為明其覺已究竟。無以名之，名為</a:t>
            </a:r>
            <a:r>
              <a:rPr lang="en-US" altLang="zh-TW" sz="2800" b="1" dirty="0">
                <a:solidFill>
                  <a:schemeClr val="bg1"/>
                </a:solidFill>
              </a:rPr>
              <a:t>『</a:t>
            </a:r>
            <a:r>
              <a:rPr lang="zh-TW" altLang="en-US" sz="2800" b="1" dirty="0">
                <a:solidFill>
                  <a:schemeClr val="bg1"/>
                </a:solidFill>
              </a:rPr>
              <a:t>佛得阿耨多羅三藐三菩提</a:t>
            </a:r>
            <a:r>
              <a:rPr lang="en-US" altLang="zh-TW" sz="2800" b="1" dirty="0">
                <a:solidFill>
                  <a:schemeClr val="bg1"/>
                </a:solidFill>
              </a:rPr>
              <a:t>』</a:t>
            </a:r>
            <a:r>
              <a:rPr lang="zh-TW" altLang="en-US" sz="2800" b="1" dirty="0">
                <a:solidFill>
                  <a:schemeClr val="bg1"/>
                </a:solidFill>
              </a:rPr>
              <a:t>耳。若約性德言，實是諸法一如。</a:t>
            </a:r>
          </a:p>
        </p:txBody>
      </p:sp>
      <p:pic>
        <p:nvPicPr>
          <p:cNvPr id="7" name="圖片 6">
            <a:extLst>
              <a:ext uri="{FF2B5EF4-FFF2-40B4-BE49-F238E27FC236}">
                <a16:creationId xmlns:a16="http://schemas.microsoft.com/office/drawing/2014/main" id="{23A555E3-A363-7DE7-A395-D6729D3C2870}"/>
              </a:ext>
            </a:extLst>
          </p:cNvPr>
          <p:cNvPicPr>
            <a:picLocks noChangeAspect="1"/>
          </p:cNvPicPr>
          <p:nvPr/>
        </p:nvPicPr>
        <p:blipFill>
          <a:blip r:embed="rId3"/>
          <a:stretch>
            <a:fillRect/>
          </a:stretch>
        </p:blipFill>
        <p:spPr>
          <a:xfrm>
            <a:off x="9863188" y="739520"/>
            <a:ext cx="462025" cy="4415999"/>
          </a:xfrm>
          <a:prstGeom prst="rect">
            <a:avLst/>
          </a:prstGeom>
        </p:spPr>
      </p:pic>
      <p:sp>
        <p:nvSpPr>
          <p:cNvPr id="8" name="匾額 7" descr="佛學概要十四講表 習講">
            <a:extLst>
              <a:ext uri="{FF2B5EF4-FFF2-40B4-BE49-F238E27FC236}">
                <a16:creationId xmlns:a16="http://schemas.microsoft.com/office/drawing/2014/main" id="{2116A3F0-0481-0EB5-D4FD-EACEE016350D}"/>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dirty="0">
              <a:effectLst>
                <a:glow>
                  <a:schemeClr val="bg1">
                    <a:alpha val="61000"/>
                  </a:schemeClr>
                </a:glow>
              </a:effectLst>
            </a:endParaRPr>
          </a:p>
          <a:p>
            <a:pPr algn="ctr"/>
            <a:r>
              <a:rPr lang="zh-CN" altLang="en-US" dirty="0">
                <a:effectLst>
                  <a:glow>
                    <a:schemeClr val="bg1">
                      <a:alpha val="61000"/>
                    </a:schemeClr>
                  </a:glow>
                </a:effectLst>
              </a:rPr>
              <a:t>第十五講</a:t>
            </a:r>
            <a:endParaRPr lang="zh-TW" altLang="en-US" dirty="0">
              <a:effectLst>
                <a:glow>
                  <a:schemeClr val="bg1">
                    <a:alpha val="61000"/>
                  </a:schemeClr>
                </a:glow>
              </a:effectLst>
            </a:endParaRPr>
          </a:p>
        </p:txBody>
      </p:sp>
      <p:pic>
        <p:nvPicPr>
          <p:cNvPr id="9" name="圖片 8">
            <a:extLst>
              <a:ext uri="{FF2B5EF4-FFF2-40B4-BE49-F238E27FC236}">
                <a16:creationId xmlns:a16="http://schemas.microsoft.com/office/drawing/2014/main" id="{6A988B52-3FAB-345C-2D47-EEA99DED4E62}"/>
              </a:ext>
            </a:extLst>
          </p:cNvPr>
          <p:cNvPicPr>
            <a:picLocks noChangeAspect="1"/>
          </p:cNvPicPr>
          <p:nvPr/>
        </p:nvPicPr>
        <p:blipFill>
          <a:blip r:embed="rId4">
            <a:extLst>
              <a:ext uri="{BEBA8EAE-BF5A-486C-A8C5-ECC9F3942E4B}">
                <a14:imgProps xmlns:a14="http://schemas.microsoft.com/office/drawing/2010/main">
                  <a14:imgLayer r:embed="rId5">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51790" y="6021144"/>
            <a:ext cx="490484" cy="793026"/>
          </a:xfrm>
          <a:prstGeom prst="rect">
            <a:avLst/>
          </a:prstGeom>
          <a:effectLst>
            <a:glow rad="50800">
              <a:schemeClr val="bg1"/>
            </a:glow>
          </a:effectLst>
        </p:spPr>
      </p:pic>
    </p:spTree>
    <p:extLst>
      <p:ext uri="{BB962C8B-B14F-4D97-AF65-F5344CB8AC3E}">
        <p14:creationId xmlns:p14="http://schemas.microsoft.com/office/powerpoint/2010/main" val="211737614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4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匾額 1" descr="佛學概要十四講表 習講">
            <a:extLst>
              <a:ext uri="{FF2B5EF4-FFF2-40B4-BE49-F238E27FC236}">
                <a16:creationId xmlns:a16="http://schemas.microsoft.com/office/drawing/2014/main" id="{829E62E3-F9BF-F19A-4208-40C4A222612E}"/>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dirty="0">
              <a:effectLst>
                <a:glow>
                  <a:schemeClr val="bg1">
                    <a:alpha val="61000"/>
                  </a:schemeClr>
                </a:glow>
              </a:effectLst>
            </a:endParaRPr>
          </a:p>
          <a:p>
            <a:pPr algn="ctr"/>
            <a:r>
              <a:rPr lang="zh-CN" altLang="en-US" dirty="0">
                <a:effectLst>
                  <a:glow>
                    <a:schemeClr val="bg1">
                      <a:alpha val="61000"/>
                    </a:schemeClr>
                  </a:glow>
                </a:effectLst>
              </a:rPr>
              <a:t>第十五講</a:t>
            </a:r>
            <a:endParaRPr lang="zh-TW" altLang="en-US" dirty="0">
              <a:effectLst>
                <a:glow>
                  <a:schemeClr val="bg1">
                    <a:alpha val="61000"/>
                  </a:schemeClr>
                </a:glow>
              </a:effectLst>
            </a:endParaRPr>
          </a:p>
        </p:txBody>
      </p:sp>
      <p:pic>
        <p:nvPicPr>
          <p:cNvPr id="3" name="圖片 2">
            <a:extLst>
              <a:ext uri="{FF2B5EF4-FFF2-40B4-BE49-F238E27FC236}">
                <a16:creationId xmlns:a16="http://schemas.microsoft.com/office/drawing/2014/main" id="{0F452ECB-FDF6-E54E-F909-C7B04867A5B8}"/>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51790" y="6021144"/>
            <a:ext cx="490484" cy="793026"/>
          </a:xfrm>
          <a:prstGeom prst="rect">
            <a:avLst/>
          </a:prstGeom>
          <a:effectLst>
            <a:glow rad="50800">
              <a:schemeClr val="bg1"/>
            </a:glow>
          </a:effectLst>
        </p:spPr>
      </p:pic>
      <p:sp>
        <p:nvSpPr>
          <p:cNvPr id="6" name="文字方塊 5">
            <a:extLst>
              <a:ext uri="{FF2B5EF4-FFF2-40B4-BE49-F238E27FC236}">
                <a16:creationId xmlns:a16="http://schemas.microsoft.com/office/drawing/2014/main" id="{5BAF244F-54BA-E6A1-F930-3F62AB065DC2}"/>
              </a:ext>
            </a:extLst>
          </p:cNvPr>
          <p:cNvSpPr txBox="1"/>
          <p:nvPr/>
        </p:nvSpPr>
        <p:spPr>
          <a:xfrm>
            <a:off x="2134766" y="846298"/>
            <a:ext cx="8586966" cy="5166992"/>
          </a:xfrm>
          <a:prstGeom prst="rect">
            <a:avLst/>
          </a:prstGeom>
          <a:noFill/>
        </p:spPr>
        <p:txBody>
          <a:bodyPr vert="eaVert" wrap="square" rtlCol="0">
            <a:spAutoFit/>
          </a:bodyPr>
          <a:lstStyle/>
          <a:p>
            <a:pPr>
              <a:lnSpc>
                <a:spcPct val="150000"/>
              </a:lnSpc>
            </a:pPr>
            <a:r>
              <a:rPr lang="zh-TW" altLang="en-US" sz="2800" dirty="0">
                <a:solidFill>
                  <a:srgbClr val="FFFF00"/>
                </a:solidFill>
              </a:rPr>
              <a:t>成佛才叫如來。成佛是得無上正等正覺</a:t>
            </a:r>
            <a:r>
              <a:rPr lang="zh-CN" altLang="en-US" sz="2800" dirty="0">
                <a:solidFill>
                  <a:srgbClr val="FFFF00"/>
                </a:solidFill>
              </a:rPr>
              <a:t>。</a:t>
            </a:r>
            <a:r>
              <a:rPr lang="zh-TW" altLang="en-US" sz="2800" dirty="0">
                <a:solidFill>
                  <a:srgbClr val="FFFF00"/>
                </a:solidFill>
              </a:rPr>
              <a:t>有沒有一個無上正等正覺法？給諸位說，沒有。你以為還有一個無上正等正覺法，你就執著法相。既然沒有，為什麼佛要說出這麼一個名相？佛不說就沒有法子顯示，必須要建立這些假名，顯示事實的真相。這是我們必須要知道的，所有的言說、名相，都是不得已而建立的；換句話說，全都是假設的，你可不能當真。所以教你不執著，教給你「法尚應捨，何況非法」。</a:t>
            </a:r>
          </a:p>
        </p:txBody>
      </p:sp>
    </p:spTree>
    <p:extLst>
      <p:ext uri="{BB962C8B-B14F-4D97-AF65-F5344CB8AC3E}">
        <p14:creationId xmlns:p14="http://schemas.microsoft.com/office/powerpoint/2010/main" val="1158548782"/>
      </p:ext>
    </p:extLst>
  </p:cSld>
  <p:clrMapOvr>
    <a:overrideClrMapping bg1="lt1" tx1="dk1" bg2="lt2" tx2="dk2" accent1="accent1" accent2="accent2" accent3="accent3" accent4="accent4" accent5="accent5" accent6="accent6" hlink="hlink" folHlink="folHlink"/>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匾額 1" descr="佛學概要十四講表 習講">
            <a:extLst>
              <a:ext uri="{FF2B5EF4-FFF2-40B4-BE49-F238E27FC236}">
                <a16:creationId xmlns:a16="http://schemas.microsoft.com/office/drawing/2014/main" id="{2449AD98-1191-767F-C99E-05A65244A6BD}"/>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dirty="0">
              <a:effectLst>
                <a:glow>
                  <a:schemeClr val="bg1">
                    <a:alpha val="61000"/>
                  </a:schemeClr>
                </a:glow>
              </a:effectLst>
            </a:endParaRPr>
          </a:p>
          <a:p>
            <a:pPr algn="ctr"/>
            <a:r>
              <a:rPr lang="zh-CN" altLang="en-US" dirty="0">
                <a:effectLst>
                  <a:glow>
                    <a:schemeClr val="bg1">
                      <a:alpha val="61000"/>
                    </a:schemeClr>
                  </a:glow>
                </a:effectLst>
              </a:rPr>
              <a:t>第十五講</a:t>
            </a:r>
            <a:endParaRPr lang="zh-TW" altLang="en-US" dirty="0">
              <a:effectLst>
                <a:glow>
                  <a:schemeClr val="bg1">
                    <a:alpha val="61000"/>
                  </a:schemeClr>
                </a:glow>
              </a:effectLst>
            </a:endParaRPr>
          </a:p>
        </p:txBody>
      </p:sp>
      <p:pic>
        <p:nvPicPr>
          <p:cNvPr id="3" name="圖片 2">
            <a:extLst>
              <a:ext uri="{FF2B5EF4-FFF2-40B4-BE49-F238E27FC236}">
                <a16:creationId xmlns:a16="http://schemas.microsoft.com/office/drawing/2014/main" id="{4EDA8D83-486B-76C1-C588-22687FDD0873}"/>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51790" y="6021144"/>
            <a:ext cx="490484" cy="793026"/>
          </a:xfrm>
          <a:prstGeom prst="rect">
            <a:avLst/>
          </a:prstGeom>
          <a:effectLst>
            <a:glow rad="50800">
              <a:schemeClr val="bg1"/>
            </a:glow>
          </a:effectLst>
        </p:spPr>
      </p:pic>
      <p:sp>
        <p:nvSpPr>
          <p:cNvPr id="4" name="文字方塊 3">
            <a:extLst>
              <a:ext uri="{FF2B5EF4-FFF2-40B4-BE49-F238E27FC236}">
                <a16:creationId xmlns:a16="http://schemas.microsoft.com/office/drawing/2014/main" id="{5A911458-E32D-1271-5A03-66AE15884EDC}"/>
              </a:ext>
            </a:extLst>
          </p:cNvPr>
          <p:cNvSpPr txBox="1"/>
          <p:nvPr/>
        </p:nvSpPr>
        <p:spPr>
          <a:xfrm>
            <a:off x="8255446" y="749355"/>
            <a:ext cx="1477328" cy="5166993"/>
          </a:xfrm>
          <a:prstGeom prst="rect">
            <a:avLst/>
          </a:prstGeom>
          <a:noFill/>
        </p:spPr>
        <p:txBody>
          <a:bodyPr vert="eaVert"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ct val="150000"/>
              </a:lnSpc>
            </a:pPr>
            <a:r>
              <a:rPr lang="zh-TW" altLang="en-US" sz="2800" b="1" dirty="0">
                <a:solidFill>
                  <a:schemeClr val="bg1"/>
                </a:solidFill>
              </a:rPr>
              <a:t>「須菩提。如來所得阿耨多羅三藐三菩提。於是中無實無虛。」</a:t>
            </a:r>
          </a:p>
        </p:txBody>
      </p:sp>
      <p:sp>
        <p:nvSpPr>
          <p:cNvPr id="5" name="文字方塊 4">
            <a:extLst>
              <a:ext uri="{FF2B5EF4-FFF2-40B4-BE49-F238E27FC236}">
                <a16:creationId xmlns:a16="http://schemas.microsoft.com/office/drawing/2014/main" id="{E24AE2B9-8F95-E3A1-482C-56E9148E48DD}"/>
              </a:ext>
            </a:extLst>
          </p:cNvPr>
          <p:cNvSpPr txBox="1"/>
          <p:nvPr/>
        </p:nvSpPr>
        <p:spPr>
          <a:xfrm>
            <a:off x="6566985" y="830553"/>
            <a:ext cx="1477328" cy="5166992"/>
          </a:xfrm>
          <a:prstGeom prst="rect">
            <a:avLst/>
          </a:prstGeom>
          <a:noFill/>
        </p:spPr>
        <p:txBody>
          <a:bodyPr vert="eaVert" wrap="square" rtlCol="0">
            <a:spAutoFit/>
          </a:bodyPr>
          <a:lstStyle/>
          <a:p>
            <a:pPr>
              <a:lnSpc>
                <a:spcPct val="150000"/>
              </a:lnSpc>
            </a:pPr>
            <a:r>
              <a:rPr lang="en-US" altLang="zh-TW" sz="2800" b="1" dirty="0">
                <a:solidFill>
                  <a:schemeClr val="bg1"/>
                </a:solidFill>
              </a:rPr>
              <a:t>『</a:t>
            </a:r>
            <a:r>
              <a:rPr lang="zh-TW" altLang="en-US" sz="2800" b="1" dirty="0">
                <a:solidFill>
                  <a:schemeClr val="bg1"/>
                </a:solidFill>
              </a:rPr>
              <a:t>如來所得</a:t>
            </a:r>
            <a:r>
              <a:rPr lang="en-US" altLang="zh-TW" sz="2800" b="1" dirty="0">
                <a:solidFill>
                  <a:schemeClr val="bg1"/>
                </a:solidFill>
              </a:rPr>
              <a:t>』</a:t>
            </a:r>
            <a:r>
              <a:rPr lang="zh-TW" altLang="en-US" sz="2800" b="1" dirty="0">
                <a:solidFill>
                  <a:schemeClr val="bg1"/>
                </a:solidFill>
              </a:rPr>
              <a:t>者，唯一</a:t>
            </a:r>
            <a:r>
              <a:rPr lang="en-US" altLang="zh-TW" sz="2800" b="1" dirty="0">
                <a:solidFill>
                  <a:schemeClr val="bg1"/>
                </a:solidFill>
              </a:rPr>
              <a:t>『</a:t>
            </a:r>
            <a:r>
              <a:rPr lang="zh-TW" altLang="en-US" sz="2800" b="1" dirty="0">
                <a:solidFill>
                  <a:schemeClr val="bg1"/>
                </a:solidFill>
              </a:rPr>
              <a:t>無實無虛</a:t>
            </a:r>
            <a:r>
              <a:rPr lang="en-US" altLang="zh-TW" sz="2800" b="1" dirty="0">
                <a:solidFill>
                  <a:schemeClr val="bg1"/>
                </a:solidFill>
              </a:rPr>
              <a:t>』</a:t>
            </a:r>
            <a:r>
              <a:rPr lang="zh-TW" altLang="en-US" sz="2800" b="1" dirty="0">
                <a:solidFill>
                  <a:schemeClr val="bg1"/>
                </a:solidFill>
              </a:rPr>
              <a:t>，即是「諸法如義」。</a:t>
            </a:r>
          </a:p>
        </p:txBody>
      </p:sp>
      <p:pic>
        <p:nvPicPr>
          <p:cNvPr id="7" name="圖片 6">
            <a:extLst>
              <a:ext uri="{FF2B5EF4-FFF2-40B4-BE49-F238E27FC236}">
                <a16:creationId xmlns:a16="http://schemas.microsoft.com/office/drawing/2014/main" id="{BCFF0E8E-C4CB-4054-B1A8-5ED317078A21}"/>
              </a:ext>
            </a:extLst>
          </p:cNvPr>
          <p:cNvPicPr>
            <a:picLocks noChangeAspect="1"/>
          </p:cNvPicPr>
          <p:nvPr/>
        </p:nvPicPr>
        <p:blipFill>
          <a:blip r:embed="rId5"/>
          <a:stretch>
            <a:fillRect/>
          </a:stretch>
        </p:blipFill>
        <p:spPr>
          <a:xfrm>
            <a:off x="10087924" y="909513"/>
            <a:ext cx="615794" cy="2721319"/>
          </a:xfrm>
          <a:prstGeom prst="rect">
            <a:avLst/>
          </a:prstGeom>
        </p:spPr>
      </p:pic>
      <p:sp>
        <p:nvSpPr>
          <p:cNvPr id="8" name="文字方塊 7">
            <a:extLst>
              <a:ext uri="{FF2B5EF4-FFF2-40B4-BE49-F238E27FC236}">
                <a16:creationId xmlns:a16="http://schemas.microsoft.com/office/drawing/2014/main" id="{60C3AB1A-940D-F22D-CBB8-57AE0E6993F3}"/>
              </a:ext>
            </a:extLst>
          </p:cNvPr>
          <p:cNvSpPr txBox="1"/>
          <p:nvPr/>
        </p:nvSpPr>
        <p:spPr>
          <a:xfrm>
            <a:off x="2233478" y="838733"/>
            <a:ext cx="4062651" cy="5166992"/>
          </a:xfrm>
          <a:prstGeom prst="rect">
            <a:avLst/>
          </a:prstGeom>
          <a:noFill/>
        </p:spPr>
        <p:txBody>
          <a:bodyPr vert="eaVert" wrap="square" rtlCol="0">
            <a:spAutoFit/>
          </a:bodyPr>
          <a:lstStyle/>
          <a:p>
            <a:pPr>
              <a:lnSpc>
                <a:spcPct val="150000"/>
              </a:lnSpc>
            </a:pPr>
            <a:r>
              <a:rPr lang="zh-TW" altLang="en-US" sz="2800" b="1" dirty="0">
                <a:solidFill>
                  <a:schemeClr val="bg1"/>
                </a:solidFill>
              </a:rPr>
              <a:t>如來所得之法，乃是實相。實相者，無相無不相。無相，</a:t>
            </a:r>
            <a:r>
              <a:rPr lang="en-US" altLang="zh-TW" sz="2800" b="1" dirty="0">
                <a:solidFill>
                  <a:schemeClr val="bg1"/>
                </a:solidFill>
              </a:rPr>
              <a:t>『</a:t>
            </a:r>
            <a:r>
              <a:rPr lang="zh-TW" altLang="en-US" sz="2800" b="1" dirty="0">
                <a:solidFill>
                  <a:schemeClr val="bg1"/>
                </a:solidFill>
              </a:rPr>
              <a:t>無實</a:t>
            </a:r>
            <a:r>
              <a:rPr lang="en-US" altLang="zh-TW" sz="2800" b="1" dirty="0">
                <a:solidFill>
                  <a:schemeClr val="bg1"/>
                </a:solidFill>
              </a:rPr>
              <a:t>』</a:t>
            </a:r>
            <a:r>
              <a:rPr lang="zh-TW" altLang="en-US" sz="2800" b="1" dirty="0">
                <a:solidFill>
                  <a:schemeClr val="bg1"/>
                </a:solidFill>
              </a:rPr>
              <a:t>也。無不相，</a:t>
            </a:r>
            <a:r>
              <a:rPr lang="en-US" altLang="zh-TW" sz="2800" b="1" dirty="0">
                <a:solidFill>
                  <a:schemeClr val="bg1"/>
                </a:solidFill>
              </a:rPr>
              <a:t>『</a:t>
            </a:r>
            <a:r>
              <a:rPr lang="zh-TW" altLang="en-US" sz="2800" b="1" dirty="0">
                <a:solidFill>
                  <a:schemeClr val="bg1"/>
                </a:solidFill>
              </a:rPr>
              <a:t>無虛</a:t>
            </a:r>
            <a:r>
              <a:rPr lang="en-US" altLang="zh-TW" sz="2800" b="1" dirty="0">
                <a:solidFill>
                  <a:schemeClr val="bg1"/>
                </a:solidFill>
              </a:rPr>
              <a:t>』</a:t>
            </a:r>
            <a:r>
              <a:rPr lang="zh-TW" altLang="en-US" sz="2800" b="1" dirty="0">
                <a:solidFill>
                  <a:schemeClr val="bg1"/>
                </a:solidFill>
              </a:rPr>
              <a:t>也。若究竟言之，相不相皆無，故曰</a:t>
            </a:r>
            <a:r>
              <a:rPr lang="en-US" altLang="zh-TW" sz="2800" b="1" dirty="0">
                <a:solidFill>
                  <a:schemeClr val="bg1"/>
                </a:solidFill>
              </a:rPr>
              <a:t>『</a:t>
            </a:r>
            <a:r>
              <a:rPr lang="zh-TW" altLang="en-US" sz="2800" b="1" dirty="0">
                <a:solidFill>
                  <a:schemeClr val="bg1"/>
                </a:solidFill>
              </a:rPr>
              <a:t>無實無虛</a:t>
            </a:r>
            <a:r>
              <a:rPr lang="en-US" altLang="zh-TW" sz="2800" b="1" dirty="0">
                <a:solidFill>
                  <a:schemeClr val="bg1"/>
                </a:solidFill>
              </a:rPr>
              <a:t>』</a:t>
            </a:r>
            <a:r>
              <a:rPr lang="zh-TW" altLang="en-US" sz="2800" b="1" dirty="0">
                <a:solidFill>
                  <a:schemeClr val="bg1"/>
                </a:solidFill>
              </a:rPr>
              <a:t>。虛實皆無，是為真實之法。以證成上文真實之說也。</a:t>
            </a:r>
          </a:p>
        </p:txBody>
      </p:sp>
    </p:spTree>
    <p:extLst>
      <p:ext uri="{BB962C8B-B14F-4D97-AF65-F5344CB8AC3E}">
        <p14:creationId xmlns:p14="http://schemas.microsoft.com/office/powerpoint/2010/main" val="4263254566"/>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8" grpId="0"/>
    </p:bldLst>
  </p:timing>
</p:sld>
</file>

<file path=ppt/slides/slide4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4" name="圖片 3">
            <a:extLst>
              <a:ext uri="{FF2B5EF4-FFF2-40B4-BE49-F238E27FC236}">
                <a16:creationId xmlns:a16="http://schemas.microsoft.com/office/drawing/2014/main" id="{D2C4CBEA-C97F-2CBB-0CCD-2D9437C9698E}"/>
              </a:ext>
            </a:extLst>
          </p:cNvPr>
          <p:cNvPicPr>
            <a:picLocks noChangeAspect="1"/>
          </p:cNvPicPr>
          <p:nvPr/>
        </p:nvPicPr>
        <p:blipFill>
          <a:blip r:embed="rId3"/>
          <a:stretch>
            <a:fillRect/>
          </a:stretch>
        </p:blipFill>
        <p:spPr>
          <a:xfrm>
            <a:off x="0" y="0"/>
            <a:ext cx="10919742" cy="6859588"/>
          </a:xfrm>
          <a:prstGeom prst="rect">
            <a:avLst/>
          </a:prstGeom>
        </p:spPr>
      </p:pic>
      <p:sp>
        <p:nvSpPr>
          <p:cNvPr id="5" name="匾額 4" descr="佛學概要十四講表 習講">
            <a:extLst>
              <a:ext uri="{FF2B5EF4-FFF2-40B4-BE49-F238E27FC236}">
                <a16:creationId xmlns:a16="http://schemas.microsoft.com/office/drawing/2014/main" id="{A1BC4F65-1A1E-E2D8-8464-0C1D0FAA68E2}"/>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dirty="0">
              <a:effectLst>
                <a:glow>
                  <a:schemeClr val="bg1">
                    <a:alpha val="61000"/>
                  </a:schemeClr>
                </a:glow>
              </a:effectLst>
            </a:endParaRPr>
          </a:p>
          <a:p>
            <a:pPr algn="ctr"/>
            <a:r>
              <a:rPr lang="zh-CN" altLang="en-US" dirty="0">
                <a:effectLst>
                  <a:glow>
                    <a:schemeClr val="bg1">
                      <a:alpha val="61000"/>
                    </a:schemeClr>
                  </a:glow>
                </a:effectLst>
              </a:rPr>
              <a:t>第十五講</a:t>
            </a:r>
            <a:endParaRPr lang="zh-TW" altLang="en-US" dirty="0">
              <a:effectLst>
                <a:glow>
                  <a:schemeClr val="bg1">
                    <a:alpha val="61000"/>
                  </a:schemeClr>
                </a:glow>
              </a:effectLst>
            </a:endParaRPr>
          </a:p>
        </p:txBody>
      </p:sp>
      <p:pic>
        <p:nvPicPr>
          <p:cNvPr id="6" name="圖片 5">
            <a:extLst>
              <a:ext uri="{FF2B5EF4-FFF2-40B4-BE49-F238E27FC236}">
                <a16:creationId xmlns:a16="http://schemas.microsoft.com/office/drawing/2014/main" id="{AEE38E96-5FDB-5017-11D2-C76E4309A31D}"/>
              </a:ext>
            </a:extLst>
          </p:cNvPr>
          <p:cNvPicPr>
            <a:picLocks noChangeAspect="1"/>
          </p:cNvPicPr>
          <p:nvPr/>
        </p:nvPicPr>
        <p:blipFill>
          <a:blip r:embed="rId4">
            <a:extLst>
              <a:ext uri="{BEBA8EAE-BF5A-486C-A8C5-ECC9F3942E4B}">
                <a14:imgProps xmlns:a14="http://schemas.microsoft.com/office/drawing/2010/main">
                  <a14:imgLayer r:embed="rId5">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51790" y="6021144"/>
            <a:ext cx="490484" cy="793026"/>
          </a:xfrm>
          <a:prstGeom prst="rect">
            <a:avLst/>
          </a:prstGeom>
          <a:effectLst>
            <a:glow rad="50800">
              <a:schemeClr val="bg1"/>
            </a:glow>
          </a:effectLst>
        </p:spPr>
      </p:pic>
      <p:sp>
        <p:nvSpPr>
          <p:cNvPr id="7" name="矩形 6">
            <a:extLst>
              <a:ext uri="{FF2B5EF4-FFF2-40B4-BE49-F238E27FC236}">
                <a16:creationId xmlns:a16="http://schemas.microsoft.com/office/drawing/2014/main" id="{BA3C41F4-52C4-7C60-CBC4-1E33538D26EE}"/>
              </a:ext>
            </a:extLst>
          </p:cNvPr>
          <p:cNvSpPr/>
          <p:nvPr/>
        </p:nvSpPr>
        <p:spPr>
          <a:xfrm>
            <a:off x="3286894" y="981522"/>
            <a:ext cx="504056" cy="936104"/>
          </a:xfrm>
          <a:prstGeom prst="rect">
            <a:avLst/>
          </a:prstGeom>
          <a:noFill/>
          <a:ln w="3810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8" name="矩形 7">
            <a:extLst>
              <a:ext uri="{FF2B5EF4-FFF2-40B4-BE49-F238E27FC236}">
                <a16:creationId xmlns:a16="http://schemas.microsoft.com/office/drawing/2014/main" id="{30440822-F0B5-A8BF-8C14-10AFABCCFF95}"/>
              </a:ext>
            </a:extLst>
          </p:cNvPr>
          <p:cNvSpPr/>
          <p:nvPr/>
        </p:nvSpPr>
        <p:spPr>
          <a:xfrm>
            <a:off x="5015086" y="2349674"/>
            <a:ext cx="504056" cy="432048"/>
          </a:xfrm>
          <a:prstGeom prst="rect">
            <a:avLst/>
          </a:prstGeom>
          <a:noFill/>
          <a:ln w="3810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9" name="矩形 8">
            <a:extLst>
              <a:ext uri="{FF2B5EF4-FFF2-40B4-BE49-F238E27FC236}">
                <a16:creationId xmlns:a16="http://schemas.microsoft.com/office/drawing/2014/main" id="{8A78558B-7DB0-B102-C5A6-CA6343428E42}"/>
              </a:ext>
            </a:extLst>
          </p:cNvPr>
          <p:cNvSpPr/>
          <p:nvPr/>
        </p:nvSpPr>
        <p:spPr>
          <a:xfrm>
            <a:off x="7535366" y="3285778"/>
            <a:ext cx="504056" cy="432048"/>
          </a:xfrm>
          <a:prstGeom prst="rect">
            <a:avLst/>
          </a:prstGeom>
          <a:noFill/>
          <a:ln w="3810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10" name="矩形 9">
            <a:extLst>
              <a:ext uri="{FF2B5EF4-FFF2-40B4-BE49-F238E27FC236}">
                <a16:creationId xmlns:a16="http://schemas.microsoft.com/office/drawing/2014/main" id="{18E7CFE2-1229-49B7-F2BF-F2D7206E9366}"/>
              </a:ext>
            </a:extLst>
          </p:cNvPr>
          <p:cNvSpPr/>
          <p:nvPr/>
        </p:nvSpPr>
        <p:spPr>
          <a:xfrm>
            <a:off x="6167214" y="4221882"/>
            <a:ext cx="504056" cy="1080120"/>
          </a:xfrm>
          <a:prstGeom prst="rect">
            <a:avLst/>
          </a:prstGeom>
          <a:noFill/>
          <a:ln w="3810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11" name="矩形 10">
            <a:extLst>
              <a:ext uri="{FF2B5EF4-FFF2-40B4-BE49-F238E27FC236}">
                <a16:creationId xmlns:a16="http://schemas.microsoft.com/office/drawing/2014/main" id="{E2043A95-8814-3688-5DA6-170C793AA9CA}"/>
              </a:ext>
            </a:extLst>
          </p:cNvPr>
          <p:cNvSpPr/>
          <p:nvPr/>
        </p:nvSpPr>
        <p:spPr>
          <a:xfrm>
            <a:off x="5807174" y="5734050"/>
            <a:ext cx="504056" cy="1080120"/>
          </a:xfrm>
          <a:prstGeom prst="rect">
            <a:avLst/>
          </a:prstGeom>
          <a:noFill/>
          <a:ln w="3810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Tree>
    <p:extLst>
      <p:ext uri="{BB962C8B-B14F-4D97-AF65-F5344CB8AC3E}">
        <p14:creationId xmlns:p14="http://schemas.microsoft.com/office/powerpoint/2010/main" val="103143272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Lst>
  </p:timing>
</p:sld>
</file>

<file path=ppt/slides/slide4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B9871C77-D3BF-92CB-2DB7-D81AB41CB34D}"/>
              </a:ext>
            </a:extLst>
          </p:cNvPr>
          <p:cNvSpPr txBox="1"/>
          <p:nvPr/>
        </p:nvSpPr>
        <p:spPr>
          <a:xfrm>
            <a:off x="10093134" y="749355"/>
            <a:ext cx="830997" cy="5166993"/>
          </a:xfrm>
          <a:prstGeom prst="rect">
            <a:avLst/>
          </a:prstGeom>
          <a:noFill/>
        </p:spPr>
        <p:txBody>
          <a:bodyPr vert="eaVert"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ct val="150000"/>
              </a:lnSpc>
            </a:pPr>
            <a:r>
              <a:rPr lang="zh-TW" altLang="en-US" sz="2800" b="1" dirty="0">
                <a:solidFill>
                  <a:schemeClr val="bg1"/>
                </a:solidFill>
              </a:rPr>
              <a:t>「是故如來說一切法皆是佛法</a:t>
            </a:r>
            <a:r>
              <a:rPr lang="zh-CN" altLang="en-US" sz="2800" b="1" dirty="0">
                <a:solidFill>
                  <a:schemeClr val="bg1"/>
                </a:solidFill>
              </a:rPr>
              <a:t>。</a:t>
            </a:r>
            <a:r>
              <a:rPr lang="zh-TW" altLang="en-US" sz="2800" b="1" dirty="0">
                <a:solidFill>
                  <a:schemeClr val="bg1"/>
                </a:solidFill>
              </a:rPr>
              <a:t>」</a:t>
            </a:r>
          </a:p>
        </p:txBody>
      </p:sp>
      <p:sp>
        <p:nvSpPr>
          <p:cNvPr id="5" name="文字方塊 4">
            <a:extLst>
              <a:ext uri="{FF2B5EF4-FFF2-40B4-BE49-F238E27FC236}">
                <a16:creationId xmlns:a16="http://schemas.microsoft.com/office/drawing/2014/main" id="{099CAB80-8589-63CE-75BC-A4A313674C89}"/>
              </a:ext>
            </a:extLst>
          </p:cNvPr>
          <p:cNvSpPr txBox="1"/>
          <p:nvPr/>
        </p:nvSpPr>
        <p:spPr>
          <a:xfrm>
            <a:off x="5130641" y="846298"/>
            <a:ext cx="4708981" cy="5166992"/>
          </a:xfrm>
          <a:prstGeom prst="rect">
            <a:avLst/>
          </a:prstGeom>
          <a:noFill/>
        </p:spPr>
        <p:txBody>
          <a:bodyPr vert="eaVert" wrap="square" rtlCol="0">
            <a:spAutoFit/>
          </a:bodyPr>
          <a:lstStyle/>
          <a:p>
            <a:pPr>
              <a:lnSpc>
                <a:spcPct val="150000"/>
              </a:lnSpc>
            </a:pPr>
            <a:r>
              <a:rPr lang="zh-TW" altLang="en-US" sz="2800" b="1" dirty="0">
                <a:solidFill>
                  <a:schemeClr val="bg1"/>
                </a:solidFill>
              </a:rPr>
              <a:t>諸法緣生而無實，同一如實而無虛。所以</a:t>
            </a:r>
            <a:r>
              <a:rPr lang="en-US" altLang="zh-TW" sz="2800" b="1" dirty="0">
                <a:solidFill>
                  <a:schemeClr val="bg1"/>
                </a:solidFill>
              </a:rPr>
              <a:t>『</a:t>
            </a:r>
            <a:r>
              <a:rPr lang="zh-TW" altLang="en-US" sz="2800" b="1" dirty="0">
                <a:solidFill>
                  <a:schemeClr val="bg1"/>
                </a:solidFill>
              </a:rPr>
              <a:t>如來說一切法皆是佛法</a:t>
            </a:r>
            <a:r>
              <a:rPr lang="en-US" altLang="zh-TW" sz="2800" b="1" dirty="0">
                <a:solidFill>
                  <a:schemeClr val="bg1"/>
                </a:solidFill>
              </a:rPr>
              <a:t>』</a:t>
            </a:r>
            <a:r>
              <a:rPr lang="zh-TW" altLang="en-US" sz="2800" b="1" dirty="0">
                <a:solidFill>
                  <a:schemeClr val="bg1"/>
                </a:solidFill>
              </a:rPr>
              <a:t>。由「諸法如義」，開出「無實無虛」。即以無實無虛，顯明一切皆是，證成諸法一如。展轉相生、相釋、相成，其實皆明一義，「應無所住」是也。</a:t>
            </a:r>
          </a:p>
        </p:txBody>
      </p:sp>
      <p:pic>
        <p:nvPicPr>
          <p:cNvPr id="7" name="圖片 6">
            <a:extLst>
              <a:ext uri="{FF2B5EF4-FFF2-40B4-BE49-F238E27FC236}">
                <a16:creationId xmlns:a16="http://schemas.microsoft.com/office/drawing/2014/main" id="{6B5DC1BB-A2AF-33E4-9504-880CEECD46AA}"/>
              </a:ext>
            </a:extLst>
          </p:cNvPr>
          <p:cNvPicPr>
            <a:picLocks noChangeAspect="1"/>
          </p:cNvPicPr>
          <p:nvPr/>
        </p:nvPicPr>
        <p:blipFill>
          <a:blip r:embed="rId3"/>
          <a:stretch>
            <a:fillRect/>
          </a:stretch>
        </p:blipFill>
        <p:spPr>
          <a:xfrm>
            <a:off x="11177643" y="909514"/>
            <a:ext cx="742287" cy="4855124"/>
          </a:xfrm>
          <a:prstGeom prst="rect">
            <a:avLst/>
          </a:prstGeom>
        </p:spPr>
      </p:pic>
      <p:sp>
        <p:nvSpPr>
          <p:cNvPr id="9" name="文字方塊 8">
            <a:extLst>
              <a:ext uri="{FF2B5EF4-FFF2-40B4-BE49-F238E27FC236}">
                <a16:creationId xmlns:a16="http://schemas.microsoft.com/office/drawing/2014/main" id="{D57510BF-D02F-6736-C9E1-2D56B30600BA}"/>
              </a:ext>
            </a:extLst>
          </p:cNvPr>
          <p:cNvSpPr txBox="1"/>
          <p:nvPr/>
        </p:nvSpPr>
        <p:spPr>
          <a:xfrm>
            <a:off x="270483" y="749355"/>
            <a:ext cx="4698722" cy="5166992"/>
          </a:xfrm>
          <a:prstGeom prst="rect">
            <a:avLst/>
          </a:prstGeom>
          <a:noFill/>
        </p:spPr>
        <p:txBody>
          <a:bodyPr vert="eaVert" wrap="square" rtlCol="0">
            <a:spAutoFit/>
          </a:bodyPr>
          <a:lstStyle/>
          <a:p>
            <a:pPr>
              <a:lnSpc>
                <a:spcPts val="4400"/>
              </a:lnSpc>
            </a:pPr>
            <a:r>
              <a:rPr lang="zh-TW" altLang="en-US" sz="2800" dirty="0">
                <a:solidFill>
                  <a:srgbClr val="FFFF00"/>
                </a:solidFill>
              </a:rPr>
              <a:t>「相生、相釋、相成」這六個字，佛四十九年所說的一切經，就是相生、相釋、相成。一切經說的是我們的生活，我們的過去、現在、未來。從我們的起心動念，講到我們日常生活行為，業因果報剎那相續，這六個字，你才曉得含義是多麼的深廣。</a:t>
            </a:r>
          </a:p>
        </p:txBody>
      </p:sp>
      <p:sp>
        <p:nvSpPr>
          <p:cNvPr id="2" name="文字方塊 1">
            <a:extLst>
              <a:ext uri="{FF2B5EF4-FFF2-40B4-BE49-F238E27FC236}">
                <a16:creationId xmlns:a16="http://schemas.microsoft.com/office/drawing/2014/main" id="{349EF8E3-19BF-3FCA-D0F8-F34A2B3E37EA}"/>
              </a:ext>
            </a:extLst>
          </p:cNvPr>
          <p:cNvSpPr txBox="1"/>
          <p:nvPr/>
        </p:nvSpPr>
        <p:spPr>
          <a:xfrm>
            <a:off x="10559702" y="4797946"/>
            <a:ext cx="830997" cy="2808312"/>
          </a:xfrm>
          <a:prstGeom prst="rect">
            <a:avLst/>
          </a:prstGeom>
          <a:noFill/>
        </p:spPr>
        <p:txBody>
          <a:bodyPr vert="eaVert"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ct val="150000"/>
              </a:lnSpc>
            </a:pPr>
            <a:r>
              <a:rPr lang="zh-CN" altLang="en-US" sz="2800" b="1" dirty="0">
                <a:solidFill>
                  <a:srgbClr val="FFFF00"/>
                </a:solidFill>
              </a:rPr>
              <a:t>明離一切相</a:t>
            </a:r>
            <a:endParaRPr lang="zh-TW" altLang="en-US" sz="2800" b="1" dirty="0">
              <a:solidFill>
                <a:srgbClr val="FFFF00"/>
              </a:solidFill>
            </a:endParaRPr>
          </a:p>
        </p:txBody>
      </p:sp>
    </p:spTree>
    <p:extLst>
      <p:ext uri="{BB962C8B-B14F-4D97-AF65-F5344CB8AC3E}">
        <p14:creationId xmlns:p14="http://schemas.microsoft.com/office/powerpoint/2010/main" val="1797483782"/>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9" grpId="0"/>
      <p:bldP spid="2" grpId="0"/>
    </p:bldLst>
  </p:timing>
</p:sld>
</file>

<file path=ppt/slides/slide4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匾額 1" descr="佛學概要十四講表 習講">
            <a:extLst>
              <a:ext uri="{FF2B5EF4-FFF2-40B4-BE49-F238E27FC236}">
                <a16:creationId xmlns:a16="http://schemas.microsoft.com/office/drawing/2014/main" id="{2E4C7CFE-C5BB-A2BA-4E54-A4C798586F45}"/>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dirty="0">
              <a:effectLst>
                <a:glow>
                  <a:schemeClr val="bg1">
                    <a:alpha val="61000"/>
                  </a:schemeClr>
                </a:glow>
              </a:effectLst>
            </a:endParaRPr>
          </a:p>
          <a:p>
            <a:pPr algn="ctr"/>
            <a:r>
              <a:rPr lang="zh-CN" altLang="en-US" dirty="0">
                <a:effectLst>
                  <a:glow>
                    <a:schemeClr val="bg1">
                      <a:alpha val="61000"/>
                    </a:schemeClr>
                  </a:glow>
                </a:effectLst>
              </a:rPr>
              <a:t>第十五講</a:t>
            </a:r>
            <a:endParaRPr lang="zh-TW" altLang="en-US" dirty="0">
              <a:effectLst>
                <a:glow>
                  <a:schemeClr val="bg1">
                    <a:alpha val="61000"/>
                  </a:schemeClr>
                </a:glow>
              </a:effectLst>
            </a:endParaRPr>
          </a:p>
        </p:txBody>
      </p:sp>
      <p:pic>
        <p:nvPicPr>
          <p:cNvPr id="3" name="圖片 2">
            <a:extLst>
              <a:ext uri="{FF2B5EF4-FFF2-40B4-BE49-F238E27FC236}">
                <a16:creationId xmlns:a16="http://schemas.microsoft.com/office/drawing/2014/main" id="{04ECB7EE-FA14-4CC4-E876-3E34E026EAC9}"/>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81912" y="6021144"/>
            <a:ext cx="490484" cy="793026"/>
          </a:xfrm>
          <a:prstGeom prst="rect">
            <a:avLst/>
          </a:prstGeom>
          <a:effectLst>
            <a:glow rad="50800">
              <a:schemeClr val="bg1"/>
            </a:glow>
          </a:effectLst>
        </p:spPr>
      </p:pic>
      <p:sp>
        <p:nvSpPr>
          <p:cNvPr id="8" name="文字方塊 7">
            <a:extLst>
              <a:ext uri="{FF2B5EF4-FFF2-40B4-BE49-F238E27FC236}">
                <a16:creationId xmlns:a16="http://schemas.microsoft.com/office/drawing/2014/main" id="{9AF11CE7-CCF8-159E-207E-21DFD87900FC}"/>
              </a:ext>
            </a:extLst>
          </p:cNvPr>
          <p:cNvSpPr txBox="1"/>
          <p:nvPr/>
        </p:nvSpPr>
        <p:spPr>
          <a:xfrm>
            <a:off x="5951190" y="832520"/>
            <a:ext cx="4708981" cy="5166992"/>
          </a:xfrm>
          <a:prstGeom prst="rect">
            <a:avLst/>
          </a:prstGeom>
          <a:noFill/>
        </p:spPr>
        <p:txBody>
          <a:bodyPr vert="eaVert" wrap="square" rtlCol="0">
            <a:spAutoFit/>
          </a:bodyPr>
          <a:lstStyle/>
          <a:p>
            <a:pPr>
              <a:lnSpc>
                <a:spcPct val="150000"/>
              </a:lnSpc>
            </a:pPr>
            <a:r>
              <a:rPr lang="en-US" altLang="zh-TW" sz="2800" b="1" dirty="0">
                <a:solidFill>
                  <a:schemeClr val="bg1"/>
                </a:solidFill>
              </a:rPr>
              <a:t>『</a:t>
            </a:r>
            <a:r>
              <a:rPr lang="zh-TW" altLang="en-US" sz="2800" b="1" dirty="0">
                <a:solidFill>
                  <a:schemeClr val="bg1"/>
                </a:solidFill>
              </a:rPr>
              <a:t>如來說</a:t>
            </a:r>
            <a:r>
              <a:rPr lang="en-US" altLang="zh-TW" sz="2800" b="1" dirty="0">
                <a:solidFill>
                  <a:schemeClr val="bg1"/>
                </a:solidFill>
              </a:rPr>
              <a:t>』</a:t>
            </a:r>
            <a:r>
              <a:rPr lang="zh-TW" altLang="en-US" sz="2800" b="1" dirty="0">
                <a:solidFill>
                  <a:schemeClr val="bg1"/>
                </a:solidFill>
              </a:rPr>
              <a:t>三字最要，明其是約性而說。離相觀性，則頭頭是道。</a:t>
            </a:r>
            <a:r>
              <a:rPr lang="en-US" altLang="zh-TW" sz="2800" b="1" dirty="0">
                <a:solidFill>
                  <a:schemeClr val="bg1"/>
                </a:solidFill>
              </a:rPr>
              <a:t>《</a:t>
            </a:r>
            <a:r>
              <a:rPr lang="zh-TW" altLang="en-US" sz="2800" b="1" dirty="0">
                <a:solidFill>
                  <a:schemeClr val="bg1"/>
                </a:solidFill>
              </a:rPr>
              <a:t>楞嚴</a:t>
            </a:r>
            <a:r>
              <a:rPr lang="en-US" altLang="zh-TW" sz="2800" b="1" dirty="0">
                <a:solidFill>
                  <a:schemeClr val="bg1"/>
                </a:solidFill>
              </a:rPr>
              <a:t>》</a:t>
            </a:r>
            <a:r>
              <a:rPr lang="zh-TW" altLang="en-US" sz="2800" b="1" dirty="0">
                <a:solidFill>
                  <a:schemeClr val="bg1"/>
                </a:solidFill>
              </a:rPr>
              <a:t>云：「五蘊、六入、乃至十八界，皆如來藏妙真如性。」古德言：「窗外黃花，莫非般若。庭前翠竹，盡是真如。」是之謂</a:t>
            </a:r>
            <a:r>
              <a:rPr lang="en-US" altLang="zh-TW" sz="2800" b="1" dirty="0">
                <a:solidFill>
                  <a:schemeClr val="bg1"/>
                </a:solidFill>
              </a:rPr>
              <a:t>『</a:t>
            </a:r>
            <a:r>
              <a:rPr lang="zh-TW" altLang="en-US" sz="2800" b="1" dirty="0">
                <a:solidFill>
                  <a:schemeClr val="bg1"/>
                </a:solidFill>
              </a:rPr>
              <a:t>一切法皆是佛法</a:t>
            </a:r>
            <a:r>
              <a:rPr lang="en-US" altLang="zh-TW" sz="2800" b="1" dirty="0">
                <a:solidFill>
                  <a:schemeClr val="bg1"/>
                </a:solidFill>
              </a:rPr>
              <a:t>』</a:t>
            </a:r>
            <a:r>
              <a:rPr lang="zh-TW" altLang="en-US" sz="2800" b="1" dirty="0">
                <a:solidFill>
                  <a:schemeClr val="bg1"/>
                </a:solidFill>
              </a:rPr>
              <a:t>。</a:t>
            </a:r>
          </a:p>
        </p:txBody>
      </p:sp>
    </p:spTree>
    <p:extLst>
      <p:ext uri="{BB962C8B-B14F-4D97-AF65-F5344CB8AC3E}">
        <p14:creationId xmlns:p14="http://schemas.microsoft.com/office/powerpoint/2010/main" val="2803075862"/>
      </p:ext>
    </p:extLst>
  </p:cSld>
  <p:clrMapOvr>
    <a:overrideClrMapping bg1="lt1" tx1="dk1" bg2="lt2" tx2="dk2" accent1="accent1" accent2="accent2" accent3="accent3" accent4="accent4" accent5="accent5" accent6="accent6" hlink="hlink" folHlink="folHlink"/>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48A23157-06AD-4D9B-39D0-CC5B0A0C7BFA}"/>
              </a:ext>
            </a:extLst>
          </p:cNvPr>
          <p:cNvSpPr txBox="1"/>
          <p:nvPr/>
        </p:nvSpPr>
        <p:spPr>
          <a:xfrm>
            <a:off x="9514422" y="730247"/>
            <a:ext cx="1477328" cy="5166993"/>
          </a:xfrm>
          <a:prstGeom prst="rect">
            <a:avLst/>
          </a:prstGeom>
          <a:noFill/>
        </p:spPr>
        <p:txBody>
          <a:bodyPr vert="eaVert"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ct val="150000"/>
              </a:lnSpc>
            </a:pPr>
            <a:r>
              <a:rPr lang="zh-TW" altLang="en-US" sz="2800" b="1" dirty="0">
                <a:solidFill>
                  <a:schemeClr val="bg1"/>
                </a:solidFill>
              </a:rPr>
              <a:t>「須菩提。所言一切法者。即非一切法。是故名一切法。」</a:t>
            </a:r>
          </a:p>
        </p:txBody>
      </p:sp>
      <p:sp>
        <p:nvSpPr>
          <p:cNvPr id="5" name="文字方塊 4">
            <a:extLst>
              <a:ext uri="{FF2B5EF4-FFF2-40B4-BE49-F238E27FC236}">
                <a16:creationId xmlns:a16="http://schemas.microsoft.com/office/drawing/2014/main" id="{4D4F78B2-A5CB-3A32-7814-F8F5B3D84C72}"/>
              </a:ext>
            </a:extLst>
          </p:cNvPr>
          <p:cNvSpPr txBox="1"/>
          <p:nvPr/>
        </p:nvSpPr>
        <p:spPr>
          <a:xfrm>
            <a:off x="6709593" y="846298"/>
            <a:ext cx="2769989" cy="5166992"/>
          </a:xfrm>
          <a:prstGeom prst="rect">
            <a:avLst/>
          </a:prstGeom>
          <a:noFill/>
        </p:spPr>
        <p:txBody>
          <a:bodyPr vert="eaVert" wrap="square" rtlCol="0">
            <a:spAutoFit/>
          </a:bodyPr>
          <a:lstStyle/>
          <a:p>
            <a:pPr>
              <a:lnSpc>
                <a:spcPct val="150000"/>
              </a:lnSpc>
            </a:pPr>
            <a:r>
              <a:rPr lang="en-US" altLang="zh-TW" sz="2800" b="1" dirty="0">
                <a:solidFill>
                  <a:schemeClr val="bg1"/>
                </a:solidFill>
              </a:rPr>
              <a:t>『</a:t>
            </a:r>
            <a:r>
              <a:rPr lang="zh-TW" altLang="en-US" sz="2800" b="1" dirty="0">
                <a:solidFill>
                  <a:schemeClr val="bg1"/>
                </a:solidFill>
              </a:rPr>
              <a:t>一切法</a:t>
            </a:r>
            <a:r>
              <a:rPr lang="en-US" altLang="zh-TW" sz="2800" b="1" dirty="0">
                <a:solidFill>
                  <a:schemeClr val="bg1"/>
                </a:solidFill>
              </a:rPr>
              <a:t>』</a:t>
            </a:r>
            <a:r>
              <a:rPr lang="zh-TW" altLang="en-US" sz="2800" b="1" dirty="0">
                <a:solidFill>
                  <a:schemeClr val="bg1"/>
                </a:solidFill>
              </a:rPr>
              <a:t>，知其</a:t>
            </a:r>
            <a:r>
              <a:rPr lang="en-US" altLang="zh-TW" sz="2800" b="1" dirty="0">
                <a:solidFill>
                  <a:schemeClr val="bg1"/>
                </a:solidFill>
              </a:rPr>
              <a:t>『</a:t>
            </a:r>
            <a:r>
              <a:rPr lang="zh-TW" altLang="en-US" sz="2800" b="1" dirty="0">
                <a:solidFill>
                  <a:schemeClr val="bg1"/>
                </a:solidFill>
              </a:rPr>
              <a:t>即非</a:t>
            </a:r>
            <a:r>
              <a:rPr lang="en-US" altLang="zh-TW" sz="2800" b="1" dirty="0">
                <a:solidFill>
                  <a:schemeClr val="bg1"/>
                </a:solidFill>
              </a:rPr>
              <a:t>』</a:t>
            </a:r>
            <a:r>
              <a:rPr lang="zh-TW" altLang="en-US" sz="2800" b="1" dirty="0">
                <a:solidFill>
                  <a:schemeClr val="bg1"/>
                </a:solidFill>
              </a:rPr>
              <a:t>，而不著相。則是佛法而非一切法矣。知是假名幻相，而歸於性。雖名一切法，而皆是佛法矣。</a:t>
            </a:r>
          </a:p>
        </p:txBody>
      </p:sp>
      <p:pic>
        <p:nvPicPr>
          <p:cNvPr id="7" name="圖片 6">
            <a:extLst>
              <a:ext uri="{FF2B5EF4-FFF2-40B4-BE49-F238E27FC236}">
                <a16:creationId xmlns:a16="http://schemas.microsoft.com/office/drawing/2014/main" id="{1C6D74F9-8739-E2B5-8B29-5AECAB4A2E79}"/>
              </a:ext>
            </a:extLst>
          </p:cNvPr>
          <p:cNvPicPr>
            <a:picLocks noChangeAspect="1"/>
          </p:cNvPicPr>
          <p:nvPr/>
        </p:nvPicPr>
        <p:blipFill>
          <a:blip r:embed="rId3"/>
          <a:stretch>
            <a:fillRect/>
          </a:stretch>
        </p:blipFill>
        <p:spPr>
          <a:xfrm>
            <a:off x="11125151" y="959395"/>
            <a:ext cx="658687" cy="2974455"/>
          </a:xfrm>
          <a:prstGeom prst="rect">
            <a:avLst/>
          </a:prstGeom>
        </p:spPr>
      </p:pic>
      <p:sp>
        <p:nvSpPr>
          <p:cNvPr id="8" name="文字方塊 7">
            <a:extLst>
              <a:ext uri="{FF2B5EF4-FFF2-40B4-BE49-F238E27FC236}">
                <a16:creationId xmlns:a16="http://schemas.microsoft.com/office/drawing/2014/main" id="{A17FA817-79DA-B1BE-F594-0867816B2469}"/>
              </a:ext>
            </a:extLst>
          </p:cNvPr>
          <p:cNvSpPr txBox="1"/>
          <p:nvPr/>
        </p:nvSpPr>
        <p:spPr>
          <a:xfrm>
            <a:off x="207769" y="905372"/>
            <a:ext cx="6391493" cy="5166992"/>
          </a:xfrm>
          <a:prstGeom prst="rect">
            <a:avLst/>
          </a:prstGeom>
          <a:noFill/>
        </p:spPr>
        <p:txBody>
          <a:bodyPr vert="eaVert" wrap="square" rtlCol="0">
            <a:spAutoFit/>
          </a:bodyPr>
          <a:lstStyle/>
          <a:p>
            <a:pPr>
              <a:lnSpc>
                <a:spcPts val="4400"/>
              </a:lnSpc>
            </a:pPr>
            <a:r>
              <a:rPr lang="zh-TW" altLang="en-US" sz="2800" dirty="0">
                <a:solidFill>
                  <a:srgbClr val="FFFF00"/>
                </a:solidFill>
              </a:rPr>
              <a:t>前面講一切法皆是佛法，問題是著不著相，不著相皆是佛法。什麼叫佛法？佛法是諸法一如、無實無虛，這是佛法。一執著了，不是落在實這一邊，就是落在虛那一邊，就不是佛法。以六道來說，欲界、色界著有，落在有這一邊；無色界執著在空那一邊，都不能出六道。看破了，真正看到一切法無實無虛，自自然然放下，那個日子過得多快樂！</a:t>
            </a:r>
          </a:p>
        </p:txBody>
      </p:sp>
    </p:spTree>
    <p:extLst>
      <p:ext uri="{BB962C8B-B14F-4D97-AF65-F5344CB8AC3E}">
        <p14:creationId xmlns:p14="http://schemas.microsoft.com/office/powerpoint/2010/main" val="233284940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8" grpId="0"/>
    </p:bldLst>
  </p:timing>
</p:sld>
</file>

<file path=ppt/theme/theme1.xml><?xml version="1.0" encoding="utf-8"?>
<a:theme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docProps/app.xml><?xml version="1.0" encoding="utf-8"?>
<Properties xmlns="http://schemas.openxmlformats.org/officeDocument/2006/extended-properties" xmlns:vt="http://schemas.openxmlformats.org/officeDocument/2006/docPropsVTypes">
  <Template/>
  <TotalTime>33493</TotalTime>
  <Words>5504</Words>
  <Application>Microsoft Office PowerPoint</Application>
  <PresentationFormat>自訂</PresentationFormat>
  <Paragraphs>227</Paragraphs>
  <Slides>45</Slides>
  <Notes>1</Notes>
  <HiddenSlides>0</HiddenSlides>
  <MMClips>0</MMClips>
  <ScaleCrop>false</ScaleCrop>
  <HeadingPairs>
    <vt:vector size="6" baseType="variant">
      <vt:variant>
        <vt:lpstr>使用字型</vt:lpstr>
      </vt:variant>
      <vt:variant>
        <vt:i4>2</vt:i4>
      </vt:variant>
      <vt:variant>
        <vt:lpstr>佈景主題</vt:lpstr>
      </vt:variant>
      <vt:variant>
        <vt:i4>1</vt:i4>
      </vt:variant>
      <vt:variant>
        <vt:lpstr>投影片標題</vt:lpstr>
      </vt:variant>
      <vt:variant>
        <vt:i4>45</vt:i4>
      </vt:variant>
    </vt:vector>
  </HeadingPairs>
  <TitlesOfParts>
    <vt:vector size="48" baseType="lpstr">
      <vt:lpstr>Arial</vt:lpstr>
      <vt:lpstr>Calibri</vt:lpstr>
      <vt:lpstr>Office 主题</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幻灯片 1</dc:title>
  <dc:creator>Administrator</dc:creator>
  <cp:lastModifiedBy>Shengmiao</cp:lastModifiedBy>
  <cp:revision>783</cp:revision>
  <dcterms:created xsi:type="dcterms:W3CDTF">2019-12-17T19:51:00Z</dcterms:created>
  <dcterms:modified xsi:type="dcterms:W3CDTF">2025-05-11T20:26:04Z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2052-11.1.0.9513</vt:lpwstr>
  </property>
</Properties>
</file>