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61" r:id="rId3"/>
    <p:sldId id="263" r:id="rId4"/>
    <p:sldId id="264" r:id="rId5"/>
    <p:sldId id="265" r:id="rId6"/>
    <p:sldId id="258" r:id="rId7"/>
    <p:sldId id="259" r:id="rId8"/>
    <p:sldId id="26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6" d="100"/>
          <a:sy n="66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1A978C-B042-4EA1-9FAF-BD92CCC595EC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0C6A93-DBA2-4F6D-8EAB-3EA679D51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5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0C6A93-DBA2-4F6D-8EAB-3EA679D5149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4490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13622-529F-493D-9878-FDFE441548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60EFC9-9280-47A6-B231-E54456ADCC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B2BF-8175-49CD-A769-165952D3A8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35639A-0305-4B87-835F-4AF6A5D8C2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16D9C-F2BF-4465-B9D4-E1A1D3517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491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7E45F-ED6C-4EF6-9F0A-4690857F8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48C17B-C940-46E1-A90C-3C6764BA36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6EFE9-18C2-4CBF-84D1-7FC2D0986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71187E-63DF-48C0-A5B8-23308087AC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586BC1-4A0F-4B3A-BB6B-58CF9570C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9178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80CAC-6F4C-4B8F-AA08-4B0B78000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1947DB-0498-4542-A18E-11D867CB23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76657F-06C5-4008-9587-68673F846D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D0D131-E28C-4C1D-BDEF-764D3B3CAF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2DF1C0-5B72-4F0D-B585-A609461655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635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1B0F8-7659-4CDE-8499-CE2D9F28E6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FE31B7-D588-42E7-A2F4-913714AFDE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31824A-B70E-4980-9710-ABCC4E1D1F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E49988-5FDD-4482-B187-76DB4E64D3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06BB64-4511-4439-9EDF-E127A54E9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53C19E-A068-4136-A4E8-44D8FD156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859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33BCB-E51E-43C8-BDE9-1305AB0BF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6F8D59-B538-4A24-8515-E44D40B5D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091FFF-E728-441C-B0BB-43BF2CBA04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1330C8-391A-4E19-ADDC-BBC00A9E2DB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42CE31-C0A7-4761-9AEE-83FACE1B8D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0E9100-AB54-4767-857B-A77B03B099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2988C4-691A-41E8-A9FD-D7C1BA08C3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4FEB2B-3844-464A-B20C-AAAFAE9CE8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3877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775BD-77EC-4225-8F26-514AB3D9CD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C60CF4-FCA3-4B56-A33C-ACF1986B50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7CBA56-37C7-4CFD-8C5B-38D4213D0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3F762E-547C-4C9F-91CB-52DC3E41BA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3476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6ECF1C-87D5-4288-8CD1-7267D28BF6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BEAEAD-6041-4736-AD5D-911B0D934F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E89001-08A3-42F4-9240-2BB52930C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892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22D3E-D3C8-4450-9E81-659851064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F7D12-D0D2-40DA-B5B5-B58A18B74D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6B0698-1907-4780-9457-2B40EB1AC4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014626-CFEB-4EAB-B74C-A39D036CC9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7E45C7-27BC-4723-B4A3-9D0F9C3CD6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07D630-460A-4B1D-AC98-C89B7E41CB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5844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C1C9A-8CCD-46BD-96BC-AEE18BE6D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D54DA3-6E99-4BB4-88F1-023813412D9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C39321-1ECB-47F5-A6B2-EFC53422EB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D53D3C-620A-4C84-AECD-E831DB5635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2854F-C626-45AC-9263-A9466E895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EBB2CA-DA02-4945-AF7A-51F408A94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935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E06D3-BF2C-4A8B-83C2-789CD97CF7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6EC44C-8855-4BBE-BCED-2843275D06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4B8B6-11F1-44B8-B046-0C3D21BBF9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769821-631E-4065-A04D-FC66C94CA3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53C1AF-3A85-466A-BAD6-2999594FD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843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900A89E-D028-43B1-88F1-3BC162F592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8848D5-8688-4ECF-B0D0-C5C5765F7D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8DC2BF-EB81-41DC-86EA-9E22FBAF84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2C0318-9312-48BE-876E-4FDFE63DC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76B41D-B02B-402A-A661-B51D036DF3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2198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D008BC-381A-48DC-A81E-C27BFC94B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C5C7A9-E9DE-465A-86A3-70C9DC4706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0DD8AB-B5B4-432D-B9F4-5DA883AB78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7DB266-3541-4244-B449-DC253795AF3A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48C843-FB5D-4223-BBAF-8FADD0C2CB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D2032B-0F02-4F8B-ABE9-B4CBA9DA9E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B329F0-567B-4BEC-AF20-7956788B7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101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EEFFE-84D0-4403-80A9-3BB74C5F1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Activity 1 (30 mins)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13B89-E30F-44BE-B789-691DDDF20A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Open the file ‘Birthweight’ using SPSS. </a:t>
            </a:r>
          </a:p>
          <a:p>
            <a:r>
              <a:rPr lang="en-US" dirty="0"/>
              <a:t>Produce a summary table of the following variables: Head circumference (cm); Length of baby (cm); Birthweight (kg); Gestational age at birth (weeks); Maternal age; Maternal height (cm); Mother's pre-pregnancy weight (kg); Father's age; Years father was in education; Number of cigarettes smoked per day by father; Father's height (cm); Number of cigarettes smoked per day by mother</a:t>
            </a:r>
          </a:p>
          <a:p>
            <a:r>
              <a:rPr lang="en-US" dirty="0"/>
              <a:t>Explain the summary table in 150 words.  </a:t>
            </a:r>
          </a:p>
        </p:txBody>
      </p:sp>
    </p:spTree>
    <p:extLst>
      <p:ext uri="{BB962C8B-B14F-4D97-AF65-F5344CB8AC3E}">
        <p14:creationId xmlns:p14="http://schemas.microsoft.com/office/powerpoint/2010/main" val="3448306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E664C-2275-4DD1-BBC6-D48658B8F9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Excel function - IF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12F78-95CC-47A1-8D02-191FBBDD6F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IF function allows you to make logical comparisons between a value and what you expect.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Let's find out baby size!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3332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E664C-2275-4DD1-BBC6-D48658B8F9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Excel function - PIVOT TABLES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12F78-95CC-47A1-8D02-191FBBDD6F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PivotTable is very useful to calculate, summarize, and analyze data. Also, you can see comparisons, patterns, and trends in your data.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Let's find out total number, average baby height and weight, mother/father min/max age and height!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US" dirty="0"/>
              <a:t>https://support.microsoft.com/en-us/office/create-a-pivottable-to-analyze-worksheet-data-a9a84538-bfe9-40a9-a8e9-f99134456576</a:t>
            </a:r>
          </a:p>
        </p:txBody>
      </p:sp>
    </p:spTree>
    <p:extLst>
      <p:ext uri="{BB962C8B-B14F-4D97-AF65-F5344CB8AC3E}">
        <p14:creationId xmlns:p14="http://schemas.microsoft.com/office/powerpoint/2010/main" val="3417116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E664C-2275-4DD1-BBC6-D48658B8F9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Excel function – Charts and Graphs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12F78-95CC-47A1-8D02-191FBBDD6F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8" name="Picture 4" descr="Qt Charts Overview | Qt Charts 5.15.8">
            <a:extLst>
              <a:ext uri="{FF2B5EF4-FFF2-40B4-BE49-F238E27FC236}">
                <a16:creationId xmlns:a16="http://schemas.microsoft.com/office/drawing/2014/main" id="{C9FEA1A7-F623-482A-A464-C14DED5BE0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5920" y="1404398"/>
            <a:ext cx="9299575" cy="5453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56809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41161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Activity 2: Pivot Tables – </a:t>
            </a:r>
            <a:r>
              <a:rPr lang="en-GB" b="1" dirty="0">
                <a:solidFill>
                  <a:srgbClr val="FF0000"/>
                </a:solidFill>
              </a:rPr>
              <a:t>Charts and </a:t>
            </a:r>
            <a:r>
              <a:rPr lang="en-GB" b="1" dirty="0" smtClean="0">
                <a:solidFill>
                  <a:srgbClr val="FF0000"/>
                </a:solidFill>
              </a:rPr>
              <a:t>Graphs (30 </a:t>
            </a:r>
            <a:r>
              <a:rPr lang="en-GB" b="1" dirty="0" err="1" smtClean="0">
                <a:solidFill>
                  <a:srgbClr val="FF0000"/>
                </a:solidFill>
              </a:rPr>
              <a:t>mins</a:t>
            </a:r>
            <a:r>
              <a:rPr lang="en-GB" b="1" dirty="0" smtClean="0">
                <a:solidFill>
                  <a:srgbClr val="FF0000"/>
                </a:solidFill>
              </a:rPr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07910"/>
            <a:ext cx="10221686" cy="470580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Using the sample Superstore file, utilise Pivot Tables and Pivot Charts to create the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>
                <a:solidFill>
                  <a:srgbClr val="FF0000"/>
                </a:solidFill>
              </a:rPr>
              <a:t>Line Chart </a:t>
            </a:r>
            <a:r>
              <a:rPr lang="en-GB" dirty="0" smtClean="0"/>
              <a:t>for </a:t>
            </a:r>
            <a:r>
              <a:rPr lang="en-GB" b="1" dirty="0" smtClean="0"/>
              <a:t>Shipping Date and Sales</a:t>
            </a:r>
            <a:r>
              <a:rPr lang="en-GB" dirty="0" smtClean="0"/>
              <a:t>,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>
                <a:solidFill>
                  <a:srgbClr val="FF0000"/>
                </a:solidFill>
              </a:rPr>
              <a:t>Histogram</a:t>
            </a:r>
            <a:r>
              <a:rPr lang="en-GB" dirty="0" smtClean="0"/>
              <a:t> for </a:t>
            </a:r>
            <a:r>
              <a:rPr lang="en-GB" b="1" dirty="0" smtClean="0"/>
              <a:t>City and Profit</a:t>
            </a:r>
            <a:r>
              <a:rPr lang="en-GB" dirty="0" smtClean="0"/>
              <a:t>,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>
                <a:solidFill>
                  <a:srgbClr val="FF0000"/>
                </a:solidFill>
              </a:rPr>
              <a:t>Bar Chart </a:t>
            </a:r>
            <a:r>
              <a:rPr lang="en-GB" dirty="0" smtClean="0"/>
              <a:t>for </a:t>
            </a:r>
            <a:r>
              <a:rPr lang="en-GB" b="1" dirty="0" smtClean="0"/>
              <a:t>Year of Order Date and Sales</a:t>
            </a:r>
            <a:r>
              <a:rPr lang="en-GB" dirty="0" smtClean="0"/>
              <a:t>. 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>
                <a:solidFill>
                  <a:srgbClr val="FF0000"/>
                </a:solidFill>
              </a:rPr>
              <a:t>Pie Chart (in percentage) </a:t>
            </a:r>
            <a:r>
              <a:rPr lang="en-GB" dirty="0" smtClean="0"/>
              <a:t>for the discounts given for the Product Sub-categories. </a:t>
            </a:r>
          </a:p>
          <a:p>
            <a:pPr marL="0" indent="0">
              <a:buNone/>
            </a:pPr>
            <a:r>
              <a:rPr lang="en-GB" dirty="0" smtClean="0"/>
              <a:t>Create a Dashboard for the dimensions, using Slicers and Filter Connections for </a:t>
            </a:r>
            <a:r>
              <a:rPr lang="en-GB" b="1" i="1" dirty="0" smtClean="0"/>
              <a:t>Region, Product Category and Market Segment</a:t>
            </a:r>
            <a:r>
              <a:rPr lang="en-GB" dirty="0" smtClean="0"/>
              <a:t>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Discuss the report to Management</a:t>
            </a:r>
          </a:p>
          <a:p>
            <a:pPr marL="0" indent="0">
              <a:buNone/>
            </a:pPr>
            <a:r>
              <a:rPr lang="en-GB" dirty="0" smtClean="0"/>
              <a:t>Explain to Management which of the market segments was profitable for the orders made in 2016.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11733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CE61F-60BD-4E50-8B2F-988FFCAB1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Activity </a:t>
            </a:r>
            <a:r>
              <a:rPr lang="en-US" b="1" dirty="0" smtClean="0">
                <a:solidFill>
                  <a:srgbClr val="FF0000"/>
                </a:solidFill>
              </a:rPr>
              <a:t>3 </a:t>
            </a:r>
            <a:r>
              <a:rPr lang="en-US" b="1" dirty="0">
                <a:solidFill>
                  <a:srgbClr val="FF0000"/>
                </a:solidFill>
              </a:rPr>
              <a:t>(30 mins)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02EAF-E8D6-4291-BE2F-BBEDB1882D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Find the correlation between baby length and father height using SPSS </a:t>
            </a:r>
          </a:p>
          <a:p>
            <a:r>
              <a:rPr lang="en-US" dirty="0"/>
              <a:t>Find the correlation between baby length and mother height using SPSS </a:t>
            </a:r>
          </a:p>
          <a:p>
            <a:r>
              <a:rPr lang="en-US" dirty="0"/>
              <a:t>Verify the correlation scores using Excel </a:t>
            </a:r>
          </a:p>
          <a:p>
            <a:r>
              <a:rPr lang="en-US" dirty="0"/>
              <a:t>Produce correlation graphs on Excel</a:t>
            </a:r>
          </a:p>
          <a:p>
            <a:r>
              <a:rPr lang="en-US" dirty="0" err="1"/>
              <a:t>Summarise</a:t>
            </a:r>
            <a:r>
              <a:rPr lang="en-US" dirty="0"/>
              <a:t> your findings in 50 words.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28369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00EE1-C888-4258-BFCF-B6E906CF17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Activity </a:t>
            </a:r>
            <a:r>
              <a:rPr lang="en-GB" b="1" dirty="0" smtClean="0">
                <a:solidFill>
                  <a:srgbClr val="FF0000"/>
                </a:solidFill>
              </a:rPr>
              <a:t>4 </a:t>
            </a:r>
            <a:r>
              <a:rPr lang="en-GB" b="1" dirty="0">
                <a:solidFill>
                  <a:srgbClr val="FF0000"/>
                </a:solidFill>
              </a:rPr>
              <a:t>(30 mins) – only use SPSS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48EBED-C1E5-4C5C-9B40-F3087ED2EA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Find out whether there is any significant difference in baby weight of parents who smoke and who do not smoke </a:t>
            </a:r>
          </a:p>
          <a:p>
            <a:r>
              <a:rPr lang="en-US" dirty="0"/>
              <a:t>Find out if there any significant difference in gestational age of mother who smoke and do not smoke  </a:t>
            </a:r>
          </a:p>
          <a:p>
            <a:r>
              <a:rPr lang="en-GB" dirty="0"/>
              <a:t>Find out if there is any significant difference in head circumference (cm) of baby of parents who smoke and who do not smoke</a:t>
            </a:r>
          </a:p>
          <a:p>
            <a:r>
              <a:rPr lang="en-GB" dirty="0"/>
              <a:t>Explain your findings in 50-100 words </a:t>
            </a:r>
          </a:p>
        </p:txBody>
      </p:sp>
    </p:spTree>
    <p:extLst>
      <p:ext uri="{BB962C8B-B14F-4D97-AF65-F5344CB8AC3E}">
        <p14:creationId xmlns:p14="http://schemas.microsoft.com/office/powerpoint/2010/main" val="24815292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6AE48-EAE0-4FE3-9FE6-9462E23C80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Activity </a:t>
            </a: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5 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(30 mins) – only use SPSS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14874-7421-4CDE-8F9A-AE31FF30E9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Find out if there is any significant correlation between number of cigarettes both mother and father smoke per day and baby weight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  <a:p>
            <a:r>
              <a:rPr lang="en-US" dirty="0"/>
              <a:t>Find out if there is any significant correlation between number of cigarette both mother and father smoke per day and the possibility that the baby will be underweight at birth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1314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485</Words>
  <Application>Microsoft Office PowerPoint</Application>
  <PresentationFormat>Widescreen</PresentationFormat>
  <Paragraphs>43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Activity 1 (30 mins)</vt:lpstr>
      <vt:lpstr>Excel function - IF</vt:lpstr>
      <vt:lpstr>Excel function - PIVOT TABLES</vt:lpstr>
      <vt:lpstr>Excel function – Charts and Graphs</vt:lpstr>
      <vt:lpstr>Activity 2: Pivot Tables – Charts and Graphs (30 mins)</vt:lpstr>
      <vt:lpstr>Activity 3 (30 mins)</vt:lpstr>
      <vt:lpstr>Activity 4 (30 mins) – only use SPSS</vt:lpstr>
      <vt:lpstr>Activity 5 (30 mins) – only use SPSS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Activity 1 (30 mins)</dc:title>
  <dc:creator>Md Nazmul Hasan</dc:creator>
  <cp:lastModifiedBy>Eric Osei</cp:lastModifiedBy>
  <cp:revision>8</cp:revision>
  <dcterms:created xsi:type="dcterms:W3CDTF">2021-11-07T05:32:53Z</dcterms:created>
  <dcterms:modified xsi:type="dcterms:W3CDTF">2023-03-10T17:00:43Z</dcterms:modified>
</cp:coreProperties>
</file>