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F172A"/>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varScale="1">
        <p:scale>
          <a:sx n="105" d="100"/>
          <a:sy n="105" d="100"/>
        </p:scale>
        <p:origin x="798" y="96"/>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10/6/2026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10/6/2026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10/6/2026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10/6/2026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10/6/2026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10/6/2026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10/6/2026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3.png"/><Relationship Id="rId1" Type="http://schemas.openxmlformats.org/officeDocument/2006/relationships/slideLayout" Target="../slideLayouts/slideLayout7.xml"/><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3.png"/><Relationship Id="rId1" Type="http://schemas.openxmlformats.org/officeDocument/2006/relationships/slideLayout" Target="../slideLayouts/slideLayout7.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png"/></Relationships>
</file>

<file path=ppt/slides/_rels/slide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3.png"/><Relationship Id="rId1" Type="http://schemas.openxmlformats.org/officeDocument/2006/relationships/slideLayout" Target="../slideLayouts/slideLayout7.xml"/><Relationship Id="rId4" Type="http://schemas.openxmlformats.org/officeDocument/2006/relationships/image" Target="../media/image14.png"/></Relationships>
</file>

<file path=ppt/slides/_rels/slide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3.png"/><Relationship Id="rId1" Type="http://schemas.openxmlformats.org/officeDocument/2006/relationships/slideLayout" Target="../slideLayouts/slideLayout7.xml"/><Relationship Id="rId6" Type="http://schemas.openxmlformats.org/officeDocument/2006/relationships/image" Target="../media/image18.png"/><Relationship Id="rId5" Type="http://schemas.openxmlformats.org/officeDocument/2006/relationships/image" Target="../media/image17.png"/><Relationship Id="rId4" Type="http://schemas.openxmlformats.org/officeDocument/2006/relationships/image" Target="../media/image16.png"/></Relationships>
</file>

<file path=ppt/slides/_rels/slide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3.png"/><Relationship Id="rId1" Type="http://schemas.openxmlformats.org/officeDocument/2006/relationships/slideLayout" Target="../slideLayouts/slideLayout7.xml"/><Relationship Id="rId5" Type="http://schemas.openxmlformats.org/officeDocument/2006/relationships/image" Target="../media/image21.png"/><Relationship Id="rId4" Type="http://schemas.openxmlformats.org/officeDocument/2006/relationships/image" Target="../media/image20.png"/></Relationships>
</file>

<file path=ppt/slides/_rels/slide9.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3.png"/><Relationship Id="rId1" Type="http://schemas.openxmlformats.org/officeDocument/2006/relationships/slideLayout" Target="../slideLayouts/slideLayout7.xml"/><Relationship Id="rId4" Type="http://schemas.openxmlformats.org/officeDocument/2006/relationships/image" Target="../media/image24.png"/></Relationships>
</file>

<file path=ppt/slides/_rels/slide11.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7.xml"/><Relationship Id="rId5" Type="http://schemas.openxmlformats.org/officeDocument/2006/relationships/image" Target="../media/image28.png"/><Relationship Id="rId4" Type="http://schemas.openxmlformats.org/officeDocument/2006/relationships/image" Target="../media/image27.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F172A"/>
        </a:solidFill>
        <a:effectLst/>
      </p:bgPr>
    </p:bg>
    <p:spTree>
      <p:nvGrpSpPr>
        <p:cNvPr id="1" name=""/>
        <p:cNvGrpSpPr/>
        <p:nvPr/>
      </p:nvGrpSpPr>
      <p:grpSpPr>
        <a:xfrm>
          <a:off x="0" y="0"/>
          <a:ext cx="0" cy="0"/>
          <a:chOff x="0" y="0"/>
          <a:chExt cx="0" cy="0"/>
        </a:xfrm>
      </p:grpSpPr>
      <p:sp>
        <p:nvSpPr>
          <p:cNvPr id="2" name="Rectangle 1"/>
          <p:cNvSpPr/>
          <p:nvPr/>
        </p:nvSpPr>
        <p:spPr>
          <a:xfrm>
            <a:off x="762000" y="5781675"/>
            <a:ext cx="10668000" cy="504825"/>
          </a:xfrm>
          <a:prstGeom prst="rect">
            <a:avLst/>
          </a:prstGeom>
          <a:no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ounded Rectangle 2"/>
          <p:cNvSpPr/>
          <p:nvPr/>
        </p:nvSpPr>
        <p:spPr>
          <a:xfrm>
            <a:off x="10060781" y="571500"/>
            <a:ext cx="1369218" cy="276225"/>
          </a:xfrm>
          <a:prstGeom prst="roundRect">
            <a:avLst>
              <a:gd name="adj" fmla="val 20689"/>
            </a:avLst>
          </a:prstGeom>
          <a:solidFill>
            <a:srgbClr val="1E293B"/>
          </a:solidFill>
          <a:ln w="9525">
            <a:solidFill>
              <a:srgbClr val="3B82F6"/>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Rectangle 3"/>
          <p:cNvSpPr/>
          <p:nvPr/>
        </p:nvSpPr>
        <p:spPr>
          <a:xfrm>
            <a:off x="762000" y="5781675"/>
            <a:ext cx="10668000" cy="9525"/>
          </a:xfrm>
          <a:prstGeom prst="rect">
            <a:avLst/>
          </a:prstGeom>
          <a:solidFill>
            <a:srgbClr val="334155"/>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Rounded Rectangle 4"/>
          <p:cNvSpPr/>
          <p:nvPr/>
        </p:nvSpPr>
        <p:spPr>
          <a:xfrm>
            <a:off x="762000" y="4572000"/>
            <a:ext cx="571500" cy="38100"/>
          </a:xfrm>
          <a:prstGeom prst="roundRect">
            <a:avLst>
              <a:gd name="adj" fmla="val 50000"/>
            </a:avLst>
          </a:prstGeom>
          <a:solidFill>
            <a:srgbClr val="2563EB"/>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6" name="Picture 5" descr="image.png"/>
          <p:cNvPicPr>
            <a:picLocks noChangeAspect="1"/>
          </p:cNvPicPr>
          <p:nvPr/>
        </p:nvPicPr>
        <p:blipFill>
          <a:blip r:embed="rId2"/>
          <a:stretch>
            <a:fillRect/>
          </a:stretch>
        </p:blipFill>
        <p:spPr>
          <a:xfrm>
            <a:off x="7322790" y="2124075"/>
            <a:ext cx="4107209" cy="2667000"/>
          </a:xfrm>
          <a:prstGeom prst="rect">
            <a:avLst/>
          </a:prstGeom>
        </p:spPr>
      </p:pic>
      <p:pic>
        <p:nvPicPr>
          <p:cNvPr id="7" name="Picture 6" descr="image.png"/>
          <p:cNvPicPr>
            <a:picLocks noChangeAspect="1"/>
          </p:cNvPicPr>
          <p:nvPr/>
        </p:nvPicPr>
        <p:blipFill>
          <a:blip r:embed="rId3"/>
          <a:stretch>
            <a:fillRect/>
          </a:stretch>
        </p:blipFill>
        <p:spPr>
          <a:xfrm>
            <a:off x="7341840" y="2143125"/>
            <a:ext cx="4069109" cy="2628900"/>
          </a:xfrm>
          <a:prstGeom prst="rect">
            <a:avLst/>
          </a:prstGeom>
        </p:spPr>
      </p:pic>
      <p:sp>
        <p:nvSpPr>
          <p:cNvPr id="8" name="TextBox 7"/>
          <p:cNvSpPr txBox="1"/>
          <p:nvPr/>
        </p:nvSpPr>
        <p:spPr>
          <a:xfrm>
            <a:off x="762000" y="571500"/>
            <a:ext cx="3549848" cy="371475"/>
          </a:xfrm>
          <a:prstGeom prst="rect">
            <a:avLst/>
          </a:prstGeom>
          <a:noFill/>
        </p:spPr>
        <p:txBody>
          <a:bodyPr wrap="square" lIns="0" tIns="0" rIns="0" bIns="0" anchor="t">
            <a:spAutoFit/>
          </a:bodyPr>
          <a:lstStyle/>
          <a:p>
            <a:pPr algn="l"/>
            <a:r>
              <a:rPr sz="1050" b="1" i="0" u="none">
                <a:solidFill>
                  <a:srgbClr val="60A5FA"/>
                </a:solidFill>
                <a:latin typeface="Calibri"/>
              </a:rPr>
              <a:t>University of Wales Trinity Saint David</a:t>
            </a:r>
          </a:p>
        </p:txBody>
      </p:sp>
      <p:sp>
        <p:nvSpPr>
          <p:cNvPr id="9" name="TextBox 8"/>
          <p:cNvSpPr txBox="1"/>
          <p:nvPr/>
        </p:nvSpPr>
        <p:spPr>
          <a:xfrm>
            <a:off x="10175081" y="628650"/>
            <a:ext cx="1235868" cy="161925"/>
          </a:xfrm>
          <a:prstGeom prst="rect">
            <a:avLst/>
          </a:prstGeom>
          <a:noFill/>
        </p:spPr>
        <p:txBody>
          <a:bodyPr wrap="square" lIns="0" tIns="0" rIns="0" bIns="0" anchor="t">
            <a:spAutoFit/>
          </a:bodyPr>
          <a:lstStyle/>
          <a:p>
            <a:pPr algn="l"/>
            <a:r>
              <a:rPr sz="975" b="1" i="0" u="none">
                <a:solidFill>
                  <a:srgbClr val="93C5FD"/>
                </a:solidFill>
                <a:latin typeface="Calibri"/>
              </a:rPr>
              <a:t>Module: LCHS4010</a:t>
            </a:r>
          </a:p>
        </p:txBody>
      </p:sp>
      <p:sp>
        <p:nvSpPr>
          <p:cNvPr id="10" name="TextBox 9"/>
          <p:cNvSpPr txBox="1"/>
          <p:nvPr/>
        </p:nvSpPr>
        <p:spPr>
          <a:xfrm>
            <a:off x="762000" y="781050"/>
            <a:ext cx="4318248" cy="161925"/>
          </a:xfrm>
          <a:prstGeom prst="rect">
            <a:avLst/>
          </a:prstGeom>
          <a:noFill/>
        </p:spPr>
        <p:txBody>
          <a:bodyPr wrap="none" lIns="0" tIns="0" rIns="0" bIns="0" anchor="t">
            <a:spAutoFit/>
          </a:bodyPr>
          <a:lstStyle/>
          <a:p>
            <a:pPr algn="l"/>
            <a:r>
              <a:rPr sz="1125" b="0" i="0" u="none">
                <a:solidFill>
                  <a:srgbClr val="94A3B8"/>
                </a:solidFill>
                <a:latin typeface="Calibri"/>
              </a:rPr>
              <a:t>Certificate of Higher Education in Health &amp; Social Care</a:t>
            </a:r>
          </a:p>
        </p:txBody>
      </p:sp>
      <p:sp>
        <p:nvSpPr>
          <p:cNvPr id="11" name="TextBox 10"/>
          <p:cNvSpPr txBox="1"/>
          <p:nvPr/>
        </p:nvSpPr>
        <p:spPr>
          <a:xfrm>
            <a:off x="762000" y="2305050"/>
            <a:ext cx="6508782" cy="1371600"/>
          </a:xfrm>
          <a:prstGeom prst="rect">
            <a:avLst/>
          </a:prstGeom>
          <a:noFill/>
        </p:spPr>
        <p:txBody>
          <a:bodyPr wrap="square" lIns="0" tIns="0" rIns="0" bIns="0" anchor="t">
            <a:spAutoFit/>
          </a:bodyPr>
          <a:lstStyle/>
          <a:p>
            <a:pPr algn="l">
              <a:lnSpc>
                <a:spcPts val="3600"/>
              </a:lnSpc>
            </a:pPr>
            <a:r>
              <a:rPr sz="3000" b="1" i="0" u="none">
                <a:solidFill>
                  <a:srgbClr val="FFFFFF"/>
                </a:solidFill>
                <a:latin typeface="Calibri"/>
              </a:rPr>
              <a:t>Supporting Early Childhood Development: A Cognitive Perspective</a:t>
            </a:r>
          </a:p>
        </p:txBody>
      </p:sp>
      <p:sp>
        <p:nvSpPr>
          <p:cNvPr id="12" name="TextBox 11"/>
          <p:cNvSpPr txBox="1"/>
          <p:nvPr/>
        </p:nvSpPr>
        <p:spPr>
          <a:xfrm>
            <a:off x="762000" y="3829050"/>
            <a:ext cx="6198840" cy="514350"/>
          </a:xfrm>
          <a:prstGeom prst="rect">
            <a:avLst/>
          </a:prstGeom>
          <a:noFill/>
        </p:spPr>
        <p:txBody>
          <a:bodyPr wrap="square" lIns="0" tIns="0" rIns="0" bIns="0" anchor="t">
            <a:spAutoFit/>
          </a:bodyPr>
          <a:lstStyle/>
          <a:p>
            <a:pPr algn="l">
              <a:lnSpc>
                <a:spcPts val="2025"/>
              </a:lnSpc>
            </a:pPr>
            <a:r>
              <a:rPr sz="1350" b="0" i="0" u="none">
                <a:solidFill>
                  <a:srgbClr val="CBD5E1"/>
                </a:solidFill>
                <a:latin typeface="Calibri"/>
              </a:rPr>
              <a:t>Applying Jean Piaget’s Preoperational Theory to Nursery Practice &amp; Individual Support Planning</a:t>
            </a:r>
          </a:p>
        </p:txBody>
      </p:sp>
      <p:sp>
        <p:nvSpPr>
          <p:cNvPr id="13" name="TextBox 12"/>
          <p:cNvSpPr txBox="1"/>
          <p:nvPr/>
        </p:nvSpPr>
        <p:spPr>
          <a:xfrm>
            <a:off x="762000" y="5981700"/>
            <a:ext cx="1676741" cy="161583"/>
          </a:xfrm>
          <a:prstGeom prst="rect">
            <a:avLst/>
          </a:prstGeom>
          <a:noFill/>
        </p:spPr>
        <p:txBody>
          <a:bodyPr wrap="none" lIns="0" tIns="0" rIns="0" bIns="0" anchor="t">
            <a:spAutoFit/>
          </a:bodyPr>
          <a:lstStyle/>
          <a:p>
            <a:pPr algn="l"/>
            <a:r>
              <a:rPr sz="1050" b="1" i="0" u="none" dirty="0">
                <a:solidFill>
                  <a:srgbClr val="F8FAFC"/>
                </a:solidFill>
                <a:latin typeface="Calibri"/>
              </a:rPr>
              <a:t>Student Name:</a:t>
            </a:r>
            <a:r>
              <a:rPr sz="1050" b="0" i="0" u="none" dirty="0">
                <a:solidFill>
                  <a:srgbClr val="94A3B8"/>
                </a:solidFill>
                <a:latin typeface="Calibri"/>
              </a:rPr>
              <a:t> </a:t>
            </a:r>
            <a:r>
              <a:rPr lang="en-US" sz="1050" b="0" i="0" u="none" dirty="0">
                <a:solidFill>
                  <a:srgbClr val="94A3B8"/>
                </a:solidFill>
                <a:latin typeface="Calibri"/>
              </a:rPr>
              <a:t> Ruheb Ahmed</a:t>
            </a:r>
            <a:endParaRPr sz="1050" b="0" i="0" u="none" dirty="0">
              <a:solidFill>
                <a:srgbClr val="94A3B8"/>
              </a:solidFill>
              <a:latin typeface="Calibri"/>
            </a:endParaRPr>
          </a:p>
        </p:txBody>
      </p:sp>
      <p:sp>
        <p:nvSpPr>
          <p:cNvPr id="14" name="TextBox 13"/>
          <p:cNvSpPr txBox="1"/>
          <p:nvPr/>
        </p:nvSpPr>
        <p:spPr>
          <a:xfrm>
            <a:off x="748748" y="6134100"/>
            <a:ext cx="1477969" cy="161583"/>
          </a:xfrm>
          <a:prstGeom prst="rect">
            <a:avLst/>
          </a:prstGeom>
          <a:noFill/>
        </p:spPr>
        <p:txBody>
          <a:bodyPr wrap="none" lIns="0" tIns="0" rIns="0" bIns="0" anchor="t">
            <a:spAutoFit/>
          </a:bodyPr>
          <a:lstStyle/>
          <a:p>
            <a:pPr algn="l"/>
            <a:r>
              <a:rPr sz="1050" b="1" i="0" u="none" dirty="0">
                <a:solidFill>
                  <a:srgbClr val="F8FAFC"/>
                </a:solidFill>
                <a:latin typeface="Calibri"/>
              </a:rPr>
              <a:t>Student Number:</a:t>
            </a:r>
            <a:r>
              <a:rPr sz="1050" b="0" i="0" u="none" dirty="0">
                <a:solidFill>
                  <a:srgbClr val="94A3B8"/>
                </a:solidFill>
                <a:latin typeface="Calibri"/>
              </a:rPr>
              <a:t> </a:t>
            </a:r>
            <a:r>
              <a:rPr lang="en-US" sz="1050" dirty="0">
                <a:solidFill>
                  <a:srgbClr val="94A3B8"/>
                </a:solidFill>
                <a:latin typeface="Calibri"/>
              </a:rPr>
              <a:t>2519552</a:t>
            </a:r>
            <a:endParaRPr sz="1050" b="0" i="0" u="none" dirty="0">
              <a:solidFill>
                <a:srgbClr val="94A3B8"/>
              </a:solidFill>
              <a:latin typeface="Calibri"/>
            </a:endParaRPr>
          </a:p>
        </p:txBody>
      </p:sp>
      <p:sp>
        <p:nvSpPr>
          <p:cNvPr id="15" name="TextBox 14"/>
          <p:cNvSpPr txBox="1"/>
          <p:nvPr/>
        </p:nvSpPr>
        <p:spPr>
          <a:xfrm>
            <a:off x="8998743" y="5953295"/>
            <a:ext cx="1466748" cy="161583"/>
          </a:xfrm>
          <a:prstGeom prst="rect">
            <a:avLst/>
          </a:prstGeom>
          <a:noFill/>
        </p:spPr>
        <p:txBody>
          <a:bodyPr wrap="none" lIns="0" tIns="0" rIns="0" bIns="0" anchor="t">
            <a:spAutoFit/>
          </a:bodyPr>
          <a:lstStyle/>
          <a:p>
            <a:pPr algn="l"/>
            <a:r>
              <a:rPr sz="1050" b="1" i="0" u="none" dirty="0">
                <a:solidFill>
                  <a:srgbClr val="F8FAFC"/>
                </a:solidFill>
                <a:latin typeface="Calibri"/>
              </a:rPr>
              <a:t>Lecturer:</a:t>
            </a:r>
            <a:r>
              <a:rPr sz="1050" b="0" i="0" u="none" dirty="0">
                <a:solidFill>
                  <a:srgbClr val="94A3B8"/>
                </a:solidFill>
                <a:latin typeface="Calibri"/>
              </a:rPr>
              <a:t> </a:t>
            </a:r>
            <a:r>
              <a:rPr lang="en-GB" sz="1050" dirty="0">
                <a:solidFill>
                  <a:srgbClr val="94A3B8"/>
                </a:solidFill>
                <a:latin typeface="Calibri"/>
              </a:rPr>
              <a:t>Dr Helen Parsons</a:t>
            </a:r>
            <a:endParaRPr sz="1050" b="0" i="0" u="none" dirty="0">
              <a:solidFill>
                <a:srgbClr val="94A3B8"/>
              </a:solidFill>
              <a:latin typeface="Calibri"/>
            </a:endParaRPr>
          </a:p>
        </p:txBody>
      </p:sp>
      <p:sp>
        <p:nvSpPr>
          <p:cNvPr id="16" name="TextBox 15"/>
          <p:cNvSpPr txBox="1"/>
          <p:nvPr/>
        </p:nvSpPr>
        <p:spPr>
          <a:xfrm>
            <a:off x="8998743" y="6314505"/>
            <a:ext cx="3039070" cy="152400"/>
          </a:xfrm>
          <a:prstGeom prst="rect">
            <a:avLst/>
          </a:prstGeom>
          <a:noFill/>
        </p:spPr>
        <p:txBody>
          <a:bodyPr wrap="none" lIns="0" tIns="0" rIns="0" bIns="0" anchor="t">
            <a:spAutoFit/>
          </a:bodyPr>
          <a:lstStyle/>
          <a:p>
            <a:pPr algn="l"/>
            <a:r>
              <a:rPr sz="1050" b="1" i="0" u="none" dirty="0">
                <a:solidFill>
                  <a:srgbClr val="F8FAFC"/>
                </a:solidFill>
                <a:latin typeface="Calibri"/>
              </a:rPr>
              <a:t>Assignment:</a:t>
            </a:r>
            <a:r>
              <a:rPr sz="1050" b="0" i="0" u="none" dirty="0">
                <a:solidFill>
                  <a:srgbClr val="94A3B8"/>
                </a:solidFill>
                <a:latin typeface="Calibri"/>
              </a:rPr>
              <a:t> Component 1 Presentation</a:t>
            </a:r>
          </a:p>
        </p:txBody>
      </p:sp>
      <p:sp>
        <p:nvSpPr>
          <p:cNvPr id="18" name="TextBox 17">
            <a:extLst>
              <a:ext uri="{FF2B5EF4-FFF2-40B4-BE49-F238E27FC236}">
                <a16:creationId xmlns:a16="http://schemas.microsoft.com/office/drawing/2014/main" id="{9866A2B0-BE67-772D-3926-ECC6B896D113}"/>
              </a:ext>
            </a:extLst>
          </p:cNvPr>
          <p:cNvSpPr txBox="1"/>
          <p:nvPr/>
        </p:nvSpPr>
        <p:spPr>
          <a:xfrm>
            <a:off x="8998743" y="6142883"/>
            <a:ext cx="1570943" cy="161583"/>
          </a:xfrm>
          <a:prstGeom prst="rect">
            <a:avLst/>
          </a:prstGeom>
          <a:noFill/>
        </p:spPr>
        <p:txBody>
          <a:bodyPr wrap="none" lIns="0" tIns="0" rIns="0" bIns="0" anchor="t">
            <a:spAutoFit/>
          </a:bodyPr>
          <a:lstStyle/>
          <a:p>
            <a:pPr algn="l"/>
            <a:r>
              <a:rPr lang="en-GB" sz="1050" b="1" dirty="0">
                <a:solidFill>
                  <a:srgbClr val="F8FAFC"/>
                </a:solidFill>
                <a:latin typeface="Calibri"/>
              </a:rPr>
              <a:t>Module Lead</a:t>
            </a:r>
            <a:r>
              <a:rPr sz="1050" b="1" i="0" u="none" dirty="0">
                <a:solidFill>
                  <a:srgbClr val="F8FAFC"/>
                </a:solidFill>
                <a:latin typeface="Calibri"/>
              </a:rPr>
              <a:t>:</a:t>
            </a:r>
            <a:r>
              <a:rPr sz="1050" b="0" i="0" u="none" dirty="0">
                <a:solidFill>
                  <a:srgbClr val="94A3B8"/>
                </a:solidFill>
                <a:latin typeface="Calibri"/>
              </a:rPr>
              <a:t> Neale Haddon</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ounded Rectangle 1"/>
          <p:cNvSpPr/>
          <p:nvPr/>
        </p:nvSpPr>
        <p:spPr>
          <a:xfrm>
            <a:off x="10435530" y="567630"/>
            <a:ext cx="1223069" cy="276225"/>
          </a:xfrm>
          <a:prstGeom prst="roundRect">
            <a:avLst>
              <a:gd name="adj" fmla="val 20689"/>
            </a:avLst>
          </a:prstGeom>
          <a:solidFill>
            <a:srgbClr val="EFF6FF"/>
          </a:solidFill>
          <a:ln w="9525">
            <a:solidFill>
              <a:srgbClr val="BFDBFE"/>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ounded Rectangle 2"/>
          <p:cNvSpPr/>
          <p:nvPr/>
        </p:nvSpPr>
        <p:spPr>
          <a:xfrm>
            <a:off x="533400" y="2272158"/>
            <a:ext cx="5391150" cy="1042987"/>
          </a:xfrm>
          <a:prstGeom prst="roundRect">
            <a:avLst>
              <a:gd name="adj" fmla="val 9132"/>
            </a:avLst>
          </a:prstGeom>
          <a:solidFill>
            <a:srgbClr val="F8FAFC"/>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Rectangle 3"/>
          <p:cNvSpPr/>
          <p:nvPr/>
        </p:nvSpPr>
        <p:spPr>
          <a:xfrm>
            <a:off x="533400" y="3305621"/>
            <a:ext cx="5391150" cy="9525"/>
          </a:xfrm>
          <a:prstGeom prst="rect">
            <a:avLst/>
          </a:prstGeom>
          <a:solidFill>
            <a:srgbClr val="E2E8F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Rectangle 4"/>
          <p:cNvSpPr/>
          <p:nvPr/>
        </p:nvSpPr>
        <p:spPr>
          <a:xfrm>
            <a:off x="533400" y="2272158"/>
            <a:ext cx="5391150" cy="9525"/>
          </a:xfrm>
          <a:prstGeom prst="rect">
            <a:avLst/>
          </a:prstGeom>
          <a:solidFill>
            <a:srgbClr val="E2E8F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Rectangle 5"/>
          <p:cNvSpPr/>
          <p:nvPr/>
        </p:nvSpPr>
        <p:spPr>
          <a:xfrm>
            <a:off x="533400" y="2272158"/>
            <a:ext cx="38100" cy="1042987"/>
          </a:xfrm>
          <a:prstGeom prst="rect">
            <a:avLst/>
          </a:prstGeom>
          <a:solidFill>
            <a:srgbClr val="2563EB"/>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Rectangle 6"/>
          <p:cNvSpPr/>
          <p:nvPr/>
        </p:nvSpPr>
        <p:spPr>
          <a:xfrm>
            <a:off x="5915025" y="2272158"/>
            <a:ext cx="9525" cy="1042987"/>
          </a:xfrm>
          <a:prstGeom prst="rect">
            <a:avLst/>
          </a:prstGeom>
          <a:solidFill>
            <a:srgbClr val="E2E8F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8" name="Picture 7" descr="image.png"/>
          <p:cNvPicPr>
            <a:picLocks noChangeAspect="1"/>
          </p:cNvPicPr>
          <p:nvPr/>
        </p:nvPicPr>
        <p:blipFill>
          <a:blip r:embed="rId2"/>
          <a:stretch>
            <a:fillRect/>
          </a:stretch>
        </p:blipFill>
        <p:spPr>
          <a:xfrm>
            <a:off x="6267450" y="1422052"/>
            <a:ext cx="5391150" cy="4953000"/>
          </a:xfrm>
          <a:prstGeom prst="rect">
            <a:avLst/>
          </a:prstGeom>
        </p:spPr>
      </p:pic>
      <p:pic>
        <p:nvPicPr>
          <p:cNvPr id="9" name="Picture 8" descr="image.png"/>
          <p:cNvPicPr>
            <a:picLocks noChangeAspect="1"/>
          </p:cNvPicPr>
          <p:nvPr/>
        </p:nvPicPr>
        <p:blipFill>
          <a:blip r:embed="rId3"/>
          <a:stretch>
            <a:fillRect/>
          </a:stretch>
        </p:blipFill>
        <p:spPr>
          <a:xfrm>
            <a:off x="6267450" y="1422052"/>
            <a:ext cx="5391150" cy="4953000"/>
          </a:xfrm>
          <a:prstGeom prst="rect">
            <a:avLst/>
          </a:prstGeom>
        </p:spPr>
      </p:pic>
      <p:sp>
        <p:nvSpPr>
          <p:cNvPr id="10" name="TextBox 9"/>
          <p:cNvSpPr txBox="1"/>
          <p:nvPr/>
        </p:nvSpPr>
        <p:spPr>
          <a:xfrm>
            <a:off x="10549830" y="624780"/>
            <a:ext cx="1089719" cy="161925"/>
          </a:xfrm>
          <a:prstGeom prst="rect">
            <a:avLst/>
          </a:prstGeom>
          <a:noFill/>
        </p:spPr>
        <p:txBody>
          <a:bodyPr wrap="square" lIns="0" tIns="0" rIns="0" bIns="0" anchor="t">
            <a:spAutoFit/>
          </a:bodyPr>
          <a:lstStyle/>
          <a:p>
            <a:pPr algn="l"/>
            <a:r>
              <a:rPr sz="975" b="1" i="0" u="none">
                <a:solidFill>
                  <a:srgbClr val="1D4ED8"/>
                </a:solidFill>
                <a:latin typeface="Calibri"/>
              </a:rPr>
              <a:t>Early Years Care</a:t>
            </a:r>
          </a:p>
        </p:txBody>
      </p:sp>
      <p:sp>
        <p:nvSpPr>
          <p:cNvPr id="11" name="TextBox 10"/>
          <p:cNvSpPr txBox="1"/>
          <p:nvPr/>
        </p:nvSpPr>
        <p:spPr>
          <a:xfrm>
            <a:off x="533400" y="342900"/>
            <a:ext cx="6261013" cy="142875"/>
          </a:xfrm>
          <a:prstGeom prst="rect">
            <a:avLst/>
          </a:prstGeom>
          <a:noFill/>
        </p:spPr>
        <p:txBody>
          <a:bodyPr wrap="none" lIns="0" tIns="0" rIns="0" bIns="0" anchor="t">
            <a:spAutoFit/>
          </a:bodyPr>
          <a:lstStyle/>
          <a:p>
            <a:pPr algn="l"/>
            <a:r>
              <a:rPr sz="975" b="1" i="0" u="none">
                <a:solidFill>
                  <a:srgbClr val="2563EB"/>
                </a:solidFill>
                <a:latin typeface="Calibri"/>
              </a:rPr>
              <a:t>CASE STUDY ANALYSIS</a:t>
            </a:r>
          </a:p>
        </p:txBody>
      </p:sp>
      <p:sp>
        <p:nvSpPr>
          <p:cNvPr id="12" name="TextBox 11"/>
          <p:cNvSpPr txBox="1"/>
          <p:nvPr/>
        </p:nvSpPr>
        <p:spPr>
          <a:xfrm>
            <a:off x="533400" y="523875"/>
            <a:ext cx="6574063" cy="319980"/>
          </a:xfrm>
          <a:prstGeom prst="rect">
            <a:avLst/>
          </a:prstGeom>
          <a:noFill/>
        </p:spPr>
        <p:txBody>
          <a:bodyPr wrap="none" lIns="0" tIns="0" rIns="0" bIns="0" anchor="t">
            <a:spAutoFit/>
          </a:bodyPr>
          <a:lstStyle/>
          <a:p>
            <a:pPr algn="l">
              <a:lnSpc>
                <a:spcPts val="2520"/>
              </a:lnSpc>
            </a:pPr>
            <a:r>
              <a:rPr sz="2100" b="1" i="0" u="none">
                <a:solidFill>
                  <a:srgbClr val="0F172A"/>
                </a:solidFill>
                <a:latin typeface="Calibri"/>
              </a:rPr>
              <a:t>Scenario: Supporting 3-Year-Old Shona</a:t>
            </a:r>
          </a:p>
        </p:txBody>
      </p:sp>
      <p:sp>
        <p:nvSpPr>
          <p:cNvPr id="13" name="TextBox 12"/>
          <p:cNvSpPr txBox="1"/>
          <p:nvPr/>
        </p:nvSpPr>
        <p:spPr>
          <a:xfrm>
            <a:off x="800100" y="2472183"/>
            <a:ext cx="4981575" cy="542456"/>
          </a:xfrm>
          <a:prstGeom prst="rect">
            <a:avLst/>
          </a:prstGeom>
          <a:noFill/>
        </p:spPr>
        <p:txBody>
          <a:bodyPr wrap="square" lIns="0" tIns="0" rIns="0" bIns="0" anchor="t">
            <a:spAutoFit/>
          </a:bodyPr>
          <a:lstStyle/>
          <a:p>
            <a:pPr>
              <a:lnSpc>
                <a:spcPct val="100000"/>
              </a:lnSpc>
            </a:pPr>
            <a:r>
              <a:rPr lang="en-US" sz="1125" b="1" dirty="0">
                <a:solidFill>
                  <a:srgbClr val="0F172A"/>
                </a:solidFill>
              </a:rPr>
              <a:t>Role Context: Practitioner of community nursery working through the change and development of a 3-year-old child recently admitted into the nursery. </a:t>
            </a:r>
            <a:r>
              <a:rPr lang="en-US" sz="1200" b="1" dirty="0">
                <a:solidFill>
                  <a:srgbClr val="0F172A"/>
                </a:solidFill>
              </a:rPr>
              <a:t>(UWTSD, 2026)</a:t>
            </a:r>
            <a:endParaRPr lang="en-US" sz="1125" b="1" dirty="0">
              <a:solidFill>
                <a:srgbClr val="0F172A"/>
              </a:solidFill>
            </a:endParaRPr>
          </a:p>
        </p:txBody>
      </p:sp>
      <p:sp>
        <p:nvSpPr>
          <p:cNvPr id="14" name="TextBox 13"/>
          <p:cNvSpPr txBox="1"/>
          <p:nvPr/>
        </p:nvSpPr>
        <p:spPr>
          <a:xfrm>
            <a:off x="762000" y="3467546"/>
            <a:ext cx="5257800" cy="542456"/>
          </a:xfrm>
          <a:prstGeom prst="rect">
            <a:avLst/>
          </a:prstGeom>
          <a:noFill/>
        </p:spPr>
        <p:txBody>
          <a:bodyPr wrap="square" lIns="0" tIns="0" rIns="0" bIns="0" anchor="t">
            <a:spAutoFit/>
          </a:bodyPr>
          <a:lstStyle/>
          <a:p>
            <a:pPr>
              <a:lnSpc>
                <a:spcPct val="100000"/>
              </a:lnSpc>
            </a:pPr>
            <a:r>
              <a:rPr lang="en-US" sz="1125" b="1" dirty="0">
                <a:solidFill>
                  <a:srgbClr val="0F172A"/>
                </a:solidFill>
              </a:rPr>
              <a:t>Separation Anxiety: </a:t>
            </a:r>
            <a:r>
              <a:rPr lang="en-US" sz="1125" dirty="0">
                <a:solidFill>
                  <a:srgbClr val="0F172A"/>
                </a:solidFill>
              </a:rPr>
              <a:t>Experiences regular intense anxiety and emotional disturbance when she is away from her primary care providers when she is dropped off. </a:t>
            </a:r>
            <a:r>
              <a:rPr lang="en-US" sz="1200" dirty="0">
                <a:solidFill>
                  <a:srgbClr val="0F172A"/>
                </a:solidFill>
              </a:rPr>
              <a:t>(Bhatia &amp; Goyal, 2018)</a:t>
            </a:r>
            <a:endParaRPr lang="en-US" sz="1125" dirty="0">
              <a:solidFill>
                <a:srgbClr val="0F172A"/>
              </a:solidFill>
            </a:endParaRPr>
          </a:p>
        </p:txBody>
      </p:sp>
      <p:sp>
        <p:nvSpPr>
          <p:cNvPr id="15" name="TextBox 14"/>
          <p:cNvSpPr txBox="1"/>
          <p:nvPr/>
        </p:nvSpPr>
        <p:spPr>
          <a:xfrm>
            <a:off x="762000" y="4010471"/>
            <a:ext cx="5257800" cy="357790"/>
          </a:xfrm>
          <a:prstGeom prst="rect">
            <a:avLst/>
          </a:prstGeom>
          <a:noFill/>
        </p:spPr>
        <p:txBody>
          <a:bodyPr wrap="square" lIns="0" tIns="0" rIns="0" bIns="0" anchor="t">
            <a:spAutoFit/>
          </a:bodyPr>
          <a:lstStyle/>
          <a:p>
            <a:pPr>
              <a:lnSpc>
                <a:spcPct val="100000"/>
              </a:lnSpc>
            </a:pPr>
            <a:r>
              <a:rPr lang="en-US" sz="1125" b="1" dirty="0">
                <a:solidFill>
                  <a:srgbClr val="0F172A"/>
                </a:solidFill>
              </a:rPr>
              <a:t>Communication Barriers: </a:t>
            </a:r>
            <a:r>
              <a:rPr lang="en-US" sz="1125" dirty="0">
                <a:solidFill>
                  <a:srgbClr val="0F172A"/>
                </a:solidFill>
              </a:rPr>
              <a:t>Lacks adequate language skills and is often withdrawn in the nursery environment. </a:t>
            </a:r>
            <a:r>
              <a:rPr lang="en-US" sz="1200" dirty="0">
                <a:solidFill>
                  <a:srgbClr val="0F172A"/>
                </a:solidFill>
              </a:rPr>
              <a:t>(</a:t>
            </a:r>
            <a:r>
              <a:rPr lang="en-US" sz="1200" dirty="0" err="1">
                <a:solidFill>
                  <a:srgbClr val="0F172A"/>
                </a:solidFill>
              </a:rPr>
              <a:t>Bodrova</a:t>
            </a:r>
            <a:r>
              <a:rPr lang="en-US" sz="1200" dirty="0">
                <a:solidFill>
                  <a:srgbClr val="0F172A"/>
                </a:solidFill>
              </a:rPr>
              <a:t> et al., 2018)</a:t>
            </a:r>
            <a:endParaRPr lang="en-US" sz="1125" dirty="0">
              <a:solidFill>
                <a:srgbClr val="0F172A"/>
              </a:solidFill>
            </a:endParaRPr>
          </a:p>
        </p:txBody>
      </p:sp>
      <p:sp>
        <p:nvSpPr>
          <p:cNvPr id="16" name="TextBox 15"/>
          <p:cNvSpPr txBox="1"/>
          <p:nvPr/>
        </p:nvSpPr>
        <p:spPr>
          <a:xfrm>
            <a:off x="762000" y="4553396"/>
            <a:ext cx="5257800" cy="201594"/>
          </a:xfrm>
          <a:prstGeom prst="rect">
            <a:avLst/>
          </a:prstGeom>
          <a:noFill/>
        </p:spPr>
        <p:txBody>
          <a:bodyPr wrap="square" lIns="0" tIns="0" rIns="0" bIns="0" anchor="t">
            <a:spAutoFit/>
          </a:bodyPr>
          <a:lstStyle/>
          <a:p>
            <a:pPr>
              <a:lnSpc>
                <a:spcPts val="1687"/>
              </a:lnSpc>
            </a:pPr>
            <a:r>
              <a:rPr lang="en-US" sz="1125" b="1" dirty="0">
                <a:solidFill>
                  <a:srgbClr val="0F172A"/>
                </a:solidFill>
              </a:rPr>
              <a:t>Socializing Difficulties: </a:t>
            </a:r>
            <a:r>
              <a:rPr lang="en-US" sz="1125" dirty="0">
                <a:solidFill>
                  <a:srgbClr val="0F172A"/>
                </a:solidFill>
              </a:rPr>
              <a:t>Finds it hard to participate in co-operative play.</a:t>
            </a:r>
          </a:p>
        </p:txBody>
      </p:sp>
      <p:sp>
        <p:nvSpPr>
          <p:cNvPr id="17" name="TextBox 16"/>
          <p:cNvSpPr txBox="1"/>
          <p:nvPr/>
        </p:nvSpPr>
        <p:spPr>
          <a:xfrm>
            <a:off x="762000" y="5096321"/>
            <a:ext cx="5257800" cy="428625"/>
          </a:xfrm>
          <a:prstGeom prst="rect">
            <a:avLst/>
          </a:prstGeom>
          <a:noFill/>
        </p:spPr>
        <p:txBody>
          <a:bodyPr wrap="square" lIns="0" tIns="0" rIns="0" bIns="0" anchor="t">
            <a:spAutoFit/>
          </a:bodyPr>
          <a:lstStyle/>
          <a:p>
            <a:pPr>
              <a:lnSpc>
                <a:spcPts val="1687"/>
              </a:lnSpc>
            </a:pPr>
            <a:r>
              <a:rPr lang="en-US" sz="1125" b="1" dirty="0">
                <a:solidFill>
                  <a:srgbClr val="0F172A"/>
                </a:solidFill>
              </a:rPr>
              <a:t>Practitioner's Aim: </a:t>
            </a:r>
            <a:r>
              <a:rPr lang="en-US" sz="1125" dirty="0">
                <a:solidFill>
                  <a:srgbClr val="0F172A"/>
                </a:solidFill>
              </a:rPr>
              <a:t>Formulate an evidence-based intervention plan for Shona to suit her social/emotional, cognitive, and physical developmental needs.</a:t>
            </a:r>
            <a:endParaRPr sz="1125" i="0" u="none" dirty="0">
              <a:solidFill>
                <a:srgbClr val="334155"/>
              </a:solidFill>
              <a:latin typeface="Calibri"/>
            </a:endParaRPr>
          </a:p>
        </p:txBody>
      </p:sp>
      <p:sp>
        <p:nvSpPr>
          <p:cNvPr id="18" name="TextBox 17"/>
          <p:cNvSpPr txBox="1"/>
          <p:nvPr/>
        </p:nvSpPr>
        <p:spPr>
          <a:xfrm>
            <a:off x="590550" y="3467546"/>
            <a:ext cx="57150" cy="190500"/>
          </a:xfrm>
          <a:prstGeom prst="rect">
            <a:avLst/>
          </a:prstGeom>
          <a:noFill/>
        </p:spPr>
        <p:txBody>
          <a:bodyPr wrap="none" lIns="0" tIns="0" rIns="0" bIns="0" anchor="t">
            <a:spAutoFit/>
          </a:bodyPr>
          <a:lstStyle/>
          <a:p>
            <a:pPr algn="l">
              <a:lnSpc>
                <a:spcPts val="2025"/>
              </a:lnSpc>
            </a:pPr>
            <a:r>
              <a:rPr sz="1350" b="1" i="0" u="none">
                <a:solidFill>
                  <a:srgbClr val="2563EB"/>
                </a:solidFill>
                <a:latin typeface="Calibri"/>
              </a:rPr>
              <a:t>•</a:t>
            </a:r>
          </a:p>
        </p:txBody>
      </p:sp>
      <p:sp>
        <p:nvSpPr>
          <p:cNvPr id="19" name="TextBox 18"/>
          <p:cNvSpPr txBox="1"/>
          <p:nvPr/>
        </p:nvSpPr>
        <p:spPr>
          <a:xfrm>
            <a:off x="590550" y="4010471"/>
            <a:ext cx="57150" cy="190500"/>
          </a:xfrm>
          <a:prstGeom prst="rect">
            <a:avLst/>
          </a:prstGeom>
          <a:noFill/>
        </p:spPr>
        <p:txBody>
          <a:bodyPr wrap="none" lIns="0" tIns="0" rIns="0" bIns="0" anchor="t">
            <a:spAutoFit/>
          </a:bodyPr>
          <a:lstStyle/>
          <a:p>
            <a:pPr algn="l">
              <a:lnSpc>
                <a:spcPts val="2025"/>
              </a:lnSpc>
            </a:pPr>
            <a:r>
              <a:rPr sz="1350" b="1" i="0" u="none">
                <a:solidFill>
                  <a:srgbClr val="2563EB"/>
                </a:solidFill>
                <a:latin typeface="Calibri"/>
              </a:rPr>
              <a:t>•</a:t>
            </a:r>
          </a:p>
        </p:txBody>
      </p:sp>
      <p:sp>
        <p:nvSpPr>
          <p:cNvPr id="20" name="TextBox 19"/>
          <p:cNvSpPr txBox="1"/>
          <p:nvPr/>
        </p:nvSpPr>
        <p:spPr>
          <a:xfrm>
            <a:off x="590550" y="4553396"/>
            <a:ext cx="57150" cy="190500"/>
          </a:xfrm>
          <a:prstGeom prst="rect">
            <a:avLst/>
          </a:prstGeom>
          <a:noFill/>
        </p:spPr>
        <p:txBody>
          <a:bodyPr wrap="none" lIns="0" tIns="0" rIns="0" bIns="0" anchor="t">
            <a:spAutoFit/>
          </a:bodyPr>
          <a:lstStyle/>
          <a:p>
            <a:pPr algn="l">
              <a:lnSpc>
                <a:spcPts val="2025"/>
              </a:lnSpc>
            </a:pPr>
            <a:r>
              <a:rPr sz="1350" b="1" i="0" u="none">
                <a:solidFill>
                  <a:srgbClr val="2563EB"/>
                </a:solidFill>
                <a:latin typeface="Calibri"/>
              </a:rPr>
              <a:t>•</a:t>
            </a:r>
          </a:p>
        </p:txBody>
      </p:sp>
      <p:sp>
        <p:nvSpPr>
          <p:cNvPr id="21" name="TextBox 20"/>
          <p:cNvSpPr txBox="1"/>
          <p:nvPr/>
        </p:nvSpPr>
        <p:spPr>
          <a:xfrm>
            <a:off x="590550" y="5096321"/>
            <a:ext cx="57150" cy="190500"/>
          </a:xfrm>
          <a:prstGeom prst="rect">
            <a:avLst/>
          </a:prstGeom>
          <a:noFill/>
        </p:spPr>
        <p:txBody>
          <a:bodyPr wrap="none" lIns="0" tIns="0" rIns="0" bIns="0" anchor="t">
            <a:spAutoFit/>
          </a:bodyPr>
          <a:lstStyle/>
          <a:p>
            <a:pPr algn="l">
              <a:lnSpc>
                <a:spcPts val="2025"/>
              </a:lnSpc>
            </a:pPr>
            <a:r>
              <a:rPr sz="1350" b="1" i="0" u="none">
                <a:solidFill>
                  <a:srgbClr val="2563EB"/>
                </a:solidFill>
                <a:latin typeface="Calibri"/>
              </a:rPr>
              <a:t>•</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ounded Rectangle 1"/>
          <p:cNvSpPr/>
          <p:nvPr/>
        </p:nvSpPr>
        <p:spPr>
          <a:xfrm>
            <a:off x="10089802" y="567630"/>
            <a:ext cx="1568797" cy="276225"/>
          </a:xfrm>
          <a:prstGeom prst="roundRect">
            <a:avLst>
              <a:gd name="adj" fmla="val 20689"/>
            </a:avLst>
          </a:prstGeom>
          <a:solidFill>
            <a:srgbClr val="EFF6FF"/>
          </a:solidFill>
          <a:ln w="9525">
            <a:solidFill>
              <a:srgbClr val="BFDBFE"/>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ounded Rectangle 2"/>
          <p:cNvSpPr/>
          <p:nvPr/>
        </p:nvSpPr>
        <p:spPr>
          <a:xfrm>
            <a:off x="6267450" y="2134046"/>
            <a:ext cx="5391150" cy="1319212"/>
          </a:xfrm>
          <a:prstGeom prst="roundRect">
            <a:avLst>
              <a:gd name="adj" fmla="val 7220"/>
            </a:avLst>
          </a:prstGeom>
          <a:solidFill>
            <a:srgbClr val="F8FAFC"/>
          </a:solidFill>
          <a:ln w="9525">
            <a:solidFill>
              <a:srgbClr val="E2E8F0"/>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4" name="Picture 3" descr="image.png"/>
          <p:cNvPicPr>
            <a:picLocks noChangeAspect="1"/>
          </p:cNvPicPr>
          <p:nvPr/>
        </p:nvPicPr>
        <p:blipFill>
          <a:blip r:embed="rId2"/>
          <a:stretch>
            <a:fillRect/>
          </a:stretch>
        </p:blipFill>
        <p:spPr>
          <a:xfrm>
            <a:off x="533400" y="1422052"/>
            <a:ext cx="5391150" cy="4953000"/>
          </a:xfrm>
          <a:prstGeom prst="rect">
            <a:avLst/>
          </a:prstGeom>
        </p:spPr>
      </p:pic>
      <p:pic>
        <p:nvPicPr>
          <p:cNvPr id="5" name="Picture 4" descr="image.png"/>
          <p:cNvPicPr>
            <a:picLocks noChangeAspect="1"/>
          </p:cNvPicPr>
          <p:nvPr/>
        </p:nvPicPr>
        <p:blipFill>
          <a:blip r:embed="rId3"/>
          <a:stretch>
            <a:fillRect/>
          </a:stretch>
        </p:blipFill>
        <p:spPr>
          <a:xfrm>
            <a:off x="533400" y="1422052"/>
            <a:ext cx="5391150" cy="4953000"/>
          </a:xfrm>
          <a:prstGeom prst="rect">
            <a:avLst/>
          </a:prstGeom>
        </p:spPr>
      </p:pic>
      <p:pic>
        <p:nvPicPr>
          <p:cNvPr id="6" name="Picture 5" descr="image.png"/>
          <p:cNvPicPr>
            <a:picLocks noChangeAspect="1"/>
          </p:cNvPicPr>
          <p:nvPr/>
        </p:nvPicPr>
        <p:blipFill>
          <a:blip r:embed="rId4"/>
          <a:stretch>
            <a:fillRect/>
          </a:stretch>
        </p:blipFill>
        <p:spPr>
          <a:xfrm>
            <a:off x="6505575" y="2348358"/>
            <a:ext cx="171450" cy="171450"/>
          </a:xfrm>
          <a:prstGeom prst="rect">
            <a:avLst/>
          </a:prstGeom>
        </p:spPr>
      </p:pic>
      <p:sp>
        <p:nvSpPr>
          <p:cNvPr id="7" name="TextBox 6"/>
          <p:cNvSpPr txBox="1"/>
          <p:nvPr/>
        </p:nvSpPr>
        <p:spPr>
          <a:xfrm>
            <a:off x="10204102" y="624780"/>
            <a:ext cx="1435447" cy="161925"/>
          </a:xfrm>
          <a:prstGeom prst="rect">
            <a:avLst/>
          </a:prstGeom>
          <a:noFill/>
        </p:spPr>
        <p:txBody>
          <a:bodyPr wrap="square" lIns="0" tIns="0" rIns="0" bIns="0" anchor="t">
            <a:spAutoFit/>
          </a:bodyPr>
          <a:lstStyle/>
          <a:p>
            <a:pPr algn="l"/>
            <a:r>
              <a:rPr sz="975" b="1" i="0" u="none">
                <a:solidFill>
                  <a:srgbClr val="1D4ED8"/>
                </a:solidFill>
                <a:latin typeface="Calibri"/>
              </a:rPr>
              <a:t>Lifespan Development</a:t>
            </a:r>
          </a:p>
        </p:txBody>
      </p:sp>
      <p:sp>
        <p:nvSpPr>
          <p:cNvPr id="8" name="TextBox 7"/>
          <p:cNvSpPr txBox="1"/>
          <p:nvPr/>
        </p:nvSpPr>
        <p:spPr>
          <a:xfrm>
            <a:off x="533400" y="342900"/>
            <a:ext cx="7323832" cy="142875"/>
          </a:xfrm>
          <a:prstGeom prst="rect">
            <a:avLst/>
          </a:prstGeom>
          <a:noFill/>
        </p:spPr>
        <p:txBody>
          <a:bodyPr wrap="none" lIns="0" tIns="0" rIns="0" bIns="0" anchor="t">
            <a:spAutoFit/>
          </a:bodyPr>
          <a:lstStyle/>
          <a:p>
            <a:pPr algn="l"/>
            <a:r>
              <a:rPr sz="975" b="1" i="0" u="none">
                <a:solidFill>
                  <a:srgbClr val="2563EB"/>
                </a:solidFill>
                <a:latin typeface="Calibri"/>
              </a:rPr>
              <a:t>THEORETICAL FRAMEWORK</a:t>
            </a:r>
          </a:p>
        </p:txBody>
      </p:sp>
      <p:sp>
        <p:nvSpPr>
          <p:cNvPr id="9" name="TextBox 8"/>
          <p:cNvSpPr txBox="1"/>
          <p:nvPr/>
        </p:nvSpPr>
        <p:spPr>
          <a:xfrm>
            <a:off x="533400" y="523875"/>
            <a:ext cx="7690023" cy="319980"/>
          </a:xfrm>
          <a:prstGeom prst="rect">
            <a:avLst/>
          </a:prstGeom>
          <a:noFill/>
        </p:spPr>
        <p:txBody>
          <a:bodyPr wrap="none" lIns="0" tIns="0" rIns="0" bIns="0" anchor="t">
            <a:spAutoFit/>
          </a:bodyPr>
          <a:lstStyle/>
          <a:p>
            <a:pPr algn="l">
              <a:lnSpc>
                <a:spcPts val="2520"/>
              </a:lnSpc>
            </a:pPr>
            <a:r>
              <a:rPr sz="2100" b="1" i="0" u="none">
                <a:solidFill>
                  <a:srgbClr val="0F172A"/>
                </a:solidFill>
                <a:latin typeface="Calibri"/>
              </a:rPr>
              <a:t>Jean Piaget's Preoperational Stage (Ages 2–7)</a:t>
            </a:r>
          </a:p>
        </p:txBody>
      </p:sp>
      <p:sp>
        <p:nvSpPr>
          <p:cNvPr id="10" name="TextBox 9"/>
          <p:cNvSpPr txBox="1"/>
          <p:nvPr/>
        </p:nvSpPr>
        <p:spPr>
          <a:xfrm>
            <a:off x="6772275" y="2334071"/>
            <a:ext cx="5419725" cy="200025"/>
          </a:xfrm>
          <a:prstGeom prst="rect">
            <a:avLst/>
          </a:prstGeom>
          <a:noFill/>
        </p:spPr>
        <p:txBody>
          <a:bodyPr wrap="none" lIns="0" tIns="0" rIns="0" bIns="0" anchor="ctr">
            <a:spAutoFit/>
          </a:bodyPr>
          <a:lstStyle/>
          <a:p>
            <a:pPr algn="l"/>
            <a:r>
              <a:rPr sz="1350" b="1" i="0" u="none">
                <a:solidFill>
                  <a:srgbClr val="1E3A8A"/>
                </a:solidFill>
                <a:latin typeface="Calibri"/>
              </a:rPr>
              <a:t>Constructivist Paradigm</a:t>
            </a:r>
          </a:p>
        </p:txBody>
      </p:sp>
      <p:sp>
        <p:nvSpPr>
          <p:cNvPr id="11" name="TextBox 10"/>
          <p:cNvSpPr txBox="1"/>
          <p:nvPr/>
        </p:nvSpPr>
        <p:spPr>
          <a:xfrm>
            <a:off x="6505575" y="2610296"/>
            <a:ext cx="5010150" cy="419602"/>
          </a:xfrm>
          <a:prstGeom prst="rect">
            <a:avLst/>
          </a:prstGeom>
          <a:noFill/>
        </p:spPr>
        <p:txBody>
          <a:bodyPr wrap="square" lIns="0" tIns="0" rIns="0" bIns="0" anchor="t">
            <a:spAutoFit/>
          </a:bodyPr>
          <a:lstStyle/>
          <a:p>
            <a:pPr>
              <a:lnSpc>
                <a:spcPts val="1687"/>
              </a:lnSpc>
            </a:pPr>
            <a:r>
              <a:rPr lang="en-US" sz="1125" dirty="0">
                <a:solidFill>
                  <a:srgbClr val="334155"/>
                </a:solidFill>
              </a:rPr>
              <a:t>In Piaget’s theory, children acquire knowledge actively through their interaction with the environment rather than passively (Wadsworth, 2022).</a:t>
            </a:r>
          </a:p>
        </p:txBody>
      </p:sp>
      <p:sp>
        <p:nvSpPr>
          <p:cNvPr id="12" name="TextBox 11"/>
          <p:cNvSpPr txBox="1"/>
          <p:nvPr/>
        </p:nvSpPr>
        <p:spPr>
          <a:xfrm>
            <a:off x="6496050" y="3605658"/>
            <a:ext cx="5257800" cy="357790"/>
          </a:xfrm>
          <a:prstGeom prst="rect">
            <a:avLst/>
          </a:prstGeom>
          <a:noFill/>
        </p:spPr>
        <p:txBody>
          <a:bodyPr wrap="square" lIns="0" tIns="0" rIns="0" bIns="0" anchor="t">
            <a:spAutoFit/>
          </a:bodyPr>
          <a:lstStyle/>
          <a:p>
            <a:pPr>
              <a:lnSpc>
                <a:spcPct val="100000"/>
              </a:lnSpc>
            </a:pPr>
            <a:r>
              <a:rPr lang="en-US" sz="1125" b="1" dirty="0">
                <a:solidFill>
                  <a:srgbClr val="0F172A"/>
                </a:solidFill>
              </a:rPr>
              <a:t>Symbolic Function:</a:t>
            </a:r>
            <a:r>
              <a:rPr lang="en-US" sz="1125" dirty="0">
                <a:solidFill>
                  <a:srgbClr val="0F172A"/>
                </a:solidFill>
              </a:rPr>
              <a:t> Ability to use symbols and gestures to think of things and feelings (2-4 years). </a:t>
            </a:r>
            <a:r>
              <a:rPr lang="en-US" sz="1200" dirty="0">
                <a:solidFill>
                  <a:srgbClr val="0F172A"/>
                </a:solidFill>
              </a:rPr>
              <a:t>(</a:t>
            </a:r>
            <a:r>
              <a:rPr lang="en-US" sz="1200" dirty="0" err="1">
                <a:solidFill>
                  <a:srgbClr val="0F172A"/>
                </a:solidFill>
              </a:rPr>
              <a:t>Babakr</a:t>
            </a:r>
            <a:r>
              <a:rPr lang="en-US" sz="1200" dirty="0">
                <a:solidFill>
                  <a:srgbClr val="0F172A"/>
                </a:solidFill>
              </a:rPr>
              <a:t> et al., 2019)</a:t>
            </a:r>
            <a:endParaRPr lang="en-US" sz="1125" dirty="0">
              <a:solidFill>
                <a:srgbClr val="0F172A"/>
              </a:solidFill>
            </a:endParaRPr>
          </a:p>
        </p:txBody>
      </p:sp>
      <p:sp>
        <p:nvSpPr>
          <p:cNvPr id="13" name="TextBox 12"/>
          <p:cNvSpPr txBox="1"/>
          <p:nvPr/>
        </p:nvSpPr>
        <p:spPr>
          <a:xfrm>
            <a:off x="6496050" y="4148583"/>
            <a:ext cx="5257800" cy="201594"/>
          </a:xfrm>
          <a:prstGeom prst="rect">
            <a:avLst/>
          </a:prstGeom>
          <a:noFill/>
        </p:spPr>
        <p:txBody>
          <a:bodyPr wrap="square" lIns="0" tIns="0" rIns="0" bIns="0" anchor="t">
            <a:spAutoFit/>
          </a:bodyPr>
          <a:lstStyle/>
          <a:p>
            <a:pPr>
              <a:lnSpc>
                <a:spcPts val="1687"/>
              </a:lnSpc>
            </a:pPr>
            <a:r>
              <a:rPr lang="en-US" sz="1125" b="1" dirty="0">
                <a:solidFill>
                  <a:srgbClr val="0F172A"/>
                </a:solidFill>
              </a:rPr>
              <a:t>Egocentric Thinking:</a:t>
            </a:r>
            <a:r>
              <a:rPr lang="en-US" sz="1125" dirty="0">
                <a:solidFill>
                  <a:srgbClr val="0F172A"/>
                </a:solidFill>
              </a:rPr>
              <a:t> Inability to think of a situation from another person's point of view</a:t>
            </a:r>
          </a:p>
        </p:txBody>
      </p:sp>
      <p:sp>
        <p:nvSpPr>
          <p:cNvPr id="14" name="TextBox 13"/>
          <p:cNvSpPr txBox="1"/>
          <p:nvPr/>
        </p:nvSpPr>
        <p:spPr>
          <a:xfrm>
            <a:off x="6496050" y="4691508"/>
            <a:ext cx="5257800" cy="428625"/>
          </a:xfrm>
          <a:prstGeom prst="rect">
            <a:avLst/>
          </a:prstGeom>
          <a:noFill/>
        </p:spPr>
        <p:txBody>
          <a:bodyPr wrap="square" lIns="0" tIns="0" rIns="0" bIns="0" anchor="t">
            <a:spAutoFit/>
          </a:bodyPr>
          <a:lstStyle/>
          <a:p>
            <a:pPr>
              <a:lnSpc>
                <a:spcPts val="1687"/>
              </a:lnSpc>
            </a:pPr>
            <a:r>
              <a:rPr lang="en-US" sz="1125" b="1" dirty="0">
                <a:solidFill>
                  <a:srgbClr val="0F172A"/>
                </a:solidFill>
              </a:rPr>
              <a:t>Rigidity and Centration of Thought: </a:t>
            </a:r>
            <a:r>
              <a:rPr lang="en-US" sz="1125" dirty="0">
                <a:solidFill>
                  <a:srgbClr val="0F172A"/>
                </a:solidFill>
              </a:rPr>
              <a:t>Inability to consider all aspects of an event or an object but focusing on just one</a:t>
            </a:r>
          </a:p>
        </p:txBody>
      </p:sp>
      <p:sp>
        <p:nvSpPr>
          <p:cNvPr id="15" name="TextBox 14"/>
          <p:cNvSpPr txBox="1"/>
          <p:nvPr/>
        </p:nvSpPr>
        <p:spPr>
          <a:xfrm>
            <a:off x="6496050" y="5234433"/>
            <a:ext cx="5257800" cy="428625"/>
          </a:xfrm>
          <a:prstGeom prst="rect">
            <a:avLst/>
          </a:prstGeom>
          <a:noFill/>
        </p:spPr>
        <p:txBody>
          <a:bodyPr wrap="square" lIns="0" tIns="0" rIns="0" bIns="0" anchor="t">
            <a:spAutoFit/>
          </a:bodyPr>
          <a:lstStyle/>
          <a:p>
            <a:pPr>
              <a:lnSpc>
                <a:spcPts val="1687"/>
              </a:lnSpc>
            </a:pPr>
            <a:r>
              <a:rPr lang="en-US" sz="1125" b="1" dirty="0">
                <a:solidFill>
                  <a:srgbClr val="0F172A"/>
                </a:solidFill>
              </a:rPr>
              <a:t>Application in Early Years: </a:t>
            </a:r>
            <a:r>
              <a:rPr lang="en-US" sz="1125" dirty="0">
                <a:solidFill>
                  <a:srgbClr val="0F172A"/>
                </a:solidFill>
              </a:rPr>
              <a:t>How three-year-olds perceive strange surroundings such as nurseries.</a:t>
            </a:r>
            <a:endParaRPr sz="1125" i="0" u="none" dirty="0">
              <a:solidFill>
                <a:srgbClr val="334155"/>
              </a:solidFill>
              <a:latin typeface="Calibri"/>
            </a:endParaRPr>
          </a:p>
        </p:txBody>
      </p:sp>
      <p:sp>
        <p:nvSpPr>
          <p:cNvPr id="16" name="TextBox 15"/>
          <p:cNvSpPr txBox="1"/>
          <p:nvPr/>
        </p:nvSpPr>
        <p:spPr>
          <a:xfrm>
            <a:off x="6324600" y="3605658"/>
            <a:ext cx="57150" cy="190500"/>
          </a:xfrm>
          <a:prstGeom prst="rect">
            <a:avLst/>
          </a:prstGeom>
          <a:noFill/>
        </p:spPr>
        <p:txBody>
          <a:bodyPr wrap="none" lIns="0" tIns="0" rIns="0" bIns="0" anchor="t">
            <a:spAutoFit/>
          </a:bodyPr>
          <a:lstStyle/>
          <a:p>
            <a:pPr algn="l">
              <a:lnSpc>
                <a:spcPts val="2025"/>
              </a:lnSpc>
            </a:pPr>
            <a:r>
              <a:rPr sz="1350" b="1" i="0" u="none">
                <a:solidFill>
                  <a:srgbClr val="2563EB"/>
                </a:solidFill>
                <a:latin typeface="Calibri"/>
              </a:rPr>
              <a:t>•</a:t>
            </a:r>
          </a:p>
        </p:txBody>
      </p:sp>
      <p:sp>
        <p:nvSpPr>
          <p:cNvPr id="17" name="TextBox 16"/>
          <p:cNvSpPr txBox="1"/>
          <p:nvPr/>
        </p:nvSpPr>
        <p:spPr>
          <a:xfrm>
            <a:off x="6324600" y="4148583"/>
            <a:ext cx="57150" cy="190500"/>
          </a:xfrm>
          <a:prstGeom prst="rect">
            <a:avLst/>
          </a:prstGeom>
          <a:noFill/>
        </p:spPr>
        <p:txBody>
          <a:bodyPr wrap="none" lIns="0" tIns="0" rIns="0" bIns="0" anchor="t">
            <a:spAutoFit/>
          </a:bodyPr>
          <a:lstStyle/>
          <a:p>
            <a:pPr algn="l">
              <a:lnSpc>
                <a:spcPts val="2025"/>
              </a:lnSpc>
            </a:pPr>
            <a:r>
              <a:rPr sz="1350" b="1" i="0" u="none">
                <a:solidFill>
                  <a:srgbClr val="2563EB"/>
                </a:solidFill>
                <a:latin typeface="Calibri"/>
              </a:rPr>
              <a:t>•</a:t>
            </a:r>
          </a:p>
        </p:txBody>
      </p:sp>
      <p:sp>
        <p:nvSpPr>
          <p:cNvPr id="18" name="TextBox 17"/>
          <p:cNvSpPr txBox="1"/>
          <p:nvPr/>
        </p:nvSpPr>
        <p:spPr>
          <a:xfrm>
            <a:off x="6324600" y="4691508"/>
            <a:ext cx="57150" cy="190500"/>
          </a:xfrm>
          <a:prstGeom prst="rect">
            <a:avLst/>
          </a:prstGeom>
          <a:noFill/>
        </p:spPr>
        <p:txBody>
          <a:bodyPr wrap="none" lIns="0" tIns="0" rIns="0" bIns="0" anchor="t">
            <a:spAutoFit/>
          </a:bodyPr>
          <a:lstStyle/>
          <a:p>
            <a:pPr algn="l">
              <a:lnSpc>
                <a:spcPts val="2025"/>
              </a:lnSpc>
            </a:pPr>
            <a:r>
              <a:rPr sz="1350" b="1" i="0" u="none">
                <a:solidFill>
                  <a:srgbClr val="2563EB"/>
                </a:solidFill>
                <a:latin typeface="Calibri"/>
              </a:rPr>
              <a:t>•</a:t>
            </a:r>
          </a:p>
        </p:txBody>
      </p:sp>
      <p:sp>
        <p:nvSpPr>
          <p:cNvPr id="19" name="TextBox 18"/>
          <p:cNvSpPr txBox="1"/>
          <p:nvPr/>
        </p:nvSpPr>
        <p:spPr>
          <a:xfrm>
            <a:off x="6324600" y="5234433"/>
            <a:ext cx="57150" cy="190500"/>
          </a:xfrm>
          <a:prstGeom prst="rect">
            <a:avLst/>
          </a:prstGeom>
          <a:noFill/>
        </p:spPr>
        <p:txBody>
          <a:bodyPr wrap="none" lIns="0" tIns="0" rIns="0" bIns="0" anchor="t">
            <a:spAutoFit/>
          </a:bodyPr>
          <a:lstStyle/>
          <a:p>
            <a:pPr algn="l">
              <a:lnSpc>
                <a:spcPts val="2025"/>
              </a:lnSpc>
            </a:pPr>
            <a:r>
              <a:rPr sz="1350" b="1" i="0" u="none">
                <a:solidFill>
                  <a:srgbClr val="2563EB"/>
                </a:solidFill>
                <a:latin typeface="Calibri"/>
              </a:rPr>
              <a:t>•</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ounded Rectangle 1"/>
          <p:cNvSpPr/>
          <p:nvPr/>
        </p:nvSpPr>
        <p:spPr>
          <a:xfrm>
            <a:off x="10261848" y="567630"/>
            <a:ext cx="1396751" cy="276225"/>
          </a:xfrm>
          <a:prstGeom prst="roundRect">
            <a:avLst>
              <a:gd name="adj" fmla="val 20689"/>
            </a:avLst>
          </a:prstGeom>
          <a:solidFill>
            <a:srgbClr val="EFF6FF"/>
          </a:solidFill>
          <a:ln w="9525">
            <a:solidFill>
              <a:srgbClr val="BFDBFE"/>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ounded Rectangle 2"/>
          <p:cNvSpPr/>
          <p:nvPr/>
        </p:nvSpPr>
        <p:spPr>
          <a:xfrm>
            <a:off x="533400" y="4670077"/>
            <a:ext cx="5391150" cy="1257300"/>
          </a:xfrm>
          <a:prstGeom prst="roundRect">
            <a:avLst>
              <a:gd name="adj" fmla="val 7575"/>
            </a:avLst>
          </a:prstGeom>
          <a:solidFill>
            <a:srgbClr val="EFF6FF"/>
          </a:solidFill>
          <a:ln w="9525">
            <a:solidFill>
              <a:srgbClr val="BFDBFE"/>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Rounded Rectangle 3"/>
          <p:cNvSpPr/>
          <p:nvPr/>
        </p:nvSpPr>
        <p:spPr>
          <a:xfrm>
            <a:off x="533400" y="1869727"/>
            <a:ext cx="2619375" cy="1247775"/>
          </a:xfrm>
          <a:prstGeom prst="roundRect">
            <a:avLst>
              <a:gd name="adj" fmla="val 7633"/>
            </a:avLst>
          </a:prstGeom>
          <a:solidFill>
            <a:srgbClr val="F8FAFC"/>
          </a:solidFill>
          <a:ln w="9525">
            <a:solidFill>
              <a:srgbClr val="E2E8F0"/>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Rounded Rectangle 4"/>
          <p:cNvSpPr/>
          <p:nvPr/>
        </p:nvSpPr>
        <p:spPr>
          <a:xfrm>
            <a:off x="3305175" y="1869727"/>
            <a:ext cx="2619375" cy="1247775"/>
          </a:xfrm>
          <a:prstGeom prst="roundRect">
            <a:avLst>
              <a:gd name="adj" fmla="val 7633"/>
            </a:avLst>
          </a:prstGeom>
          <a:solidFill>
            <a:srgbClr val="F8FAFC"/>
          </a:solidFill>
          <a:ln w="9525">
            <a:solidFill>
              <a:srgbClr val="E2E8F0"/>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Rounded Rectangle 5"/>
          <p:cNvSpPr/>
          <p:nvPr/>
        </p:nvSpPr>
        <p:spPr>
          <a:xfrm>
            <a:off x="533400" y="3269902"/>
            <a:ext cx="2619375" cy="1247775"/>
          </a:xfrm>
          <a:prstGeom prst="roundRect">
            <a:avLst>
              <a:gd name="adj" fmla="val 7633"/>
            </a:avLst>
          </a:prstGeom>
          <a:solidFill>
            <a:srgbClr val="F8FAFC"/>
          </a:solidFill>
          <a:ln w="9525">
            <a:solidFill>
              <a:srgbClr val="E2E8F0"/>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Rounded Rectangle 6"/>
          <p:cNvSpPr/>
          <p:nvPr/>
        </p:nvSpPr>
        <p:spPr>
          <a:xfrm>
            <a:off x="3305175" y="3269902"/>
            <a:ext cx="2619375" cy="1247775"/>
          </a:xfrm>
          <a:prstGeom prst="roundRect">
            <a:avLst>
              <a:gd name="adj" fmla="val 7633"/>
            </a:avLst>
          </a:prstGeom>
          <a:solidFill>
            <a:srgbClr val="F8FAFC"/>
          </a:solidFill>
          <a:ln w="9525">
            <a:solidFill>
              <a:srgbClr val="E2E8F0"/>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8" name="Picture 7" descr="image.png"/>
          <p:cNvPicPr>
            <a:picLocks noChangeAspect="1"/>
          </p:cNvPicPr>
          <p:nvPr/>
        </p:nvPicPr>
        <p:blipFill>
          <a:blip r:embed="rId2"/>
          <a:stretch>
            <a:fillRect/>
          </a:stretch>
        </p:blipFill>
        <p:spPr>
          <a:xfrm>
            <a:off x="6267450" y="1422052"/>
            <a:ext cx="5391150" cy="4953000"/>
          </a:xfrm>
          <a:prstGeom prst="rect">
            <a:avLst/>
          </a:prstGeom>
        </p:spPr>
      </p:pic>
      <p:pic>
        <p:nvPicPr>
          <p:cNvPr id="9" name="Picture 8" descr="image.png"/>
          <p:cNvPicPr>
            <a:picLocks noChangeAspect="1"/>
          </p:cNvPicPr>
          <p:nvPr/>
        </p:nvPicPr>
        <p:blipFill>
          <a:blip r:embed="rId3"/>
          <a:stretch>
            <a:fillRect/>
          </a:stretch>
        </p:blipFill>
        <p:spPr>
          <a:xfrm>
            <a:off x="6267450" y="1422052"/>
            <a:ext cx="5391150" cy="4953000"/>
          </a:xfrm>
          <a:prstGeom prst="rect">
            <a:avLst/>
          </a:prstGeom>
        </p:spPr>
      </p:pic>
      <p:pic>
        <p:nvPicPr>
          <p:cNvPr id="10" name="Picture 9" descr="image.png"/>
          <p:cNvPicPr>
            <a:picLocks noChangeAspect="1"/>
          </p:cNvPicPr>
          <p:nvPr/>
        </p:nvPicPr>
        <p:blipFill>
          <a:blip r:embed="rId4"/>
          <a:stretch>
            <a:fillRect/>
          </a:stretch>
        </p:blipFill>
        <p:spPr>
          <a:xfrm>
            <a:off x="771525" y="2079277"/>
            <a:ext cx="171450" cy="152400"/>
          </a:xfrm>
          <a:prstGeom prst="rect">
            <a:avLst/>
          </a:prstGeom>
        </p:spPr>
      </p:pic>
      <p:pic>
        <p:nvPicPr>
          <p:cNvPr id="11" name="Picture 10" descr="image.png"/>
          <p:cNvPicPr>
            <a:picLocks noChangeAspect="1"/>
          </p:cNvPicPr>
          <p:nvPr/>
        </p:nvPicPr>
        <p:blipFill>
          <a:blip r:embed="rId5"/>
          <a:stretch>
            <a:fillRect/>
          </a:stretch>
        </p:blipFill>
        <p:spPr>
          <a:xfrm>
            <a:off x="3543300" y="2079277"/>
            <a:ext cx="152400" cy="152400"/>
          </a:xfrm>
          <a:prstGeom prst="rect">
            <a:avLst/>
          </a:prstGeom>
        </p:spPr>
      </p:pic>
      <p:pic>
        <p:nvPicPr>
          <p:cNvPr id="12" name="Picture 11" descr="image.png"/>
          <p:cNvPicPr>
            <a:picLocks noChangeAspect="1"/>
          </p:cNvPicPr>
          <p:nvPr/>
        </p:nvPicPr>
        <p:blipFill>
          <a:blip r:embed="rId6"/>
          <a:stretch>
            <a:fillRect/>
          </a:stretch>
        </p:blipFill>
        <p:spPr>
          <a:xfrm>
            <a:off x="771525" y="3479452"/>
            <a:ext cx="152400" cy="152400"/>
          </a:xfrm>
          <a:prstGeom prst="rect">
            <a:avLst/>
          </a:prstGeom>
        </p:spPr>
      </p:pic>
      <p:pic>
        <p:nvPicPr>
          <p:cNvPr id="13" name="Picture 12" descr="image.png"/>
          <p:cNvPicPr>
            <a:picLocks noChangeAspect="1"/>
          </p:cNvPicPr>
          <p:nvPr/>
        </p:nvPicPr>
        <p:blipFill>
          <a:blip r:embed="rId7"/>
          <a:stretch>
            <a:fillRect/>
          </a:stretch>
        </p:blipFill>
        <p:spPr>
          <a:xfrm>
            <a:off x="3543300" y="3479452"/>
            <a:ext cx="190500" cy="152400"/>
          </a:xfrm>
          <a:prstGeom prst="rect">
            <a:avLst/>
          </a:prstGeom>
        </p:spPr>
      </p:pic>
      <p:sp>
        <p:nvSpPr>
          <p:cNvPr id="14" name="TextBox 13"/>
          <p:cNvSpPr txBox="1"/>
          <p:nvPr/>
        </p:nvSpPr>
        <p:spPr>
          <a:xfrm>
            <a:off x="10376148" y="624780"/>
            <a:ext cx="1263401" cy="161925"/>
          </a:xfrm>
          <a:prstGeom prst="rect">
            <a:avLst/>
          </a:prstGeom>
          <a:noFill/>
        </p:spPr>
        <p:txBody>
          <a:bodyPr wrap="square" lIns="0" tIns="0" rIns="0" bIns="0" anchor="t">
            <a:spAutoFit/>
          </a:bodyPr>
          <a:lstStyle/>
          <a:p>
            <a:pPr algn="l"/>
            <a:r>
              <a:rPr sz="975" b="1" i="0" u="none">
                <a:solidFill>
                  <a:srgbClr val="1D4ED8"/>
                </a:solidFill>
                <a:latin typeface="Calibri"/>
              </a:rPr>
              <a:t>Piagetian Concepts</a:t>
            </a:r>
          </a:p>
        </p:txBody>
      </p:sp>
      <p:sp>
        <p:nvSpPr>
          <p:cNvPr id="15" name="TextBox 14"/>
          <p:cNvSpPr txBox="1"/>
          <p:nvPr/>
        </p:nvSpPr>
        <p:spPr>
          <a:xfrm>
            <a:off x="533400" y="342900"/>
            <a:ext cx="7433406" cy="142875"/>
          </a:xfrm>
          <a:prstGeom prst="rect">
            <a:avLst/>
          </a:prstGeom>
          <a:noFill/>
        </p:spPr>
        <p:txBody>
          <a:bodyPr wrap="none" lIns="0" tIns="0" rIns="0" bIns="0" anchor="t">
            <a:spAutoFit/>
          </a:bodyPr>
          <a:lstStyle/>
          <a:p>
            <a:pPr algn="l"/>
            <a:r>
              <a:rPr sz="975" b="1" i="0" u="none">
                <a:solidFill>
                  <a:srgbClr val="2563EB"/>
                </a:solidFill>
                <a:latin typeface="Calibri"/>
              </a:rPr>
              <a:t>COGNITIVE PSYCHOLOGY</a:t>
            </a:r>
          </a:p>
        </p:txBody>
      </p:sp>
      <p:sp>
        <p:nvSpPr>
          <p:cNvPr id="16" name="TextBox 15"/>
          <p:cNvSpPr txBox="1"/>
          <p:nvPr/>
        </p:nvSpPr>
        <p:spPr>
          <a:xfrm>
            <a:off x="533400" y="523875"/>
            <a:ext cx="7805077" cy="319980"/>
          </a:xfrm>
          <a:prstGeom prst="rect">
            <a:avLst/>
          </a:prstGeom>
          <a:noFill/>
        </p:spPr>
        <p:txBody>
          <a:bodyPr wrap="none" lIns="0" tIns="0" rIns="0" bIns="0" anchor="t">
            <a:spAutoFit/>
          </a:bodyPr>
          <a:lstStyle/>
          <a:p>
            <a:pPr algn="l">
              <a:lnSpc>
                <a:spcPts val="2520"/>
              </a:lnSpc>
            </a:pPr>
            <a:r>
              <a:rPr sz="2100" b="1" i="0" u="none">
                <a:solidFill>
                  <a:srgbClr val="0F172A"/>
                </a:solidFill>
                <a:latin typeface="Calibri"/>
              </a:rPr>
              <a:t>Mechanisms of Cognitive Growth &amp; Adaptation</a:t>
            </a:r>
          </a:p>
        </p:txBody>
      </p:sp>
      <p:sp>
        <p:nvSpPr>
          <p:cNvPr id="17" name="TextBox 16"/>
          <p:cNvSpPr txBox="1"/>
          <p:nvPr/>
        </p:nvSpPr>
        <p:spPr>
          <a:xfrm>
            <a:off x="771525" y="4870102"/>
            <a:ext cx="5010150" cy="637610"/>
          </a:xfrm>
          <a:prstGeom prst="rect">
            <a:avLst/>
          </a:prstGeom>
          <a:noFill/>
        </p:spPr>
        <p:txBody>
          <a:bodyPr wrap="square" lIns="0" tIns="0" rIns="0" bIns="0" anchor="t">
            <a:spAutoFit/>
          </a:bodyPr>
          <a:lstStyle/>
          <a:p>
            <a:pPr>
              <a:lnSpc>
                <a:spcPts val="1687"/>
              </a:lnSpc>
            </a:pPr>
            <a:r>
              <a:rPr lang="en-US" sz="1125" b="1" dirty="0">
                <a:solidFill>
                  <a:srgbClr val="1E40AF"/>
                </a:solidFill>
              </a:rPr>
              <a:t>Cognitive Disequilibrium: </a:t>
            </a:r>
            <a:r>
              <a:rPr lang="en-US" sz="1125" dirty="0">
                <a:solidFill>
                  <a:srgbClr val="1E40AF"/>
                </a:solidFill>
              </a:rPr>
              <a:t>This occurs when a child is exposed to a new situation, such as going to nursery school, that does not fit in with his/her old schemas, which have been formed in a prior situation, such as at home.</a:t>
            </a:r>
            <a:endParaRPr sz="1125" i="0" u="none" dirty="0">
              <a:solidFill>
                <a:srgbClr val="1E40AF"/>
              </a:solidFill>
              <a:latin typeface="Calibri"/>
            </a:endParaRPr>
          </a:p>
        </p:txBody>
      </p:sp>
      <p:sp>
        <p:nvSpPr>
          <p:cNvPr id="18" name="TextBox 17"/>
          <p:cNvSpPr txBox="1"/>
          <p:nvPr/>
        </p:nvSpPr>
        <p:spPr>
          <a:xfrm>
            <a:off x="1038225" y="2069752"/>
            <a:ext cx="2412206" cy="171450"/>
          </a:xfrm>
          <a:prstGeom prst="rect">
            <a:avLst/>
          </a:prstGeom>
          <a:noFill/>
        </p:spPr>
        <p:txBody>
          <a:bodyPr wrap="none" lIns="0" tIns="0" rIns="0" bIns="0" anchor="ctr">
            <a:spAutoFit/>
          </a:bodyPr>
          <a:lstStyle/>
          <a:p>
            <a:pPr algn="l"/>
            <a:r>
              <a:rPr sz="1200" b="1" i="0" u="none">
                <a:solidFill>
                  <a:srgbClr val="1E3A8A"/>
                </a:solidFill>
                <a:latin typeface="Calibri"/>
              </a:rPr>
              <a:t>1. Schemas</a:t>
            </a:r>
          </a:p>
        </p:txBody>
      </p:sp>
      <p:sp>
        <p:nvSpPr>
          <p:cNvPr id="19" name="TextBox 18"/>
          <p:cNvSpPr txBox="1"/>
          <p:nvPr/>
        </p:nvSpPr>
        <p:spPr>
          <a:xfrm>
            <a:off x="771525" y="2317402"/>
            <a:ext cx="2238375" cy="484748"/>
          </a:xfrm>
          <a:prstGeom prst="rect">
            <a:avLst/>
          </a:prstGeom>
          <a:noFill/>
        </p:spPr>
        <p:txBody>
          <a:bodyPr wrap="square" lIns="0" tIns="0" rIns="0" bIns="0" anchor="t">
            <a:spAutoFit/>
          </a:bodyPr>
          <a:lstStyle/>
          <a:p>
            <a:pPr>
              <a:lnSpc>
                <a:spcPct val="100000"/>
              </a:lnSpc>
            </a:pPr>
            <a:r>
              <a:rPr lang="en-US" sz="1050" dirty="0">
                <a:solidFill>
                  <a:srgbClr val="0F172A"/>
                </a:solidFill>
              </a:rPr>
              <a:t>Schemas as building blocks of the mind or knowledge about the world. (Wadsworth, 2022)</a:t>
            </a:r>
          </a:p>
        </p:txBody>
      </p:sp>
      <p:sp>
        <p:nvSpPr>
          <p:cNvPr id="20" name="TextBox 19"/>
          <p:cNvSpPr txBox="1"/>
          <p:nvPr/>
        </p:nvSpPr>
        <p:spPr>
          <a:xfrm>
            <a:off x="3790950" y="2069752"/>
            <a:ext cx="2431256" cy="171450"/>
          </a:xfrm>
          <a:prstGeom prst="rect">
            <a:avLst/>
          </a:prstGeom>
          <a:noFill/>
        </p:spPr>
        <p:txBody>
          <a:bodyPr wrap="none" lIns="0" tIns="0" rIns="0" bIns="0" anchor="ctr">
            <a:spAutoFit/>
          </a:bodyPr>
          <a:lstStyle/>
          <a:p>
            <a:pPr algn="l"/>
            <a:r>
              <a:rPr sz="1200" b="1" i="0" u="none">
                <a:solidFill>
                  <a:srgbClr val="1E3A8A"/>
                </a:solidFill>
                <a:latin typeface="Calibri"/>
              </a:rPr>
              <a:t>2. Assimilation</a:t>
            </a:r>
          </a:p>
        </p:txBody>
      </p:sp>
      <p:sp>
        <p:nvSpPr>
          <p:cNvPr id="21" name="TextBox 20"/>
          <p:cNvSpPr txBox="1"/>
          <p:nvPr/>
        </p:nvSpPr>
        <p:spPr>
          <a:xfrm>
            <a:off x="3543300" y="2317402"/>
            <a:ext cx="2238375" cy="804964"/>
          </a:xfrm>
          <a:prstGeom prst="rect">
            <a:avLst/>
          </a:prstGeom>
          <a:noFill/>
        </p:spPr>
        <p:txBody>
          <a:bodyPr wrap="square" lIns="0" tIns="0" rIns="0" bIns="0" anchor="t">
            <a:spAutoFit/>
          </a:bodyPr>
          <a:lstStyle/>
          <a:p>
            <a:pPr>
              <a:lnSpc>
                <a:spcPts val="1575"/>
              </a:lnSpc>
            </a:pPr>
            <a:r>
              <a:rPr lang="en-US" sz="1050" dirty="0">
                <a:solidFill>
                  <a:srgbClr val="334155"/>
                </a:solidFill>
              </a:rPr>
              <a:t>This refers to the process by which new experiences are integrated into already existing schemas without modifying the latter.</a:t>
            </a:r>
          </a:p>
        </p:txBody>
      </p:sp>
      <p:sp>
        <p:nvSpPr>
          <p:cNvPr id="22" name="TextBox 21"/>
          <p:cNvSpPr txBox="1"/>
          <p:nvPr/>
        </p:nvSpPr>
        <p:spPr>
          <a:xfrm>
            <a:off x="1019175" y="3469927"/>
            <a:ext cx="2431256" cy="171450"/>
          </a:xfrm>
          <a:prstGeom prst="rect">
            <a:avLst/>
          </a:prstGeom>
          <a:noFill/>
        </p:spPr>
        <p:txBody>
          <a:bodyPr wrap="none" lIns="0" tIns="0" rIns="0" bIns="0" anchor="ctr">
            <a:spAutoFit/>
          </a:bodyPr>
          <a:lstStyle/>
          <a:p>
            <a:pPr algn="l"/>
            <a:r>
              <a:rPr sz="1200" b="1" i="0" u="none">
                <a:solidFill>
                  <a:srgbClr val="1E3A8A"/>
                </a:solidFill>
                <a:latin typeface="Calibri"/>
              </a:rPr>
              <a:t>3. Accommodation</a:t>
            </a:r>
          </a:p>
        </p:txBody>
      </p:sp>
      <p:sp>
        <p:nvSpPr>
          <p:cNvPr id="23" name="TextBox 22"/>
          <p:cNvSpPr txBox="1"/>
          <p:nvPr/>
        </p:nvSpPr>
        <p:spPr>
          <a:xfrm>
            <a:off x="771525" y="3717577"/>
            <a:ext cx="2238375" cy="484748"/>
          </a:xfrm>
          <a:prstGeom prst="rect">
            <a:avLst/>
          </a:prstGeom>
          <a:noFill/>
        </p:spPr>
        <p:txBody>
          <a:bodyPr wrap="square" lIns="0" tIns="0" rIns="0" bIns="0" anchor="t">
            <a:spAutoFit/>
          </a:bodyPr>
          <a:lstStyle/>
          <a:p>
            <a:pPr>
              <a:lnSpc>
                <a:spcPct val="100000"/>
              </a:lnSpc>
            </a:pPr>
            <a:r>
              <a:rPr lang="en-US" sz="1050" dirty="0">
                <a:solidFill>
                  <a:srgbClr val="0F172A"/>
                </a:solidFill>
              </a:rPr>
              <a:t>The creation of new schemas owing to conflicts between new data and old perception. (</a:t>
            </a:r>
            <a:r>
              <a:rPr lang="en-US" sz="1050" dirty="0" err="1">
                <a:solidFill>
                  <a:srgbClr val="0F172A"/>
                </a:solidFill>
              </a:rPr>
              <a:t>Babakr</a:t>
            </a:r>
            <a:r>
              <a:rPr lang="en-US" sz="1050" dirty="0">
                <a:solidFill>
                  <a:srgbClr val="0F172A"/>
                </a:solidFill>
              </a:rPr>
              <a:t> et al., 2019)</a:t>
            </a:r>
          </a:p>
        </p:txBody>
      </p:sp>
      <p:sp>
        <p:nvSpPr>
          <p:cNvPr id="24" name="TextBox 23"/>
          <p:cNvSpPr txBox="1"/>
          <p:nvPr/>
        </p:nvSpPr>
        <p:spPr>
          <a:xfrm>
            <a:off x="3829050" y="3469927"/>
            <a:ext cx="2393156" cy="171450"/>
          </a:xfrm>
          <a:prstGeom prst="rect">
            <a:avLst/>
          </a:prstGeom>
          <a:noFill/>
        </p:spPr>
        <p:txBody>
          <a:bodyPr wrap="none" lIns="0" tIns="0" rIns="0" bIns="0" anchor="ctr">
            <a:spAutoFit/>
          </a:bodyPr>
          <a:lstStyle/>
          <a:p>
            <a:pPr algn="l"/>
            <a:r>
              <a:rPr sz="1200" b="1" i="0" u="none">
                <a:solidFill>
                  <a:srgbClr val="1E3A8A"/>
                </a:solidFill>
                <a:latin typeface="Calibri"/>
              </a:rPr>
              <a:t>4. Equilibration</a:t>
            </a:r>
          </a:p>
        </p:txBody>
      </p:sp>
      <p:sp>
        <p:nvSpPr>
          <p:cNvPr id="25" name="TextBox 24"/>
          <p:cNvSpPr txBox="1"/>
          <p:nvPr/>
        </p:nvSpPr>
        <p:spPr>
          <a:xfrm>
            <a:off x="3543300" y="3717577"/>
            <a:ext cx="2238375" cy="323165"/>
          </a:xfrm>
          <a:prstGeom prst="rect">
            <a:avLst/>
          </a:prstGeom>
          <a:noFill/>
        </p:spPr>
        <p:txBody>
          <a:bodyPr wrap="square" lIns="0" tIns="0" rIns="0" bIns="0" anchor="t">
            <a:spAutoFit/>
          </a:bodyPr>
          <a:lstStyle/>
          <a:p>
            <a:pPr>
              <a:lnSpc>
                <a:spcPct val="100000"/>
              </a:lnSpc>
            </a:pPr>
            <a:r>
              <a:rPr lang="en-US" sz="1050" dirty="0">
                <a:solidFill>
                  <a:srgbClr val="0F172A"/>
                </a:solidFill>
              </a:rPr>
              <a:t>Achieving cognitive equilibrium via adaptation. (Alahmad, 2020)</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ounded Rectangle 1"/>
          <p:cNvSpPr/>
          <p:nvPr/>
        </p:nvSpPr>
        <p:spPr>
          <a:xfrm>
            <a:off x="10358139" y="567630"/>
            <a:ext cx="1300460" cy="276225"/>
          </a:xfrm>
          <a:prstGeom prst="roundRect">
            <a:avLst>
              <a:gd name="adj" fmla="val 20689"/>
            </a:avLst>
          </a:prstGeom>
          <a:solidFill>
            <a:srgbClr val="EFF6FF"/>
          </a:solidFill>
          <a:ln w="9525">
            <a:solidFill>
              <a:srgbClr val="BFDBFE"/>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3" name="Picture 2" descr="image.png"/>
          <p:cNvPicPr>
            <a:picLocks noChangeAspect="1"/>
          </p:cNvPicPr>
          <p:nvPr/>
        </p:nvPicPr>
        <p:blipFill>
          <a:blip r:embed="rId2"/>
          <a:stretch>
            <a:fillRect/>
          </a:stretch>
        </p:blipFill>
        <p:spPr>
          <a:xfrm>
            <a:off x="533400" y="1422052"/>
            <a:ext cx="5391150" cy="4953000"/>
          </a:xfrm>
          <a:prstGeom prst="rect">
            <a:avLst/>
          </a:prstGeom>
        </p:spPr>
      </p:pic>
      <p:pic>
        <p:nvPicPr>
          <p:cNvPr id="4" name="Picture 3" descr="image.png"/>
          <p:cNvPicPr>
            <a:picLocks noChangeAspect="1"/>
          </p:cNvPicPr>
          <p:nvPr/>
        </p:nvPicPr>
        <p:blipFill>
          <a:blip r:embed="rId3"/>
          <a:stretch>
            <a:fillRect/>
          </a:stretch>
        </p:blipFill>
        <p:spPr>
          <a:xfrm>
            <a:off x="533400" y="1422052"/>
            <a:ext cx="5391150" cy="4953000"/>
          </a:xfrm>
          <a:prstGeom prst="rect">
            <a:avLst/>
          </a:prstGeom>
        </p:spPr>
      </p:pic>
      <p:sp>
        <p:nvSpPr>
          <p:cNvPr id="5" name="TextBox 4"/>
          <p:cNvSpPr txBox="1"/>
          <p:nvPr/>
        </p:nvSpPr>
        <p:spPr>
          <a:xfrm>
            <a:off x="10472439" y="624780"/>
            <a:ext cx="1167110" cy="161925"/>
          </a:xfrm>
          <a:prstGeom prst="rect">
            <a:avLst/>
          </a:prstGeom>
          <a:noFill/>
        </p:spPr>
        <p:txBody>
          <a:bodyPr wrap="square" lIns="0" tIns="0" rIns="0" bIns="0" anchor="t">
            <a:spAutoFit/>
          </a:bodyPr>
          <a:lstStyle/>
          <a:p>
            <a:pPr algn="l"/>
            <a:r>
              <a:rPr sz="975" b="1" i="0" u="none">
                <a:solidFill>
                  <a:srgbClr val="1D4ED8"/>
                </a:solidFill>
                <a:latin typeface="Calibri"/>
              </a:rPr>
              <a:t>Application Part 1</a:t>
            </a:r>
          </a:p>
        </p:txBody>
      </p:sp>
      <p:sp>
        <p:nvSpPr>
          <p:cNvPr id="6" name="TextBox 5"/>
          <p:cNvSpPr txBox="1"/>
          <p:nvPr/>
        </p:nvSpPr>
        <p:spPr>
          <a:xfrm>
            <a:off x="533400" y="342900"/>
            <a:ext cx="8157269" cy="142875"/>
          </a:xfrm>
          <a:prstGeom prst="rect">
            <a:avLst/>
          </a:prstGeom>
          <a:noFill/>
        </p:spPr>
        <p:txBody>
          <a:bodyPr wrap="none" lIns="0" tIns="0" rIns="0" bIns="0" anchor="t">
            <a:spAutoFit/>
          </a:bodyPr>
          <a:lstStyle/>
          <a:p>
            <a:pPr algn="l"/>
            <a:r>
              <a:rPr sz="975" b="1" i="0" u="none">
                <a:solidFill>
                  <a:srgbClr val="2563EB"/>
                </a:solidFill>
                <a:latin typeface="Calibri"/>
              </a:rPr>
              <a:t>CASE APPLICATION</a:t>
            </a:r>
          </a:p>
        </p:txBody>
      </p:sp>
      <p:sp>
        <p:nvSpPr>
          <p:cNvPr id="7" name="TextBox 6"/>
          <p:cNvSpPr txBox="1"/>
          <p:nvPr/>
        </p:nvSpPr>
        <p:spPr>
          <a:xfrm>
            <a:off x="533400" y="523875"/>
            <a:ext cx="8565133" cy="319980"/>
          </a:xfrm>
          <a:prstGeom prst="rect">
            <a:avLst/>
          </a:prstGeom>
          <a:noFill/>
        </p:spPr>
        <p:txBody>
          <a:bodyPr wrap="none" lIns="0" tIns="0" rIns="0" bIns="0" anchor="t">
            <a:spAutoFit/>
          </a:bodyPr>
          <a:lstStyle/>
          <a:p>
            <a:pPr algn="l">
              <a:lnSpc>
                <a:spcPts val="2520"/>
              </a:lnSpc>
            </a:pPr>
            <a:r>
              <a:rPr sz="2100" b="1" i="0" u="none">
                <a:solidFill>
                  <a:srgbClr val="0F172A"/>
                </a:solidFill>
                <a:latin typeface="Calibri"/>
              </a:rPr>
              <a:t>Explaining Separation Anxiety via Cognitive Theory</a:t>
            </a:r>
          </a:p>
        </p:txBody>
      </p:sp>
      <p:sp>
        <p:nvSpPr>
          <p:cNvPr id="8" name="TextBox 7"/>
          <p:cNvSpPr txBox="1"/>
          <p:nvPr/>
        </p:nvSpPr>
        <p:spPr>
          <a:xfrm>
            <a:off x="6496050" y="2548383"/>
            <a:ext cx="5257800" cy="369332"/>
          </a:xfrm>
          <a:prstGeom prst="rect">
            <a:avLst/>
          </a:prstGeom>
          <a:noFill/>
        </p:spPr>
        <p:txBody>
          <a:bodyPr wrap="square" lIns="0" tIns="0" rIns="0" bIns="0" anchor="t">
            <a:spAutoFit/>
          </a:bodyPr>
          <a:lstStyle/>
          <a:p>
            <a:pPr>
              <a:lnSpc>
                <a:spcPct val="100000"/>
              </a:lnSpc>
            </a:pPr>
            <a:r>
              <a:rPr lang="en-US" sz="1200" b="1" dirty="0">
                <a:solidFill>
                  <a:srgbClr val="0F172A"/>
                </a:solidFill>
              </a:rPr>
              <a:t>Schema on Home Safety: </a:t>
            </a:r>
            <a:r>
              <a:rPr lang="en-US" sz="1200" dirty="0">
                <a:solidFill>
                  <a:srgbClr val="0F172A"/>
                </a:solidFill>
              </a:rPr>
              <a:t>The safety feeling of Shona is associated with the presence of her caregiver through some cognitive schemas. (Bhatia &amp; Goyal, 2018)</a:t>
            </a:r>
          </a:p>
        </p:txBody>
      </p:sp>
      <p:sp>
        <p:nvSpPr>
          <p:cNvPr id="9" name="TextBox 8"/>
          <p:cNvSpPr txBox="1"/>
          <p:nvPr/>
        </p:nvSpPr>
        <p:spPr>
          <a:xfrm>
            <a:off x="6496050" y="3091308"/>
            <a:ext cx="5257800" cy="640175"/>
          </a:xfrm>
          <a:prstGeom prst="rect">
            <a:avLst/>
          </a:prstGeom>
          <a:noFill/>
        </p:spPr>
        <p:txBody>
          <a:bodyPr wrap="square" lIns="0" tIns="0" rIns="0" bIns="0" anchor="t">
            <a:spAutoFit/>
          </a:bodyPr>
          <a:lstStyle/>
          <a:p>
            <a:pPr>
              <a:lnSpc>
                <a:spcPts val="1687"/>
              </a:lnSpc>
            </a:pPr>
            <a:r>
              <a:rPr sz="1200" b="1" i="0" u="none" dirty="0">
                <a:solidFill>
                  <a:srgbClr val="0F172A"/>
                </a:solidFill>
                <a:latin typeface="Calibri"/>
              </a:rPr>
              <a:t>Cognitive Disequilibrium:</a:t>
            </a:r>
            <a:r>
              <a:rPr sz="1200" b="0" i="0" u="none" dirty="0">
                <a:solidFill>
                  <a:srgbClr val="334155"/>
                </a:solidFill>
                <a:latin typeface="Calibri"/>
              </a:rPr>
              <a:t> </a:t>
            </a:r>
            <a:r>
              <a:rPr lang="en-US" sz="1200" dirty="0">
                <a:solidFill>
                  <a:srgbClr val="334155"/>
                </a:solidFill>
              </a:rPr>
              <a:t>This separation creates immense cognitive disequilibrium in her mind as she lacks the cognitive ability to know the time of return of her caregiver.</a:t>
            </a:r>
            <a:endParaRPr sz="1200" b="0" i="0" u="none" dirty="0">
              <a:solidFill>
                <a:srgbClr val="334155"/>
              </a:solidFill>
              <a:latin typeface="Calibri"/>
            </a:endParaRPr>
          </a:p>
        </p:txBody>
      </p:sp>
      <p:sp>
        <p:nvSpPr>
          <p:cNvPr id="10" name="TextBox 9"/>
          <p:cNvSpPr txBox="1"/>
          <p:nvPr/>
        </p:nvSpPr>
        <p:spPr>
          <a:xfrm>
            <a:off x="6496050" y="3702774"/>
            <a:ext cx="5257800" cy="738664"/>
          </a:xfrm>
          <a:prstGeom prst="rect">
            <a:avLst/>
          </a:prstGeom>
          <a:noFill/>
        </p:spPr>
        <p:txBody>
          <a:bodyPr wrap="square" lIns="0" tIns="0" rIns="0" bIns="0" anchor="t">
            <a:spAutoFit/>
          </a:bodyPr>
          <a:lstStyle/>
          <a:p>
            <a:pPr>
              <a:lnSpc>
                <a:spcPct val="100000"/>
              </a:lnSpc>
            </a:pPr>
            <a:r>
              <a:rPr lang="en-US" sz="1200" b="1" dirty="0">
                <a:solidFill>
                  <a:srgbClr val="0F172A"/>
                </a:solidFill>
              </a:rPr>
              <a:t>Inability to Reverse the Process: </a:t>
            </a:r>
            <a:r>
              <a:rPr lang="en-US" sz="1200" dirty="0">
                <a:solidFill>
                  <a:srgbClr val="0F172A"/>
                </a:solidFill>
              </a:rPr>
              <a:t>In the pre-operational stage of development, children find it difficult to reverse the process of mental operations. This means that Shona thinks that once her caregiver leaves her, he or she will never come back as she cannot reverse this process of mental operation. (Wadsworth, 2022)</a:t>
            </a:r>
          </a:p>
        </p:txBody>
      </p:sp>
      <p:sp>
        <p:nvSpPr>
          <p:cNvPr id="11" name="TextBox 10"/>
          <p:cNvSpPr txBox="1"/>
          <p:nvPr/>
        </p:nvSpPr>
        <p:spPr>
          <a:xfrm>
            <a:off x="6496050" y="4605783"/>
            <a:ext cx="5257800" cy="369332"/>
          </a:xfrm>
          <a:prstGeom prst="rect">
            <a:avLst/>
          </a:prstGeom>
          <a:noFill/>
        </p:spPr>
        <p:txBody>
          <a:bodyPr wrap="square" lIns="0" tIns="0" rIns="0" bIns="0" anchor="t">
            <a:spAutoFit/>
          </a:bodyPr>
          <a:lstStyle/>
          <a:p>
            <a:pPr>
              <a:lnSpc>
                <a:spcPct val="100000"/>
              </a:lnSpc>
            </a:pPr>
            <a:r>
              <a:rPr lang="en-US" sz="1200" b="1" dirty="0">
                <a:solidFill>
                  <a:srgbClr val="0F172A"/>
                </a:solidFill>
              </a:rPr>
              <a:t>Overload Accommodation: </a:t>
            </a:r>
            <a:r>
              <a:rPr lang="en-US" sz="1200" dirty="0">
                <a:solidFill>
                  <a:srgbClr val="0F172A"/>
                </a:solidFill>
              </a:rPr>
              <a:t>It is difficult for her to make changes in her cognitive schemas without any kind of help. </a:t>
            </a:r>
            <a:r>
              <a:rPr lang="en-US" sz="1200" dirty="0"/>
              <a:t>(Alahmad, 2020)</a:t>
            </a:r>
            <a:endParaRPr sz="1200" i="0" u="none" dirty="0">
              <a:solidFill>
                <a:srgbClr val="334155"/>
              </a:solidFill>
              <a:latin typeface="Calibri"/>
            </a:endParaRPr>
          </a:p>
        </p:txBody>
      </p:sp>
      <p:sp>
        <p:nvSpPr>
          <p:cNvPr id="12" name="TextBox 11"/>
          <p:cNvSpPr txBox="1"/>
          <p:nvPr/>
        </p:nvSpPr>
        <p:spPr>
          <a:xfrm>
            <a:off x="6324600" y="2548383"/>
            <a:ext cx="57150" cy="190500"/>
          </a:xfrm>
          <a:prstGeom prst="rect">
            <a:avLst/>
          </a:prstGeom>
          <a:noFill/>
        </p:spPr>
        <p:txBody>
          <a:bodyPr wrap="none" lIns="0" tIns="0" rIns="0" bIns="0" anchor="t">
            <a:spAutoFit/>
          </a:bodyPr>
          <a:lstStyle/>
          <a:p>
            <a:pPr algn="l">
              <a:lnSpc>
                <a:spcPts val="2025"/>
              </a:lnSpc>
            </a:pPr>
            <a:r>
              <a:rPr sz="1350" b="1" i="0" u="none">
                <a:solidFill>
                  <a:srgbClr val="2563EB"/>
                </a:solidFill>
                <a:latin typeface="Calibri"/>
              </a:rPr>
              <a:t>•</a:t>
            </a:r>
          </a:p>
        </p:txBody>
      </p:sp>
      <p:sp>
        <p:nvSpPr>
          <p:cNvPr id="13" name="TextBox 12"/>
          <p:cNvSpPr txBox="1"/>
          <p:nvPr/>
        </p:nvSpPr>
        <p:spPr>
          <a:xfrm>
            <a:off x="6324600" y="3091308"/>
            <a:ext cx="57150" cy="190500"/>
          </a:xfrm>
          <a:prstGeom prst="rect">
            <a:avLst/>
          </a:prstGeom>
          <a:noFill/>
        </p:spPr>
        <p:txBody>
          <a:bodyPr wrap="none" lIns="0" tIns="0" rIns="0" bIns="0" anchor="t">
            <a:spAutoFit/>
          </a:bodyPr>
          <a:lstStyle/>
          <a:p>
            <a:pPr algn="l">
              <a:lnSpc>
                <a:spcPts val="2025"/>
              </a:lnSpc>
            </a:pPr>
            <a:r>
              <a:rPr sz="1350" b="1" i="0" u="none">
                <a:solidFill>
                  <a:srgbClr val="2563EB"/>
                </a:solidFill>
                <a:latin typeface="Calibri"/>
              </a:rPr>
              <a:t>•</a:t>
            </a:r>
          </a:p>
        </p:txBody>
      </p:sp>
      <p:sp>
        <p:nvSpPr>
          <p:cNvPr id="14" name="TextBox 13"/>
          <p:cNvSpPr txBox="1"/>
          <p:nvPr/>
        </p:nvSpPr>
        <p:spPr>
          <a:xfrm>
            <a:off x="6324600" y="3702774"/>
            <a:ext cx="57150" cy="190500"/>
          </a:xfrm>
          <a:prstGeom prst="rect">
            <a:avLst/>
          </a:prstGeom>
          <a:noFill/>
        </p:spPr>
        <p:txBody>
          <a:bodyPr wrap="none" lIns="0" tIns="0" rIns="0" bIns="0" anchor="t">
            <a:spAutoFit/>
          </a:bodyPr>
          <a:lstStyle/>
          <a:p>
            <a:pPr algn="l">
              <a:lnSpc>
                <a:spcPts val="2025"/>
              </a:lnSpc>
            </a:pPr>
            <a:r>
              <a:rPr sz="1350" b="1" i="0" u="none">
                <a:solidFill>
                  <a:srgbClr val="2563EB"/>
                </a:solidFill>
                <a:latin typeface="Calibri"/>
              </a:rPr>
              <a:t>•</a:t>
            </a:r>
          </a:p>
        </p:txBody>
      </p:sp>
      <p:sp>
        <p:nvSpPr>
          <p:cNvPr id="15" name="TextBox 14"/>
          <p:cNvSpPr txBox="1"/>
          <p:nvPr/>
        </p:nvSpPr>
        <p:spPr>
          <a:xfrm>
            <a:off x="6324600" y="4605783"/>
            <a:ext cx="57150" cy="190500"/>
          </a:xfrm>
          <a:prstGeom prst="rect">
            <a:avLst/>
          </a:prstGeom>
          <a:noFill/>
        </p:spPr>
        <p:txBody>
          <a:bodyPr wrap="none" lIns="0" tIns="0" rIns="0" bIns="0" anchor="t">
            <a:spAutoFit/>
          </a:bodyPr>
          <a:lstStyle/>
          <a:p>
            <a:pPr algn="l">
              <a:lnSpc>
                <a:spcPts val="2025"/>
              </a:lnSpc>
            </a:pPr>
            <a:r>
              <a:rPr sz="1350" b="1" i="0" u="none">
                <a:solidFill>
                  <a:srgbClr val="2563EB"/>
                </a:solidFill>
                <a:latin typeface="Calibri"/>
              </a:rPr>
              <a:t>•</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ounded Rectangle 1"/>
          <p:cNvSpPr/>
          <p:nvPr/>
        </p:nvSpPr>
        <p:spPr>
          <a:xfrm>
            <a:off x="10358139" y="567630"/>
            <a:ext cx="1300460" cy="276225"/>
          </a:xfrm>
          <a:prstGeom prst="roundRect">
            <a:avLst>
              <a:gd name="adj" fmla="val 20689"/>
            </a:avLst>
          </a:prstGeom>
          <a:solidFill>
            <a:srgbClr val="EFF6FF"/>
          </a:solidFill>
          <a:ln w="9525">
            <a:solidFill>
              <a:srgbClr val="BFDBFE"/>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ounded Rectangle 2"/>
          <p:cNvSpPr/>
          <p:nvPr/>
        </p:nvSpPr>
        <p:spPr>
          <a:xfrm>
            <a:off x="533400" y="2405508"/>
            <a:ext cx="5391150" cy="1319212"/>
          </a:xfrm>
          <a:prstGeom prst="roundRect">
            <a:avLst>
              <a:gd name="adj" fmla="val 7220"/>
            </a:avLst>
          </a:prstGeom>
          <a:solidFill>
            <a:srgbClr val="F8FAFC"/>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Rectangle 3"/>
          <p:cNvSpPr/>
          <p:nvPr/>
        </p:nvSpPr>
        <p:spPr>
          <a:xfrm>
            <a:off x="533400" y="3715196"/>
            <a:ext cx="5391150" cy="9525"/>
          </a:xfrm>
          <a:prstGeom prst="rect">
            <a:avLst/>
          </a:prstGeom>
          <a:solidFill>
            <a:srgbClr val="E2E8F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Rectangle 4"/>
          <p:cNvSpPr/>
          <p:nvPr/>
        </p:nvSpPr>
        <p:spPr>
          <a:xfrm>
            <a:off x="533400" y="2405508"/>
            <a:ext cx="5391150" cy="9525"/>
          </a:xfrm>
          <a:prstGeom prst="rect">
            <a:avLst/>
          </a:prstGeom>
          <a:solidFill>
            <a:srgbClr val="E2E8F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Rectangle 5"/>
          <p:cNvSpPr/>
          <p:nvPr/>
        </p:nvSpPr>
        <p:spPr>
          <a:xfrm>
            <a:off x="533400" y="2405508"/>
            <a:ext cx="38100" cy="1319212"/>
          </a:xfrm>
          <a:prstGeom prst="rect">
            <a:avLst/>
          </a:prstGeom>
          <a:solidFill>
            <a:srgbClr val="0284C7"/>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Rectangle 6"/>
          <p:cNvSpPr/>
          <p:nvPr/>
        </p:nvSpPr>
        <p:spPr>
          <a:xfrm>
            <a:off x="5915025" y="2405508"/>
            <a:ext cx="9525" cy="1319212"/>
          </a:xfrm>
          <a:prstGeom prst="rect">
            <a:avLst/>
          </a:prstGeom>
          <a:solidFill>
            <a:srgbClr val="E2E8F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8" name="Picture 7" descr="image.png"/>
          <p:cNvPicPr>
            <a:picLocks noChangeAspect="1"/>
          </p:cNvPicPr>
          <p:nvPr/>
        </p:nvPicPr>
        <p:blipFill>
          <a:blip r:embed="rId2"/>
          <a:stretch>
            <a:fillRect/>
          </a:stretch>
        </p:blipFill>
        <p:spPr>
          <a:xfrm>
            <a:off x="6267450" y="1422052"/>
            <a:ext cx="5391150" cy="4953000"/>
          </a:xfrm>
          <a:prstGeom prst="rect">
            <a:avLst/>
          </a:prstGeom>
        </p:spPr>
      </p:pic>
      <p:pic>
        <p:nvPicPr>
          <p:cNvPr id="9" name="Picture 8" descr="image.png"/>
          <p:cNvPicPr>
            <a:picLocks noChangeAspect="1"/>
          </p:cNvPicPr>
          <p:nvPr/>
        </p:nvPicPr>
        <p:blipFill>
          <a:blip r:embed="rId3"/>
          <a:stretch>
            <a:fillRect/>
          </a:stretch>
        </p:blipFill>
        <p:spPr>
          <a:xfrm>
            <a:off x="6267450" y="1422052"/>
            <a:ext cx="5391150" cy="4953000"/>
          </a:xfrm>
          <a:prstGeom prst="rect">
            <a:avLst/>
          </a:prstGeom>
        </p:spPr>
      </p:pic>
      <p:pic>
        <p:nvPicPr>
          <p:cNvPr id="10" name="Picture 9" descr="image.png"/>
          <p:cNvPicPr>
            <a:picLocks noChangeAspect="1"/>
          </p:cNvPicPr>
          <p:nvPr/>
        </p:nvPicPr>
        <p:blipFill>
          <a:blip r:embed="rId4"/>
          <a:stretch>
            <a:fillRect/>
          </a:stretch>
        </p:blipFill>
        <p:spPr>
          <a:xfrm>
            <a:off x="800100" y="2619821"/>
            <a:ext cx="219075" cy="171450"/>
          </a:xfrm>
          <a:prstGeom prst="rect">
            <a:avLst/>
          </a:prstGeom>
        </p:spPr>
      </p:pic>
      <p:sp>
        <p:nvSpPr>
          <p:cNvPr id="11" name="TextBox 10"/>
          <p:cNvSpPr txBox="1"/>
          <p:nvPr/>
        </p:nvSpPr>
        <p:spPr>
          <a:xfrm>
            <a:off x="10472439" y="624780"/>
            <a:ext cx="1167110" cy="161925"/>
          </a:xfrm>
          <a:prstGeom prst="rect">
            <a:avLst/>
          </a:prstGeom>
          <a:noFill/>
        </p:spPr>
        <p:txBody>
          <a:bodyPr wrap="square" lIns="0" tIns="0" rIns="0" bIns="0" anchor="t">
            <a:spAutoFit/>
          </a:bodyPr>
          <a:lstStyle/>
          <a:p>
            <a:pPr algn="l"/>
            <a:r>
              <a:rPr sz="975" b="1" i="0" u="none">
                <a:solidFill>
                  <a:srgbClr val="1D4ED8"/>
                </a:solidFill>
                <a:latin typeface="Calibri"/>
              </a:rPr>
              <a:t>Application Part 2</a:t>
            </a:r>
          </a:p>
        </p:txBody>
      </p:sp>
      <p:sp>
        <p:nvSpPr>
          <p:cNvPr id="12" name="TextBox 11"/>
          <p:cNvSpPr txBox="1"/>
          <p:nvPr/>
        </p:nvSpPr>
        <p:spPr>
          <a:xfrm>
            <a:off x="533400" y="342900"/>
            <a:ext cx="6762377" cy="142875"/>
          </a:xfrm>
          <a:prstGeom prst="rect">
            <a:avLst/>
          </a:prstGeom>
          <a:noFill/>
        </p:spPr>
        <p:txBody>
          <a:bodyPr wrap="none" lIns="0" tIns="0" rIns="0" bIns="0" anchor="t">
            <a:spAutoFit/>
          </a:bodyPr>
          <a:lstStyle/>
          <a:p>
            <a:pPr algn="l"/>
            <a:r>
              <a:rPr sz="975" b="1" i="0" u="none">
                <a:solidFill>
                  <a:srgbClr val="2563EB"/>
                </a:solidFill>
                <a:latin typeface="Calibri"/>
              </a:rPr>
              <a:t>CASE APPLICATION</a:t>
            </a:r>
          </a:p>
        </p:txBody>
      </p:sp>
      <p:sp>
        <p:nvSpPr>
          <p:cNvPr id="13" name="TextBox 12"/>
          <p:cNvSpPr txBox="1"/>
          <p:nvPr/>
        </p:nvSpPr>
        <p:spPr>
          <a:xfrm>
            <a:off x="533400" y="523875"/>
            <a:ext cx="7100496" cy="319980"/>
          </a:xfrm>
          <a:prstGeom prst="rect">
            <a:avLst/>
          </a:prstGeom>
          <a:noFill/>
        </p:spPr>
        <p:txBody>
          <a:bodyPr wrap="none" lIns="0" tIns="0" rIns="0" bIns="0" anchor="t">
            <a:spAutoFit/>
          </a:bodyPr>
          <a:lstStyle/>
          <a:p>
            <a:pPr algn="l">
              <a:lnSpc>
                <a:spcPts val="2520"/>
              </a:lnSpc>
            </a:pPr>
            <a:r>
              <a:rPr sz="2100" b="1" i="0" u="none">
                <a:solidFill>
                  <a:srgbClr val="0F172A"/>
                </a:solidFill>
                <a:latin typeface="Calibri"/>
              </a:rPr>
              <a:t>Explaining Verbal &amp; Social Play Difficulties</a:t>
            </a:r>
          </a:p>
        </p:txBody>
      </p:sp>
      <p:sp>
        <p:nvSpPr>
          <p:cNvPr id="14" name="TextBox 13"/>
          <p:cNvSpPr txBox="1"/>
          <p:nvPr/>
        </p:nvSpPr>
        <p:spPr>
          <a:xfrm>
            <a:off x="1114425" y="2605533"/>
            <a:ext cx="5793581" cy="200025"/>
          </a:xfrm>
          <a:prstGeom prst="rect">
            <a:avLst/>
          </a:prstGeom>
          <a:noFill/>
        </p:spPr>
        <p:txBody>
          <a:bodyPr wrap="none" lIns="0" tIns="0" rIns="0" bIns="0" anchor="ctr">
            <a:spAutoFit/>
          </a:bodyPr>
          <a:lstStyle/>
          <a:p>
            <a:pPr algn="l"/>
            <a:r>
              <a:rPr sz="1350" b="1" i="0" u="none">
                <a:solidFill>
                  <a:srgbClr val="0369A1"/>
                </a:solidFill>
                <a:latin typeface="Calibri"/>
              </a:rPr>
              <a:t>Egocentric Speech &amp; Social Play</a:t>
            </a:r>
          </a:p>
        </p:txBody>
      </p:sp>
      <p:sp>
        <p:nvSpPr>
          <p:cNvPr id="15" name="TextBox 14"/>
          <p:cNvSpPr txBox="1"/>
          <p:nvPr/>
        </p:nvSpPr>
        <p:spPr>
          <a:xfrm>
            <a:off x="800100" y="2881758"/>
            <a:ext cx="4981575" cy="642937"/>
          </a:xfrm>
          <a:prstGeom prst="rect">
            <a:avLst/>
          </a:prstGeom>
          <a:noFill/>
        </p:spPr>
        <p:txBody>
          <a:bodyPr wrap="square" lIns="0" tIns="0" rIns="0" bIns="0" anchor="t">
            <a:spAutoFit/>
          </a:bodyPr>
          <a:lstStyle/>
          <a:p>
            <a:pPr>
              <a:lnSpc>
                <a:spcPts val="1687"/>
              </a:lnSpc>
            </a:pPr>
            <a:r>
              <a:rPr lang="en-US" sz="1200" dirty="0">
                <a:solidFill>
                  <a:srgbClr val="334155"/>
                </a:solidFill>
              </a:rPr>
              <a:t>As per Piaget, the pre-operational stage entails children using egocentric language when interacting with other children, but not when engaging in reciprocal play (</a:t>
            </a:r>
            <a:r>
              <a:rPr lang="en-US" sz="1200" dirty="0" err="1">
                <a:solidFill>
                  <a:srgbClr val="334155"/>
                </a:solidFill>
              </a:rPr>
              <a:t>Speldewinde</a:t>
            </a:r>
            <a:r>
              <a:rPr lang="en-US" sz="1200" dirty="0">
                <a:solidFill>
                  <a:srgbClr val="334155"/>
                </a:solidFill>
              </a:rPr>
              <a:t> &amp; Campbell, 2022).</a:t>
            </a:r>
          </a:p>
        </p:txBody>
      </p:sp>
      <p:sp>
        <p:nvSpPr>
          <p:cNvPr id="16" name="TextBox 15"/>
          <p:cNvSpPr txBox="1"/>
          <p:nvPr/>
        </p:nvSpPr>
        <p:spPr>
          <a:xfrm>
            <a:off x="762000" y="3877121"/>
            <a:ext cx="5257800" cy="369332"/>
          </a:xfrm>
          <a:prstGeom prst="rect">
            <a:avLst/>
          </a:prstGeom>
          <a:noFill/>
        </p:spPr>
        <p:txBody>
          <a:bodyPr wrap="square" lIns="0" tIns="0" rIns="0" bIns="0" anchor="t">
            <a:spAutoFit/>
          </a:bodyPr>
          <a:lstStyle/>
          <a:p>
            <a:pPr>
              <a:lnSpc>
                <a:spcPct val="100000"/>
              </a:lnSpc>
            </a:pPr>
            <a:r>
              <a:rPr lang="en-US" sz="1200" b="1" dirty="0">
                <a:solidFill>
                  <a:srgbClr val="0F172A"/>
                </a:solidFill>
              </a:rPr>
              <a:t>Parallel Play Stage: </a:t>
            </a:r>
            <a:r>
              <a:rPr lang="en-US" sz="1200" dirty="0">
                <a:solidFill>
                  <a:srgbClr val="0F172A"/>
                </a:solidFill>
              </a:rPr>
              <a:t>In parallel play, at the age of three years, children automatically engage in interaction with others but not in cooperation. (</a:t>
            </a:r>
            <a:r>
              <a:rPr lang="en-US" sz="1200" dirty="0" err="1">
                <a:solidFill>
                  <a:srgbClr val="0F172A"/>
                </a:solidFill>
              </a:rPr>
              <a:t>Bodrova</a:t>
            </a:r>
            <a:r>
              <a:rPr lang="en-US" sz="1200" dirty="0">
                <a:solidFill>
                  <a:srgbClr val="0F172A"/>
                </a:solidFill>
              </a:rPr>
              <a:t> et al., 2018)</a:t>
            </a:r>
          </a:p>
        </p:txBody>
      </p:sp>
      <p:sp>
        <p:nvSpPr>
          <p:cNvPr id="17" name="TextBox 16"/>
          <p:cNvSpPr txBox="1"/>
          <p:nvPr/>
        </p:nvSpPr>
        <p:spPr>
          <a:xfrm>
            <a:off x="762000" y="4420046"/>
            <a:ext cx="5257800" cy="369332"/>
          </a:xfrm>
          <a:prstGeom prst="rect">
            <a:avLst/>
          </a:prstGeom>
          <a:noFill/>
        </p:spPr>
        <p:txBody>
          <a:bodyPr wrap="square" lIns="0" tIns="0" rIns="0" bIns="0" anchor="t">
            <a:spAutoFit/>
          </a:bodyPr>
          <a:lstStyle/>
          <a:p>
            <a:pPr>
              <a:lnSpc>
                <a:spcPct val="100000"/>
              </a:lnSpc>
            </a:pPr>
            <a:r>
              <a:rPr lang="en-US" sz="1200" b="1" dirty="0">
                <a:solidFill>
                  <a:srgbClr val="0F172A"/>
                </a:solidFill>
              </a:rPr>
              <a:t>Cognitive Overload: </a:t>
            </a:r>
            <a:r>
              <a:rPr lang="en-US" sz="1200" dirty="0">
                <a:solidFill>
                  <a:srgbClr val="0F172A"/>
                </a:solidFill>
              </a:rPr>
              <a:t>The anxiety experienced by Shona uses up all her cognitive resources, making interaction with others impossible. </a:t>
            </a:r>
            <a:r>
              <a:rPr lang="en-US" sz="1200" dirty="0"/>
              <a:t>(Bhatia &amp; Goyal, 2018)</a:t>
            </a:r>
            <a:endParaRPr lang="en-US" sz="1200" dirty="0">
              <a:solidFill>
                <a:srgbClr val="0F172A"/>
              </a:solidFill>
            </a:endParaRPr>
          </a:p>
        </p:txBody>
      </p:sp>
      <p:sp>
        <p:nvSpPr>
          <p:cNvPr id="18" name="TextBox 17"/>
          <p:cNvSpPr txBox="1"/>
          <p:nvPr/>
        </p:nvSpPr>
        <p:spPr>
          <a:xfrm>
            <a:off x="762000" y="4962971"/>
            <a:ext cx="5257800" cy="428625"/>
          </a:xfrm>
          <a:prstGeom prst="rect">
            <a:avLst/>
          </a:prstGeom>
          <a:noFill/>
        </p:spPr>
        <p:txBody>
          <a:bodyPr wrap="square" lIns="0" tIns="0" rIns="0" bIns="0" anchor="t">
            <a:spAutoFit/>
          </a:bodyPr>
          <a:lstStyle/>
          <a:p>
            <a:pPr>
              <a:lnSpc>
                <a:spcPts val="1687"/>
              </a:lnSpc>
            </a:pPr>
            <a:r>
              <a:rPr lang="en-US" sz="1200" b="1" dirty="0">
                <a:solidFill>
                  <a:srgbClr val="0F172A"/>
                </a:solidFill>
              </a:rPr>
              <a:t>Concrete Symbols: </a:t>
            </a:r>
            <a:r>
              <a:rPr lang="en-US" sz="1200" dirty="0">
                <a:solidFill>
                  <a:srgbClr val="0F172A"/>
                </a:solidFill>
              </a:rPr>
              <a:t>To be able to articulate her thoughts and engage in group play, Shona needs concrete symbols.</a:t>
            </a:r>
            <a:endParaRPr sz="1200" i="0" u="none" dirty="0">
              <a:solidFill>
                <a:srgbClr val="334155"/>
              </a:solidFill>
              <a:latin typeface="Calibri"/>
            </a:endParaRPr>
          </a:p>
        </p:txBody>
      </p:sp>
      <p:sp>
        <p:nvSpPr>
          <p:cNvPr id="19" name="TextBox 18"/>
          <p:cNvSpPr txBox="1"/>
          <p:nvPr/>
        </p:nvSpPr>
        <p:spPr>
          <a:xfrm>
            <a:off x="590550" y="3877121"/>
            <a:ext cx="57150" cy="190500"/>
          </a:xfrm>
          <a:prstGeom prst="rect">
            <a:avLst/>
          </a:prstGeom>
          <a:noFill/>
        </p:spPr>
        <p:txBody>
          <a:bodyPr wrap="none" lIns="0" tIns="0" rIns="0" bIns="0" anchor="t">
            <a:spAutoFit/>
          </a:bodyPr>
          <a:lstStyle/>
          <a:p>
            <a:pPr algn="l">
              <a:lnSpc>
                <a:spcPts val="2025"/>
              </a:lnSpc>
            </a:pPr>
            <a:r>
              <a:rPr sz="1350" b="1" i="0" u="none">
                <a:solidFill>
                  <a:srgbClr val="2563EB"/>
                </a:solidFill>
                <a:latin typeface="Calibri"/>
              </a:rPr>
              <a:t>•</a:t>
            </a:r>
          </a:p>
        </p:txBody>
      </p:sp>
      <p:sp>
        <p:nvSpPr>
          <p:cNvPr id="20" name="TextBox 19"/>
          <p:cNvSpPr txBox="1"/>
          <p:nvPr/>
        </p:nvSpPr>
        <p:spPr>
          <a:xfrm>
            <a:off x="590550" y="4420046"/>
            <a:ext cx="57150" cy="190500"/>
          </a:xfrm>
          <a:prstGeom prst="rect">
            <a:avLst/>
          </a:prstGeom>
          <a:noFill/>
        </p:spPr>
        <p:txBody>
          <a:bodyPr wrap="none" lIns="0" tIns="0" rIns="0" bIns="0" anchor="t">
            <a:spAutoFit/>
          </a:bodyPr>
          <a:lstStyle/>
          <a:p>
            <a:pPr algn="l">
              <a:lnSpc>
                <a:spcPts val="2025"/>
              </a:lnSpc>
            </a:pPr>
            <a:r>
              <a:rPr sz="1350" b="1" i="0" u="none">
                <a:solidFill>
                  <a:srgbClr val="2563EB"/>
                </a:solidFill>
                <a:latin typeface="Calibri"/>
              </a:rPr>
              <a:t>•</a:t>
            </a:r>
          </a:p>
        </p:txBody>
      </p:sp>
      <p:sp>
        <p:nvSpPr>
          <p:cNvPr id="21" name="TextBox 20"/>
          <p:cNvSpPr txBox="1"/>
          <p:nvPr/>
        </p:nvSpPr>
        <p:spPr>
          <a:xfrm>
            <a:off x="590550" y="4962971"/>
            <a:ext cx="57150" cy="190500"/>
          </a:xfrm>
          <a:prstGeom prst="rect">
            <a:avLst/>
          </a:prstGeom>
          <a:noFill/>
        </p:spPr>
        <p:txBody>
          <a:bodyPr wrap="none" lIns="0" tIns="0" rIns="0" bIns="0" anchor="t">
            <a:spAutoFit/>
          </a:bodyPr>
          <a:lstStyle/>
          <a:p>
            <a:pPr algn="l">
              <a:lnSpc>
                <a:spcPts val="2025"/>
              </a:lnSpc>
            </a:pPr>
            <a:r>
              <a:rPr sz="1350" b="1" i="0" u="none">
                <a:solidFill>
                  <a:srgbClr val="2563EB"/>
                </a:solidFill>
                <a:latin typeface="Calibri"/>
              </a:rPr>
              <a:t>•</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ounded Rectangle 1"/>
          <p:cNvSpPr/>
          <p:nvPr/>
        </p:nvSpPr>
        <p:spPr>
          <a:xfrm>
            <a:off x="10295780" y="567630"/>
            <a:ext cx="1362819" cy="276225"/>
          </a:xfrm>
          <a:prstGeom prst="roundRect">
            <a:avLst>
              <a:gd name="adj" fmla="val 20689"/>
            </a:avLst>
          </a:prstGeom>
          <a:solidFill>
            <a:srgbClr val="EFF6FF"/>
          </a:solidFill>
          <a:ln w="9525">
            <a:solidFill>
              <a:srgbClr val="BFDBFE"/>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ounded Rectangle 2"/>
          <p:cNvSpPr/>
          <p:nvPr/>
        </p:nvSpPr>
        <p:spPr>
          <a:xfrm>
            <a:off x="533400" y="1981646"/>
            <a:ext cx="5391150" cy="1104900"/>
          </a:xfrm>
          <a:prstGeom prst="roundRect">
            <a:avLst>
              <a:gd name="adj" fmla="val 8620"/>
            </a:avLst>
          </a:prstGeom>
          <a:solidFill>
            <a:srgbClr val="F8FAFC"/>
          </a:solidFill>
          <a:ln w="9525">
            <a:solidFill>
              <a:srgbClr val="E2E8F0"/>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Rounded Rectangle 3"/>
          <p:cNvSpPr/>
          <p:nvPr/>
        </p:nvSpPr>
        <p:spPr>
          <a:xfrm>
            <a:off x="533400" y="3238946"/>
            <a:ext cx="5391150" cy="1319212"/>
          </a:xfrm>
          <a:prstGeom prst="roundRect">
            <a:avLst>
              <a:gd name="adj" fmla="val 7220"/>
            </a:avLst>
          </a:prstGeom>
          <a:solidFill>
            <a:srgbClr val="F8FAFC"/>
          </a:solidFill>
          <a:ln w="9525">
            <a:solidFill>
              <a:srgbClr val="E2E8F0"/>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Rounded Rectangle 4"/>
          <p:cNvSpPr/>
          <p:nvPr/>
        </p:nvSpPr>
        <p:spPr>
          <a:xfrm>
            <a:off x="533400" y="4710558"/>
            <a:ext cx="5391150" cy="1104900"/>
          </a:xfrm>
          <a:prstGeom prst="roundRect">
            <a:avLst>
              <a:gd name="adj" fmla="val 8620"/>
            </a:avLst>
          </a:prstGeom>
          <a:solidFill>
            <a:srgbClr val="F8FAFC"/>
          </a:solidFill>
          <a:ln w="9525">
            <a:solidFill>
              <a:srgbClr val="E2E8F0"/>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6" name="Picture 5" descr="image.png"/>
          <p:cNvPicPr>
            <a:picLocks noChangeAspect="1"/>
          </p:cNvPicPr>
          <p:nvPr/>
        </p:nvPicPr>
        <p:blipFill>
          <a:blip r:embed="rId2"/>
          <a:stretch>
            <a:fillRect/>
          </a:stretch>
        </p:blipFill>
        <p:spPr>
          <a:xfrm>
            <a:off x="6267450" y="1422052"/>
            <a:ext cx="5391150" cy="4953000"/>
          </a:xfrm>
          <a:prstGeom prst="rect">
            <a:avLst/>
          </a:prstGeom>
        </p:spPr>
      </p:pic>
      <p:pic>
        <p:nvPicPr>
          <p:cNvPr id="7" name="Picture 6" descr="image.png"/>
          <p:cNvPicPr>
            <a:picLocks noChangeAspect="1"/>
          </p:cNvPicPr>
          <p:nvPr/>
        </p:nvPicPr>
        <p:blipFill>
          <a:blip r:embed="rId3"/>
          <a:stretch>
            <a:fillRect/>
          </a:stretch>
        </p:blipFill>
        <p:spPr>
          <a:xfrm>
            <a:off x="6267450" y="1422052"/>
            <a:ext cx="5391150" cy="4953000"/>
          </a:xfrm>
          <a:prstGeom prst="rect">
            <a:avLst/>
          </a:prstGeom>
        </p:spPr>
      </p:pic>
      <p:pic>
        <p:nvPicPr>
          <p:cNvPr id="8" name="Picture 7" descr="image.png"/>
          <p:cNvPicPr>
            <a:picLocks noChangeAspect="1"/>
          </p:cNvPicPr>
          <p:nvPr/>
        </p:nvPicPr>
        <p:blipFill>
          <a:blip r:embed="rId4"/>
          <a:stretch>
            <a:fillRect/>
          </a:stretch>
        </p:blipFill>
        <p:spPr>
          <a:xfrm>
            <a:off x="771525" y="2195958"/>
            <a:ext cx="219075" cy="171450"/>
          </a:xfrm>
          <a:prstGeom prst="rect">
            <a:avLst/>
          </a:prstGeom>
        </p:spPr>
      </p:pic>
      <p:pic>
        <p:nvPicPr>
          <p:cNvPr id="9" name="Picture 8" descr="image.png"/>
          <p:cNvPicPr>
            <a:picLocks noChangeAspect="1"/>
          </p:cNvPicPr>
          <p:nvPr/>
        </p:nvPicPr>
        <p:blipFill>
          <a:blip r:embed="rId5"/>
          <a:stretch>
            <a:fillRect/>
          </a:stretch>
        </p:blipFill>
        <p:spPr>
          <a:xfrm>
            <a:off x="771525" y="3453258"/>
            <a:ext cx="171450" cy="171450"/>
          </a:xfrm>
          <a:prstGeom prst="rect">
            <a:avLst/>
          </a:prstGeom>
        </p:spPr>
      </p:pic>
      <p:pic>
        <p:nvPicPr>
          <p:cNvPr id="10" name="Picture 9" descr="image.png"/>
          <p:cNvPicPr>
            <a:picLocks noChangeAspect="1"/>
          </p:cNvPicPr>
          <p:nvPr/>
        </p:nvPicPr>
        <p:blipFill>
          <a:blip r:embed="rId6"/>
          <a:stretch>
            <a:fillRect/>
          </a:stretch>
        </p:blipFill>
        <p:spPr>
          <a:xfrm>
            <a:off x="771525" y="4924871"/>
            <a:ext cx="171450" cy="171450"/>
          </a:xfrm>
          <a:prstGeom prst="rect">
            <a:avLst/>
          </a:prstGeom>
        </p:spPr>
      </p:pic>
      <p:sp>
        <p:nvSpPr>
          <p:cNvPr id="11" name="TextBox 10"/>
          <p:cNvSpPr txBox="1"/>
          <p:nvPr/>
        </p:nvSpPr>
        <p:spPr>
          <a:xfrm>
            <a:off x="10410080" y="624780"/>
            <a:ext cx="1229469" cy="161925"/>
          </a:xfrm>
          <a:prstGeom prst="rect">
            <a:avLst/>
          </a:prstGeom>
          <a:noFill/>
        </p:spPr>
        <p:txBody>
          <a:bodyPr wrap="square" lIns="0" tIns="0" rIns="0" bIns="0" anchor="t">
            <a:spAutoFit/>
          </a:bodyPr>
          <a:lstStyle/>
          <a:p>
            <a:pPr algn="l"/>
            <a:r>
              <a:rPr sz="975" b="1" i="0" u="none">
                <a:solidFill>
                  <a:srgbClr val="1D4ED8"/>
                </a:solidFill>
                <a:latin typeface="Calibri"/>
              </a:rPr>
              <a:t>Practice Strategies</a:t>
            </a:r>
          </a:p>
        </p:txBody>
      </p:sp>
      <p:sp>
        <p:nvSpPr>
          <p:cNvPr id="12" name="TextBox 11"/>
          <p:cNvSpPr txBox="1"/>
          <p:nvPr/>
        </p:nvSpPr>
        <p:spPr>
          <a:xfrm>
            <a:off x="533400" y="342900"/>
            <a:ext cx="6576900" cy="142875"/>
          </a:xfrm>
          <a:prstGeom prst="rect">
            <a:avLst/>
          </a:prstGeom>
          <a:noFill/>
        </p:spPr>
        <p:txBody>
          <a:bodyPr wrap="none" lIns="0" tIns="0" rIns="0" bIns="0" anchor="t">
            <a:spAutoFit/>
          </a:bodyPr>
          <a:lstStyle/>
          <a:p>
            <a:pPr algn="l"/>
            <a:r>
              <a:rPr sz="975" b="1" i="0" u="none">
                <a:solidFill>
                  <a:srgbClr val="2563EB"/>
                </a:solidFill>
                <a:latin typeface="Calibri"/>
              </a:rPr>
              <a:t>INTERVENTION PLAN</a:t>
            </a:r>
          </a:p>
        </p:txBody>
      </p:sp>
      <p:sp>
        <p:nvSpPr>
          <p:cNvPr id="13" name="TextBox 12"/>
          <p:cNvSpPr txBox="1"/>
          <p:nvPr/>
        </p:nvSpPr>
        <p:spPr>
          <a:xfrm>
            <a:off x="533400" y="523875"/>
            <a:ext cx="6905745" cy="319980"/>
          </a:xfrm>
          <a:prstGeom prst="rect">
            <a:avLst/>
          </a:prstGeom>
          <a:noFill/>
        </p:spPr>
        <p:txBody>
          <a:bodyPr wrap="none" lIns="0" tIns="0" rIns="0" bIns="0" anchor="t">
            <a:spAutoFit/>
          </a:bodyPr>
          <a:lstStyle/>
          <a:p>
            <a:pPr algn="l">
              <a:lnSpc>
                <a:spcPts val="2520"/>
              </a:lnSpc>
            </a:pPr>
            <a:r>
              <a:rPr sz="2100" b="1" i="0" u="none">
                <a:solidFill>
                  <a:srgbClr val="0F172A"/>
                </a:solidFill>
                <a:latin typeface="Calibri"/>
              </a:rPr>
              <a:t>Practical Nursery Interventions for Shona</a:t>
            </a:r>
          </a:p>
        </p:txBody>
      </p:sp>
      <p:sp>
        <p:nvSpPr>
          <p:cNvPr id="14" name="TextBox 13"/>
          <p:cNvSpPr txBox="1"/>
          <p:nvPr/>
        </p:nvSpPr>
        <p:spPr>
          <a:xfrm>
            <a:off x="1085850" y="2181671"/>
            <a:ext cx="5829300" cy="200025"/>
          </a:xfrm>
          <a:prstGeom prst="rect">
            <a:avLst/>
          </a:prstGeom>
          <a:noFill/>
        </p:spPr>
        <p:txBody>
          <a:bodyPr wrap="none" lIns="0" tIns="0" rIns="0" bIns="0" anchor="ctr">
            <a:spAutoFit/>
          </a:bodyPr>
          <a:lstStyle/>
          <a:p>
            <a:pPr algn="l"/>
            <a:r>
              <a:rPr sz="1350" b="1" i="0" u="none">
                <a:solidFill>
                  <a:srgbClr val="1E3A8A"/>
                </a:solidFill>
                <a:latin typeface="Calibri"/>
              </a:rPr>
              <a:t>1. Transitional Comfort Objects (Schema Bridge)</a:t>
            </a:r>
          </a:p>
        </p:txBody>
      </p:sp>
      <p:sp>
        <p:nvSpPr>
          <p:cNvPr id="15" name="TextBox 14"/>
          <p:cNvSpPr txBox="1"/>
          <p:nvPr/>
        </p:nvSpPr>
        <p:spPr>
          <a:xfrm>
            <a:off x="771525" y="2457896"/>
            <a:ext cx="5010150" cy="357790"/>
          </a:xfrm>
          <a:prstGeom prst="rect">
            <a:avLst/>
          </a:prstGeom>
          <a:noFill/>
        </p:spPr>
        <p:txBody>
          <a:bodyPr wrap="square" lIns="0" tIns="0" rIns="0" bIns="0" anchor="t">
            <a:spAutoFit/>
          </a:bodyPr>
          <a:lstStyle/>
          <a:p>
            <a:pPr>
              <a:lnSpc>
                <a:spcPct val="100000"/>
              </a:lnSpc>
            </a:pPr>
            <a:r>
              <a:rPr lang="en-US" sz="1125" dirty="0">
                <a:solidFill>
                  <a:srgbClr val="0F172A"/>
                </a:solidFill>
              </a:rPr>
              <a:t>For instance, Shona should have something from her house that links her house schema and nursery, to prevent her from feeling disequilibrium. </a:t>
            </a:r>
            <a:r>
              <a:rPr lang="en-US" sz="1200" dirty="0">
                <a:solidFill>
                  <a:srgbClr val="0F172A"/>
                </a:solidFill>
              </a:rPr>
              <a:t>(Wadsworth, 2022)</a:t>
            </a:r>
            <a:endParaRPr lang="en-US" sz="1125" dirty="0">
              <a:solidFill>
                <a:srgbClr val="0F172A"/>
              </a:solidFill>
            </a:endParaRPr>
          </a:p>
        </p:txBody>
      </p:sp>
      <p:sp>
        <p:nvSpPr>
          <p:cNvPr id="16" name="TextBox 15"/>
          <p:cNvSpPr txBox="1"/>
          <p:nvPr/>
        </p:nvSpPr>
        <p:spPr>
          <a:xfrm>
            <a:off x="1038225" y="3438971"/>
            <a:ext cx="5876925" cy="200025"/>
          </a:xfrm>
          <a:prstGeom prst="rect">
            <a:avLst/>
          </a:prstGeom>
          <a:noFill/>
        </p:spPr>
        <p:txBody>
          <a:bodyPr wrap="none" lIns="0" tIns="0" rIns="0" bIns="0" anchor="ctr">
            <a:spAutoFit/>
          </a:bodyPr>
          <a:lstStyle/>
          <a:p>
            <a:pPr algn="l"/>
            <a:r>
              <a:rPr sz="1350" b="1" i="0" u="none">
                <a:solidFill>
                  <a:srgbClr val="1E3A8A"/>
                </a:solidFill>
                <a:latin typeface="Calibri"/>
              </a:rPr>
              <a:t>2. Visual Pictorial Schedule (Concrete Scaffolding)</a:t>
            </a:r>
          </a:p>
        </p:txBody>
      </p:sp>
      <p:sp>
        <p:nvSpPr>
          <p:cNvPr id="17" name="TextBox 16"/>
          <p:cNvSpPr txBox="1"/>
          <p:nvPr/>
        </p:nvSpPr>
        <p:spPr>
          <a:xfrm>
            <a:off x="771525" y="3715196"/>
            <a:ext cx="5010150" cy="542456"/>
          </a:xfrm>
          <a:prstGeom prst="rect">
            <a:avLst/>
          </a:prstGeom>
          <a:noFill/>
        </p:spPr>
        <p:txBody>
          <a:bodyPr wrap="square" lIns="0" tIns="0" rIns="0" bIns="0" anchor="t">
            <a:spAutoFit/>
          </a:bodyPr>
          <a:lstStyle/>
          <a:p>
            <a:pPr>
              <a:lnSpc>
                <a:spcPct val="100000"/>
              </a:lnSpc>
            </a:pPr>
            <a:r>
              <a:rPr lang="en-US" sz="1125" dirty="0">
                <a:solidFill>
                  <a:srgbClr val="0F172A"/>
                </a:solidFill>
              </a:rPr>
              <a:t>Visual aids such as pictures indicating drop off time, snack time, playtime, and pickup time will be useful for her since she will know what happens there. </a:t>
            </a:r>
            <a:r>
              <a:rPr lang="en-US" sz="1200" dirty="0">
                <a:solidFill>
                  <a:srgbClr val="0F172A"/>
                </a:solidFill>
              </a:rPr>
              <a:t>(</a:t>
            </a:r>
            <a:r>
              <a:rPr lang="en-US" sz="1200" dirty="0" err="1">
                <a:solidFill>
                  <a:srgbClr val="0F172A"/>
                </a:solidFill>
              </a:rPr>
              <a:t>Speldewinde</a:t>
            </a:r>
            <a:r>
              <a:rPr lang="en-US" sz="1200" dirty="0">
                <a:solidFill>
                  <a:srgbClr val="0F172A"/>
                </a:solidFill>
              </a:rPr>
              <a:t> &amp; Campbell, 2022)</a:t>
            </a:r>
            <a:endParaRPr lang="en-US" sz="1125" dirty="0">
              <a:solidFill>
                <a:srgbClr val="0F172A"/>
              </a:solidFill>
            </a:endParaRPr>
          </a:p>
        </p:txBody>
      </p:sp>
      <p:sp>
        <p:nvSpPr>
          <p:cNvPr id="18" name="TextBox 17"/>
          <p:cNvSpPr txBox="1"/>
          <p:nvPr/>
        </p:nvSpPr>
        <p:spPr>
          <a:xfrm>
            <a:off x="1038225" y="4910583"/>
            <a:ext cx="5876925" cy="200025"/>
          </a:xfrm>
          <a:prstGeom prst="rect">
            <a:avLst/>
          </a:prstGeom>
          <a:noFill/>
        </p:spPr>
        <p:txBody>
          <a:bodyPr wrap="none" lIns="0" tIns="0" rIns="0" bIns="0" anchor="ctr">
            <a:spAutoFit/>
          </a:bodyPr>
          <a:lstStyle/>
          <a:p>
            <a:pPr algn="l"/>
            <a:r>
              <a:rPr sz="1350" b="1" i="0" u="none">
                <a:solidFill>
                  <a:srgbClr val="1E3A8A"/>
                </a:solidFill>
                <a:latin typeface="Calibri"/>
              </a:rPr>
              <a:t>3. Low-Pressure Parallel Play Stations</a:t>
            </a:r>
          </a:p>
        </p:txBody>
      </p:sp>
      <p:sp>
        <p:nvSpPr>
          <p:cNvPr id="19" name="TextBox 18"/>
          <p:cNvSpPr txBox="1"/>
          <p:nvPr/>
        </p:nvSpPr>
        <p:spPr>
          <a:xfrm>
            <a:off x="771525" y="5186808"/>
            <a:ext cx="5010150" cy="357790"/>
          </a:xfrm>
          <a:prstGeom prst="rect">
            <a:avLst/>
          </a:prstGeom>
          <a:noFill/>
        </p:spPr>
        <p:txBody>
          <a:bodyPr wrap="square" lIns="0" tIns="0" rIns="0" bIns="0" anchor="t">
            <a:spAutoFit/>
          </a:bodyPr>
          <a:lstStyle/>
          <a:p>
            <a:pPr>
              <a:lnSpc>
                <a:spcPct val="100000"/>
              </a:lnSpc>
            </a:pPr>
            <a:r>
              <a:rPr lang="en-US" sz="1125" dirty="0">
                <a:solidFill>
                  <a:srgbClr val="0F172A"/>
                </a:solidFill>
              </a:rPr>
              <a:t>Sensory play tables that involve sand and play dough will help her to interact with other kids in a less scary way. </a:t>
            </a:r>
            <a:r>
              <a:rPr lang="en-US" sz="1200" i="1" dirty="0">
                <a:solidFill>
                  <a:srgbClr val="0F172A"/>
                </a:solidFill>
              </a:rPr>
              <a:t>(</a:t>
            </a:r>
            <a:r>
              <a:rPr lang="en-US" sz="1200" i="1" dirty="0" err="1">
                <a:solidFill>
                  <a:srgbClr val="0F172A"/>
                </a:solidFill>
              </a:rPr>
              <a:t>Bodrova</a:t>
            </a:r>
            <a:r>
              <a:rPr lang="en-US" sz="1200" i="1" dirty="0">
                <a:solidFill>
                  <a:srgbClr val="0F172A"/>
                </a:solidFill>
              </a:rPr>
              <a:t> et al., 2018)</a:t>
            </a:r>
            <a:r>
              <a:rPr lang="en-US" sz="1200" dirty="0">
                <a:solidFill>
                  <a:srgbClr val="0F172A"/>
                </a:solidFill>
              </a:rPr>
              <a:t>.</a:t>
            </a:r>
            <a:endParaRPr sz="1125" b="0" i="0" u="none" dirty="0">
              <a:solidFill>
                <a:srgbClr val="0F172A"/>
              </a:solidFill>
              <a:latin typeface="Calibri"/>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ounded Rectangle 1"/>
          <p:cNvSpPr/>
          <p:nvPr/>
        </p:nvSpPr>
        <p:spPr>
          <a:xfrm>
            <a:off x="9814470" y="567630"/>
            <a:ext cx="1844129" cy="276225"/>
          </a:xfrm>
          <a:prstGeom prst="roundRect">
            <a:avLst>
              <a:gd name="adj" fmla="val 20689"/>
            </a:avLst>
          </a:prstGeom>
          <a:solidFill>
            <a:srgbClr val="EFF6FF"/>
          </a:solidFill>
          <a:ln w="9525">
            <a:solidFill>
              <a:srgbClr val="BFDBFE"/>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ounded Rectangle 2"/>
          <p:cNvSpPr/>
          <p:nvPr/>
        </p:nvSpPr>
        <p:spPr>
          <a:xfrm>
            <a:off x="6267450" y="4827240"/>
            <a:ext cx="5391150" cy="1042987"/>
          </a:xfrm>
          <a:prstGeom prst="roundRect">
            <a:avLst>
              <a:gd name="adj" fmla="val 9132"/>
            </a:avLst>
          </a:prstGeom>
          <a:solidFill>
            <a:srgbClr val="F0FDF4"/>
          </a:solidFill>
          <a:ln w="9525">
            <a:solidFill>
              <a:srgbClr val="BBF7D0"/>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Rounded Rectangle 3"/>
          <p:cNvSpPr/>
          <p:nvPr/>
        </p:nvSpPr>
        <p:spPr>
          <a:xfrm>
            <a:off x="6267450" y="1926877"/>
            <a:ext cx="2619375" cy="2747962"/>
          </a:xfrm>
          <a:prstGeom prst="roundRect">
            <a:avLst>
              <a:gd name="adj" fmla="val 3636"/>
            </a:avLst>
          </a:prstGeom>
          <a:solidFill>
            <a:srgbClr val="F8FAFC"/>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Rounded Rectangle 4"/>
          <p:cNvSpPr/>
          <p:nvPr/>
        </p:nvSpPr>
        <p:spPr>
          <a:xfrm>
            <a:off x="9039225" y="1926877"/>
            <a:ext cx="2619375" cy="2747962"/>
          </a:xfrm>
          <a:prstGeom prst="roundRect">
            <a:avLst>
              <a:gd name="adj" fmla="val 3636"/>
            </a:avLst>
          </a:prstGeom>
          <a:solidFill>
            <a:srgbClr val="F8FAFC"/>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Rectangle 5"/>
          <p:cNvSpPr/>
          <p:nvPr/>
        </p:nvSpPr>
        <p:spPr>
          <a:xfrm>
            <a:off x="6267450" y="4665315"/>
            <a:ext cx="2619375" cy="9525"/>
          </a:xfrm>
          <a:prstGeom prst="rect">
            <a:avLst/>
          </a:prstGeom>
          <a:solidFill>
            <a:srgbClr val="E2E8F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Rectangle 6"/>
          <p:cNvSpPr/>
          <p:nvPr/>
        </p:nvSpPr>
        <p:spPr>
          <a:xfrm>
            <a:off x="6267450" y="1926877"/>
            <a:ext cx="2619375" cy="38100"/>
          </a:xfrm>
          <a:prstGeom prst="rect">
            <a:avLst/>
          </a:prstGeom>
          <a:solidFill>
            <a:srgbClr val="059669"/>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Rectangle 7"/>
          <p:cNvSpPr/>
          <p:nvPr/>
        </p:nvSpPr>
        <p:spPr>
          <a:xfrm>
            <a:off x="6267450" y="1926877"/>
            <a:ext cx="9525" cy="2747962"/>
          </a:xfrm>
          <a:prstGeom prst="rect">
            <a:avLst/>
          </a:prstGeom>
          <a:solidFill>
            <a:srgbClr val="E2E8F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Rectangle 8"/>
          <p:cNvSpPr/>
          <p:nvPr/>
        </p:nvSpPr>
        <p:spPr>
          <a:xfrm>
            <a:off x="8877300" y="1926877"/>
            <a:ext cx="9525" cy="2747962"/>
          </a:xfrm>
          <a:prstGeom prst="rect">
            <a:avLst/>
          </a:prstGeom>
          <a:solidFill>
            <a:srgbClr val="E2E8F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Rectangle 9"/>
          <p:cNvSpPr/>
          <p:nvPr/>
        </p:nvSpPr>
        <p:spPr>
          <a:xfrm>
            <a:off x="9039225" y="4665315"/>
            <a:ext cx="2619375" cy="9525"/>
          </a:xfrm>
          <a:prstGeom prst="rect">
            <a:avLst/>
          </a:prstGeom>
          <a:solidFill>
            <a:srgbClr val="E2E8F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Rectangle 10"/>
          <p:cNvSpPr/>
          <p:nvPr/>
        </p:nvSpPr>
        <p:spPr>
          <a:xfrm>
            <a:off x="9039225" y="1926877"/>
            <a:ext cx="2619375" cy="38100"/>
          </a:xfrm>
          <a:prstGeom prst="rect">
            <a:avLst/>
          </a:prstGeom>
          <a:solidFill>
            <a:srgbClr val="2563EB"/>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Rectangle 11"/>
          <p:cNvSpPr/>
          <p:nvPr/>
        </p:nvSpPr>
        <p:spPr>
          <a:xfrm>
            <a:off x="9039225" y="1926877"/>
            <a:ext cx="9525" cy="2747962"/>
          </a:xfrm>
          <a:prstGeom prst="rect">
            <a:avLst/>
          </a:prstGeom>
          <a:solidFill>
            <a:srgbClr val="E2E8F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3" name="Rectangle 12"/>
          <p:cNvSpPr/>
          <p:nvPr/>
        </p:nvSpPr>
        <p:spPr>
          <a:xfrm>
            <a:off x="11649075" y="1926877"/>
            <a:ext cx="9525" cy="2747962"/>
          </a:xfrm>
          <a:prstGeom prst="rect">
            <a:avLst/>
          </a:prstGeom>
          <a:solidFill>
            <a:srgbClr val="E2E8F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14" name="Picture 13" descr="image.png"/>
          <p:cNvPicPr>
            <a:picLocks noChangeAspect="1"/>
          </p:cNvPicPr>
          <p:nvPr/>
        </p:nvPicPr>
        <p:blipFill>
          <a:blip r:embed="rId2"/>
          <a:stretch>
            <a:fillRect/>
          </a:stretch>
        </p:blipFill>
        <p:spPr>
          <a:xfrm>
            <a:off x="533400" y="1422052"/>
            <a:ext cx="5391150" cy="4953000"/>
          </a:xfrm>
          <a:prstGeom prst="rect">
            <a:avLst/>
          </a:prstGeom>
        </p:spPr>
      </p:pic>
      <p:pic>
        <p:nvPicPr>
          <p:cNvPr id="15" name="Picture 14" descr="image.png"/>
          <p:cNvPicPr>
            <a:picLocks noChangeAspect="1"/>
          </p:cNvPicPr>
          <p:nvPr/>
        </p:nvPicPr>
        <p:blipFill>
          <a:blip r:embed="rId3"/>
          <a:stretch>
            <a:fillRect/>
          </a:stretch>
        </p:blipFill>
        <p:spPr>
          <a:xfrm>
            <a:off x="533400" y="1422052"/>
            <a:ext cx="5391150" cy="4953000"/>
          </a:xfrm>
          <a:prstGeom prst="rect">
            <a:avLst/>
          </a:prstGeom>
        </p:spPr>
      </p:pic>
      <p:pic>
        <p:nvPicPr>
          <p:cNvPr id="16" name="Picture 15" descr="image.png"/>
          <p:cNvPicPr>
            <a:picLocks noChangeAspect="1"/>
          </p:cNvPicPr>
          <p:nvPr/>
        </p:nvPicPr>
        <p:blipFill>
          <a:blip r:embed="rId4"/>
          <a:stretch>
            <a:fillRect/>
          </a:stretch>
        </p:blipFill>
        <p:spPr>
          <a:xfrm>
            <a:off x="6505575" y="2169765"/>
            <a:ext cx="152400" cy="171450"/>
          </a:xfrm>
          <a:prstGeom prst="rect">
            <a:avLst/>
          </a:prstGeom>
        </p:spPr>
      </p:pic>
      <p:pic>
        <p:nvPicPr>
          <p:cNvPr id="17" name="Picture 16" descr="image.png"/>
          <p:cNvPicPr>
            <a:picLocks noChangeAspect="1"/>
          </p:cNvPicPr>
          <p:nvPr/>
        </p:nvPicPr>
        <p:blipFill>
          <a:blip r:embed="rId5"/>
          <a:stretch>
            <a:fillRect/>
          </a:stretch>
        </p:blipFill>
        <p:spPr>
          <a:xfrm>
            <a:off x="9277350" y="2269777"/>
            <a:ext cx="190500" cy="171450"/>
          </a:xfrm>
          <a:prstGeom prst="rect">
            <a:avLst/>
          </a:prstGeom>
        </p:spPr>
      </p:pic>
      <p:sp>
        <p:nvSpPr>
          <p:cNvPr id="18" name="TextBox 17"/>
          <p:cNvSpPr txBox="1"/>
          <p:nvPr/>
        </p:nvSpPr>
        <p:spPr>
          <a:xfrm>
            <a:off x="9928770" y="624780"/>
            <a:ext cx="1710779" cy="161925"/>
          </a:xfrm>
          <a:prstGeom prst="rect">
            <a:avLst/>
          </a:prstGeom>
          <a:noFill/>
        </p:spPr>
        <p:txBody>
          <a:bodyPr wrap="square" lIns="0" tIns="0" rIns="0" bIns="0" anchor="t">
            <a:spAutoFit/>
          </a:bodyPr>
          <a:lstStyle/>
          <a:p>
            <a:pPr algn="l"/>
            <a:r>
              <a:rPr sz="975" b="1" i="0" u="none">
                <a:solidFill>
                  <a:srgbClr val="1D4ED8"/>
                </a:solidFill>
                <a:latin typeface="Calibri"/>
              </a:rPr>
              <a:t>Biological &amp; Social Factors</a:t>
            </a:r>
          </a:p>
        </p:txBody>
      </p:sp>
      <p:sp>
        <p:nvSpPr>
          <p:cNvPr id="19" name="TextBox 18"/>
          <p:cNvSpPr txBox="1"/>
          <p:nvPr/>
        </p:nvSpPr>
        <p:spPr>
          <a:xfrm>
            <a:off x="533400" y="342900"/>
            <a:ext cx="7817941" cy="142875"/>
          </a:xfrm>
          <a:prstGeom prst="rect">
            <a:avLst/>
          </a:prstGeom>
          <a:noFill/>
        </p:spPr>
        <p:txBody>
          <a:bodyPr wrap="none" lIns="0" tIns="0" rIns="0" bIns="0" anchor="t">
            <a:spAutoFit/>
          </a:bodyPr>
          <a:lstStyle/>
          <a:p>
            <a:pPr algn="l"/>
            <a:r>
              <a:rPr sz="975" b="1" i="0" u="none">
                <a:solidFill>
                  <a:srgbClr val="2563EB"/>
                </a:solidFill>
                <a:latin typeface="Calibri"/>
              </a:rPr>
              <a:t>DEVELOPMENTAL DETERMINANTS</a:t>
            </a:r>
          </a:p>
        </p:txBody>
      </p:sp>
      <p:sp>
        <p:nvSpPr>
          <p:cNvPr id="20" name="TextBox 19"/>
          <p:cNvSpPr txBox="1"/>
          <p:nvPr/>
        </p:nvSpPr>
        <p:spPr>
          <a:xfrm>
            <a:off x="533400" y="523875"/>
            <a:ext cx="8208838" cy="319980"/>
          </a:xfrm>
          <a:prstGeom prst="rect">
            <a:avLst/>
          </a:prstGeom>
          <a:noFill/>
        </p:spPr>
        <p:txBody>
          <a:bodyPr wrap="none" lIns="0" tIns="0" rIns="0" bIns="0" anchor="t">
            <a:spAutoFit/>
          </a:bodyPr>
          <a:lstStyle/>
          <a:p>
            <a:pPr algn="l">
              <a:lnSpc>
                <a:spcPts val="2520"/>
              </a:lnSpc>
            </a:pPr>
            <a:r>
              <a:rPr sz="2100" b="1" i="0" u="none">
                <a:solidFill>
                  <a:srgbClr val="0F172A"/>
                </a:solidFill>
                <a:latin typeface="Calibri"/>
              </a:rPr>
              <a:t>Nature vs. Nurture in Psychological Development</a:t>
            </a:r>
          </a:p>
        </p:txBody>
      </p:sp>
      <p:sp>
        <p:nvSpPr>
          <p:cNvPr id="21" name="TextBox 20"/>
          <p:cNvSpPr txBox="1"/>
          <p:nvPr/>
        </p:nvSpPr>
        <p:spPr>
          <a:xfrm>
            <a:off x="6505575" y="5027265"/>
            <a:ext cx="5010150" cy="419602"/>
          </a:xfrm>
          <a:prstGeom prst="rect">
            <a:avLst/>
          </a:prstGeom>
          <a:noFill/>
        </p:spPr>
        <p:txBody>
          <a:bodyPr wrap="square" lIns="0" tIns="0" rIns="0" bIns="0" anchor="t">
            <a:spAutoFit/>
          </a:bodyPr>
          <a:lstStyle/>
          <a:p>
            <a:pPr>
              <a:lnSpc>
                <a:spcPts val="1687"/>
              </a:lnSpc>
            </a:pPr>
            <a:r>
              <a:rPr lang="en-US" sz="1125" b="1" dirty="0">
                <a:solidFill>
                  <a:srgbClr val="166534"/>
                </a:solidFill>
              </a:rPr>
              <a:t>Conclusion: Biological development is the basis of neurology, but environmental nurturing makes adaptation possible or not.</a:t>
            </a:r>
            <a:endParaRPr sz="1125" b="1" i="0" u="none" dirty="0">
              <a:solidFill>
                <a:srgbClr val="166534"/>
              </a:solidFill>
              <a:latin typeface="Calibri"/>
            </a:endParaRPr>
          </a:p>
        </p:txBody>
      </p:sp>
      <p:sp>
        <p:nvSpPr>
          <p:cNvPr id="22" name="TextBox 21"/>
          <p:cNvSpPr txBox="1"/>
          <p:nvPr/>
        </p:nvSpPr>
        <p:spPr>
          <a:xfrm>
            <a:off x="6753225" y="2155477"/>
            <a:ext cx="2431256" cy="200025"/>
          </a:xfrm>
          <a:prstGeom prst="rect">
            <a:avLst/>
          </a:prstGeom>
          <a:noFill/>
        </p:spPr>
        <p:txBody>
          <a:bodyPr wrap="none" lIns="0" tIns="0" rIns="0" bIns="0" anchor="ctr">
            <a:spAutoFit/>
          </a:bodyPr>
          <a:lstStyle/>
          <a:p>
            <a:pPr algn="l"/>
            <a:r>
              <a:rPr sz="1350" b="1" i="0" u="none">
                <a:solidFill>
                  <a:srgbClr val="047857"/>
                </a:solidFill>
                <a:latin typeface="Calibri"/>
              </a:rPr>
              <a:t>Nature (Biological)</a:t>
            </a:r>
          </a:p>
        </p:txBody>
      </p:sp>
      <p:sp>
        <p:nvSpPr>
          <p:cNvPr id="23" name="TextBox 22"/>
          <p:cNvSpPr txBox="1"/>
          <p:nvPr/>
        </p:nvSpPr>
        <p:spPr>
          <a:xfrm>
            <a:off x="9563100" y="2155477"/>
            <a:ext cx="1952625" cy="400050"/>
          </a:xfrm>
          <a:prstGeom prst="rect">
            <a:avLst/>
          </a:prstGeom>
          <a:noFill/>
        </p:spPr>
        <p:txBody>
          <a:bodyPr wrap="square" lIns="0" tIns="0" rIns="0" bIns="0" anchor="ctr">
            <a:spAutoFit/>
          </a:bodyPr>
          <a:lstStyle/>
          <a:p>
            <a:pPr algn="l"/>
            <a:r>
              <a:rPr sz="1350" b="1" i="0" u="none">
                <a:solidFill>
                  <a:srgbClr val="1D4ED8"/>
                </a:solidFill>
                <a:latin typeface="Calibri"/>
              </a:rPr>
              <a:t>Nurture (Environmental)</a:t>
            </a:r>
          </a:p>
        </p:txBody>
      </p:sp>
      <p:sp>
        <p:nvSpPr>
          <p:cNvPr id="24" name="TextBox 23"/>
          <p:cNvSpPr txBox="1"/>
          <p:nvPr/>
        </p:nvSpPr>
        <p:spPr>
          <a:xfrm>
            <a:off x="6734175" y="2431702"/>
            <a:ext cx="2009775" cy="637610"/>
          </a:xfrm>
          <a:prstGeom prst="rect">
            <a:avLst/>
          </a:prstGeom>
          <a:noFill/>
        </p:spPr>
        <p:txBody>
          <a:bodyPr wrap="square" lIns="0" tIns="0" rIns="0" bIns="0" anchor="t">
            <a:spAutoFit/>
          </a:bodyPr>
          <a:lstStyle/>
          <a:p>
            <a:pPr>
              <a:lnSpc>
                <a:spcPts val="1687"/>
              </a:lnSpc>
            </a:pPr>
            <a:r>
              <a:rPr lang="en-US" sz="1125" b="1" dirty="0">
                <a:solidFill>
                  <a:srgbClr val="0F172A"/>
                </a:solidFill>
              </a:rPr>
              <a:t>Inherent personality: </a:t>
            </a:r>
            <a:r>
              <a:rPr lang="en-US" sz="1125" dirty="0">
                <a:solidFill>
                  <a:srgbClr val="0F172A"/>
                </a:solidFill>
              </a:rPr>
              <a:t>The genetic tendency towards inhibition or anxiety (Bhatia &amp; Goyal, 2018).</a:t>
            </a:r>
          </a:p>
        </p:txBody>
      </p:sp>
      <p:sp>
        <p:nvSpPr>
          <p:cNvPr id="25" name="TextBox 24"/>
          <p:cNvSpPr txBox="1"/>
          <p:nvPr/>
        </p:nvSpPr>
        <p:spPr>
          <a:xfrm>
            <a:off x="6734175" y="3617565"/>
            <a:ext cx="2009775" cy="857250"/>
          </a:xfrm>
          <a:prstGeom prst="rect">
            <a:avLst/>
          </a:prstGeom>
          <a:noFill/>
        </p:spPr>
        <p:txBody>
          <a:bodyPr wrap="square" lIns="0" tIns="0" rIns="0" bIns="0" anchor="t">
            <a:spAutoFit/>
          </a:bodyPr>
          <a:lstStyle/>
          <a:p>
            <a:pPr>
              <a:lnSpc>
                <a:spcPts val="1687"/>
              </a:lnSpc>
            </a:pPr>
            <a:r>
              <a:rPr lang="en-US" sz="1125" b="1" dirty="0">
                <a:solidFill>
                  <a:srgbClr val="0F172A"/>
                </a:solidFill>
              </a:rPr>
              <a:t>Developmental Neurology: </a:t>
            </a:r>
            <a:r>
              <a:rPr lang="en-US" sz="1125" dirty="0">
                <a:solidFill>
                  <a:srgbClr val="0F172A"/>
                </a:solidFill>
              </a:rPr>
              <a:t>The development of the prefrontal cortex that controls emotional and verbal abilities.</a:t>
            </a:r>
          </a:p>
        </p:txBody>
      </p:sp>
      <p:sp>
        <p:nvSpPr>
          <p:cNvPr id="26" name="TextBox 25"/>
          <p:cNvSpPr txBox="1"/>
          <p:nvPr/>
        </p:nvSpPr>
        <p:spPr>
          <a:xfrm>
            <a:off x="9505950" y="2631727"/>
            <a:ext cx="2009775" cy="704039"/>
          </a:xfrm>
          <a:prstGeom prst="rect">
            <a:avLst/>
          </a:prstGeom>
          <a:noFill/>
        </p:spPr>
        <p:txBody>
          <a:bodyPr wrap="square" lIns="0" tIns="0" rIns="0" bIns="0" anchor="t">
            <a:spAutoFit/>
          </a:bodyPr>
          <a:lstStyle/>
          <a:p>
            <a:pPr>
              <a:lnSpc>
                <a:spcPct val="100000"/>
              </a:lnSpc>
            </a:pPr>
            <a:r>
              <a:rPr lang="en-US" sz="1125" b="1" dirty="0">
                <a:solidFill>
                  <a:srgbClr val="0F172A"/>
                </a:solidFill>
              </a:rPr>
              <a:t>Environment in Nursery: </a:t>
            </a:r>
            <a:r>
              <a:rPr lang="en-US" sz="1125" dirty="0">
                <a:solidFill>
                  <a:srgbClr val="0F172A"/>
                </a:solidFill>
              </a:rPr>
              <a:t>Warming up, sensitivity, and consistency of the nursery teachers. </a:t>
            </a:r>
            <a:r>
              <a:rPr lang="en-US" sz="1200" dirty="0">
                <a:solidFill>
                  <a:srgbClr val="0F172A"/>
                </a:solidFill>
              </a:rPr>
              <a:t>(Bhatia &amp; Goyal, 2018)</a:t>
            </a:r>
            <a:endParaRPr lang="en-US" sz="1125" dirty="0">
              <a:solidFill>
                <a:srgbClr val="0F172A"/>
              </a:solidFill>
            </a:endParaRPr>
          </a:p>
        </p:txBody>
      </p:sp>
      <p:sp>
        <p:nvSpPr>
          <p:cNvPr id="27" name="TextBox 26"/>
          <p:cNvSpPr txBox="1"/>
          <p:nvPr/>
        </p:nvSpPr>
        <p:spPr>
          <a:xfrm>
            <a:off x="9505950" y="3603277"/>
            <a:ext cx="2009775" cy="637610"/>
          </a:xfrm>
          <a:prstGeom prst="rect">
            <a:avLst/>
          </a:prstGeom>
          <a:noFill/>
        </p:spPr>
        <p:txBody>
          <a:bodyPr wrap="square" lIns="0" tIns="0" rIns="0" bIns="0" anchor="t">
            <a:spAutoFit/>
          </a:bodyPr>
          <a:lstStyle/>
          <a:p>
            <a:pPr>
              <a:lnSpc>
                <a:spcPts val="1687"/>
              </a:lnSpc>
            </a:pPr>
            <a:r>
              <a:rPr lang="en-US" sz="1125" b="1" dirty="0">
                <a:solidFill>
                  <a:srgbClr val="0F172A"/>
                </a:solidFill>
              </a:rPr>
              <a:t>Stimulation of the Environment: P</a:t>
            </a:r>
            <a:r>
              <a:rPr lang="en-US" sz="1125" dirty="0">
                <a:solidFill>
                  <a:srgbClr val="0F172A"/>
                </a:solidFill>
              </a:rPr>
              <a:t>lay and interaction with other children.</a:t>
            </a:r>
          </a:p>
        </p:txBody>
      </p:sp>
      <p:sp>
        <p:nvSpPr>
          <p:cNvPr id="28" name="TextBox 27"/>
          <p:cNvSpPr txBox="1"/>
          <p:nvPr/>
        </p:nvSpPr>
        <p:spPr>
          <a:xfrm>
            <a:off x="6562725" y="2431702"/>
            <a:ext cx="57150" cy="190500"/>
          </a:xfrm>
          <a:prstGeom prst="rect">
            <a:avLst/>
          </a:prstGeom>
          <a:noFill/>
        </p:spPr>
        <p:txBody>
          <a:bodyPr wrap="none" lIns="0" tIns="0" rIns="0" bIns="0" anchor="t">
            <a:spAutoFit/>
          </a:bodyPr>
          <a:lstStyle/>
          <a:p>
            <a:pPr algn="l">
              <a:lnSpc>
                <a:spcPts val="2025"/>
              </a:lnSpc>
            </a:pPr>
            <a:r>
              <a:rPr sz="1350" b="1" i="0" u="none">
                <a:solidFill>
                  <a:srgbClr val="2563EB"/>
                </a:solidFill>
                <a:latin typeface="Calibri"/>
              </a:rPr>
              <a:t>•</a:t>
            </a:r>
          </a:p>
        </p:txBody>
      </p:sp>
      <p:sp>
        <p:nvSpPr>
          <p:cNvPr id="29" name="TextBox 28"/>
          <p:cNvSpPr txBox="1"/>
          <p:nvPr/>
        </p:nvSpPr>
        <p:spPr>
          <a:xfrm>
            <a:off x="6562725" y="3617565"/>
            <a:ext cx="57150" cy="190500"/>
          </a:xfrm>
          <a:prstGeom prst="rect">
            <a:avLst/>
          </a:prstGeom>
          <a:noFill/>
        </p:spPr>
        <p:txBody>
          <a:bodyPr wrap="none" lIns="0" tIns="0" rIns="0" bIns="0" anchor="t">
            <a:spAutoFit/>
          </a:bodyPr>
          <a:lstStyle/>
          <a:p>
            <a:pPr algn="l">
              <a:lnSpc>
                <a:spcPts val="2025"/>
              </a:lnSpc>
            </a:pPr>
            <a:r>
              <a:rPr sz="1350" b="1" i="0" u="none">
                <a:solidFill>
                  <a:srgbClr val="2563EB"/>
                </a:solidFill>
                <a:latin typeface="Calibri"/>
              </a:rPr>
              <a:t>•</a:t>
            </a:r>
          </a:p>
        </p:txBody>
      </p:sp>
      <p:sp>
        <p:nvSpPr>
          <p:cNvPr id="30" name="TextBox 29"/>
          <p:cNvSpPr txBox="1"/>
          <p:nvPr/>
        </p:nvSpPr>
        <p:spPr>
          <a:xfrm>
            <a:off x="9334500" y="2631727"/>
            <a:ext cx="57150" cy="190500"/>
          </a:xfrm>
          <a:prstGeom prst="rect">
            <a:avLst/>
          </a:prstGeom>
          <a:noFill/>
        </p:spPr>
        <p:txBody>
          <a:bodyPr wrap="none" lIns="0" tIns="0" rIns="0" bIns="0" anchor="t">
            <a:spAutoFit/>
          </a:bodyPr>
          <a:lstStyle/>
          <a:p>
            <a:pPr algn="l">
              <a:lnSpc>
                <a:spcPts val="2025"/>
              </a:lnSpc>
            </a:pPr>
            <a:r>
              <a:rPr sz="1350" b="1" i="0" u="none">
                <a:solidFill>
                  <a:srgbClr val="2563EB"/>
                </a:solidFill>
                <a:latin typeface="Calibri"/>
              </a:rPr>
              <a:t>•</a:t>
            </a:r>
          </a:p>
        </p:txBody>
      </p:sp>
      <p:sp>
        <p:nvSpPr>
          <p:cNvPr id="31" name="TextBox 30"/>
          <p:cNvSpPr txBox="1"/>
          <p:nvPr/>
        </p:nvSpPr>
        <p:spPr>
          <a:xfrm>
            <a:off x="9334500" y="3603277"/>
            <a:ext cx="57150" cy="190500"/>
          </a:xfrm>
          <a:prstGeom prst="rect">
            <a:avLst/>
          </a:prstGeom>
          <a:noFill/>
        </p:spPr>
        <p:txBody>
          <a:bodyPr wrap="none" lIns="0" tIns="0" rIns="0" bIns="0" anchor="t">
            <a:spAutoFit/>
          </a:bodyPr>
          <a:lstStyle/>
          <a:p>
            <a:pPr algn="l">
              <a:lnSpc>
                <a:spcPts val="2025"/>
              </a:lnSpc>
            </a:pPr>
            <a:r>
              <a:rPr sz="1350" b="1" i="0" u="none">
                <a:solidFill>
                  <a:srgbClr val="2563EB"/>
                </a:solidFill>
                <a:latin typeface="Calibri"/>
              </a:rPr>
              <a:t>•</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ounded Rectangle 1"/>
          <p:cNvSpPr/>
          <p:nvPr/>
        </p:nvSpPr>
        <p:spPr>
          <a:xfrm>
            <a:off x="9869537" y="567630"/>
            <a:ext cx="1789062" cy="276225"/>
          </a:xfrm>
          <a:prstGeom prst="roundRect">
            <a:avLst>
              <a:gd name="adj" fmla="val 20689"/>
            </a:avLst>
          </a:prstGeom>
          <a:solidFill>
            <a:srgbClr val="EFF6FF"/>
          </a:solidFill>
          <a:ln w="9525">
            <a:solidFill>
              <a:srgbClr val="BFDBFE"/>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3" name="Picture 2" descr="image.png"/>
          <p:cNvPicPr>
            <a:picLocks noChangeAspect="1"/>
          </p:cNvPicPr>
          <p:nvPr/>
        </p:nvPicPr>
        <p:blipFill>
          <a:blip r:embed="rId2"/>
          <a:stretch>
            <a:fillRect/>
          </a:stretch>
        </p:blipFill>
        <p:spPr>
          <a:xfrm>
            <a:off x="6267450" y="1422052"/>
            <a:ext cx="5391150" cy="4953000"/>
          </a:xfrm>
          <a:prstGeom prst="rect">
            <a:avLst/>
          </a:prstGeom>
        </p:spPr>
      </p:pic>
      <p:pic>
        <p:nvPicPr>
          <p:cNvPr id="4" name="Picture 3" descr="image.png"/>
          <p:cNvPicPr>
            <a:picLocks noChangeAspect="1"/>
          </p:cNvPicPr>
          <p:nvPr/>
        </p:nvPicPr>
        <p:blipFill>
          <a:blip r:embed="rId3"/>
          <a:stretch>
            <a:fillRect/>
          </a:stretch>
        </p:blipFill>
        <p:spPr>
          <a:xfrm>
            <a:off x="6267450" y="1422052"/>
            <a:ext cx="5391150" cy="4953000"/>
          </a:xfrm>
          <a:prstGeom prst="rect">
            <a:avLst/>
          </a:prstGeom>
        </p:spPr>
      </p:pic>
      <p:sp>
        <p:nvSpPr>
          <p:cNvPr id="5" name="TextBox 4"/>
          <p:cNvSpPr txBox="1"/>
          <p:nvPr/>
        </p:nvSpPr>
        <p:spPr>
          <a:xfrm>
            <a:off x="9983837" y="624780"/>
            <a:ext cx="1655712" cy="161925"/>
          </a:xfrm>
          <a:prstGeom prst="rect">
            <a:avLst/>
          </a:prstGeom>
          <a:noFill/>
        </p:spPr>
        <p:txBody>
          <a:bodyPr wrap="square" lIns="0" tIns="0" rIns="0" bIns="0" anchor="t">
            <a:spAutoFit/>
          </a:bodyPr>
          <a:lstStyle/>
          <a:p>
            <a:pPr algn="l"/>
            <a:r>
              <a:rPr sz="975" b="1" i="0" u="none">
                <a:solidFill>
                  <a:srgbClr val="1D4ED8"/>
                </a:solidFill>
                <a:latin typeface="Calibri"/>
              </a:rPr>
              <a:t>Critical Evaluation (Part 1)</a:t>
            </a:r>
          </a:p>
        </p:txBody>
      </p:sp>
      <p:sp>
        <p:nvSpPr>
          <p:cNvPr id="6" name="TextBox 5"/>
          <p:cNvSpPr txBox="1"/>
          <p:nvPr/>
        </p:nvSpPr>
        <p:spPr>
          <a:xfrm>
            <a:off x="533400" y="342900"/>
            <a:ext cx="7601024" cy="142875"/>
          </a:xfrm>
          <a:prstGeom prst="rect">
            <a:avLst/>
          </a:prstGeom>
          <a:noFill/>
        </p:spPr>
        <p:txBody>
          <a:bodyPr wrap="none" lIns="0" tIns="0" rIns="0" bIns="0" anchor="t">
            <a:spAutoFit/>
          </a:bodyPr>
          <a:lstStyle/>
          <a:p>
            <a:pPr algn="l"/>
            <a:r>
              <a:rPr sz="975" b="1" i="0" u="none">
                <a:solidFill>
                  <a:srgbClr val="2563EB"/>
                </a:solidFill>
                <a:latin typeface="Calibri"/>
              </a:rPr>
              <a:t>THEORY EVALUATION</a:t>
            </a:r>
          </a:p>
        </p:txBody>
      </p:sp>
      <p:sp>
        <p:nvSpPr>
          <p:cNvPr id="7" name="TextBox 6"/>
          <p:cNvSpPr txBox="1"/>
          <p:nvPr/>
        </p:nvSpPr>
        <p:spPr>
          <a:xfrm>
            <a:off x="533400" y="523875"/>
            <a:ext cx="7981075" cy="319980"/>
          </a:xfrm>
          <a:prstGeom prst="rect">
            <a:avLst/>
          </a:prstGeom>
          <a:noFill/>
        </p:spPr>
        <p:txBody>
          <a:bodyPr wrap="none" lIns="0" tIns="0" rIns="0" bIns="0" anchor="t">
            <a:spAutoFit/>
          </a:bodyPr>
          <a:lstStyle/>
          <a:p>
            <a:pPr algn="l">
              <a:lnSpc>
                <a:spcPts val="2520"/>
              </a:lnSpc>
            </a:pPr>
            <a:r>
              <a:rPr sz="2100" b="1" i="0" u="none">
                <a:solidFill>
                  <a:srgbClr val="0F172A"/>
                </a:solidFill>
                <a:latin typeface="Calibri"/>
              </a:rPr>
              <a:t>Strengths &amp; Value of Piaget's Theory in Practice</a:t>
            </a:r>
          </a:p>
        </p:txBody>
      </p:sp>
      <p:sp>
        <p:nvSpPr>
          <p:cNvPr id="8" name="TextBox 7"/>
          <p:cNvSpPr txBox="1"/>
          <p:nvPr/>
        </p:nvSpPr>
        <p:spPr>
          <a:xfrm>
            <a:off x="762000" y="2655540"/>
            <a:ext cx="5257800" cy="357790"/>
          </a:xfrm>
          <a:prstGeom prst="rect">
            <a:avLst/>
          </a:prstGeom>
          <a:noFill/>
        </p:spPr>
        <p:txBody>
          <a:bodyPr wrap="square" lIns="0" tIns="0" rIns="0" bIns="0" anchor="t">
            <a:spAutoFit/>
          </a:bodyPr>
          <a:lstStyle/>
          <a:p>
            <a:pPr>
              <a:lnSpc>
                <a:spcPct val="100000"/>
              </a:lnSpc>
            </a:pPr>
            <a:r>
              <a:rPr lang="en-US" sz="1125" b="1" dirty="0">
                <a:solidFill>
                  <a:srgbClr val="0F172A"/>
                </a:solidFill>
              </a:rPr>
              <a:t>Child-centered Early Years Education: </a:t>
            </a:r>
            <a:r>
              <a:rPr lang="en-US" sz="1125" dirty="0">
                <a:solidFill>
                  <a:srgbClr val="0F172A"/>
                </a:solidFill>
              </a:rPr>
              <a:t>The concept has enabled the move away from learning by rote to active learning through exploration and discovery. </a:t>
            </a:r>
            <a:r>
              <a:rPr lang="en-US" sz="1200" dirty="0">
                <a:solidFill>
                  <a:srgbClr val="0F172A"/>
                </a:solidFill>
              </a:rPr>
              <a:t>(Alahmad, 2020)</a:t>
            </a:r>
            <a:endParaRPr lang="en-US" sz="1125" dirty="0">
              <a:solidFill>
                <a:srgbClr val="0F172A"/>
              </a:solidFill>
            </a:endParaRPr>
          </a:p>
        </p:txBody>
      </p:sp>
      <p:sp>
        <p:nvSpPr>
          <p:cNvPr id="9" name="TextBox 8"/>
          <p:cNvSpPr txBox="1"/>
          <p:nvPr/>
        </p:nvSpPr>
        <p:spPr>
          <a:xfrm>
            <a:off x="762000" y="3198465"/>
            <a:ext cx="5257800" cy="419602"/>
          </a:xfrm>
          <a:prstGeom prst="rect">
            <a:avLst/>
          </a:prstGeom>
          <a:noFill/>
        </p:spPr>
        <p:txBody>
          <a:bodyPr wrap="square" lIns="0" tIns="0" rIns="0" bIns="0" anchor="t">
            <a:spAutoFit/>
          </a:bodyPr>
          <a:lstStyle/>
          <a:p>
            <a:pPr>
              <a:lnSpc>
                <a:spcPts val="1687"/>
              </a:lnSpc>
            </a:pPr>
            <a:r>
              <a:rPr lang="en-US" sz="1125" b="1" dirty="0">
                <a:solidFill>
                  <a:srgbClr val="0F172A"/>
                </a:solidFill>
              </a:rPr>
              <a:t>Appropriate Expectations: </a:t>
            </a:r>
            <a:r>
              <a:rPr lang="en-US" sz="1125" dirty="0">
                <a:solidFill>
                  <a:srgbClr val="0F172A"/>
                </a:solidFill>
              </a:rPr>
              <a:t>It ensures that practitioners do not set any inappropriate logical expectations from children whose cognitive development is not yet adequate.</a:t>
            </a:r>
          </a:p>
        </p:txBody>
      </p:sp>
      <p:sp>
        <p:nvSpPr>
          <p:cNvPr id="10" name="TextBox 9"/>
          <p:cNvSpPr txBox="1"/>
          <p:nvPr/>
        </p:nvSpPr>
        <p:spPr>
          <a:xfrm>
            <a:off x="762000" y="3955702"/>
            <a:ext cx="5257800" cy="642937"/>
          </a:xfrm>
          <a:prstGeom prst="rect">
            <a:avLst/>
          </a:prstGeom>
          <a:noFill/>
        </p:spPr>
        <p:txBody>
          <a:bodyPr wrap="square" lIns="0" tIns="0" rIns="0" bIns="0" anchor="t">
            <a:spAutoFit/>
          </a:bodyPr>
          <a:lstStyle/>
          <a:p>
            <a:pPr>
              <a:lnSpc>
                <a:spcPts val="1687"/>
              </a:lnSpc>
            </a:pPr>
            <a:r>
              <a:rPr lang="en-US" sz="1125" b="1" dirty="0">
                <a:solidFill>
                  <a:srgbClr val="0F172A"/>
                </a:solidFill>
              </a:rPr>
              <a:t>Naturalize the Child’s Transitions: </a:t>
            </a:r>
            <a:r>
              <a:rPr lang="en-US" sz="1125" dirty="0">
                <a:solidFill>
                  <a:srgbClr val="0F172A"/>
                </a:solidFill>
              </a:rPr>
              <a:t>It is also important as, if the anxiety is regarded as natural cognitive disequilibrium, it enables the practitioner to adjust according to the child’s behavior (Alahmad, 2020).</a:t>
            </a:r>
          </a:p>
        </p:txBody>
      </p:sp>
      <p:sp>
        <p:nvSpPr>
          <p:cNvPr id="11" name="TextBox 10"/>
          <p:cNvSpPr txBox="1"/>
          <p:nvPr/>
        </p:nvSpPr>
        <p:spPr>
          <a:xfrm>
            <a:off x="762000" y="4712940"/>
            <a:ext cx="5257800" cy="428625"/>
          </a:xfrm>
          <a:prstGeom prst="rect">
            <a:avLst/>
          </a:prstGeom>
          <a:noFill/>
        </p:spPr>
        <p:txBody>
          <a:bodyPr wrap="square" lIns="0" tIns="0" rIns="0" bIns="0" anchor="t">
            <a:spAutoFit/>
          </a:bodyPr>
          <a:lstStyle/>
          <a:p>
            <a:pPr>
              <a:lnSpc>
                <a:spcPts val="1687"/>
              </a:lnSpc>
            </a:pPr>
            <a:r>
              <a:rPr lang="en-US" sz="1125" b="1" dirty="0">
                <a:solidFill>
                  <a:srgbClr val="0F172A"/>
                </a:solidFill>
              </a:rPr>
              <a:t>Need for Concrete Learning: </a:t>
            </a:r>
            <a:r>
              <a:rPr lang="en-US" sz="1125" dirty="0">
                <a:solidFill>
                  <a:srgbClr val="0F172A"/>
                </a:solidFill>
              </a:rPr>
              <a:t>It provides an explanation as to why the need for the use of concrete play materials, like blocks and water arises.</a:t>
            </a:r>
            <a:endParaRPr sz="1125" i="0" u="none" dirty="0">
              <a:solidFill>
                <a:srgbClr val="334155"/>
              </a:solidFill>
              <a:latin typeface="Calibri"/>
            </a:endParaRPr>
          </a:p>
        </p:txBody>
      </p:sp>
      <p:sp>
        <p:nvSpPr>
          <p:cNvPr id="12" name="TextBox 11"/>
          <p:cNvSpPr txBox="1"/>
          <p:nvPr/>
        </p:nvSpPr>
        <p:spPr>
          <a:xfrm>
            <a:off x="590550" y="2655540"/>
            <a:ext cx="57150" cy="190500"/>
          </a:xfrm>
          <a:prstGeom prst="rect">
            <a:avLst/>
          </a:prstGeom>
          <a:noFill/>
        </p:spPr>
        <p:txBody>
          <a:bodyPr wrap="none" lIns="0" tIns="0" rIns="0" bIns="0" anchor="t">
            <a:spAutoFit/>
          </a:bodyPr>
          <a:lstStyle/>
          <a:p>
            <a:pPr algn="l">
              <a:lnSpc>
                <a:spcPts val="2025"/>
              </a:lnSpc>
            </a:pPr>
            <a:r>
              <a:rPr sz="1350" b="1" i="0" u="none">
                <a:solidFill>
                  <a:srgbClr val="2563EB"/>
                </a:solidFill>
                <a:latin typeface="Calibri"/>
              </a:rPr>
              <a:t>•</a:t>
            </a:r>
          </a:p>
        </p:txBody>
      </p:sp>
      <p:sp>
        <p:nvSpPr>
          <p:cNvPr id="13" name="TextBox 12"/>
          <p:cNvSpPr txBox="1"/>
          <p:nvPr/>
        </p:nvSpPr>
        <p:spPr>
          <a:xfrm>
            <a:off x="590550" y="3198465"/>
            <a:ext cx="57150" cy="190500"/>
          </a:xfrm>
          <a:prstGeom prst="rect">
            <a:avLst/>
          </a:prstGeom>
          <a:noFill/>
        </p:spPr>
        <p:txBody>
          <a:bodyPr wrap="none" lIns="0" tIns="0" rIns="0" bIns="0" anchor="t">
            <a:spAutoFit/>
          </a:bodyPr>
          <a:lstStyle/>
          <a:p>
            <a:pPr algn="l">
              <a:lnSpc>
                <a:spcPts val="2025"/>
              </a:lnSpc>
            </a:pPr>
            <a:r>
              <a:rPr sz="1350" b="1" i="0" u="none">
                <a:solidFill>
                  <a:srgbClr val="2563EB"/>
                </a:solidFill>
                <a:latin typeface="Calibri"/>
              </a:rPr>
              <a:t>•</a:t>
            </a:r>
          </a:p>
        </p:txBody>
      </p:sp>
      <p:sp>
        <p:nvSpPr>
          <p:cNvPr id="14" name="TextBox 13"/>
          <p:cNvSpPr txBox="1"/>
          <p:nvPr/>
        </p:nvSpPr>
        <p:spPr>
          <a:xfrm>
            <a:off x="590550" y="3955702"/>
            <a:ext cx="57150" cy="190500"/>
          </a:xfrm>
          <a:prstGeom prst="rect">
            <a:avLst/>
          </a:prstGeom>
          <a:noFill/>
        </p:spPr>
        <p:txBody>
          <a:bodyPr wrap="none" lIns="0" tIns="0" rIns="0" bIns="0" anchor="t">
            <a:spAutoFit/>
          </a:bodyPr>
          <a:lstStyle/>
          <a:p>
            <a:pPr algn="l">
              <a:lnSpc>
                <a:spcPts val="2025"/>
              </a:lnSpc>
            </a:pPr>
            <a:r>
              <a:rPr sz="1350" b="1" i="0" u="none">
                <a:solidFill>
                  <a:srgbClr val="2563EB"/>
                </a:solidFill>
                <a:latin typeface="Calibri"/>
              </a:rPr>
              <a:t>•</a:t>
            </a:r>
          </a:p>
        </p:txBody>
      </p:sp>
      <p:sp>
        <p:nvSpPr>
          <p:cNvPr id="15" name="TextBox 14"/>
          <p:cNvSpPr txBox="1"/>
          <p:nvPr/>
        </p:nvSpPr>
        <p:spPr>
          <a:xfrm>
            <a:off x="590550" y="4712940"/>
            <a:ext cx="57150" cy="190500"/>
          </a:xfrm>
          <a:prstGeom prst="rect">
            <a:avLst/>
          </a:prstGeom>
          <a:noFill/>
        </p:spPr>
        <p:txBody>
          <a:bodyPr wrap="none" lIns="0" tIns="0" rIns="0" bIns="0" anchor="t">
            <a:spAutoFit/>
          </a:bodyPr>
          <a:lstStyle/>
          <a:p>
            <a:pPr algn="l">
              <a:lnSpc>
                <a:spcPts val="2025"/>
              </a:lnSpc>
            </a:pPr>
            <a:r>
              <a:rPr sz="1350" b="1" i="0" u="none">
                <a:solidFill>
                  <a:srgbClr val="2563EB"/>
                </a:solidFill>
                <a:latin typeface="Calibri"/>
              </a:rPr>
              <a:t>•</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ounded Rectangle 1"/>
          <p:cNvSpPr/>
          <p:nvPr/>
        </p:nvSpPr>
        <p:spPr>
          <a:xfrm>
            <a:off x="9869537" y="567630"/>
            <a:ext cx="1789062" cy="276225"/>
          </a:xfrm>
          <a:prstGeom prst="roundRect">
            <a:avLst>
              <a:gd name="adj" fmla="val 20689"/>
            </a:avLst>
          </a:prstGeom>
          <a:solidFill>
            <a:srgbClr val="EFF6FF"/>
          </a:solidFill>
          <a:ln w="9525">
            <a:solidFill>
              <a:srgbClr val="BFDBFE"/>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ounded Rectangle 2"/>
          <p:cNvSpPr/>
          <p:nvPr/>
        </p:nvSpPr>
        <p:spPr>
          <a:xfrm>
            <a:off x="6267450" y="2550765"/>
            <a:ext cx="5391150" cy="600075"/>
          </a:xfrm>
          <a:prstGeom prst="roundRect">
            <a:avLst>
              <a:gd name="adj" fmla="val 15873"/>
            </a:avLst>
          </a:prstGeom>
          <a:solidFill>
            <a:srgbClr val="FEF2F2"/>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Rectangle 3"/>
          <p:cNvSpPr/>
          <p:nvPr/>
        </p:nvSpPr>
        <p:spPr>
          <a:xfrm>
            <a:off x="6267450" y="3141315"/>
            <a:ext cx="5391150" cy="9525"/>
          </a:xfrm>
          <a:prstGeom prst="rect">
            <a:avLst/>
          </a:prstGeom>
          <a:solidFill>
            <a:srgbClr val="FECACA"/>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Rectangle 4"/>
          <p:cNvSpPr/>
          <p:nvPr/>
        </p:nvSpPr>
        <p:spPr>
          <a:xfrm>
            <a:off x="6267450" y="2550765"/>
            <a:ext cx="5391150" cy="9525"/>
          </a:xfrm>
          <a:prstGeom prst="rect">
            <a:avLst/>
          </a:prstGeom>
          <a:solidFill>
            <a:srgbClr val="FECACA"/>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Rectangle 5"/>
          <p:cNvSpPr/>
          <p:nvPr/>
        </p:nvSpPr>
        <p:spPr>
          <a:xfrm>
            <a:off x="6267450" y="2550765"/>
            <a:ext cx="38100" cy="600075"/>
          </a:xfrm>
          <a:prstGeom prst="rect">
            <a:avLst/>
          </a:prstGeom>
          <a:solidFill>
            <a:srgbClr val="FECACA"/>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Rectangle 6"/>
          <p:cNvSpPr/>
          <p:nvPr/>
        </p:nvSpPr>
        <p:spPr>
          <a:xfrm>
            <a:off x="11649075" y="2550765"/>
            <a:ext cx="9525" cy="600075"/>
          </a:xfrm>
          <a:prstGeom prst="rect">
            <a:avLst/>
          </a:prstGeom>
          <a:solidFill>
            <a:srgbClr val="FECACA"/>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8" name="Picture 7" descr="image.png"/>
          <p:cNvPicPr>
            <a:picLocks noChangeAspect="1"/>
          </p:cNvPicPr>
          <p:nvPr/>
        </p:nvPicPr>
        <p:blipFill>
          <a:blip r:embed="rId2"/>
          <a:stretch>
            <a:fillRect/>
          </a:stretch>
        </p:blipFill>
        <p:spPr>
          <a:xfrm>
            <a:off x="533400" y="1422052"/>
            <a:ext cx="5391150" cy="4953000"/>
          </a:xfrm>
          <a:prstGeom prst="rect">
            <a:avLst/>
          </a:prstGeom>
        </p:spPr>
      </p:pic>
      <p:pic>
        <p:nvPicPr>
          <p:cNvPr id="9" name="Picture 8" descr="image.png"/>
          <p:cNvPicPr>
            <a:picLocks noChangeAspect="1"/>
          </p:cNvPicPr>
          <p:nvPr/>
        </p:nvPicPr>
        <p:blipFill>
          <a:blip r:embed="rId3"/>
          <a:stretch>
            <a:fillRect/>
          </a:stretch>
        </p:blipFill>
        <p:spPr>
          <a:xfrm>
            <a:off x="533400" y="1422052"/>
            <a:ext cx="5391150" cy="4953000"/>
          </a:xfrm>
          <a:prstGeom prst="rect">
            <a:avLst/>
          </a:prstGeom>
        </p:spPr>
      </p:pic>
      <p:pic>
        <p:nvPicPr>
          <p:cNvPr id="10" name="Picture 9" descr="image.png"/>
          <p:cNvPicPr>
            <a:picLocks noChangeAspect="1"/>
          </p:cNvPicPr>
          <p:nvPr/>
        </p:nvPicPr>
        <p:blipFill>
          <a:blip r:embed="rId4"/>
          <a:stretch>
            <a:fillRect/>
          </a:stretch>
        </p:blipFill>
        <p:spPr>
          <a:xfrm>
            <a:off x="6534150" y="2765077"/>
            <a:ext cx="171450" cy="171450"/>
          </a:xfrm>
          <a:prstGeom prst="rect">
            <a:avLst/>
          </a:prstGeom>
        </p:spPr>
      </p:pic>
      <p:sp>
        <p:nvSpPr>
          <p:cNvPr id="11" name="TextBox 10"/>
          <p:cNvSpPr txBox="1"/>
          <p:nvPr/>
        </p:nvSpPr>
        <p:spPr>
          <a:xfrm>
            <a:off x="9983837" y="624780"/>
            <a:ext cx="1655712" cy="161925"/>
          </a:xfrm>
          <a:prstGeom prst="rect">
            <a:avLst/>
          </a:prstGeom>
          <a:noFill/>
        </p:spPr>
        <p:txBody>
          <a:bodyPr wrap="square" lIns="0" tIns="0" rIns="0" bIns="0" anchor="t">
            <a:spAutoFit/>
          </a:bodyPr>
          <a:lstStyle/>
          <a:p>
            <a:pPr algn="l"/>
            <a:r>
              <a:rPr sz="975" b="1" i="0" u="none">
                <a:solidFill>
                  <a:srgbClr val="1D4ED8"/>
                </a:solidFill>
                <a:latin typeface="Calibri"/>
              </a:rPr>
              <a:t>Critical Evaluation (Part 2)</a:t>
            </a:r>
          </a:p>
        </p:txBody>
      </p:sp>
      <p:sp>
        <p:nvSpPr>
          <p:cNvPr id="12" name="TextBox 11"/>
          <p:cNvSpPr txBox="1"/>
          <p:nvPr/>
        </p:nvSpPr>
        <p:spPr>
          <a:xfrm>
            <a:off x="533400" y="342900"/>
            <a:ext cx="7558422" cy="142875"/>
          </a:xfrm>
          <a:prstGeom prst="rect">
            <a:avLst/>
          </a:prstGeom>
          <a:noFill/>
        </p:spPr>
        <p:txBody>
          <a:bodyPr wrap="none" lIns="0" tIns="0" rIns="0" bIns="0" anchor="t">
            <a:spAutoFit/>
          </a:bodyPr>
          <a:lstStyle/>
          <a:p>
            <a:pPr algn="l"/>
            <a:r>
              <a:rPr sz="975" b="1" i="0" u="none">
                <a:solidFill>
                  <a:srgbClr val="2563EB"/>
                </a:solidFill>
                <a:latin typeface="Calibri"/>
              </a:rPr>
              <a:t>THEORY EVALUATION</a:t>
            </a:r>
          </a:p>
        </p:txBody>
      </p:sp>
      <p:sp>
        <p:nvSpPr>
          <p:cNvPr id="13" name="TextBox 12"/>
          <p:cNvSpPr txBox="1"/>
          <p:nvPr/>
        </p:nvSpPr>
        <p:spPr>
          <a:xfrm>
            <a:off x="533400" y="523875"/>
            <a:ext cx="7936343" cy="319980"/>
          </a:xfrm>
          <a:prstGeom prst="rect">
            <a:avLst/>
          </a:prstGeom>
          <a:noFill/>
        </p:spPr>
        <p:txBody>
          <a:bodyPr wrap="none" lIns="0" tIns="0" rIns="0" bIns="0" anchor="t">
            <a:spAutoFit/>
          </a:bodyPr>
          <a:lstStyle/>
          <a:p>
            <a:pPr algn="l">
              <a:lnSpc>
                <a:spcPts val="2520"/>
              </a:lnSpc>
            </a:pPr>
            <a:r>
              <a:rPr sz="2100" b="1" i="0" u="none">
                <a:solidFill>
                  <a:srgbClr val="0F172A"/>
                </a:solidFill>
                <a:latin typeface="Calibri"/>
              </a:rPr>
              <a:t>Limitations &amp; Criticisms in Health &amp; Social Care</a:t>
            </a:r>
          </a:p>
        </p:txBody>
      </p:sp>
      <p:sp>
        <p:nvSpPr>
          <p:cNvPr id="14" name="TextBox 13"/>
          <p:cNvSpPr txBox="1"/>
          <p:nvPr/>
        </p:nvSpPr>
        <p:spPr>
          <a:xfrm>
            <a:off x="6800850" y="2750790"/>
            <a:ext cx="5391150" cy="200025"/>
          </a:xfrm>
          <a:prstGeom prst="rect">
            <a:avLst/>
          </a:prstGeom>
          <a:noFill/>
        </p:spPr>
        <p:txBody>
          <a:bodyPr wrap="none" lIns="0" tIns="0" rIns="0" bIns="0" anchor="ctr">
            <a:spAutoFit/>
          </a:bodyPr>
          <a:lstStyle/>
          <a:p>
            <a:pPr algn="l"/>
            <a:r>
              <a:rPr sz="1350" b="1" i="0" u="none">
                <a:solidFill>
                  <a:srgbClr val="991B1B"/>
                </a:solidFill>
                <a:latin typeface="Calibri"/>
              </a:rPr>
              <a:t>Key Theoretical Limitations</a:t>
            </a:r>
          </a:p>
        </p:txBody>
      </p:sp>
      <p:sp>
        <p:nvSpPr>
          <p:cNvPr id="15" name="TextBox 14"/>
          <p:cNvSpPr txBox="1"/>
          <p:nvPr/>
        </p:nvSpPr>
        <p:spPr>
          <a:xfrm>
            <a:off x="6496050" y="3303240"/>
            <a:ext cx="5257800" cy="642937"/>
          </a:xfrm>
          <a:prstGeom prst="rect">
            <a:avLst/>
          </a:prstGeom>
          <a:noFill/>
        </p:spPr>
        <p:txBody>
          <a:bodyPr wrap="square" lIns="0" tIns="0" rIns="0" bIns="0" anchor="t">
            <a:spAutoFit/>
          </a:bodyPr>
          <a:lstStyle/>
          <a:p>
            <a:pPr>
              <a:lnSpc>
                <a:spcPts val="1687"/>
              </a:lnSpc>
            </a:pPr>
            <a:r>
              <a:rPr lang="en-US" sz="1125" b="1" dirty="0">
                <a:solidFill>
                  <a:srgbClr val="0F172A"/>
                </a:solidFill>
              </a:rPr>
              <a:t>Underestimation of Social and Cultural Aspects: </a:t>
            </a:r>
            <a:r>
              <a:rPr lang="en-US" sz="1125" dirty="0">
                <a:solidFill>
                  <a:srgbClr val="0F172A"/>
                </a:solidFill>
              </a:rPr>
              <a:t>According to Lev Vygotsky, Piaget was unaware of the significance of social interaction and adult help (Zone of Proximal Development) in enhancing cognitive development (</a:t>
            </a:r>
            <a:r>
              <a:rPr lang="en-US" sz="1125" dirty="0" err="1">
                <a:solidFill>
                  <a:srgbClr val="0F172A"/>
                </a:solidFill>
              </a:rPr>
              <a:t>Bodrova</a:t>
            </a:r>
            <a:r>
              <a:rPr lang="en-US" sz="1125" dirty="0">
                <a:solidFill>
                  <a:srgbClr val="0F172A"/>
                </a:solidFill>
              </a:rPr>
              <a:t> et al., 2018).</a:t>
            </a:r>
          </a:p>
        </p:txBody>
      </p:sp>
      <p:sp>
        <p:nvSpPr>
          <p:cNvPr id="16" name="TextBox 15"/>
          <p:cNvSpPr txBox="1"/>
          <p:nvPr/>
        </p:nvSpPr>
        <p:spPr>
          <a:xfrm>
            <a:off x="6496050" y="4060477"/>
            <a:ext cx="5257800" cy="419602"/>
          </a:xfrm>
          <a:prstGeom prst="rect">
            <a:avLst/>
          </a:prstGeom>
          <a:noFill/>
        </p:spPr>
        <p:txBody>
          <a:bodyPr wrap="square" lIns="0" tIns="0" rIns="0" bIns="0" anchor="t">
            <a:spAutoFit/>
          </a:bodyPr>
          <a:lstStyle/>
          <a:p>
            <a:pPr>
              <a:lnSpc>
                <a:spcPts val="1687"/>
              </a:lnSpc>
            </a:pPr>
            <a:r>
              <a:rPr lang="en-US" sz="1125" b="1" dirty="0">
                <a:solidFill>
                  <a:srgbClr val="0F172A"/>
                </a:solidFill>
              </a:rPr>
              <a:t>Lack of Emotional Bonding: </a:t>
            </a:r>
            <a:r>
              <a:rPr lang="en-US" sz="1125" dirty="0">
                <a:solidFill>
                  <a:srgbClr val="0F172A"/>
                </a:solidFill>
              </a:rPr>
              <a:t>Piaget paid attention only to the cognitive development of children without focusing on the attachment theory of John Bowlby.</a:t>
            </a:r>
          </a:p>
        </p:txBody>
      </p:sp>
      <p:sp>
        <p:nvSpPr>
          <p:cNvPr id="17" name="TextBox 16"/>
          <p:cNvSpPr txBox="1"/>
          <p:nvPr/>
        </p:nvSpPr>
        <p:spPr>
          <a:xfrm>
            <a:off x="6496050" y="4698447"/>
            <a:ext cx="5257800" cy="428625"/>
          </a:xfrm>
          <a:prstGeom prst="rect">
            <a:avLst/>
          </a:prstGeom>
          <a:noFill/>
        </p:spPr>
        <p:txBody>
          <a:bodyPr wrap="square" lIns="0" tIns="0" rIns="0" bIns="0" anchor="t">
            <a:spAutoFit/>
          </a:bodyPr>
          <a:lstStyle/>
          <a:p>
            <a:pPr>
              <a:lnSpc>
                <a:spcPts val="1687"/>
              </a:lnSpc>
            </a:pPr>
            <a:r>
              <a:rPr lang="en-US" sz="1125" b="1" dirty="0">
                <a:solidFill>
                  <a:srgbClr val="0F172A"/>
                </a:solidFill>
              </a:rPr>
              <a:t>Stages Too Strict: </a:t>
            </a:r>
            <a:r>
              <a:rPr lang="en-US" sz="1125" dirty="0">
                <a:solidFill>
                  <a:srgbClr val="0F172A"/>
                </a:solidFill>
              </a:rPr>
              <a:t>Research conducted recently has revealed that children become cognitive and empathic at an early age.</a:t>
            </a:r>
            <a:endParaRPr sz="1125" i="0" u="none" dirty="0">
              <a:solidFill>
                <a:srgbClr val="334155"/>
              </a:solidFill>
              <a:latin typeface="Calibri"/>
            </a:endParaRPr>
          </a:p>
        </p:txBody>
      </p:sp>
      <p:sp>
        <p:nvSpPr>
          <p:cNvPr id="18" name="TextBox 17"/>
          <p:cNvSpPr txBox="1"/>
          <p:nvPr/>
        </p:nvSpPr>
        <p:spPr>
          <a:xfrm>
            <a:off x="6324600" y="3303240"/>
            <a:ext cx="57150" cy="190500"/>
          </a:xfrm>
          <a:prstGeom prst="rect">
            <a:avLst/>
          </a:prstGeom>
          <a:noFill/>
        </p:spPr>
        <p:txBody>
          <a:bodyPr wrap="none" lIns="0" tIns="0" rIns="0" bIns="0" anchor="t">
            <a:spAutoFit/>
          </a:bodyPr>
          <a:lstStyle/>
          <a:p>
            <a:pPr algn="l">
              <a:lnSpc>
                <a:spcPts val="2025"/>
              </a:lnSpc>
            </a:pPr>
            <a:r>
              <a:rPr sz="1350" b="1" i="0" u="none">
                <a:solidFill>
                  <a:srgbClr val="2563EB"/>
                </a:solidFill>
                <a:latin typeface="Calibri"/>
              </a:rPr>
              <a:t>•</a:t>
            </a:r>
          </a:p>
        </p:txBody>
      </p:sp>
      <p:sp>
        <p:nvSpPr>
          <p:cNvPr id="19" name="TextBox 18"/>
          <p:cNvSpPr txBox="1"/>
          <p:nvPr/>
        </p:nvSpPr>
        <p:spPr>
          <a:xfrm>
            <a:off x="6324600" y="4060477"/>
            <a:ext cx="57150" cy="190500"/>
          </a:xfrm>
          <a:prstGeom prst="rect">
            <a:avLst/>
          </a:prstGeom>
          <a:noFill/>
        </p:spPr>
        <p:txBody>
          <a:bodyPr wrap="none" lIns="0" tIns="0" rIns="0" bIns="0" anchor="t">
            <a:spAutoFit/>
          </a:bodyPr>
          <a:lstStyle/>
          <a:p>
            <a:pPr algn="l">
              <a:lnSpc>
                <a:spcPts val="2025"/>
              </a:lnSpc>
            </a:pPr>
            <a:r>
              <a:rPr sz="1350" b="1" i="0" u="none">
                <a:solidFill>
                  <a:srgbClr val="2563EB"/>
                </a:solidFill>
                <a:latin typeface="Calibri"/>
              </a:rPr>
              <a:t>•</a:t>
            </a:r>
          </a:p>
        </p:txBody>
      </p:sp>
      <p:sp>
        <p:nvSpPr>
          <p:cNvPr id="20" name="TextBox 19"/>
          <p:cNvSpPr txBox="1"/>
          <p:nvPr/>
        </p:nvSpPr>
        <p:spPr>
          <a:xfrm>
            <a:off x="6324600" y="4698447"/>
            <a:ext cx="57150" cy="190500"/>
          </a:xfrm>
          <a:prstGeom prst="rect">
            <a:avLst/>
          </a:prstGeom>
          <a:noFill/>
        </p:spPr>
        <p:txBody>
          <a:bodyPr wrap="none" lIns="0" tIns="0" rIns="0" bIns="0" anchor="t">
            <a:spAutoFit/>
          </a:bodyPr>
          <a:lstStyle/>
          <a:p>
            <a:pPr algn="l">
              <a:lnSpc>
                <a:spcPts val="2025"/>
              </a:lnSpc>
            </a:pPr>
            <a:r>
              <a:rPr sz="1350" b="1" i="0" u="none">
                <a:solidFill>
                  <a:srgbClr val="2563EB"/>
                </a:solidFill>
                <a:latin typeface="Calibri"/>
              </a:rPr>
              <a:t>•</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ounded Rectangle 1"/>
          <p:cNvSpPr/>
          <p:nvPr/>
        </p:nvSpPr>
        <p:spPr>
          <a:xfrm>
            <a:off x="10303073" y="567630"/>
            <a:ext cx="1355526" cy="276225"/>
          </a:xfrm>
          <a:prstGeom prst="roundRect">
            <a:avLst>
              <a:gd name="adj" fmla="val 20689"/>
            </a:avLst>
          </a:prstGeom>
          <a:solidFill>
            <a:srgbClr val="EFF6FF"/>
          </a:solidFill>
          <a:ln w="9525">
            <a:solidFill>
              <a:srgbClr val="BFDBFE"/>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ounded Rectangle 2"/>
          <p:cNvSpPr/>
          <p:nvPr/>
        </p:nvSpPr>
        <p:spPr>
          <a:xfrm>
            <a:off x="533400" y="4820096"/>
            <a:ext cx="11125200" cy="614362"/>
          </a:xfrm>
          <a:prstGeom prst="roundRect">
            <a:avLst>
              <a:gd name="adj" fmla="val 15503"/>
            </a:avLst>
          </a:prstGeom>
          <a:solidFill>
            <a:srgbClr val="F8FAFC"/>
          </a:solidFill>
          <a:ln w="9525">
            <a:solidFill>
              <a:srgbClr val="CBD5E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Rounded Rectangle 3"/>
          <p:cNvSpPr/>
          <p:nvPr/>
        </p:nvSpPr>
        <p:spPr>
          <a:xfrm>
            <a:off x="533400" y="2362646"/>
            <a:ext cx="5486400" cy="1076325"/>
          </a:xfrm>
          <a:prstGeom prst="roundRect">
            <a:avLst>
              <a:gd name="adj" fmla="val 8849"/>
            </a:avLst>
          </a:prstGeom>
          <a:solidFill>
            <a:srgbClr val="F8FAFC"/>
          </a:solidFill>
          <a:ln w="9525">
            <a:solidFill>
              <a:srgbClr val="E2E8F0"/>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Rounded Rectangle 4"/>
          <p:cNvSpPr/>
          <p:nvPr/>
        </p:nvSpPr>
        <p:spPr>
          <a:xfrm>
            <a:off x="6172200" y="2362646"/>
            <a:ext cx="5486400" cy="1076325"/>
          </a:xfrm>
          <a:prstGeom prst="roundRect">
            <a:avLst>
              <a:gd name="adj" fmla="val 8849"/>
            </a:avLst>
          </a:prstGeom>
          <a:solidFill>
            <a:srgbClr val="F8FAFC"/>
          </a:solidFill>
          <a:ln w="9525">
            <a:solidFill>
              <a:srgbClr val="E2E8F0"/>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6" name="Rounded Rectangle 5"/>
          <p:cNvSpPr/>
          <p:nvPr/>
        </p:nvSpPr>
        <p:spPr>
          <a:xfrm>
            <a:off x="533400" y="3591371"/>
            <a:ext cx="5486400" cy="1076325"/>
          </a:xfrm>
          <a:prstGeom prst="roundRect">
            <a:avLst>
              <a:gd name="adj" fmla="val 8849"/>
            </a:avLst>
          </a:prstGeom>
          <a:solidFill>
            <a:srgbClr val="F8FAFC"/>
          </a:solidFill>
          <a:ln w="9525">
            <a:solidFill>
              <a:srgbClr val="E2E8F0"/>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Rounded Rectangle 6"/>
          <p:cNvSpPr/>
          <p:nvPr/>
        </p:nvSpPr>
        <p:spPr>
          <a:xfrm>
            <a:off x="6172200" y="3591371"/>
            <a:ext cx="5486400" cy="1076325"/>
          </a:xfrm>
          <a:prstGeom prst="roundRect">
            <a:avLst>
              <a:gd name="adj" fmla="val 8849"/>
            </a:avLst>
          </a:prstGeom>
          <a:solidFill>
            <a:srgbClr val="F8FAFC"/>
          </a:solidFill>
          <a:ln w="9525">
            <a:solidFill>
              <a:srgbClr val="E2E8F0"/>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8" name="Picture 7" descr="image.png"/>
          <p:cNvPicPr>
            <a:picLocks noChangeAspect="1"/>
          </p:cNvPicPr>
          <p:nvPr/>
        </p:nvPicPr>
        <p:blipFill>
          <a:blip r:embed="rId2"/>
          <a:stretch>
            <a:fillRect/>
          </a:stretch>
        </p:blipFill>
        <p:spPr>
          <a:xfrm>
            <a:off x="771525" y="2576958"/>
            <a:ext cx="171450" cy="171450"/>
          </a:xfrm>
          <a:prstGeom prst="rect">
            <a:avLst/>
          </a:prstGeom>
        </p:spPr>
      </p:pic>
      <p:pic>
        <p:nvPicPr>
          <p:cNvPr id="9" name="Picture 8" descr="image.png"/>
          <p:cNvPicPr>
            <a:picLocks noChangeAspect="1"/>
          </p:cNvPicPr>
          <p:nvPr/>
        </p:nvPicPr>
        <p:blipFill>
          <a:blip r:embed="rId3"/>
          <a:stretch>
            <a:fillRect/>
          </a:stretch>
        </p:blipFill>
        <p:spPr>
          <a:xfrm>
            <a:off x="6410325" y="2576958"/>
            <a:ext cx="219075" cy="171450"/>
          </a:xfrm>
          <a:prstGeom prst="rect">
            <a:avLst/>
          </a:prstGeom>
        </p:spPr>
      </p:pic>
      <p:pic>
        <p:nvPicPr>
          <p:cNvPr id="10" name="Picture 9" descr="image.png"/>
          <p:cNvPicPr>
            <a:picLocks noChangeAspect="1"/>
          </p:cNvPicPr>
          <p:nvPr/>
        </p:nvPicPr>
        <p:blipFill>
          <a:blip r:embed="rId4"/>
          <a:stretch>
            <a:fillRect/>
          </a:stretch>
        </p:blipFill>
        <p:spPr>
          <a:xfrm>
            <a:off x="771525" y="3805683"/>
            <a:ext cx="133350" cy="171450"/>
          </a:xfrm>
          <a:prstGeom prst="rect">
            <a:avLst/>
          </a:prstGeom>
        </p:spPr>
      </p:pic>
      <p:pic>
        <p:nvPicPr>
          <p:cNvPr id="11" name="Picture 10" descr="image.png"/>
          <p:cNvPicPr>
            <a:picLocks noChangeAspect="1"/>
          </p:cNvPicPr>
          <p:nvPr/>
        </p:nvPicPr>
        <p:blipFill>
          <a:blip r:embed="rId5"/>
          <a:stretch>
            <a:fillRect/>
          </a:stretch>
        </p:blipFill>
        <p:spPr>
          <a:xfrm>
            <a:off x="6410325" y="3805683"/>
            <a:ext cx="133350" cy="171450"/>
          </a:xfrm>
          <a:prstGeom prst="rect">
            <a:avLst/>
          </a:prstGeom>
        </p:spPr>
      </p:pic>
      <p:sp>
        <p:nvSpPr>
          <p:cNvPr id="12" name="TextBox 11"/>
          <p:cNvSpPr txBox="1"/>
          <p:nvPr/>
        </p:nvSpPr>
        <p:spPr>
          <a:xfrm>
            <a:off x="10417373" y="624780"/>
            <a:ext cx="1222176" cy="161925"/>
          </a:xfrm>
          <a:prstGeom prst="rect">
            <a:avLst/>
          </a:prstGeom>
          <a:noFill/>
        </p:spPr>
        <p:txBody>
          <a:bodyPr wrap="square" lIns="0" tIns="0" rIns="0" bIns="0" anchor="t">
            <a:spAutoFit/>
          </a:bodyPr>
          <a:lstStyle/>
          <a:p>
            <a:pPr algn="l"/>
            <a:r>
              <a:rPr sz="975" b="1" i="0" u="none">
                <a:solidFill>
                  <a:srgbClr val="1D4ED8"/>
                </a:solidFill>
                <a:latin typeface="Calibri"/>
              </a:rPr>
              <a:t>Recommendations</a:t>
            </a:r>
          </a:p>
        </p:txBody>
      </p:sp>
      <p:sp>
        <p:nvSpPr>
          <p:cNvPr id="13" name="TextBox 12"/>
          <p:cNvSpPr txBox="1"/>
          <p:nvPr/>
        </p:nvSpPr>
        <p:spPr>
          <a:xfrm>
            <a:off x="533400" y="342900"/>
            <a:ext cx="8169547" cy="142875"/>
          </a:xfrm>
          <a:prstGeom prst="rect">
            <a:avLst/>
          </a:prstGeom>
          <a:noFill/>
        </p:spPr>
        <p:txBody>
          <a:bodyPr wrap="none" lIns="0" tIns="0" rIns="0" bIns="0" anchor="t">
            <a:spAutoFit/>
          </a:bodyPr>
          <a:lstStyle/>
          <a:p>
            <a:pPr algn="l"/>
            <a:r>
              <a:rPr sz="975" b="1" i="0" u="none">
                <a:solidFill>
                  <a:srgbClr val="2563EB"/>
                </a:solidFill>
                <a:latin typeface="Calibri"/>
              </a:rPr>
              <a:t>SYNTHESIS &amp; PRACTICE</a:t>
            </a:r>
          </a:p>
        </p:txBody>
      </p:sp>
      <p:sp>
        <p:nvSpPr>
          <p:cNvPr id="14" name="TextBox 13"/>
          <p:cNvSpPr txBox="1"/>
          <p:nvPr/>
        </p:nvSpPr>
        <p:spPr>
          <a:xfrm>
            <a:off x="533400" y="523875"/>
            <a:ext cx="8578025" cy="319980"/>
          </a:xfrm>
          <a:prstGeom prst="rect">
            <a:avLst/>
          </a:prstGeom>
          <a:noFill/>
        </p:spPr>
        <p:txBody>
          <a:bodyPr wrap="none" lIns="0" tIns="0" rIns="0" bIns="0" anchor="t">
            <a:spAutoFit/>
          </a:bodyPr>
          <a:lstStyle/>
          <a:p>
            <a:pPr algn="l">
              <a:lnSpc>
                <a:spcPts val="2520"/>
              </a:lnSpc>
            </a:pPr>
            <a:r>
              <a:rPr sz="2100" b="1" i="0" u="none">
                <a:solidFill>
                  <a:srgbClr val="0F172A"/>
                </a:solidFill>
                <a:latin typeface="Calibri"/>
              </a:rPr>
              <a:t>Holistic Support Plan &amp; Practice Recommendations</a:t>
            </a:r>
          </a:p>
        </p:txBody>
      </p:sp>
      <p:sp>
        <p:nvSpPr>
          <p:cNvPr id="15" name="TextBox 14"/>
          <p:cNvSpPr txBox="1"/>
          <p:nvPr/>
        </p:nvSpPr>
        <p:spPr>
          <a:xfrm>
            <a:off x="1912163" y="5020121"/>
            <a:ext cx="8367675" cy="201594"/>
          </a:xfrm>
          <a:prstGeom prst="rect">
            <a:avLst/>
          </a:prstGeom>
          <a:noFill/>
        </p:spPr>
        <p:txBody>
          <a:bodyPr wrap="none" lIns="0" tIns="0" rIns="0" bIns="0" anchor="t">
            <a:spAutoFit/>
          </a:bodyPr>
          <a:lstStyle/>
          <a:p>
            <a:pPr algn="ctr">
              <a:lnSpc>
                <a:spcPts val="1687"/>
              </a:lnSpc>
            </a:pPr>
            <a:r>
              <a:rPr lang="en-US" sz="1125" b="1" dirty="0">
                <a:solidFill>
                  <a:srgbClr val="1E293B"/>
                </a:solidFill>
              </a:rPr>
              <a:t>Conclusion: The combination of Piaget’s cognitive theory and social scaffolding provides an efficient approach for early childhood education.</a:t>
            </a:r>
            <a:endParaRPr sz="1125" b="1" i="0" u="none" dirty="0">
              <a:solidFill>
                <a:srgbClr val="1E293B"/>
              </a:solidFill>
              <a:latin typeface="Calibri"/>
            </a:endParaRPr>
          </a:p>
        </p:txBody>
      </p:sp>
      <p:sp>
        <p:nvSpPr>
          <p:cNvPr id="16" name="TextBox 15"/>
          <p:cNvSpPr txBox="1"/>
          <p:nvPr/>
        </p:nvSpPr>
        <p:spPr>
          <a:xfrm>
            <a:off x="1038225" y="2562671"/>
            <a:ext cx="5995987" cy="200025"/>
          </a:xfrm>
          <a:prstGeom prst="rect">
            <a:avLst/>
          </a:prstGeom>
          <a:noFill/>
        </p:spPr>
        <p:txBody>
          <a:bodyPr wrap="none" lIns="0" tIns="0" rIns="0" bIns="0" anchor="ctr">
            <a:spAutoFit/>
          </a:bodyPr>
          <a:lstStyle/>
          <a:p>
            <a:pPr algn="l"/>
            <a:r>
              <a:rPr sz="1350" b="1" i="0" u="none">
                <a:solidFill>
                  <a:srgbClr val="2563EB"/>
                </a:solidFill>
                <a:latin typeface="Calibri"/>
              </a:rPr>
              <a:t>Emotional Domain</a:t>
            </a:r>
          </a:p>
        </p:txBody>
      </p:sp>
      <p:sp>
        <p:nvSpPr>
          <p:cNvPr id="17" name="TextBox 16"/>
          <p:cNvSpPr txBox="1"/>
          <p:nvPr/>
        </p:nvSpPr>
        <p:spPr>
          <a:xfrm>
            <a:off x="771525" y="2838896"/>
            <a:ext cx="5105400" cy="323165"/>
          </a:xfrm>
          <a:prstGeom prst="rect">
            <a:avLst/>
          </a:prstGeom>
          <a:noFill/>
        </p:spPr>
        <p:txBody>
          <a:bodyPr wrap="square" lIns="0" tIns="0" rIns="0" bIns="0" anchor="t">
            <a:spAutoFit/>
          </a:bodyPr>
          <a:lstStyle/>
          <a:p>
            <a:pPr>
              <a:lnSpc>
                <a:spcPct val="100000"/>
              </a:lnSpc>
            </a:pPr>
            <a:r>
              <a:rPr lang="en-US" sz="1050" dirty="0">
                <a:solidFill>
                  <a:srgbClr val="0F172A"/>
                </a:solidFill>
              </a:rPr>
              <a:t>Design a network of key people who will facilitate attachment security using comfort objects to help cope with disequilibrium. </a:t>
            </a:r>
            <a:r>
              <a:rPr lang="en-US" sz="1050" i="1" dirty="0">
                <a:solidFill>
                  <a:srgbClr val="0F172A"/>
                </a:solidFill>
              </a:rPr>
              <a:t>(Wadsworth, 2022)</a:t>
            </a:r>
            <a:r>
              <a:rPr lang="en-US" sz="1050" dirty="0">
                <a:solidFill>
                  <a:srgbClr val="0F172A"/>
                </a:solidFill>
              </a:rPr>
              <a:t>.</a:t>
            </a:r>
          </a:p>
        </p:txBody>
      </p:sp>
      <p:sp>
        <p:nvSpPr>
          <p:cNvPr id="18" name="TextBox 17"/>
          <p:cNvSpPr txBox="1"/>
          <p:nvPr/>
        </p:nvSpPr>
        <p:spPr>
          <a:xfrm>
            <a:off x="6724650" y="2562671"/>
            <a:ext cx="5467350" cy="200025"/>
          </a:xfrm>
          <a:prstGeom prst="rect">
            <a:avLst/>
          </a:prstGeom>
          <a:noFill/>
        </p:spPr>
        <p:txBody>
          <a:bodyPr wrap="none" lIns="0" tIns="0" rIns="0" bIns="0" anchor="ctr">
            <a:spAutoFit/>
          </a:bodyPr>
          <a:lstStyle/>
          <a:p>
            <a:pPr algn="l"/>
            <a:r>
              <a:rPr sz="1350" b="1" i="0" u="none">
                <a:solidFill>
                  <a:srgbClr val="059669"/>
                </a:solidFill>
                <a:latin typeface="Calibri"/>
              </a:rPr>
              <a:t>Social Domain</a:t>
            </a:r>
          </a:p>
        </p:txBody>
      </p:sp>
      <p:sp>
        <p:nvSpPr>
          <p:cNvPr id="19" name="TextBox 18"/>
          <p:cNvSpPr txBox="1"/>
          <p:nvPr/>
        </p:nvSpPr>
        <p:spPr>
          <a:xfrm>
            <a:off x="6410325" y="2838896"/>
            <a:ext cx="5014193" cy="161583"/>
          </a:xfrm>
          <a:prstGeom prst="rect">
            <a:avLst/>
          </a:prstGeom>
          <a:noFill/>
        </p:spPr>
        <p:txBody>
          <a:bodyPr wrap="none" lIns="0" tIns="0" rIns="0" bIns="0" anchor="t">
            <a:spAutoFit/>
          </a:bodyPr>
          <a:lstStyle/>
          <a:p>
            <a:pPr>
              <a:lnSpc>
                <a:spcPct val="100000"/>
              </a:lnSpc>
            </a:pPr>
            <a:r>
              <a:rPr lang="en-US" sz="1050" dirty="0">
                <a:solidFill>
                  <a:srgbClr val="0F172A"/>
                </a:solidFill>
              </a:rPr>
              <a:t>Provide parallel sensory tasks before peer cooperation is encouraged. (</a:t>
            </a:r>
            <a:r>
              <a:rPr lang="en-US" sz="1050" dirty="0" err="1">
                <a:solidFill>
                  <a:srgbClr val="0F172A"/>
                </a:solidFill>
              </a:rPr>
              <a:t>Bodrova</a:t>
            </a:r>
            <a:r>
              <a:rPr lang="en-US" sz="1050" dirty="0">
                <a:solidFill>
                  <a:srgbClr val="0F172A"/>
                </a:solidFill>
              </a:rPr>
              <a:t> et al., 2018)</a:t>
            </a:r>
          </a:p>
        </p:txBody>
      </p:sp>
      <p:sp>
        <p:nvSpPr>
          <p:cNvPr id="20" name="TextBox 19"/>
          <p:cNvSpPr txBox="1"/>
          <p:nvPr/>
        </p:nvSpPr>
        <p:spPr>
          <a:xfrm>
            <a:off x="1000125" y="3791396"/>
            <a:ext cx="6034087" cy="200025"/>
          </a:xfrm>
          <a:prstGeom prst="rect">
            <a:avLst/>
          </a:prstGeom>
          <a:noFill/>
        </p:spPr>
        <p:txBody>
          <a:bodyPr wrap="none" lIns="0" tIns="0" rIns="0" bIns="0" anchor="ctr">
            <a:spAutoFit/>
          </a:bodyPr>
          <a:lstStyle/>
          <a:p>
            <a:pPr algn="l"/>
            <a:r>
              <a:rPr sz="1350" b="1" i="0" u="none">
                <a:solidFill>
                  <a:srgbClr val="D97706"/>
                </a:solidFill>
                <a:latin typeface="Calibri"/>
              </a:rPr>
              <a:t>Cognitive Domain</a:t>
            </a:r>
          </a:p>
        </p:txBody>
      </p:sp>
      <p:sp>
        <p:nvSpPr>
          <p:cNvPr id="21" name="TextBox 20"/>
          <p:cNvSpPr txBox="1"/>
          <p:nvPr/>
        </p:nvSpPr>
        <p:spPr>
          <a:xfrm>
            <a:off x="771525" y="4067621"/>
            <a:ext cx="5105400" cy="323165"/>
          </a:xfrm>
          <a:prstGeom prst="rect">
            <a:avLst/>
          </a:prstGeom>
          <a:noFill/>
        </p:spPr>
        <p:txBody>
          <a:bodyPr wrap="square" lIns="0" tIns="0" rIns="0" bIns="0" anchor="t">
            <a:spAutoFit/>
          </a:bodyPr>
          <a:lstStyle/>
          <a:p>
            <a:pPr>
              <a:lnSpc>
                <a:spcPct val="100000"/>
              </a:lnSpc>
            </a:pPr>
            <a:r>
              <a:rPr lang="en-US" sz="1050" dirty="0">
                <a:solidFill>
                  <a:srgbClr val="0F172A"/>
                </a:solidFill>
              </a:rPr>
              <a:t>Implement visual timetables using pictures to provide tangible guidance. (</a:t>
            </a:r>
            <a:r>
              <a:rPr lang="en-US" sz="1050" dirty="0" err="1">
                <a:solidFill>
                  <a:srgbClr val="0F172A"/>
                </a:solidFill>
              </a:rPr>
              <a:t>Speldewinde</a:t>
            </a:r>
            <a:r>
              <a:rPr lang="en-US" sz="1050" dirty="0">
                <a:solidFill>
                  <a:srgbClr val="0F172A"/>
                </a:solidFill>
              </a:rPr>
              <a:t> &amp; Campbell, 2022)</a:t>
            </a:r>
          </a:p>
        </p:txBody>
      </p:sp>
      <p:sp>
        <p:nvSpPr>
          <p:cNvPr id="22" name="TextBox 21"/>
          <p:cNvSpPr txBox="1"/>
          <p:nvPr/>
        </p:nvSpPr>
        <p:spPr>
          <a:xfrm>
            <a:off x="6638925" y="3791396"/>
            <a:ext cx="5553075" cy="200025"/>
          </a:xfrm>
          <a:prstGeom prst="rect">
            <a:avLst/>
          </a:prstGeom>
          <a:noFill/>
        </p:spPr>
        <p:txBody>
          <a:bodyPr wrap="none" lIns="0" tIns="0" rIns="0" bIns="0" anchor="ctr">
            <a:spAutoFit/>
          </a:bodyPr>
          <a:lstStyle/>
          <a:p>
            <a:pPr algn="l"/>
            <a:r>
              <a:rPr sz="1350" b="1" i="0" u="none">
                <a:solidFill>
                  <a:srgbClr val="7C3AED"/>
                </a:solidFill>
                <a:latin typeface="Calibri"/>
              </a:rPr>
              <a:t>Physical Wellbeing</a:t>
            </a:r>
          </a:p>
        </p:txBody>
      </p:sp>
      <p:sp>
        <p:nvSpPr>
          <p:cNvPr id="23" name="TextBox 22"/>
          <p:cNvSpPr txBox="1"/>
          <p:nvPr/>
        </p:nvSpPr>
        <p:spPr>
          <a:xfrm>
            <a:off x="6410325" y="4067621"/>
            <a:ext cx="5105400" cy="189411"/>
          </a:xfrm>
          <a:prstGeom prst="rect">
            <a:avLst/>
          </a:prstGeom>
          <a:noFill/>
        </p:spPr>
        <p:txBody>
          <a:bodyPr wrap="square" lIns="0" tIns="0" rIns="0" bIns="0" anchor="t">
            <a:spAutoFit/>
          </a:bodyPr>
          <a:lstStyle/>
          <a:p>
            <a:pPr>
              <a:lnSpc>
                <a:spcPts val="1575"/>
              </a:lnSpc>
            </a:pPr>
            <a:r>
              <a:rPr lang="en-US" sz="1050" dirty="0">
                <a:solidFill>
                  <a:srgbClr val="334155"/>
                </a:solidFill>
              </a:rPr>
              <a:t>Allow children to engage in outdoor activities to relieve stress and enhance fine motor skills.</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0F172A"/>
        </a:solidFill>
        <a:effectLst/>
      </p:bgPr>
    </p:bg>
    <p:spTree>
      <p:nvGrpSpPr>
        <p:cNvPr id="1" name=""/>
        <p:cNvGrpSpPr/>
        <p:nvPr/>
      </p:nvGrpSpPr>
      <p:grpSpPr>
        <a:xfrm>
          <a:off x="0" y="0"/>
          <a:ext cx="0" cy="0"/>
          <a:chOff x="0" y="0"/>
          <a:chExt cx="0" cy="0"/>
        </a:xfrm>
      </p:grpSpPr>
      <p:sp>
        <p:nvSpPr>
          <p:cNvPr id="2" name="Rounded Rectangle 1"/>
          <p:cNvSpPr/>
          <p:nvPr/>
        </p:nvSpPr>
        <p:spPr>
          <a:xfrm>
            <a:off x="10743158" y="567630"/>
            <a:ext cx="915441" cy="276225"/>
          </a:xfrm>
          <a:prstGeom prst="roundRect">
            <a:avLst>
              <a:gd name="adj" fmla="val 20689"/>
            </a:avLst>
          </a:prstGeom>
          <a:solidFill>
            <a:srgbClr val="1E293B"/>
          </a:solidFill>
          <a:ln w="9525">
            <a:solidFill>
              <a:srgbClr val="3B82F6"/>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ounded Rectangle 2"/>
          <p:cNvSpPr/>
          <p:nvPr/>
        </p:nvSpPr>
        <p:spPr>
          <a:xfrm>
            <a:off x="533400" y="4178193"/>
            <a:ext cx="11125200" cy="495300"/>
          </a:xfrm>
          <a:prstGeom prst="roundRect">
            <a:avLst>
              <a:gd name="adj" fmla="val 15384"/>
            </a:avLst>
          </a:prstGeom>
          <a:solidFill>
            <a:srgbClr val="1E293B"/>
          </a:solidFill>
          <a:ln w="9525">
            <a:solidFill>
              <a:srgbClr val="334155"/>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10857458" y="624780"/>
            <a:ext cx="782091" cy="161925"/>
          </a:xfrm>
          <a:prstGeom prst="rect">
            <a:avLst/>
          </a:prstGeom>
          <a:noFill/>
        </p:spPr>
        <p:txBody>
          <a:bodyPr wrap="square" lIns="0" tIns="0" rIns="0" bIns="0" anchor="t">
            <a:spAutoFit/>
          </a:bodyPr>
          <a:lstStyle/>
          <a:p>
            <a:pPr algn="l"/>
            <a:r>
              <a:rPr sz="975" b="1" i="0" u="none">
                <a:solidFill>
                  <a:srgbClr val="93C5FD"/>
                </a:solidFill>
                <a:latin typeface="Calibri"/>
              </a:rPr>
              <a:t>References</a:t>
            </a:r>
          </a:p>
        </p:txBody>
      </p:sp>
      <p:sp>
        <p:nvSpPr>
          <p:cNvPr id="5" name="TextBox 4"/>
          <p:cNvSpPr txBox="1"/>
          <p:nvPr/>
        </p:nvSpPr>
        <p:spPr>
          <a:xfrm>
            <a:off x="533400" y="342900"/>
            <a:ext cx="7484008" cy="142875"/>
          </a:xfrm>
          <a:prstGeom prst="rect">
            <a:avLst/>
          </a:prstGeom>
          <a:noFill/>
        </p:spPr>
        <p:txBody>
          <a:bodyPr wrap="none" lIns="0" tIns="0" rIns="0" bIns="0" anchor="t">
            <a:spAutoFit/>
          </a:bodyPr>
          <a:lstStyle/>
          <a:p>
            <a:pPr algn="l"/>
            <a:r>
              <a:rPr sz="975" b="1" i="0" u="none">
                <a:solidFill>
                  <a:srgbClr val="60A5FA"/>
                </a:solidFill>
                <a:latin typeface="Calibri"/>
              </a:rPr>
              <a:t>ACADEMIC RIGOUR</a:t>
            </a:r>
          </a:p>
        </p:txBody>
      </p:sp>
      <p:sp>
        <p:nvSpPr>
          <p:cNvPr id="6" name="TextBox 5"/>
          <p:cNvSpPr txBox="1"/>
          <p:nvPr/>
        </p:nvSpPr>
        <p:spPr>
          <a:xfrm>
            <a:off x="533400" y="523875"/>
            <a:ext cx="1097095" cy="320601"/>
          </a:xfrm>
          <a:prstGeom prst="rect">
            <a:avLst/>
          </a:prstGeom>
          <a:noFill/>
        </p:spPr>
        <p:txBody>
          <a:bodyPr wrap="none" lIns="0" tIns="0" rIns="0" bIns="0" anchor="t">
            <a:spAutoFit/>
          </a:bodyPr>
          <a:lstStyle/>
          <a:p>
            <a:pPr algn="l">
              <a:lnSpc>
                <a:spcPts val="2520"/>
              </a:lnSpc>
            </a:pPr>
            <a:r>
              <a:rPr lang="en-US" sz="2100" b="1" i="0" u="none" dirty="0" err="1">
                <a:solidFill>
                  <a:srgbClr val="FFFFFF"/>
                </a:solidFill>
                <a:latin typeface="Calibri"/>
              </a:rPr>
              <a:t>Refrences</a:t>
            </a:r>
            <a:endParaRPr sz="2100" b="1" i="0" u="none" dirty="0">
              <a:solidFill>
                <a:srgbClr val="FFFFFF"/>
              </a:solidFill>
              <a:latin typeface="Calibri"/>
            </a:endParaRPr>
          </a:p>
        </p:txBody>
      </p:sp>
      <p:sp>
        <p:nvSpPr>
          <p:cNvPr id="7" name="TextBox 6"/>
          <p:cNvSpPr txBox="1"/>
          <p:nvPr/>
        </p:nvSpPr>
        <p:spPr>
          <a:xfrm>
            <a:off x="762000" y="1801705"/>
            <a:ext cx="11430000" cy="214312"/>
          </a:xfrm>
          <a:prstGeom prst="rect">
            <a:avLst/>
          </a:prstGeom>
          <a:noFill/>
        </p:spPr>
        <p:txBody>
          <a:bodyPr wrap="none" lIns="0" tIns="0" rIns="0" bIns="0" anchor="t">
            <a:spAutoFit/>
          </a:bodyPr>
          <a:lstStyle/>
          <a:p>
            <a:pPr algn="l">
              <a:lnSpc>
                <a:spcPts val="1687"/>
              </a:lnSpc>
            </a:pPr>
            <a:r>
              <a:rPr sz="1125" b="0" i="0" u="none" dirty="0">
                <a:solidFill>
                  <a:srgbClr val="CBD5E1"/>
                </a:solidFill>
                <a:latin typeface="Calibri"/>
              </a:rPr>
              <a:t>Alahmad, M. (2020) 'Strengths and weaknesses of cognitive theory', </a:t>
            </a:r>
            <a:r>
              <a:rPr sz="1125" b="0" i="1" u="none" dirty="0">
                <a:solidFill>
                  <a:srgbClr val="CBD5E1"/>
                </a:solidFill>
                <a:latin typeface="Calibri"/>
              </a:rPr>
              <a:t>Budapest International Research and Critics Institute-Journal</a:t>
            </a:r>
            <a:r>
              <a:rPr sz="1125" b="0" i="0" u="none" dirty="0">
                <a:solidFill>
                  <a:srgbClr val="CBD5E1"/>
                </a:solidFill>
                <a:latin typeface="Calibri"/>
              </a:rPr>
              <a:t>, 3(3), pp. 1584-1593.</a:t>
            </a:r>
          </a:p>
        </p:txBody>
      </p:sp>
      <p:sp>
        <p:nvSpPr>
          <p:cNvPr id="8" name="TextBox 7"/>
          <p:cNvSpPr txBox="1"/>
          <p:nvPr/>
        </p:nvSpPr>
        <p:spPr>
          <a:xfrm>
            <a:off x="762000" y="2130318"/>
            <a:ext cx="11430000" cy="214312"/>
          </a:xfrm>
          <a:prstGeom prst="rect">
            <a:avLst/>
          </a:prstGeom>
          <a:noFill/>
        </p:spPr>
        <p:txBody>
          <a:bodyPr wrap="none" lIns="0" tIns="0" rIns="0" bIns="0" anchor="t">
            <a:spAutoFit/>
          </a:bodyPr>
          <a:lstStyle/>
          <a:p>
            <a:pPr algn="l">
              <a:lnSpc>
                <a:spcPts val="1687"/>
              </a:lnSpc>
            </a:pPr>
            <a:r>
              <a:rPr sz="1125" b="0" i="0" u="none">
                <a:solidFill>
                  <a:srgbClr val="CBD5E1"/>
                </a:solidFill>
                <a:latin typeface="Calibri"/>
              </a:rPr>
              <a:t>Babakr, Z., Mohamedamin, P. and Kakamad, K. (2019) 'Piaget's cognitive developmental theory: Critical review', </a:t>
            </a:r>
            <a:r>
              <a:rPr sz="1125" b="0" i="1" u="none">
                <a:solidFill>
                  <a:srgbClr val="CBD5E1"/>
                </a:solidFill>
                <a:latin typeface="Calibri"/>
              </a:rPr>
              <a:t>Education Quarterly Reviews</a:t>
            </a:r>
            <a:r>
              <a:rPr sz="1125" b="0" i="0" u="none">
                <a:solidFill>
                  <a:srgbClr val="CBD5E1"/>
                </a:solidFill>
                <a:latin typeface="Calibri"/>
              </a:rPr>
              <a:t>, 2(3), pp. 517–524.</a:t>
            </a:r>
          </a:p>
        </p:txBody>
      </p:sp>
      <p:sp>
        <p:nvSpPr>
          <p:cNvPr id="9" name="TextBox 8"/>
          <p:cNvSpPr txBox="1"/>
          <p:nvPr/>
        </p:nvSpPr>
        <p:spPr>
          <a:xfrm>
            <a:off x="762000" y="2458930"/>
            <a:ext cx="11430000" cy="214312"/>
          </a:xfrm>
          <a:prstGeom prst="rect">
            <a:avLst/>
          </a:prstGeom>
          <a:noFill/>
        </p:spPr>
        <p:txBody>
          <a:bodyPr wrap="none" lIns="0" tIns="0" rIns="0" bIns="0" anchor="t">
            <a:spAutoFit/>
          </a:bodyPr>
          <a:lstStyle/>
          <a:p>
            <a:pPr algn="l">
              <a:lnSpc>
                <a:spcPts val="1687"/>
              </a:lnSpc>
            </a:pPr>
            <a:r>
              <a:rPr sz="1125" b="0" i="0" u="none">
                <a:solidFill>
                  <a:srgbClr val="CBD5E1"/>
                </a:solidFill>
                <a:latin typeface="Calibri"/>
              </a:rPr>
              <a:t>Bhatia, M.S. and Goyal, A. (2018) 'Anxiety disorders in children and adolescents: Need for early detection', </a:t>
            </a:r>
            <a:r>
              <a:rPr sz="1125" b="0" i="1" u="none">
                <a:solidFill>
                  <a:srgbClr val="CBD5E1"/>
                </a:solidFill>
                <a:latin typeface="Calibri"/>
              </a:rPr>
              <a:t>Journal of Postgraduate Medicine</a:t>
            </a:r>
            <a:r>
              <a:rPr sz="1125" b="0" i="0" u="none">
                <a:solidFill>
                  <a:srgbClr val="CBD5E1"/>
                </a:solidFill>
                <a:latin typeface="Calibri"/>
              </a:rPr>
              <a:t>, 64(2), pp. 75-76.</a:t>
            </a:r>
          </a:p>
        </p:txBody>
      </p:sp>
      <p:sp>
        <p:nvSpPr>
          <p:cNvPr id="10" name="TextBox 9"/>
          <p:cNvSpPr txBox="1"/>
          <p:nvPr/>
        </p:nvSpPr>
        <p:spPr>
          <a:xfrm>
            <a:off x="762000" y="2787543"/>
            <a:ext cx="10991850" cy="428625"/>
          </a:xfrm>
          <a:prstGeom prst="rect">
            <a:avLst/>
          </a:prstGeom>
          <a:noFill/>
        </p:spPr>
        <p:txBody>
          <a:bodyPr wrap="square" lIns="0" tIns="0" rIns="0" bIns="0" anchor="t">
            <a:spAutoFit/>
          </a:bodyPr>
          <a:lstStyle/>
          <a:p>
            <a:pPr algn="l">
              <a:lnSpc>
                <a:spcPts val="1687"/>
              </a:lnSpc>
            </a:pPr>
            <a:r>
              <a:rPr sz="1125" b="0" i="0" u="none" dirty="0" err="1">
                <a:solidFill>
                  <a:srgbClr val="CBD5E1"/>
                </a:solidFill>
                <a:latin typeface="Calibri"/>
              </a:rPr>
              <a:t>Bodrova</a:t>
            </a:r>
            <a:r>
              <a:rPr sz="1125" b="0" i="0" u="none" dirty="0">
                <a:solidFill>
                  <a:srgbClr val="CBD5E1"/>
                </a:solidFill>
                <a:latin typeface="Calibri"/>
              </a:rPr>
              <a:t>, E., Leong, D.J. and Germeroth, C. (2018) 'Pretend play in early childhood: Supporting social-emotional competence', </a:t>
            </a:r>
            <a:r>
              <a:rPr sz="1125" b="0" i="1" u="none" dirty="0">
                <a:solidFill>
                  <a:srgbClr val="CBD5E1"/>
                </a:solidFill>
                <a:latin typeface="Calibri"/>
              </a:rPr>
              <a:t>Early Years Development Journal</a:t>
            </a:r>
            <a:r>
              <a:rPr sz="1125" b="0" i="0" u="none" dirty="0">
                <a:solidFill>
                  <a:srgbClr val="CBD5E1"/>
                </a:solidFill>
                <a:latin typeface="Calibri"/>
              </a:rPr>
              <a:t>, 41(2), pp. 112-125.</a:t>
            </a:r>
          </a:p>
        </p:txBody>
      </p:sp>
      <p:sp>
        <p:nvSpPr>
          <p:cNvPr id="11" name="TextBox 10"/>
          <p:cNvSpPr txBox="1"/>
          <p:nvPr/>
        </p:nvSpPr>
        <p:spPr>
          <a:xfrm>
            <a:off x="762000" y="3330468"/>
            <a:ext cx="11430000" cy="214312"/>
          </a:xfrm>
          <a:prstGeom prst="rect">
            <a:avLst/>
          </a:prstGeom>
          <a:noFill/>
        </p:spPr>
        <p:txBody>
          <a:bodyPr wrap="none" lIns="0" tIns="0" rIns="0" bIns="0" anchor="t">
            <a:spAutoFit/>
          </a:bodyPr>
          <a:lstStyle/>
          <a:p>
            <a:pPr algn="l">
              <a:lnSpc>
                <a:spcPts val="1687"/>
              </a:lnSpc>
            </a:pPr>
            <a:r>
              <a:rPr sz="1125" b="0" i="0" u="none" dirty="0" err="1">
                <a:solidFill>
                  <a:srgbClr val="CBD5E1"/>
                </a:solidFill>
                <a:latin typeface="Calibri"/>
              </a:rPr>
              <a:t>Speldewinde</a:t>
            </a:r>
            <a:r>
              <a:rPr sz="1125" b="0" i="0" u="none" dirty="0">
                <a:solidFill>
                  <a:srgbClr val="CBD5E1"/>
                </a:solidFill>
                <a:latin typeface="Calibri"/>
              </a:rPr>
              <a:t>, C. and Campbell, C. (2022) 'Connecting Piaget's cognitive development theory to early years play environments', </a:t>
            </a:r>
            <a:r>
              <a:rPr sz="1125" b="0" i="1" u="none" dirty="0">
                <a:solidFill>
                  <a:srgbClr val="CBD5E1"/>
                </a:solidFill>
                <a:latin typeface="Calibri"/>
              </a:rPr>
              <a:t>He Kupu Journal</a:t>
            </a:r>
            <a:r>
              <a:rPr sz="1125" b="0" i="0" u="none" dirty="0">
                <a:solidFill>
                  <a:srgbClr val="CBD5E1"/>
                </a:solidFill>
                <a:latin typeface="Calibri"/>
              </a:rPr>
              <a:t>, 7(1), pp. 45-54.</a:t>
            </a:r>
          </a:p>
        </p:txBody>
      </p:sp>
      <p:sp>
        <p:nvSpPr>
          <p:cNvPr id="12" name="TextBox 11"/>
          <p:cNvSpPr txBox="1"/>
          <p:nvPr/>
        </p:nvSpPr>
        <p:spPr>
          <a:xfrm>
            <a:off x="762000" y="3659080"/>
            <a:ext cx="11430000" cy="214312"/>
          </a:xfrm>
          <a:prstGeom prst="rect">
            <a:avLst/>
          </a:prstGeom>
          <a:noFill/>
        </p:spPr>
        <p:txBody>
          <a:bodyPr wrap="none" lIns="0" tIns="0" rIns="0" bIns="0" anchor="t">
            <a:spAutoFit/>
          </a:bodyPr>
          <a:lstStyle/>
          <a:p>
            <a:pPr algn="l">
              <a:lnSpc>
                <a:spcPts val="1687"/>
              </a:lnSpc>
            </a:pPr>
            <a:r>
              <a:rPr sz="1125" b="0" i="0" u="none">
                <a:solidFill>
                  <a:srgbClr val="CBD5E1"/>
                </a:solidFill>
                <a:latin typeface="Calibri"/>
              </a:rPr>
              <a:t>Wadsworth, B.J. (2022) </a:t>
            </a:r>
            <a:r>
              <a:rPr sz="1125" b="0" i="1" u="none">
                <a:solidFill>
                  <a:srgbClr val="CBD5E1"/>
                </a:solidFill>
                <a:latin typeface="Calibri"/>
              </a:rPr>
              <a:t>Piaget's Theory of Cognitive and Affective Development: Foundations of Constructivism</a:t>
            </a:r>
            <a:r>
              <a:rPr sz="1125" b="0" i="0" u="none">
                <a:solidFill>
                  <a:srgbClr val="CBD5E1"/>
                </a:solidFill>
                <a:latin typeface="Calibri"/>
              </a:rPr>
              <a:t>. 6th edn. New York: Routledge.</a:t>
            </a:r>
          </a:p>
        </p:txBody>
      </p:sp>
      <p:sp>
        <p:nvSpPr>
          <p:cNvPr id="13" name="TextBox 12"/>
          <p:cNvSpPr txBox="1"/>
          <p:nvPr/>
        </p:nvSpPr>
        <p:spPr>
          <a:xfrm>
            <a:off x="-327421" y="4340118"/>
            <a:ext cx="12846843" cy="171450"/>
          </a:xfrm>
          <a:prstGeom prst="rect">
            <a:avLst/>
          </a:prstGeom>
          <a:noFill/>
        </p:spPr>
        <p:txBody>
          <a:bodyPr wrap="none" lIns="0" tIns="0" rIns="0" bIns="0" anchor="t">
            <a:spAutoFit/>
          </a:bodyPr>
          <a:lstStyle/>
          <a:p>
            <a:pPr algn="ctr"/>
            <a:r>
              <a:rPr sz="1200" b="1" i="0" u="none">
                <a:solidFill>
                  <a:srgbClr val="60A5FA"/>
                </a:solidFill>
                <a:latin typeface="Calibri"/>
              </a:rPr>
              <a:t>Thank You! Any Questions?</a:t>
            </a:r>
          </a:p>
        </p:txBody>
      </p:sp>
      <p:sp>
        <p:nvSpPr>
          <p:cNvPr id="14" name="TextBox 13"/>
          <p:cNvSpPr txBox="1"/>
          <p:nvPr/>
        </p:nvSpPr>
        <p:spPr>
          <a:xfrm>
            <a:off x="590550" y="1801705"/>
            <a:ext cx="57150" cy="190500"/>
          </a:xfrm>
          <a:prstGeom prst="rect">
            <a:avLst/>
          </a:prstGeom>
          <a:noFill/>
        </p:spPr>
        <p:txBody>
          <a:bodyPr wrap="none" lIns="0" tIns="0" rIns="0" bIns="0" anchor="t">
            <a:spAutoFit/>
          </a:bodyPr>
          <a:lstStyle/>
          <a:p>
            <a:pPr algn="l">
              <a:lnSpc>
                <a:spcPts val="2025"/>
              </a:lnSpc>
            </a:pPr>
            <a:r>
              <a:rPr sz="1350" b="1" i="0" u="none">
                <a:solidFill>
                  <a:srgbClr val="2563EB"/>
                </a:solidFill>
                <a:latin typeface="Calibri"/>
              </a:rPr>
              <a:t>•</a:t>
            </a:r>
          </a:p>
        </p:txBody>
      </p:sp>
      <p:sp>
        <p:nvSpPr>
          <p:cNvPr id="15" name="TextBox 14"/>
          <p:cNvSpPr txBox="1"/>
          <p:nvPr/>
        </p:nvSpPr>
        <p:spPr>
          <a:xfrm>
            <a:off x="590550" y="2130318"/>
            <a:ext cx="57150" cy="190500"/>
          </a:xfrm>
          <a:prstGeom prst="rect">
            <a:avLst/>
          </a:prstGeom>
          <a:noFill/>
        </p:spPr>
        <p:txBody>
          <a:bodyPr wrap="none" lIns="0" tIns="0" rIns="0" bIns="0" anchor="t">
            <a:spAutoFit/>
          </a:bodyPr>
          <a:lstStyle/>
          <a:p>
            <a:pPr algn="l">
              <a:lnSpc>
                <a:spcPts val="2025"/>
              </a:lnSpc>
            </a:pPr>
            <a:r>
              <a:rPr sz="1350" b="1" i="0" u="none">
                <a:solidFill>
                  <a:srgbClr val="2563EB"/>
                </a:solidFill>
                <a:latin typeface="Calibri"/>
              </a:rPr>
              <a:t>•</a:t>
            </a:r>
          </a:p>
        </p:txBody>
      </p:sp>
      <p:sp>
        <p:nvSpPr>
          <p:cNvPr id="16" name="TextBox 15"/>
          <p:cNvSpPr txBox="1"/>
          <p:nvPr/>
        </p:nvSpPr>
        <p:spPr>
          <a:xfrm>
            <a:off x="590550" y="2458930"/>
            <a:ext cx="57150" cy="190500"/>
          </a:xfrm>
          <a:prstGeom prst="rect">
            <a:avLst/>
          </a:prstGeom>
          <a:noFill/>
        </p:spPr>
        <p:txBody>
          <a:bodyPr wrap="none" lIns="0" tIns="0" rIns="0" bIns="0" anchor="t">
            <a:spAutoFit/>
          </a:bodyPr>
          <a:lstStyle/>
          <a:p>
            <a:pPr algn="l">
              <a:lnSpc>
                <a:spcPts val="2025"/>
              </a:lnSpc>
            </a:pPr>
            <a:r>
              <a:rPr sz="1350" b="1" i="0" u="none">
                <a:solidFill>
                  <a:srgbClr val="2563EB"/>
                </a:solidFill>
                <a:latin typeface="Calibri"/>
              </a:rPr>
              <a:t>•</a:t>
            </a:r>
          </a:p>
        </p:txBody>
      </p:sp>
      <p:sp>
        <p:nvSpPr>
          <p:cNvPr id="17" name="TextBox 16"/>
          <p:cNvSpPr txBox="1"/>
          <p:nvPr/>
        </p:nvSpPr>
        <p:spPr>
          <a:xfrm>
            <a:off x="590550" y="2787543"/>
            <a:ext cx="57150" cy="190500"/>
          </a:xfrm>
          <a:prstGeom prst="rect">
            <a:avLst/>
          </a:prstGeom>
          <a:noFill/>
        </p:spPr>
        <p:txBody>
          <a:bodyPr wrap="none" lIns="0" tIns="0" rIns="0" bIns="0" anchor="t">
            <a:spAutoFit/>
          </a:bodyPr>
          <a:lstStyle/>
          <a:p>
            <a:pPr algn="l">
              <a:lnSpc>
                <a:spcPts val="2025"/>
              </a:lnSpc>
            </a:pPr>
            <a:r>
              <a:rPr sz="1350" b="1" i="0" u="none">
                <a:solidFill>
                  <a:srgbClr val="2563EB"/>
                </a:solidFill>
                <a:latin typeface="Calibri"/>
              </a:rPr>
              <a:t>•</a:t>
            </a:r>
          </a:p>
        </p:txBody>
      </p:sp>
      <p:sp>
        <p:nvSpPr>
          <p:cNvPr id="18" name="TextBox 17"/>
          <p:cNvSpPr txBox="1"/>
          <p:nvPr/>
        </p:nvSpPr>
        <p:spPr>
          <a:xfrm>
            <a:off x="590550" y="3330468"/>
            <a:ext cx="57150" cy="190500"/>
          </a:xfrm>
          <a:prstGeom prst="rect">
            <a:avLst/>
          </a:prstGeom>
          <a:noFill/>
        </p:spPr>
        <p:txBody>
          <a:bodyPr wrap="none" lIns="0" tIns="0" rIns="0" bIns="0" anchor="t">
            <a:spAutoFit/>
          </a:bodyPr>
          <a:lstStyle/>
          <a:p>
            <a:pPr algn="l">
              <a:lnSpc>
                <a:spcPts val="2025"/>
              </a:lnSpc>
            </a:pPr>
            <a:r>
              <a:rPr sz="1350" b="1" i="0" u="none">
                <a:solidFill>
                  <a:srgbClr val="2563EB"/>
                </a:solidFill>
                <a:latin typeface="Calibri"/>
              </a:rPr>
              <a:t>•</a:t>
            </a:r>
          </a:p>
        </p:txBody>
      </p:sp>
      <p:sp>
        <p:nvSpPr>
          <p:cNvPr id="19" name="TextBox 18"/>
          <p:cNvSpPr txBox="1"/>
          <p:nvPr/>
        </p:nvSpPr>
        <p:spPr>
          <a:xfrm>
            <a:off x="590550" y="3659080"/>
            <a:ext cx="57150" cy="190500"/>
          </a:xfrm>
          <a:prstGeom prst="rect">
            <a:avLst/>
          </a:prstGeom>
          <a:noFill/>
        </p:spPr>
        <p:txBody>
          <a:bodyPr wrap="none" lIns="0" tIns="0" rIns="0" bIns="0" anchor="t">
            <a:spAutoFit/>
          </a:bodyPr>
          <a:lstStyle/>
          <a:p>
            <a:pPr algn="l">
              <a:lnSpc>
                <a:spcPts val="2025"/>
              </a:lnSpc>
            </a:pPr>
            <a:r>
              <a:rPr sz="1350" b="1" i="0" u="none">
                <a:solidFill>
                  <a:srgbClr val="2563EB"/>
                </a:solidFill>
                <a:latin typeface="Calibri"/>
              </a:rPr>
              <a:t>•</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45</TotalTime>
  <Words>1563</Words>
  <Application>Microsoft Office PowerPoint</Application>
  <PresentationFormat>Widescreen</PresentationFormat>
  <Paragraphs>141</Paragraphs>
  <Slides>12</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12</vt:i4>
      </vt:variant>
    </vt:vector>
  </HeadingPairs>
  <TitlesOfParts>
    <vt:vector size="15" baseType="lpstr">
      <vt:lpstr>Arial</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Abdul Rahman</dc:creator>
  <cp:keywords/>
  <dc:description>generated using python-pptx</dc:description>
  <cp:lastModifiedBy>Ruheb Ahmed</cp:lastModifiedBy>
  <cp:revision>4</cp:revision>
  <dcterms:created xsi:type="dcterms:W3CDTF">2013-01-27T09:14:16Z</dcterms:created>
  <dcterms:modified xsi:type="dcterms:W3CDTF">2026-10-06T11:40:05Z</dcterms:modified>
  <cp:category/>
</cp:coreProperties>
</file>