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96" r:id="rId1"/>
    <p:sldMasterId id="2147483697" r:id="rId2"/>
    <p:sldMasterId id="2147483698" r:id="rId3"/>
    <p:sldMasterId id="2147483699" r:id="rId4"/>
  </p:sldMasterIdLst>
  <p:notesMasterIdLst>
    <p:notesMasterId r:id="rId23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5FA39A8-2F7C-49E5-B7D2-CD29FE7F1DF7}" v="2" dt="2026-07-16T19:15:56.4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81" d="100"/>
          <a:sy n="81" d="100"/>
        </p:scale>
        <p:origin x="725" y="-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ragomir Vasilev" userId="14cc481273f65ff5" providerId="LiveId" clId="{60FB9115-088B-4260-A6A0-96FD3A357809}"/>
    <pc:docChg chg="modSld">
      <pc:chgData name="Dragomir Vasilev" userId="14cc481273f65ff5" providerId="LiveId" clId="{60FB9115-088B-4260-A6A0-96FD3A357809}" dt="2026-07-16T19:16:00.519" v="6" actId="1076"/>
      <pc:docMkLst>
        <pc:docMk/>
      </pc:docMkLst>
      <pc:sldChg chg="addSp modSp mod">
        <pc:chgData name="Dragomir Vasilev" userId="14cc481273f65ff5" providerId="LiveId" clId="{60FB9115-088B-4260-A6A0-96FD3A357809}" dt="2026-07-16T19:16:00.519" v="6" actId="1076"/>
        <pc:sldMkLst>
          <pc:docMk/>
          <pc:sldMk cId="0" sldId="257"/>
        </pc:sldMkLst>
        <pc:spChg chg="add mod">
          <ac:chgData name="Dragomir Vasilev" userId="14cc481273f65ff5" providerId="LiveId" clId="{60FB9115-088B-4260-A6A0-96FD3A357809}" dt="2026-07-16T19:16:00.519" v="6" actId="1076"/>
          <ac:spMkLst>
            <pc:docMk/>
            <pc:sldMk cId="0" sldId="257"/>
            <ac:spMk id="2" creationId="{781600D3-3008-25E3-7DC4-97E943E3268C}"/>
          </ac:spMkLst>
        </pc:spChg>
        <pc:spChg chg="mod">
          <ac:chgData name="Dragomir Vasilev" userId="14cc481273f65ff5" providerId="LiveId" clId="{60FB9115-088B-4260-A6A0-96FD3A357809}" dt="2026-07-16T19:15:39.187" v="0" actId="1076"/>
          <ac:spMkLst>
            <pc:docMk/>
            <pc:sldMk cId="0" sldId="257"/>
            <ac:spMk id="231" creationId="{00000000-0000-0000-0000-000000000000}"/>
          </ac:spMkLst>
        </pc:spChg>
        <pc:picChg chg="mod">
          <ac:chgData name="Dragomir Vasilev" userId="14cc481273f65ff5" providerId="LiveId" clId="{60FB9115-088B-4260-A6A0-96FD3A357809}" dt="2026-07-16T19:15:47.859" v="2" actId="14100"/>
          <ac:picMkLst>
            <pc:docMk/>
            <pc:sldMk cId="0" sldId="257"/>
            <ac:picMk id="230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" name="Google Shape;22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7" name="Google Shape;22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4" name="Google Shape;23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1" name="Google Shape;24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9" name="Google Shape;24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8" name="Google Shape;25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6" name="Google Shape;26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4" name="Google Shape;27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1" name="Google Shape;281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8" name="Google Shape;288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5" name="Google Shape;295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2" name="Google Shape;302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9" name="Google Shape;309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6" name="Google Shape;316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6" name="Google Shape;326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4" name="Google Shape;334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3" name="Google Shape;343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9" name="Google Shape;349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lide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x">
  <p:cSld name="TITLE_AND_BODY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subTitle" idx="1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Content" type="obj">
  <p:cSld name="OBJEC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2 Content" type="twoObj">
  <p:cSld name="TWO_OBJECTS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6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entered Text" type="objOnly">
  <p:cSld name="OBJECT_ONLY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7"/>
          <p:cNvSpPr txBox="1">
            <a:spLocks noGrp="1"/>
          </p:cNvSpPr>
          <p:nvPr>
            <p:ph type="subTitle" idx="1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2 Content and Content" type="twoObjAndObj">
  <p:cSld name="TWO_OBJECTS_AND_OBJECT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8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8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8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8"/>
          <p:cNvSpPr txBox="1">
            <a:spLocks noGrp="1"/>
          </p:cNvSpPr>
          <p:nvPr>
            <p:ph type="body" idx="3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Content and 2 Content" type="objAndTwoObj">
  <p:cSld name="OBJECT_AND_TWO_OBJECTS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9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9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9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9"/>
          <p:cNvSpPr txBox="1">
            <a:spLocks noGrp="1"/>
          </p:cNvSpPr>
          <p:nvPr>
            <p:ph type="body" idx="3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2 Content over Content" type="twoObjOverTx">
  <p:cSld name="TWO_OBJECTS_OVER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0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body" idx="3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Content over Content" type="objOverTx">
  <p:cSld name="OBJECT_OVER_TEXT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body" idx="2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4 Content" type="fourObj">
  <p:cSld name="FOUR_OBJECTS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body" idx="3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body" idx="4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6 Content">
  <p:cSld name="Title, 6 Conten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body" idx="3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body" idx="4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body" idx="5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3"/>
          <p:cNvSpPr txBox="1">
            <a:spLocks noGrp="1"/>
          </p:cNvSpPr>
          <p:nvPr>
            <p:ph type="body" idx="6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lide" type="blank">
  <p:cSld name="BLANK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x">
  <p:cSld name="TITLE_AND_BODY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6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6"/>
          <p:cNvSpPr txBox="1">
            <a:spLocks noGrp="1"/>
          </p:cNvSpPr>
          <p:nvPr>
            <p:ph type="subTitle" idx="1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Content" type="obj">
  <p:cSld name="OBJECT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7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7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2 Content" type="twoObj">
  <p:cSld name="TWO_OBJECTS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8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8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18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9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entered Text" type="objOnly">
  <p:cSld name="OBJECT_ONLY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0"/>
          <p:cNvSpPr txBox="1">
            <a:spLocks noGrp="1"/>
          </p:cNvSpPr>
          <p:nvPr>
            <p:ph type="subTitle" idx="1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2 Content and Content" type="twoObjAndObj">
  <p:cSld name="TWO_OBJECTS_AND_OBJECT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1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21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21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21"/>
          <p:cNvSpPr txBox="1">
            <a:spLocks noGrp="1"/>
          </p:cNvSpPr>
          <p:nvPr>
            <p:ph type="body" idx="3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Content and 2 Content" type="objAndTwoObj">
  <p:cSld name="OBJECT_AND_TWO_OBJECTS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2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22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22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22"/>
          <p:cNvSpPr txBox="1">
            <a:spLocks noGrp="1"/>
          </p:cNvSpPr>
          <p:nvPr>
            <p:ph type="body" idx="3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2 Content over Content" type="twoObjOverTx">
  <p:cSld name="TWO_OBJECTS_OVER_TEXT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3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23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23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23"/>
          <p:cNvSpPr txBox="1">
            <a:spLocks noGrp="1"/>
          </p:cNvSpPr>
          <p:nvPr>
            <p:ph type="body" idx="3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Content over Content" type="objOverTx">
  <p:cSld name="OBJECT_OVER_TEXT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4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24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24"/>
          <p:cNvSpPr txBox="1">
            <a:spLocks noGrp="1"/>
          </p:cNvSpPr>
          <p:nvPr>
            <p:ph type="body" idx="2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4 Content" type="fourObj">
  <p:cSld name="FOUR_OBJECTS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5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25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25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3" name="Google Shape;103;p25"/>
          <p:cNvSpPr txBox="1">
            <a:spLocks noGrp="1"/>
          </p:cNvSpPr>
          <p:nvPr>
            <p:ph type="body" idx="3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25"/>
          <p:cNvSpPr txBox="1">
            <a:spLocks noGrp="1"/>
          </p:cNvSpPr>
          <p:nvPr>
            <p:ph type="body" idx="4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6 Content">
  <p:cSld name="Title, 6 Content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6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" name="Google Shape;107;p26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26"/>
          <p:cNvSpPr txBox="1">
            <a:spLocks noGrp="1"/>
          </p:cNvSpPr>
          <p:nvPr>
            <p:ph type="body" idx="2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9" name="Google Shape;109;p26"/>
          <p:cNvSpPr txBox="1">
            <a:spLocks noGrp="1"/>
          </p:cNvSpPr>
          <p:nvPr>
            <p:ph type="body" idx="3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26"/>
          <p:cNvSpPr txBox="1">
            <a:spLocks noGrp="1"/>
          </p:cNvSpPr>
          <p:nvPr>
            <p:ph type="body" idx="4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26"/>
          <p:cNvSpPr txBox="1">
            <a:spLocks noGrp="1"/>
          </p:cNvSpPr>
          <p:nvPr>
            <p:ph type="body" idx="5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2" name="Google Shape;112;p26"/>
          <p:cNvSpPr txBox="1">
            <a:spLocks noGrp="1"/>
          </p:cNvSpPr>
          <p:nvPr>
            <p:ph type="body" idx="6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lide" type="blank">
  <p:cSld name="BLANK"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x">
  <p:cSld name="TITLE_AND_BODY"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9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1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29"/>
          <p:cNvSpPr txBox="1">
            <a:spLocks noGrp="1"/>
          </p:cNvSpPr>
          <p:nvPr>
            <p:ph type="subTitle" idx="1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Content" type="obj">
  <p:cSld name="OBJECT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30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1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30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2 Content" type="twoObj">
  <p:cSld name="TWO_OBJECTS"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31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1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31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28" name="Google Shape;128;p31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32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1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entered Text" type="objOnly">
  <p:cSld name="OBJECT_ONLY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3"/>
          <p:cNvSpPr txBox="1">
            <a:spLocks noGrp="1"/>
          </p:cNvSpPr>
          <p:nvPr>
            <p:ph type="subTitle" idx="1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2 Content and Content" type="twoObjAndObj">
  <p:cSld name="TWO_OBJECTS_AND_OBJECT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34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1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34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36" name="Google Shape;136;p34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37" name="Google Shape;137;p34"/>
          <p:cNvSpPr txBox="1">
            <a:spLocks noGrp="1"/>
          </p:cNvSpPr>
          <p:nvPr>
            <p:ph type="body" idx="3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Content and 2 Content" type="objAndTwoObj">
  <p:cSld name="OBJECT_AND_TWO_OBJECTS"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35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1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0" name="Google Shape;140;p35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41" name="Google Shape;141;p35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42" name="Google Shape;142;p35"/>
          <p:cNvSpPr txBox="1">
            <a:spLocks noGrp="1"/>
          </p:cNvSpPr>
          <p:nvPr>
            <p:ph type="body" idx="3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2 Content over Content" type="twoObjOverTx">
  <p:cSld name="TWO_OBJECTS_OVER_TEXT"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36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1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5" name="Google Shape;145;p36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46" name="Google Shape;146;p36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47" name="Google Shape;147;p36"/>
          <p:cNvSpPr txBox="1">
            <a:spLocks noGrp="1"/>
          </p:cNvSpPr>
          <p:nvPr>
            <p:ph type="body" idx="3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Content over Content" type="objOverTx">
  <p:cSld name="OBJECT_OVER_TEXT"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37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1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0" name="Google Shape;150;p37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51" name="Google Shape;151;p37"/>
          <p:cNvSpPr txBox="1">
            <a:spLocks noGrp="1"/>
          </p:cNvSpPr>
          <p:nvPr>
            <p:ph type="body" idx="2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4 Content" type="fourObj">
  <p:cSld name="FOUR_OBJECTS"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38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1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4" name="Google Shape;154;p38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55" name="Google Shape;155;p38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56" name="Google Shape;156;p38"/>
          <p:cNvSpPr txBox="1">
            <a:spLocks noGrp="1"/>
          </p:cNvSpPr>
          <p:nvPr>
            <p:ph type="body" idx="3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57" name="Google Shape;157;p38"/>
          <p:cNvSpPr txBox="1">
            <a:spLocks noGrp="1"/>
          </p:cNvSpPr>
          <p:nvPr>
            <p:ph type="body" idx="4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6 Content">
  <p:cSld name="Title, 6 Content"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39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1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0" name="Google Shape;160;p39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61" name="Google Shape;161;p39"/>
          <p:cNvSpPr txBox="1">
            <a:spLocks noGrp="1"/>
          </p:cNvSpPr>
          <p:nvPr>
            <p:ph type="body" idx="2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62" name="Google Shape;162;p39"/>
          <p:cNvSpPr txBox="1">
            <a:spLocks noGrp="1"/>
          </p:cNvSpPr>
          <p:nvPr>
            <p:ph type="body" idx="3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63" name="Google Shape;163;p39"/>
          <p:cNvSpPr txBox="1">
            <a:spLocks noGrp="1"/>
          </p:cNvSpPr>
          <p:nvPr>
            <p:ph type="body" idx="4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64" name="Google Shape;164;p39"/>
          <p:cNvSpPr txBox="1">
            <a:spLocks noGrp="1"/>
          </p:cNvSpPr>
          <p:nvPr>
            <p:ph type="body" idx="5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65" name="Google Shape;165;p39"/>
          <p:cNvSpPr txBox="1">
            <a:spLocks noGrp="1"/>
          </p:cNvSpPr>
          <p:nvPr>
            <p:ph type="body" idx="6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lide" type="blank">
  <p:cSld name="BLANK"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x">
  <p:cSld name="TITLE_AND_BODY"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42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5" name="Google Shape;175;p42"/>
          <p:cNvSpPr txBox="1">
            <a:spLocks noGrp="1"/>
          </p:cNvSpPr>
          <p:nvPr>
            <p:ph type="subTitle" idx="1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Content" type="obj">
  <p:cSld name="OBJECT"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43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8" name="Google Shape;178;p43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2 Content" type="twoObj">
  <p:cSld name="TWO_OBJECTS"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44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1" name="Google Shape;181;p44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82" name="Google Shape;182;p44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45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entered Text" type="objOnly">
  <p:cSld name="OBJECT_ONLY"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46"/>
          <p:cNvSpPr txBox="1">
            <a:spLocks noGrp="1"/>
          </p:cNvSpPr>
          <p:nvPr>
            <p:ph type="subTitle" idx="1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2 Content and Content" type="twoObjAndObj">
  <p:cSld name="TWO_OBJECTS_AND_OBJECT"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47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9" name="Google Shape;189;p47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90" name="Google Shape;190;p47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91" name="Google Shape;191;p47"/>
          <p:cNvSpPr txBox="1">
            <a:spLocks noGrp="1"/>
          </p:cNvSpPr>
          <p:nvPr>
            <p:ph type="body" idx="3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Content and 2 Content" type="objAndTwoObj">
  <p:cSld name="OBJECT_AND_TWO_OBJECTS"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48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4" name="Google Shape;194;p48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95" name="Google Shape;195;p48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96" name="Google Shape;196;p48"/>
          <p:cNvSpPr txBox="1">
            <a:spLocks noGrp="1"/>
          </p:cNvSpPr>
          <p:nvPr>
            <p:ph type="body" idx="3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2 Content over Content" type="twoObjOverTx">
  <p:cSld name="TWO_OBJECTS_OVER_TEXT"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49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9" name="Google Shape;199;p49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200" name="Google Shape;200;p49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201" name="Google Shape;201;p49"/>
          <p:cNvSpPr txBox="1">
            <a:spLocks noGrp="1"/>
          </p:cNvSpPr>
          <p:nvPr>
            <p:ph type="body" idx="3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Content over Content" type="objOverTx">
  <p:cSld name="OBJECT_OVER_TEXT"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50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4" name="Google Shape;204;p50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205" name="Google Shape;205;p50"/>
          <p:cNvSpPr txBox="1">
            <a:spLocks noGrp="1"/>
          </p:cNvSpPr>
          <p:nvPr>
            <p:ph type="body" idx="2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4 Content" type="fourObj">
  <p:cSld name="FOUR_OBJECTS"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51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8" name="Google Shape;208;p51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209" name="Google Shape;209;p51"/>
          <p:cNvSpPr txBox="1">
            <a:spLocks noGrp="1"/>
          </p:cNvSpPr>
          <p:nvPr>
            <p:ph type="body" idx="2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210" name="Google Shape;210;p51"/>
          <p:cNvSpPr txBox="1">
            <a:spLocks noGrp="1"/>
          </p:cNvSpPr>
          <p:nvPr>
            <p:ph type="body" idx="3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211" name="Google Shape;211;p51"/>
          <p:cNvSpPr txBox="1">
            <a:spLocks noGrp="1"/>
          </p:cNvSpPr>
          <p:nvPr>
            <p:ph type="body" idx="4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6 Content">
  <p:cSld name="Title, 6 Content"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52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4" name="Google Shape;214;p52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215" name="Google Shape;215;p52"/>
          <p:cNvSpPr txBox="1">
            <a:spLocks noGrp="1"/>
          </p:cNvSpPr>
          <p:nvPr>
            <p:ph type="body" idx="2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216" name="Google Shape;216;p52"/>
          <p:cNvSpPr txBox="1">
            <a:spLocks noGrp="1"/>
          </p:cNvSpPr>
          <p:nvPr>
            <p:ph type="body" idx="3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217" name="Google Shape;217;p52"/>
          <p:cNvSpPr txBox="1">
            <a:spLocks noGrp="1"/>
          </p:cNvSpPr>
          <p:nvPr>
            <p:ph type="body" idx="4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218" name="Google Shape;218;p52"/>
          <p:cNvSpPr txBox="1">
            <a:spLocks noGrp="1"/>
          </p:cNvSpPr>
          <p:nvPr>
            <p:ph type="body" idx="5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219" name="Google Shape;219;p52"/>
          <p:cNvSpPr txBox="1">
            <a:spLocks noGrp="1"/>
          </p:cNvSpPr>
          <p:nvPr>
            <p:ph type="body" idx="6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dt" idx="10"/>
          </p:nvPr>
        </p:nvSpPr>
        <p:spPr>
          <a:xfrm>
            <a:off x="838080" y="6356520"/>
            <a:ext cx="2743200" cy="365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ftr" idx="11"/>
          </p:nvPr>
        </p:nvSpPr>
        <p:spPr>
          <a:xfrm>
            <a:off x="4038480" y="6356520"/>
            <a:ext cx="4114800" cy="365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610480" y="6356520"/>
            <a:ext cx="2743200" cy="365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" name="Google Shape;9;p1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>
            <a:spLocks noGrp="1"/>
          </p:cNvSpPr>
          <p:nvPr>
            <p:ph type="title"/>
          </p:nvPr>
        </p:nvSpPr>
        <p:spPr>
          <a:xfrm>
            <a:off x="838080" y="365040"/>
            <a:ext cx="10515600" cy="1325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1"/>
          </p:nvPr>
        </p:nvSpPr>
        <p:spPr>
          <a:xfrm>
            <a:off x="838080" y="1825560"/>
            <a:ext cx="10515600" cy="4351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dt" idx="10"/>
          </p:nvPr>
        </p:nvSpPr>
        <p:spPr>
          <a:xfrm>
            <a:off x="838080" y="6356520"/>
            <a:ext cx="2743200" cy="365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ftr" idx="11"/>
          </p:nvPr>
        </p:nvSpPr>
        <p:spPr>
          <a:xfrm>
            <a:off x="4038480" y="6356520"/>
            <a:ext cx="4114800" cy="365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sldNum" idx="12"/>
          </p:nvPr>
        </p:nvSpPr>
        <p:spPr>
          <a:xfrm>
            <a:off x="8610480" y="6356520"/>
            <a:ext cx="2743200" cy="365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7"/>
          <p:cNvSpPr txBox="1">
            <a:spLocks noGrp="1"/>
          </p:cNvSpPr>
          <p:nvPr>
            <p:ph type="title"/>
          </p:nvPr>
        </p:nvSpPr>
        <p:spPr>
          <a:xfrm>
            <a:off x="1523880" y="1122480"/>
            <a:ext cx="9144000" cy="2387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1">
            <a:norm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15" name="Google Shape;115;p27"/>
          <p:cNvSpPr txBox="1">
            <a:spLocks noGrp="1"/>
          </p:cNvSpPr>
          <p:nvPr>
            <p:ph type="dt" idx="10"/>
          </p:nvPr>
        </p:nvSpPr>
        <p:spPr>
          <a:xfrm>
            <a:off x="838080" y="6356520"/>
            <a:ext cx="2743200" cy="365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16" name="Google Shape;116;p27"/>
          <p:cNvSpPr txBox="1">
            <a:spLocks noGrp="1"/>
          </p:cNvSpPr>
          <p:nvPr>
            <p:ph type="ftr" idx="11"/>
          </p:nvPr>
        </p:nvSpPr>
        <p:spPr>
          <a:xfrm>
            <a:off x="4038480" y="6356520"/>
            <a:ext cx="4114800" cy="365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17" name="Google Shape;117;p27"/>
          <p:cNvSpPr txBox="1">
            <a:spLocks noGrp="1"/>
          </p:cNvSpPr>
          <p:nvPr>
            <p:ph type="sldNum" idx="12"/>
          </p:nvPr>
        </p:nvSpPr>
        <p:spPr>
          <a:xfrm>
            <a:off x="8610480" y="6356520"/>
            <a:ext cx="2743200" cy="365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40"/>
          <p:cNvSpPr txBox="1">
            <a:spLocks noGrp="1"/>
          </p:cNvSpPr>
          <p:nvPr>
            <p:ph type="title"/>
          </p:nvPr>
        </p:nvSpPr>
        <p:spPr>
          <a:xfrm>
            <a:off x="838080" y="365040"/>
            <a:ext cx="10515600" cy="1325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68" name="Google Shape;168;p40"/>
          <p:cNvSpPr txBox="1">
            <a:spLocks noGrp="1"/>
          </p:cNvSpPr>
          <p:nvPr>
            <p:ph type="title" idx="2"/>
          </p:nvPr>
        </p:nvSpPr>
        <p:spPr>
          <a:xfrm>
            <a:off x="838080" y="1825560"/>
            <a:ext cx="10515600" cy="4351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69" name="Google Shape;169;p40"/>
          <p:cNvSpPr txBox="1">
            <a:spLocks noGrp="1"/>
          </p:cNvSpPr>
          <p:nvPr>
            <p:ph type="dt" idx="10"/>
          </p:nvPr>
        </p:nvSpPr>
        <p:spPr>
          <a:xfrm>
            <a:off x="838080" y="6356520"/>
            <a:ext cx="2743200" cy="365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70" name="Google Shape;170;p40"/>
          <p:cNvSpPr txBox="1">
            <a:spLocks noGrp="1"/>
          </p:cNvSpPr>
          <p:nvPr>
            <p:ph type="ftr" idx="11"/>
          </p:nvPr>
        </p:nvSpPr>
        <p:spPr>
          <a:xfrm>
            <a:off x="4038480" y="6356520"/>
            <a:ext cx="4114800" cy="365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71" name="Google Shape;171;p40"/>
          <p:cNvSpPr txBox="1">
            <a:spLocks noGrp="1"/>
          </p:cNvSpPr>
          <p:nvPr>
            <p:ph type="sldNum" idx="12"/>
          </p:nvPr>
        </p:nvSpPr>
        <p:spPr>
          <a:xfrm>
            <a:off x="8610480" y="6356520"/>
            <a:ext cx="2743200" cy="365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0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dsptoolkit.nhs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" name="Google Shape;224;p5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760" y="45360"/>
            <a:ext cx="12125880" cy="676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9" name="Google Shape;229;p5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00" y="38160"/>
            <a:ext cx="12125880" cy="676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0" name="Google Shape;230;p54"/>
          <p:cNvPicPr preferRelativeResize="0"/>
          <p:nvPr/>
        </p:nvPicPr>
        <p:blipFill rotWithShape="1">
          <a:blip r:embed="rId4">
            <a:alphaModFix/>
          </a:blip>
          <a:srcRect t="28871" b="6697"/>
          <a:stretch/>
        </p:blipFill>
        <p:spPr>
          <a:xfrm>
            <a:off x="324706" y="921726"/>
            <a:ext cx="11270520" cy="3933078"/>
          </a:xfrm>
          <a:prstGeom prst="rect">
            <a:avLst/>
          </a:prstGeom>
          <a:noFill/>
          <a:ln>
            <a:noFill/>
          </a:ln>
        </p:spPr>
      </p:pic>
      <p:sp>
        <p:nvSpPr>
          <p:cNvPr id="231" name="Google Shape;231;p54"/>
          <p:cNvSpPr txBox="1"/>
          <p:nvPr/>
        </p:nvSpPr>
        <p:spPr>
          <a:xfrm>
            <a:off x="0" y="126063"/>
            <a:ext cx="10724040" cy="707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The Team behind Blue Line </a:t>
            </a:r>
            <a:r>
              <a:rPr lang="en-GB" sz="4000" b="1" i="0" u="none" strike="noStrike" cap="none" dirty="0">
                <a:solidFill>
                  <a:srgbClr val="4E95D9"/>
                </a:solidFill>
                <a:latin typeface="Arial"/>
                <a:ea typeface="Arial"/>
                <a:cs typeface="Arial"/>
                <a:sym typeface="Arial"/>
              </a:rPr>
              <a:t>AI</a:t>
            </a:r>
            <a:endParaRPr sz="4000" b="0" i="0" u="none" strike="noStrike" cap="none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81600D3-3008-25E3-7DC4-97E943E3268C}"/>
              </a:ext>
            </a:extLst>
          </p:cNvPr>
          <p:cNvSpPr txBox="1"/>
          <p:nvPr/>
        </p:nvSpPr>
        <p:spPr>
          <a:xfrm>
            <a:off x="3318235" y="4951389"/>
            <a:ext cx="8738648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bg-BG" b="1" i="1" kern="1200" dirty="0">
                <a:solidFill>
                  <a:srgbClr val="FFFFFF"/>
                </a:solidFill>
                <a:latin typeface="Aptos"/>
              </a:rPr>
              <a:t>Team Communication &amp; Collaboration</a:t>
            </a:r>
            <a:endParaRPr lang="bg-BG" i="1" kern="1200" dirty="0">
              <a:solidFill>
                <a:srgbClr val="FFFFFF"/>
              </a:solidFill>
              <a:latin typeface="Aptos"/>
            </a:endParaRPr>
          </a:p>
          <a:p>
            <a:pPr lvl="0" algn="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bg-BG" i="1" kern="1200" dirty="0">
                <a:solidFill>
                  <a:srgbClr val="FFFFFF"/>
                </a:solidFill>
                <a:latin typeface="Aptos"/>
              </a:rPr>
              <a:t>Weekly team meetings to review progress and assign tasks. </a:t>
            </a:r>
          </a:p>
          <a:p>
            <a:pPr lvl="0" algn="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bg-BG" i="1" kern="1200" dirty="0">
                <a:solidFill>
                  <a:srgbClr val="FFFFFF"/>
                </a:solidFill>
                <a:latin typeface="Aptos"/>
              </a:rPr>
              <a:t>Shared files used for presentation, report evidence, and app screenshots. </a:t>
            </a:r>
          </a:p>
          <a:p>
            <a:pPr lvl="0" algn="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bg-BG" i="1" kern="1200" dirty="0">
                <a:solidFill>
                  <a:srgbClr val="FFFFFF"/>
                </a:solidFill>
                <a:latin typeface="Aptos"/>
              </a:rPr>
              <a:t>GitHub used to review the prototype development progress. </a:t>
            </a:r>
          </a:p>
          <a:p>
            <a:pPr lvl="0" algn="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bg-BG" i="1" kern="1200" dirty="0">
                <a:solidFill>
                  <a:srgbClr val="FFFFFF"/>
                </a:solidFill>
                <a:latin typeface="Aptos"/>
              </a:rPr>
              <a:t>Feedback was shared between design, development, and testing stages. </a:t>
            </a:r>
          </a:p>
          <a:p>
            <a:pPr lvl="0" algn="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bg-BG" i="1" kern="1200" dirty="0">
                <a:solidFill>
                  <a:srgbClr val="FFFFFF"/>
                </a:solidFill>
                <a:latin typeface="Aptos"/>
              </a:rPr>
              <a:t>Final presentation was reviewed together to keep the project consistent</a:t>
            </a:r>
            <a:r>
              <a:rPr lang="bg-BG" kern="1200" dirty="0">
                <a:solidFill>
                  <a:srgbClr val="FFFFFF"/>
                </a:solidFill>
                <a:latin typeface="Aptos"/>
              </a:rPr>
              <a:t>.</a:t>
            </a:r>
          </a:p>
          <a:p>
            <a:endParaRPr lang="bg-BG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6" name="Google Shape;236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00" y="38160"/>
            <a:ext cx="12125880" cy="676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37" name="Google Shape;237;p55"/>
          <p:cNvSpPr txBox="1"/>
          <p:nvPr/>
        </p:nvSpPr>
        <p:spPr>
          <a:xfrm>
            <a:off x="503640" y="185400"/>
            <a:ext cx="10210680" cy="707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Research  in the intelligent routing</a:t>
            </a:r>
            <a:endParaRPr sz="4000" b="0" i="0" u="none" strike="noStrike" cap="non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8" name="Google Shape;238;p5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99160" y="536400"/>
            <a:ext cx="10126440" cy="5652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3" name="Google Shape;243;p5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00" y="38160"/>
            <a:ext cx="12125880" cy="676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44" name="Google Shape;244;p56"/>
          <p:cNvSpPr txBox="1"/>
          <p:nvPr/>
        </p:nvSpPr>
        <p:spPr>
          <a:xfrm>
            <a:off x="450360" y="519480"/>
            <a:ext cx="9857520" cy="707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Gap in the intelligent routing</a:t>
            </a:r>
            <a:endParaRPr sz="4000" b="0" i="0" u="none" strike="noStrike" cap="non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5" name="Google Shape;245;p56"/>
          <p:cNvPicPr preferRelativeResize="0"/>
          <p:nvPr/>
        </p:nvPicPr>
        <p:blipFill rotWithShape="1">
          <a:blip r:embed="rId4">
            <a:alphaModFix/>
          </a:blip>
          <a:srcRect l="3680" t="17656" r="4109" b="6949"/>
          <a:stretch/>
        </p:blipFill>
        <p:spPr>
          <a:xfrm>
            <a:off x="2734560" y="1469160"/>
            <a:ext cx="8622360" cy="3902400"/>
          </a:xfrm>
          <a:prstGeom prst="rect">
            <a:avLst/>
          </a:prstGeom>
          <a:noFill/>
          <a:ln w="38150" cap="flat" cmpd="sng">
            <a:solidFill>
              <a:srgbClr val="000000"/>
            </a:solidFill>
            <a:prstDash val="solid"/>
            <a:miter lim="8000"/>
            <a:headEnd type="none" w="sm" len="sm"/>
            <a:tailEnd type="none" w="sm" len="sm"/>
          </a:ln>
          <a:effectLst>
            <a:outerShdw dist="38183" dir="2700000">
              <a:srgbClr val="000000">
                <a:alpha val="43137"/>
              </a:srgbClr>
            </a:outerShdw>
          </a:effectLst>
        </p:spPr>
      </p:pic>
      <p:sp>
        <p:nvSpPr>
          <p:cNvPr id="246" name="Google Shape;246;p56"/>
          <p:cNvSpPr txBox="1"/>
          <p:nvPr/>
        </p:nvSpPr>
        <p:spPr>
          <a:xfrm>
            <a:off x="687960" y="5613480"/>
            <a:ext cx="11618640" cy="830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The identified gap: no accessible, AI-driven system combines real-time traffic prediction, incident reporting, and mission control specifically for UK ambulance routing [4]. </a:t>
            </a:r>
            <a:endParaRPr sz="2400" b="0" i="0" u="none" strike="noStrike" cap="non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1" name="Google Shape;251;p5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00" y="38160"/>
            <a:ext cx="12125880" cy="676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52" name="Google Shape;252;p57"/>
          <p:cNvSpPr txBox="1"/>
          <p:nvPr/>
        </p:nvSpPr>
        <p:spPr>
          <a:xfrm>
            <a:off x="563040" y="132480"/>
            <a:ext cx="9574560" cy="707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Idea behind the Blue Line AI</a:t>
            </a:r>
            <a:endParaRPr sz="4000" b="0" i="0" u="none" strike="noStrike" cap="non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3" name="Google Shape;253;p57"/>
          <p:cNvPicPr preferRelativeResize="0"/>
          <p:nvPr/>
        </p:nvPicPr>
        <p:blipFill rotWithShape="1">
          <a:blip r:embed="rId4">
            <a:alphaModFix/>
          </a:blip>
          <a:srcRect r="288" b="2977"/>
          <a:stretch/>
        </p:blipFill>
        <p:spPr>
          <a:xfrm>
            <a:off x="5350680" y="2666520"/>
            <a:ext cx="6692400" cy="3632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4" name="Google Shape;254;p5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0480" y="1771920"/>
            <a:ext cx="5159880" cy="288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5" name="Google Shape;255;p57"/>
          <p:cNvPicPr preferRelativeResize="0"/>
          <p:nvPr/>
        </p:nvPicPr>
        <p:blipFill rotWithShape="1">
          <a:blip r:embed="rId6">
            <a:alphaModFix/>
          </a:blip>
          <a:srcRect l="3644" t="20148" r="4287" b="12497"/>
          <a:stretch/>
        </p:blipFill>
        <p:spPr>
          <a:xfrm>
            <a:off x="408240" y="4817520"/>
            <a:ext cx="4025880" cy="16495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0" name="Google Shape;260;p5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00" y="88920"/>
            <a:ext cx="12125880" cy="676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61" name="Google Shape;261;p58"/>
          <p:cNvSpPr txBox="1"/>
          <p:nvPr/>
        </p:nvSpPr>
        <p:spPr>
          <a:xfrm>
            <a:off x="563040" y="132480"/>
            <a:ext cx="9574560" cy="707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Project Timeline</a:t>
            </a:r>
            <a:endParaRPr sz="4000" b="0" i="0" u="none" strike="noStrike" cap="non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2" name="Google Shape;262;p58"/>
          <p:cNvPicPr preferRelativeResize="0"/>
          <p:nvPr/>
        </p:nvPicPr>
        <p:blipFill rotWithShape="1">
          <a:blip r:embed="rId4">
            <a:alphaModFix/>
          </a:blip>
          <a:srcRect l="-723" t="5402" r="856" b="6105"/>
          <a:stretch/>
        </p:blipFill>
        <p:spPr>
          <a:xfrm>
            <a:off x="1017720" y="1084320"/>
            <a:ext cx="10593720" cy="5268240"/>
          </a:xfrm>
          <a:prstGeom prst="rect">
            <a:avLst/>
          </a:prstGeom>
          <a:noFill/>
          <a:ln>
            <a:noFill/>
          </a:ln>
        </p:spPr>
      </p:pic>
      <p:sp>
        <p:nvSpPr>
          <p:cNvPr id="263" name="Google Shape;263;p58"/>
          <p:cNvSpPr txBox="1"/>
          <p:nvPr/>
        </p:nvSpPr>
        <p:spPr>
          <a:xfrm>
            <a:off x="-71280" y="6427080"/>
            <a:ext cx="12330000" cy="369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Spring Philosophy: Strict adherence to agile methodology across Planing, Research, Design, Backend, integration and QA phases.[1]</a:t>
            </a:r>
            <a:endParaRPr sz="1800" b="0" i="0" u="none" strike="noStrike" cap="non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8" name="Google Shape;268;p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00" y="38160"/>
            <a:ext cx="12125880" cy="676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69" name="Google Shape;269;p59"/>
          <p:cNvSpPr txBox="1"/>
          <p:nvPr/>
        </p:nvSpPr>
        <p:spPr>
          <a:xfrm>
            <a:off x="563040" y="132480"/>
            <a:ext cx="9574560" cy="707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Prototype Capital Allocation </a:t>
            </a:r>
            <a:endParaRPr sz="4000" b="0" i="0" u="none" strike="noStrike" cap="non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0" name="Google Shape;270;p59"/>
          <p:cNvPicPr preferRelativeResize="0"/>
          <p:nvPr/>
        </p:nvPicPr>
        <p:blipFill rotWithShape="1">
          <a:blip r:embed="rId4">
            <a:alphaModFix/>
          </a:blip>
          <a:srcRect l="2288" t="13770" r="1549" b="8814"/>
          <a:stretch/>
        </p:blipFill>
        <p:spPr>
          <a:xfrm>
            <a:off x="810000" y="1332720"/>
            <a:ext cx="10364040" cy="4654080"/>
          </a:xfrm>
          <a:prstGeom prst="rect">
            <a:avLst/>
          </a:prstGeom>
          <a:noFill/>
          <a:ln>
            <a:noFill/>
          </a:ln>
        </p:spPr>
      </p:pic>
      <p:sp>
        <p:nvSpPr>
          <p:cNvPr id="271" name="Google Shape;271;p59"/>
          <p:cNvSpPr txBox="1"/>
          <p:nvPr/>
        </p:nvSpPr>
        <p:spPr>
          <a:xfrm>
            <a:off x="812880" y="6190920"/>
            <a:ext cx="9797040" cy="369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Note:Real-World deployment requires separates integration and compliance costing [7].</a:t>
            </a:r>
            <a:endParaRPr sz="1800" b="0" i="0" u="none" strike="noStrike" cap="non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" name="Google Shape;276;p6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00" y="38160"/>
            <a:ext cx="12125880" cy="676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77" name="Google Shape;277;p60"/>
          <p:cNvSpPr txBox="1"/>
          <p:nvPr/>
        </p:nvSpPr>
        <p:spPr>
          <a:xfrm>
            <a:off x="563040" y="132480"/>
            <a:ext cx="9574560" cy="707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The Design</a:t>
            </a:r>
            <a:endParaRPr sz="4000" b="0" i="0" u="none" strike="noStrike" cap="non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8" name="Google Shape;278;p60"/>
          <p:cNvPicPr preferRelativeResize="0"/>
          <p:nvPr/>
        </p:nvPicPr>
        <p:blipFill rotWithShape="1">
          <a:blip r:embed="rId4">
            <a:alphaModFix/>
          </a:blip>
          <a:srcRect t="2859" r="3" b="3799"/>
          <a:stretch/>
        </p:blipFill>
        <p:spPr>
          <a:xfrm>
            <a:off x="762120" y="1179360"/>
            <a:ext cx="9938880" cy="517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3" name="Google Shape;283;p6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00" y="38160"/>
            <a:ext cx="12125880" cy="676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84" name="Google Shape;284;p61"/>
          <p:cNvSpPr txBox="1"/>
          <p:nvPr/>
        </p:nvSpPr>
        <p:spPr>
          <a:xfrm>
            <a:off x="563040" y="132480"/>
            <a:ext cx="9574560" cy="707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The Design</a:t>
            </a:r>
            <a:endParaRPr sz="4000" b="0" i="0" u="none" strike="noStrike" cap="non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5" name="Google Shape;285;p61"/>
          <p:cNvPicPr preferRelativeResize="0"/>
          <p:nvPr/>
        </p:nvPicPr>
        <p:blipFill rotWithShape="1">
          <a:blip r:embed="rId4">
            <a:alphaModFix/>
          </a:blip>
          <a:srcRect r="74" b="2766"/>
          <a:stretch/>
        </p:blipFill>
        <p:spPr>
          <a:xfrm>
            <a:off x="927720" y="1069200"/>
            <a:ext cx="9866880" cy="53557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0" name="Google Shape;290;p6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00" y="38160"/>
            <a:ext cx="12125880" cy="676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91" name="Google Shape;291;p62"/>
          <p:cNvSpPr txBox="1"/>
          <p:nvPr/>
        </p:nvSpPr>
        <p:spPr>
          <a:xfrm>
            <a:off x="563040" y="132480"/>
            <a:ext cx="9574560" cy="707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The Method</a:t>
            </a:r>
            <a:endParaRPr sz="4000" b="0" i="0" u="none" strike="noStrike" cap="non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2" name="Google Shape;292;p62"/>
          <p:cNvPicPr preferRelativeResize="0"/>
          <p:nvPr/>
        </p:nvPicPr>
        <p:blipFill rotWithShape="1">
          <a:blip r:embed="rId4">
            <a:alphaModFix/>
          </a:blip>
          <a:srcRect r="74" b="4085"/>
          <a:stretch/>
        </p:blipFill>
        <p:spPr>
          <a:xfrm>
            <a:off x="1158840" y="1036800"/>
            <a:ext cx="9866880" cy="5283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" name="Google Shape;297;p6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00" y="38160"/>
            <a:ext cx="12125880" cy="676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98" name="Google Shape;298;p63"/>
          <p:cNvSpPr txBox="1"/>
          <p:nvPr/>
        </p:nvSpPr>
        <p:spPr>
          <a:xfrm>
            <a:off x="563040" y="132480"/>
            <a:ext cx="9574560" cy="707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The MVP Core</a:t>
            </a:r>
            <a:endParaRPr sz="4000" b="0" i="0" u="none" strike="noStrike" cap="non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9" name="Google Shape;299;p63"/>
          <p:cNvPicPr preferRelativeResize="0"/>
          <p:nvPr/>
        </p:nvPicPr>
        <p:blipFill rotWithShape="1">
          <a:blip r:embed="rId4">
            <a:alphaModFix/>
          </a:blip>
          <a:srcRect r="-74" b="2687"/>
          <a:stretch/>
        </p:blipFill>
        <p:spPr>
          <a:xfrm>
            <a:off x="979920" y="939600"/>
            <a:ext cx="9687960" cy="52549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4" name="Google Shape;304;p6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00" y="38160"/>
            <a:ext cx="12125880" cy="676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05" name="Google Shape;305;p64"/>
          <p:cNvSpPr txBox="1"/>
          <p:nvPr/>
        </p:nvSpPr>
        <p:spPr>
          <a:xfrm>
            <a:off x="563040" y="132480"/>
            <a:ext cx="9574560" cy="707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Blue Line AI Production</a:t>
            </a:r>
            <a:endParaRPr sz="4000" b="0" i="0" u="none" strike="noStrike" cap="non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06" name="Google Shape;306;p6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14400" y="1261800"/>
            <a:ext cx="10363320" cy="47408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1" name="Google Shape;311;p6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00" y="38160"/>
            <a:ext cx="12125880" cy="676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12" name="Google Shape;312;p65"/>
          <p:cNvSpPr txBox="1"/>
          <p:nvPr/>
        </p:nvSpPr>
        <p:spPr>
          <a:xfrm>
            <a:off x="563040" y="132480"/>
            <a:ext cx="9574560" cy="707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Blue Line AI Demonstration</a:t>
            </a:r>
            <a:endParaRPr sz="4000" b="0" i="0" u="none" strike="noStrike" cap="non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3" name="Google Shape;313;p65"/>
          <p:cNvPicPr preferRelativeResize="0"/>
          <p:nvPr/>
        </p:nvPicPr>
        <p:blipFill rotWithShape="1">
          <a:blip r:embed="rId4">
            <a:alphaModFix/>
          </a:blip>
          <a:srcRect l="2513" t="33372" r="4233" b="3544"/>
          <a:stretch/>
        </p:blipFill>
        <p:spPr>
          <a:xfrm>
            <a:off x="1402200" y="1965600"/>
            <a:ext cx="8727840" cy="33044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8" name="Google Shape;318;p6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00" y="38160"/>
            <a:ext cx="12125880" cy="676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19" name="Google Shape;319;p66"/>
          <p:cNvSpPr txBox="1"/>
          <p:nvPr/>
        </p:nvSpPr>
        <p:spPr>
          <a:xfrm>
            <a:off x="563040" y="132480"/>
            <a:ext cx="9574560" cy="707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Blue Line AI Demonstration</a:t>
            </a:r>
            <a:endParaRPr sz="4000" b="0" i="0" u="none" strike="noStrike" cap="non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0" name="Google Shape;320;p6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021960" y="1095840"/>
            <a:ext cx="2225160" cy="473184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1" name="Google Shape;321;p6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342120" y="1015920"/>
            <a:ext cx="2280240" cy="4891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2" name="Google Shape;322;p6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510720" y="1015920"/>
            <a:ext cx="2311200" cy="492048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3" name="Google Shape;323;p6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70880" y="943560"/>
            <a:ext cx="2577600" cy="49928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8" name="Google Shape;328;p6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00" y="1800"/>
            <a:ext cx="12125880" cy="676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29" name="Google Shape;329;p67"/>
          <p:cNvSpPr txBox="1"/>
          <p:nvPr/>
        </p:nvSpPr>
        <p:spPr>
          <a:xfrm>
            <a:off x="563040" y="132480"/>
            <a:ext cx="9574560" cy="707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Project Limitations</a:t>
            </a:r>
            <a:endParaRPr sz="4000" b="0" i="0" u="none" strike="noStrike" cap="non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0" name="Google Shape;330;p67"/>
          <p:cNvSpPr txBox="1"/>
          <p:nvPr/>
        </p:nvSpPr>
        <p:spPr>
          <a:xfrm>
            <a:off x="319320" y="2028240"/>
            <a:ext cx="6095880" cy="4155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 i="0" u="none" strike="noStrike" cap="none">
                <a:solidFill>
                  <a:srgbClr val="4472C4"/>
                </a:solidFill>
                <a:latin typeface="Calibri"/>
                <a:ea typeface="Calibri"/>
                <a:cs typeface="Calibri"/>
                <a:sym typeface="Calibri"/>
              </a:rPr>
              <a:t>Real-time Traffic Dependency</a:t>
            </a:r>
            <a:r>
              <a:rPr lang="en-GB" sz="2800" b="0" i="0" u="none" strike="noStrike" cap="none">
                <a:solidFill>
                  <a:srgbClr val="4472C4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28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2286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Route accuracy depends on live traffic data. </a:t>
            </a:r>
            <a:endParaRPr sz="18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2286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Delayed or incorrect data may produce inefficient routes [2]. </a:t>
            </a:r>
            <a:endParaRPr sz="18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 i="0" u="none" strike="noStrike" cap="none">
                <a:solidFill>
                  <a:srgbClr val="4472C4"/>
                </a:solidFill>
                <a:latin typeface="Calibri"/>
                <a:ea typeface="Calibri"/>
                <a:cs typeface="Calibri"/>
                <a:sym typeface="Calibri"/>
              </a:rPr>
              <a:t>Limited Training Data</a:t>
            </a:r>
            <a:r>
              <a:rPr lang="en-GB" sz="2800" b="0" i="0" u="none" strike="noStrike" cap="none">
                <a:solidFill>
                  <a:srgbClr val="4472C4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28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2286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AI requires large historical traffic and emergency datasets. </a:t>
            </a:r>
            <a:endParaRPr sz="18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2286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Healthcare data is difficult to obtain due to privacy regulations [7]. </a:t>
            </a:r>
            <a:endParaRPr sz="18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 i="0" u="none" strike="noStrike" cap="none">
                <a:solidFill>
                  <a:srgbClr val="4472C4"/>
                </a:solidFill>
                <a:latin typeface="Calibri"/>
                <a:ea typeface="Calibri"/>
                <a:cs typeface="Calibri"/>
                <a:sym typeface="Calibri"/>
              </a:rPr>
              <a:t>Prototype Stage</a:t>
            </a:r>
            <a:r>
              <a:rPr lang="en-GB" sz="2800" b="0" i="0" u="none" strike="noStrike" cap="none">
                <a:solidFill>
                  <a:srgbClr val="4472C4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28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2286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Current system is a proof of concept. </a:t>
            </a:r>
            <a:endParaRPr sz="18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2286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No integration with ambulance dispatch, hospitals, or city traffic systems. </a:t>
            </a:r>
            <a:endParaRPr sz="18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8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1" name="Google Shape;331;p67"/>
          <p:cNvSpPr txBox="1"/>
          <p:nvPr/>
        </p:nvSpPr>
        <p:spPr>
          <a:xfrm>
            <a:off x="6843600" y="2158920"/>
            <a:ext cx="5174280" cy="289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 i="0" u="none" strike="noStrike" cap="none">
                <a:solidFill>
                  <a:srgbClr val="4472C4"/>
                </a:solidFill>
                <a:latin typeface="Calibri"/>
                <a:ea typeface="Calibri"/>
                <a:cs typeface="Calibri"/>
                <a:sym typeface="Calibri"/>
              </a:rPr>
              <a:t>Network Connectivity</a:t>
            </a:r>
            <a:r>
              <a:rPr lang="en-GB" sz="2800" b="0" i="0" u="none" strike="noStrike" cap="none">
                <a:solidFill>
                  <a:srgbClr val="4472C4"/>
                </a:solidFill>
                <a:latin typeface="Calibri"/>
                <a:ea typeface="Calibri"/>
                <a:cs typeface="Calibri"/>
                <a:sym typeface="Calibri"/>
              </a:rPr>
              <a:t> ​</a:t>
            </a:r>
            <a:endParaRPr sz="28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2286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Poor internet connection reduces access to real-timeupdates [8]. </a:t>
            </a:r>
            <a:r>
              <a:rPr lang="en-GB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​</a:t>
            </a:r>
            <a:endParaRPr sz="18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 i="0" u="none" strike="noStrike" cap="none">
                <a:solidFill>
                  <a:srgbClr val="4472C4"/>
                </a:solidFill>
                <a:latin typeface="Calibri"/>
                <a:ea typeface="Calibri"/>
                <a:cs typeface="Calibri"/>
                <a:sym typeface="Calibri"/>
              </a:rPr>
              <a:t>Missing External Factors</a:t>
            </a:r>
            <a:r>
              <a:rPr lang="en-GB" sz="2800" b="0" i="0" u="none" strike="noStrike" cap="none">
                <a:solidFill>
                  <a:srgbClr val="4472C4"/>
                </a:solidFill>
                <a:latin typeface="Calibri"/>
                <a:ea typeface="Calibri"/>
                <a:cs typeface="Calibri"/>
                <a:sym typeface="Calibri"/>
              </a:rPr>
              <a:t> ​</a:t>
            </a:r>
            <a:endParaRPr sz="28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2286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Current version does not consider: </a:t>
            </a:r>
            <a:r>
              <a:rPr lang="en-GB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​</a:t>
            </a:r>
            <a:endParaRPr sz="18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228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Weather conditions </a:t>
            </a:r>
            <a:r>
              <a:rPr lang="en-GB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​</a:t>
            </a:r>
            <a:endParaRPr sz="18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228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Road closures </a:t>
            </a:r>
            <a:r>
              <a:rPr lang="en-GB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​</a:t>
            </a:r>
            <a:endParaRPr sz="18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228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Public events</a:t>
            </a:r>
            <a:endParaRPr sz="18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6" name="Google Shape;336;p6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00" y="1800"/>
            <a:ext cx="12125880" cy="676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37" name="Google Shape;337;p68"/>
          <p:cNvSpPr txBox="1"/>
          <p:nvPr/>
        </p:nvSpPr>
        <p:spPr>
          <a:xfrm>
            <a:off x="563040" y="132480"/>
            <a:ext cx="9574560" cy="707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 Project Risks</a:t>
            </a:r>
            <a:endParaRPr sz="4000" b="0" i="0" u="none" strike="noStrike" cap="non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8" name="Google Shape;338;p68"/>
          <p:cNvSpPr txBox="1"/>
          <p:nvPr/>
        </p:nvSpPr>
        <p:spPr>
          <a:xfrm>
            <a:off x="319320" y="2028240"/>
            <a:ext cx="6154200" cy="344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 i="0" u="none" strike="noStrike" cap="none">
                <a:solidFill>
                  <a:srgbClr val="4472C4"/>
                </a:solidFill>
                <a:latin typeface="Calibri"/>
                <a:ea typeface="Calibri"/>
                <a:cs typeface="Calibri"/>
                <a:sym typeface="Calibri"/>
              </a:rPr>
              <a:t>Development Risks</a:t>
            </a:r>
            <a:endParaRPr sz="28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0" marR="0" lvl="0" indent="-114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Scope creep after adding conversational AI features </a:t>
            </a:r>
            <a:endParaRPr sz="18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0" marR="0" lvl="0" indent="-114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Initial AI timeline proved unrealistic </a:t>
            </a:r>
            <a:endParaRPr sz="18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0" marR="0" lvl="0" indent="-114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Dependence on third-party routing APIs </a:t>
            </a:r>
            <a:endParaRPr sz="18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0" marR="0" lvl="0" indent="-114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Importance of risk register and change management [5].</a:t>
            </a:r>
            <a:endParaRPr sz="18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 i="0" u="none" strike="noStrike" cap="none">
                <a:solidFill>
                  <a:srgbClr val="4472C4"/>
                </a:solidFill>
                <a:latin typeface="Calibri"/>
                <a:ea typeface="Calibri"/>
                <a:cs typeface="Calibri"/>
                <a:sym typeface="Calibri"/>
              </a:rPr>
              <a:t>Technical Risks</a:t>
            </a:r>
            <a:endParaRPr sz="28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0" marR="0" lvl="0" indent="-114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Integration challenges between: </a:t>
            </a:r>
            <a:endParaRPr sz="18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14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AI algorithms </a:t>
            </a:r>
            <a:endParaRPr sz="18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14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Google Maps services (OpenstreetMap)</a:t>
            </a:r>
            <a:endParaRPr sz="18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14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Mobile application [4] </a:t>
            </a:r>
            <a:endParaRPr sz="18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-114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800" b="0" i="0" u="none" strike="noStrike" cap="non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9" name="Google Shape;339;p68"/>
          <p:cNvSpPr txBox="1"/>
          <p:nvPr/>
        </p:nvSpPr>
        <p:spPr>
          <a:xfrm>
            <a:off x="6415200" y="2028240"/>
            <a:ext cx="5341320" cy="4586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 i="0" u="none" strike="noStrike" cap="none">
                <a:solidFill>
                  <a:srgbClr val="4472C4"/>
                </a:solidFill>
                <a:latin typeface="Calibri"/>
                <a:ea typeface="Calibri"/>
                <a:cs typeface="Calibri"/>
                <a:sym typeface="Calibri"/>
              </a:rPr>
              <a:t>Security &amp; Privacy Risks</a:t>
            </a:r>
            <a:endParaRPr sz="28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285840" marR="0" lvl="0" indent="-2858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Protection of sensitive healthcare data </a:t>
            </a:r>
            <a:endParaRPr sz="18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285840" marR="0" lvl="0" indent="-2858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GDPR compliance is required  [7].</a:t>
            </a:r>
            <a:endParaRPr sz="18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 i="0" u="none" strike="noStrike" cap="none">
                <a:solidFill>
                  <a:srgbClr val="4472C4"/>
                </a:solidFill>
                <a:latin typeface="Calibri"/>
                <a:ea typeface="Calibri"/>
                <a:cs typeface="Calibri"/>
                <a:sym typeface="Calibri"/>
              </a:rPr>
              <a:t>Project Management Risks</a:t>
            </a:r>
            <a:endParaRPr sz="28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285840" marR="0" lvl="0" indent="-2858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Limited academic timeframe </a:t>
            </a:r>
            <a:endParaRPr sz="18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285840" marR="0" lvl="0" indent="-2858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Balancing development with coursework </a:t>
            </a:r>
            <a:endParaRPr sz="18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 i="0" u="none" strike="noStrike" cap="none">
                <a:solidFill>
                  <a:srgbClr val="4472C4"/>
                </a:solidFill>
                <a:latin typeface="Calibri"/>
                <a:ea typeface="Calibri"/>
                <a:cs typeface="Calibri"/>
                <a:sym typeface="Calibri"/>
              </a:rPr>
              <a:t>System Reliability Risks</a:t>
            </a:r>
            <a:endParaRPr sz="28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285840" marR="0" lvl="0" indent="-2858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Incorrect AI route recommendations could delay emergency response and affect patient outcomes [3].</a:t>
            </a:r>
            <a:endParaRPr sz="18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8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285840" marR="0" lvl="0" indent="-28584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8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</a:pPr>
            <a:r>
              <a:rPr lang="en-GB" sz="2800" b="0" i="0" u="none" strike="noStrike" cap="none">
                <a:solidFill>
                  <a:srgbClr val="4472C4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28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800" b="0" i="0" u="none" strike="noStrike" cap="non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0" name="Google Shape;340;p68"/>
          <p:cNvSpPr txBox="1"/>
          <p:nvPr/>
        </p:nvSpPr>
        <p:spPr>
          <a:xfrm>
            <a:off x="440640" y="1402200"/>
            <a:ext cx="9985680" cy="523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Risks Identified During</a:t>
            </a:r>
            <a:r>
              <a:rPr lang="en-GB" sz="28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8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Development :</a:t>
            </a:r>
            <a:endParaRPr sz="2800" b="0" i="0" u="none" strike="noStrike" cap="non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5" name="Google Shape;345;p6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00" y="38160"/>
            <a:ext cx="12125880" cy="676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6" name="Google Shape;346;p69"/>
          <p:cNvPicPr preferRelativeResize="0"/>
          <p:nvPr/>
        </p:nvPicPr>
        <p:blipFill rotWithShape="1">
          <a:blip r:embed="rId4">
            <a:alphaModFix/>
          </a:blip>
          <a:srcRect l="6383" t="3913" r="8752" b="4798"/>
          <a:stretch/>
        </p:blipFill>
        <p:spPr>
          <a:xfrm>
            <a:off x="1279080" y="838440"/>
            <a:ext cx="9286920" cy="5571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1" name="Google Shape;351;p7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00" y="38160"/>
            <a:ext cx="12125880" cy="676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52" name="Google Shape;352;p70"/>
          <p:cNvSpPr txBox="1"/>
          <p:nvPr/>
        </p:nvSpPr>
        <p:spPr>
          <a:xfrm>
            <a:off x="563040" y="132480"/>
            <a:ext cx="9574560" cy="707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References</a:t>
            </a:r>
            <a:endParaRPr sz="4000" b="0" i="0" u="none" strike="noStrike" cap="non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3" name="Google Shape;353;p70"/>
          <p:cNvSpPr txBox="1"/>
          <p:nvPr/>
        </p:nvSpPr>
        <p:spPr>
          <a:xfrm>
            <a:off x="0" y="968760"/>
            <a:ext cx="11313720" cy="6325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lnSpc>
                <a:spcPct val="1370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[</a:t>
            </a:r>
            <a:r>
              <a:rPr lang="en-GB" sz="1400" b="0" i="0" u="none" strike="noStrike" cap="non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1] A. Charef, Z. Jarir, and M. Quafafou, “Smart System for Emergency Traffic Recommendations: Urban Ambulance Mobility,” </a:t>
            </a:r>
            <a:r>
              <a:rPr lang="en-GB" sz="1400" b="0" i="1" u="none" strike="noStrike" cap="non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International journal of advanced computer science &amp; applications</a:t>
            </a:r>
            <a:r>
              <a:rPr lang="en-GB" sz="1400" b="0" i="0" u="none" strike="noStrike" cap="non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vol. 13, no. 10, 2022, doi: 10.14569/IJACSA.2022.0131005. </a:t>
            </a:r>
            <a:endParaRPr sz="14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37071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370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0" i="0" u="none" strike="noStrike" cap="non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[2] R. Hataitara, K. Piyathamrongchai, and S. Choosumrong, “Development of an emergency notification system to analyze the access route for emergency medical services using Geo-IoT and pgRouting,” </a:t>
            </a:r>
            <a:r>
              <a:rPr lang="en-GB" sz="1400" b="0" i="1" u="none" strike="noStrike" cap="non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Applied geomatics</a:t>
            </a:r>
            <a:r>
              <a:rPr lang="en-GB" sz="1400" b="0" i="0" u="none" strike="noStrike" cap="non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vol. 16, no. 2, pp. 441–449, June 2024, doi: 10.1007/s12518-024-00557-8. </a:t>
            </a:r>
            <a:endParaRPr sz="14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37071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370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0" i="0" u="none" strike="noStrike" cap="non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[3] Gayathrishanmugam, N. A. JothiJanifer, and B. Gunasundari, “Ambulance Service Using Android Application,” </a:t>
            </a:r>
            <a:r>
              <a:rPr lang="en-GB" sz="1400" b="0" i="1" u="none" strike="noStrike" cap="non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International journal of advanced networking and applications</a:t>
            </a:r>
            <a:r>
              <a:rPr lang="en-GB" sz="1400" b="0" i="0" u="none" strike="noStrike" cap="non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pp. 162–164, Jan. 2019. </a:t>
            </a:r>
            <a:endParaRPr sz="14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37071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370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0" i="0" u="none" strike="noStrike" cap="non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[4] A. Chaturvedi, J. R. Shruti, H. Behl, A. Mittal, A. M. Thakur, and S. Ha, “Save A Life Maps-Traffic Clearance System for Emergency Services,” </a:t>
            </a:r>
            <a:r>
              <a:rPr lang="en-GB" sz="1400" b="0" i="1" u="none" strike="noStrike" cap="non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Applied artificial intelligence</a:t>
            </a:r>
            <a:r>
              <a:rPr lang="en-GB" sz="1400" b="0" i="0" u="none" strike="noStrike" cap="non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vol. 38, no. 1, Dec. 2024, doi: 10.1080/08839514.2024.2429185. </a:t>
            </a:r>
            <a:endParaRPr sz="14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37071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370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0" i="0" u="none" strike="noStrike" cap="non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[5] S. K. Panwar, V. Solanki, S. Gandhi, S. Gupta, and H. Garg, “Vehicle accident detection using IoT and live tracking using geo-coordinates,” </a:t>
            </a:r>
            <a:r>
              <a:rPr lang="en-GB" sz="1400" b="0" i="1" u="none" strike="noStrike" cap="non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Journal of physics. Conference series</a:t>
            </a:r>
            <a:r>
              <a:rPr lang="en-GB" sz="1400" b="0" i="0" u="none" strike="noStrike" cap="non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vol. 1706, no. 1, p. 12152, Dec. 2020, doi: 10.1088/1742-6596/1706/1/012152. </a:t>
            </a:r>
            <a:endParaRPr sz="14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9642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370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0" i="0" u="none" strike="noStrike" cap="non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[6] R. Manzini, M. Gebennini, and A. Pareschi, “Dynamic routing and GPS accuracy in urban emergency vehicle systems,” International Journal of Production Research, vol. 60, no. 12, pp. 3841–3859, 2022. </a:t>
            </a:r>
            <a:endParaRPr sz="14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37071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370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0" i="0" u="none" strike="noStrike" cap="non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[7] NHS England, “Data Security and Protection Toolkit,” NHS Digital, London, UK, 2024. [Online]. Available: </a:t>
            </a:r>
            <a:r>
              <a:rPr lang="en-GB" sz="1400" b="0" i="0" u="sng" strike="noStrike" cap="none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4"/>
              </a:rPr>
              <a:t>https://www.dsptoolkit.nhs.uk</a:t>
            </a:r>
            <a:r>
              <a:rPr lang="en-GB" sz="1400" b="0" i="0" u="none" strike="noStrike" cap="non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[Accessed: Jun. 2026]. </a:t>
            </a:r>
            <a:endParaRPr sz="14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37071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370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0" i="0" u="none" strike="noStrike" cap="non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[8] M. Hassan and R. Gill, “IoT-enabled smart traffic corridor clearance for emergency vehicles in urban networks,” IEEE Internet of Things Journal, vol. 10, no. 3, pp. 2198–2211, Feb. 2023. </a:t>
            </a:r>
            <a:endParaRPr sz="14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9642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804</Words>
  <Application>Microsoft Office PowerPoint</Application>
  <PresentationFormat>Widescreen</PresentationFormat>
  <Paragraphs>80</Paragraphs>
  <Slides>18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Aptos</vt:lpstr>
      <vt:lpstr>Arial</vt:lpstr>
      <vt:lpstr>Calibri</vt:lpstr>
      <vt:lpstr>Times New Roman</vt:lpstr>
      <vt:lpstr>Office Theme</vt:lpstr>
      <vt:lpstr>Office Theme</vt:lpstr>
      <vt:lpstr>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Dragomir Vasilev</cp:lastModifiedBy>
  <cp:revision>1</cp:revision>
  <dcterms:modified xsi:type="dcterms:W3CDTF">2026-07-16T19:16:09Z</dcterms:modified>
</cp:coreProperties>
</file>