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1" r:id="rId3"/>
    <p:sldId id="355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7" r:id="rId18"/>
    <p:sldId id="278" r:id="rId19"/>
    <p:sldId id="280" r:id="rId20"/>
    <p:sldId id="296" r:id="rId21"/>
    <p:sldId id="297" r:id="rId22"/>
    <p:sldId id="346" r:id="rId23"/>
    <p:sldId id="347" r:id="rId24"/>
    <p:sldId id="281" r:id="rId25"/>
    <p:sldId id="282" r:id="rId26"/>
    <p:sldId id="354" r:id="rId27"/>
    <p:sldId id="284" r:id="rId28"/>
    <p:sldId id="285" r:id="rId29"/>
    <p:sldId id="286" r:id="rId30"/>
    <p:sldId id="287" r:id="rId31"/>
    <p:sldId id="288" r:id="rId32"/>
    <p:sldId id="289" r:id="rId33"/>
    <p:sldId id="351" r:id="rId34"/>
    <p:sldId id="352" r:id="rId35"/>
    <p:sldId id="290" r:id="rId36"/>
    <p:sldId id="292" r:id="rId37"/>
    <p:sldId id="293" r:id="rId38"/>
    <p:sldId id="294" r:id="rId39"/>
    <p:sldId id="298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0" y="5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826627" y="3887116"/>
            <a:ext cx="10363200" cy="763525"/>
          </a:xfrm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rgbClr val="F1FF9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5833" y="4650640"/>
            <a:ext cx="8534400" cy="610820"/>
          </a:xfrm>
        </p:spPr>
        <p:txBody>
          <a:bodyPr>
            <a:normAutofit/>
          </a:bodyPr>
          <a:lstStyle>
            <a:lvl1pPr marL="0" indent="0" algn="r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877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620" y="1291131"/>
            <a:ext cx="10972800" cy="458115"/>
          </a:xfrm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F1FF9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8620" y="1901952"/>
            <a:ext cx="9773120" cy="3970329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804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4686" y="527605"/>
            <a:ext cx="9354927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0B05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4687" y="1291130"/>
            <a:ext cx="9354927" cy="4581150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314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4352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911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4187" y="1291130"/>
            <a:ext cx="10972800" cy="610820"/>
          </a:xfrm>
          <a:effectLst>
            <a:outerShdw blurRad="50800" dist="38100" dir="2700000" algn="tl" rotWithShape="0">
              <a:prstClr val="black">
                <a:alpha val="69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F1FF9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227" y="1901950"/>
            <a:ext cx="53869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227" y="2531813"/>
            <a:ext cx="5386917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2388" y="1901950"/>
            <a:ext cx="5389033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2388" y="2531813"/>
            <a:ext cx="5389033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976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398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739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988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692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294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638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468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T3VKAr4roo" TargetMode="External"/><Relationship Id="rId2" Type="http://schemas.openxmlformats.org/officeDocument/2006/relationships/hyperlink" Target="http://www.youtube.com/watch?v=haNoq8UbSy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youtube.com/watch?v=Du-BwT0Ul2M" TargetMode="Externa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ZjH8_hHtumo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X0_AB9Sqt8" TargetMode="External"/><Relationship Id="rId2" Type="http://schemas.openxmlformats.org/officeDocument/2006/relationships/hyperlink" Target="http://www.youtube.com/watch?v=sWE3UGl7KFk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tvnjeMiHSI8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Drugs and Behaviour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Dr Stuart Jones. </a:t>
            </a: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Aims of the Lecture. </a:t>
            </a:r>
            <a:endParaRPr lang="en-US" altLang="en-US" dirty="0"/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dirty="0"/>
              <a:t>To Recap on Neurons and Neurotransmitter. 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To explore 5 groups of synaptic transmitters.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To define the term Ligand. 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To explore the role of Endogenous Ligands. 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Exploring Neuroscientific research in relation to endogenous ligands. 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96503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Aims of the Lecture. </a:t>
            </a:r>
            <a:endParaRPr lang="en-US" altLang="en-US" dirty="0"/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dirty="0"/>
              <a:t>To discuss and define the term “Drug”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To discuss how are drugs effective (e.g. how drugs work). </a:t>
            </a:r>
          </a:p>
          <a:p>
            <a:pPr eaLnBrk="1" hangingPunct="1"/>
            <a:endParaRPr lang="en-GB" altLang="en-US" dirty="0"/>
          </a:p>
          <a:p>
            <a:r>
              <a:rPr lang="en-GB" altLang="en-US" dirty="0"/>
              <a:t>To explore the relationship between Drugs and Behaviour in a variety of classification of drugs. </a:t>
            </a:r>
          </a:p>
          <a:p>
            <a:endParaRPr lang="en-GB" altLang="en-US" dirty="0"/>
          </a:p>
          <a:p>
            <a:r>
              <a:rPr lang="en-GB" altLang="en-US" dirty="0"/>
              <a:t>To examine Neuroscientific studies exploring the role of how drugs might influence behaviour. </a:t>
            </a:r>
          </a:p>
        </p:txBody>
      </p:sp>
    </p:spTree>
    <p:extLst>
      <p:ext uri="{BB962C8B-B14F-4D97-AF65-F5344CB8AC3E}">
        <p14:creationId xmlns:p14="http://schemas.microsoft.com/office/powerpoint/2010/main" val="2630993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endParaRPr lang="en-US" altLang="en-US" dirty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People have tasted, sipped, chewed, swallowed all kinds of substances. </a:t>
            </a:r>
          </a:p>
          <a:p>
            <a:pPr lvl="1" eaLnBrk="1" hangingPunct="1"/>
            <a:r>
              <a:rPr lang="en-GB" altLang="en-US" dirty="0"/>
              <a:t>Animal, Vegetable and Mineral. </a:t>
            </a:r>
          </a:p>
          <a:p>
            <a:pPr eaLnBrk="1" hangingPunct="1"/>
            <a:r>
              <a:rPr lang="en-GB" altLang="en-US" dirty="0"/>
              <a:t>Learning from these experiences. 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Not just the need of nourishment. </a:t>
            </a:r>
          </a:p>
          <a:p>
            <a:pPr lvl="1" eaLnBrk="1" hangingPunct="1"/>
            <a:r>
              <a:rPr lang="en-GB" altLang="en-US" dirty="0"/>
              <a:t>Relieve pain, control anxiety, pursue pleasure. </a:t>
            </a:r>
          </a:p>
          <a:p>
            <a:pPr lvl="2" eaLnBrk="1" hangingPunct="1"/>
            <a:r>
              <a:rPr lang="en-GB" altLang="en-US" dirty="0"/>
              <a:t>Almost every species does this (Siegel, 1989).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15599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GB" dirty="0"/>
              <a:t>Neurochemistry – Branch of Neuroscience concerned with the chemical composition and processes of the nervous system.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Neuropharmacology – Also known as Psychopharmacology – Scientific field concerned with the discovery and study of compounds that selectively affect the functioning of the nervous system.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82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Recap. 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>
              <a:defRPr/>
            </a:pPr>
            <a:r>
              <a:rPr lang="en-GB" dirty="0"/>
              <a:t>Neurons release a chemical known as a Neurotransmitter – communicates with target cells (usually neurons).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Criteria for substance acting as a neurotransmitter. </a:t>
            </a:r>
          </a:p>
          <a:p>
            <a:pPr lvl="1">
              <a:defRPr/>
            </a:pPr>
            <a:r>
              <a:rPr lang="en-GB" dirty="0"/>
              <a:t>Exists in the presynaptic axon terminals. </a:t>
            </a:r>
          </a:p>
          <a:p>
            <a:pPr lvl="1">
              <a:defRPr/>
            </a:pPr>
            <a:r>
              <a:rPr lang="en-GB" dirty="0"/>
              <a:t>Presynaptic cell contains appropriate enzymes. </a:t>
            </a:r>
          </a:p>
          <a:p>
            <a:pPr lvl="1">
              <a:defRPr/>
            </a:pPr>
            <a:r>
              <a:rPr lang="en-GB" dirty="0"/>
              <a:t>Substance released in significant quantities when action potentials reach the terminals. </a:t>
            </a:r>
          </a:p>
          <a:p>
            <a:pPr lvl="1">
              <a:defRPr/>
            </a:pPr>
            <a:r>
              <a:rPr lang="en-GB" dirty="0"/>
              <a:t>Specific receptors recognise the substance. </a:t>
            </a:r>
          </a:p>
          <a:p>
            <a:pPr lvl="1">
              <a:defRPr/>
            </a:pPr>
            <a:r>
              <a:rPr lang="en-GB" dirty="0"/>
              <a:t>Application of the substance produces changes in the postsynaptic potentials. </a:t>
            </a:r>
          </a:p>
          <a:p>
            <a:pPr lvl="1">
              <a:defRPr/>
            </a:pPr>
            <a:r>
              <a:rPr lang="en-GB" dirty="0"/>
              <a:t>Blocking release of the substance prevents presynaptic nerve impulses from altering the activity of the post synaptic cell.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37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0" name="Rectang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GB" altLang="en-US" dirty="0"/>
          </a:p>
        </p:txBody>
      </p:sp>
      <p:pic>
        <p:nvPicPr>
          <p:cNvPr id="47109" name="Picture 5" descr="fnins-05-00026-g00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03388" y="692151"/>
            <a:ext cx="8748712" cy="5419725"/>
          </a:xfrm>
        </p:spPr>
      </p:pic>
    </p:spTree>
    <p:extLst>
      <p:ext uri="{BB962C8B-B14F-4D97-AF65-F5344CB8AC3E}">
        <p14:creationId xmlns:p14="http://schemas.microsoft.com/office/powerpoint/2010/main" val="456470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Recap on Neurotransmitters.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Introduction to NT’s. </a:t>
            </a:r>
          </a:p>
          <a:p>
            <a:pPr eaLnBrk="1" hangingPunct="1"/>
            <a:r>
              <a:rPr lang="en-GB" altLang="en-US" dirty="0">
                <a:hlinkClick r:id="rId2"/>
              </a:rPr>
              <a:t>http://www.youtube.com/watch?v=haNoq8UbSyc</a:t>
            </a:r>
            <a:endParaRPr lang="en-GB" altLang="en-US" dirty="0"/>
          </a:p>
          <a:p>
            <a:pPr eaLnBrk="1" hangingPunct="1"/>
            <a:r>
              <a:rPr lang="en-GB" altLang="en-US" dirty="0"/>
              <a:t> </a:t>
            </a:r>
          </a:p>
          <a:p>
            <a:pPr eaLnBrk="1" hangingPunct="1"/>
            <a:r>
              <a:rPr lang="en-GB" altLang="en-US" dirty="0"/>
              <a:t>Introduction to Neurones – Inhibitory / Excitatory potential. </a:t>
            </a:r>
          </a:p>
          <a:p>
            <a:pPr eaLnBrk="1" hangingPunct="1"/>
            <a:r>
              <a:rPr lang="en-GB" altLang="en-US" u="sng" dirty="0">
                <a:hlinkClick r:id="rId3"/>
              </a:rPr>
              <a:t>http://www.youtube.com/watch?v=LT3VKAr4roo</a:t>
            </a:r>
            <a:endParaRPr lang="en-GB" altLang="en-US" u="sng" dirty="0"/>
          </a:p>
        </p:txBody>
      </p:sp>
    </p:spTree>
    <p:extLst>
      <p:ext uri="{BB962C8B-B14F-4D97-AF65-F5344CB8AC3E}">
        <p14:creationId xmlns:p14="http://schemas.microsoft.com/office/powerpoint/2010/main" val="1562951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/>
              <a:t>Excitatory Response</a:t>
            </a:r>
          </a:p>
        </p:txBody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altLang="en-US" dirty="0"/>
              <a:t>Stimulation of a excitatory presynaptic neuron will produce an all or nothing ACTION POTENTIAL that spreads to the Axon Terminal. </a:t>
            </a:r>
          </a:p>
          <a:p>
            <a:pPr>
              <a:lnSpc>
                <a:spcPct val="80000"/>
              </a:lnSpc>
            </a:pPr>
            <a:endParaRPr lang="en-GB" altLang="en-US" dirty="0"/>
          </a:p>
          <a:p>
            <a:pPr>
              <a:lnSpc>
                <a:spcPct val="80000"/>
              </a:lnSpc>
            </a:pPr>
            <a:r>
              <a:rPr lang="en-GB" altLang="en-US" dirty="0"/>
              <a:t>Excitatory Postsynaptic Potential (EPSP). </a:t>
            </a:r>
          </a:p>
          <a:p>
            <a:pPr lvl="1">
              <a:lnSpc>
                <a:spcPct val="80000"/>
              </a:lnSpc>
            </a:pPr>
            <a:r>
              <a:rPr lang="en-GB" altLang="en-US" sz="2400" dirty="0"/>
              <a:t>A potential that is caused by excitatory presynaptic impulses – more likely for the post synaptic neuron will fire an action potential. </a:t>
            </a:r>
          </a:p>
          <a:p>
            <a:pPr>
              <a:lnSpc>
                <a:spcPct val="80000"/>
              </a:lnSpc>
            </a:pPr>
            <a:endParaRPr lang="en-GB" altLang="en-US" dirty="0"/>
          </a:p>
          <a:p>
            <a:pPr>
              <a:lnSpc>
                <a:spcPct val="80000"/>
              </a:lnSpc>
            </a:pPr>
            <a:r>
              <a:rPr lang="en-GB" altLang="en-US" dirty="0"/>
              <a:t>Combined effect of many excitatory synapses is required to elicit an action potential in a postsynaptic neuron. </a:t>
            </a:r>
          </a:p>
        </p:txBody>
      </p:sp>
    </p:spTree>
    <p:extLst>
      <p:ext uri="{BB962C8B-B14F-4D97-AF65-F5344CB8AC3E}">
        <p14:creationId xmlns:p14="http://schemas.microsoft.com/office/powerpoint/2010/main" val="1038810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/>
              <a:t>Inhibitory Response</a:t>
            </a:r>
          </a:p>
        </p:txBody>
      </p:sp>
      <p:sp>
        <p:nvSpPr>
          <p:cNvPr id="501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Looks exactly like an excitatory pre synaptic neuron. </a:t>
            </a:r>
          </a:p>
          <a:p>
            <a:endParaRPr lang="en-GB" altLang="en-US" dirty="0"/>
          </a:p>
          <a:p>
            <a:r>
              <a:rPr lang="en-GB" altLang="en-US" dirty="0"/>
              <a:t>Post synaptic quite different. </a:t>
            </a:r>
          </a:p>
          <a:p>
            <a:endParaRPr lang="en-GB" altLang="en-US" dirty="0"/>
          </a:p>
          <a:p>
            <a:r>
              <a:rPr lang="en-GB" altLang="en-US" dirty="0"/>
              <a:t>Inhibitory Postsynaptic Potential (IPSP)</a:t>
            </a:r>
          </a:p>
          <a:p>
            <a:pPr lvl="1"/>
            <a:r>
              <a:rPr lang="en-GB" altLang="en-US" dirty="0"/>
              <a:t>Less probability that the post synaptic neuron will fire an action potential</a:t>
            </a:r>
          </a:p>
        </p:txBody>
      </p:sp>
    </p:spTree>
    <p:extLst>
      <p:ext uri="{BB962C8B-B14F-4D97-AF65-F5344CB8AC3E}">
        <p14:creationId xmlns:p14="http://schemas.microsoft.com/office/powerpoint/2010/main" val="814117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/>
              <a:t>IPSP</a:t>
            </a:r>
          </a:p>
        </p:txBody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Result from the opening of chloride ions (Clˉ) to enter the cell.</a:t>
            </a:r>
          </a:p>
          <a:p>
            <a:pPr>
              <a:lnSpc>
                <a:spcPct val="90000"/>
              </a:lnSpc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Chloride Ions are negatively charged and high levels of chloride ions will make the post synaptic cell negative. </a:t>
            </a:r>
          </a:p>
          <a:p>
            <a:pPr>
              <a:lnSpc>
                <a:spcPct val="90000"/>
              </a:lnSpc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Important to note that Excitatory and Inhibitory neurons get their name from their actions on postsynaptic neurons – NOT on their effects on behaviour.  </a:t>
            </a:r>
          </a:p>
          <a:p>
            <a:pPr lvl="1">
              <a:lnSpc>
                <a:spcPct val="90000"/>
              </a:lnSpc>
            </a:pPr>
            <a:r>
              <a:rPr lang="en-GB" altLang="en-US" sz="2400" dirty="0"/>
              <a:t>Although both play a vital role in the neural processing of information and behaviour. </a:t>
            </a:r>
          </a:p>
          <a:p>
            <a:pPr>
              <a:lnSpc>
                <a:spcPct val="90000"/>
              </a:lnSpc>
            </a:pPr>
            <a:endParaRPr lang="en-GB" altLang="en-US" sz="2400" dirty="0"/>
          </a:p>
          <a:p>
            <a:pPr>
              <a:lnSpc>
                <a:spcPct val="90000"/>
              </a:lnSpc>
            </a:pP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32184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/>
              <a:t>Excitatory or Inhibitory? </a:t>
            </a:r>
          </a:p>
        </p:txBody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altLang="en-US" dirty="0"/>
              <a:t>What determines whether a synapse excites or inhibits the postsynaptic cell?</a:t>
            </a:r>
          </a:p>
          <a:p>
            <a:endParaRPr lang="en-GB" altLang="en-US" dirty="0"/>
          </a:p>
          <a:p>
            <a:r>
              <a:rPr lang="en-GB" altLang="en-US" dirty="0"/>
              <a:t>The Neurotransmitter. </a:t>
            </a:r>
          </a:p>
          <a:p>
            <a:pPr lvl="1"/>
            <a:r>
              <a:rPr lang="en-GB" altLang="en-US" sz="2400" dirty="0"/>
              <a:t>Some will generate EPSP others generate IPSP. </a:t>
            </a:r>
          </a:p>
          <a:p>
            <a:endParaRPr lang="en-GB" altLang="en-US" dirty="0"/>
          </a:p>
          <a:p>
            <a:r>
              <a:rPr lang="en-GB" altLang="en-US" dirty="0"/>
              <a:t>The BALANCE between the number of excitatory or inhibitory signals the postsynaptic neuron receives will determine the likelihood of an action potential.  </a:t>
            </a:r>
          </a:p>
        </p:txBody>
      </p:sp>
    </p:spTree>
    <p:extLst>
      <p:ext uri="{BB962C8B-B14F-4D97-AF65-F5344CB8AC3E}">
        <p14:creationId xmlns:p14="http://schemas.microsoft.com/office/powerpoint/2010/main" val="284590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Synaptic Transmitters. 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sz="2500" dirty="0"/>
              <a:t>Amines.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200" dirty="0"/>
              <a:t>e.g. Acetylcholine.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200" dirty="0"/>
              <a:t>Monoamines – Norepinephrine/Noradrenaline, Epinephrine/Adrenaline, Dopamine, Serotonin, melatonin.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5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500" dirty="0"/>
              <a:t>Amino Acids.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200" dirty="0"/>
              <a:t>Gamma-aminobutyric acid, Glutamate, Glycine, Histamine.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5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500" dirty="0"/>
              <a:t>Neuropeptides.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200" dirty="0"/>
              <a:t> - Opioid peptides – Enkephalins: Met-enkephalin, Leu-enkephalin,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200" dirty="0"/>
              <a:t>                                 -  Endorphins: B-endorphin.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200" dirty="0"/>
              <a:t>                                 - Dynorphins: Dynorphin A.  </a:t>
            </a:r>
          </a:p>
          <a:p>
            <a:pPr eaLnBrk="1" hangingPunct="1">
              <a:lnSpc>
                <a:spcPct val="80000"/>
              </a:lnSpc>
            </a:pPr>
            <a:endParaRPr lang="en-GB" altLang="en-US" sz="2500" dirty="0"/>
          </a:p>
        </p:txBody>
      </p:sp>
    </p:spTree>
    <p:extLst>
      <p:ext uri="{BB962C8B-B14F-4D97-AF65-F5344CB8AC3E}">
        <p14:creationId xmlns:p14="http://schemas.microsoft.com/office/powerpoint/2010/main" val="3428112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Synaptic Transmitters. </a:t>
            </a:r>
            <a:endParaRPr lang="en-US" alt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Peptides. </a:t>
            </a:r>
          </a:p>
          <a:p>
            <a:pPr lvl="1" eaLnBrk="1" hangingPunct="1"/>
            <a:r>
              <a:rPr lang="en-GB" altLang="en-US" dirty="0"/>
              <a:t>Oxytocin, Substance P, Cholecystokinin, Vasopressin, Neuropeptide Y, Hypothalamic releasing hormones. 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Gases. </a:t>
            </a:r>
          </a:p>
          <a:p>
            <a:pPr lvl="1" eaLnBrk="1" hangingPunct="1"/>
            <a:r>
              <a:rPr lang="en-GB" altLang="en-US" dirty="0"/>
              <a:t>Nitric Oxide, Carbon Monoxide. </a:t>
            </a:r>
            <a:endParaRPr lang="en-US" altLang="en-US" dirty="0"/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06832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24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Neurotransmitters affect their targets by interacting with receptors. </a:t>
            </a:r>
          </a:p>
          <a:p>
            <a:pPr eaLnBrk="1" hangingPunct="1"/>
            <a:endParaRPr lang="en-GB" altLang="en-US" dirty="0">
              <a:solidFill>
                <a:schemeClr val="bg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Binds to the receptor changing its shape to open an ion channel (fast ionotropic receptor). </a:t>
            </a:r>
          </a:p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Or</a:t>
            </a:r>
          </a:p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Alters chemical reaction with the target cell (slow metabotropic receptors).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172201" y="1600201"/>
            <a:ext cx="3130605" cy="4525963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dirty="0">
                <a:hlinkClick r:id="rId2"/>
              </a:rPr>
              <a:t>http://www.youtube.com/watch?v=Du-BwT0Ul2M</a:t>
            </a:r>
            <a:endParaRPr lang="en-GB" altLang="en-US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683" y="3123590"/>
            <a:ext cx="3017122" cy="288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0799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GB" dirty="0"/>
              <a:t>Receptor subtype – Any type of receptor having functional characteristics that distinguish it from other types of receptors from the same neurotransmitter.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b="1" dirty="0"/>
              <a:t>Drug development capitalises on the existence of receptor subtypes. </a:t>
            </a:r>
          </a:p>
          <a:p>
            <a:pPr lvl="1">
              <a:defRPr/>
            </a:pPr>
            <a:r>
              <a:rPr lang="en-GB" dirty="0"/>
              <a:t>Drugs can selectively affect a receptor subtypes – producing specific effects associates with that receptor.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109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Ligand. 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>
              <a:defRPr/>
            </a:pPr>
            <a:r>
              <a:rPr lang="en-GB" dirty="0"/>
              <a:t>Ligand = Substance that binds to a receptor.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Effects of a Ligand. </a:t>
            </a:r>
          </a:p>
          <a:p>
            <a:pPr>
              <a:defRPr/>
            </a:pPr>
            <a:r>
              <a:rPr lang="en-GB" dirty="0"/>
              <a:t>1) When bound to a receptor, a ligand classified as an agonist initiates the normal effects of the receptor. </a:t>
            </a:r>
          </a:p>
          <a:p>
            <a:pPr>
              <a:defRPr/>
            </a:pPr>
            <a:r>
              <a:rPr lang="en-GB" dirty="0"/>
              <a:t>2) Antagonist – ligand which binds to a receptor and does not activate it – blocks other ligands. </a:t>
            </a:r>
          </a:p>
          <a:p>
            <a:pPr>
              <a:defRPr/>
            </a:pPr>
            <a:r>
              <a:rPr lang="en-GB" dirty="0"/>
              <a:t>3) Inverse Agonist – Initiates an effect that is reverse of the normal function of the receptor. </a:t>
            </a:r>
          </a:p>
        </p:txBody>
      </p:sp>
    </p:spTree>
    <p:extLst>
      <p:ext uri="{BB962C8B-B14F-4D97-AF65-F5344CB8AC3E}">
        <p14:creationId xmlns:p14="http://schemas.microsoft.com/office/powerpoint/2010/main" val="35178917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Endogenous Ligands. 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>
              <a:defRPr/>
            </a:pPr>
            <a:r>
              <a:rPr lang="en-GB" dirty="0"/>
              <a:t>Acetylcholine (ACh).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First chemical identified as a Neurotransmitter.</a:t>
            </a:r>
          </a:p>
          <a:p>
            <a:pPr lvl="1">
              <a:defRPr/>
            </a:pPr>
            <a:r>
              <a:rPr lang="en-GB" dirty="0"/>
              <a:t>Stimulates Muscle Contraction. 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Basal forebrain includes major groups of cholinergic (ACH-containing) cells.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Losses – evident in Alzheimer's disease.</a:t>
            </a:r>
          </a:p>
          <a:p>
            <a:pPr lvl="1">
              <a:defRPr/>
            </a:pPr>
            <a:r>
              <a:rPr lang="en-GB" dirty="0"/>
              <a:t> Cholinergic hypothesis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2175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Cholinergic Pathways in the Brain. 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altLang="en-US" dirty="0"/>
          </a:p>
        </p:txBody>
      </p:sp>
      <p:pic>
        <p:nvPicPr>
          <p:cNvPr id="17412" name="Picture 4" descr="BP5e-Fig-04-02-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245" y="2039069"/>
            <a:ext cx="5001110" cy="375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31081" y="2512771"/>
            <a:ext cx="16797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libri"/>
              </a:rPr>
              <a:t>http://www.youtube.com/watch?v=0-KmO0Lg7Kw</a:t>
            </a:r>
          </a:p>
        </p:txBody>
      </p:sp>
    </p:spTree>
    <p:extLst>
      <p:ext uri="{BB962C8B-B14F-4D97-AF65-F5344CB8AC3E}">
        <p14:creationId xmlns:p14="http://schemas.microsoft.com/office/powerpoint/2010/main" val="3609007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Acetylcholine and Memory…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Francis et al 1999 Review highlighted the cholinergic hypothesis in relation to Alzheimer's disease (AD). </a:t>
            </a:r>
          </a:p>
          <a:p>
            <a:r>
              <a:rPr lang="en-GB" dirty="0"/>
              <a:t>Studies revealed deficits in the enzyme responsible to ACh synthesis. </a:t>
            </a:r>
          </a:p>
          <a:p>
            <a:r>
              <a:rPr lang="en-GB" dirty="0"/>
              <a:t>Cholinergic hypothesis – degeneration of cholinergic neurons in the basal forebrain and subsequent loss of cholinergic neurotransmission in cerebral cortex contributes significantly to the deterioration of cognitive functioning seen in AD patients.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2135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Neuroscientific studies on Ach and Memory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Goekoop et al 2005. </a:t>
            </a:r>
          </a:p>
          <a:p>
            <a:endParaRPr lang="en-GB" dirty="0"/>
          </a:p>
          <a:p>
            <a:r>
              <a:rPr lang="en-GB" dirty="0"/>
              <a:t>28 patients with mild cognitive impairment (MCI) – Memory losses. </a:t>
            </a:r>
          </a:p>
          <a:p>
            <a:pPr lvl="1"/>
            <a:r>
              <a:rPr lang="en-GB" dirty="0"/>
              <a:t>Often a precursor to Alzheimer's disease. </a:t>
            </a:r>
          </a:p>
          <a:p>
            <a:endParaRPr lang="en-GB" dirty="0"/>
          </a:p>
          <a:p>
            <a:r>
              <a:rPr lang="en-GB" dirty="0"/>
              <a:t>Required to do a series of memory tasks at 3 stages. </a:t>
            </a:r>
          </a:p>
          <a:p>
            <a:pPr lvl="1"/>
            <a:r>
              <a:rPr lang="en-GB" dirty="0"/>
              <a:t>Working Memory tasks and facial encoding and retrieval tasks. </a:t>
            </a:r>
          </a:p>
          <a:p>
            <a:r>
              <a:rPr lang="en-GB" dirty="0"/>
              <a:t>Under FMRI conditions.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0721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Goekoop et al 2005….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Stage 1 – Baseline. </a:t>
            </a:r>
          </a:p>
          <a:p>
            <a:r>
              <a:rPr lang="en-GB" dirty="0"/>
              <a:t>Stage 2 – One week later, after a single dose of Galantamine. </a:t>
            </a:r>
          </a:p>
          <a:p>
            <a:r>
              <a:rPr lang="en-GB" dirty="0"/>
              <a:t>Stage 3 – A further week later after multiple doses of Galantamine. </a:t>
            </a:r>
          </a:p>
          <a:p>
            <a:endParaRPr lang="en-GB" dirty="0"/>
          </a:p>
          <a:p>
            <a:r>
              <a:rPr lang="en-GB" dirty="0"/>
              <a:t>Galantamine = Drug used in MCI patients to improve memory – which prevents the REUPTAKE of ACh. </a:t>
            </a:r>
          </a:p>
        </p:txBody>
      </p:sp>
    </p:spTree>
    <p:extLst>
      <p:ext uri="{BB962C8B-B14F-4D97-AF65-F5344CB8AC3E}">
        <p14:creationId xmlns:p14="http://schemas.microsoft.com/office/powerpoint/2010/main" val="3625753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Goekoop et al 2005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Findings…..</a:t>
            </a:r>
          </a:p>
          <a:p>
            <a:endParaRPr lang="en-GB" dirty="0"/>
          </a:p>
          <a:p>
            <a:r>
              <a:rPr lang="en-GB" dirty="0"/>
              <a:t>Significant improvements in memory scores between stage 1 and stage 3. </a:t>
            </a:r>
          </a:p>
          <a:p>
            <a:endParaRPr lang="en-GB" dirty="0"/>
          </a:p>
          <a:p>
            <a:r>
              <a:rPr lang="en-GB" dirty="0"/>
              <a:t>Significant alterations in FMRI, more activation in Cholergenic pathways.</a:t>
            </a:r>
          </a:p>
          <a:p>
            <a:endParaRPr lang="en-GB" dirty="0"/>
          </a:p>
          <a:p>
            <a:r>
              <a:rPr lang="en-GB" dirty="0"/>
              <a:t>Critique of this study?  </a:t>
            </a:r>
          </a:p>
        </p:txBody>
      </p:sp>
    </p:spTree>
    <p:extLst>
      <p:ext uri="{BB962C8B-B14F-4D97-AF65-F5344CB8AC3E}">
        <p14:creationId xmlns:p14="http://schemas.microsoft.com/office/powerpoint/2010/main" val="40926194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Monoamines. 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dirty="0"/>
              <a:t>Catecholamines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/>
              <a:t>E.G. Dopamine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Indoleamines.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/>
              <a:t>E.g. Melatonin and Serotonin.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Catecholamines.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/>
              <a:t>Dopamine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/>
              <a:t>Mesostriatal Pathway and Mesolimbocortical Pathway. 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dirty="0"/>
              <a:t>Mesostriatal Pathway – Motor Control. 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dirty="0"/>
              <a:t>Mesolimbocortical pathway – Reward and Reinforcement (Nader et al, 1997); Verbal Learning (Fried et al, 2001); Schizophrenia. </a:t>
            </a:r>
          </a:p>
        </p:txBody>
      </p:sp>
    </p:spTree>
    <p:extLst>
      <p:ext uri="{BB962C8B-B14F-4D97-AF65-F5344CB8AC3E}">
        <p14:creationId xmlns:p14="http://schemas.microsoft.com/office/powerpoint/2010/main" val="20510497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en-GB" dirty="0"/>
              <a:t>Dopaminergic Pathways in the Brain. 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altLang="en-US" dirty="0"/>
          </a:p>
        </p:txBody>
      </p:sp>
      <p:pic>
        <p:nvPicPr>
          <p:cNvPr id="19460" name="Picture 3" descr="BP5e-Fig-04-03-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670" y="1901951"/>
            <a:ext cx="5624880" cy="4225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081165" y="2818181"/>
            <a:ext cx="91623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u="sng" dirty="0">
                <a:solidFill>
                  <a:prstClr val="black"/>
                </a:solidFill>
                <a:latin typeface="Calibri"/>
                <a:hlinkClick r:id="rId3"/>
              </a:rPr>
              <a:t>http://www.youtube.com/watch?v=ZjH8_hHtumo</a:t>
            </a:r>
            <a:endParaRPr lang="en-GB" alt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754373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Dopamine and Reward related memory.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Wittman et al 2005. </a:t>
            </a:r>
          </a:p>
          <a:p>
            <a:endParaRPr lang="en-GB" dirty="0"/>
          </a:p>
          <a:p>
            <a:r>
              <a:rPr lang="en-GB" dirty="0"/>
              <a:t>FMRI study. </a:t>
            </a:r>
          </a:p>
          <a:p>
            <a:pPr lvl="1"/>
            <a:r>
              <a:rPr lang="en-GB" dirty="0"/>
              <a:t>Compared encoding and retrieval of reward related (financial) stimuli compared to non-reward related stimuli. </a:t>
            </a:r>
          </a:p>
          <a:p>
            <a:endParaRPr lang="en-GB" dirty="0"/>
          </a:p>
          <a:p>
            <a:r>
              <a:rPr lang="en-GB" dirty="0"/>
              <a:t>Greater activation during encoding stage in reward related areas for reward stimuli. </a:t>
            </a:r>
          </a:p>
          <a:p>
            <a:endParaRPr lang="en-GB" dirty="0"/>
          </a:p>
          <a:p>
            <a:r>
              <a:rPr lang="en-GB" dirty="0"/>
              <a:t>In follow up, greater success and greater activation in hippocampus (long term memory) for reward related stimuli compared to non-reward related stimuli. </a:t>
            </a:r>
          </a:p>
        </p:txBody>
      </p:sp>
    </p:spTree>
    <p:extLst>
      <p:ext uri="{BB962C8B-B14F-4D97-AF65-F5344CB8AC3E}">
        <p14:creationId xmlns:p14="http://schemas.microsoft.com/office/powerpoint/2010/main" val="13065090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>
              <a:defRPr/>
            </a:pPr>
            <a:r>
              <a:rPr lang="en-GB" dirty="0"/>
              <a:t>Norepinephrie/Noradrenaline. </a:t>
            </a:r>
          </a:p>
          <a:p>
            <a:pPr lvl="1">
              <a:defRPr/>
            </a:pPr>
            <a:r>
              <a:rPr lang="en-GB" dirty="0"/>
              <a:t>Organised into 3 clusters in the Brain Stem. </a:t>
            </a:r>
          </a:p>
          <a:p>
            <a:pPr lvl="1">
              <a:defRPr/>
            </a:pPr>
            <a:r>
              <a:rPr lang="en-GB" dirty="0"/>
              <a:t>Locus Coeruleus in the Pons. </a:t>
            </a:r>
          </a:p>
          <a:p>
            <a:pPr lvl="1">
              <a:defRPr/>
            </a:pPr>
            <a:r>
              <a:rPr lang="en-GB" dirty="0"/>
              <a:t>Lateral Tegmental System (midbrain). </a:t>
            </a:r>
          </a:p>
          <a:p>
            <a:pPr lvl="1">
              <a:defRPr/>
            </a:pPr>
            <a:r>
              <a:rPr lang="en-GB" dirty="0"/>
              <a:t>Dorsal Medullary Group.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Many behavioural and Physiological Processes. </a:t>
            </a:r>
          </a:p>
          <a:p>
            <a:pPr lvl="1">
              <a:defRPr/>
            </a:pPr>
            <a:r>
              <a:rPr lang="en-GB" dirty="0"/>
              <a:t>Mood, Overall Arousal and Sexual Behaviour.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7624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en-GB" dirty="0"/>
              <a:t>Noradrenigic Pathways in the Brain. 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altLang="en-US" dirty="0"/>
          </a:p>
        </p:txBody>
      </p:sp>
      <p:pic>
        <p:nvPicPr>
          <p:cNvPr id="22532" name="Picture 2" descr="http://www.benbest.com/science/anatmind/FigX2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1844675"/>
            <a:ext cx="5505450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99818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en-GB" dirty="0"/>
              <a:t>Differences between Adrenaline and Noradrenaline.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endParaRPr lang="en-GB" altLang="en-US" b="1" dirty="0"/>
          </a:p>
          <a:p>
            <a:pPr eaLnBrk="1" hangingPunct="1">
              <a:lnSpc>
                <a:spcPct val="90000"/>
              </a:lnSpc>
            </a:pPr>
            <a:r>
              <a:rPr lang="en-GB" altLang="en-US" b="1" dirty="0"/>
              <a:t>Chemically</a:t>
            </a:r>
            <a:r>
              <a:rPr lang="en-GB" altLang="en-US" dirty="0"/>
              <a:t> distinct - adrenaline is produced by the body via a modification of noradrenaline.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Secondly, they are used in </a:t>
            </a:r>
            <a:r>
              <a:rPr lang="en-GB" altLang="en-US" b="1" dirty="0"/>
              <a:t>slightly different places</a:t>
            </a:r>
            <a:r>
              <a:rPr lang="en-GB" altLang="en-US" dirty="0"/>
              <a:t>. Noradrenaline = postganglionic neurones of the sympathetic nervous system. Adrenaline = adrenal medulla.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Role of Adrenaline as a NT less known.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63632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endParaRPr lang="en-US" altLang="en-US" dirty="0"/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Serotonin (5HT). </a:t>
            </a:r>
          </a:p>
          <a:p>
            <a:pPr eaLnBrk="1" hangingPunct="1"/>
            <a:r>
              <a:rPr lang="en-GB" altLang="en-US" dirty="0"/>
              <a:t>5HT Cell bodies concentrated in the Raphe Nuclei. 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Only 200,000 human neurons are Serotonergic – but influence is widespread. 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Sleep States, Mood, Sexual Behaviour, Anxiety.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815915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Serotonin. 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Serotonin and Depression a Debate. </a:t>
            </a:r>
          </a:p>
          <a:p>
            <a:pPr eaLnBrk="1" hangingPunct="1"/>
            <a:r>
              <a:rPr lang="en-GB" altLang="en-US" u="sng" dirty="0">
                <a:hlinkClick r:id="rId2"/>
              </a:rPr>
              <a:t>http://www.youtube.com/watch?v=sWE3UGl7KFk</a:t>
            </a:r>
            <a:endParaRPr lang="en-GB" altLang="en-US" dirty="0"/>
          </a:p>
          <a:p>
            <a:pPr eaLnBrk="1" hangingPunct="1"/>
            <a:r>
              <a:rPr lang="en-GB" altLang="en-US" dirty="0"/>
              <a:t> </a:t>
            </a:r>
          </a:p>
          <a:p>
            <a:pPr eaLnBrk="1" hangingPunct="1"/>
            <a:r>
              <a:rPr lang="en-GB" altLang="en-US" dirty="0"/>
              <a:t>Serotonin Deficiency Neuroscience. </a:t>
            </a:r>
          </a:p>
          <a:p>
            <a:pPr eaLnBrk="1" hangingPunct="1"/>
            <a:r>
              <a:rPr lang="en-GB" altLang="en-US" dirty="0"/>
              <a:t> </a:t>
            </a:r>
          </a:p>
          <a:p>
            <a:r>
              <a:rPr lang="en-GB" altLang="en-US" u="sng" dirty="0">
                <a:hlinkClick r:id="rId3"/>
              </a:rPr>
              <a:t>https://www.youtube.com/watch?v=bX0_AB9Sqt8</a:t>
            </a:r>
            <a:endParaRPr lang="en-GB" altLang="en-US" u="sng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9897199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Serotonergic Pathways in the Brain. 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altLang="en-US" dirty="0"/>
          </a:p>
        </p:txBody>
      </p:sp>
      <p:pic>
        <p:nvPicPr>
          <p:cNvPr id="27652" name="Picture 2" descr="[serotonin pathways in the brain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950" y="1901951"/>
            <a:ext cx="4914682" cy="4352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20240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Morris Miller et al 2013.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FMRI study to examine the effect of SSRI’s on emotional word processing on patients with Major Depressive Disorder. </a:t>
            </a:r>
          </a:p>
          <a:p>
            <a:pPr lvl="1"/>
            <a:r>
              <a:rPr lang="en-GB" dirty="0"/>
              <a:t>SSRI = Selective Serotonin Re-uptake inhibitors. </a:t>
            </a:r>
          </a:p>
          <a:p>
            <a:pPr lvl="2"/>
            <a:r>
              <a:rPr lang="en-GB" dirty="0"/>
              <a:t> Escitalopram</a:t>
            </a:r>
          </a:p>
          <a:p>
            <a:endParaRPr lang="en-GB" dirty="0"/>
          </a:p>
          <a:p>
            <a:r>
              <a:rPr lang="en-GB" dirty="0"/>
              <a:t>17 un-medicated MDD patients were presented 60 words (20 positive, 20 negative, 20 neutral) and were asked to identify 10 words that….</a:t>
            </a:r>
          </a:p>
          <a:p>
            <a:pPr lvl="1"/>
            <a:r>
              <a:rPr lang="en-GB" dirty="0"/>
              <a:t>Represented them when down / depressed</a:t>
            </a:r>
          </a:p>
          <a:p>
            <a:pPr lvl="1"/>
            <a:r>
              <a:rPr lang="en-GB" dirty="0"/>
              <a:t>Represented them when happy</a:t>
            </a:r>
          </a:p>
          <a:p>
            <a:pPr lvl="1"/>
            <a:r>
              <a:rPr lang="en-GB" dirty="0"/>
              <a:t>10 personally relevant neutral words when neither happy or down. </a:t>
            </a:r>
          </a:p>
          <a:p>
            <a:pPr lvl="1"/>
            <a:r>
              <a:rPr lang="en-GB" dirty="0"/>
              <a:t>Under FMRI conditions. </a:t>
            </a:r>
          </a:p>
        </p:txBody>
      </p:sp>
    </p:spTree>
    <p:extLst>
      <p:ext uri="{BB962C8B-B14F-4D97-AF65-F5344CB8AC3E}">
        <p14:creationId xmlns:p14="http://schemas.microsoft.com/office/powerpoint/2010/main" val="20917431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Required to repeat the task following 8 weeks of standardised Escitalopram treatment. </a:t>
            </a:r>
          </a:p>
          <a:p>
            <a:endParaRPr lang="en-GB" dirty="0"/>
          </a:p>
          <a:p>
            <a:r>
              <a:rPr lang="en-GB" dirty="0"/>
              <a:t>Findings – </a:t>
            </a:r>
          </a:p>
          <a:p>
            <a:r>
              <a:rPr lang="en-GB" dirty="0"/>
              <a:t>Lower midbrain, dorsolateral prefrontal cortex, para cingulate, anterior cingulate, thalamus and caudate nuclei correlated significantly with greater improvement following escitalopram treatment.</a:t>
            </a:r>
          </a:p>
          <a:p>
            <a:r>
              <a:rPr lang="en-GB" dirty="0"/>
              <a:t>More positive responses in 2</a:t>
            </a:r>
            <a:r>
              <a:rPr lang="en-GB" baseline="30000" dirty="0"/>
              <a:t>nd</a:t>
            </a:r>
            <a:r>
              <a:rPr lang="en-GB" dirty="0"/>
              <a:t> condition – quicker time to answer the 10 positive emotions.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08371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Amino Acids. </a:t>
            </a:r>
            <a:endParaRPr lang="en-US" altLang="en-US" dirty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Glutamate and Aspartate = Excitatory Neurotransmitters. 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Glutamatergic Transmission involved in learning and memory. 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Glutamate associated with Excitotoxicity – Exacerbates the effects of stroke. </a:t>
            </a:r>
          </a:p>
          <a:p>
            <a:pPr lvl="1"/>
            <a:r>
              <a:rPr lang="en-GB" altLang="en-US" u="sng" dirty="0">
                <a:hlinkClick r:id="rId2"/>
              </a:rPr>
              <a:t>http://www.youtube.com/watch?v=tvnjeMiHSI8</a:t>
            </a:r>
            <a:endParaRPr lang="en-GB" altLang="en-US" dirty="0"/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85134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endParaRPr lang="en-GB" altLang="en-US" dirty="0"/>
          </a:p>
        </p:txBody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dirty="0"/>
              <a:t>Gamma-aminobutyric acid (GABA) and Glycine = Inhibitory transmitters.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dirty="0"/>
              <a:t>GABA receptors are in classes: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GABA</a:t>
            </a:r>
            <a:r>
              <a:rPr lang="en-US" altLang="en-US" baseline="-25000" dirty="0"/>
              <a:t>A</a:t>
            </a:r>
            <a:r>
              <a:rPr lang="en-US" altLang="en-US" dirty="0"/>
              <a:t> - ionotropic, producing fast, inhibitory effects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GABA</a:t>
            </a:r>
            <a:r>
              <a:rPr lang="en-US" altLang="en-US" baseline="-25000" dirty="0"/>
              <a:t>B</a:t>
            </a:r>
            <a:r>
              <a:rPr lang="en-US" altLang="en-US" dirty="0"/>
              <a:t> - metabotropic, slow inhibitory effects through </a:t>
            </a:r>
            <a:r>
              <a:rPr lang="en-US" altLang="en-US" i="1" dirty="0"/>
              <a:t>neurogliaform</a:t>
            </a:r>
            <a:r>
              <a:rPr lang="en-US" altLang="en-US" dirty="0"/>
              <a:t> interneurons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GABA</a:t>
            </a:r>
            <a:r>
              <a:rPr lang="en-US" altLang="en-US" baseline="-25000" dirty="0"/>
              <a:t>C  </a:t>
            </a:r>
            <a:r>
              <a:rPr lang="en-US" altLang="en-US" dirty="0"/>
              <a:t>- ionotropic with a chloride channel</a:t>
            </a: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dirty="0"/>
              <a:t>GABA agonists, like Valium, are potent tranquilizers.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108247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Peptides. </a:t>
            </a:r>
            <a:endParaRPr lang="en-US" altLang="en-US" dirty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/>
              <a:t>Peptides have a prominent role as neurotransmitters. 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1) Opioid Peptide – Mimic opiate drugs such as Morphine – include dynorphin.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2) Those found in Spinal Cord = e.g. Substance P.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119851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Gases. 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>
              <a:defRPr/>
            </a:pPr>
            <a:r>
              <a:rPr lang="en-GB" dirty="0"/>
              <a:t>Neurons use gas molecules that dissolve in water to communicate information.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Nitric Oxide (NO).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Produced in other areas of the Neurons – e.g. Dendrites. </a:t>
            </a:r>
          </a:p>
          <a:p>
            <a:pPr>
              <a:defRPr/>
            </a:pPr>
            <a:r>
              <a:rPr lang="en-GB" dirty="0"/>
              <a:t>Doesn’t interact with membrane bound receptors – diffuses into target cell. </a:t>
            </a:r>
          </a:p>
          <a:p>
            <a:pPr>
              <a:defRPr/>
            </a:pPr>
            <a:r>
              <a:rPr lang="en-GB" dirty="0"/>
              <a:t>Retrograde Transmitter – diffuses post synaptic neuron back to the presynaptic neuron.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66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Drugs, The brain and Behaviour. </a:t>
            </a:r>
            <a:endParaRPr lang="en-US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GB" dirty="0"/>
              <a:t>Stuart Jones.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75008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1790</Words>
  <Application>Microsoft Office PowerPoint</Application>
  <PresentationFormat>Widescreen</PresentationFormat>
  <Paragraphs>246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Arial</vt:lpstr>
      <vt:lpstr>Calibri</vt:lpstr>
      <vt:lpstr>1_Office Theme</vt:lpstr>
      <vt:lpstr>Drugs and Behaviour</vt:lpstr>
      <vt:lpstr>Aims of the Lecture. </vt:lpstr>
      <vt:lpstr>Aims of the Lecture. </vt:lpstr>
      <vt:lpstr>PowerPoint Presentation</vt:lpstr>
      <vt:lpstr>PowerPoint Presentation</vt:lpstr>
      <vt:lpstr>Recap. </vt:lpstr>
      <vt:lpstr>PowerPoint Presentation</vt:lpstr>
      <vt:lpstr>Recap on Neurotransmitters. </vt:lpstr>
      <vt:lpstr>Excitatory Response</vt:lpstr>
      <vt:lpstr>Inhibitory Response</vt:lpstr>
      <vt:lpstr>IPSP</vt:lpstr>
      <vt:lpstr>Excitatory or Inhibitory? </vt:lpstr>
      <vt:lpstr>Synaptic Transmitters. </vt:lpstr>
      <vt:lpstr>Synaptic Transmitters. </vt:lpstr>
      <vt:lpstr>PowerPoint Presentation</vt:lpstr>
      <vt:lpstr>PowerPoint Presentation</vt:lpstr>
      <vt:lpstr>Ligand. </vt:lpstr>
      <vt:lpstr>Endogenous Ligands. </vt:lpstr>
      <vt:lpstr>Cholinergic Pathways in the Brain. </vt:lpstr>
      <vt:lpstr>Acetylcholine and Memory…</vt:lpstr>
      <vt:lpstr>Neuroscientific studies on Ach and Memory</vt:lpstr>
      <vt:lpstr>Goekoop et al 2005….</vt:lpstr>
      <vt:lpstr>Goekoop et al 2005</vt:lpstr>
      <vt:lpstr>Monoamines. </vt:lpstr>
      <vt:lpstr>Dopaminergic Pathways in the Brain. </vt:lpstr>
      <vt:lpstr>Dopamine and Reward related memory. </vt:lpstr>
      <vt:lpstr>PowerPoint Presentation</vt:lpstr>
      <vt:lpstr>Noradrenigic Pathways in the Brain. </vt:lpstr>
      <vt:lpstr>Differences between Adrenaline and Noradrenaline. </vt:lpstr>
      <vt:lpstr>PowerPoint Presentation</vt:lpstr>
      <vt:lpstr>Serotonin. </vt:lpstr>
      <vt:lpstr>Serotonergic Pathways in the Brain. </vt:lpstr>
      <vt:lpstr>Morris Miller et al 2013. </vt:lpstr>
      <vt:lpstr>PowerPoint Presentation</vt:lpstr>
      <vt:lpstr>Amino Acids. </vt:lpstr>
      <vt:lpstr>PowerPoint Presentation</vt:lpstr>
      <vt:lpstr>Peptides. </vt:lpstr>
      <vt:lpstr>Gases. </vt:lpstr>
      <vt:lpstr>Drugs, The brain and Behaviour.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Drugs and Behaviour</dc:title>
  <dc:creator>Stuart Jones</dc:creator>
  <cp:lastModifiedBy>Stuart Jones</cp:lastModifiedBy>
  <cp:revision>1</cp:revision>
  <dcterms:created xsi:type="dcterms:W3CDTF">2022-02-15T11:48:02Z</dcterms:created>
  <dcterms:modified xsi:type="dcterms:W3CDTF">2022-02-15T11:49:52Z</dcterms:modified>
</cp:coreProperties>
</file>