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embeddedFontLst>
    <p:embeddedFont>
      <p:font typeface="Grandview" panose="020B0502040204020203" pitchFamily="34" charset="0"/>
      <p:regular r:id="rId21"/>
      <p:bold r:id="rId22"/>
      <p:italic r:id="rId23"/>
    </p:embeddedFont>
    <p:embeddedFont>
      <p:font typeface="Open Sans" panose="020B0606030504020204" pitchFamily="3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varScale="1">
        <p:scale>
          <a:sx n="54" d="100"/>
          <a:sy n="54" d="100"/>
        </p:scale>
        <p:origin x="66" y="8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312D2019-168C-497F-A16C-6759A46C17F2}"/>
    <pc:docChg chg="modSld">
      <pc:chgData name="Luke Roach" userId="3c173453-1e89-4ab7-a897-c035ad6940d7" providerId="ADAL" clId="{312D2019-168C-497F-A16C-6759A46C17F2}" dt="2022-02-16T15:16:52.738" v="1" actId="403"/>
      <pc:docMkLst>
        <pc:docMk/>
      </pc:docMkLst>
      <pc:sldChg chg="modSp mod">
        <pc:chgData name="Luke Roach" userId="3c173453-1e89-4ab7-a897-c035ad6940d7" providerId="ADAL" clId="{312D2019-168C-497F-A16C-6759A46C17F2}" dt="2022-02-16T15:16:52.738" v="1" actId="403"/>
        <pc:sldMkLst>
          <pc:docMk/>
          <pc:sldMk cId="347389300" sldId="267"/>
        </pc:sldMkLst>
        <pc:spChg chg="mod">
          <ac:chgData name="Luke Roach" userId="3c173453-1e89-4ab7-a897-c035ad6940d7" providerId="ADAL" clId="{312D2019-168C-497F-A16C-6759A46C17F2}" dt="2022-02-16T15:16:52.738" v="1" actId="403"/>
          <ac:spMkLst>
            <pc:docMk/>
            <pc:sldMk cId="347389300" sldId="267"/>
            <ac:spMk id="3" creationId="{B9F656D6-2442-468E-81AE-62FA51EB9F7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6C6733-0CA4-4804-8195-DF8B693FB8D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A0C15F-1855-4291-BCD6-0944BB88AA61}">
      <dgm:prSet/>
      <dgm:spPr/>
      <dgm:t>
        <a:bodyPr/>
        <a:lstStyle/>
        <a:p>
          <a:pPr>
            <a:defRPr cap="all"/>
          </a:pPr>
          <a:r>
            <a:rPr lang="en-GB"/>
            <a:t>Any Questions?</a:t>
          </a:r>
          <a:endParaRPr lang="en-US"/>
        </a:p>
      </dgm:t>
    </dgm:pt>
    <dgm:pt modelId="{348E0F96-3896-464E-AB81-D5838753C6F5}" type="parTrans" cxnId="{41968BB6-A3A6-4698-BE4C-ABFE1BBE149A}">
      <dgm:prSet/>
      <dgm:spPr/>
      <dgm:t>
        <a:bodyPr/>
        <a:lstStyle/>
        <a:p>
          <a:endParaRPr lang="en-US"/>
        </a:p>
      </dgm:t>
    </dgm:pt>
    <dgm:pt modelId="{E0140623-BA01-4D97-AFEB-7CC8CF89A271}" type="sibTrans" cxnId="{41968BB6-A3A6-4698-BE4C-ABFE1BBE149A}">
      <dgm:prSet/>
      <dgm:spPr/>
      <dgm:t>
        <a:bodyPr/>
        <a:lstStyle/>
        <a:p>
          <a:endParaRPr lang="en-US"/>
        </a:p>
      </dgm:t>
    </dgm:pt>
    <dgm:pt modelId="{709732BE-49D2-4E5B-B477-8B159BD74CF8}">
      <dgm:prSet/>
      <dgm:spPr/>
      <dgm:t>
        <a:bodyPr/>
        <a:lstStyle/>
        <a:p>
          <a:pPr>
            <a:defRPr cap="all"/>
          </a:pPr>
          <a:r>
            <a:rPr lang="en-GB"/>
            <a:t>Thanks for watching!</a:t>
          </a:r>
          <a:endParaRPr lang="en-US"/>
        </a:p>
      </dgm:t>
    </dgm:pt>
    <dgm:pt modelId="{C33E9DD8-9759-4252-89CA-93BEF60F19AE}" type="parTrans" cxnId="{0BF3C15E-0F4B-4471-8FE3-3C5372D94856}">
      <dgm:prSet/>
      <dgm:spPr/>
      <dgm:t>
        <a:bodyPr/>
        <a:lstStyle/>
        <a:p>
          <a:endParaRPr lang="en-US"/>
        </a:p>
      </dgm:t>
    </dgm:pt>
    <dgm:pt modelId="{C3161E98-2053-42D3-98C4-3BF8CA544A82}" type="sibTrans" cxnId="{0BF3C15E-0F4B-4471-8FE3-3C5372D94856}">
      <dgm:prSet/>
      <dgm:spPr/>
      <dgm:t>
        <a:bodyPr/>
        <a:lstStyle/>
        <a:p>
          <a:endParaRPr lang="en-US"/>
        </a:p>
      </dgm:t>
    </dgm:pt>
    <dgm:pt modelId="{AE112B6C-2DDA-4008-BBEB-4E4F33BE060B}">
      <dgm:prSet/>
      <dgm:spPr/>
      <dgm:t>
        <a:bodyPr/>
        <a:lstStyle/>
        <a:p>
          <a:pPr>
            <a:defRPr cap="all"/>
          </a:pPr>
          <a:r>
            <a:rPr lang="en-GB"/>
            <a:t>See you in the workshop!</a:t>
          </a:r>
          <a:endParaRPr lang="en-US"/>
        </a:p>
      </dgm:t>
    </dgm:pt>
    <dgm:pt modelId="{05174249-2E5B-4F71-8A1A-728281F7FBBE}" type="parTrans" cxnId="{5C1EC694-62CD-48F9-8EE5-F363321E7864}">
      <dgm:prSet/>
      <dgm:spPr/>
      <dgm:t>
        <a:bodyPr/>
        <a:lstStyle/>
        <a:p>
          <a:endParaRPr lang="en-US"/>
        </a:p>
      </dgm:t>
    </dgm:pt>
    <dgm:pt modelId="{E5468D28-A7E2-4BAA-BB79-CE98424D0E0C}" type="sibTrans" cxnId="{5C1EC694-62CD-48F9-8EE5-F363321E7864}">
      <dgm:prSet/>
      <dgm:spPr/>
      <dgm:t>
        <a:bodyPr/>
        <a:lstStyle/>
        <a:p>
          <a:endParaRPr lang="en-US"/>
        </a:p>
      </dgm:t>
    </dgm:pt>
    <dgm:pt modelId="{D0E45694-F5B4-41F8-9A00-45944328993A}" type="pres">
      <dgm:prSet presAssocID="{976C6733-0CA4-4804-8195-DF8B693FB8D6}" presName="root" presStyleCnt="0">
        <dgm:presLayoutVars>
          <dgm:dir/>
          <dgm:resizeHandles val="exact"/>
        </dgm:presLayoutVars>
      </dgm:prSet>
      <dgm:spPr/>
    </dgm:pt>
    <dgm:pt modelId="{FBBBC464-2286-458F-AD5D-85A70C7776CE}" type="pres">
      <dgm:prSet presAssocID="{49A0C15F-1855-4291-BCD6-0944BB88AA61}" presName="compNode" presStyleCnt="0"/>
      <dgm:spPr/>
    </dgm:pt>
    <dgm:pt modelId="{3ED36A82-5281-472F-A466-6DF602F4FD65}" type="pres">
      <dgm:prSet presAssocID="{49A0C15F-1855-4291-BCD6-0944BB88AA61}" presName="iconBgRect" presStyleLbl="bgShp" presStyleIdx="0" presStyleCnt="3"/>
      <dgm:spPr>
        <a:prstGeom prst="round2DiagRect">
          <a:avLst>
            <a:gd name="adj1" fmla="val 29727"/>
            <a:gd name="adj2" fmla="val 0"/>
          </a:avLst>
        </a:prstGeom>
      </dgm:spPr>
    </dgm:pt>
    <dgm:pt modelId="{F7C2D0AB-94AC-4448-8AA0-6F1E1334BF18}" type="pres">
      <dgm:prSet presAssocID="{49A0C15F-1855-4291-BCD6-0944BB88AA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EFE13488-477B-4CCA-B363-3A72D9B8A05A}" type="pres">
      <dgm:prSet presAssocID="{49A0C15F-1855-4291-BCD6-0944BB88AA61}" presName="spaceRect" presStyleCnt="0"/>
      <dgm:spPr/>
    </dgm:pt>
    <dgm:pt modelId="{9963153A-7C25-43F8-A6AA-740D731A088B}" type="pres">
      <dgm:prSet presAssocID="{49A0C15F-1855-4291-BCD6-0944BB88AA61}" presName="textRect" presStyleLbl="revTx" presStyleIdx="0" presStyleCnt="3">
        <dgm:presLayoutVars>
          <dgm:chMax val="1"/>
          <dgm:chPref val="1"/>
        </dgm:presLayoutVars>
      </dgm:prSet>
      <dgm:spPr/>
    </dgm:pt>
    <dgm:pt modelId="{677A92C9-B681-4CCE-AFFA-1CADFEE3EECE}" type="pres">
      <dgm:prSet presAssocID="{E0140623-BA01-4D97-AFEB-7CC8CF89A271}" presName="sibTrans" presStyleCnt="0"/>
      <dgm:spPr/>
    </dgm:pt>
    <dgm:pt modelId="{061826E6-E60A-4546-9A79-8E3B394B4823}" type="pres">
      <dgm:prSet presAssocID="{709732BE-49D2-4E5B-B477-8B159BD74CF8}" presName="compNode" presStyleCnt="0"/>
      <dgm:spPr/>
    </dgm:pt>
    <dgm:pt modelId="{BDF3C249-1045-45CB-879D-B6EE989E7143}" type="pres">
      <dgm:prSet presAssocID="{709732BE-49D2-4E5B-B477-8B159BD74CF8}" presName="iconBgRect" presStyleLbl="bgShp" presStyleIdx="1" presStyleCnt="3"/>
      <dgm:spPr>
        <a:prstGeom prst="round2DiagRect">
          <a:avLst>
            <a:gd name="adj1" fmla="val 29727"/>
            <a:gd name="adj2" fmla="val 0"/>
          </a:avLst>
        </a:prstGeom>
      </dgm:spPr>
    </dgm:pt>
    <dgm:pt modelId="{BE1D95F1-3160-4054-8571-BBE8B7A5C2F7}" type="pres">
      <dgm:prSet presAssocID="{709732BE-49D2-4E5B-B477-8B159BD74C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0D0D1CA7-FCF5-463F-ADBC-A39BA79893D8}" type="pres">
      <dgm:prSet presAssocID="{709732BE-49D2-4E5B-B477-8B159BD74CF8}" presName="spaceRect" presStyleCnt="0"/>
      <dgm:spPr/>
    </dgm:pt>
    <dgm:pt modelId="{5ADAD2C7-0554-4B8B-A18A-5B8F79B531A1}" type="pres">
      <dgm:prSet presAssocID="{709732BE-49D2-4E5B-B477-8B159BD74CF8}" presName="textRect" presStyleLbl="revTx" presStyleIdx="1" presStyleCnt="3">
        <dgm:presLayoutVars>
          <dgm:chMax val="1"/>
          <dgm:chPref val="1"/>
        </dgm:presLayoutVars>
      </dgm:prSet>
      <dgm:spPr/>
    </dgm:pt>
    <dgm:pt modelId="{02551C2E-03CC-4CFD-A156-BD6EE5A6EE66}" type="pres">
      <dgm:prSet presAssocID="{C3161E98-2053-42D3-98C4-3BF8CA544A82}" presName="sibTrans" presStyleCnt="0"/>
      <dgm:spPr/>
    </dgm:pt>
    <dgm:pt modelId="{4A1AB62E-10FB-4DD2-81D5-6B36AB2BADA3}" type="pres">
      <dgm:prSet presAssocID="{AE112B6C-2DDA-4008-BBEB-4E4F33BE060B}" presName="compNode" presStyleCnt="0"/>
      <dgm:spPr/>
    </dgm:pt>
    <dgm:pt modelId="{C97F178A-D1D6-46F4-9928-FE631D97E7EE}" type="pres">
      <dgm:prSet presAssocID="{AE112B6C-2DDA-4008-BBEB-4E4F33BE060B}" presName="iconBgRect" presStyleLbl="bgShp" presStyleIdx="2" presStyleCnt="3"/>
      <dgm:spPr>
        <a:prstGeom prst="round2DiagRect">
          <a:avLst>
            <a:gd name="adj1" fmla="val 29727"/>
            <a:gd name="adj2" fmla="val 0"/>
          </a:avLst>
        </a:prstGeom>
      </dgm:spPr>
    </dgm:pt>
    <dgm:pt modelId="{C0274E00-5373-4F10-9472-9F2D6B382FDF}" type="pres">
      <dgm:prSet presAssocID="{AE112B6C-2DDA-4008-BBEB-4E4F33BE060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506B4281-0873-4F3C-9409-FC2EFDB0D1BE}" type="pres">
      <dgm:prSet presAssocID="{AE112B6C-2DDA-4008-BBEB-4E4F33BE060B}" presName="spaceRect" presStyleCnt="0"/>
      <dgm:spPr/>
    </dgm:pt>
    <dgm:pt modelId="{2F8B443A-F6B4-46B0-9444-4C11C5B8DE58}" type="pres">
      <dgm:prSet presAssocID="{AE112B6C-2DDA-4008-BBEB-4E4F33BE060B}" presName="textRect" presStyleLbl="revTx" presStyleIdx="2" presStyleCnt="3">
        <dgm:presLayoutVars>
          <dgm:chMax val="1"/>
          <dgm:chPref val="1"/>
        </dgm:presLayoutVars>
      </dgm:prSet>
      <dgm:spPr/>
    </dgm:pt>
  </dgm:ptLst>
  <dgm:cxnLst>
    <dgm:cxn modelId="{54714F14-7D34-4642-A8F6-936B22E27DFE}" type="presOf" srcId="{AE112B6C-2DDA-4008-BBEB-4E4F33BE060B}" destId="{2F8B443A-F6B4-46B0-9444-4C11C5B8DE58}" srcOrd="0" destOrd="0" presId="urn:microsoft.com/office/officeart/2018/5/layout/IconLeafLabelList"/>
    <dgm:cxn modelId="{5DBA1725-D68F-4888-840A-E68DB47A3FD0}" type="presOf" srcId="{49A0C15F-1855-4291-BCD6-0944BB88AA61}" destId="{9963153A-7C25-43F8-A6AA-740D731A088B}" srcOrd="0" destOrd="0" presId="urn:microsoft.com/office/officeart/2018/5/layout/IconLeafLabelList"/>
    <dgm:cxn modelId="{0BF3C15E-0F4B-4471-8FE3-3C5372D94856}" srcId="{976C6733-0CA4-4804-8195-DF8B693FB8D6}" destId="{709732BE-49D2-4E5B-B477-8B159BD74CF8}" srcOrd="1" destOrd="0" parTransId="{C33E9DD8-9759-4252-89CA-93BEF60F19AE}" sibTransId="{C3161E98-2053-42D3-98C4-3BF8CA544A82}"/>
    <dgm:cxn modelId="{DE74D76B-2241-4E88-81EE-4002E1A727AA}" type="presOf" srcId="{709732BE-49D2-4E5B-B477-8B159BD74CF8}" destId="{5ADAD2C7-0554-4B8B-A18A-5B8F79B531A1}" srcOrd="0" destOrd="0" presId="urn:microsoft.com/office/officeart/2018/5/layout/IconLeafLabelList"/>
    <dgm:cxn modelId="{8770F782-65E8-41DF-A0FA-981B744F43E6}" type="presOf" srcId="{976C6733-0CA4-4804-8195-DF8B693FB8D6}" destId="{D0E45694-F5B4-41F8-9A00-45944328993A}" srcOrd="0" destOrd="0" presId="urn:microsoft.com/office/officeart/2018/5/layout/IconLeafLabelList"/>
    <dgm:cxn modelId="{5C1EC694-62CD-48F9-8EE5-F363321E7864}" srcId="{976C6733-0CA4-4804-8195-DF8B693FB8D6}" destId="{AE112B6C-2DDA-4008-BBEB-4E4F33BE060B}" srcOrd="2" destOrd="0" parTransId="{05174249-2E5B-4F71-8A1A-728281F7FBBE}" sibTransId="{E5468D28-A7E2-4BAA-BB79-CE98424D0E0C}"/>
    <dgm:cxn modelId="{41968BB6-A3A6-4698-BE4C-ABFE1BBE149A}" srcId="{976C6733-0CA4-4804-8195-DF8B693FB8D6}" destId="{49A0C15F-1855-4291-BCD6-0944BB88AA61}" srcOrd="0" destOrd="0" parTransId="{348E0F96-3896-464E-AB81-D5838753C6F5}" sibTransId="{E0140623-BA01-4D97-AFEB-7CC8CF89A271}"/>
    <dgm:cxn modelId="{81539758-0691-4966-80BD-091C0483CADD}" type="presParOf" srcId="{D0E45694-F5B4-41F8-9A00-45944328993A}" destId="{FBBBC464-2286-458F-AD5D-85A70C7776CE}" srcOrd="0" destOrd="0" presId="urn:microsoft.com/office/officeart/2018/5/layout/IconLeafLabelList"/>
    <dgm:cxn modelId="{7F6F5218-5D71-471C-9AD3-88D80B037EAA}" type="presParOf" srcId="{FBBBC464-2286-458F-AD5D-85A70C7776CE}" destId="{3ED36A82-5281-472F-A466-6DF602F4FD65}" srcOrd="0" destOrd="0" presId="urn:microsoft.com/office/officeart/2018/5/layout/IconLeafLabelList"/>
    <dgm:cxn modelId="{17A652C6-E366-40E5-96AC-EDB335C4E404}" type="presParOf" srcId="{FBBBC464-2286-458F-AD5D-85A70C7776CE}" destId="{F7C2D0AB-94AC-4448-8AA0-6F1E1334BF18}" srcOrd="1" destOrd="0" presId="urn:microsoft.com/office/officeart/2018/5/layout/IconLeafLabelList"/>
    <dgm:cxn modelId="{3C6078F2-5A96-41A1-822D-67C15A419554}" type="presParOf" srcId="{FBBBC464-2286-458F-AD5D-85A70C7776CE}" destId="{EFE13488-477B-4CCA-B363-3A72D9B8A05A}" srcOrd="2" destOrd="0" presId="urn:microsoft.com/office/officeart/2018/5/layout/IconLeafLabelList"/>
    <dgm:cxn modelId="{4C61EE60-54EE-41CF-87FB-EE08AFAA432E}" type="presParOf" srcId="{FBBBC464-2286-458F-AD5D-85A70C7776CE}" destId="{9963153A-7C25-43F8-A6AA-740D731A088B}" srcOrd="3" destOrd="0" presId="urn:microsoft.com/office/officeart/2018/5/layout/IconLeafLabelList"/>
    <dgm:cxn modelId="{63A4931E-B680-4215-8C8B-1C8C0C84B270}" type="presParOf" srcId="{D0E45694-F5B4-41F8-9A00-45944328993A}" destId="{677A92C9-B681-4CCE-AFFA-1CADFEE3EECE}" srcOrd="1" destOrd="0" presId="urn:microsoft.com/office/officeart/2018/5/layout/IconLeafLabelList"/>
    <dgm:cxn modelId="{8C3B200D-2FEB-48D0-865E-84CC2113BA44}" type="presParOf" srcId="{D0E45694-F5B4-41F8-9A00-45944328993A}" destId="{061826E6-E60A-4546-9A79-8E3B394B4823}" srcOrd="2" destOrd="0" presId="urn:microsoft.com/office/officeart/2018/5/layout/IconLeafLabelList"/>
    <dgm:cxn modelId="{C372BFD7-AE48-4233-8662-1FFF038ECCB9}" type="presParOf" srcId="{061826E6-E60A-4546-9A79-8E3B394B4823}" destId="{BDF3C249-1045-45CB-879D-B6EE989E7143}" srcOrd="0" destOrd="0" presId="urn:microsoft.com/office/officeart/2018/5/layout/IconLeafLabelList"/>
    <dgm:cxn modelId="{0FAE0A0A-8F61-44BB-9222-27646AB0EC4F}" type="presParOf" srcId="{061826E6-E60A-4546-9A79-8E3B394B4823}" destId="{BE1D95F1-3160-4054-8571-BBE8B7A5C2F7}" srcOrd="1" destOrd="0" presId="urn:microsoft.com/office/officeart/2018/5/layout/IconLeafLabelList"/>
    <dgm:cxn modelId="{49A1EC7E-7CFD-4249-8A29-D4C4B8D89F05}" type="presParOf" srcId="{061826E6-E60A-4546-9A79-8E3B394B4823}" destId="{0D0D1CA7-FCF5-463F-ADBC-A39BA79893D8}" srcOrd="2" destOrd="0" presId="urn:microsoft.com/office/officeart/2018/5/layout/IconLeafLabelList"/>
    <dgm:cxn modelId="{07DBCBE2-48A7-4214-9E14-B8540CBD99CF}" type="presParOf" srcId="{061826E6-E60A-4546-9A79-8E3B394B4823}" destId="{5ADAD2C7-0554-4B8B-A18A-5B8F79B531A1}" srcOrd="3" destOrd="0" presId="urn:microsoft.com/office/officeart/2018/5/layout/IconLeafLabelList"/>
    <dgm:cxn modelId="{A5829FD7-AB84-48B4-AAA2-AF9DA75DC4CE}" type="presParOf" srcId="{D0E45694-F5B4-41F8-9A00-45944328993A}" destId="{02551C2E-03CC-4CFD-A156-BD6EE5A6EE66}" srcOrd="3" destOrd="0" presId="urn:microsoft.com/office/officeart/2018/5/layout/IconLeafLabelList"/>
    <dgm:cxn modelId="{5491C344-122B-432E-A15E-50E5F9034F2A}" type="presParOf" srcId="{D0E45694-F5B4-41F8-9A00-45944328993A}" destId="{4A1AB62E-10FB-4DD2-81D5-6B36AB2BADA3}" srcOrd="4" destOrd="0" presId="urn:microsoft.com/office/officeart/2018/5/layout/IconLeafLabelList"/>
    <dgm:cxn modelId="{A5283462-6FC1-43E1-BFF2-95952876F9CA}" type="presParOf" srcId="{4A1AB62E-10FB-4DD2-81D5-6B36AB2BADA3}" destId="{C97F178A-D1D6-46F4-9928-FE631D97E7EE}" srcOrd="0" destOrd="0" presId="urn:microsoft.com/office/officeart/2018/5/layout/IconLeafLabelList"/>
    <dgm:cxn modelId="{B98A57EC-0462-4EBF-A7AF-59493A5C1999}" type="presParOf" srcId="{4A1AB62E-10FB-4DD2-81D5-6B36AB2BADA3}" destId="{C0274E00-5373-4F10-9472-9F2D6B382FDF}" srcOrd="1" destOrd="0" presId="urn:microsoft.com/office/officeart/2018/5/layout/IconLeafLabelList"/>
    <dgm:cxn modelId="{49B759FE-C4ED-48E8-B2E6-5D682CF802F4}" type="presParOf" srcId="{4A1AB62E-10FB-4DD2-81D5-6B36AB2BADA3}" destId="{506B4281-0873-4F3C-9409-FC2EFDB0D1BE}" srcOrd="2" destOrd="0" presId="urn:microsoft.com/office/officeart/2018/5/layout/IconLeafLabelList"/>
    <dgm:cxn modelId="{2F304BC8-D5F4-4A5E-9A91-CFC3DFD48C6A}" type="presParOf" srcId="{4A1AB62E-10FB-4DD2-81D5-6B36AB2BADA3}" destId="{2F8B443A-F6B4-46B0-9444-4C11C5B8DE5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36A82-5281-472F-A466-6DF602F4FD65}">
      <dsp:nvSpPr>
        <dsp:cNvPr id="0" name=""/>
        <dsp:cNvSpPr/>
      </dsp:nvSpPr>
      <dsp:spPr>
        <a:xfrm>
          <a:off x="667049" y="53643"/>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2D0AB-94AC-4448-8AA0-6F1E1334BF18}">
      <dsp:nvSpPr>
        <dsp:cNvPr id="0" name=""/>
        <dsp:cNvSpPr/>
      </dsp:nvSpPr>
      <dsp:spPr>
        <a:xfrm>
          <a:off x="1061925" y="448518"/>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3153A-7C25-43F8-A6AA-740D731A088B}">
      <dsp:nvSpPr>
        <dsp:cNvPr id="0" name=""/>
        <dsp:cNvSpPr/>
      </dsp:nvSpPr>
      <dsp:spPr>
        <a:xfrm>
          <a:off x="74737" y="2483644"/>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Any Questions?</a:t>
          </a:r>
          <a:endParaRPr lang="en-US" sz="2600" kern="1200"/>
        </a:p>
      </dsp:txBody>
      <dsp:txXfrm>
        <a:off x="74737" y="2483644"/>
        <a:ext cx="3037500" cy="720000"/>
      </dsp:txXfrm>
    </dsp:sp>
    <dsp:sp modelId="{BDF3C249-1045-45CB-879D-B6EE989E7143}">
      <dsp:nvSpPr>
        <dsp:cNvPr id="0" name=""/>
        <dsp:cNvSpPr/>
      </dsp:nvSpPr>
      <dsp:spPr>
        <a:xfrm>
          <a:off x="4236112" y="53643"/>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D95F1-3160-4054-8571-BBE8B7A5C2F7}">
      <dsp:nvSpPr>
        <dsp:cNvPr id="0" name=""/>
        <dsp:cNvSpPr/>
      </dsp:nvSpPr>
      <dsp:spPr>
        <a:xfrm>
          <a:off x="4630987" y="448518"/>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AD2C7-0554-4B8B-A18A-5B8F79B531A1}">
      <dsp:nvSpPr>
        <dsp:cNvPr id="0" name=""/>
        <dsp:cNvSpPr/>
      </dsp:nvSpPr>
      <dsp:spPr>
        <a:xfrm>
          <a:off x="3643800" y="2483644"/>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Thanks for watching!</a:t>
          </a:r>
          <a:endParaRPr lang="en-US" sz="2600" kern="1200"/>
        </a:p>
      </dsp:txBody>
      <dsp:txXfrm>
        <a:off x="3643800" y="2483644"/>
        <a:ext cx="3037500" cy="720000"/>
      </dsp:txXfrm>
    </dsp:sp>
    <dsp:sp modelId="{C97F178A-D1D6-46F4-9928-FE631D97E7EE}">
      <dsp:nvSpPr>
        <dsp:cNvPr id="0" name=""/>
        <dsp:cNvSpPr/>
      </dsp:nvSpPr>
      <dsp:spPr>
        <a:xfrm>
          <a:off x="7805175" y="53643"/>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74E00-5373-4F10-9472-9F2D6B382FDF}">
      <dsp:nvSpPr>
        <dsp:cNvPr id="0" name=""/>
        <dsp:cNvSpPr/>
      </dsp:nvSpPr>
      <dsp:spPr>
        <a:xfrm>
          <a:off x="8200050" y="448518"/>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B443A-F6B4-46B0-9444-4C11C5B8DE58}">
      <dsp:nvSpPr>
        <dsp:cNvPr id="0" name=""/>
        <dsp:cNvSpPr/>
      </dsp:nvSpPr>
      <dsp:spPr>
        <a:xfrm>
          <a:off x="7212862" y="2483644"/>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See you in the workshop!</a:t>
          </a:r>
          <a:endParaRPr lang="en-US" sz="2600" kern="1200"/>
        </a:p>
      </dsp:txBody>
      <dsp:txXfrm>
        <a:off x="7212862" y="2483644"/>
        <a:ext cx="3037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82724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804092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849104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55536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2/16/2022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30890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339307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0265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26637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8482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27366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2/16/2022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09383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2/16/2022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41339148"/>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eNE_bvX7DNQ&amp;feature=youtu.be&amp;t=3"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 name="Straight Connector 9">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Right Triangle 41">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4" name="Rectangle 4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6" name="Group 45">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7" name="Straight Connector 46">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79" name="Right Triangle 78">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94E33DC3-FA20-4346-BB2F-4910444193DF}"/>
              </a:ext>
            </a:extLst>
          </p:cNvPr>
          <p:cNvPicPr>
            <a:picLocks noChangeAspect="1"/>
          </p:cNvPicPr>
          <p:nvPr/>
        </p:nvPicPr>
        <p:blipFill rotWithShape="1">
          <a:blip r:embed="rId2"/>
          <a:srcRect l="18041" r="30379"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3BD6EEC-EFF3-439F-8F7C-B60E39C680D7}"/>
              </a:ext>
            </a:extLst>
          </p:cNvPr>
          <p:cNvSpPr>
            <a:spLocks noGrp="1"/>
          </p:cNvSpPr>
          <p:nvPr>
            <p:ph type="ctrTitle"/>
          </p:nvPr>
        </p:nvSpPr>
        <p:spPr>
          <a:xfrm>
            <a:off x="691079" y="725951"/>
            <a:ext cx="4927425" cy="1938525"/>
          </a:xfrm>
        </p:spPr>
        <p:txBody>
          <a:bodyPr vert="horz" lIns="91440" tIns="45720" rIns="91440" bIns="45720" rtlCol="0" anchor="b">
            <a:normAutofit/>
          </a:bodyPr>
          <a:lstStyle/>
          <a:p>
            <a:r>
              <a:rPr lang="en-US" sz="4400"/>
              <a:t>Evidence Based Policing</a:t>
            </a:r>
          </a:p>
        </p:txBody>
      </p:sp>
      <p:sp>
        <p:nvSpPr>
          <p:cNvPr id="3" name="Subtitle 2">
            <a:extLst>
              <a:ext uri="{FF2B5EF4-FFF2-40B4-BE49-F238E27FC236}">
                <a16:creationId xmlns:a16="http://schemas.microsoft.com/office/drawing/2014/main" id="{766522C2-76F9-45DB-8660-85437339BC3F}"/>
              </a:ext>
            </a:extLst>
          </p:cNvPr>
          <p:cNvSpPr>
            <a:spLocks noGrp="1"/>
          </p:cNvSpPr>
          <p:nvPr>
            <p:ph type="subTitle" idx="1"/>
          </p:nvPr>
        </p:nvSpPr>
        <p:spPr>
          <a:xfrm>
            <a:off x="691079" y="2886116"/>
            <a:ext cx="4927425" cy="3245931"/>
          </a:xfrm>
        </p:spPr>
        <p:txBody>
          <a:bodyPr vert="horz" lIns="91440" tIns="45720" rIns="91440" bIns="45720" rtlCol="0">
            <a:normAutofit/>
          </a:bodyPr>
          <a:lstStyle/>
          <a:p>
            <a:pPr indent="-228600">
              <a:buFont typeface="Wingdings" panose="05000000000000000000" pitchFamily="2" charset="2"/>
              <a:buChar char="§"/>
            </a:pPr>
            <a:r>
              <a:rPr lang="en-US" dirty="0"/>
              <a:t>Week 5</a:t>
            </a:r>
          </a:p>
          <a:p>
            <a:pPr indent="-228600">
              <a:buFont typeface="Wingdings" panose="05000000000000000000" pitchFamily="2" charset="2"/>
              <a:buChar char="§"/>
            </a:pPr>
            <a:r>
              <a:rPr lang="en-US" dirty="0"/>
              <a:t>What Works &amp; Crime Reduction</a:t>
            </a:r>
          </a:p>
          <a:p>
            <a:pPr indent="-228600">
              <a:buFont typeface="Wingdings" panose="05000000000000000000" pitchFamily="2" charset="2"/>
              <a:buChar char="§"/>
            </a:pPr>
            <a:r>
              <a:rPr lang="en-US" dirty="0"/>
              <a:t>Dr. Luke Roach</a:t>
            </a:r>
          </a:p>
          <a:p>
            <a:pPr indent="-228600">
              <a:buFont typeface="Wingdings" panose="05000000000000000000" pitchFamily="2" charset="2"/>
              <a:buChar char="§"/>
            </a:pPr>
            <a:r>
              <a:rPr lang="en-US" dirty="0"/>
              <a:t>L.Roach@UWTSD.ac.uk</a:t>
            </a:r>
          </a:p>
        </p:txBody>
      </p:sp>
    </p:spTree>
    <p:extLst>
      <p:ext uri="{BB962C8B-B14F-4D97-AF65-F5344CB8AC3E}">
        <p14:creationId xmlns:p14="http://schemas.microsoft.com/office/powerpoint/2010/main" val="275958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11" name="Freeform: Shape 10">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Right Triangle 45">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5CD822A-0B19-4C5F-AD11-2692CAE83B62}"/>
              </a:ext>
            </a:extLst>
          </p:cNvPr>
          <p:cNvSpPr>
            <a:spLocks noGrp="1"/>
          </p:cNvSpPr>
          <p:nvPr>
            <p:ph type="title"/>
          </p:nvPr>
        </p:nvSpPr>
        <p:spPr>
          <a:xfrm>
            <a:off x="691079" y="725951"/>
            <a:ext cx="5408027" cy="1442463"/>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02D07B49-6FB1-4619-AFD9-5B788A1C8B3F}"/>
              </a:ext>
            </a:extLst>
          </p:cNvPr>
          <p:cNvSpPr>
            <a:spLocks noGrp="1"/>
          </p:cNvSpPr>
          <p:nvPr>
            <p:ph idx="1"/>
          </p:nvPr>
        </p:nvSpPr>
        <p:spPr>
          <a:xfrm>
            <a:off x="691079" y="2340131"/>
            <a:ext cx="4424633" cy="3791918"/>
          </a:xfrm>
        </p:spPr>
        <p:txBody>
          <a:bodyPr>
            <a:normAutofit/>
          </a:bodyPr>
          <a:lstStyle/>
          <a:p>
            <a:r>
              <a:rPr lang="en-GB" dirty="0"/>
              <a:t>We looked at the College of Policing and the What Works Centre for Crime Reduction</a:t>
            </a:r>
          </a:p>
        </p:txBody>
      </p:sp>
      <p:pic>
        <p:nvPicPr>
          <p:cNvPr id="4" name="Content Placeholder 3">
            <a:extLst>
              <a:ext uri="{FF2B5EF4-FFF2-40B4-BE49-F238E27FC236}">
                <a16:creationId xmlns:a16="http://schemas.microsoft.com/office/drawing/2014/main" id="{569F8BC6-44DB-41DF-81CF-D74A7FE27533}"/>
              </a:ext>
            </a:extLst>
          </p:cNvPr>
          <p:cNvPicPr>
            <a:picLocks noChangeAspect="1"/>
          </p:cNvPicPr>
          <p:nvPr/>
        </p:nvPicPr>
        <p:blipFill>
          <a:blip r:embed="rId2"/>
          <a:stretch>
            <a:fillRect/>
          </a:stretch>
        </p:blipFill>
        <p:spPr>
          <a:xfrm>
            <a:off x="7087094" y="796521"/>
            <a:ext cx="4401655" cy="5271443"/>
          </a:xfrm>
          <a:prstGeom prst="rect">
            <a:avLst/>
          </a:prstGeom>
        </p:spPr>
      </p:pic>
    </p:spTree>
    <p:extLst>
      <p:ext uri="{BB962C8B-B14F-4D97-AF65-F5344CB8AC3E}">
        <p14:creationId xmlns:p14="http://schemas.microsoft.com/office/powerpoint/2010/main" val="2105276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A3A7B-2F1A-4605-9561-C4305EEE33FD}"/>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D9BD1B7E-4937-4324-93EE-99788C077BD2}"/>
              </a:ext>
            </a:extLst>
          </p:cNvPr>
          <p:cNvSpPr>
            <a:spLocks noGrp="1"/>
          </p:cNvSpPr>
          <p:nvPr>
            <p:ph idx="1"/>
          </p:nvPr>
        </p:nvSpPr>
        <p:spPr>
          <a:xfrm>
            <a:off x="691079" y="2340131"/>
            <a:ext cx="10325000" cy="3561905"/>
          </a:xfrm>
        </p:spPr>
        <p:txBody>
          <a:bodyPr/>
          <a:lstStyle/>
          <a:p>
            <a:r>
              <a:rPr lang="en-GB" dirty="0"/>
              <a:t>We engaged in a class task looking at our own application of EBP to a crime problem.</a:t>
            </a:r>
          </a:p>
        </p:txBody>
      </p:sp>
      <p:sp>
        <p:nvSpPr>
          <p:cNvPr id="5" name="TextBox 4">
            <a:extLst>
              <a:ext uri="{FF2B5EF4-FFF2-40B4-BE49-F238E27FC236}">
                <a16:creationId xmlns:a16="http://schemas.microsoft.com/office/drawing/2014/main" id="{1007F017-C8D2-4EE2-8561-395A2670565C}"/>
              </a:ext>
            </a:extLst>
          </p:cNvPr>
          <p:cNvSpPr txBox="1"/>
          <p:nvPr/>
        </p:nvSpPr>
        <p:spPr>
          <a:xfrm>
            <a:off x="1239344" y="3007894"/>
            <a:ext cx="4856656" cy="3539430"/>
          </a:xfrm>
          <a:prstGeom prst="rect">
            <a:avLst/>
          </a:prstGeom>
          <a:noFill/>
        </p:spPr>
        <p:txBody>
          <a:bodyPr wrap="square">
            <a:spAutoFit/>
          </a:bodyPr>
          <a:lstStyle/>
          <a:p>
            <a:r>
              <a:rPr lang="en-GB" sz="1400" b="1" dirty="0">
                <a:ea typeface="+mn-lt"/>
                <a:cs typeface="+mn-lt"/>
              </a:rPr>
              <a:t>What would your considerations and actions be to overcome this</a:t>
            </a:r>
            <a:endParaRPr lang="en-GB" sz="1400" b="1" dirty="0">
              <a:cs typeface="Calibri" panose="020F0502020204030204"/>
            </a:endParaRPr>
          </a:p>
          <a:p>
            <a:r>
              <a:rPr lang="en-GB" sz="1400" b="1" dirty="0">
                <a:ea typeface="+mn-lt"/>
                <a:cs typeface="+mn-lt"/>
              </a:rPr>
              <a:t>problem?</a:t>
            </a:r>
            <a:endParaRPr lang="en-GB" sz="1400" b="1" dirty="0">
              <a:cs typeface="Calibri"/>
            </a:endParaRPr>
          </a:p>
          <a:p>
            <a:r>
              <a:rPr lang="en-GB" sz="1400" b="1" dirty="0">
                <a:ea typeface="+mn-lt"/>
                <a:cs typeface="+mn-lt"/>
              </a:rPr>
              <a:t>1. Explain the details of the problem, issue or concern, including who may be affected by it. - consider who is involved, as collaborative working plays an important part in EBP</a:t>
            </a:r>
            <a:endParaRPr lang="en-GB" sz="1400" b="1" dirty="0">
              <a:cs typeface="Calibri"/>
            </a:endParaRPr>
          </a:p>
          <a:p>
            <a:pPr marL="0" indent="0">
              <a:buNone/>
            </a:pPr>
            <a:r>
              <a:rPr lang="en-GB" sz="1400" b="1" dirty="0">
                <a:ea typeface="+mn-lt"/>
                <a:cs typeface="+mn-lt"/>
              </a:rPr>
              <a:t>Consider the stages of Evidenced Based Policing</a:t>
            </a:r>
            <a:endParaRPr lang="en-GB" sz="1400" b="1" dirty="0">
              <a:cs typeface="Calibri" panose="020F0502020204030204"/>
            </a:endParaRPr>
          </a:p>
          <a:p>
            <a:r>
              <a:rPr lang="en-GB" sz="1400" b="1" dirty="0">
                <a:ea typeface="+mn-lt"/>
                <a:cs typeface="+mn-lt"/>
              </a:rPr>
              <a:t>• Identify Problem</a:t>
            </a:r>
            <a:endParaRPr lang="en-GB" sz="1400" b="1" dirty="0">
              <a:cs typeface="Calibri"/>
            </a:endParaRPr>
          </a:p>
          <a:p>
            <a:r>
              <a:rPr lang="en-GB" sz="1400" b="1" dirty="0">
                <a:ea typeface="+mn-lt"/>
                <a:cs typeface="+mn-lt"/>
              </a:rPr>
              <a:t>• Define Problem</a:t>
            </a:r>
            <a:endParaRPr lang="en-GB" sz="1400" b="1" dirty="0">
              <a:cs typeface="Calibri"/>
            </a:endParaRPr>
          </a:p>
          <a:p>
            <a:r>
              <a:rPr lang="en-GB" sz="1400" b="1" dirty="0">
                <a:ea typeface="+mn-lt"/>
                <a:cs typeface="+mn-lt"/>
              </a:rPr>
              <a:t>• Understand Problem</a:t>
            </a:r>
            <a:endParaRPr lang="en-GB" sz="1400" b="1" dirty="0">
              <a:cs typeface="Calibri"/>
            </a:endParaRPr>
          </a:p>
          <a:p>
            <a:r>
              <a:rPr lang="en-GB" sz="1400" b="1" dirty="0">
                <a:ea typeface="+mn-lt"/>
                <a:cs typeface="+mn-lt"/>
              </a:rPr>
              <a:t>• Develop Ideas</a:t>
            </a:r>
            <a:endParaRPr lang="en-GB" sz="1400" b="1" dirty="0">
              <a:cs typeface="Calibri"/>
            </a:endParaRPr>
          </a:p>
          <a:p>
            <a:r>
              <a:rPr lang="en-GB" sz="1400" b="1" dirty="0">
                <a:ea typeface="+mn-lt"/>
                <a:cs typeface="+mn-lt"/>
              </a:rPr>
              <a:t>• Identify Opportunities</a:t>
            </a:r>
            <a:endParaRPr lang="en-GB" sz="1400" b="1" dirty="0">
              <a:cs typeface="Calibri"/>
            </a:endParaRPr>
          </a:p>
          <a:p>
            <a:r>
              <a:rPr lang="en-GB" sz="1400" b="1" dirty="0">
                <a:ea typeface="+mn-lt"/>
                <a:cs typeface="+mn-lt"/>
              </a:rPr>
              <a:t>• Plan</a:t>
            </a:r>
            <a:endParaRPr lang="en-GB" sz="1400" b="1" dirty="0">
              <a:cs typeface="Calibri"/>
            </a:endParaRPr>
          </a:p>
          <a:p>
            <a:r>
              <a:rPr lang="en-GB" sz="1400" b="1" dirty="0">
                <a:ea typeface="+mn-lt"/>
                <a:cs typeface="+mn-lt"/>
              </a:rPr>
              <a:t>• Implement</a:t>
            </a:r>
            <a:endParaRPr lang="en-GB" sz="1400" b="1" dirty="0">
              <a:cs typeface="Calibri"/>
            </a:endParaRPr>
          </a:p>
          <a:p>
            <a:r>
              <a:rPr lang="en-GB" sz="1400" b="1" dirty="0">
                <a:ea typeface="+mn-lt"/>
                <a:cs typeface="+mn-lt"/>
              </a:rPr>
              <a:t>• Evaluate This cannot be completed at this stage</a:t>
            </a:r>
            <a:endParaRPr lang="en-GB" sz="1400" b="1" dirty="0">
              <a:cs typeface="Calibri"/>
            </a:endParaRPr>
          </a:p>
        </p:txBody>
      </p:sp>
      <p:sp>
        <p:nvSpPr>
          <p:cNvPr id="7" name="TextBox 6">
            <a:extLst>
              <a:ext uri="{FF2B5EF4-FFF2-40B4-BE49-F238E27FC236}">
                <a16:creationId xmlns:a16="http://schemas.microsoft.com/office/drawing/2014/main" id="{E847E43F-3F83-44D0-97E0-D9DF16F81E7C}"/>
              </a:ext>
            </a:extLst>
          </p:cNvPr>
          <p:cNvSpPr txBox="1"/>
          <p:nvPr/>
        </p:nvSpPr>
        <p:spPr>
          <a:xfrm>
            <a:off x="6096000" y="2923673"/>
            <a:ext cx="5603708" cy="3570208"/>
          </a:xfrm>
          <a:prstGeom prst="rect">
            <a:avLst/>
          </a:prstGeom>
          <a:noFill/>
        </p:spPr>
        <p:txBody>
          <a:bodyPr wrap="square">
            <a:spAutoFit/>
          </a:bodyPr>
          <a:lstStyle/>
          <a:p>
            <a:r>
              <a:rPr lang="en-GB" sz="1600" b="1" dirty="0">
                <a:cs typeface="Calibri"/>
              </a:rPr>
              <a:t>2. Outline the key stakeholders in relation to this situation – consider what is involved, the roles and responsibilities of each organisation or</a:t>
            </a:r>
            <a:endParaRPr lang="en-GB" sz="1600" b="1" dirty="0">
              <a:ea typeface="+mn-lt"/>
              <a:cs typeface="+mn-lt"/>
            </a:endParaRPr>
          </a:p>
          <a:p>
            <a:r>
              <a:rPr lang="en-GB" sz="1600" b="1" dirty="0">
                <a:cs typeface="Calibri"/>
              </a:rPr>
              <a:t>individual will have in implementing a new approach</a:t>
            </a:r>
            <a:endParaRPr lang="en-GB" sz="1600" b="1" dirty="0">
              <a:ea typeface="+mn-lt"/>
              <a:cs typeface="+mn-lt"/>
            </a:endParaRPr>
          </a:p>
          <a:p>
            <a:r>
              <a:rPr lang="en-GB" sz="1600" b="1" dirty="0">
                <a:cs typeface="Calibri"/>
              </a:rPr>
              <a:t>3. Where may you go to research the problem?</a:t>
            </a:r>
            <a:endParaRPr lang="en-GB" sz="1600" b="1" dirty="0">
              <a:ea typeface="+mn-lt"/>
              <a:cs typeface="+mn-lt"/>
            </a:endParaRPr>
          </a:p>
          <a:p>
            <a:r>
              <a:rPr lang="en-GB" sz="1600" b="1" dirty="0">
                <a:cs typeface="Calibri"/>
              </a:rPr>
              <a:t>4. Define possible options for resolving or the issue</a:t>
            </a:r>
            <a:endParaRPr lang="en-GB" sz="1600" b="1" dirty="0">
              <a:ea typeface="+mn-lt"/>
              <a:cs typeface="+mn-lt"/>
            </a:endParaRPr>
          </a:p>
          <a:p>
            <a:r>
              <a:rPr lang="en-GB" sz="1600" b="1" dirty="0">
                <a:cs typeface="Calibri"/>
              </a:rPr>
              <a:t>5. Define the preferred solution, including the rationale for the choice and likely benefits based on evidence.</a:t>
            </a:r>
            <a:endParaRPr lang="en-GB" sz="1600" b="1" dirty="0">
              <a:ea typeface="+mn-lt"/>
              <a:cs typeface="+mn-lt"/>
            </a:endParaRPr>
          </a:p>
          <a:p>
            <a:r>
              <a:rPr lang="en-GB" sz="1600" b="1" dirty="0">
                <a:cs typeface="Calibri"/>
              </a:rPr>
              <a:t>6. Construct a plan for the implementation of the preferred option. This should include consideration of: cost, resources, any partner agency involvement, timescales, monitoring, recording findings and date for concluding the implementation.</a:t>
            </a:r>
            <a:endParaRPr lang="en-GB" sz="1600" b="1" dirty="0">
              <a:ea typeface="+mn-lt"/>
              <a:cs typeface="+mn-lt"/>
            </a:endParaRPr>
          </a:p>
          <a:p>
            <a:endParaRPr lang="en-GB" sz="1600" b="1" dirty="0">
              <a:cs typeface="Calibri"/>
            </a:endParaRPr>
          </a:p>
        </p:txBody>
      </p:sp>
    </p:spTree>
    <p:extLst>
      <p:ext uri="{BB962C8B-B14F-4D97-AF65-F5344CB8AC3E}">
        <p14:creationId xmlns:p14="http://schemas.microsoft.com/office/powerpoint/2010/main" val="1790141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72" name="Straight Connector 71">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4" name="Right Triangle 103">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6" name="Rectangle 105">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8" name="Group 107">
            <a:extLst>
              <a:ext uri="{FF2B5EF4-FFF2-40B4-BE49-F238E27FC236}">
                <a16:creationId xmlns:a16="http://schemas.microsoft.com/office/drawing/2014/main" id="{7CC099DD-8E7F-4878-A418-76859A85E9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9" name="Straight Connector 108">
              <a:extLst>
                <a:ext uri="{FF2B5EF4-FFF2-40B4-BE49-F238E27FC236}">
                  <a16:creationId xmlns:a16="http://schemas.microsoft.com/office/drawing/2014/main" id="{3DEBDB6E-6E9D-48C5-8C66-EC8D1AC84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B1C1573-D299-448C-8A04-C9E2270469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1D0AE86A-F86F-4CBE-9CAD-B508CD66DF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37F07FB-5D28-409C-BEFF-56E4E0470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F314C2B-7573-4DB8-AD6D-D07CE831E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AAB0E5B9-7A69-4C8F-832C-385E34CF94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13EE5250-5184-40BF-9DF2-E25C8ED2F7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45F0B04-CD2F-4DFA-BC25-7CD1B4723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9120A221-52E9-45D0-A6EA-2E4B7BA91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EF69602-360C-4C8D-A2EC-558B20F58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C20FAB78-4165-4488-A328-3396610F0F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5FECEB49-DD6B-46B0-96F6-9B56A3AA9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C9BB7828-91C2-45AB-B2EB-A77E93E5D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658D9842-FFBE-40DA-AD41-4067978A6A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A9D92EE-93D9-42DE-9645-2C81E20E04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318C150F-1B6F-4BD1-9052-EA20D0294B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ECCDB6DC-96CE-4D4A-917E-DAC5774837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1C4B445-E267-49A6-AB25-07B182211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658BDCEC-CCF4-470A-A624-152E41F988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C55D99E0-6D1B-4979-BC1C-0F54F485AA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8BFEC78-630A-4A9D-B4BF-92B08A1588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7DFC065A-13A3-45D2-ACB7-1068F4A69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2551881-1E40-4ABC-A1FC-686D1B2D2D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445FBD3-DA73-4FF1-8388-AED59D7678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FB492AB2-E246-471D-A23E-7A279EDAED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A5DDB3BB-3E22-49A4-B920-BBC68FD6D1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444814FE-01E1-4C6F-AE3A-46BDA527BB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D90DA665-0CFA-4ADB-89FF-9F79AC293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249E6A0-5BFC-4622-B59D-F5082F67B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3BD83E7E-1DA8-4060-9D1A-803D065427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794C0F59-9A0F-4340-BCD2-20B5BBBE5E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41" name="Freeform: Shape 140">
            <a:extLst>
              <a:ext uri="{FF2B5EF4-FFF2-40B4-BE49-F238E27FC236}">
                <a16:creationId xmlns:a16="http://schemas.microsoft.com/office/drawing/2014/main" id="{A7050958-138C-4DA8-9DF5-1A9D65C19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133265" y="-2152219"/>
            <a:ext cx="6858000" cy="11162439"/>
          </a:xfrm>
          <a:custGeom>
            <a:avLst/>
            <a:gdLst>
              <a:gd name="connsiteX0" fmla="*/ 6858000 w 6858000"/>
              <a:gd name="connsiteY0" fmla="*/ 0 h 11162439"/>
              <a:gd name="connsiteX1" fmla="*/ 6858000 w 6858000"/>
              <a:gd name="connsiteY1" fmla="*/ 7095240 h 11162439"/>
              <a:gd name="connsiteX2" fmla="*/ 6857998 w 6858000"/>
              <a:gd name="connsiteY2" fmla="*/ 7095240 h 11162439"/>
              <a:gd name="connsiteX3" fmla="*/ 6857998 w 6858000"/>
              <a:gd name="connsiteY3" fmla="*/ 10339528 h 11162439"/>
              <a:gd name="connsiteX4" fmla="*/ 0 w 6858000"/>
              <a:gd name="connsiteY4" fmla="*/ 10925458 h 11162439"/>
              <a:gd name="connsiteX5" fmla="*/ 0 w 6858000"/>
              <a:gd name="connsiteY5" fmla="*/ 7095240 h 11162439"/>
              <a:gd name="connsiteX6" fmla="*/ 0 w 6858000"/>
              <a:gd name="connsiteY6" fmla="*/ 6778313 h 11162439"/>
              <a:gd name="connsiteX7" fmla="*/ 0 w 6858000"/>
              <a:gd name="connsiteY7" fmla="*/ 0 h 1116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11162439">
                <a:moveTo>
                  <a:pt x="6858000" y="0"/>
                </a:moveTo>
                <a:lnTo>
                  <a:pt x="6858000" y="7095240"/>
                </a:lnTo>
                <a:lnTo>
                  <a:pt x="6857998" y="7095240"/>
                </a:lnTo>
                <a:lnTo>
                  <a:pt x="6857998" y="10339528"/>
                </a:lnTo>
                <a:cubicBezTo>
                  <a:pt x="3428999" y="10339528"/>
                  <a:pt x="3428999" y="11696417"/>
                  <a:pt x="0" y="10925458"/>
                </a:cubicBezTo>
                <a:lnTo>
                  <a:pt x="0" y="7095240"/>
                </a:lnTo>
                <a:lnTo>
                  <a:pt x="0" y="6778313"/>
                </a:lnTo>
                <a:lnTo>
                  <a:pt x="0" y="0"/>
                </a:lnTo>
                <a:close/>
              </a:path>
            </a:pathLst>
          </a:cu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Body worn camera CC-BY-SA 2.0 West Midlands Police">
            <a:extLst>
              <a:ext uri="{FF2B5EF4-FFF2-40B4-BE49-F238E27FC236}">
                <a16:creationId xmlns:a16="http://schemas.microsoft.com/office/drawing/2014/main" id="{E7A99964-0EED-4F36-9D5D-DDCBEE248231}"/>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t="3239" r="-1" b="4758"/>
          <a:stretch/>
        </p:blipFill>
        <p:spPr bwMode="auto">
          <a:xfrm>
            <a:off x="-18954" y="10"/>
            <a:ext cx="11167367" cy="6857990"/>
          </a:xfrm>
          <a:custGeom>
            <a:avLst/>
            <a:gdLst/>
            <a:ahLst/>
            <a:cxnLst/>
            <a:rect l="l" t="t" r="r" b="b"/>
            <a:pathLst>
              <a:path w="12142767" h="6858000">
                <a:moveTo>
                  <a:pt x="0" y="0"/>
                </a:moveTo>
                <a:lnTo>
                  <a:pt x="11251490" y="0"/>
                </a:lnTo>
                <a:lnTo>
                  <a:pt x="11255634" y="308191"/>
                </a:lnTo>
                <a:cubicBezTo>
                  <a:pt x="11341049" y="3428907"/>
                  <a:pt x="12695043" y="3532715"/>
                  <a:pt x="11886084" y="6854559"/>
                </a:cubicBezTo>
                <a:lnTo>
                  <a:pt x="7539784" y="6854559"/>
                </a:lnTo>
                <a:lnTo>
                  <a:pt x="753978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E0461A-C653-4096-BCA9-C393E6D959A5}"/>
              </a:ext>
            </a:extLst>
          </p:cNvPr>
          <p:cNvSpPr>
            <a:spLocks noGrp="1"/>
          </p:cNvSpPr>
          <p:nvPr>
            <p:ph type="title"/>
          </p:nvPr>
        </p:nvSpPr>
        <p:spPr>
          <a:xfrm>
            <a:off x="684225" y="746841"/>
            <a:ext cx="9339075" cy="2682160"/>
          </a:xfrm>
        </p:spPr>
        <p:txBody>
          <a:bodyPr vert="horz" lIns="91440" tIns="45720" rIns="91440" bIns="45720" rtlCol="0" anchor="b">
            <a:normAutofit/>
          </a:bodyPr>
          <a:lstStyle/>
          <a:p>
            <a:r>
              <a:rPr lang="en-US" sz="5400">
                <a:solidFill>
                  <a:srgbClr val="FFFFFF"/>
                </a:solidFill>
              </a:rPr>
              <a:t>This Week…</a:t>
            </a:r>
          </a:p>
        </p:txBody>
      </p:sp>
      <p:sp>
        <p:nvSpPr>
          <p:cNvPr id="3" name="Content Placeholder 2">
            <a:extLst>
              <a:ext uri="{FF2B5EF4-FFF2-40B4-BE49-F238E27FC236}">
                <a16:creationId xmlns:a16="http://schemas.microsoft.com/office/drawing/2014/main" id="{DF37D451-8A45-4677-9F57-6D4FD680AE33}"/>
              </a:ext>
            </a:extLst>
          </p:cNvPr>
          <p:cNvSpPr>
            <a:spLocks noGrp="1"/>
          </p:cNvSpPr>
          <p:nvPr>
            <p:ph idx="1"/>
          </p:nvPr>
        </p:nvSpPr>
        <p:spPr>
          <a:xfrm>
            <a:off x="684225" y="3674327"/>
            <a:ext cx="9339075" cy="1380213"/>
          </a:xfrm>
        </p:spPr>
        <p:txBody>
          <a:bodyPr vert="horz" lIns="91440" tIns="45720" rIns="91440" bIns="45720" rtlCol="0">
            <a:normAutofit/>
          </a:bodyPr>
          <a:lstStyle/>
          <a:p>
            <a:pPr marL="0" indent="0">
              <a:buNone/>
            </a:pPr>
            <a:r>
              <a:rPr lang="en-US" sz="2400">
                <a:solidFill>
                  <a:srgbClr val="FFFFFF"/>
                </a:solidFill>
              </a:rPr>
              <a:t>What works best: Body Worn Video</a:t>
            </a:r>
          </a:p>
        </p:txBody>
      </p:sp>
    </p:spTree>
    <p:extLst>
      <p:ext uri="{BB962C8B-B14F-4D97-AF65-F5344CB8AC3E}">
        <p14:creationId xmlns:p14="http://schemas.microsoft.com/office/powerpoint/2010/main" val="4290923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D1FEA2-AFB3-4160-AD46-30A807296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 name="Group 9">
            <a:extLst>
              <a:ext uri="{FF2B5EF4-FFF2-40B4-BE49-F238E27FC236}">
                <a16:creationId xmlns:a16="http://schemas.microsoft.com/office/drawing/2014/main" id="{514AF8D4-8E5C-4E3A-999F-1FE86654EE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AA8BE230-DCEC-4180-B5D3-EA65C4A343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4034248-80AA-4C75-A898-0CBAF23E74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27431FC-0100-44D0-999E-3EF9B361E1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71491DF-0796-4A80-B724-6CAAD85E57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C3FFC75-C94A-4427-85D1-26F0028AC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0F1554D-792C-4554-B623-F99A47B1B2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6371075-9273-4FF4-A45B-606B94306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844A38F-298C-477B-8764-0A32E50DD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78CA47-3A09-4651-B57D-690F14C78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CB69771-B806-4E29-834E-E0BBE273B8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27EE3C0-1B82-43F3-AF55-5D1D6FBF47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1898DA7-BA6E-4B4C-8139-596D59F482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F121E84-2FAA-4948-B3B3-F1FE69ED87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1C2C1AC-3864-47AA-B22A-D350A3A04E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DFADCA4-3AD3-4D6C-81B7-259F203594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6D515CD-A4F0-4B0A-B6BB-11A2774FBB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CB97DD1-8D17-426C-BC2A-B34FE5836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5865967-B063-41EC-85BC-A5CF90367E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BC63DB2-5B99-42B5-9B7F-826B0BD876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B694AB-9FC1-4857-A6CD-1FEC6D183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42AE103-97D9-407D-BCE0-9FA475661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30AC9FC-9BF1-4F78-B0F9-4E024D0C6D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C77E885-6F2C-4E94-88DF-7E6BEF98AC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62840B5-21D6-4B05-802E-549F1A92A1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B21055F-E4D5-474F-B6C7-C44BC1244B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C49B031-FD8F-422C-AA54-9FB482600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AF843B0-2A4F-4989-8B91-BDB7FECE7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0BC5B75-FAF9-427D-BD65-D37C1BF973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0BFA052-2C6E-4F70-BF95-50DAC0649E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DD7C7F8-6562-470D-B38E-21F56B2AB2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6C7B2A1-F80D-4F4A-88E1-5FFB02B70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9AA2BC59-928B-43C3-B9E7-D77D4F3EE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95947" y="1516209"/>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DB8304B-F174-45B9-925A-23A30F6AE795}"/>
              </a:ext>
            </a:extLst>
          </p:cNvPr>
          <p:cNvSpPr>
            <a:spLocks noGrp="1"/>
          </p:cNvSpPr>
          <p:nvPr>
            <p:ph type="title"/>
          </p:nvPr>
        </p:nvSpPr>
        <p:spPr>
          <a:xfrm>
            <a:off x="691079" y="725952"/>
            <a:ext cx="10325000" cy="1387118"/>
          </a:xfrm>
        </p:spPr>
        <p:txBody>
          <a:bodyPr>
            <a:normAutofit/>
          </a:bodyPr>
          <a:lstStyle/>
          <a:p>
            <a:r>
              <a:rPr lang="en-GB" dirty="0"/>
              <a:t>How do we find out “What works best”?</a:t>
            </a:r>
          </a:p>
        </p:txBody>
      </p:sp>
      <p:sp>
        <p:nvSpPr>
          <p:cNvPr id="3" name="Content Placeholder 2">
            <a:extLst>
              <a:ext uri="{FF2B5EF4-FFF2-40B4-BE49-F238E27FC236}">
                <a16:creationId xmlns:a16="http://schemas.microsoft.com/office/drawing/2014/main" id="{01C37006-343D-4005-80EA-E4F82D7331BC}"/>
              </a:ext>
            </a:extLst>
          </p:cNvPr>
          <p:cNvSpPr>
            <a:spLocks noGrp="1"/>
          </p:cNvSpPr>
          <p:nvPr>
            <p:ph idx="1"/>
          </p:nvPr>
        </p:nvSpPr>
        <p:spPr>
          <a:xfrm>
            <a:off x="1202548" y="2340129"/>
            <a:ext cx="8817702" cy="3836833"/>
          </a:xfrm>
        </p:spPr>
        <p:txBody>
          <a:bodyPr>
            <a:normAutofit lnSpcReduction="10000"/>
          </a:bodyPr>
          <a:lstStyle/>
          <a:p>
            <a:pPr>
              <a:lnSpc>
                <a:spcPct val="100000"/>
              </a:lnSpc>
            </a:pPr>
            <a:r>
              <a:rPr lang="en-GB" sz="1600" dirty="0"/>
              <a:t>Randomized Control Trials (RCT)</a:t>
            </a:r>
            <a:endParaRPr lang="en-GB" sz="1600" dirty="0">
              <a:cs typeface="Calibri"/>
            </a:endParaRPr>
          </a:p>
          <a:p>
            <a:pPr>
              <a:lnSpc>
                <a:spcPct val="100000"/>
              </a:lnSpc>
            </a:pPr>
            <a:endParaRPr lang="en-GB" sz="1600" dirty="0"/>
          </a:p>
          <a:p>
            <a:pPr>
              <a:lnSpc>
                <a:spcPct val="100000"/>
              </a:lnSpc>
            </a:pPr>
            <a:r>
              <a:rPr lang="en-GB" sz="1600" dirty="0"/>
              <a:t>An empirical study of a subject known as a population (shared characteristics) </a:t>
            </a:r>
            <a:r>
              <a:rPr lang="en-GB" sz="1600" dirty="0" err="1"/>
              <a:t>i.e</a:t>
            </a:r>
            <a:r>
              <a:rPr lang="en-GB" sz="1600" dirty="0"/>
              <a:t> – Victims of Domestic Abuse</a:t>
            </a:r>
          </a:p>
          <a:p>
            <a:pPr marL="0" indent="0">
              <a:lnSpc>
                <a:spcPct val="100000"/>
              </a:lnSpc>
              <a:buNone/>
            </a:pPr>
            <a:endParaRPr lang="en-GB" sz="1600" dirty="0">
              <a:cs typeface="Calibri" panose="020F0502020204030204"/>
            </a:endParaRPr>
          </a:p>
          <a:p>
            <a:pPr lvl="1">
              <a:lnSpc>
                <a:spcPct val="100000"/>
              </a:lnSpc>
            </a:pPr>
            <a:r>
              <a:rPr lang="en-GB" sz="1600" dirty="0"/>
              <a:t>The population could also be a place i.e. a car park or car parks where crime was high.</a:t>
            </a:r>
          </a:p>
          <a:p>
            <a:pPr>
              <a:lnSpc>
                <a:spcPct val="100000"/>
              </a:lnSpc>
            </a:pPr>
            <a:endParaRPr lang="en-GB" sz="1600" dirty="0"/>
          </a:p>
          <a:p>
            <a:pPr>
              <a:lnSpc>
                <a:spcPct val="100000"/>
              </a:lnSpc>
            </a:pPr>
            <a:r>
              <a:rPr lang="en-GB" sz="1600" dirty="0"/>
              <a:t>But choosing who to ask or what area to look at can be problematic.</a:t>
            </a:r>
          </a:p>
          <a:p>
            <a:pPr lvl="1">
              <a:lnSpc>
                <a:spcPct val="100000"/>
              </a:lnSpc>
            </a:pPr>
            <a:r>
              <a:rPr lang="en-GB" sz="1400" dirty="0"/>
              <a:t>What issues can you think of that might occur when choosing a population to study?</a:t>
            </a:r>
          </a:p>
          <a:p>
            <a:pPr>
              <a:lnSpc>
                <a:spcPct val="100000"/>
              </a:lnSpc>
            </a:pPr>
            <a:endParaRPr lang="en-GB" sz="1600" dirty="0"/>
          </a:p>
          <a:p>
            <a:pPr marL="0" indent="0">
              <a:lnSpc>
                <a:spcPct val="100000"/>
              </a:lnSpc>
              <a:buNone/>
            </a:pPr>
            <a:r>
              <a:rPr lang="en-GB" sz="1600" b="1" dirty="0"/>
              <a:t>As with any research the outcome is only as good as your selection of sample to research</a:t>
            </a:r>
          </a:p>
          <a:p>
            <a:pPr>
              <a:lnSpc>
                <a:spcPct val="100000"/>
              </a:lnSpc>
            </a:pPr>
            <a:endParaRPr lang="en-GB" sz="1600" dirty="0"/>
          </a:p>
        </p:txBody>
      </p:sp>
    </p:spTree>
    <p:extLst>
      <p:ext uri="{BB962C8B-B14F-4D97-AF65-F5344CB8AC3E}">
        <p14:creationId xmlns:p14="http://schemas.microsoft.com/office/powerpoint/2010/main" val="379000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726E-3EED-43AF-AA66-A6B350039032}"/>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B5A7BEC7-4450-4BD1-A9A2-58FB595EA2A9}"/>
              </a:ext>
            </a:extLst>
          </p:cNvPr>
          <p:cNvSpPr>
            <a:spLocks noGrp="1"/>
          </p:cNvSpPr>
          <p:nvPr>
            <p:ph idx="1"/>
          </p:nvPr>
        </p:nvSpPr>
        <p:spPr>
          <a:xfrm>
            <a:off x="691079" y="2340130"/>
            <a:ext cx="10325000" cy="4108795"/>
          </a:xfrm>
        </p:spPr>
        <p:txBody>
          <a:bodyPr>
            <a:normAutofit lnSpcReduction="10000"/>
          </a:bodyPr>
          <a:lstStyle/>
          <a:p>
            <a:r>
              <a:rPr lang="en-GB" sz="1800" dirty="0"/>
              <a:t>The impact of Body Worn Video on criminal justice outcomes of domestic abuse incidents in Essex by Owens, Mann &amp; Mckenna (2014)</a:t>
            </a:r>
          </a:p>
          <a:p>
            <a:endParaRPr lang="en-GB" sz="1800" dirty="0"/>
          </a:p>
          <a:p>
            <a:r>
              <a:rPr lang="en-GB" sz="1800" dirty="0"/>
              <a:t>The College of Policing worked in collaboration with Essex Police to test the impact of Body Worn Video (BWV) cameras on criminal justice outcomes of Domestic Abuse (DA) incidents.</a:t>
            </a:r>
          </a:p>
          <a:p>
            <a:endParaRPr lang="en-GB" sz="1800" dirty="0"/>
          </a:p>
          <a:p>
            <a:r>
              <a:rPr lang="en-GB" sz="1800" dirty="0"/>
              <a:t>The BWV were implemented as a randomised controlled trial which allows strong statements to be made about the impact of the cameras because it can establish “cause and effect” relationships.</a:t>
            </a:r>
          </a:p>
          <a:p>
            <a:endParaRPr lang="en-GB" sz="1800" dirty="0"/>
          </a:p>
          <a:p>
            <a:pPr lvl="1"/>
            <a:r>
              <a:rPr lang="en-GB" sz="1600" dirty="0"/>
              <a:t>Can you think of any ethical or pragmatic issues with deploying this technology as a randomised control trial?</a:t>
            </a:r>
          </a:p>
        </p:txBody>
      </p:sp>
    </p:spTree>
    <p:extLst>
      <p:ext uri="{BB962C8B-B14F-4D97-AF65-F5344CB8AC3E}">
        <p14:creationId xmlns:p14="http://schemas.microsoft.com/office/powerpoint/2010/main" val="1808453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25F8C-1CC4-4859-A7FE-E9E9E913F24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8E5895D-9960-42BA-BDEB-7CA3DA2BC7FA}"/>
              </a:ext>
            </a:extLst>
          </p:cNvPr>
          <p:cNvSpPr>
            <a:spLocks noGrp="1"/>
          </p:cNvSpPr>
          <p:nvPr>
            <p:ph idx="1"/>
          </p:nvPr>
        </p:nvSpPr>
        <p:spPr/>
        <p:txBody>
          <a:bodyPr>
            <a:normAutofit lnSpcReduction="10000"/>
          </a:bodyPr>
          <a:lstStyle/>
          <a:p>
            <a:r>
              <a:rPr lang="en-GB" dirty="0"/>
              <a:t>Following four domestic murders that took place between 2008 and 2011, Essex Police have been implementing a range of measures to improve its response to victims of domestic abuse. </a:t>
            </a:r>
          </a:p>
          <a:p>
            <a:endParaRPr lang="en-GB" dirty="0"/>
          </a:p>
          <a:p>
            <a:r>
              <a:rPr lang="en-GB" dirty="0"/>
              <a:t>One of these measures was the introduction of BWV cameras for use by response officers. </a:t>
            </a:r>
          </a:p>
          <a:p>
            <a:endParaRPr lang="en-GB" dirty="0"/>
          </a:p>
          <a:p>
            <a:r>
              <a:rPr lang="en-GB" dirty="0"/>
              <a:t>The rationale for using BWV cameras was to improve the volume of incidents that progressed through the Criminal Justice System (CJS) to conviction. </a:t>
            </a:r>
          </a:p>
          <a:p>
            <a:endParaRPr lang="en-GB" dirty="0"/>
          </a:p>
        </p:txBody>
      </p:sp>
    </p:spTree>
    <p:extLst>
      <p:ext uri="{BB962C8B-B14F-4D97-AF65-F5344CB8AC3E}">
        <p14:creationId xmlns:p14="http://schemas.microsoft.com/office/powerpoint/2010/main" val="71041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29600-C3C7-4E78-94E0-39B2CAF2C3B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45784399-BE65-43F6-B917-4CFB07BEE4D1}"/>
              </a:ext>
            </a:extLst>
          </p:cNvPr>
          <p:cNvSpPr>
            <a:spLocks noGrp="1"/>
          </p:cNvSpPr>
          <p:nvPr>
            <p:ph idx="1"/>
          </p:nvPr>
        </p:nvSpPr>
        <p:spPr/>
        <p:txBody>
          <a:bodyPr>
            <a:normAutofit/>
          </a:bodyPr>
          <a:lstStyle/>
          <a:p>
            <a:r>
              <a:rPr lang="en-GB" dirty="0">
                <a:solidFill>
                  <a:schemeClr val="tx1"/>
                </a:solidFill>
              </a:rPr>
              <a:t>Previous research has suggested that attrition of DA incidents out of the CJS process is a particular issue, with only 7% of incidents resulting in a charge in one force.</a:t>
            </a:r>
            <a:endParaRPr lang="en-GB" dirty="0">
              <a:solidFill>
                <a:schemeClr val="tx1"/>
              </a:solidFill>
              <a:cs typeface="Calibri"/>
            </a:endParaRPr>
          </a:p>
          <a:p>
            <a:endParaRPr lang="en-GB" dirty="0">
              <a:solidFill>
                <a:schemeClr val="tx1"/>
              </a:solidFill>
            </a:endParaRPr>
          </a:p>
          <a:p>
            <a:r>
              <a:rPr lang="en-GB" dirty="0">
                <a:solidFill>
                  <a:schemeClr val="tx1"/>
                </a:solidFill>
              </a:rPr>
              <a:t>Rape &amp; sexual offence conviction rates are also very low from point of reporting</a:t>
            </a:r>
          </a:p>
          <a:p>
            <a:endParaRPr lang="en-GB" dirty="0">
              <a:solidFill>
                <a:schemeClr val="tx1"/>
              </a:solidFill>
            </a:endParaRPr>
          </a:p>
          <a:p>
            <a:endParaRPr lang="en-GB" dirty="0">
              <a:solidFill>
                <a:schemeClr val="tx1"/>
              </a:solidFill>
            </a:endParaRPr>
          </a:p>
          <a:p>
            <a:r>
              <a:rPr lang="en-GB" b="1" dirty="0">
                <a:solidFill>
                  <a:schemeClr val="tx1"/>
                </a:solidFill>
              </a:rPr>
              <a:t>Why might that be?</a:t>
            </a:r>
          </a:p>
        </p:txBody>
      </p:sp>
    </p:spTree>
    <p:extLst>
      <p:ext uri="{BB962C8B-B14F-4D97-AF65-F5344CB8AC3E}">
        <p14:creationId xmlns:p14="http://schemas.microsoft.com/office/powerpoint/2010/main" val="3036037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4ECED-8BC5-4B06-A4C4-A11CC35F8E06}"/>
              </a:ext>
            </a:extLst>
          </p:cNvPr>
          <p:cNvSpPr>
            <a:spLocks noGrp="1"/>
          </p:cNvSpPr>
          <p:nvPr>
            <p:ph type="title"/>
          </p:nvPr>
        </p:nvSpPr>
        <p:spPr/>
        <p:txBody>
          <a:bodyPr/>
          <a:lstStyle/>
          <a:p>
            <a:r>
              <a:rPr lang="en-GB" dirty="0"/>
              <a:t>Short Film on Body Worn Video</a:t>
            </a:r>
          </a:p>
        </p:txBody>
      </p:sp>
      <p:sp>
        <p:nvSpPr>
          <p:cNvPr id="3" name="Content Placeholder 2">
            <a:extLst>
              <a:ext uri="{FF2B5EF4-FFF2-40B4-BE49-F238E27FC236}">
                <a16:creationId xmlns:a16="http://schemas.microsoft.com/office/drawing/2014/main" id="{4E120A75-F6A1-4808-9BAD-516F78988BCB}"/>
              </a:ext>
            </a:extLst>
          </p:cNvPr>
          <p:cNvSpPr>
            <a:spLocks noGrp="1"/>
          </p:cNvSpPr>
          <p:nvPr>
            <p:ph idx="1"/>
          </p:nvPr>
        </p:nvSpPr>
        <p:spPr/>
        <p:txBody>
          <a:bodyPr/>
          <a:lstStyle/>
          <a:p>
            <a:r>
              <a:rPr lang="en-GB" dirty="0">
                <a:ea typeface="+mn-lt"/>
                <a:cs typeface="+mn-lt"/>
                <a:hlinkClick r:id="rId2"/>
              </a:rPr>
              <a:t>https://www.youtube.com/watch?v=eNE_bvX7DNQ&amp;feature=youtu.be&amp;t=3</a:t>
            </a:r>
            <a:endParaRPr lang="en-US" dirty="0"/>
          </a:p>
        </p:txBody>
      </p:sp>
    </p:spTree>
    <p:extLst>
      <p:ext uri="{BB962C8B-B14F-4D97-AF65-F5344CB8AC3E}">
        <p14:creationId xmlns:p14="http://schemas.microsoft.com/office/powerpoint/2010/main" val="1837232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7C3C2D0-A48F-4A6F-9C7D-888E9DFE6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 name="Group 9">
            <a:extLst>
              <a:ext uri="{FF2B5EF4-FFF2-40B4-BE49-F238E27FC236}">
                <a16:creationId xmlns:a16="http://schemas.microsoft.com/office/drawing/2014/main" id="{E37E539E-8E53-45C6-9EEF-BF0998DEDB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592B81EA-9142-4843-9DC4-B3B5945E3F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6D0167D-BCD6-40C9-9439-B218DAC26B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BC2F72-CF0A-4BA3-9D44-4E126B58F4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5B957B0-AAF9-40DA-86CD-DFACC7EB14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3D3CBDA-22C0-4F55-8D19-908B3CD29F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45983-2EEE-4AFF-9780-BB72BDCC3D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FF41724-D1CB-4EB7-8375-C7E1B34312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7A52220-57D7-4107-AAB4-DD7CAF08D2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C2D2F73-51AF-431F-BDA8-97704FBA28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CE77D9F-7762-445F-92C5-3D1F544A0E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F43ED7-CA1B-4E85-8CD4-5B3C0B4D7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576CDD2-AC2A-4A8F-9B0F-D25298B5C2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8D55A21-56BE-4FF0-8BC6-111865E291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71F41FC-CAF2-4220-9170-2EB7DB2633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9336BB3-E7C0-4644-ADD3-897281393E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A916F6F-0665-4C6A-9431-3AD86B94C8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4106CE4-7D9D-49DF-897A-822D5BF520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8BA2056-CDBA-4C2C-93A7-49A9A5773B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5CAEC81-0897-4760-8DBD-9EBF631CF4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9AC6E5B-B82D-46BB-990B-13E38336A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519FAF4-4633-481B-ACE9-F2B1A17719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F74408F-797A-4076-897E-818A009890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9CFCD45-5E6A-40DF-8434-FAF095A442F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9ABFC3-761E-4D3D-99D2-C167DF99CD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FFB5E4A-E2C0-4323-8F3E-45C39D83D5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0AC1BFB-C0BB-4C88-9FB9-A1C4767EC7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CC1A783-C784-4F05-9753-E8E230B142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1D89B71-AD25-443D-8B91-17E8A3CCF4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E1C8879-01F2-4BCF-94F0-BAD8E22FF6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A9E1DCE-FD5E-427D-8653-B1FFB8EAC5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E35E521-8B46-446A-A31E-1952BB38A0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69F0804E-F8DE-40E7-90F4-68B638136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8923" y="205909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0C95002-3295-4A34-A954-906C392F4C74}"/>
              </a:ext>
            </a:extLst>
          </p:cNvPr>
          <p:cNvSpPr>
            <a:spLocks noGrp="1"/>
          </p:cNvSpPr>
          <p:nvPr>
            <p:ph type="title"/>
          </p:nvPr>
        </p:nvSpPr>
        <p:spPr>
          <a:xfrm>
            <a:off x="691079" y="725951"/>
            <a:ext cx="10312570" cy="1940129"/>
          </a:xfrm>
        </p:spPr>
        <p:txBody>
          <a:bodyPr anchor="b">
            <a:normAutofit/>
          </a:bodyPr>
          <a:lstStyle/>
          <a:p>
            <a:r>
              <a:rPr lang="en-GB" dirty="0"/>
              <a:t>Example</a:t>
            </a:r>
          </a:p>
        </p:txBody>
      </p:sp>
      <p:sp>
        <p:nvSpPr>
          <p:cNvPr id="3" name="Content Placeholder 2">
            <a:extLst>
              <a:ext uri="{FF2B5EF4-FFF2-40B4-BE49-F238E27FC236}">
                <a16:creationId xmlns:a16="http://schemas.microsoft.com/office/drawing/2014/main" id="{95870F0C-E9D1-4E48-B60B-73D6E3F10B76}"/>
              </a:ext>
            </a:extLst>
          </p:cNvPr>
          <p:cNvSpPr>
            <a:spLocks noGrp="1"/>
          </p:cNvSpPr>
          <p:nvPr>
            <p:ph idx="1"/>
          </p:nvPr>
        </p:nvSpPr>
        <p:spPr>
          <a:xfrm>
            <a:off x="6092892" y="2886114"/>
            <a:ext cx="5408029" cy="3257287"/>
          </a:xfrm>
        </p:spPr>
        <p:txBody>
          <a:bodyPr>
            <a:normAutofit/>
          </a:bodyPr>
          <a:lstStyle/>
          <a:p>
            <a:r>
              <a:rPr lang="en-GB" dirty="0"/>
              <a:t>Do you feel that BWV would help in the investigation of Domestic Abuse crime?</a:t>
            </a:r>
          </a:p>
          <a:p>
            <a:endParaRPr lang="en-GB" dirty="0"/>
          </a:p>
          <a:p>
            <a:r>
              <a:rPr lang="en-GB" dirty="0"/>
              <a:t>If so how?</a:t>
            </a:r>
          </a:p>
          <a:p>
            <a:endParaRPr lang="en-GB" dirty="0"/>
          </a:p>
          <a:p>
            <a:r>
              <a:rPr lang="en-GB" dirty="0"/>
              <a:t>If not why not?</a:t>
            </a:r>
          </a:p>
          <a:p>
            <a:endParaRPr lang="en-GB" dirty="0"/>
          </a:p>
        </p:txBody>
      </p:sp>
    </p:spTree>
    <p:extLst>
      <p:ext uri="{BB962C8B-B14F-4D97-AF65-F5344CB8AC3E}">
        <p14:creationId xmlns:p14="http://schemas.microsoft.com/office/powerpoint/2010/main" val="6840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45A98-B3C4-430B-BBAD-97A50C28F63D}"/>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917F0D6-7D3C-4A24-AE07-B84C58D32348}"/>
              </a:ext>
            </a:extLst>
          </p:cNvPr>
          <p:cNvSpPr>
            <a:spLocks noGrp="1"/>
          </p:cNvSpPr>
          <p:nvPr>
            <p:ph idx="1"/>
          </p:nvPr>
        </p:nvSpPr>
        <p:spPr>
          <a:xfrm>
            <a:off x="691079" y="2340131"/>
            <a:ext cx="10325000" cy="4283306"/>
          </a:xfrm>
        </p:spPr>
        <p:txBody>
          <a:bodyPr>
            <a:normAutofit fontScale="92500" lnSpcReduction="20000"/>
          </a:bodyPr>
          <a:lstStyle/>
          <a:p>
            <a:pPr marL="0" indent="0">
              <a:buNone/>
            </a:pPr>
            <a:r>
              <a:rPr lang="en-GB" dirty="0">
                <a:solidFill>
                  <a:schemeClr val="tx1"/>
                </a:solidFill>
              </a:rPr>
              <a:t>Those involved with the study felt that BWV may help because;</a:t>
            </a:r>
          </a:p>
          <a:p>
            <a:pPr marL="0" indent="0">
              <a:buNone/>
            </a:pPr>
            <a:endParaRPr lang="en-GB" dirty="0">
              <a:solidFill>
                <a:schemeClr val="tx1"/>
              </a:solidFill>
            </a:endParaRPr>
          </a:p>
          <a:p>
            <a:r>
              <a:rPr lang="en-GB" b="1" dirty="0">
                <a:solidFill>
                  <a:schemeClr val="tx1"/>
                </a:solidFill>
              </a:rPr>
              <a:t>Increased accountability </a:t>
            </a:r>
            <a:r>
              <a:rPr lang="en-GB" dirty="0">
                <a:solidFill>
                  <a:schemeClr val="tx1"/>
                </a:solidFill>
              </a:rPr>
              <a:t>- the recording of officer interactions at domestic abuse incidents may increase the likelihood of them following force procedure/stricter adherence to force policies as footage can be viewed after the incident.</a:t>
            </a:r>
          </a:p>
          <a:p>
            <a:endParaRPr lang="en-GB" dirty="0">
              <a:solidFill>
                <a:schemeClr val="tx1"/>
              </a:solidFill>
            </a:endParaRPr>
          </a:p>
          <a:p>
            <a:r>
              <a:rPr lang="en-GB" b="1" dirty="0">
                <a:solidFill>
                  <a:schemeClr val="tx1"/>
                </a:solidFill>
              </a:rPr>
              <a:t>Increased confidence and efficacy </a:t>
            </a:r>
            <a:r>
              <a:rPr lang="en-GB" dirty="0">
                <a:solidFill>
                  <a:schemeClr val="tx1"/>
                </a:solidFill>
              </a:rPr>
              <a:t>- camera recording of evidence at the scene may increase officers’ confidence in securing a successful outcome. This increased confidence may be apparent to suspects, victims and witnesses which in turn could affect their behaviour. </a:t>
            </a:r>
          </a:p>
          <a:p>
            <a:endParaRPr lang="en-GB" b="1" dirty="0">
              <a:solidFill>
                <a:schemeClr val="tx1"/>
              </a:solidFill>
            </a:endParaRPr>
          </a:p>
          <a:p>
            <a:r>
              <a:rPr lang="en-GB" b="1" dirty="0">
                <a:solidFill>
                  <a:schemeClr val="tx1"/>
                </a:solidFill>
              </a:rPr>
              <a:t>Can you see any issues with this?</a:t>
            </a:r>
          </a:p>
        </p:txBody>
      </p:sp>
    </p:spTree>
    <p:extLst>
      <p:ext uri="{BB962C8B-B14F-4D97-AF65-F5344CB8AC3E}">
        <p14:creationId xmlns:p14="http://schemas.microsoft.com/office/powerpoint/2010/main" val="4103436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BB274-E7C2-4CD5-852C-8BF664C170D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B9F656D6-2442-468E-81AE-62FA51EB9F7A}"/>
              </a:ext>
            </a:extLst>
          </p:cNvPr>
          <p:cNvSpPr>
            <a:spLocks noGrp="1"/>
          </p:cNvSpPr>
          <p:nvPr>
            <p:ph idx="1"/>
          </p:nvPr>
        </p:nvSpPr>
        <p:spPr>
          <a:xfrm>
            <a:off x="691079" y="2340130"/>
            <a:ext cx="10325000" cy="4051433"/>
          </a:xfrm>
        </p:spPr>
        <p:txBody>
          <a:bodyPr>
            <a:normAutofit/>
          </a:bodyPr>
          <a:lstStyle/>
          <a:p>
            <a:r>
              <a:rPr lang="en-GB" sz="2400" dirty="0"/>
              <a:t>There was no significant difference between whether a camera was present or not in the rate at which incidents resulted in a sanction detection (SD). However, there was evidence to suggest that use of the camera affected the type of SD. </a:t>
            </a:r>
          </a:p>
          <a:p>
            <a:r>
              <a:rPr lang="en-GB" sz="2400" dirty="0"/>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p:txBody>
      </p:sp>
    </p:spTree>
    <p:extLst>
      <p:ext uri="{BB962C8B-B14F-4D97-AF65-F5344CB8AC3E}">
        <p14:creationId xmlns:p14="http://schemas.microsoft.com/office/powerpoint/2010/main" val="347389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64F52-9C9D-4195-8707-F7380F25CEB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7A834BD2-1D3F-447D-9122-A06EAD043C15}"/>
              </a:ext>
            </a:extLst>
          </p:cNvPr>
          <p:cNvSpPr>
            <a:spLocks noGrp="1"/>
          </p:cNvSpPr>
          <p:nvPr>
            <p:ph idx="1"/>
          </p:nvPr>
        </p:nvSpPr>
        <p:spPr/>
        <p:txBody>
          <a:bodyPr>
            <a:normAutofit/>
          </a:bodyPr>
          <a:lstStyle/>
          <a:p>
            <a:r>
              <a:rPr lang="en-GB" sz="2400" dirty="0"/>
              <a:t>There was no evidence to suggest the cameras work differently for different types of officer, victim or area. However, the presence of the camera increases the probability of an individual being charged (as opposed to other forms of detection). </a:t>
            </a:r>
          </a:p>
          <a:p>
            <a:r>
              <a:rPr lang="en-GB" sz="2400" dirty="0"/>
              <a:t>There were no differences in incidents being recorded as crimes, or rates of arrest, and too few cases to identify impact on guilty pleas and sentencing at this time.</a:t>
            </a:r>
          </a:p>
          <a:p>
            <a:pPr marL="0" indent="0">
              <a:buNone/>
            </a:pPr>
            <a:endParaRPr lang="en-GB" sz="2400" dirty="0"/>
          </a:p>
        </p:txBody>
      </p:sp>
    </p:spTree>
    <p:extLst>
      <p:ext uri="{BB962C8B-B14F-4D97-AF65-F5344CB8AC3E}">
        <p14:creationId xmlns:p14="http://schemas.microsoft.com/office/powerpoint/2010/main" val="294934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0702-BB9B-47C6-808B-6AE730BF1F8E}"/>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0560F760-D49D-435B-8028-42D5C15B1AFB}"/>
              </a:ext>
            </a:extLst>
          </p:cNvPr>
          <p:cNvSpPr>
            <a:spLocks noGrp="1"/>
          </p:cNvSpPr>
          <p:nvPr>
            <p:ph idx="1"/>
          </p:nvPr>
        </p:nvSpPr>
        <p:spPr>
          <a:xfrm>
            <a:off x="691079" y="2340130"/>
            <a:ext cx="10325000" cy="4060669"/>
          </a:xfrm>
        </p:spPr>
        <p:txBody>
          <a:bodyPr>
            <a:normAutofit fontScale="92500" lnSpcReduction="20000"/>
          </a:bodyPr>
          <a:lstStyle/>
          <a:p>
            <a:r>
              <a:rPr lang="en-GB" sz="2400" dirty="0"/>
              <a:t>Overall, the trial showed that issuing officers with BWV, could be effective at increasing the charging rates of detected domestic abuse incidents. </a:t>
            </a:r>
          </a:p>
          <a:p>
            <a:r>
              <a:rPr lang="en-GB" sz="2400" dirty="0"/>
              <a:t>However, the findings from the officer interviews and surveys also give a good context of considerable practical challenges that the officers faced when using the cameras and a lower than expected usage rate by officers. </a:t>
            </a:r>
          </a:p>
          <a:p>
            <a:r>
              <a:rPr lang="en-GB" sz="2400" dirty="0"/>
              <a:t>These two factors combined may go some way to explain why the impact seen was not as large as seen in other studies and gives scope for potentially larger effects to be found if the technology was more user friendly and officer usage higher. </a:t>
            </a:r>
          </a:p>
          <a:p>
            <a:r>
              <a:rPr lang="en-GB" sz="2400" dirty="0"/>
              <a:t>However, there is still a question, from a victim and public perspective if CJ outcomes are the right outcome. </a:t>
            </a:r>
          </a:p>
          <a:p>
            <a:endParaRPr lang="en-GB" sz="2400" dirty="0"/>
          </a:p>
        </p:txBody>
      </p:sp>
    </p:spTree>
    <p:extLst>
      <p:ext uri="{BB962C8B-B14F-4D97-AF65-F5344CB8AC3E}">
        <p14:creationId xmlns:p14="http://schemas.microsoft.com/office/powerpoint/2010/main" val="3900477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0F6C9-A577-435E-B791-90AFB799593F}"/>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C3FF269B-FA0A-493A-9C50-4AC951253C45}"/>
              </a:ext>
            </a:extLst>
          </p:cNvPr>
          <p:cNvSpPr>
            <a:spLocks noGrp="1"/>
          </p:cNvSpPr>
          <p:nvPr>
            <p:ph idx="1"/>
          </p:nvPr>
        </p:nvSpPr>
        <p:spPr>
          <a:xfrm>
            <a:off x="691079" y="2340131"/>
            <a:ext cx="10325000" cy="4097614"/>
          </a:xfrm>
        </p:spPr>
        <p:txBody>
          <a:bodyPr>
            <a:normAutofit fontScale="92500" lnSpcReduction="20000"/>
          </a:bodyPr>
          <a:lstStyle/>
          <a:p>
            <a:r>
              <a:rPr lang="en-GB" b="0" i="0" dirty="0">
                <a:solidFill>
                  <a:srgbClr val="333333"/>
                </a:solidFill>
                <a:effectLst/>
              </a:rPr>
              <a:t>“We found that the likelihood of force being used in control conditions were roughly twice those in experimental conditions. Similarly, a pre/post analysis of use-of-force and complaints data also support this result: the number of complaints filed against officers dropped from 0.7 complaints per 1,000 contacts to 0.07 per 1,000 contacts.”</a:t>
            </a:r>
          </a:p>
          <a:p>
            <a:endParaRPr lang="en-GB" dirty="0">
              <a:solidFill>
                <a:srgbClr val="333333"/>
              </a:solidFill>
            </a:endParaRPr>
          </a:p>
          <a:p>
            <a:pPr lvl="1"/>
            <a:r>
              <a:rPr lang="en-GB" dirty="0">
                <a:solidFill>
                  <a:srgbClr val="333333"/>
                </a:solidFill>
              </a:rPr>
              <a:t>However, the study also discusses the ethical issues of increased surveillance, the lack of consent in recording those who they interact with, and the low usage rates of officers</a:t>
            </a:r>
          </a:p>
          <a:p>
            <a:pPr lvl="1"/>
            <a:r>
              <a:rPr lang="en-GB" dirty="0">
                <a:solidFill>
                  <a:srgbClr val="333333"/>
                </a:solidFill>
              </a:rPr>
              <a:t>No information on whose behaviour the camera effects: officer or offender.</a:t>
            </a:r>
          </a:p>
          <a:p>
            <a:pPr lvl="1"/>
            <a:endParaRPr lang="en-GB" dirty="0">
              <a:solidFill>
                <a:srgbClr val="333333"/>
              </a:solidFill>
            </a:endParaRPr>
          </a:p>
          <a:p>
            <a:pPr lvl="1"/>
            <a:endParaRPr lang="en-GB" dirty="0">
              <a:solidFill>
                <a:srgbClr val="333333"/>
              </a:solidFill>
            </a:endParaRPr>
          </a:p>
          <a:p>
            <a:pPr algn="r"/>
            <a:r>
              <a:rPr lang="en-GB" sz="1900" b="0" i="0" dirty="0">
                <a:solidFill>
                  <a:srgbClr val="000000"/>
                </a:solidFill>
                <a:effectLst/>
              </a:rPr>
              <a:t>Ariel, B., Farrar, W. and Sutherland, A., 2014. The Effect of Police Body-Worn Cameras on Use of Force and Citizens’ Complaints Against the Police: A Randomized Controlled Trial. </a:t>
            </a:r>
            <a:r>
              <a:rPr lang="en-GB" sz="1900" b="0" i="1" dirty="0">
                <a:solidFill>
                  <a:srgbClr val="000000"/>
                </a:solidFill>
                <a:effectLst/>
              </a:rPr>
              <a:t>Journal of Quantitative Criminology</a:t>
            </a:r>
            <a:r>
              <a:rPr lang="en-GB" sz="1900" b="0" i="0" dirty="0">
                <a:solidFill>
                  <a:srgbClr val="000000"/>
                </a:solidFill>
                <a:effectLst/>
              </a:rPr>
              <a:t>, 31(3), pp.509-535.</a:t>
            </a:r>
            <a:endParaRPr lang="en-GB" sz="1900" dirty="0">
              <a:solidFill>
                <a:srgbClr val="333333"/>
              </a:solidFill>
            </a:endParaRPr>
          </a:p>
        </p:txBody>
      </p:sp>
    </p:spTree>
    <p:extLst>
      <p:ext uri="{BB962C8B-B14F-4D97-AF65-F5344CB8AC3E}">
        <p14:creationId xmlns:p14="http://schemas.microsoft.com/office/powerpoint/2010/main" val="133669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64B44-2DE6-416E-9BD0-4A1FF20723C9}"/>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493434F9-0CED-4E27-BFD6-BED641C28F6D}"/>
              </a:ext>
            </a:extLst>
          </p:cNvPr>
          <p:cNvSpPr>
            <a:spLocks noGrp="1"/>
          </p:cNvSpPr>
          <p:nvPr>
            <p:ph idx="1"/>
          </p:nvPr>
        </p:nvSpPr>
        <p:spPr/>
        <p:txBody>
          <a:bodyPr>
            <a:normAutofit fontScale="85000" lnSpcReduction="10000"/>
          </a:bodyPr>
          <a:lstStyle/>
          <a:p>
            <a:r>
              <a:rPr lang="en-GB" b="0" i="0" dirty="0">
                <a:solidFill>
                  <a:srgbClr val="1C1D1E"/>
                </a:solidFill>
                <a:effectLst/>
                <a:latin typeface="Open Sans" panose="020B0606030504020204" pitchFamily="34" charset="0"/>
              </a:rPr>
              <a:t>“Seventy empirical studies of BWCs were examined covering the impact of cameras on officer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officer perceptions,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citizen perceptions, police investigations, and police organizations. Although officers and citizens are generally supportive of BWC use, BWCs have not had statistically significant or consistent effects on most measures of officer and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or citizens’ views of police. Expectations and concerns surrounding BWCs among police leaders and citizens have not yet been realized by and large in the ways anticipated by each. Additionally, despite the large growth in BWC research, there continues to be a lacuna of knowledge on the impact that BWCs have on police organizations and police–citizen relationships more generally.”</a:t>
            </a:r>
            <a:endParaRPr lang="en-GB" dirty="0"/>
          </a:p>
          <a:p>
            <a:endParaRPr lang="en-GB" dirty="0"/>
          </a:p>
          <a:p>
            <a:pPr algn="r"/>
            <a:r>
              <a:rPr lang="en-GB" b="0" i="0" dirty="0">
                <a:solidFill>
                  <a:srgbClr val="000000"/>
                </a:solidFill>
                <a:effectLst/>
                <a:latin typeface="Open Sans" panose="020B0606030504020204" pitchFamily="34" charset="0"/>
              </a:rPr>
              <a:t>Lum, C., Stoltz, M., Koper, C. and Scherer, J., 2019. Research on body-worn cameras. </a:t>
            </a:r>
            <a:r>
              <a:rPr lang="en-GB" b="0" i="1" dirty="0">
                <a:solidFill>
                  <a:srgbClr val="000000"/>
                </a:solidFill>
                <a:effectLst/>
                <a:latin typeface="Open Sans" panose="020B0606030504020204" pitchFamily="34" charset="0"/>
              </a:rPr>
              <a:t>Criminology and Public Policy</a:t>
            </a:r>
            <a:r>
              <a:rPr lang="en-GB" b="0" i="0" dirty="0">
                <a:solidFill>
                  <a:srgbClr val="000000"/>
                </a:solidFill>
                <a:effectLst/>
                <a:latin typeface="Open Sans" panose="020B0606030504020204" pitchFamily="34" charset="0"/>
              </a:rPr>
              <a:t>, 18(1), pp.93-118.</a:t>
            </a:r>
            <a:endParaRPr lang="en-GB" dirty="0"/>
          </a:p>
        </p:txBody>
      </p:sp>
    </p:spTree>
    <p:extLst>
      <p:ext uri="{BB962C8B-B14F-4D97-AF65-F5344CB8AC3E}">
        <p14:creationId xmlns:p14="http://schemas.microsoft.com/office/powerpoint/2010/main" val="1669533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5500D-0FCF-4FD0-A1E4-C3FA70EDE731}"/>
              </a:ext>
            </a:extLst>
          </p:cNvPr>
          <p:cNvSpPr>
            <a:spLocks noGrp="1"/>
          </p:cNvSpPr>
          <p:nvPr>
            <p:ph type="title"/>
          </p:nvPr>
        </p:nvSpPr>
        <p:spPr/>
        <p:txBody>
          <a:bodyPr/>
          <a:lstStyle/>
          <a:p>
            <a:r>
              <a:rPr lang="en-GB" dirty="0"/>
              <a:t>Exercise 1</a:t>
            </a:r>
          </a:p>
        </p:txBody>
      </p:sp>
      <p:sp>
        <p:nvSpPr>
          <p:cNvPr id="3" name="Content Placeholder 2">
            <a:extLst>
              <a:ext uri="{FF2B5EF4-FFF2-40B4-BE49-F238E27FC236}">
                <a16:creationId xmlns:a16="http://schemas.microsoft.com/office/drawing/2014/main" id="{78BCE0C8-0C91-4441-AF33-C6FFC5E9105E}"/>
              </a:ext>
            </a:extLst>
          </p:cNvPr>
          <p:cNvSpPr>
            <a:spLocks noGrp="1"/>
          </p:cNvSpPr>
          <p:nvPr>
            <p:ph idx="1"/>
          </p:nvPr>
        </p:nvSpPr>
        <p:spPr>
          <a:xfrm>
            <a:off x="691079" y="2340130"/>
            <a:ext cx="10325000" cy="4060669"/>
          </a:xfrm>
        </p:spPr>
        <p:txBody>
          <a:bodyPr>
            <a:normAutofit fontScale="92500" lnSpcReduction="10000"/>
          </a:bodyPr>
          <a:lstStyle/>
          <a:p>
            <a:pPr marL="0" indent="0">
              <a:buNone/>
            </a:pPr>
            <a:r>
              <a:rPr lang="en-US" sz="2400" dirty="0">
                <a:solidFill>
                  <a:schemeClr val="tx1"/>
                </a:solidFill>
              </a:rPr>
              <a:t>Think of a situation in which a crime has occurred in your own life or in the life of a family member, friend, or acquaintance: </a:t>
            </a:r>
          </a:p>
          <a:p>
            <a:pPr lvl="1">
              <a:buFont typeface="Wingdings" panose="05000000000000000000" pitchFamily="2" charset="2"/>
              <a:buChar char="§"/>
            </a:pPr>
            <a:endParaRPr lang="en-US" sz="2000" dirty="0">
              <a:solidFill>
                <a:schemeClr val="tx1"/>
              </a:solidFill>
            </a:endParaRPr>
          </a:p>
          <a:p>
            <a:pPr lvl="1">
              <a:buFont typeface="Wingdings" panose="05000000000000000000" pitchFamily="2" charset="2"/>
              <a:buChar char="§"/>
            </a:pPr>
            <a:r>
              <a:rPr lang="en-US" sz="2000" dirty="0">
                <a:solidFill>
                  <a:schemeClr val="tx1"/>
                </a:solidFill>
              </a:rPr>
              <a:t>What was (or seemed to be) the offender’s motivation to commit the crime? </a:t>
            </a:r>
          </a:p>
          <a:p>
            <a:pPr lvl="1">
              <a:buFont typeface="Wingdings" panose="05000000000000000000" pitchFamily="2" charset="2"/>
              <a:buChar char="§"/>
            </a:pPr>
            <a:r>
              <a:rPr lang="en-US" sz="2000" dirty="0">
                <a:solidFill>
                  <a:schemeClr val="tx1"/>
                </a:solidFill>
              </a:rPr>
              <a:t>What was the nature of the place where the crime occurred? </a:t>
            </a:r>
          </a:p>
          <a:p>
            <a:pPr lvl="1">
              <a:buFont typeface="Wingdings" panose="05000000000000000000" pitchFamily="2" charset="2"/>
              <a:buChar char="§"/>
            </a:pPr>
            <a:r>
              <a:rPr lang="en-US" sz="2000" dirty="0">
                <a:solidFill>
                  <a:schemeClr val="tx1"/>
                </a:solidFill>
              </a:rPr>
              <a:t>What was the nature of the target or behavior of the victim during the crime?  </a:t>
            </a:r>
          </a:p>
          <a:p>
            <a:pPr lvl="1">
              <a:buFont typeface="Wingdings" panose="05000000000000000000" pitchFamily="2" charset="2"/>
              <a:buChar char="§"/>
            </a:pPr>
            <a:r>
              <a:rPr lang="en-US" sz="2000" dirty="0">
                <a:solidFill>
                  <a:schemeClr val="tx1"/>
                </a:solidFill>
              </a:rPr>
              <a:t>How might the handlers, the guardians, and the managers have increased the opportunity for the crime to occur? </a:t>
            </a:r>
          </a:p>
          <a:p>
            <a:pPr lvl="1">
              <a:buFont typeface="Wingdings" panose="05000000000000000000" pitchFamily="2" charset="2"/>
              <a:buChar char="§"/>
            </a:pPr>
            <a:r>
              <a:rPr lang="en-US" sz="2000" dirty="0">
                <a:solidFill>
                  <a:schemeClr val="tx1"/>
                </a:solidFill>
              </a:rPr>
              <a:t>How might the crime have been prevented?</a:t>
            </a:r>
          </a:p>
          <a:p>
            <a:pPr lvl="1">
              <a:buFont typeface="Wingdings" panose="05000000000000000000" pitchFamily="2" charset="2"/>
              <a:buChar char="§"/>
            </a:pPr>
            <a:endParaRPr lang="en-US" sz="2000" b="1" dirty="0">
              <a:solidFill>
                <a:schemeClr val="tx1"/>
              </a:solidFill>
            </a:endParaRPr>
          </a:p>
          <a:p>
            <a:pPr lvl="1">
              <a:buFont typeface="Wingdings" panose="05000000000000000000" pitchFamily="2" charset="2"/>
              <a:buChar char="§"/>
            </a:pPr>
            <a:r>
              <a:rPr lang="en-US" sz="2000" b="1" dirty="0">
                <a:solidFill>
                  <a:schemeClr val="tx1"/>
                </a:solidFill>
              </a:rPr>
              <a:t>Ethical Warning</a:t>
            </a:r>
          </a:p>
        </p:txBody>
      </p:sp>
    </p:spTree>
    <p:extLst>
      <p:ext uri="{BB962C8B-B14F-4D97-AF65-F5344CB8AC3E}">
        <p14:creationId xmlns:p14="http://schemas.microsoft.com/office/powerpoint/2010/main" val="301362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759E-CA45-4E3A-9D2D-B49CC6C3EE10}"/>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F98BBF20-FFE6-495F-8253-57D54B92256D}"/>
              </a:ext>
            </a:extLst>
          </p:cNvPr>
          <p:cNvSpPr>
            <a:spLocks noGrp="1"/>
          </p:cNvSpPr>
          <p:nvPr>
            <p:ph idx="1"/>
          </p:nvPr>
        </p:nvSpPr>
        <p:spPr/>
        <p:txBody>
          <a:bodyPr/>
          <a:lstStyle/>
          <a:p>
            <a:r>
              <a:rPr lang="en-GB" dirty="0"/>
              <a:t>View Work document on Moodle.</a:t>
            </a:r>
          </a:p>
          <a:p>
            <a:endParaRPr lang="en-GB" dirty="0"/>
          </a:p>
          <a:p>
            <a:r>
              <a:rPr lang="en-GB" dirty="0"/>
              <a:t>Bring in on your laptop/phone/notes</a:t>
            </a:r>
          </a:p>
          <a:p>
            <a:endParaRPr lang="en-GB" dirty="0"/>
          </a:p>
          <a:p>
            <a:r>
              <a:rPr lang="en-GB" dirty="0"/>
              <a:t>We will work in groups to apply the Evidence Based Policing frameworks to this situation.</a:t>
            </a:r>
          </a:p>
        </p:txBody>
      </p:sp>
    </p:spTree>
    <p:extLst>
      <p:ext uri="{BB962C8B-B14F-4D97-AF65-F5344CB8AC3E}">
        <p14:creationId xmlns:p14="http://schemas.microsoft.com/office/powerpoint/2010/main" val="1467575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7188C579-6F01-4060-BF31-C045C99A6C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CBA8DA8-7039-4026-8733-D3F4908603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B834BE-C330-4AFA-9B27-8969E16F05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141B717-A199-4EEE-8434-CBC9E5DDEA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B5222AF-AB0D-4F6E-896E-C17796EB66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7C2DAFE-2FB9-4D8D-BD2D-ED9F5F84F2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F3CD814-26D5-4D79-87E0-19D14406A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27D5AAA-C842-4E1C-BC3A-1075F625FE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5A2BF58-94DC-466E-8A14-22A3DB4795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34C7E0-0590-48E8-96F6-F360D134B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C0978ED-0E33-431F-AB9B-9982B4ABCD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B69CC66-E364-4939-9117-F8C4F07AC5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F26B350-296D-48C7-BC91-284315CE9A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6EF6201-58A9-4F7B-84D5-9B02266EC1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37A0E2A-071B-4227-ACA6-A749AB0DC6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B607F85-6A97-46C7-B9BC-B8505E1D67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CE1BD4B-04FC-4BDC-A11E-35BD219580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AF4F244-77B9-4EB1-AD29-2582BBCFF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56CFC8A-72E2-4020-90D4-EE0E7DB39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0F84F9E-4134-4152-959A-C2871B8013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EA8FE-6283-4B9B-BEDC-A1E7B16612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3E4F08-4425-45C0-A346-73394B795B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CBF93D-BA10-477C-B721-ABCBD81D0E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F94D0A0-D5E2-47F4-B493-370EA21A26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0E9B354-9221-4A81-BFAE-3F702FB537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9066CD6-AB8B-4DAA-9790-FE285D793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CD472A8-84A4-4E1A-83B4-DE91C32E6A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8D1A4B-4E3D-422F-984A-9891E2DDFD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146BA3F-F373-412C-869A-D8736E0348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B07C00C-AFB6-4E7D-87B9-44268CE73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D7C4703-6318-4A09-87E7-1D19FB1ADA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DFFC6F-F715-482D-BC44-6DE29BEDF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42DA35F9-950C-4AD3-AAD4-731D45E4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2068181"/>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B2AF28F-616F-48C0-8906-47ABE894B996}"/>
              </a:ext>
            </a:extLst>
          </p:cNvPr>
          <p:cNvSpPr>
            <a:spLocks noGrp="1"/>
          </p:cNvSpPr>
          <p:nvPr>
            <p:ph type="title"/>
          </p:nvPr>
        </p:nvSpPr>
        <p:spPr>
          <a:xfrm>
            <a:off x="691079" y="725951"/>
            <a:ext cx="10325000" cy="1926288"/>
          </a:xfrm>
        </p:spPr>
        <p:txBody>
          <a:bodyPr>
            <a:normAutofit/>
          </a:bodyPr>
          <a:lstStyle/>
          <a:p>
            <a:r>
              <a:rPr lang="en-GB" dirty="0"/>
              <a:t>Week 5 Lectures Complete!</a:t>
            </a:r>
          </a:p>
        </p:txBody>
      </p:sp>
      <p:graphicFrame>
        <p:nvGraphicFramePr>
          <p:cNvPr id="5" name="Content Placeholder 2">
            <a:extLst>
              <a:ext uri="{FF2B5EF4-FFF2-40B4-BE49-F238E27FC236}">
                <a16:creationId xmlns:a16="http://schemas.microsoft.com/office/drawing/2014/main" id="{040F691D-FF6F-452B-BB7E-31EEB46B9F28}"/>
              </a:ext>
            </a:extLst>
          </p:cNvPr>
          <p:cNvGraphicFramePr>
            <a:graphicFrameLocks noGrp="1"/>
          </p:cNvGraphicFramePr>
          <p:nvPr>
            <p:ph idx="1"/>
            <p:extLst>
              <p:ext uri="{D42A27DB-BD31-4B8C-83A1-F6EECF244321}">
                <p14:modId xmlns:p14="http://schemas.microsoft.com/office/powerpoint/2010/main" val="3247349427"/>
              </p:ext>
            </p:extLst>
          </p:nvPr>
        </p:nvGraphicFramePr>
        <p:xfrm>
          <a:off x="690563" y="2883015"/>
          <a:ext cx="10325100" cy="3257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2733380"/>
      </p:ext>
    </p:extLst>
  </p:cSld>
  <p:clrMapOvr>
    <a:masterClrMapping/>
  </p:clrMapOvr>
</p:sld>
</file>

<file path=ppt/theme/theme1.xml><?xml version="1.0" encoding="utf-8"?>
<a:theme xmlns:a="http://schemas.openxmlformats.org/drawingml/2006/main" name="CosineVTI">
  <a:themeElements>
    <a:clrScheme name="AnalogousFromRegularSeedRightStep">
      <a:dk1>
        <a:srgbClr val="000000"/>
      </a:dk1>
      <a:lt1>
        <a:srgbClr val="FFFFFF"/>
      </a:lt1>
      <a:dk2>
        <a:srgbClr val="251A2F"/>
      </a:dk2>
      <a:lt2>
        <a:srgbClr val="F3F2F0"/>
      </a:lt2>
      <a:accent1>
        <a:srgbClr val="2966E7"/>
      </a:accent1>
      <a:accent2>
        <a:srgbClr val="3D2DD9"/>
      </a:accent2>
      <a:accent3>
        <a:srgbClr val="8A29E7"/>
      </a:accent3>
      <a:accent4>
        <a:srgbClr val="C717D5"/>
      </a:accent4>
      <a:accent5>
        <a:srgbClr val="E729A5"/>
      </a:accent5>
      <a:accent6>
        <a:srgbClr val="D51744"/>
      </a:accent6>
      <a:hlink>
        <a:srgbClr val="A98438"/>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otalTime>0</TotalTime>
  <Words>1548</Words>
  <Application>Microsoft Office PowerPoint</Application>
  <PresentationFormat>Widescreen</PresentationFormat>
  <Paragraphs>120</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Grandview</vt:lpstr>
      <vt:lpstr>Wingdings</vt:lpstr>
      <vt:lpstr>Arial</vt:lpstr>
      <vt:lpstr>Open Sans</vt:lpstr>
      <vt:lpstr>CosineVTI</vt:lpstr>
      <vt:lpstr>Evidence Based Policing</vt:lpstr>
      <vt:lpstr>Recap</vt:lpstr>
      <vt:lpstr>Recap</vt:lpstr>
      <vt:lpstr>This Week…</vt:lpstr>
      <vt:lpstr>How do we find out “What works best”?</vt:lpstr>
      <vt:lpstr>Example</vt:lpstr>
      <vt:lpstr>Example</vt:lpstr>
      <vt:lpstr>Example</vt:lpstr>
      <vt:lpstr>Short Film on Body Worn Video</vt:lpstr>
      <vt:lpstr>Example</vt:lpstr>
      <vt:lpstr>Example</vt:lpstr>
      <vt:lpstr>Example</vt:lpstr>
      <vt:lpstr>Example</vt:lpstr>
      <vt:lpstr>Example</vt:lpstr>
      <vt:lpstr>Research on BWV</vt:lpstr>
      <vt:lpstr>Research on BWV</vt:lpstr>
      <vt:lpstr>Exercise 1</vt:lpstr>
      <vt:lpstr>Exercise 2</vt:lpstr>
      <vt:lpstr>Week 5 Lectures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2022-02-16T11:24:18Z</dcterms:created>
  <dcterms:modified xsi:type="dcterms:W3CDTF">2022-02-16T15:16:54Z</dcterms:modified>
</cp:coreProperties>
</file>