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883" autoAdjust="0"/>
  </p:normalViewPr>
  <p:slideViewPr>
    <p:cSldViewPr snapToGrid="0">
      <p:cViewPr varScale="1">
        <p:scale>
          <a:sx n="63" d="100"/>
          <a:sy n="63" d="100"/>
        </p:scale>
        <p:origin x="80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549ECE-0D34-44E5-A624-AFB72B0894AB}" type="datetimeFigureOut">
              <a:rPr lang="en-US" smtClean="0"/>
              <a:t>9/12/23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6E7D1C-C870-46D2-9D11-0E71F388AC39}" type="slidenum">
              <a:rPr lang="en-US" smtClean="0"/>
              <a:t>‹#›</a:t>
            </a:fld>
            <a:endParaRPr lang="en-US"/>
          </a:p>
        </p:txBody>
      </p:sp>
    </p:spTree>
    <p:extLst>
      <p:ext uri="{BB962C8B-B14F-4D97-AF65-F5344CB8AC3E}">
        <p14:creationId xmlns:p14="http://schemas.microsoft.com/office/powerpoint/2010/main" val="3991878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Smoking is a significant economic and health challenge within the general population; according to a study by Glantz and </a:t>
            </a:r>
            <a:r>
              <a:rPr lang="en-GB" sz="1200" kern="1200" dirty="0" err="1">
                <a:solidFill>
                  <a:schemeClr val="tx1"/>
                </a:solidFill>
                <a:effectLst/>
                <a:latin typeface="+mn-lt"/>
                <a:ea typeface="+mn-ea"/>
                <a:cs typeface="+mn-cs"/>
              </a:rPr>
              <a:t>Bareham</a:t>
            </a:r>
            <a:r>
              <a:rPr lang="en-GB" sz="1200" kern="1200" dirty="0">
                <a:solidFill>
                  <a:schemeClr val="tx1"/>
                </a:solidFill>
                <a:effectLst/>
                <a:latin typeface="+mn-lt"/>
                <a:ea typeface="+mn-ea"/>
                <a:cs typeface="+mn-cs"/>
              </a:rPr>
              <a:t> (2018), smoking-related complications lead to more than six million deaths around the world, and the economic impacts of smoking on the general population are immeasurable. A report released by the British National Health Service (NHS) in 2019 noted that treatment for smoking-related complications consumed more than 54% of the organisation's budget in 2018 and these numbers are anticipated to increase due to the increasing number of people abusing smoke in the UK; a report released by the Office of National Statistics (2021) noted that close to 3.7 million men and 2.9 million women in the UK smoke cigarette.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Lee et al. (2022), smoking not only causes death but also affects the life quality experienced by an individual with some aspects of disability being attributed to smoking. Furthermore, women smoking is directly associated to children complications as they spend most of their time with the mothers; passive smoking post-birth exposes these children to the risk of developing respiratory complications such as bronchitis, asthma, and pneumonia when inhaling tobacco smoke, while smoking during pregnancy increases the probability of siring children with multiple complications as well as increased risk for still birth. This study, therefore, seeks to build on the aspect of smoking, specifically tobacco smoking, by exploring its impact on women – more than 12.1% of women in the UK smoke (ONS, 2021). The report also proceeds to analyse the impacts of the smoking habits adopted by women on children who are the main passive smokers within these environments.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16E7D1C-C870-46D2-9D11-0E71F388AC39}" type="slidenum">
              <a:rPr lang="en-US" smtClean="0"/>
              <a:t>2</a:t>
            </a:fld>
            <a:endParaRPr lang="en-US"/>
          </a:p>
        </p:txBody>
      </p:sp>
    </p:spTree>
    <p:extLst>
      <p:ext uri="{BB962C8B-B14F-4D97-AF65-F5344CB8AC3E}">
        <p14:creationId xmlns:p14="http://schemas.microsoft.com/office/powerpoint/2010/main" val="2733398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Cigarette smoking is highly addictive due to the nicotine it contains; according to a fact report by the WHO (2022), more than 22.3% of the global population smokes cigarettes – 36.7% of this population is made up of men while 7.8% of this population is made up of women. In addition, a report by GOV.UK (2022) noted that adult smoking population in the UK was 13% as of 2021 with women making up approximately 11.2% of this population. Another report by WHO (2022) asserted that second-hand smoke is responsible for more than 600,000 deaths globally annually with 60% of these deaths being accounted for by children and women. This assertion was amplified by Glantz and </a:t>
            </a:r>
            <a:r>
              <a:rPr lang="en-GB" sz="1200" kern="1200" dirty="0" err="1">
                <a:solidFill>
                  <a:schemeClr val="tx1"/>
                </a:solidFill>
                <a:effectLst/>
                <a:latin typeface="+mn-lt"/>
                <a:ea typeface="+mn-ea"/>
                <a:cs typeface="+mn-cs"/>
              </a:rPr>
              <a:t>Bareham</a:t>
            </a:r>
            <a:r>
              <a:rPr lang="en-GB" sz="1200" kern="1200" dirty="0">
                <a:solidFill>
                  <a:schemeClr val="tx1"/>
                </a:solidFill>
                <a:effectLst/>
                <a:latin typeface="+mn-lt"/>
                <a:ea typeface="+mn-ea"/>
                <a:cs typeface="+mn-cs"/>
              </a:rPr>
              <a:t> (2018) who noted that 35% of females and 40% of children non-smokers are exposed to </a:t>
            </a:r>
            <a:r>
              <a:rPr lang="en-GB" sz="1200" kern="1200" dirty="0" err="1">
                <a:solidFill>
                  <a:schemeClr val="tx1"/>
                </a:solidFill>
                <a:effectLst/>
                <a:latin typeface="+mn-lt"/>
                <a:ea typeface="+mn-ea"/>
                <a:cs typeface="+mn-cs"/>
              </a:rPr>
              <a:t>secondhand</a:t>
            </a:r>
            <a:r>
              <a:rPr lang="en-GB" sz="1200" kern="1200" dirty="0">
                <a:solidFill>
                  <a:schemeClr val="tx1"/>
                </a:solidFill>
                <a:effectLst/>
                <a:latin typeface="+mn-lt"/>
                <a:ea typeface="+mn-ea"/>
                <a:cs typeface="+mn-cs"/>
              </a:rPr>
              <a:t> smoke. However, this area of research is still in its infancy stage as there is limited data related to the number of women exposed to passive smoking among women and children globally.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NHS (2022), cigarette smoking is one of the leading causes of illness and death in the UK; more than 76,000 individuals die annually in the UK due to smoking while others are left with lifelong smoking-associated complications. Passive smokers are also exposed to significant health effects; Cao et al. (2015) noted that these individuals have a high probability of developing complications such as pneumonia and asthma. This probability is highest in children who are at risk of developing meningitis, chest pains, asthma, and persistent coughs.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16E7D1C-C870-46D2-9D11-0E71F388AC39}" type="slidenum">
              <a:rPr lang="en-US" smtClean="0"/>
              <a:t>3</a:t>
            </a:fld>
            <a:endParaRPr lang="en-US"/>
          </a:p>
        </p:txBody>
      </p:sp>
    </p:spTree>
    <p:extLst>
      <p:ext uri="{BB962C8B-B14F-4D97-AF65-F5344CB8AC3E}">
        <p14:creationId xmlns:p14="http://schemas.microsoft.com/office/powerpoint/2010/main" val="3082646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aspect of women smoking is subjective and does not affect all women in the UK and around the world. Thus, to obtain a comprehensive investigation of how it affects both women and children, the researcher adopted an interpretivism research philosophy which allowed for a subjective perspective to analysing the research subject. Moreover, this study adopted an inductive research approach which allows the researcher to collect data related to the impacts of smoking on women and children, analyse patterns in the data, and use the patterns to come up with concepts and theories that explain the research objective. Adopting this approach also allowed the researcher to be subjective in the data analysis, ultimately allowing for a more specific tone to the discussions.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researcher identified eligible literature by conducting a thorough systematic search across multiple online databases including: The National Institute of Health (NIH), the World Health Organisation website, the NHS database, the BMC public health database, the PubMed Central database, the PubMed database, the British Medical Association database, ProQuest, and the University of Wales Trinity Saint David Website. The identified articles that were utilised for the study were analysed against a list of benchmarks which include: Every source had to be addressed using the English language – all non-English texts were disregarded; the data provided within the articles had to offer information regarding smoking among women; the sources had to report on the effects of women smoking on children; and lastly all the sources had to be published between 2013 and 2023. This study utilised a thematic analysis procedure to analyse the collected data; Clarke, Braun, and Hayfield (2015) defined thematic analysis as the process of reading through information to establish the patterns which then make up the study themes.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16E7D1C-C870-46D2-9D11-0E71F388AC39}" type="slidenum">
              <a:rPr lang="en-US" smtClean="0"/>
              <a:t>4</a:t>
            </a:fld>
            <a:endParaRPr lang="en-US"/>
          </a:p>
        </p:txBody>
      </p:sp>
    </p:spTree>
    <p:extLst>
      <p:ext uri="{BB962C8B-B14F-4D97-AF65-F5344CB8AC3E}">
        <p14:creationId xmlns:p14="http://schemas.microsoft.com/office/powerpoint/2010/main" val="243309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56 articles were identified during the search 6 of which were excluded during the screening based on publication in English – all the six articles were published using other languages including French and Spanish. The remaining 50 articles were assessed based on relatedness to the research subject – effects of smoking on women and children; 15 articles were excluded based on this criteria while 25 articles were excluded from the study due to the timeline of interest; all were published before 2013. This left the researcher with a total of 10 articles which were included in the ultimate systematic review.</a:t>
            </a:r>
            <a:endParaRPr lang="en-US" dirty="0"/>
          </a:p>
        </p:txBody>
      </p:sp>
      <p:sp>
        <p:nvSpPr>
          <p:cNvPr id="4" name="Slide Number Placeholder 3"/>
          <p:cNvSpPr>
            <a:spLocks noGrp="1"/>
          </p:cNvSpPr>
          <p:nvPr>
            <p:ph type="sldNum" sz="quarter" idx="5"/>
          </p:nvPr>
        </p:nvSpPr>
        <p:spPr/>
        <p:txBody>
          <a:bodyPr/>
          <a:lstStyle/>
          <a:p>
            <a:fld id="{E16E7D1C-C870-46D2-9D11-0E71F388AC39}" type="slidenum">
              <a:rPr lang="en-US" smtClean="0"/>
              <a:t>5</a:t>
            </a:fld>
            <a:endParaRPr lang="en-US"/>
          </a:p>
        </p:txBody>
      </p:sp>
    </p:spTree>
    <p:extLst>
      <p:ext uri="{BB962C8B-B14F-4D97-AF65-F5344CB8AC3E}">
        <p14:creationId xmlns:p14="http://schemas.microsoft.com/office/powerpoint/2010/main" val="5276739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chemeClr val="tx1"/>
                </a:solidFill>
                <a:effectLst/>
                <a:latin typeface="+mn-lt"/>
                <a:ea typeface="+mn-ea"/>
                <a:cs typeface="+mn-cs"/>
              </a:rPr>
              <a:t>Theme 1: Smoking and cancer in women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Three out of the ten articles affirmed the aspect that smoking in women increases the probability of developing different types of cancers including bronchial cancer, lung cancer, urinary tract cancer, and cervical cancer among others. One of the articles – Papadopoulos et al. (2014) – noted that the probability of developing lung cancer is high in women compared to men. The assertions from these articles are in line with a study conducted by BMC Public Health (2017) which stated that smoking is related to an increased probability of developing cervical cancer; smoking weakens a woman's immunity and increases the probability of developing HPV (the human papillomavirus) which when left untreated can further advance into precancerous and full cancerous cells. In addition, carcinogens found in nicotine have been associated with unrepairable damage to the cervical genes. This damage triggers the development of precancerous cells which then develop into cancerous cells. Moreover, a report by Frontiers (2022) noted that women who smoke have a 10% risk of developing breast cancer compared to women who do not smoke. This risk is even higher among women who have been smoking for more than 10 years.</a:t>
            </a:r>
            <a:endParaRPr lang="en-US"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Theme 2: Smoking and asthma in children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Two of the ten articles asserted the aspect of asthma development in children due to smoking in women. According to Angela (2016), the development of asthma is a result of multiple occurrences including premature birth which results in underdeveloped lungs in children. Jean-Baptiste </a:t>
            </a:r>
            <a:r>
              <a:rPr lang="en-GB" sz="1200" kern="1200" dirty="0" err="1">
                <a:solidFill>
                  <a:schemeClr val="tx1"/>
                </a:solidFill>
                <a:effectLst/>
                <a:latin typeface="+mn-lt"/>
                <a:ea typeface="+mn-ea"/>
                <a:cs typeface="+mn-cs"/>
              </a:rPr>
              <a:t>Oboni</a:t>
            </a:r>
            <a:r>
              <a:rPr lang="en-GB" sz="1200" kern="1200" dirty="0">
                <a:solidFill>
                  <a:schemeClr val="tx1"/>
                </a:solidFill>
                <a:effectLst/>
                <a:latin typeface="+mn-lt"/>
                <a:ea typeface="+mn-ea"/>
                <a:cs typeface="+mn-cs"/>
              </a:rPr>
              <a:t> et al. (2016) further noted that children born to mothers who smoked in the course of pregnancy have a 50% chance of developing bronchial asthma by 2 years. These affirmations from these articles are in line with a study conducted by Takuya et al. (2021) which stated that maternal smoking during pregnancy and after delivery exposes children to the likelihood of developing asthma and wheezing by the time they are five years old.</a:t>
            </a:r>
            <a:endParaRPr lang="en-US"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Theme 3: Smoking, reduced gestation period, and epigenetic transformation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Two of the ten articles stated that smoking in women reduces the gestation period and increases the likelihood of epigenetic transformations in children. Angela (2016) stated that the reduced gestation period triggered by smoking leads to immature foetal development and functioning which ultimately affects cognitive abilities. Frances et al. (2019), on the other hand, noted that more than 21 million children globally experience reading challenges as a result of being exposed to second-hand smoke. These defects are greater in aspects related to visuospatial analysis and mathematics. Moreover, children born of mothers who were smoking at least one cigarette packet a day have exhibited low IQ levels compared to children from non-smoking parents – it is estimated that the IQ of such children is at least 2.86 lower. Other defects due to exposure to passive smoke include conduct disorder and ADHD (Attention Deficit Hyperactivity Disorder).</a:t>
            </a:r>
            <a:endParaRPr lang="en-US"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Theme 4: Smoking and poverty in children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of the articles brought out a different dimension to the aspect of maternal smoking and its effects on children by touching on poverty. According to the article – Charmaine Belvin et al. (2015) – 1.1 million children across the world have been compelled to a life of poverty due to parental smoking as tobacco expenditure is always utilised as a food substitute. In addition, this association cuts across education and crime – living in poverty restricts access to quality education and sometimes compels early school drop-out leaving the children with no alternative but to engage in crime.</a:t>
            </a:r>
            <a:endParaRPr lang="en-US"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Theme 5: Smoking and respiratory tract infection and influenza in women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of the articles – Luke et al. (2019) reiterated the fact that smoking increases the development of respiratory tract infection and influenza among women. The report further proceeded to state that smoking women had a higher probability of contracting COVID-19 compared to non-smokers due to the respiratory tract damage they faced due to smoking. These assertions are in line with multiple reports released by medical research bodies; for instance, in 2022, the CDC noted that chronic obstructive pulmonary disease (COPD) is a prevalent condition among smoking women in both developed and developing countries. The report also noted that women are three times more likely to develop COPD during their youth when engaging in smoking compared to men. Furthermore, more women succumb to COPD annually compared to men. COPD in women is underlined by emphysema and chronic bronchitis; emphysema is a lung infection that attacks the alveoli and is characterised by coughing, breath shortness, depression, and weight loss (CDC, 2022) while bronchitis is an inflammation of the bronchi which is signalled through coughing mucus. In addition, smoking increases an individual's probability of developing TB which is a bacterial infection that starts in the lungs and spreads to an individual's airways leading to constant sneezing and coughing (Perez et al., 2020). Asthma is another respiratory condition that is influenced by prolonged smoking; the condition is characterised by the restriction of the airways and the obstruction of the effective flow of air during breathing, a condition that ultimately leads to coughing and wheezing (CDC, 2022).</a:t>
            </a:r>
            <a:endParaRPr lang="en-US"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Theme 6: Smoking and fertility in women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of the articles – Jean-Baptiste </a:t>
            </a:r>
            <a:r>
              <a:rPr lang="en-GB" sz="1200" kern="1200" dirty="0" err="1">
                <a:solidFill>
                  <a:schemeClr val="tx1"/>
                </a:solidFill>
                <a:effectLst/>
                <a:latin typeface="+mn-lt"/>
                <a:ea typeface="+mn-ea"/>
                <a:cs typeface="+mn-cs"/>
              </a:rPr>
              <a:t>Oboni</a:t>
            </a:r>
            <a:r>
              <a:rPr lang="en-GB" sz="1200" kern="1200" dirty="0">
                <a:solidFill>
                  <a:schemeClr val="tx1"/>
                </a:solidFill>
                <a:effectLst/>
                <a:latin typeface="+mn-lt"/>
                <a:ea typeface="+mn-ea"/>
                <a:cs typeface="+mn-cs"/>
              </a:rPr>
              <a:t> et al. (2016) stated that female smokers tend to have fewer kinds compared to non-smokers and this is mainly due to the infertility caused by continuous smoking. The article proceeded to state that smoking tends to trigger early menopause for most women while others tend to have a hard time getting pregnant: the low </a:t>
            </a:r>
            <a:r>
              <a:rPr lang="en-GB" sz="1200" kern="1200" dirty="0" err="1">
                <a:solidFill>
                  <a:schemeClr val="tx1"/>
                </a:solidFill>
                <a:effectLst/>
                <a:latin typeface="+mn-lt"/>
                <a:ea typeface="+mn-ea"/>
                <a:cs typeface="+mn-cs"/>
              </a:rPr>
              <a:t>estrogen</a:t>
            </a:r>
            <a:r>
              <a:rPr lang="en-GB" sz="1200" kern="1200" dirty="0">
                <a:solidFill>
                  <a:schemeClr val="tx1"/>
                </a:solidFill>
                <a:effectLst/>
                <a:latin typeface="+mn-lt"/>
                <a:ea typeface="+mn-ea"/>
                <a:cs typeface="+mn-cs"/>
              </a:rPr>
              <a:t> levels as a result of smoking are responsible for early menopause in women. In addition, early menopause has been associated with strokes, heart disease, and osteoporosis – oestrogen is also responsible for offering protection against such events. Thus, its low presence in the body increases the risk of an individual experiencing them.</a:t>
            </a:r>
            <a:endParaRPr lang="en-US"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Theme 7: Smoking and the development of parasomnia in children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 article by Frances et al. (2019) stated that maternal smoking is associated with the development of parasomnias in children – these include sleepwalking and </a:t>
            </a:r>
            <a:r>
              <a:rPr lang="en-GB" sz="1200" kern="1200" dirty="0" err="1">
                <a:solidFill>
                  <a:schemeClr val="tx1"/>
                </a:solidFill>
                <a:effectLst/>
                <a:latin typeface="+mn-lt"/>
                <a:ea typeface="+mn-ea"/>
                <a:cs typeface="+mn-cs"/>
              </a:rPr>
              <a:t>sleeptalking</a:t>
            </a:r>
            <a:r>
              <a:rPr lang="en-GB" sz="1200" kern="1200" dirty="0">
                <a:solidFill>
                  <a:schemeClr val="tx1"/>
                </a:solidFill>
                <a:effectLst/>
                <a:latin typeface="+mn-lt"/>
                <a:ea typeface="+mn-ea"/>
                <a:cs typeface="+mn-cs"/>
              </a:rPr>
              <a:t>. In most cases, this parasomnia is attributed to reduced neural development and poor sleep quality. This is an area that has not been extensively researched thus creating the need for further studies to be conducted to determine exactly how the two variables are comprehensively connected.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16E7D1C-C870-46D2-9D11-0E71F388AC39}" type="slidenum">
              <a:rPr lang="en-US" smtClean="0"/>
              <a:t>7</a:t>
            </a:fld>
            <a:endParaRPr lang="en-US"/>
          </a:p>
        </p:txBody>
      </p:sp>
    </p:spTree>
    <p:extLst>
      <p:ext uri="{BB962C8B-B14F-4D97-AF65-F5344CB8AC3E}">
        <p14:creationId xmlns:p14="http://schemas.microsoft.com/office/powerpoint/2010/main" val="2566175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recommended that smoking women should continue embracing the anti-smoking programs provided by the government and other non-governmental organisations to enhance smoking cessation and promote well-being. It is also recommended that those women addicted to smoking should ensure that they do so away from their children or avoid smoking during pregnancy as this causes notable harm to the unborn and born children. The government should also work towards ensuring that the available programs are equally accessed by all smokers around the country as there are some cases where individuals report discrimination in service access.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also important to ensure that more anti-smoking legislation is passed to ensure the cost burden is passed down to the consumer. By doing so, individuals would be discouraged to consume due to low disposable income availability. It is also recommended that the government, in collaboration with other stakeholders, provides the public with continuous information and education regarding the health effects associated with smoking to discourage the behaviour. It is also recommended that further studies be conducted to investigate the causes of smoking among specific women and ethnic groups as well as studies to investigate the success of the intervention programs provided by the government and other stakeholders.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16E7D1C-C870-46D2-9D11-0E71F388AC39}" type="slidenum">
              <a:rPr lang="en-US" smtClean="0"/>
              <a:t>8</a:t>
            </a:fld>
            <a:endParaRPr lang="en-US"/>
          </a:p>
        </p:txBody>
      </p:sp>
    </p:spTree>
    <p:extLst>
      <p:ext uri="{BB962C8B-B14F-4D97-AF65-F5344CB8AC3E}">
        <p14:creationId xmlns:p14="http://schemas.microsoft.com/office/powerpoint/2010/main" val="2837964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Smoking is a significant global health challenge, with women making up close to 20% of the global smoking population. Passive smoking among women and children is also a significant challenge globally; second-hand smoking is responsible for more than 600,000 deaths recorded around the world each year with children making up more than 40% of these deaths.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was established that smoking causes a range of cancers including lung cancer, cervical cancer, and breast cancer. Women who smoke also have a high probability of developing cardiovascular complications together with respiratory issues such as COPD and TB. Smoking also increases the probability of women developing reproductive complications such as early menopause and delayed pregnancies.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of the effects of smoking on children include foetal complications such as low weight at birth, poorly developed lungs which then leads to asthma, poverty, and the development of parasomnia. Moreover, smoking while pregnant exposes the foetus to the probability of developing Sudden Infant Death Syndrome (SIDS). Other respiratory complications such as bronchitis, pneumonia, and asthma can be developed by children as a result of passive smoking. It is also highly likely that children brought up by smoking mothers would embrace the behaviour during their adulthood.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16E7D1C-C870-46D2-9D11-0E71F388AC39}" type="slidenum">
              <a:rPr lang="en-US" smtClean="0"/>
              <a:t>9</a:t>
            </a:fld>
            <a:endParaRPr lang="en-US"/>
          </a:p>
        </p:txBody>
      </p:sp>
    </p:spTree>
    <p:extLst>
      <p:ext uri="{BB962C8B-B14F-4D97-AF65-F5344CB8AC3E}">
        <p14:creationId xmlns:p14="http://schemas.microsoft.com/office/powerpoint/2010/main" val="13592066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8A5EC694-DABA-4613-ACE3-6355A829AEFE}" type="datetimeFigureOut">
              <a:rPr lang="en-US" smtClean="0"/>
              <a:t>9/12/23</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F5ED4E4D-C317-45D5-8E0E-BFB77F8207B8}" type="slidenum">
              <a:rPr lang="en-US" smtClean="0"/>
              <a:t>‹#›</a:t>
            </a:fld>
            <a:endParaRPr lang="en-US"/>
          </a:p>
        </p:txBody>
      </p:sp>
    </p:spTree>
    <p:extLst>
      <p:ext uri="{BB962C8B-B14F-4D97-AF65-F5344CB8AC3E}">
        <p14:creationId xmlns:p14="http://schemas.microsoft.com/office/powerpoint/2010/main" val="28556678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EC694-DABA-4613-ACE3-6355A829AEFE}" type="datetimeFigureOut">
              <a:rPr lang="en-US" smtClean="0"/>
              <a:t>9/12/23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ED4E4D-C317-45D5-8E0E-BFB77F8207B8}" type="slidenum">
              <a:rPr lang="en-US" smtClean="0"/>
              <a:t>‹#›</a:t>
            </a:fld>
            <a:endParaRPr lang="en-US"/>
          </a:p>
        </p:txBody>
      </p:sp>
    </p:spTree>
    <p:extLst>
      <p:ext uri="{BB962C8B-B14F-4D97-AF65-F5344CB8AC3E}">
        <p14:creationId xmlns:p14="http://schemas.microsoft.com/office/powerpoint/2010/main" val="3820636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A5EC694-DABA-4613-ACE3-6355A829AEFE}" type="datetimeFigureOut">
              <a:rPr lang="en-US" smtClean="0"/>
              <a:t>9/12/23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ED4E4D-C317-45D5-8E0E-BFB77F8207B8}" type="slidenum">
              <a:rPr lang="en-US" smtClean="0"/>
              <a:t>‹#›</a:t>
            </a:fld>
            <a:endParaRPr lang="en-US"/>
          </a:p>
        </p:txBody>
      </p:sp>
    </p:spTree>
    <p:extLst>
      <p:ext uri="{BB962C8B-B14F-4D97-AF65-F5344CB8AC3E}">
        <p14:creationId xmlns:p14="http://schemas.microsoft.com/office/powerpoint/2010/main" val="2194526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5EC694-DABA-4613-ACE3-6355A829AEFE}" type="datetimeFigureOut">
              <a:rPr lang="en-US" smtClean="0"/>
              <a:t>9/12/23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ED4E4D-C317-45D5-8E0E-BFB77F8207B8}" type="slidenum">
              <a:rPr lang="en-US" smtClean="0"/>
              <a:t>‹#›</a:t>
            </a:fld>
            <a:endParaRPr lang="en-US"/>
          </a:p>
        </p:txBody>
      </p:sp>
    </p:spTree>
    <p:extLst>
      <p:ext uri="{BB962C8B-B14F-4D97-AF65-F5344CB8AC3E}">
        <p14:creationId xmlns:p14="http://schemas.microsoft.com/office/powerpoint/2010/main" val="3337550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5EC694-DABA-4613-ACE3-6355A829AEFE}" type="datetimeFigureOut">
              <a:rPr lang="en-US" smtClean="0"/>
              <a:t>9/12/23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5ED4E4D-C317-45D5-8E0E-BFB77F8207B8}" type="slidenum">
              <a:rPr lang="en-US" smtClean="0"/>
              <a:t>‹#›</a:t>
            </a:fld>
            <a:endParaRPr lang="en-US"/>
          </a:p>
        </p:txBody>
      </p:sp>
    </p:spTree>
    <p:extLst>
      <p:ext uri="{BB962C8B-B14F-4D97-AF65-F5344CB8AC3E}">
        <p14:creationId xmlns:p14="http://schemas.microsoft.com/office/powerpoint/2010/main" val="2699642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5EC694-DABA-4613-ACE3-6355A829AEFE}" type="datetimeFigureOut">
              <a:rPr lang="en-US" smtClean="0"/>
              <a:t>9/12/23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5ED4E4D-C317-45D5-8E0E-BFB77F8207B8}" type="slidenum">
              <a:rPr lang="en-US" smtClean="0"/>
              <a:t>‹#›</a:t>
            </a:fld>
            <a:endParaRPr lang="en-US"/>
          </a:p>
        </p:txBody>
      </p:sp>
    </p:spTree>
    <p:extLst>
      <p:ext uri="{BB962C8B-B14F-4D97-AF65-F5344CB8AC3E}">
        <p14:creationId xmlns:p14="http://schemas.microsoft.com/office/powerpoint/2010/main" val="2222472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5EC694-DABA-4613-ACE3-6355A829AEFE}" type="datetimeFigureOut">
              <a:rPr lang="en-US" smtClean="0"/>
              <a:t>9/12/23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5ED4E4D-C317-45D5-8E0E-BFB77F8207B8}" type="slidenum">
              <a:rPr lang="en-US" smtClean="0"/>
              <a:t>‹#›</a:t>
            </a:fld>
            <a:endParaRPr lang="en-US"/>
          </a:p>
        </p:txBody>
      </p:sp>
    </p:spTree>
    <p:extLst>
      <p:ext uri="{BB962C8B-B14F-4D97-AF65-F5344CB8AC3E}">
        <p14:creationId xmlns:p14="http://schemas.microsoft.com/office/powerpoint/2010/main" val="3105153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A5EC694-DABA-4613-ACE3-6355A829AEFE}" type="datetimeFigureOut">
              <a:rPr lang="en-US" smtClean="0"/>
              <a:t>9/12/23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ED4E4D-C317-45D5-8E0E-BFB77F8207B8}" type="slidenum">
              <a:rPr lang="en-US" smtClean="0"/>
              <a:t>‹#›</a:t>
            </a:fld>
            <a:endParaRPr lang="en-US"/>
          </a:p>
        </p:txBody>
      </p:sp>
    </p:spTree>
    <p:extLst>
      <p:ext uri="{BB962C8B-B14F-4D97-AF65-F5344CB8AC3E}">
        <p14:creationId xmlns:p14="http://schemas.microsoft.com/office/powerpoint/2010/main" val="3082394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A5EC694-DABA-4613-ACE3-6355A829AEFE}" type="datetimeFigureOut">
              <a:rPr lang="en-US" smtClean="0"/>
              <a:t>9/12/23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ED4E4D-C317-45D5-8E0E-BFB77F8207B8}" type="slidenum">
              <a:rPr lang="en-US" smtClean="0"/>
              <a:t>‹#›</a:t>
            </a:fld>
            <a:endParaRPr lang="en-US"/>
          </a:p>
        </p:txBody>
      </p:sp>
    </p:spTree>
    <p:extLst>
      <p:ext uri="{BB962C8B-B14F-4D97-AF65-F5344CB8AC3E}">
        <p14:creationId xmlns:p14="http://schemas.microsoft.com/office/powerpoint/2010/main" val="1624535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A5EC694-DABA-4613-ACE3-6355A829AEFE}" type="datetimeFigureOut">
              <a:rPr lang="en-US" smtClean="0"/>
              <a:t>9/12/23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ED4E4D-C317-45D5-8E0E-BFB77F8207B8}" type="slidenum">
              <a:rPr lang="en-US" smtClean="0"/>
              <a:t>‹#›</a:t>
            </a:fld>
            <a:endParaRPr lang="en-US"/>
          </a:p>
        </p:txBody>
      </p:sp>
    </p:spTree>
    <p:extLst>
      <p:ext uri="{BB962C8B-B14F-4D97-AF65-F5344CB8AC3E}">
        <p14:creationId xmlns:p14="http://schemas.microsoft.com/office/powerpoint/2010/main" val="1878179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A5EC694-DABA-4613-ACE3-6355A829AEFE}" type="datetimeFigureOut">
              <a:rPr lang="en-US" smtClean="0"/>
              <a:t>9/12/23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ED4E4D-C317-45D5-8E0E-BFB77F8207B8}" type="slidenum">
              <a:rPr lang="en-US" smtClean="0"/>
              <a:t>‹#›</a:t>
            </a:fld>
            <a:endParaRPr lang="en-US"/>
          </a:p>
        </p:txBody>
      </p:sp>
    </p:spTree>
    <p:extLst>
      <p:ext uri="{BB962C8B-B14F-4D97-AF65-F5344CB8AC3E}">
        <p14:creationId xmlns:p14="http://schemas.microsoft.com/office/powerpoint/2010/main" val="10753708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A5EC694-DABA-4613-ACE3-6355A829AEFE}" type="datetimeFigureOut">
              <a:rPr lang="en-US" smtClean="0"/>
              <a:t>9/12/23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ED4E4D-C317-45D5-8E0E-BFB77F8207B8}"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898151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A5EC694-DABA-4613-ACE3-6355A829AEFE}" type="datetimeFigureOut">
              <a:rPr lang="en-US" smtClean="0"/>
              <a:t>9/12/23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ED4E4D-C317-45D5-8E0E-BFB77F8207B8}" type="slidenum">
              <a:rPr lang="en-US" smtClean="0"/>
              <a:t>‹#›</a:t>
            </a:fld>
            <a:endParaRPr lang="en-US"/>
          </a:p>
        </p:txBody>
      </p:sp>
    </p:spTree>
    <p:extLst>
      <p:ext uri="{BB962C8B-B14F-4D97-AF65-F5344CB8AC3E}">
        <p14:creationId xmlns:p14="http://schemas.microsoft.com/office/powerpoint/2010/main" val="3603289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A5EC694-DABA-4613-ACE3-6355A829AEFE}" type="datetimeFigureOut">
              <a:rPr lang="en-US" smtClean="0"/>
              <a:t>9/12/23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5ED4E4D-C317-45D5-8E0E-BFB77F8207B8}" type="slidenum">
              <a:rPr lang="en-US" smtClean="0"/>
              <a:t>‹#›</a:t>
            </a:fld>
            <a:endParaRPr lang="en-US"/>
          </a:p>
        </p:txBody>
      </p:sp>
    </p:spTree>
    <p:extLst>
      <p:ext uri="{BB962C8B-B14F-4D97-AF65-F5344CB8AC3E}">
        <p14:creationId xmlns:p14="http://schemas.microsoft.com/office/powerpoint/2010/main" val="41167774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A5EC694-DABA-4613-ACE3-6355A829AEFE}" type="datetimeFigureOut">
              <a:rPr lang="en-US" smtClean="0"/>
              <a:t>9/12/23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5ED4E4D-C317-45D5-8E0E-BFB77F8207B8}" type="slidenum">
              <a:rPr lang="en-US" smtClean="0"/>
              <a:t>‹#›</a:t>
            </a:fld>
            <a:endParaRPr lang="en-US"/>
          </a:p>
        </p:txBody>
      </p:sp>
    </p:spTree>
    <p:extLst>
      <p:ext uri="{BB962C8B-B14F-4D97-AF65-F5344CB8AC3E}">
        <p14:creationId xmlns:p14="http://schemas.microsoft.com/office/powerpoint/2010/main" val="368031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EC694-DABA-4613-ACE3-6355A829AEFE}" type="datetimeFigureOut">
              <a:rPr lang="en-US" smtClean="0"/>
              <a:t>9/12/23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ED4E4D-C317-45D5-8E0E-BFB77F8207B8}" type="slidenum">
              <a:rPr lang="en-US" smtClean="0"/>
              <a:t>‹#›</a:t>
            </a:fld>
            <a:endParaRPr lang="en-US"/>
          </a:p>
        </p:txBody>
      </p:sp>
    </p:spTree>
    <p:extLst>
      <p:ext uri="{BB962C8B-B14F-4D97-AF65-F5344CB8AC3E}">
        <p14:creationId xmlns:p14="http://schemas.microsoft.com/office/powerpoint/2010/main" val="22142926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EC694-DABA-4613-ACE3-6355A829AEFE}" type="datetimeFigureOut">
              <a:rPr lang="en-US" smtClean="0"/>
              <a:t>9/12/23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ED4E4D-C317-45D5-8E0E-BFB77F8207B8}" type="slidenum">
              <a:rPr lang="en-US" smtClean="0"/>
              <a:t>‹#›</a:t>
            </a:fld>
            <a:endParaRPr lang="en-US"/>
          </a:p>
        </p:txBody>
      </p:sp>
    </p:spTree>
    <p:extLst>
      <p:ext uri="{BB962C8B-B14F-4D97-AF65-F5344CB8AC3E}">
        <p14:creationId xmlns:p14="http://schemas.microsoft.com/office/powerpoint/2010/main" val="3631757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A5EC694-DABA-4613-ACE3-6355A829AEFE}" type="datetimeFigureOut">
              <a:rPr lang="en-US" smtClean="0"/>
              <a:t>9/12/23</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5ED4E4D-C317-45D5-8E0E-BFB77F8207B8}" type="slidenum">
              <a:rPr lang="en-US" smtClean="0"/>
              <a:t>‹#›</a:t>
            </a:fld>
            <a:endParaRPr lang="en-US"/>
          </a:p>
        </p:txBody>
      </p:sp>
    </p:spTree>
    <p:extLst>
      <p:ext uri="{BB962C8B-B14F-4D97-AF65-F5344CB8AC3E}">
        <p14:creationId xmlns:p14="http://schemas.microsoft.com/office/powerpoint/2010/main" val="1924049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dc.gov/tobacco/sgr/50th-anniversary/pdfs/fs_smoking_respiratory_508.pdf" TargetMode="External"/><Relationship Id="rId2" Type="http://schemas.openxmlformats.org/officeDocument/2006/relationships/hyperlink" Target="https://bmchealthservres.biomedcentral.com/articles/10.1186/s12913-017-2502-y" TargetMode="External"/><Relationship Id="rId1" Type="http://schemas.openxmlformats.org/officeDocument/2006/relationships/slideLayout" Target="../slideLayouts/slideLayout2.xml"/><Relationship Id="rId5" Type="http://schemas.openxmlformats.org/officeDocument/2006/relationships/hyperlink" Target="https://www.gov.uk/government/statistics/local-tobacco-control-profiles-december-2022-update/local-tobacco-control-profiles-for-england-statistical-commentary-december-2022-update" TargetMode="External"/><Relationship Id="rId4" Type="http://schemas.openxmlformats.org/officeDocument/2006/relationships/hyperlink" Target="https://www.frontiersin.org/articles/10.3389/fpubh.2022.9864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drugusealcoholandsmoking/bulletins/smokingprevalenceintheukandtheimpactofdatacollectionchanges/2020" TargetMode="External"/><Relationship Id="rId2" Type="http://schemas.openxmlformats.org/officeDocument/2006/relationships/hyperlink" Target="https://www.england.nhs.uk/long-read/guide-for-nhs-trust-tobacco-dependence-teams-and-nhs-trust-pharmacy-teams/" TargetMode="External"/><Relationship Id="rId1" Type="http://schemas.openxmlformats.org/officeDocument/2006/relationships/slideLayout" Target="../slideLayouts/slideLayout2.xml"/><Relationship Id="rId4" Type="http://schemas.openxmlformats.org/officeDocument/2006/relationships/hyperlink" Target="https://www.thelancet.com/journals/langlo/article/PIIS2214-109X(18)30223-7/fulltex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9F19E-D6C5-4D80-A77E-62097F2E7FD8}"/>
              </a:ext>
            </a:extLst>
          </p:cNvPr>
          <p:cNvSpPr>
            <a:spLocks noGrp="1"/>
          </p:cNvSpPr>
          <p:nvPr>
            <p:ph type="ctrTitle"/>
          </p:nvPr>
        </p:nvSpPr>
        <p:spPr/>
        <p:txBody>
          <a:bodyPr>
            <a:normAutofit fontScale="90000"/>
          </a:bodyPr>
          <a:lstStyle/>
          <a:p>
            <a:pPr algn="ctr"/>
            <a:r>
              <a:rPr lang="en-GB" b="1" dirty="0"/>
              <a:t>The impact of smoking on women and children; a focus on Tobacco smoking.</a:t>
            </a:r>
            <a:br>
              <a:rPr lang="en-US" dirty="0"/>
            </a:br>
            <a:endParaRPr lang="en-US" dirty="0"/>
          </a:p>
        </p:txBody>
      </p:sp>
      <p:sp>
        <p:nvSpPr>
          <p:cNvPr id="3" name="Subtitle 2">
            <a:extLst>
              <a:ext uri="{FF2B5EF4-FFF2-40B4-BE49-F238E27FC236}">
                <a16:creationId xmlns:a16="http://schemas.microsoft.com/office/drawing/2014/main" id="{9CA3D3C7-EA3C-4E42-AFDF-C0B394920611}"/>
              </a:ext>
            </a:extLst>
          </p:cNvPr>
          <p:cNvSpPr>
            <a:spLocks noGrp="1"/>
          </p:cNvSpPr>
          <p:nvPr>
            <p:ph type="subTitle" idx="1"/>
          </p:nvPr>
        </p:nvSpPr>
        <p:spPr/>
        <p:txBody>
          <a:bodyPr>
            <a:normAutofit fontScale="92500" lnSpcReduction="20000"/>
          </a:bodyPr>
          <a:lstStyle/>
          <a:p>
            <a:r>
              <a:rPr lang="en-GB" b="1" dirty="0"/>
              <a:t>PRESENTED BY: nadine el bakhour </a:t>
            </a:r>
          </a:p>
          <a:p>
            <a:r>
              <a:rPr lang="en-GB" b="1" dirty="0"/>
              <a:t>Student’s ID: 1916671</a:t>
            </a:r>
          </a:p>
          <a:p>
            <a:r>
              <a:rPr lang="en-GB" b="1" dirty="0"/>
              <a:t>Professor’s name: </a:t>
            </a:r>
            <a:r>
              <a:rPr lang="en-GB" b="1" dirty="0" err="1"/>
              <a:t>elenie</a:t>
            </a:r>
            <a:r>
              <a:rPr lang="en-GB" b="1" dirty="0"/>
              <a:t> </a:t>
            </a:r>
            <a:r>
              <a:rPr lang="en-GB" b="0" i="0" u="none" strike="noStrike" dirty="0" err="1">
                <a:effectLst/>
                <a:latin typeface="Roboto" panose="020F0502020204030204" pitchFamily="34" charset="0"/>
              </a:rPr>
              <a:t>koutsogeorgou</a:t>
            </a:r>
            <a:endParaRPr lang="en-GB" b="1" dirty="0"/>
          </a:p>
          <a:p>
            <a:r>
              <a:rPr lang="en-GB" b="1" dirty="0"/>
              <a:t>Date:13/9/2023</a:t>
            </a:r>
            <a:endParaRPr lang="en-US" b="1" dirty="0"/>
          </a:p>
        </p:txBody>
      </p:sp>
      <p:pic>
        <p:nvPicPr>
          <p:cNvPr id="4" name="Picture 3" descr="Text&#10;&#10;Description automatically generated">
            <a:extLst>
              <a:ext uri="{FF2B5EF4-FFF2-40B4-BE49-F238E27FC236}">
                <a16:creationId xmlns:a16="http://schemas.microsoft.com/office/drawing/2014/main" id="{C3715A97-7C12-4B07-9EE8-ACD18DB85189}"/>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786540" y="4940891"/>
            <a:ext cx="4053892" cy="1655761"/>
          </a:xfrm>
          <a:prstGeom prst="rect">
            <a:avLst/>
          </a:prstGeom>
        </p:spPr>
      </p:pic>
    </p:spTree>
    <p:extLst>
      <p:ext uri="{BB962C8B-B14F-4D97-AF65-F5344CB8AC3E}">
        <p14:creationId xmlns:p14="http://schemas.microsoft.com/office/powerpoint/2010/main" val="40762044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D56EA-71EF-462F-997B-4B1F11C3038F}"/>
              </a:ext>
            </a:extLst>
          </p:cNvPr>
          <p:cNvSpPr>
            <a:spLocks noGrp="1"/>
          </p:cNvSpPr>
          <p:nvPr>
            <p:ph type="title"/>
          </p:nvPr>
        </p:nvSpPr>
        <p:spPr/>
        <p:txBody>
          <a:bodyPr/>
          <a:lstStyle/>
          <a:p>
            <a:pPr algn="ctr"/>
            <a:r>
              <a:rPr lang="en-GB" b="1" dirty="0"/>
              <a:t>CHAPTER 1: introduction</a:t>
            </a:r>
            <a:endParaRPr lang="en-US" b="1" dirty="0"/>
          </a:p>
        </p:txBody>
      </p:sp>
      <p:sp>
        <p:nvSpPr>
          <p:cNvPr id="3" name="Content Placeholder 2">
            <a:extLst>
              <a:ext uri="{FF2B5EF4-FFF2-40B4-BE49-F238E27FC236}">
                <a16:creationId xmlns:a16="http://schemas.microsoft.com/office/drawing/2014/main" id="{8F859E28-62F6-404B-BE4F-5341A1866071}"/>
              </a:ext>
            </a:extLst>
          </p:cNvPr>
          <p:cNvSpPr>
            <a:spLocks noGrp="1"/>
          </p:cNvSpPr>
          <p:nvPr>
            <p:ph idx="1"/>
          </p:nvPr>
        </p:nvSpPr>
        <p:spPr>
          <a:xfrm>
            <a:off x="838986" y="1615440"/>
            <a:ext cx="7959574" cy="5069840"/>
          </a:xfrm>
        </p:spPr>
        <p:txBody>
          <a:bodyPr>
            <a:normAutofit lnSpcReduction="10000"/>
          </a:bodyPr>
          <a:lstStyle/>
          <a:p>
            <a:r>
              <a:rPr lang="en-GB" dirty="0"/>
              <a:t>Smoking is a major global economic and health challenge</a:t>
            </a:r>
            <a:endParaRPr lang="en-US" dirty="0"/>
          </a:p>
          <a:p>
            <a:r>
              <a:rPr lang="en-GB" dirty="0"/>
              <a:t>Smoking-related complications account for more than six million global deaths annually</a:t>
            </a:r>
            <a:endParaRPr lang="en-US" dirty="0"/>
          </a:p>
          <a:p>
            <a:r>
              <a:rPr lang="en-GB" dirty="0"/>
              <a:t>More than 2.9 million women in the UK smoke cigarette</a:t>
            </a:r>
            <a:endParaRPr lang="en-US" dirty="0"/>
          </a:p>
          <a:p>
            <a:r>
              <a:rPr lang="en-GB" dirty="0"/>
              <a:t>This causes increased women's mortality rate and affects their life quality</a:t>
            </a:r>
            <a:endParaRPr lang="en-US" dirty="0"/>
          </a:p>
          <a:p>
            <a:r>
              <a:rPr lang="en-GB" dirty="0"/>
              <a:t>Children are also at a high risk of being affected as passive smokers post-birth and developing complications pre-birth.</a:t>
            </a:r>
            <a:endParaRPr lang="en-US" dirty="0"/>
          </a:p>
          <a:p>
            <a:r>
              <a:rPr lang="en-GB" dirty="0"/>
              <a:t>This research, therefore, seeks to analyse the impacts of smoking habits on women and children.</a:t>
            </a:r>
            <a:endParaRPr lang="en-US" dirty="0"/>
          </a:p>
          <a:p>
            <a:endParaRPr lang="en-US" dirty="0"/>
          </a:p>
        </p:txBody>
      </p:sp>
      <p:pic>
        <p:nvPicPr>
          <p:cNvPr id="7" name="Picture 6">
            <a:extLst>
              <a:ext uri="{FF2B5EF4-FFF2-40B4-BE49-F238E27FC236}">
                <a16:creationId xmlns:a16="http://schemas.microsoft.com/office/drawing/2014/main" id="{7E70318A-4F47-48B0-9CCB-2BC5693012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98560" y="2398712"/>
            <a:ext cx="3235960" cy="3503295"/>
          </a:xfrm>
          <a:prstGeom prst="rect">
            <a:avLst/>
          </a:prstGeom>
        </p:spPr>
      </p:pic>
    </p:spTree>
    <p:extLst>
      <p:ext uri="{BB962C8B-B14F-4D97-AF65-F5344CB8AC3E}">
        <p14:creationId xmlns:p14="http://schemas.microsoft.com/office/powerpoint/2010/main" val="2565787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6E122-D43F-4D75-8AEF-E418CD9FF2E9}"/>
              </a:ext>
            </a:extLst>
          </p:cNvPr>
          <p:cNvSpPr>
            <a:spLocks noGrp="1"/>
          </p:cNvSpPr>
          <p:nvPr>
            <p:ph type="title"/>
          </p:nvPr>
        </p:nvSpPr>
        <p:spPr/>
        <p:txBody>
          <a:bodyPr/>
          <a:lstStyle/>
          <a:p>
            <a:pPr algn="ctr"/>
            <a:r>
              <a:rPr lang="en-GB" b="1" dirty="0"/>
              <a:t>CHAPTER 2: BACKGROUND</a:t>
            </a:r>
            <a:endParaRPr lang="en-US" b="1" dirty="0"/>
          </a:p>
        </p:txBody>
      </p:sp>
      <p:sp>
        <p:nvSpPr>
          <p:cNvPr id="3" name="Content Placeholder 2">
            <a:extLst>
              <a:ext uri="{FF2B5EF4-FFF2-40B4-BE49-F238E27FC236}">
                <a16:creationId xmlns:a16="http://schemas.microsoft.com/office/drawing/2014/main" id="{3D0BF5AB-9BC6-45E2-A963-E679DFF13228}"/>
              </a:ext>
            </a:extLst>
          </p:cNvPr>
          <p:cNvSpPr>
            <a:spLocks noGrp="1"/>
          </p:cNvSpPr>
          <p:nvPr>
            <p:ph idx="1"/>
          </p:nvPr>
        </p:nvSpPr>
        <p:spPr>
          <a:xfrm>
            <a:off x="609600" y="1757680"/>
            <a:ext cx="8483601" cy="5100319"/>
          </a:xfrm>
        </p:spPr>
        <p:txBody>
          <a:bodyPr>
            <a:normAutofit fontScale="92500"/>
          </a:bodyPr>
          <a:lstStyle/>
          <a:p>
            <a:r>
              <a:rPr lang="en-GB" dirty="0"/>
              <a:t>More than 22.3% of the global population smokes cigarettes – 7.8% of whom are women</a:t>
            </a:r>
            <a:endParaRPr lang="en-US" dirty="0"/>
          </a:p>
          <a:p>
            <a:r>
              <a:rPr lang="en-GB" dirty="0"/>
              <a:t>11.2% of women in the UK are primary smokers.</a:t>
            </a:r>
            <a:endParaRPr lang="en-US" dirty="0"/>
          </a:p>
          <a:p>
            <a:r>
              <a:rPr lang="en-GB" dirty="0"/>
              <a:t>35% of females and 40% of children non-smokers are exposed to second-hand smoking globally.</a:t>
            </a:r>
            <a:endParaRPr lang="en-US" dirty="0"/>
          </a:p>
          <a:p>
            <a:r>
              <a:rPr lang="en-GB" dirty="0"/>
              <a:t>Cigarette smoking is a leading cause of death and illness in the UK</a:t>
            </a:r>
            <a:endParaRPr lang="en-US" dirty="0"/>
          </a:p>
          <a:p>
            <a:r>
              <a:rPr lang="en-GB" dirty="0"/>
              <a:t>Passive smokers also risk developing complications such as asthma and pneumonia.</a:t>
            </a:r>
            <a:endParaRPr lang="en-US" dirty="0"/>
          </a:p>
          <a:p>
            <a:r>
              <a:rPr lang="en-GB" dirty="0"/>
              <a:t>This risk is higher in children as they have developing tobacco-intolerant internal organs.</a:t>
            </a:r>
            <a:endParaRPr lang="en-US" dirty="0"/>
          </a:p>
          <a:p>
            <a:endParaRPr lang="en-US" dirty="0"/>
          </a:p>
        </p:txBody>
      </p:sp>
      <p:pic>
        <p:nvPicPr>
          <p:cNvPr id="5" name="Picture 4">
            <a:extLst>
              <a:ext uri="{FF2B5EF4-FFF2-40B4-BE49-F238E27FC236}">
                <a16:creationId xmlns:a16="http://schemas.microsoft.com/office/drawing/2014/main" id="{A0C3D7AE-EB7B-4724-B5AD-17E55C1D08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29040" y="2225040"/>
            <a:ext cx="3159760" cy="2865120"/>
          </a:xfrm>
          <a:prstGeom prst="rect">
            <a:avLst/>
          </a:prstGeom>
        </p:spPr>
      </p:pic>
    </p:spTree>
    <p:extLst>
      <p:ext uri="{BB962C8B-B14F-4D97-AF65-F5344CB8AC3E}">
        <p14:creationId xmlns:p14="http://schemas.microsoft.com/office/powerpoint/2010/main" val="1838337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26621-CBFA-4D95-A0F1-D728E3F2562B}"/>
              </a:ext>
            </a:extLst>
          </p:cNvPr>
          <p:cNvSpPr>
            <a:spLocks noGrp="1"/>
          </p:cNvSpPr>
          <p:nvPr>
            <p:ph type="title"/>
          </p:nvPr>
        </p:nvSpPr>
        <p:spPr/>
        <p:txBody>
          <a:bodyPr/>
          <a:lstStyle/>
          <a:p>
            <a:pPr algn="ctr"/>
            <a:r>
              <a:rPr lang="en-GB" b="1" dirty="0"/>
              <a:t>CHAPTER 3: METHODS</a:t>
            </a:r>
            <a:endParaRPr lang="en-US" b="1" dirty="0"/>
          </a:p>
        </p:txBody>
      </p:sp>
      <p:sp>
        <p:nvSpPr>
          <p:cNvPr id="3" name="Content Placeholder 2">
            <a:extLst>
              <a:ext uri="{FF2B5EF4-FFF2-40B4-BE49-F238E27FC236}">
                <a16:creationId xmlns:a16="http://schemas.microsoft.com/office/drawing/2014/main" id="{E6A25506-FAE7-485E-8BEE-0ED14B6A374D}"/>
              </a:ext>
            </a:extLst>
          </p:cNvPr>
          <p:cNvSpPr>
            <a:spLocks noGrp="1"/>
          </p:cNvSpPr>
          <p:nvPr>
            <p:ph idx="1"/>
          </p:nvPr>
        </p:nvSpPr>
        <p:spPr>
          <a:xfrm>
            <a:off x="731521" y="1757680"/>
            <a:ext cx="7315200" cy="5100320"/>
          </a:xfrm>
        </p:spPr>
        <p:txBody>
          <a:bodyPr>
            <a:normAutofit/>
          </a:bodyPr>
          <a:lstStyle/>
          <a:p>
            <a:r>
              <a:rPr lang="en-GB" dirty="0"/>
              <a:t>Research philosophy: Interpretivism</a:t>
            </a:r>
            <a:endParaRPr lang="en-US" dirty="0"/>
          </a:p>
          <a:p>
            <a:r>
              <a:rPr lang="en-GB" dirty="0"/>
              <a:t>Research approach: Inductive</a:t>
            </a:r>
            <a:endParaRPr lang="en-US" dirty="0"/>
          </a:p>
          <a:p>
            <a:r>
              <a:rPr lang="en-GB" dirty="0"/>
              <a:t>Search strategy: Systematic search across multiple online databases such as PubMed, NIH, and NHS</a:t>
            </a:r>
            <a:endParaRPr lang="en-US" dirty="0"/>
          </a:p>
          <a:p>
            <a:r>
              <a:rPr lang="en-GB" dirty="0"/>
              <a:t>Inclusion criteria: Addressed in English, published after 2013, address the research subject</a:t>
            </a:r>
            <a:endParaRPr lang="en-US" dirty="0"/>
          </a:p>
          <a:p>
            <a:r>
              <a:rPr lang="en-GB" dirty="0"/>
              <a:t>Data analysis: A thematic analysis procedure</a:t>
            </a:r>
            <a:endParaRPr lang="en-US" dirty="0"/>
          </a:p>
          <a:p>
            <a:endParaRPr lang="en-US" dirty="0"/>
          </a:p>
        </p:txBody>
      </p:sp>
      <p:pic>
        <p:nvPicPr>
          <p:cNvPr id="5" name="Picture 4">
            <a:extLst>
              <a:ext uri="{FF2B5EF4-FFF2-40B4-BE49-F238E27FC236}">
                <a16:creationId xmlns:a16="http://schemas.microsoft.com/office/drawing/2014/main" id="{5A3FD92E-E734-4664-8A0C-E40217342B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36562" y="2235199"/>
            <a:ext cx="3931920" cy="3646805"/>
          </a:xfrm>
          <a:prstGeom prst="rect">
            <a:avLst/>
          </a:prstGeom>
        </p:spPr>
      </p:pic>
    </p:spTree>
    <p:extLst>
      <p:ext uri="{BB962C8B-B14F-4D97-AF65-F5344CB8AC3E}">
        <p14:creationId xmlns:p14="http://schemas.microsoft.com/office/powerpoint/2010/main" val="3538396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52751-D32C-4C9F-9BD1-984D0537ED72}"/>
              </a:ext>
            </a:extLst>
          </p:cNvPr>
          <p:cNvSpPr>
            <a:spLocks noGrp="1"/>
          </p:cNvSpPr>
          <p:nvPr>
            <p:ph type="title"/>
          </p:nvPr>
        </p:nvSpPr>
        <p:spPr/>
        <p:txBody>
          <a:bodyPr/>
          <a:lstStyle/>
          <a:p>
            <a:pPr algn="ctr"/>
            <a:r>
              <a:rPr lang="en-GB" b="1" dirty="0"/>
              <a:t>CHAPTER 4: RESULTS</a:t>
            </a:r>
            <a:endParaRPr lang="en-US" b="1" dirty="0"/>
          </a:p>
        </p:txBody>
      </p:sp>
      <p:pic>
        <p:nvPicPr>
          <p:cNvPr id="5" name="Content Placeholder 4">
            <a:extLst>
              <a:ext uri="{FF2B5EF4-FFF2-40B4-BE49-F238E27FC236}">
                <a16:creationId xmlns:a16="http://schemas.microsoft.com/office/drawing/2014/main" id="{162A72BA-4711-4FA9-BA7E-4D43F570A63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41413" y="1605280"/>
            <a:ext cx="9780587" cy="4917440"/>
          </a:xfrm>
        </p:spPr>
      </p:pic>
    </p:spTree>
    <p:extLst>
      <p:ext uri="{BB962C8B-B14F-4D97-AF65-F5344CB8AC3E}">
        <p14:creationId xmlns:p14="http://schemas.microsoft.com/office/powerpoint/2010/main" val="2471499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4BE9C-D9B5-4A15-81CA-E87ABD941CE3}"/>
              </a:ext>
            </a:extLst>
          </p:cNvPr>
          <p:cNvSpPr>
            <a:spLocks noGrp="1"/>
          </p:cNvSpPr>
          <p:nvPr>
            <p:ph type="title"/>
          </p:nvPr>
        </p:nvSpPr>
        <p:spPr>
          <a:xfrm>
            <a:off x="1141413" y="254000"/>
            <a:ext cx="9905998" cy="670561"/>
          </a:xfrm>
        </p:spPr>
        <p:txBody>
          <a:bodyPr>
            <a:normAutofit/>
          </a:bodyPr>
          <a:lstStyle/>
          <a:p>
            <a:pPr algn="ctr"/>
            <a:r>
              <a:rPr lang="en-GB" b="1" dirty="0"/>
              <a:t>Chapter 4: results</a:t>
            </a:r>
            <a:endParaRPr lang="en-US" b="1" dirty="0"/>
          </a:p>
        </p:txBody>
      </p:sp>
      <p:graphicFrame>
        <p:nvGraphicFramePr>
          <p:cNvPr id="4" name="Content Placeholder 3">
            <a:extLst>
              <a:ext uri="{FF2B5EF4-FFF2-40B4-BE49-F238E27FC236}">
                <a16:creationId xmlns:a16="http://schemas.microsoft.com/office/drawing/2014/main" id="{20667FE6-6656-4656-A2B3-1B4B239DA8FD}"/>
              </a:ext>
            </a:extLst>
          </p:cNvPr>
          <p:cNvGraphicFramePr>
            <a:graphicFrameLocks noGrp="1"/>
          </p:cNvGraphicFramePr>
          <p:nvPr>
            <p:ph idx="1"/>
            <p:extLst>
              <p:ext uri="{D42A27DB-BD31-4B8C-83A1-F6EECF244321}">
                <p14:modId xmlns:p14="http://schemas.microsoft.com/office/powerpoint/2010/main" val="3600975212"/>
              </p:ext>
            </p:extLst>
          </p:nvPr>
        </p:nvGraphicFramePr>
        <p:xfrm>
          <a:off x="314960" y="924561"/>
          <a:ext cx="11684001" cy="5814706"/>
        </p:xfrm>
        <a:graphic>
          <a:graphicData uri="http://schemas.openxmlformats.org/drawingml/2006/table">
            <a:tbl>
              <a:tblPr firstRow="1" firstCol="1" bandRow="1">
                <a:tableStyleId>{5C22544A-7EE6-4342-B048-85BDC9FD1C3A}</a:tableStyleId>
              </a:tblPr>
              <a:tblGrid>
                <a:gridCol w="3893833">
                  <a:extLst>
                    <a:ext uri="{9D8B030D-6E8A-4147-A177-3AD203B41FA5}">
                      <a16:colId xmlns:a16="http://schemas.microsoft.com/office/drawing/2014/main" val="1204200428"/>
                    </a:ext>
                  </a:extLst>
                </a:gridCol>
                <a:gridCol w="3895084">
                  <a:extLst>
                    <a:ext uri="{9D8B030D-6E8A-4147-A177-3AD203B41FA5}">
                      <a16:colId xmlns:a16="http://schemas.microsoft.com/office/drawing/2014/main" val="2170399494"/>
                    </a:ext>
                  </a:extLst>
                </a:gridCol>
                <a:gridCol w="3895084">
                  <a:extLst>
                    <a:ext uri="{9D8B030D-6E8A-4147-A177-3AD203B41FA5}">
                      <a16:colId xmlns:a16="http://schemas.microsoft.com/office/drawing/2014/main" val="3366032775"/>
                    </a:ext>
                  </a:extLst>
                </a:gridCol>
              </a:tblGrid>
              <a:tr h="180384">
                <a:tc>
                  <a:txBody>
                    <a:bodyPr/>
                    <a:lstStyle/>
                    <a:p>
                      <a:pPr>
                        <a:lnSpc>
                          <a:spcPct val="107000"/>
                        </a:lnSpc>
                        <a:spcAft>
                          <a:spcPts val="0"/>
                        </a:spcAft>
                      </a:pPr>
                      <a:r>
                        <a:rPr lang="en-GB" sz="1200">
                          <a:effectLst/>
                        </a:rPr>
                        <a:t>Article title</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nSpc>
                          <a:spcPct val="107000"/>
                        </a:lnSpc>
                        <a:spcAft>
                          <a:spcPts val="0"/>
                        </a:spcAft>
                      </a:pPr>
                      <a:r>
                        <a:rPr lang="en-GB" sz="1200">
                          <a:effectLst/>
                        </a:rPr>
                        <a:t>Method</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nSpc>
                          <a:spcPct val="107000"/>
                        </a:lnSpc>
                        <a:spcAft>
                          <a:spcPts val="0"/>
                        </a:spcAft>
                      </a:pPr>
                      <a:r>
                        <a:rPr lang="en-GB" sz="1200">
                          <a:effectLst/>
                        </a:rPr>
                        <a:t>Outcome</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extLst>
                  <a:ext uri="{0D108BD9-81ED-4DB2-BD59-A6C34878D82A}">
                    <a16:rowId xmlns:a16="http://schemas.microsoft.com/office/drawing/2014/main" val="3010338"/>
                  </a:ext>
                </a:extLst>
              </a:tr>
              <a:tr h="445259">
                <a:tc>
                  <a:txBody>
                    <a:bodyPr/>
                    <a:lstStyle/>
                    <a:p>
                      <a:pPr>
                        <a:lnSpc>
                          <a:spcPct val="107000"/>
                        </a:lnSpc>
                        <a:spcAft>
                          <a:spcPts val="0"/>
                        </a:spcAft>
                      </a:pPr>
                      <a:r>
                        <a:rPr lang="en-GB" sz="1200">
                          <a:effectLst/>
                        </a:rPr>
                        <a:t>Maternal Smoking in Pregnancy and its influence on childhood asthma</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gn="just">
                        <a:lnSpc>
                          <a:spcPct val="150000"/>
                        </a:lnSpc>
                        <a:spcAft>
                          <a:spcPts val="0"/>
                        </a:spcAft>
                      </a:pPr>
                      <a:r>
                        <a:rPr lang="en-GB" sz="1200">
                          <a:effectLst/>
                        </a:rPr>
                        <a:t>Literature review</a:t>
                      </a:r>
                      <a:endParaRPr lang="en-US" sz="1200">
                        <a:effectLst/>
                      </a:endParaRPr>
                    </a:p>
                    <a:p>
                      <a:pPr>
                        <a:lnSpc>
                          <a:spcPct val="107000"/>
                        </a:lnSpc>
                        <a:spcAft>
                          <a:spcPts val="0"/>
                        </a:spcAft>
                      </a:pPr>
                      <a:r>
                        <a:rPr lang="en-GB" sz="1200">
                          <a:effectLst/>
                        </a:rPr>
                        <a:t> </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nSpc>
                          <a:spcPct val="107000"/>
                        </a:lnSpc>
                        <a:spcAft>
                          <a:spcPts val="0"/>
                        </a:spcAft>
                      </a:pPr>
                      <a:r>
                        <a:rPr lang="en-GB" sz="1200">
                          <a:effectLst/>
                        </a:rPr>
                        <a:t>Smoking during pregnancy amplifies the probability of asthma development in children</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extLst>
                  <a:ext uri="{0D108BD9-81ED-4DB2-BD59-A6C34878D82A}">
                    <a16:rowId xmlns:a16="http://schemas.microsoft.com/office/drawing/2014/main" val="1998147552"/>
                  </a:ext>
                </a:extLst>
              </a:tr>
              <a:tr h="558321">
                <a:tc>
                  <a:txBody>
                    <a:bodyPr/>
                    <a:lstStyle/>
                    <a:p>
                      <a:pPr algn="just">
                        <a:lnSpc>
                          <a:spcPct val="150000"/>
                        </a:lnSpc>
                        <a:spcAft>
                          <a:spcPts val="0"/>
                        </a:spcAft>
                      </a:pPr>
                      <a:r>
                        <a:rPr lang="en-GB" sz="1200">
                          <a:effectLst/>
                        </a:rPr>
                        <a:t>Parental Smoking and Child Poverty in the UK: an analysis of national survey data</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gn="just">
                        <a:lnSpc>
                          <a:spcPct val="150000"/>
                        </a:lnSpc>
                        <a:spcAft>
                          <a:spcPts val="0"/>
                        </a:spcAft>
                      </a:pPr>
                      <a:r>
                        <a:rPr lang="en-GB" sz="1200">
                          <a:effectLst/>
                        </a:rPr>
                        <a:t>A combined analysis of reports from household income reports and lifestyle analysis.</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nSpc>
                          <a:spcPct val="107000"/>
                        </a:lnSpc>
                        <a:spcAft>
                          <a:spcPts val="0"/>
                        </a:spcAft>
                      </a:pPr>
                      <a:r>
                        <a:rPr lang="en-GB" sz="1200">
                          <a:effectLst/>
                        </a:rPr>
                        <a:t>1.1 million children live in poverty due to parental smoking and expenditure on tobacco which is used as a substitute for food</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extLst>
                  <a:ext uri="{0D108BD9-81ED-4DB2-BD59-A6C34878D82A}">
                    <a16:rowId xmlns:a16="http://schemas.microsoft.com/office/drawing/2014/main" val="2803360039"/>
                  </a:ext>
                </a:extLst>
              </a:tr>
              <a:tr h="767032">
                <a:tc>
                  <a:txBody>
                    <a:bodyPr/>
                    <a:lstStyle/>
                    <a:p>
                      <a:pPr algn="just">
                        <a:lnSpc>
                          <a:spcPct val="150000"/>
                        </a:lnSpc>
                        <a:spcAft>
                          <a:spcPts val="0"/>
                        </a:spcAft>
                      </a:pPr>
                      <a:r>
                        <a:rPr lang="en-GB" sz="1200">
                          <a:effectLst/>
                        </a:rPr>
                        <a:t>Women and Smoking: The Effect of Gender on the Epidemiology, Health Effects, and Cessation of Smoking</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gn="just">
                        <a:lnSpc>
                          <a:spcPct val="150000"/>
                        </a:lnSpc>
                        <a:spcAft>
                          <a:spcPts val="0"/>
                        </a:spcAft>
                      </a:pPr>
                      <a:r>
                        <a:rPr lang="en-GB" sz="1200">
                          <a:effectLst/>
                        </a:rPr>
                        <a:t>Literature review</a:t>
                      </a:r>
                      <a:endParaRPr lang="en-US" sz="1200">
                        <a:effectLst/>
                      </a:endParaRPr>
                    </a:p>
                    <a:p>
                      <a:pPr algn="just">
                        <a:lnSpc>
                          <a:spcPct val="150000"/>
                        </a:lnSpc>
                        <a:spcAft>
                          <a:spcPts val="0"/>
                        </a:spcAft>
                      </a:pPr>
                      <a:r>
                        <a:rPr lang="en-GB" sz="1200">
                          <a:effectLst/>
                        </a:rPr>
                        <a:t> </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nSpc>
                          <a:spcPct val="107000"/>
                        </a:lnSpc>
                        <a:spcAft>
                          <a:spcPts val="0"/>
                        </a:spcAft>
                      </a:pPr>
                      <a:r>
                        <a:rPr lang="en-GB" sz="1200">
                          <a:effectLst/>
                        </a:rPr>
                        <a:t>Approximately 66% of deaths among women aged 50 to 70 years are directly related to smoking</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extLst>
                  <a:ext uri="{0D108BD9-81ED-4DB2-BD59-A6C34878D82A}">
                    <a16:rowId xmlns:a16="http://schemas.microsoft.com/office/drawing/2014/main" val="3151264100"/>
                  </a:ext>
                </a:extLst>
              </a:tr>
              <a:tr h="767032">
                <a:tc>
                  <a:txBody>
                    <a:bodyPr/>
                    <a:lstStyle/>
                    <a:p>
                      <a:pPr algn="just">
                        <a:lnSpc>
                          <a:spcPct val="150000"/>
                        </a:lnSpc>
                        <a:spcAft>
                          <a:spcPts val="0"/>
                        </a:spcAft>
                      </a:pPr>
                      <a:r>
                        <a:rPr lang="en-GB" sz="1200">
                          <a:effectLst/>
                        </a:rPr>
                        <a:t>Cigarette smoking and risk of deVere infectious respiratory diseases in UK adults; 12-year follow-up of UK biobank.</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gn="just">
                        <a:lnSpc>
                          <a:spcPct val="150000"/>
                        </a:lnSpc>
                        <a:spcAft>
                          <a:spcPts val="0"/>
                        </a:spcAft>
                      </a:pPr>
                      <a:r>
                        <a:rPr lang="en-GB" sz="1200" dirty="0">
                          <a:effectLst/>
                        </a:rPr>
                        <a:t>A prospective study of cigarette smoking among adults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nSpc>
                          <a:spcPct val="107000"/>
                        </a:lnSpc>
                        <a:spcAft>
                          <a:spcPts val="0"/>
                        </a:spcAft>
                      </a:pPr>
                      <a:r>
                        <a:rPr lang="en-GB" sz="1200">
                          <a:effectLst/>
                        </a:rPr>
                        <a:t>Smoking exposes women to the probability of developing acute lower respiratory tract infections, pneumonia, and influenza</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extLst>
                  <a:ext uri="{0D108BD9-81ED-4DB2-BD59-A6C34878D82A}">
                    <a16:rowId xmlns:a16="http://schemas.microsoft.com/office/drawing/2014/main" val="3900340281"/>
                  </a:ext>
                </a:extLst>
              </a:tr>
              <a:tr h="502157">
                <a:tc>
                  <a:txBody>
                    <a:bodyPr/>
                    <a:lstStyle/>
                    <a:p>
                      <a:pPr algn="just">
                        <a:lnSpc>
                          <a:spcPct val="150000"/>
                        </a:lnSpc>
                        <a:spcAft>
                          <a:spcPts val="0"/>
                        </a:spcAft>
                      </a:pPr>
                      <a:r>
                        <a:rPr lang="en-GB" sz="1200">
                          <a:effectLst/>
                        </a:rPr>
                        <a:t>Association between smoking and cancers among women</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gn="just">
                        <a:lnSpc>
                          <a:spcPct val="150000"/>
                        </a:lnSpc>
                        <a:spcAft>
                          <a:spcPts val="0"/>
                        </a:spcAft>
                      </a:pPr>
                      <a:r>
                        <a:rPr lang="en-GB" sz="1200">
                          <a:effectLst/>
                        </a:rPr>
                        <a:t>A longitudinal cohort research</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nSpc>
                          <a:spcPct val="107000"/>
                        </a:lnSpc>
                        <a:spcAft>
                          <a:spcPts val="0"/>
                        </a:spcAft>
                      </a:pPr>
                      <a:r>
                        <a:rPr lang="en-GB" sz="1200">
                          <a:effectLst/>
                        </a:rPr>
                        <a:t>There is a strong and positive association between smoking and the development of several cancer types in women</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extLst>
                  <a:ext uri="{0D108BD9-81ED-4DB2-BD59-A6C34878D82A}">
                    <a16:rowId xmlns:a16="http://schemas.microsoft.com/office/drawing/2014/main" val="3692797085"/>
                  </a:ext>
                </a:extLst>
              </a:tr>
              <a:tr h="502157">
                <a:tc>
                  <a:txBody>
                    <a:bodyPr/>
                    <a:lstStyle/>
                    <a:p>
                      <a:pPr algn="just">
                        <a:lnSpc>
                          <a:spcPct val="150000"/>
                        </a:lnSpc>
                        <a:spcAft>
                          <a:spcPts val="0"/>
                        </a:spcAft>
                      </a:pPr>
                      <a:r>
                        <a:rPr lang="en-GB" sz="1200">
                          <a:effectLst/>
                        </a:rPr>
                        <a:t>Smoking as a Risk Factor for Lung Cancer in Women and Men</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gn="just">
                        <a:lnSpc>
                          <a:spcPct val="150000"/>
                        </a:lnSpc>
                        <a:spcAft>
                          <a:spcPts val="0"/>
                        </a:spcAft>
                      </a:pPr>
                      <a:r>
                        <a:rPr lang="en-GB" sz="1200">
                          <a:effectLst/>
                        </a:rPr>
                        <a:t>Systematic review and meta-analysis</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nSpc>
                          <a:spcPct val="107000"/>
                        </a:lnSpc>
                        <a:spcAft>
                          <a:spcPts val="0"/>
                        </a:spcAft>
                      </a:pPr>
                      <a:r>
                        <a:rPr lang="en-GB" sz="1200">
                          <a:effectLst/>
                        </a:rPr>
                        <a:t>The probability of developing lung cancer could be higher in women</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extLst>
                  <a:ext uri="{0D108BD9-81ED-4DB2-BD59-A6C34878D82A}">
                    <a16:rowId xmlns:a16="http://schemas.microsoft.com/office/drawing/2014/main" val="1491824956"/>
                  </a:ext>
                </a:extLst>
              </a:tr>
              <a:tr h="369353">
                <a:tc>
                  <a:txBody>
                    <a:bodyPr/>
                    <a:lstStyle/>
                    <a:p>
                      <a:pPr algn="just">
                        <a:lnSpc>
                          <a:spcPct val="150000"/>
                        </a:lnSpc>
                        <a:spcAft>
                          <a:spcPts val="0"/>
                        </a:spcAft>
                      </a:pPr>
                      <a:r>
                        <a:rPr lang="en-GB" sz="1200">
                          <a:effectLst/>
                        </a:rPr>
                        <a:t>Impact of smoking on fertility and age of menopause</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gn="just">
                        <a:lnSpc>
                          <a:spcPct val="150000"/>
                        </a:lnSpc>
                        <a:spcAft>
                          <a:spcPts val="0"/>
                        </a:spcAft>
                      </a:pPr>
                      <a:r>
                        <a:rPr lang="en-GB" sz="1200">
                          <a:effectLst/>
                        </a:rPr>
                        <a:t>A population-based cohort study</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nSpc>
                          <a:spcPct val="107000"/>
                        </a:lnSpc>
                        <a:spcAft>
                          <a:spcPts val="0"/>
                        </a:spcAft>
                      </a:pPr>
                      <a:r>
                        <a:rPr lang="en-GB" sz="1200">
                          <a:effectLst/>
                        </a:rPr>
                        <a:t>It was recorded that female smokers had fewer children compared to non-smokers</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extLst>
                  <a:ext uri="{0D108BD9-81ED-4DB2-BD59-A6C34878D82A}">
                    <a16:rowId xmlns:a16="http://schemas.microsoft.com/office/drawing/2014/main" val="3752486528"/>
                  </a:ext>
                </a:extLst>
              </a:tr>
              <a:tr h="767032">
                <a:tc>
                  <a:txBody>
                    <a:bodyPr/>
                    <a:lstStyle/>
                    <a:p>
                      <a:pPr algn="just">
                        <a:lnSpc>
                          <a:spcPct val="150000"/>
                        </a:lnSpc>
                        <a:spcAft>
                          <a:spcPts val="0"/>
                        </a:spcAft>
                      </a:pPr>
                      <a:r>
                        <a:rPr lang="en-GB" sz="1200">
                          <a:effectLst/>
                        </a:rPr>
                        <a:t>Effect of Maternal Smoking in Pregnancy and Childhood on Children and Adolescent Sleep Outcomes to 21 Years</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gn="just">
                        <a:lnSpc>
                          <a:spcPct val="150000"/>
                        </a:lnSpc>
                        <a:spcAft>
                          <a:spcPts val="0"/>
                        </a:spcAft>
                      </a:pPr>
                      <a:r>
                        <a:rPr lang="en-GB" sz="1200">
                          <a:effectLst/>
                        </a:rPr>
                        <a:t>A community-based prospective birth cohort study</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nSpc>
                          <a:spcPct val="107000"/>
                        </a:lnSpc>
                        <a:spcAft>
                          <a:spcPts val="0"/>
                        </a:spcAft>
                      </a:pPr>
                      <a:r>
                        <a:rPr lang="en-GB" sz="1200">
                          <a:effectLst/>
                        </a:rPr>
                        <a:t>Maternal prenatal smoking is independently related to the increased likelihood of children developing parasomnias.</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extLst>
                  <a:ext uri="{0D108BD9-81ED-4DB2-BD59-A6C34878D82A}">
                    <a16:rowId xmlns:a16="http://schemas.microsoft.com/office/drawing/2014/main" val="2119977111"/>
                  </a:ext>
                </a:extLst>
              </a:tr>
              <a:tr h="502157">
                <a:tc>
                  <a:txBody>
                    <a:bodyPr/>
                    <a:lstStyle/>
                    <a:p>
                      <a:pPr algn="just">
                        <a:lnSpc>
                          <a:spcPct val="150000"/>
                        </a:lnSpc>
                        <a:spcAft>
                          <a:spcPts val="0"/>
                        </a:spcAft>
                      </a:pPr>
                      <a:r>
                        <a:rPr lang="en-GB" sz="1200">
                          <a:effectLst/>
                        </a:rPr>
                        <a:t>Short- and long-term health effects of parental tobacco smoking during pregnancy and lactation</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gn="just">
                        <a:lnSpc>
                          <a:spcPct val="150000"/>
                        </a:lnSpc>
                        <a:spcAft>
                          <a:spcPts val="0"/>
                        </a:spcAft>
                      </a:pPr>
                      <a:r>
                        <a:rPr lang="en-GB" sz="1200">
                          <a:effectLst/>
                        </a:rPr>
                        <a:t>a descriptive review of literature.</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nSpc>
                          <a:spcPct val="107000"/>
                        </a:lnSpc>
                        <a:spcAft>
                          <a:spcPts val="0"/>
                        </a:spcAft>
                      </a:pPr>
                      <a:r>
                        <a:rPr lang="en-GB" sz="1200">
                          <a:effectLst/>
                        </a:rPr>
                        <a:t>Women smoking during pregnancy is associated with foetal development complications.</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extLst>
                  <a:ext uri="{0D108BD9-81ED-4DB2-BD59-A6C34878D82A}">
                    <a16:rowId xmlns:a16="http://schemas.microsoft.com/office/drawing/2014/main" val="1137772512"/>
                  </a:ext>
                </a:extLst>
              </a:tr>
              <a:tr h="369353">
                <a:tc>
                  <a:txBody>
                    <a:bodyPr/>
                    <a:lstStyle/>
                    <a:p>
                      <a:pPr algn="just">
                        <a:lnSpc>
                          <a:spcPct val="150000"/>
                        </a:lnSpc>
                        <a:spcAft>
                          <a:spcPts val="0"/>
                        </a:spcAft>
                      </a:pPr>
                      <a:r>
                        <a:rPr lang="en-GB" sz="1200">
                          <a:effectLst/>
                        </a:rPr>
                        <a:t>Heavy Smoking and lung cancer.</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gn="just">
                        <a:lnSpc>
                          <a:spcPct val="150000"/>
                        </a:lnSpc>
                        <a:spcAft>
                          <a:spcPts val="0"/>
                        </a:spcAft>
                      </a:pPr>
                      <a:r>
                        <a:rPr lang="en-GB" sz="1200">
                          <a:effectLst/>
                        </a:rPr>
                        <a:t>A community-based cohort study.</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tc>
                  <a:txBody>
                    <a:bodyPr/>
                    <a:lstStyle/>
                    <a:p>
                      <a:pPr>
                        <a:lnSpc>
                          <a:spcPct val="107000"/>
                        </a:lnSpc>
                        <a:spcAft>
                          <a:spcPts val="0"/>
                        </a:spcAft>
                      </a:pPr>
                      <a:r>
                        <a:rPr lang="en-GB" sz="1200" dirty="0">
                          <a:effectLst/>
                        </a:rPr>
                        <a:t>Smoking women have a 50% higher probability of developing lung cancer than men.</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0329" marR="30329" marT="0" marB="0"/>
                </a:tc>
                <a:extLst>
                  <a:ext uri="{0D108BD9-81ED-4DB2-BD59-A6C34878D82A}">
                    <a16:rowId xmlns:a16="http://schemas.microsoft.com/office/drawing/2014/main" val="3705410134"/>
                  </a:ext>
                </a:extLst>
              </a:tr>
            </a:tbl>
          </a:graphicData>
        </a:graphic>
      </p:graphicFrame>
    </p:spTree>
    <p:extLst>
      <p:ext uri="{BB962C8B-B14F-4D97-AF65-F5344CB8AC3E}">
        <p14:creationId xmlns:p14="http://schemas.microsoft.com/office/powerpoint/2010/main" val="3702400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9FBCA-3DB7-4D1D-A716-9FA7DC41813A}"/>
              </a:ext>
            </a:extLst>
          </p:cNvPr>
          <p:cNvSpPr>
            <a:spLocks noGrp="1"/>
          </p:cNvSpPr>
          <p:nvPr>
            <p:ph type="title"/>
          </p:nvPr>
        </p:nvSpPr>
        <p:spPr/>
        <p:txBody>
          <a:bodyPr/>
          <a:lstStyle/>
          <a:p>
            <a:pPr algn="ctr"/>
            <a:r>
              <a:rPr lang="en-GB" b="1" dirty="0"/>
              <a:t>CHAPTER 4: DISCUSSION</a:t>
            </a:r>
            <a:endParaRPr lang="en-US" b="1" dirty="0"/>
          </a:p>
        </p:txBody>
      </p:sp>
      <p:sp>
        <p:nvSpPr>
          <p:cNvPr id="3" name="Content Placeholder 2">
            <a:extLst>
              <a:ext uri="{FF2B5EF4-FFF2-40B4-BE49-F238E27FC236}">
                <a16:creationId xmlns:a16="http://schemas.microsoft.com/office/drawing/2014/main" id="{64212174-014A-4FB4-9927-ECE74CA09413}"/>
              </a:ext>
            </a:extLst>
          </p:cNvPr>
          <p:cNvSpPr>
            <a:spLocks noGrp="1"/>
          </p:cNvSpPr>
          <p:nvPr>
            <p:ph idx="1"/>
          </p:nvPr>
        </p:nvSpPr>
        <p:spPr>
          <a:xfrm>
            <a:off x="701040" y="1778000"/>
            <a:ext cx="7741921" cy="5080000"/>
          </a:xfrm>
        </p:spPr>
        <p:txBody>
          <a:bodyPr>
            <a:normAutofit lnSpcReduction="10000"/>
          </a:bodyPr>
          <a:lstStyle/>
          <a:p>
            <a:r>
              <a:rPr lang="en-GB" dirty="0"/>
              <a:t>Theme 1: smoking and cancer in women</a:t>
            </a:r>
            <a:endParaRPr lang="en-US" dirty="0"/>
          </a:p>
          <a:p>
            <a:r>
              <a:rPr lang="en-GB" dirty="0"/>
              <a:t>Theme 2: smoking and asthma in children</a:t>
            </a:r>
            <a:endParaRPr lang="en-US" dirty="0"/>
          </a:p>
          <a:p>
            <a:r>
              <a:rPr lang="en-GB" dirty="0"/>
              <a:t>Theme 3: smoking, reduced gestation period, and epigenetic transformation</a:t>
            </a:r>
            <a:endParaRPr lang="en-US" dirty="0"/>
          </a:p>
          <a:p>
            <a:r>
              <a:rPr lang="en-GB" dirty="0"/>
              <a:t>Theme 4: Smoking and poverty in children</a:t>
            </a:r>
            <a:endParaRPr lang="en-US" dirty="0"/>
          </a:p>
          <a:p>
            <a:r>
              <a:rPr lang="en-GB" dirty="0"/>
              <a:t>Theme 5: Smoking and respiratory tract infection and influenza in women</a:t>
            </a:r>
            <a:endParaRPr lang="en-US" dirty="0"/>
          </a:p>
          <a:p>
            <a:r>
              <a:rPr lang="en-GB" dirty="0"/>
              <a:t>Theme 6: Smoking and fertility in women</a:t>
            </a:r>
            <a:endParaRPr lang="en-US" dirty="0"/>
          </a:p>
          <a:p>
            <a:r>
              <a:rPr lang="en-GB" dirty="0"/>
              <a:t>Theme 7: Smoking and the development of parasomnia in Children</a:t>
            </a:r>
            <a:endParaRPr lang="en-US" dirty="0"/>
          </a:p>
          <a:p>
            <a:endParaRPr lang="en-US" dirty="0"/>
          </a:p>
        </p:txBody>
      </p:sp>
      <p:pic>
        <p:nvPicPr>
          <p:cNvPr id="5" name="Picture 4">
            <a:extLst>
              <a:ext uri="{FF2B5EF4-FFF2-40B4-BE49-F238E27FC236}">
                <a16:creationId xmlns:a16="http://schemas.microsoft.com/office/drawing/2014/main" id="{6C918FDF-EE9B-4D8D-83A0-2E7596367B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71841" y="3078480"/>
            <a:ext cx="3743325" cy="3566160"/>
          </a:xfrm>
          <a:prstGeom prst="rect">
            <a:avLst/>
          </a:prstGeom>
        </p:spPr>
      </p:pic>
    </p:spTree>
    <p:extLst>
      <p:ext uri="{BB962C8B-B14F-4D97-AF65-F5344CB8AC3E}">
        <p14:creationId xmlns:p14="http://schemas.microsoft.com/office/powerpoint/2010/main" val="195419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AD776-56E6-4815-B1EC-AACAEA0EC934}"/>
              </a:ext>
            </a:extLst>
          </p:cNvPr>
          <p:cNvSpPr>
            <a:spLocks noGrp="1"/>
          </p:cNvSpPr>
          <p:nvPr>
            <p:ph type="title"/>
          </p:nvPr>
        </p:nvSpPr>
        <p:spPr/>
        <p:txBody>
          <a:bodyPr/>
          <a:lstStyle/>
          <a:p>
            <a:pPr algn="ctr"/>
            <a:r>
              <a:rPr lang="en-GB" b="1" dirty="0"/>
              <a:t>CHAPTER 5: RECOMMENDATIONS</a:t>
            </a:r>
            <a:endParaRPr lang="en-US" b="1" dirty="0"/>
          </a:p>
        </p:txBody>
      </p:sp>
      <p:sp>
        <p:nvSpPr>
          <p:cNvPr id="3" name="Content Placeholder 2">
            <a:extLst>
              <a:ext uri="{FF2B5EF4-FFF2-40B4-BE49-F238E27FC236}">
                <a16:creationId xmlns:a16="http://schemas.microsoft.com/office/drawing/2014/main" id="{528281D0-4FE6-46BB-82AE-24471A0000C4}"/>
              </a:ext>
            </a:extLst>
          </p:cNvPr>
          <p:cNvSpPr>
            <a:spLocks noGrp="1"/>
          </p:cNvSpPr>
          <p:nvPr>
            <p:ph idx="1"/>
          </p:nvPr>
        </p:nvSpPr>
        <p:spPr>
          <a:xfrm>
            <a:off x="670560" y="1706880"/>
            <a:ext cx="8270241" cy="5151119"/>
          </a:xfrm>
        </p:spPr>
        <p:txBody>
          <a:bodyPr>
            <a:normAutofit fontScale="92500" lnSpcReduction="10000"/>
          </a:bodyPr>
          <a:lstStyle/>
          <a:p>
            <a:r>
              <a:rPr lang="en-GB" dirty="0"/>
              <a:t>Smoking women should be encouraged to embrace the anti-smoking programs </a:t>
            </a:r>
            <a:endParaRPr lang="en-US" dirty="0"/>
          </a:p>
          <a:p>
            <a:r>
              <a:rPr lang="en-GB" dirty="0"/>
              <a:t>Addicted women smokers must smoke away from children or avoid smoking during pregnancy.</a:t>
            </a:r>
            <a:endParaRPr lang="en-US" dirty="0"/>
          </a:p>
          <a:p>
            <a:r>
              <a:rPr lang="en-GB" dirty="0"/>
              <a:t>The government should ensure equality in program access across the country for all women smokers.</a:t>
            </a:r>
            <a:endParaRPr lang="en-US" dirty="0"/>
          </a:p>
          <a:p>
            <a:r>
              <a:rPr lang="en-GB" dirty="0"/>
              <a:t>Legislation to increase the cost burden on cigarettes would help lower cigarette expenditures.</a:t>
            </a:r>
            <a:endParaRPr lang="en-US" dirty="0"/>
          </a:p>
          <a:p>
            <a:r>
              <a:rPr lang="en-GB" dirty="0"/>
              <a:t>Public awareness by the government and other non-governmental stakeholders.</a:t>
            </a:r>
            <a:endParaRPr lang="en-US" dirty="0"/>
          </a:p>
          <a:p>
            <a:r>
              <a:rPr lang="en-GB" dirty="0"/>
              <a:t>Further studies to investigate smoking among specific women groups</a:t>
            </a:r>
            <a:endParaRPr lang="en-US" dirty="0"/>
          </a:p>
          <a:p>
            <a:endParaRPr lang="en-US" dirty="0"/>
          </a:p>
        </p:txBody>
      </p:sp>
      <p:pic>
        <p:nvPicPr>
          <p:cNvPr id="5" name="Picture 4">
            <a:extLst>
              <a:ext uri="{FF2B5EF4-FFF2-40B4-BE49-F238E27FC236}">
                <a16:creationId xmlns:a16="http://schemas.microsoft.com/office/drawing/2014/main" id="{EF9C7760-DA51-4716-89D5-3AD1713281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88437" y="2814637"/>
            <a:ext cx="2143125" cy="2143125"/>
          </a:xfrm>
          <a:prstGeom prst="rect">
            <a:avLst/>
          </a:prstGeom>
        </p:spPr>
      </p:pic>
    </p:spTree>
    <p:extLst>
      <p:ext uri="{BB962C8B-B14F-4D97-AF65-F5344CB8AC3E}">
        <p14:creationId xmlns:p14="http://schemas.microsoft.com/office/powerpoint/2010/main" val="1133142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C616A-8715-4EF0-8023-F426B7200082}"/>
              </a:ext>
            </a:extLst>
          </p:cNvPr>
          <p:cNvSpPr>
            <a:spLocks noGrp="1"/>
          </p:cNvSpPr>
          <p:nvPr>
            <p:ph type="title"/>
          </p:nvPr>
        </p:nvSpPr>
        <p:spPr/>
        <p:txBody>
          <a:bodyPr/>
          <a:lstStyle/>
          <a:p>
            <a:pPr algn="ctr"/>
            <a:r>
              <a:rPr lang="en-GB" b="1" dirty="0"/>
              <a:t>CHAPTER 5: CONCLUSION</a:t>
            </a:r>
            <a:endParaRPr lang="en-US" b="1" dirty="0"/>
          </a:p>
        </p:txBody>
      </p:sp>
      <p:sp>
        <p:nvSpPr>
          <p:cNvPr id="3" name="Content Placeholder 2">
            <a:extLst>
              <a:ext uri="{FF2B5EF4-FFF2-40B4-BE49-F238E27FC236}">
                <a16:creationId xmlns:a16="http://schemas.microsoft.com/office/drawing/2014/main" id="{C2548C61-F8AD-4145-8E72-9322585155FA}"/>
              </a:ext>
            </a:extLst>
          </p:cNvPr>
          <p:cNvSpPr>
            <a:spLocks noGrp="1"/>
          </p:cNvSpPr>
          <p:nvPr>
            <p:ph idx="1"/>
          </p:nvPr>
        </p:nvSpPr>
        <p:spPr>
          <a:xfrm>
            <a:off x="629920" y="2249486"/>
            <a:ext cx="8635999" cy="4608513"/>
          </a:xfrm>
        </p:spPr>
        <p:txBody>
          <a:bodyPr>
            <a:normAutofit fontScale="85000" lnSpcReduction="20000"/>
          </a:bodyPr>
          <a:lstStyle/>
          <a:p>
            <a:r>
              <a:rPr lang="en-GB" dirty="0"/>
              <a:t>Women make up close to 20% of the global smoking population</a:t>
            </a:r>
            <a:endParaRPr lang="en-US" dirty="0"/>
          </a:p>
          <a:p>
            <a:r>
              <a:rPr lang="en-GB" dirty="0"/>
              <a:t>Children account for 40% of deaths due to passive smoking.</a:t>
            </a:r>
            <a:endParaRPr lang="en-US" dirty="0"/>
          </a:p>
          <a:p>
            <a:r>
              <a:rPr lang="en-GB" dirty="0"/>
              <a:t>Smoking in women causes different types of cancers ranging from lung to breast cancers</a:t>
            </a:r>
            <a:endParaRPr lang="en-US" dirty="0"/>
          </a:p>
          <a:p>
            <a:r>
              <a:rPr lang="en-GB" dirty="0"/>
              <a:t>Smoking women also have a higher probability of developing cardiovascular complications</a:t>
            </a:r>
            <a:endParaRPr lang="en-US" dirty="0"/>
          </a:p>
          <a:p>
            <a:r>
              <a:rPr lang="en-GB" dirty="0"/>
              <a:t>Reproductive complications in women are also triggered by smoking.</a:t>
            </a:r>
            <a:endParaRPr lang="en-US" dirty="0"/>
          </a:p>
          <a:p>
            <a:r>
              <a:rPr lang="en-GB" dirty="0"/>
              <a:t>Smoking causes foetal complications in children, such as poor lung development</a:t>
            </a:r>
            <a:endParaRPr lang="en-US" dirty="0"/>
          </a:p>
          <a:p>
            <a:r>
              <a:rPr lang="en-GB" dirty="0"/>
              <a:t>Sudden Infant Death Syndrome (SIDS) is also influenced by maternal smoking</a:t>
            </a:r>
            <a:endParaRPr lang="en-US" dirty="0"/>
          </a:p>
          <a:p>
            <a:r>
              <a:rPr lang="en-GB" dirty="0"/>
              <a:t>Children raised by smoking mothers are highly likely to embrace smoking behaviours.</a:t>
            </a:r>
            <a:endParaRPr lang="en-US" dirty="0"/>
          </a:p>
          <a:p>
            <a:endParaRPr lang="en-US" dirty="0"/>
          </a:p>
        </p:txBody>
      </p:sp>
      <p:pic>
        <p:nvPicPr>
          <p:cNvPr id="5" name="Picture 4">
            <a:extLst>
              <a:ext uri="{FF2B5EF4-FFF2-40B4-BE49-F238E27FC236}">
                <a16:creationId xmlns:a16="http://schemas.microsoft.com/office/drawing/2014/main" id="{3A8B933C-C265-4145-BCDE-CC3805D1B5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54160" y="3429000"/>
            <a:ext cx="2899410" cy="2589846"/>
          </a:xfrm>
          <a:prstGeom prst="rect">
            <a:avLst/>
          </a:prstGeom>
        </p:spPr>
      </p:pic>
    </p:spTree>
    <p:extLst>
      <p:ext uri="{BB962C8B-B14F-4D97-AF65-F5344CB8AC3E}">
        <p14:creationId xmlns:p14="http://schemas.microsoft.com/office/powerpoint/2010/main" val="1156546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9C78F-BB93-440E-AAFC-2965F85F1712}"/>
              </a:ext>
            </a:extLst>
          </p:cNvPr>
          <p:cNvSpPr>
            <a:spLocks noGrp="1"/>
          </p:cNvSpPr>
          <p:nvPr>
            <p:ph type="title"/>
          </p:nvPr>
        </p:nvSpPr>
        <p:spPr/>
        <p:txBody>
          <a:bodyPr/>
          <a:lstStyle/>
          <a:p>
            <a:pPr algn="ctr"/>
            <a:r>
              <a:rPr lang="en-GB" b="1" dirty="0"/>
              <a:t>references</a:t>
            </a:r>
            <a:endParaRPr lang="en-US" b="1" dirty="0"/>
          </a:p>
        </p:txBody>
      </p:sp>
      <p:sp>
        <p:nvSpPr>
          <p:cNvPr id="3" name="Content Placeholder 2">
            <a:extLst>
              <a:ext uri="{FF2B5EF4-FFF2-40B4-BE49-F238E27FC236}">
                <a16:creationId xmlns:a16="http://schemas.microsoft.com/office/drawing/2014/main" id="{A48AA487-F098-429E-9963-67B2F4A3E77A}"/>
              </a:ext>
            </a:extLst>
          </p:cNvPr>
          <p:cNvSpPr>
            <a:spLocks noGrp="1"/>
          </p:cNvSpPr>
          <p:nvPr>
            <p:ph idx="1"/>
          </p:nvPr>
        </p:nvSpPr>
        <p:spPr>
          <a:xfrm>
            <a:off x="497840" y="1605280"/>
            <a:ext cx="11419840" cy="5252720"/>
          </a:xfrm>
        </p:spPr>
        <p:txBody>
          <a:bodyPr>
            <a:normAutofit fontScale="62500" lnSpcReduction="20000"/>
          </a:bodyPr>
          <a:lstStyle/>
          <a:p>
            <a:r>
              <a:rPr lang="en-GB" u="sng" dirty="0" err="1"/>
              <a:t>Antwi</a:t>
            </a:r>
            <a:r>
              <a:rPr lang="en-GB" u="sng" dirty="0"/>
              <a:t>, S.K. and Hamza</a:t>
            </a:r>
            <a:r>
              <a:rPr lang="en-GB" dirty="0"/>
              <a:t>, K. (2015). Qualitative and quantitative research paradigms in business research: A philosophical reflection. </a:t>
            </a:r>
            <a:r>
              <a:rPr lang="en-GB" i="1" dirty="0"/>
              <a:t>European journal of business and management</a:t>
            </a:r>
            <a:r>
              <a:rPr lang="en-GB" dirty="0"/>
              <a:t>, </a:t>
            </a:r>
            <a:r>
              <a:rPr lang="en-GB" i="1" dirty="0"/>
              <a:t>7</a:t>
            </a:r>
            <a:r>
              <a:rPr lang="en-GB" dirty="0"/>
              <a:t>(3), pp.217-225.</a:t>
            </a:r>
            <a:endParaRPr lang="en-US" dirty="0"/>
          </a:p>
          <a:p>
            <a:r>
              <a:rPr lang="en-GB" dirty="0"/>
              <a:t>BMC Public Health. (2017). Factors associated with the effectiveness and reach of NHS to stop smoking services for pregnant women in England [Online] Available at </a:t>
            </a:r>
            <a:r>
              <a:rPr lang="en-GB" u="sng" dirty="0">
                <a:hlinkClick r:id="rId2"/>
              </a:rPr>
              <a:t>https://bmchealthservres.biomedcentral.com/articles/10.1186/s12913-017-2502-y</a:t>
            </a:r>
            <a:endParaRPr lang="en-US" dirty="0"/>
          </a:p>
          <a:p>
            <a:r>
              <a:rPr lang="en-GB" u="sng" dirty="0"/>
              <a:t>Cao,</a:t>
            </a:r>
            <a:r>
              <a:rPr lang="en-GB" dirty="0"/>
              <a:t> S., Yang, C., Gan, Y. and Lu, Z. (2015). The health effects of passive smoking: an overview of systematic reviews based on observational epidemiological evidence. </a:t>
            </a:r>
            <a:r>
              <a:rPr lang="en-GB" i="1" dirty="0" err="1"/>
              <a:t>PloS</a:t>
            </a:r>
            <a:r>
              <a:rPr lang="en-GB" i="1" dirty="0"/>
              <a:t> one</a:t>
            </a:r>
            <a:r>
              <a:rPr lang="en-GB" dirty="0"/>
              <a:t>, </a:t>
            </a:r>
            <a:r>
              <a:rPr lang="en-GB" i="1" dirty="0"/>
              <a:t>10</a:t>
            </a:r>
            <a:r>
              <a:rPr lang="en-GB" dirty="0"/>
              <a:t>(10), p.e0139907.</a:t>
            </a:r>
            <a:endParaRPr lang="en-US" dirty="0"/>
          </a:p>
          <a:p>
            <a:r>
              <a:rPr lang="en-GB" u="sng" dirty="0"/>
              <a:t>CDC.</a:t>
            </a:r>
            <a:r>
              <a:rPr lang="en-GB" dirty="0"/>
              <a:t> (2022). </a:t>
            </a:r>
            <a:r>
              <a:rPr lang="en-GB" i="1" dirty="0"/>
              <a:t>Smoking and Respiratory Diseases</a:t>
            </a:r>
            <a:r>
              <a:rPr lang="en-GB" dirty="0"/>
              <a:t> [Online] Available at </a:t>
            </a:r>
            <a:r>
              <a:rPr lang="en-GB" u="sng" dirty="0">
                <a:hlinkClick r:id="rId3"/>
              </a:rPr>
              <a:t>https://www.cdc.gov/tobacco/sgr/50th-anniversary/pdfs/fs_smoking_respiratory_508.pdf</a:t>
            </a:r>
            <a:r>
              <a:rPr lang="en-GB" dirty="0"/>
              <a:t> [Accessed on 10th June 2023]</a:t>
            </a:r>
            <a:endParaRPr lang="en-US" dirty="0"/>
          </a:p>
          <a:p>
            <a:r>
              <a:rPr lang="en-GB" u="sng" dirty="0"/>
              <a:t>Clarke, V., Braun, V. and Hayfield</a:t>
            </a:r>
            <a:r>
              <a:rPr lang="en-GB" dirty="0"/>
              <a:t>, N. (2015). Thematic analysis. </a:t>
            </a:r>
            <a:r>
              <a:rPr lang="en-GB" i="1" dirty="0"/>
              <a:t>Qualitative psychology: A practical guide to research methods</a:t>
            </a:r>
            <a:r>
              <a:rPr lang="en-GB" dirty="0"/>
              <a:t>, </a:t>
            </a:r>
            <a:r>
              <a:rPr lang="en-GB" i="1" dirty="0"/>
              <a:t>3</a:t>
            </a:r>
            <a:r>
              <a:rPr lang="en-GB" dirty="0"/>
              <a:t>, pp.222-248.</a:t>
            </a:r>
            <a:endParaRPr lang="en-US" dirty="0"/>
          </a:p>
          <a:p>
            <a:r>
              <a:rPr lang="en-GB" dirty="0"/>
              <a:t>Frontiers. (2022). The effects of smoking on risks of female disease [Online] Available at </a:t>
            </a:r>
            <a:r>
              <a:rPr lang="en-GB" u="sng" dirty="0">
                <a:hlinkClick r:id="rId4"/>
              </a:rPr>
              <a:t>https://www.frontiersin.org/articles/10.3389/fpubh.2022.986430</a:t>
            </a:r>
            <a:endParaRPr lang="en-US" dirty="0"/>
          </a:p>
          <a:p>
            <a:r>
              <a:rPr lang="en-GB" dirty="0"/>
              <a:t>Glantz, S.A. and </a:t>
            </a:r>
            <a:r>
              <a:rPr lang="en-GB" dirty="0" err="1"/>
              <a:t>Bareham</a:t>
            </a:r>
            <a:r>
              <a:rPr lang="en-GB" dirty="0"/>
              <a:t>, D.W. (2018). E-cigarettes: use, effects on smoking, risks, and policy implications. </a:t>
            </a:r>
            <a:r>
              <a:rPr lang="en-GB" i="1" dirty="0"/>
              <a:t>Annual review of public health</a:t>
            </a:r>
            <a:r>
              <a:rPr lang="en-GB" dirty="0"/>
              <a:t>, </a:t>
            </a:r>
            <a:r>
              <a:rPr lang="en-GB" i="1" dirty="0"/>
              <a:t>39</a:t>
            </a:r>
            <a:r>
              <a:rPr lang="en-GB" dirty="0"/>
              <a:t>, pp.215-235.</a:t>
            </a:r>
            <a:endParaRPr lang="en-US" dirty="0"/>
          </a:p>
          <a:p>
            <a:r>
              <a:rPr lang="en-GB" dirty="0"/>
              <a:t>GOV.UK. (2022). Local Tobacco Control Profiles UK [Online] Available at </a:t>
            </a:r>
            <a:r>
              <a:rPr lang="en-GB" u="sng" dirty="0">
                <a:hlinkClick r:id="rId5"/>
              </a:rPr>
              <a:t>https://www.gov.uk/government/statistics/local-tobacco-control-profiles-december-2022-update/local-tobacco-control-profiles-for-england-statistical-commentary-december-2022-update</a:t>
            </a:r>
            <a:r>
              <a:rPr lang="en-GB" dirty="0"/>
              <a:t> [Accessed on 9th June 2023]</a:t>
            </a:r>
            <a:endParaRPr lang="en-US" dirty="0"/>
          </a:p>
          <a:p>
            <a:endParaRPr lang="en-US" dirty="0"/>
          </a:p>
        </p:txBody>
      </p:sp>
    </p:spTree>
    <p:extLst>
      <p:ext uri="{BB962C8B-B14F-4D97-AF65-F5344CB8AC3E}">
        <p14:creationId xmlns:p14="http://schemas.microsoft.com/office/powerpoint/2010/main" val="3536453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39E10-928B-441C-A869-0B2C34D4AEA1}"/>
              </a:ext>
            </a:extLst>
          </p:cNvPr>
          <p:cNvSpPr>
            <a:spLocks noGrp="1"/>
          </p:cNvSpPr>
          <p:nvPr>
            <p:ph type="title"/>
          </p:nvPr>
        </p:nvSpPr>
        <p:spPr/>
        <p:txBody>
          <a:bodyPr/>
          <a:lstStyle/>
          <a:p>
            <a:pPr algn="ctr"/>
            <a:r>
              <a:rPr lang="en-GB" b="1" dirty="0"/>
              <a:t>REFERENCES</a:t>
            </a:r>
            <a:endParaRPr lang="en-US" b="1" dirty="0"/>
          </a:p>
        </p:txBody>
      </p:sp>
      <p:sp>
        <p:nvSpPr>
          <p:cNvPr id="3" name="Content Placeholder 2">
            <a:extLst>
              <a:ext uri="{FF2B5EF4-FFF2-40B4-BE49-F238E27FC236}">
                <a16:creationId xmlns:a16="http://schemas.microsoft.com/office/drawing/2014/main" id="{E1B7BC2D-4BA0-48C2-94FE-DF76003B75B7}"/>
              </a:ext>
            </a:extLst>
          </p:cNvPr>
          <p:cNvSpPr>
            <a:spLocks noGrp="1"/>
          </p:cNvSpPr>
          <p:nvPr>
            <p:ph idx="1"/>
          </p:nvPr>
        </p:nvSpPr>
        <p:spPr>
          <a:xfrm>
            <a:off x="599440" y="1656080"/>
            <a:ext cx="11277600" cy="4846320"/>
          </a:xfrm>
        </p:spPr>
        <p:txBody>
          <a:bodyPr>
            <a:normAutofit fontScale="70000" lnSpcReduction="20000"/>
          </a:bodyPr>
          <a:lstStyle/>
          <a:p>
            <a:r>
              <a:rPr lang="en-GB" dirty="0"/>
              <a:t>Lee, S.S.Y., Mackey, D.A., Sanfilippo, P.G., Hewitt, A.W., Craig, J.E. and </a:t>
            </a:r>
            <a:r>
              <a:rPr lang="en-GB" dirty="0" err="1"/>
              <a:t>Yazar</a:t>
            </a:r>
            <a:r>
              <a:rPr lang="en-GB" dirty="0"/>
              <a:t>, S. (2022). In utero exposure to smoking and alcohol, and passive smoking during childhood: effect on the retinal nerve fibre layer in young adulthood. </a:t>
            </a:r>
            <a:r>
              <a:rPr lang="en-GB" i="1" dirty="0"/>
              <a:t>Ophthalmic Epidemiology</a:t>
            </a:r>
            <a:r>
              <a:rPr lang="en-GB" dirty="0"/>
              <a:t>, </a:t>
            </a:r>
            <a:r>
              <a:rPr lang="en-GB" i="1" dirty="0"/>
              <a:t>29</a:t>
            </a:r>
            <a:r>
              <a:rPr lang="en-GB" dirty="0"/>
              <a:t>(5), pp.507-514.</a:t>
            </a:r>
            <a:endParaRPr lang="en-US" dirty="0"/>
          </a:p>
          <a:p>
            <a:r>
              <a:rPr lang="en-GB" dirty="0"/>
              <a:t>NHS England. (2019). Smoking costs to society [Online] Available at </a:t>
            </a:r>
            <a:r>
              <a:rPr lang="en-GB" u="sng" dirty="0">
                <a:hlinkClick r:id="rId2"/>
              </a:rPr>
              <a:t>https://www.england.nhs.uk/long-read/guide-for-nhs-trust-tobacco-dependence-teams-and-nhs-trust-pharmacy-teams/</a:t>
            </a:r>
            <a:r>
              <a:rPr lang="en-GB" dirty="0"/>
              <a:t> [Accessed on 8</a:t>
            </a:r>
            <a:r>
              <a:rPr lang="en-GB" baseline="30000" dirty="0"/>
              <a:t>th</a:t>
            </a:r>
            <a:r>
              <a:rPr lang="en-GB" dirty="0"/>
              <a:t> June 2023]</a:t>
            </a:r>
            <a:endParaRPr lang="en-US" dirty="0"/>
          </a:p>
          <a:p>
            <a:r>
              <a:rPr lang="en-GB" dirty="0"/>
              <a:t>Office of National Statistics. (2021). Smoking and its effects on the UK population [Online] Available at </a:t>
            </a:r>
            <a:r>
              <a:rPr lang="en-GB" u="sng" dirty="0">
                <a:hlinkClick r:id="rId3"/>
              </a:rPr>
              <a:t>https://www.ons.gov.uk/peoplepopulationandcommunity/healthandsocialcare/drugusealcoholandsmoking/bulletins/smokingprevalenceintheukandtheimpactofdatacollectionchanges/2020</a:t>
            </a:r>
            <a:r>
              <a:rPr lang="en-GB" dirty="0"/>
              <a:t> [Accessed on 8th June 2023]</a:t>
            </a:r>
            <a:endParaRPr lang="en-US" dirty="0"/>
          </a:p>
          <a:p>
            <a:r>
              <a:rPr lang="en-GB" u="sng" dirty="0"/>
              <a:t>Perez</a:t>
            </a:r>
            <a:r>
              <a:rPr lang="en-GB" dirty="0"/>
              <a:t>, T.A., Castillo, E.G., </a:t>
            </a:r>
            <a:r>
              <a:rPr lang="en-GB" dirty="0" err="1"/>
              <a:t>Ancochea</a:t>
            </a:r>
            <a:r>
              <a:rPr lang="en-GB" dirty="0"/>
              <a:t>, J., Sanz, M.T.P., Almagro, P., Martínez-</a:t>
            </a:r>
            <a:r>
              <a:rPr lang="en-GB" dirty="0" err="1"/>
              <a:t>Camblor</a:t>
            </a:r>
            <a:r>
              <a:rPr lang="en-GB" dirty="0"/>
              <a:t>, P., </a:t>
            </a:r>
            <a:r>
              <a:rPr lang="en-GB" dirty="0" err="1"/>
              <a:t>Miravitlles</a:t>
            </a:r>
            <a:r>
              <a:rPr lang="en-GB" dirty="0"/>
              <a:t>, M., Rodríguez-</a:t>
            </a:r>
            <a:r>
              <a:rPr lang="en-GB" dirty="0" err="1"/>
              <a:t>Carballeira</a:t>
            </a:r>
            <a:r>
              <a:rPr lang="en-GB" dirty="0"/>
              <a:t>, M., Navarro, A., Lamprecht, B. and Luna, A.S.R.G. (2020). Sex differences between women and men with COPD: a new analysis of the 3CIA study. </a:t>
            </a:r>
            <a:r>
              <a:rPr lang="en-GB" i="1" dirty="0"/>
              <a:t>Respiratory medicine</a:t>
            </a:r>
            <a:r>
              <a:rPr lang="en-GB" dirty="0"/>
              <a:t>, </a:t>
            </a:r>
            <a:r>
              <a:rPr lang="en-GB" i="1" dirty="0"/>
              <a:t>171</a:t>
            </a:r>
            <a:r>
              <a:rPr lang="en-GB" dirty="0"/>
              <a:t>, p.106105.</a:t>
            </a:r>
            <a:endParaRPr lang="en-US" dirty="0"/>
          </a:p>
          <a:p>
            <a:r>
              <a:rPr lang="en-GB" dirty="0"/>
              <a:t>WHO. (2022). Tobacco Factsheet [Online] Available at </a:t>
            </a:r>
            <a:r>
              <a:rPr lang="en-GB" u="sng" dirty="0">
                <a:hlinkClick r:id="rId4"/>
              </a:rPr>
              <a:t>https://www.thelancet.com/journals/langlo/article/PIIS2214-109X(18)30223-7/fulltext</a:t>
            </a:r>
            <a:r>
              <a:rPr lang="en-GB" dirty="0"/>
              <a:t> [Accessed on 9th June 2023]</a:t>
            </a:r>
            <a:endParaRPr lang="en-US" dirty="0"/>
          </a:p>
          <a:p>
            <a:endParaRPr lang="en-US" dirty="0"/>
          </a:p>
        </p:txBody>
      </p:sp>
    </p:spTree>
    <p:extLst>
      <p:ext uri="{BB962C8B-B14F-4D97-AF65-F5344CB8AC3E}">
        <p14:creationId xmlns:p14="http://schemas.microsoft.com/office/powerpoint/2010/main" val="42054681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81</TotalTime>
  <Words>4089</Words>
  <Application>Microsoft Office PowerPoint</Application>
  <PresentationFormat>Widescreen</PresentationFormat>
  <Paragraphs>134</Paragraphs>
  <Slides>11</Slides>
  <Notes>7</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Circuit</vt:lpstr>
      <vt:lpstr>The impact of smoking on women and children; a focus on Tobacco smoking. </vt:lpstr>
      <vt:lpstr>CHAPTER 1: introduction</vt:lpstr>
      <vt:lpstr>CHAPTER 2: BACKGROUND</vt:lpstr>
      <vt:lpstr>CHAPTER 3: METHODS</vt:lpstr>
      <vt:lpstr>CHAPTER 4: RESULTS</vt:lpstr>
      <vt:lpstr>Chapter 4: results</vt:lpstr>
      <vt:lpstr>CHAPTER 4: DISCUSSION</vt:lpstr>
      <vt:lpstr>CHAPTER 5: RECOMMENDATIONS</vt:lpstr>
      <vt:lpstr>CHAPTER 5: 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smoking on women and children; a focus on Tobacco smoking.</dc:title>
  <dc:creator>ADMIN</dc:creator>
  <cp:lastModifiedBy>Nadine El Bakhour (1916671)</cp:lastModifiedBy>
  <cp:revision>10</cp:revision>
  <dcterms:created xsi:type="dcterms:W3CDTF">2023-09-08T06:43:05Z</dcterms:created>
  <dcterms:modified xsi:type="dcterms:W3CDTF">2023-09-12T19:18:38Z</dcterms:modified>
</cp:coreProperties>
</file>