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0" r:id="rId1"/>
  </p:sldMasterIdLst>
  <p:sldIdLst>
    <p:sldId id="256" r:id="rId2"/>
    <p:sldId id="257" r:id="rId3"/>
    <p:sldId id="311" r:id="rId4"/>
    <p:sldId id="303" r:id="rId5"/>
    <p:sldId id="313" r:id="rId6"/>
    <p:sldId id="279" r:id="rId7"/>
    <p:sldId id="258" r:id="rId8"/>
    <p:sldId id="259" r:id="rId9"/>
    <p:sldId id="260" r:id="rId10"/>
    <p:sldId id="261" r:id="rId11"/>
    <p:sldId id="305" r:id="rId12"/>
    <p:sldId id="262" r:id="rId13"/>
    <p:sldId id="263" r:id="rId14"/>
    <p:sldId id="264" r:id="rId15"/>
    <p:sldId id="265" r:id="rId16"/>
    <p:sldId id="314" r:id="rId17"/>
    <p:sldId id="267" r:id="rId18"/>
    <p:sldId id="268" r:id="rId19"/>
    <p:sldId id="269" r:id="rId20"/>
    <p:sldId id="270" r:id="rId21"/>
    <p:sldId id="271" r:id="rId22"/>
    <p:sldId id="272" r:id="rId23"/>
    <p:sldId id="266" r:id="rId24"/>
    <p:sldId id="273" r:id="rId25"/>
    <p:sldId id="274" r:id="rId26"/>
    <p:sldId id="315" r:id="rId27"/>
    <p:sldId id="275" r:id="rId28"/>
    <p:sldId id="304" r:id="rId29"/>
    <p:sldId id="276" r:id="rId30"/>
    <p:sldId id="280" r:id="rId31"/>
    <p:sldId id="298" r:id="rId32"/>
    <p:sldId id="299" r:id="rId33"/>
    <p:sldId id="277" r:id="rId34"/>
    <p:sldId id="300" r:id="rId35"/>
    <p:sldId id="301" r:id="rId36"/>
    <p:sldId id="281" r:id="rId37"/>
    <p:sldId id="308" r:id="rId38"/>
    <p:sldId id="282" r:id="rId39"/>
    <p:sldId id="283" r:id="rId40"/>
    <p:sldId id="284" r:id="rId41"/>
    <p:sldId id="309" r:id="rId42"/>
    <p:sldId id="285" r:id="rId43"/>
    <p:sldId id="286" r:id="rId44"/>
    <p:sldId id="310" r:id="rId45"/>
    <p:sldId id="287" r:id="rId46"/>
    <p:sldId id="288" r:id="rId47"/>
    <p:sldId id="289" r:id="rId48"/>
    <p:sldId id="290" r:id="rId49"/>
    <p:sldId id="291" r:id="rId50"/>
    <p:sldId id="292" r:id="rId51"/>
    <p:sldId id="293" r:id="rId52"/>
    <p:sldId id="294" r:id="rId53"/>
    <p:sldId id="295" r:id="rId54"/>
    <p:sldId id="296" r:id="rId55"/>
    <p:sldId id="297" r:id="rId56"/>
    <p:sldId id="307" r:id="rId57"/>
    <p:sldId id="312" r:id="rId58"/>
    <p:sldId id="278" r:id="rId5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760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007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3017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385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76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455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1897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5024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07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965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0792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84641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2076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32175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12600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6670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7393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04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  <p:sldLayoutId id="214748368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rY0WxgSXdEE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DLqN1RvfUc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dependent.co.uk/news/science/death-brain-death-universal-definition-diagnosis-euroanaesthesia-geneva-a7769756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6RKTuDYp6M8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ckVDi1RxJM" TargetMode="Externa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5EfgMmhituo" TargetMode="Externa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topics/neuroscience/grief" TargetMode="External"/><Relationship Id="rId3" Type="http://schemas.openxmlformats.org/officeDocument/2006/relationships/hyperlink" Target="https://www.dyingmatters.org/page/SchoolLessonPlan" TargetMode="External"/><Relationship Id="rId7" Type="http://schemas.openxmlformats.org/officeDocument/2006/relationships/hyperlink" Target="https://www.ons.gov.uk/peoplepopulationandcommunity/birthsdeathsandmarriages/deaths/bulletins/suicidesintheunitedkingdom/2018registrations#suicide-patterns-by-age" TargetMode="External"/><Relationship Id="rId2" Type="http://schemas.openxmlformats.org/officeDocument/2006/relationships/hyperlink" Target="https://www.ageuk.org.uk/information-advice/money-legal/legal-issues/advance-decision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.uk/conditions/euthanasia-and-assisted-suicide/" TargetMode="External"/><Relationship Id="rId5" Type="http://schemas.openxmlformats.org/officeDocument/2006/relationships/hyperlink" Target="https://www.nhs.uk/conditions/brain-death/" TargetMode="External"/><Relationship Id="rId4" Type="http://schemas.openxmlformats.org/officeDocument/2006/relationships/hyperlink" Target="https://www.gov.uk/government/publications/health-profile-for-england/chapter-2-major-causes-of-death-and-how-they-have-changed" TargetMode="External"/><Relationship Id="rId9" Type="http://schemas.openxmlformats.org/officeDocument/2006/relationships/hyperlink" Target="https://journals.sagepub.com/doi/full/10.1177/003022281769187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Death and Dying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 defTabSz="914400" eaLnBrk="0" fontAlgn="base" hangingPunct="0">
              <a:spcAft>
                <a:spcPct val="0"/>
              </a:spcAft>
              <a:buClr>
                <a:srgbClr val="B2B2B2"/>
              </a:buClr>
              <a:buSzPct val="75000"/>
            </a:pPr>
            <a:r>
              <a:rPr lang="en-US" altLang="en-US" sz="3200" kern="0" dirty="0">
                <a:solidFill>
                  <a:srgbClr val="000000"/>
                </a:solidFill>
                <a:latin typeface="Times New Roman"/>
              </a:rPr>
              <a:t>Death in middle and old age</a:t>
            </a:r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www.youtube.com/watch?v=rY0WxgSXdEE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243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63782" y="971400"/>
            <a:ext cx="10224655" cy="41242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000" b="1" dirty="0"/>
              <a:t>Death is a universal experience, </a:t>
            </a:r>
            <a:r>
              <a:rPr lang="en-GB" sz="3000" b="1" dirty="0" smtClean="0"/>
              <a:t>one we </a:t>
            </a:r>
            <a:r>
              <a:rPr lang="en-GB" sz="3000" b="1" dirty="0"/>
              <a:t>will all eventually face</a:t>
            </a:r>
          </a:p>
          <a:p>
            <a:r>
              <a:rPr lang="en-GB" sz="3000" b="1" dirty="0"/>
              <a:t>Despite this, the topic has only recently begun to be studied by developmental </a:t>
            </a:r>
            <a:r>
              <a:rPr lang="en-GB" sz="3000" b="1" dirty="0" smtClean="0"/>
              <a:t>psychologists</a:t>
            </a:r>
          </a:p>
          <a:p>
            <a:endParaRPr lang="en-GB" sz="2800" dirty="0"/>
          </a:p>
          <a:p>
            <a:r>
              <a:rPr lang="en-GB" sz="3200" b="1" dirty="0"/>
              <a:t>S</a:t>
            </a:r>
            <a:r>
              <a:rPr lang="en-GB" sz="3200" b="1" dirty="0" smtClean="0"/>
              <a:t>ome things that are </a:t>
            </a:r>
            <a:r>
              <a:rPr lang="en-GB" sz="3200" b="1" dirty="0"/>
              <a:t>B</a:t>
            </a:r>
            <a:r>
              <a:rPr lang="en-GB" sz="3200" b="1" dirty="0" smtClean="0"/>
              <a:t>eing Explored</a:t>
            </a:r>
            <a:r>
              <a:rPr lang="en-GB" sz="2800" b="1" dirty="0" smtClean="0"/>
              <a:t>:</a:t>
            </a:r>
            <a:endParaRPr lang="en-GB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is death, and what does it mean at different life stages?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How do people face the idea of their own death?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How do survivors react to death?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How can people prepare for and cope with death?</a:t>
            </a:r>
          </a:p>
        </p:txBody>
      </p:sp>
    </p:spTree>
    <p:extLst>
      <p:ext uri="{BB962C8B-B14F-4D97-AF65-F5344CB8AC3E}">
        <p14:creationId xmlns:p14="http://schemas.microsoft.com/office/powerpoint/2010/main" val="1596608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Objectives of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Understand and critically examine aspects of death and dying in modern society</a:t>
            </a:r>
          </a:p>
          <a:p>
            <a:r>
              <a:rPr lang="en-GB" dirty="0" smtClean="0"/>
              <a:t>Be familiar with the concepts of grief and bereavement and how reactions to these link to theories of ageing</a:t>
            </a:r>
          </a:p>
          <a:p>
            <a:r>
              <a:rPr lang="en-GB" dirty="0" smtClean="0"/>
              <a:t>Critically examine the issues of euthanasia and assisted suicide and the moral, ethical and legal issues surrounding this area including organisational and government policy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1074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8464" y="1773877"/>
            <a:ext cx="5039061" cy="282187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503221" y="4857008"/>
            <a:ext cx="68758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www.youtube.com/watch?v=2DLqN1RvfUc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557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Death?</a:t>
            </a:r>
            <a:br>
              <a:rPr lang="en-GB" dirty="0" smtClean="0"/>
            </a:br>
            <a:r>
              <a:rPr lang="en-GB" dirty="0" smtClean="0"/>
              <a:t>How Would You Define the Term?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7990" y="3263513"/>
            <a:ext cx="7449588" cy="86791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200" b="1" dirty="0" smtClean="0"/>
              <a:t>How many words can you think of for ‘DEAD’ or ‘DEATH</a:t>
            </a:r>
            <a:r>
              <a:rPr lang="en-GB" sz="3200" dirty="0" smtClean="0"/>
              <a:t>’?...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73511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19101" y="925776"/>
            <a:ext cx="1710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Dead as a dodo.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 rot="20398517">
            <a:off x="4144488" y="1033153"/>
            <a:ext cx="950026" cy="641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Kick the </a:t>
            </a:r>
            <a:r>
              <a:rPr lang="en-GB" dirty="0" smtClean="0"/>
              <a:t>bucket.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411277" y="1506569"/>
            <a:ext cx="26020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Brown </a:t>
            </a:r>
            <a:r>
              <a:rPr lang="en-GB" dirty="0" smtClean="0"/>
              <a:t>bread.</a:t>
            </a:r>
          </a:p>
          <a:p>
            <a:pPr algn="ctr"/>
            <a:r>
              <a:rPr lang="en-GB" dirty="0" smtClean="0"/>
              <a:t> </a:t>
            </a:r>
            <a:r>
              <a:rPr lang="en-GB" dirty="0"/>
              <a:t>(cockney rhyming slang)</a:t>
            </a:r>
          </a:p>
        </p:txBody>
      </p:sp>
      <p:sp>
        <p:nvSpPr>
          <p:cNvPr id="5" name="TextBox 4"/>
          <p:cNvSpPr txBox="1"/>
          <p:nvPr/>
        </p:nvSpPr>
        <p:spPr>
          <a:xfrm rot="902605">
            <a:off x="1864263" y="1769324"/>
            <a:ext cx="13656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Deceased.</a:t>
            </a:r>
            <a:endParaRPr lang="en-GB" dirty="0"/>
          </a:p>
          <a:p>
            <a:r>
              <a:rPr lang="en-GB" dirty="0" smtClean="0"/>
              <a:t>Departed.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 rot="21016945">
            <a:off x="5723906" y="1151906"/>
            <a:ext cx="10212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Sleeping with the </a:t>
            </a:r>
            <a:r>
              <a:rPr lang="en-GB" dirty="0" smtClean="0"/>
              <a:t>fishes.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26366" y="2762001"/>
            <a:ext cx="2956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Faced the final </a:t>
            </a:r>
            <a:r>
              <a:rPr lang="en-GB" dirty="0" smtClean="0"/>
              <a:t>curtain.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899564" y="2529444"/>
            <a:ext cx="1175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Expired</a:t>
            </a:r>
          </a:p>
        </p:txBody>
      </p:sp>
      <p:sp>
        <p:nvSpPr>
          <p:cNvPr id="9" name="TextBox 8"/>
          <p:cNvSpPr txBox="1"/>
          <p:nvPr/>
        </p:nvSpPr>
        <p:spPr>
          <a:xfrm rot="21063623">
            <a:off x="9161521" y="2626212"/>
            <a:ext cx="22919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Gone to a better </a:t>
            </a:r>
            <a:r>
              <a:rPr lang="en-GB" dirty="0" smtClean="0"/>
              <a:t>place.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 rot="499256">
            <a:off x="5635445" y="3621730"/>
            <a:ext cx="27907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Passed </a:t>
            </a:r>
            <a:r>
              <a:rPr lang="en-GB" dirty="0" smtClean="0"/>
              <a:t>away.</a:t>
            </a:r>
            <a:endParaRPr lang="en-GB" dirty="0"/>
          </a:p>
          <a:p>
            <a:pPr algn="ctr"/>
            <a:r>
              <a:rPr lang="en-GB" dirty="0"/>
              <a:t>Passed </a:t>
            </a:r>
            <a:r>
              <a:rPr lang="en-GB" dirty="0" smtClean="0"/>
              <a:t>on.</a:t>
            </a:r>
            <a:endParaRPr lang="en-GB" dirty="0"/>
          </a:p>
          <a:p>
            <a:pPr algn="ctr"/>
            <a:r>
              <a:rPr lang="en-GB" dirty="0"/>
              <a:t>Checked </a:t>
            </a:r>
            <a:r>
              <a:rPr lang="en-GB" dirty="0" smtClean="0"/>
              <a:t>out.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 rot="502027">
            <a:off x="8075221" y="3431969"/>
            <a:ext cx="21969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Bit the big </a:t>
            </a:r>
            <a:r>
              <a:rPr lang="en-GB" dirty="0" smtClean="0"/>
              <a:t>one.</a:t>
            </a:r>
            <a:endParaRPr lang="en-GB" dirty="0"/>
          </a:p>
          <a:p>
            <a:r>
              <a:rPr lang="en-GB" dirty="0"/>
              <a:t>Bitten the </a:t>
            </a:r>
            <a:r>
              <a:rPr lang="en-GB" dirty="0" smtClean="0"/>
              <a:t>dust.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1199408" y="3028208"/>
            <a:ext cx="1282535" cy="938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Popped their </a:t>
            </a:r>
            <a:r>
              <a:rPr lang="en-GB" dirty="0" smtClean="0"/>
              <a:t>clogs.</a:t>
            </a:r>
            <a:endParaRPr lang="en-GB" dirty="0"/>
          </a:p>
          <a:p>
            <a:pPr algn="ctr"/>
            <a:r>
              <a:rPr lang="en-GB" dirty="0"/>
              <a:t>Pegged </a:t>
            </a:r>
            <a:r>
              <a:rPr lang="en-GB" dirty="0" smtClean="0"/>
              <a:t>it.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2499668" y="4000198"/>
            <a:ext cx="15794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Taken to </a:t>
            </a:r>
            <a:r>
              <a:rPr lang="en-GB" dirty="0" smtClean="0"/>
              <a:t>Jesus.</a:t>
            </a:r>
            <a:endParaRPr lang="en-GB" dirty="0"/>
          </a:p>
          <a:p>
            <a:r>
              <a:rPr lang="en-GB" dirty="0"/>
              <a:t>Met his </a:t>
            </a:r>
            <a:r>
              <a:rPr lang="en-GB" dirty="0" smtClean="0"/>
              <a:t>maker.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7854211" y="4611493"/>
            <a:ext cx="25007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Turned their toes </a:t>
            </a:r>
            <a:r>
              <a:rPr lang="en-GB" dirty="0" smtClean="0"/>
              <a:t>up.</a:t>
            </a:r>
            <a:endParaRPr lang="en-GB" dirty="0"/>
          </a:p>
          <a:p>
            <a:r>
              <a:rPr lang="en-GB" dirty="0"/>
              <a:t>Cashed in their </a:t>
            </a:r>
            <a:r>
              <a:rPr lang="en-GB" dirty="0" smtClean="0"/>
              <a:t>chips.</a:t>
            </a:r>
            <a:endParaRPr lang="en-GB" dirty="0"/>
          </a:p>
          <a:p>
            <a:r>
              <a:rPr lang="en-GB" dirty="0"/>
              <a:t>Fallen off their </a:t>
            </a:r>
            <a:r>
              <a:rPr lang="en-GB" dirty="0" smtClean="0"/>
              <a:t>perch.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478916" y="3657215"/>
            <a:ext cx="1128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Croaked.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417621" y="2116105"/>
            <a:ext cx="13894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Gone </a:t>
            </a:r>
            <a:r>
              <a:rPr lang="en-GB" dirty="0" smtClean="0"/>
              <a:t>south.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9332379" y="4173546"/>
            <a:ext cx="2063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Given up the </a:t>
            </a:r>
            <a:r>
              <a:rPr lang="en-GB" dirty="0" smtClean="0"/>
              <a:t>ghost.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1199408" y="5237018"/>
            <a:ext cx="21494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Shuffled off this mortal </a:t>
            </a:r>
            <a:r>
              <a:rPr lang="en-GB" dirty="0" smtClean="0"/>
              <a:t>coil.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4555504" y="4478194"/>
            <a:ext cx="2344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Pushing up </a:t>
            </a:r>
            <a:r>
              <a:rPr lang="en-GB" dirty="0" smtClean="0"/>
              <a:t>daisies.</a:t>
            </a:r>
            <a:endParaRPr lang="en-GB" dirty="0"/>
          </a:p>
          <a:p>
            <a:r>
              <a:rPr lang="en-GB" dirty="0"/>
              <a:t>Sleeping the big </a:t>
            </a:r>
            <a:r>
              <a:rPr lang="en-GB" dirty="0" smtClean="0"/>
              <a:t>sleep.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7275276" y="700644"/>
            <a:ext cx="29300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Checking out the grass from </a:t>
            </a:r>
            <a:r>
              <a:rPr lang="en-GB" dirty="0" smtClean="0"/>
              <a:t>underneath.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5807034" y="3058495"/>
            <a:ext cx="14682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Six feet </a:t>
            </a:r>
            <a:r>
              <a:rPr lang="en-GB" dirty="0" smtClean="0"/>
              <a:t>under.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9013371" y="1613571"/>
            <a:ext cx="22235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Paying a debt to </a:t>
            </a:r>
            <a:r>
              <a:rPr lang="en-GB" dirty="0" smtClean="0"/>
              <a:t>nature.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3468554" y="5444935"/>
            <a:ext cx="38067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Assumed room </a:t>
            </a:r>
            <a:r>
              <a:rPr lang="en-GB" dirty="0" smtClean="0"/>
              <a:t>temperature.</a:t>
            </a:r>
          </a:p>
          <a:p>
            <a:pPr algn="ctr"/>
            <a:r>
              <a:rPr lang="en-GB" dirty="0" smtClean="0"/>
              <a:t> </a:t>
            </a:r>
            <a:r>
              <a:rPr lang="en-GB" dirty="0"/>
              <a:t>(popular among mortuary technicians)</a:t>
            </a:r>
          </a:p>
        </p:txBody>
      </p:sp>
    </p:spTree>
    <p:extLst>
      <p:ext uri="{BB962C8B-B14F-4D97-AF65-F5344CB8AC3E}">
        <p14:creationId xmlns:p14="http://schemas.microsoft.com/office/powerpoint/2010/main" val="302423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4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Defining Death: Determining the Point at Which Life Ends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3092509"/>
            <a:ext cx="9601196" cy="3318936"/>
          </a:xfrm>
        </p:spPr>
        <p:txBody>
          <a:bodyPr/>
          <a:lstStyle/>
          <a:p>
            <a:r>
              <a:rPr lang="en-GB" sz="3200" dirty="0"/>
              <a:t>Defining death is a complex process.</a:t>
            </a:r>
          </a:p>
          <a:p>
            <a:r>
              <a:rPr lang="en-GB" sz="3200" dirty="0"/>
              <a:t>Medicine’s definition changes; people who would have been considered dead a few years ago now would </a:t>
            </a:r>
            <a:r>
              <a:rPr lang="en-GB" sz="3200" dirty="0" smtClean="0"/>
              <a:t>now be </a:t>
            </a:r>
            <a:r>
              <a:rPr lang="en-GB" sz="3200" dirty="0"/>
              <a:t>considered alive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426535" y="5688280"/>
            <a:ext cx="12944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(NHS, 2016)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74687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FUNCTIONAL DEATH is the </a:t>
            </a:r>
            <a:r>
              <a:rPr lang="en-GB" dirty="0" smtClean="0"/>
              <a:t>Absence </a:t>
            </a:r>
            <a:r>
              <a:rPr lang="en-GB" dirty="0"/>
              <a:t>of a </a:t>
            </a:r>
            <a:r>
              <a:rPr lang="en-GB" dirty="0" smtClean="0"/>
              <a:t>Heartbeat </a:t>
            </a:r>
            <a:r>
              <a:rPr lang="en-GB" dirty="0"/>
              <a:t>and </a:t>
            </a:r>
            <a:r>
              <a:rPr lang="en-GB" dirty="0" smtClean="0"/>
              <a:t>Breathing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9092" y="3079446"/>
            <a:ext cx="9601196" cy="3318936"/>
          </a:xfrm>
        </p:spPr>
        <p:txBody>
          <a:bodyPr/>
          <a:lstStyle/>
          <a:p>
            <a:r>
              <a:rPr lang="en-GB" sz="2800" dirty="0"/>
              <a:t>NOT as straightforward a definition as it seems!</a:t>
            </a:r>
          </a:p>
          <a:p>
            <a:r>
              <a:rPr lang="en-GB" sz="2800" dirty="0"/>
              <a:t>People can be resuscitated after they have stopped breathing. </a:t>
            </a:r>
          </a:p>
          <a:p>
            <a:r>
              <a:rPr lang="en-GB" sz="2800" dirty="0"/>
              <a:t>People can be kept alive by a machine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609611" y="5415148"/>
            <a:ext cx="29925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(Oram and Murphy, 2011)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89600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3"/>
            <a:ext cx="9442267" cy="1029548"/>
          </a:xfrm>
        </p:spPr>
        <p:txBody>
          <a:bodyPr>
            <a:normAutofit fontScale="90000"/>
          </a:bodyPr>
          <a:lstStyle/>
          <a:p>
            <a:r>
              <a:rPr lang="en-GB" dirty="0"/>
              <a:t>Because of the </a:t>
            </a:r>
            <a:r>
              <a:rPr lang="en-GB" dirty="0" smtClean="0"/>
              <a:t>Vagueness </a:t>
            </a:r>
            <a:r>
              <a:rPr lang="en-GB" dirty="0"/>
              <a:t>of what </a:t>
            </a:r>
            <a:r>
              <a:rPr lang="en-GB" dirty="0" smtClean="0"/>
              <a:t>“Functional Death</a:t>
            </a:r>
            <a:r>
              <a:rPr lang="en-GB" dirty="0"/>
              <a:t>” is, </a:t>
            </a:r>
            <a:r>
              <a:rPr lang="en-GB" dirty="0" smtClean="0"/>
              <a:t>Medical Doctors </a:t>
            </a:r>
            <a:r>
              <a:rPr lang="en-GB" dirty="0"/>
              <a:t>now use </a:t>
            </a:r>
            <a:r>
              <a:rPr lang="en-GB" dirty="0" smtClean="0"/>
              <a:t>Brain Functioning </a:t>
            </a:r>
            <a:r>
              <a:rPr lang="en-GB" dirty="0"/>
              <a:t>to </a:t>
            </a:r>
            <a:r>
              <a:rPr lang="en-GB" dirty="0" smtClean="0"/>
              <a:t>Determine Death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779001"/>
            <a:ext cx="9601196" cy="3318936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BRAIN </a:t>
            </a:r>
            <a:r>
              <a:rPr lang="en-GB" b="1" dirty="0"/>
              <a:t>DEATH</a:t>
            </a:r>
            <a:r>
              <a:rPr lang="en-GB" dirty="0"/>
              <a:t>, where brain activity is measured, has become the medical measure of death (no possibility of restoring brain function). </a:t>
            </a:r>
          </a:p>
          <a:p>
            <a:r>
              <a:rPr lang="en-GB" dirty="0"/>
              <a:t>There is still some question about using only brain waves as the death definition. </a:t>
            </a:r>
          </a:p>
          <a:p>
            <a:r>
              <a:rPr lang="en-GB" dirty="0"/>
              <a:t>It emphasizes only biology not the qualities that make people human (thinking, feeling, etc.).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125693" y="5729844"/>
            <a:ext cx="20663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(NHS, 2020)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6361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8907" b="9270"/>
          <a:stretch/>
        </p:blipFill>
        <p:spPr>
          <a:xfrm>
            <a:off x="1560173" y="483325"/>
            <a:ext cx="9254530" cy="5891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29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106823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Are they </a:t>
            </a:r>
            <a:r>
              <a:rPr lang="en-GB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Dead 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yet? Experts come together to </a:t>
            </a:r>
            <a:r>
              <a:rPr lang="en-GB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Define 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lang="en-GB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Exact 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</a:t>
            </a:r>
            <a:r>
              <a:rPr lang="en-GB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oment 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 </a:t>
            </a:r>
            <a:r>
              <a:rPr lang="en-GB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Die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https://www.independent.co.uk/news/science/death-brain-death-universal-definition-diagnosis-euroanaesthesia-geneva-a7769756.html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252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Death in Middle Adulthood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Life-threatening disease is the most common cause of death in middle-aged adults. </a:t>
            </a:r>
          </a:p>
          <a:p>
            <a:r>
              <a:rPr lang="en-GB" sz="2800" dirty="0"/>
              <a:t>These adults are more aware and accepting of death but also have a lot of fears (more than any other time in lifespan). </a:t>
            </a:r>
          </a:p>
          <a:p>
            <a:r>
              <a:rPr lang="en-GB" sz="2800" dirty="0"/>
              <a:t>Most frequent causes are heart </a:t>
            </a:r>
            <a:r>
              <a:rPr lang="en-GB" sz="2800" dirty="0" smtClean="0"/>
              <a:t>disease </a:t>
            </a:r>
            <a:r>
              <a:rPr lang="en-GB" sz="2800" dirty="0"/>
              <a:t>and cancer (gender variations)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988134" y="5598869"/>
            <a:ext cx="18169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(GOV.UK,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824853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Death in Late Adulthood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The prevalence of death and losses around older adults makes them less anxious about dying than at any other time of life. </a:t>
            </a:r>
          </a:p>
          <a:p>
            <a:r>
              <a:rPr lang="en-GB" dirty="0" smtClean="0"/>
              <a:t>Since the 1980’s suicide rates have been peaking </a:t>
            </a:r>
            <a:r>
              <a:rPr lang="en-GB" dirty="0"/>
              <a:t>among the middle-aged (45 to 49 years). </a:t>
            </a:r>
            <a:endParaRPr lang="en-GB" dirty="0" smtClean="0"/>
          </a:p>
          <a:p>
            <a:r>
              <a:rPr lang="en-GB" dirty="0" smtClean="0"/>
              <a:t>Suicide </a:t>
            </a:r>
            <a:r>
              <a:rPr lang="en-GB" dirty="0"/>
              <a:t>rates then decrease until the age of 80 to 84, at which point they begin to rise.</a:t>
            </a:r>
          </a:p>
          <a:p>
            <a:r>
              <a:rPr lang="en-GB" dirty="0"/>
              <a:t>A major issue for older adults with a terminal disease is whether their lives still have value and how much of a burden they are.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200904" y="5869802"/>
            <a:ext cx="2375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(ONS. 2019))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86469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07027" y="1153945"/>
            <a:ext cx="8643257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Most people know when they are dying; it is caretakers who tend to have more difficulties communicating about 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Research shows that physicians usually prefer to avoid telling dying patients that their illnesses are terminal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Not all people want to know the truth about their condition or know they’re dying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Individuals react to death differently, in part due to personality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 high general anxiety level has been linked to a higher concern about </a:t>
            </a:r>
            <a:r>
              <a:rPr lang="en-GB" sz="2800" dirty="0" smtClean="0"/>
              <a:t>death</a:t>
            </a:r>
          </a:p>
        </p:txBody>
      </p:sp>
    </p:spTree>
    <p:extLst>
      <p:ext uri="{BB962C8B-B14F-4D97-AF65-F5344CB8AC3E}">
        <p14:creationId xmlns:p14="http://schemas.microsoft.com/office/powerpoint/2010/main" val="276988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Stages of Death: Understanding the Process of Dying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No researcher has had a greater influence on our understanding of death and dying than Elizabeth </a:t>
            </a:r>
            <a:r>
              <a:rPr lang="en-GB" sz="2800" dirty="0" err="1"/>
              <a:t>Kubler</a:t>
            </a:r>
            <a:r>
              <a:rPr lang="en-GB" sz="2800" dirty="0"/>
              <a:t>-Ross</a:t>
            </a:r>
          </a:p>
          <a:p>
            <a:r>
              <a:rPr lang="en-GB" sz="2800" dirty="0"/>
              <a:t>Her stage theory of death and dying was created </a:t>
            </a:r>
            <a:r>
              <a:rPr lang="en-GB" sz="2800" dirty="0" smtClean="0"/>
              <a:t>in the late 1960s from </a:t>
            </a:r>
            <a:r>
              <a:rPr lang="en-GB" sz="2800" dirty="0"/>
              <a:t>extensive interviews with people that were dying and those that cared for them</a:t>
            </a:r>
          </a:p>
          <a:p>
            <a:r>
              <a:rPr lang="en-GB" sz="2800" dirty="0"/>
              <a:t>Elisabeth </a:t>
            </a:r>
            <a:r>
              <a:rPr lang="en-GB" sz="2800" dirty="0" err="1"/>
              <a:t>Kubler</a:t>
            </a:r>
            <a:r>
              <a:rPr lang="en-GB" sz="2800" dirty="0"/>
              <a:t>-Ross identified five stages of coping with </a:t>
            </a:r>
            <a:r>
              <a:rPr lang="en-GB" sz="2800" dirty="0" smtClean="0"/>
              <a:t>death…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37579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Kubler</a:t>
            </a:r>
            <a:r>
              <a:rPr lang="en-GB" dirty="0"/>
              <a:t>-Ross’ 5 Stages of Death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5301" y="2606808"/>
            <a:ext cx="7099069" cy="3353417"/>
          </a:xfrm>
        </p:spPr>
        <p:txBody>
          <a:bodyPr>
            <a:normAutofit fontScale="62500" lnSpcReduction="20000"/>
          </a:bodyPr>
          <a:lstStyle/>
          <a:p>
            <a:pPr marL="457200" indent="-457200">
              <a:buFont typeface="Arial"/>
              <a:buAutoNum type="arabicParenR"/>
            </a:pPr>
            <a:r>
              <a:rPr lang="en-GB" sz="4000" b="1" dirty="0" smtClean="0"/>
              <a:t>Denial</a:t>
            </a:r>
          </a:p>
          <a:p>
            <a:pPr marL="457200" indent="-457200">
              <a:buFont typeface="Arial"/>
              <a:buAutoNum type="arabicParenR"/>
            </a:pPr>
            <a:r>
              <a:rPr lang="en-GB" sz="4000" b="1" dirty="0" smtClean="0"/>
              <a:t>Anger </a:t>
            </a:r>
          </a:p>
          <a:p>
            <a:pPr marL="457200" indent="-457200">
              <a:buFont typeface="Arial"/>
              <a:buAutoNum type="arabicParenR"/>
            </a:pPr>
            <a:r>
              <a:rPr lang="en-GB" sz="4000" b="1" dirty="0" smtClean="0"/>
              <a:t>Bargaining</a:t>
            </a:r>
          </a:p>
          <a:p>
            <a:pPr marL="457200" indent="-457200">
              <a:buFont typeface="Arial"/>
              <a:buAutoNum type="arabicParenR"/>
            </a:pPr>
            <a:r>
              <a:rPr lang="en-GB" sz="4000" b="1" dirty="0" smtClean="0"/>
              <a:t>Depression</a:t>
            </a:r>
          </a:p>
          <a:p>
            <a:pPr marL="457200" indent="-457200">
              <a:buFont typeface="Arial"/>
              <a:buAutoNum type="arabicParenR"/>
            </a:pPr>
            <a:r>
              <a:rPr lang="en-GB" sz="4000" b="1" dirty="0" smtClean="0"/>
              <a:t>Acceptance</a:t>
            </a:r>
          </a:p>
          <a:p>
            <a:pPr marL="457200" indent="-457200">
              <a:buFont typeface="Arial"/>
              <a:buAutoNum type="arabicParenR"/>
            </a:pPr>
            <a:endParaRPr lang="en-GB" b="1" dirty="0"/>
          </a:p>
          <a:p>
            <a:pPr marL="457200" indent="-457200">
              <a:buAutoNum type="arabicParenR"/>
            </a:pPr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 </a:t>
            </a:r>
          </a:p>
          <a:p>
            <a:pPr marL="457200" indent="-457200">
              <a:buAutoNum type="arabicParenR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23464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Kubler-Ross’ 5 </a:t>
            </a:r>
            <a:r>
              <a:rPr lang="en-GB" dirty="0" smtClean="0"/>
              <a:t>Stages </a:t>
            </a:r>
            <a:r>
              <a:rPr lang="en-GB" dirty="0"/>
              <a:t>of </a:t>
            </a:r>
            <a:r>
              <a:rPr lang="en-GB" dirty="0" smtClean="0"/>
              <a:t>Death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583058"/>
            <a:ext cx="9601196" cy="3318936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/>
              <a:t>1) Denial </a:t>
            </a:r>
          </a:p>
          <a:p>
            <a:r>
              <a:rPr lang="en-GB" sz="2800" dirty="0"/>
              <a:t>Denial is resisting the whole idea of death ("No I'm not or she's not"). </a:t>
            </a:r>
          </a:p>
          <a:p>
            <a:r>
              <a:rPr lang="en-GB" sz="2800" dirty="0"/>
              <a:t>Denial is a form of </a:t>
            </a:r>
            <a:r>
              <a:rPr lang="en-GB" sz="2800" dirty="0" smtClean="0"/>
              <a:t>defence </a:t>
            </a:r>
            <a:r>
              <a:rPr lang="en-GB" sz="2800" dirty="0"/>
              <a:t>mechanism to allow one to absorb difficult information at one's own pace</a:t>
            </a:r>
          </a:p>
        </p:txBody>
      </p:sp>
    </p:spTree>
    <p:extLst>
      <p:ext uri="{BB962C8B-B14F-4D97-AF65-F5344CB8AC3E}">
        <p14:creationId xmlns:p14="http://schemas.microsoft.com/office/powerpoint/2010/main" val="4045101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Kubler-Ross’ 5 Stages of Death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752875"/>
            <a:ext cx="9601196" cy="3318936"/>
          </a:xfrm>
        </p:spPr>
        <p:txBody>
          <a:bodyPr/>
          <a:lstStyle/>
          <a:p>
            <a:r>
              <a:rPr lang="en-GB" sz="3200" b="1" dirty="0"/>
              <a:t>2)	Anger </a:t>
            </a:r>
          </a:p>
          <a:p>
            <a:r>
              <a:rPr lang="en-GB" sz="2800" dirty="0"/>
              <a:t>"Why me/her?" "Why not you?" </a:t>
            </a:r>
          </a:p>
          <a:p>
            <a:r>
              <a:rPr lang="en-GB" sz="2800" dirty="0"/>
              <a:t>In this stage people may be very difficult to be around</a:t>
            </a:r>
          </a:p>
        </p:txBody>
      </p:sp>
    </p:spTree>
    <p:extLst>
      <p:ext uri="{BB962C8B-B14F-4D97-AF65-F5344CB8AC3E}">
        <p14:creationId xmlns:p14="http://schemas.microsoft.com/office/powerpoint/2010/main" val="191061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Kubler-Ross’ 5 Stages of Death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465492"/>
            <a:ext cx="9601196" cy="33189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200" b="1" dirty="0" smtClean="0"/>
              <a:t>3) Bargaining </a:t>
            </a:r>
            <a:endParaRPr lang="en-GB" sz="3200" b="1" dirty="0"/>
          </a:p>
          <a:p>
            <a:r>
              <a:rPr lang="en-GB" sz="3000" dirty="0"/>
              <a:t>At this stage individuals are trying to negotiate their way out of the death. </a:t>
            </a:r>
          </a:p>
          <a:p>
            <a:r>
              <a:rPr lang="en-GB" sz="3000" dirty="0"/>
              <a:t>Typically, people try to "make deals" with </a:t>
            </a:r>
            <a:r>
              <a:rPr lang="en-GB" sz="3000" dirty="0" smtClean="0"/>
              <a:t>God</a:t>
            </a:r>
            <a:r>
              <a:rPr lang="en-GB" sz="3000" dirty="0"/>
              <a:t> </a:t>
            </a:r>
          </a:p>
          <a:p>
            <a:r>
              <a:rPr lang="en-GB" sz="3000" dirty="0"/>
              <a:t>Sometimes the bargain creates an event or date until which the person can hold on to (such as a grandchild's wedding, or a 100th birthday).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09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Kubler-Ross’ 5 Stages of Death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b="1" dirty="0"/>
              <a:t>4)	Depression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individual at this stage is overwhelmed by a deep sense of loss.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Reactive depression is a type of depression based on what has already occurred, such as loss of dignity, health, etc.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Preparatory depression is the anticipation of future losses, such as the loss of a relationship.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1534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Kubler-Ross’ 5 Stages of Death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b="1" dirty="0"/>
              <a:t>5) Acceptance </a:t>
            </a:r>
          </a:p>
          <a:p>
            <a:r>
              <a:rPr lang="en-GB" sz="2800" dirty="0"/>
              <a:t>People are fully aware that death is impending</a:t>
            </a:r>
          </a:p>
          <a:p>
            <a:r>
              <a:rPr lang="en-GB" sz="2800" dirty="0"/>
              <a:t>In this stage individuals near death make peace with death and may want to be left alone. </a:t>
            </a:r>
          </a:p>
          <a:p>
            <a:r>
              <a:rPr lang="en-GB" sz="2800" dirty="0"/>
              <a:t>Persons in this stage are often unemotional and uncommunicative</a:t>
            </a:r>
          </a:p>
        </p:txBody>
      </p:sp>
    </p:spTree>
    <p:extLst>
      <p:ext uri="{BB962C8B-B14F-4D97-AF65-F5344CB8AC3E}">
        <p14:creationId xmlns:p14="http://schemas.microsoft.com/office/powerpoint/2010/main" val="3573238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Criticisms of Kubler-Ross's </a:t>
            </a:r>
            <a:r>
              <a:rPr lang="en-GB" dirty="0" smtClean="0"/>
              <a:t>Model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theory does not apply to people who are not sure they are going to die - when the prognosis is ambiguous. </a:t>
            </a:r>
          </a:p>
          <a:p>
            <a:r>
              <a:rPr lang="en-GB" dirty="0"/>
              <a:t>The stages are not universal, nor do people go through them in progression. </a:t>
            </a:r>
          </a:p>
          <a:p>
            <a:r>
              <a:rPr lang="en-GB" dirty="0"/>
              <a:t>Anxiety, especially about pain, is omitted in her stages and this is an important concern for cancer patients. </a:t>
            </a:r>
          </a:p>
          <a:p>
            <a:r>
              <a:rPr lang="en-GB" dirty="0"/>
              <a:t>There are still a lot of differences in peoples' reactions to death related to family, culture, finances, personality, etc. 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191501" y="5607224"/>
            <a:ext cx="37763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Stroebe</a:t>
            </a:r>
            <a:r>
              <a:rPr lang="en-GB" sz="1200" dirty="0" smtClean="0"/>
              <a:t>, </a:t>
            </a:r>
            <a:r>
              <a:rPr lang="en-GB" sz="1200" dirty="0" err="1" smtClean="0"/>
              <a:t>Schut</a:t>
            </a:r>
            <a:r>
              <a:rPr lang="en-GB" sz="1200" dirty="0" smtClean="0"/>
              <a:t> and </a:t>
            </a:r>
            <a:r>
              <a:rPr lang="en-GB" sz="1200" dirty="0" err="1" smtClean="0"/>
              <a:t>Boerner</a:t>
            </a:r>
            <a:r>
              <a:rPr lang="en-GB" sz="1200" dirty="0" smtClean="0"/>
              <a:t>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10606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525485" y="2351314"/>
            <a:ext cx="7480663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i="1" dirty="0"/>
              <a:t>However, Elisabeth Kubler-Ross is still influential and is credited with being the first person to bring the phenomenon of death into public awareness.</a:t>
            </a:r>
          </a:p>
        </p:txBody>
      </p:sp>
    </p:spTree>
    <p:extLst>
      <p:ext uri="{BB962C8B-B14F-4D97-AF65-F5344CB8AC3E}">
        <p14:creationId xmlns:p14="http://schemas.microsoft.com/office/powerpoint/2010/main" val="120663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the </a:t>
            </a:r>
            <a:r>
              <a:rPr lang="en-GB" dirty="0" smtClean="0"/>
              <a:t>Way One Dies </a:t>
            </a:r>
            <a:r>
              <a:rPr lang="en-GB" dirty="0"/>
              <a:t>- </a:t>
            </a:r>
            <a:r>
              <a:rPr lang="en-GB" dirty="0" smtClean="0"/>
              <a:t>People Now </a:t>
            </a:r>
            <a:r>
              <a:rPr lang="en-GB" dirty="0"/>
              <a:t>have </a:t>
            </a:r>
            <a:r>
              <a:rPr lang="en-GB" dirty="0" smtClean="0"/>
              <a:t>Choices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739812"/>
            <a:ext cx="9601196" cy="3318936"/>
          </a:xfrm>
        </p:spPr>
        <p:txBody>
          <a:bodyPr/>
          <a:lstStyle/>
          <a:p>
            <a:r>
              <a:rPr lang="en-GB" dirty="0" smtClean="0"/>
              <a:t> </a:t>
            </a:r>
            <a:r>
              <a:rPr lang="en-GB" sz="2800" dirty="0"/>
              <a:t>The letters "DNR" (do not resuscitate) mean that medical personnel should not go to extraordinary or extreme efforts to save the terminally ill patient.</a:t>
            </a:r>
          </a:p>
          <a:p>
            <a:r>
              <a:rPr lang="en-GB" sz="2800" dirty="0"/>
              <a:t>The terms "extraordinary" or "extreme" are difficult to define. </a:t>
            </a:r>
          </a:p>
          <a:p>
            <a:r>
              <a:rPr lang="en-GB" sz="2800" dirty="0"/>
              <a:t>No one likes to make this decision</a:t>
            </a:r>
          </a:p>
        </p:txBody>
      </p:sp>
    </p:spTree>
    <p:extLst>
      <p:ext uri="{BB962C8B-B14F-4D97-AF65-F5344CB8AC3E}">
        <p14:creationId xmlns:p14="http://schemas.microsoft.com/office/powerpoint/2010/main" val="242087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253065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dirty="0"/>
              <a:t>It is </a:t>
            </a:r>
            <a:r>
              <a:rPr lang="en-GB" dirty="0" smtClean="0"/>
              <a:t>Sometimes </a:t>
            </a:r>
            <a:r>
              <a:rPr lang="en-GB" dirty="0"/>
              <a:t>D</a:t>
            </a:r>
            <a:r>
              <a:rPr lang="en-GB" dirty="0" smtClean="0"/>
              <a:t>ifficult </a:t>
            </a:r>
            <a:r>
              <a:rPr lang="en-GB" dirty="0"/>
              <a:t>to get </a:t>
            </a:r>
            <a:r>
              <a:rPr lang="en-GB" dirty="0" smtClean="0"/>
              <a:t>Medical </a:t>
            </a:r>
            <a:r>
              <a:rPr lang="en-GB" dirty="0"/>
              <a:t>P</a:t>
            </a:r>
            <a:r>
              <a:rPr lang="en-GB" dirty="0" smtClean="0"/>
              <a:t>ersonnel </a:t>
            </a:r>
            <a:r>
              <a:rPr lang="en-GB" dirty="0"/>
              <a:t>to </a:t>
            </a:r>
            <a:r>
              <a:rPr lang="en-GB" dirty="0" smtClean="0"/>
              <a:t>Follow </a:t>
            </a:r>
            <a:r>
              <a:rPr lang="en-GB" dirty="0"/>
              <a:t>these D</a:t>
            </a:r>
            <a:r>
              <a:rPr lang="en-GB" dirty="0" smtClean="0"/>
              <a:t>irectives…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6035" y="2984444"/>
            <a:ext cx="9601196" cy="3318936"/>
          </a:xfrm>
        </p:spPr>
        <p:txBody>
          <a:bodyPr/>
          <a:lstStyle/>
          <a:p>
            <a:r>
              <a:rPr lang="en-GB" sz="2800" dirty="0"/>
              <a:t>Claim unawareness of wishes</a:t>
            </a:r>
          </a:p>
          <a:p>
            <a:r>
              <a:rPr lang="en-GB" sz="2800" dirty="0"/>
              <a:t>Intentionally left off chart by medical doctors</a:t>
            </a:r>
          </a:p>
          <a:p>
            <a:pPr marL="0" indent="0">
              <a:buNone/>
            </a:pPr>
            <a:r>
              <a:rPr lang="en-GB" sz="3200" dirty="0" smtClean="0"/>
              <a:t>                         Why do you think this is?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85589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537854" y="2022572"/>
            <a:ext cx="10041775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To gain more control over decisions regarding their death, increasing numbers of people are signing living </a:t>
            </a:r>
            <a:r>
              <a:rPr lang="en-GB" sz="4400" b="1" dirty="0" smtClean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a typeface="+mj-ea"/>
                <a:cs typeface="+mj-cs"/>
              </a:rPr>
              <a:t>wills…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5564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851504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 smtClean="0"/>
              <a:t>Living Wills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84245"/>
            <a:ext cx="10056221" cy="3318936"/>
          </a:xfrm>
        </p:spPr>
        <p:txBody>
          <a:bodyPr>
            <a:noAutofit/>
          </a:bodyPr>
          <a:lstStyle/>
          <a:p>
            <a:r>
              <a:rPr lang="en-GB" sz="2800" dirty="0"/>
              <a:t>L</a:t>
            </a:r>
            <a:r>
              <a:rPr lang="en-GB" sz="2800" dirty="0" smtClean="0"/>
              <a:t>egal </a:t>
            </a:r>
            <a:r>
              <a:rPr lang="en-GB" sz="2800" dirty="0"/>
              <a:t>documents designating what medical treatments people </a:t>
            </a:r>
            <a:r>
              <a:rPr lang="en-GB" sz="2800" dirty="0" smtClean="0"/>
              <a:t>do or don’t </a:t>
            </a:r>
            <a:r>
              <a:rPr lang="en-GB" sz="2800" dirty="0"/>
              <a:t>want if they cannot express their </a:t>
            </a:r>
            <a:r>
              <a:rPr lang="en-GB" sz="2800" dirty="0" smtClean="0"/>
              <a:t>wishes, </a:t>
            </a:r>
            <a:r>
              <a:rPr lang="en-GB" sz="2800" dirty="0"/>
              <a:t>are a method of letting people gain control over their deaths. </a:t>
            </a:r>
          </a:p>
          <a:p>
            <a:r>
              <a:rPr lang="en-GB" sz="2800" dirty="0"/>
              <a:t>Often comas are not covered, since they may be considered </a:t>
            </a:r>
            <a:r>
              <a:rPr lang="en-GB" sz="2800" dirty="0" smtClean="0"/>
              <a:t>‘non-terminal’. </a:t>
            </a:r>
            <a:endParaRPr lang="en-GB" sz="2800" dirty="0"/>
          </a:p>
          <a:p>
            <a:r>
              <a:rPr lang="en-GB" sz="2800" dirty="0"/>
              <a:t>Some living wills specify a health-care proxy to act as a person's representative in making health-care decisions.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117777" y="5834000"/>
            <a:ext cx="2173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AgeUK</a:t>
            </a:r>
            <a:r>
              <a:rPr lang="en-GB" sz="1200" dirty="0" smtClean="0"/>
              <a:t>, 2019)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65045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Look at the documents I have given you</a:t>
            </a:r>
          </a:p>
          <a:p>
            <a:r>
              <a:rPr lang="en-GB" dirty="0" smtClean="0"/>
              <a:t>Discuss in pairs</a:t>
            </a:r>
          </a:p>
          <a:p>
            <a:r>
              <a:rPr lang="en-GB" dirty="0" smtClean="0"/>
              <a:t>Would you consider making a ‘Living Will’?</a:t>
            </a:r>
          </a:p>
          <a:p>
            <a:r>
              <a:rPr lang="en-GB" dirty="0" smtClean="0"/>
              <a:t>Would you consider signing a ‘DNR’?</a:t>
            </a:r>
          </a:p>
          <a:p>
            <a:pPr marL="0" indent="0">
              <a:buNone/>
            </a:pPr>
            <a:r>
              <a:rPr lang="en-GB" b="1" dirty="0" smtClean="0"/>
              <a:t>                                              </a:t>
            </a:r>
            <a:r>
              <a:rPr lang="en-GB" sz="2800" b="1" dirty="0" smtClean="0"/>
              <a:t>Group discussion…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72035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896" y="483325"/>
            <a:ext cx="3858281" cy="587828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3177" y="483326"/>
            <a:ext cx="3749509" cy="58782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458" y="483325"/>
            <a:ext cx="3802807" cy="5878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866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Euthanasia and </a:t>
            </a:r>
            <a:r>
              <a:rPr lang="en-GB" dirty="0" smtClean="0"/>
              <a:t>Assisted Suicide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2556932"/>
            <a:ext cx="9768839" cy="3318936"/>
          </a:xfrm>
        </p:spPr>
        <p:txBody>
          <a:bodyPr>
            <a:normAutofit/>
          </a:bodyPr>
          <a:lstStyle/>
          <a:p>
            <a:r>
              <a:rPr lang="en-GB" sz="2800" b="1" dirty="0"/>
              <a:t>Euthanasia</a:t>
            </a:r>
            <a:r>
              <a:rPr lang="en-GB" sz="2800" dirty="0"/>
              <a:t> is the act of deliberately ending a person's life to relieve suffering</a:t>
            </a:r>
            <a:r>
              <a:rPr lang="en-GB" sz="2800" dirty="0" smtClean="0"/>
              <a:t>.</a:t>
            </a:r>
          </a:p>
          <a:p>
            <a:pPr marL="0" indent="0">
              <a:buNone/>
            </a:pPr>
            <a:r>
              <a:rPr lang="en-GB" sz="2800" dirty="0"/>
              <a:t>For example, it could be considered euthanasia if a doctor deliberately gave a patient with a terminal illness drugs they do not otherwise need for their comfort, such as an overdose of sedatives or muscle relaxant, with the sole aim of ending their life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381408" y="5737368"/>
            <a:ext cx="13656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(NHS,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56923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Euthanasia and Assisted Suicide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896566"/>
            <a:ext cx="9601196" cy="3318936"/>
          </a:xfrm>
        </p:spPr>
        <p:txBody>
          <a:bodyPr/>
          <a:lstStyle/>
          <a:p>
            <a:r>
              <a:rPr lang="en-GB" b="1" dirty="0"/>
              <a:t>Assisted </a:t>
            </a:r>
            <a:r>
              <a:rPr lang="en-GB" b="1" dirty="0" smtClean="0"/>
              <a:t>Suicide </a:t>
            </a:r>
            <a:r>
              <a:rPr lang="en-GB" dirty="0"/>
              <a:t>is the act of deliberately assisting or encouraging another person to kill themselves. 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a relative of a person with a terminal illness obtained strong sedatives, knowing that the person intended to use the sedatives to kill themselves, they may be considered to be assisting suicide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367158" y="5533901"/>
            <a:ext cx="19475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dirty="0">
                <a:solidFill>
                  <a:prstClr val="black"/>
                </a:solidFill>
              </a:rPr>
              <a:t>(NHS, 2017)</a:t>
            </a:r>
          </a:p>
        </p:txBody>
      </p:sp>
    </p:spTree>
    <p:extLst>
      <p:ext uri="{BB962C8B-B14F-4D97-AF65-F5344CB8AC3E}">
        <p14:creationId xmlns:p14="http://schemas.microsoft.com/office/powerpoint/2010/main" val="2599515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1010675"/>
            <a:ext cx="9601196" cy="1303867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smtClean="0"/>
              <a:t>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612570"/>
            <a:ext cx="9601196" cy="3318936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Assisted Suicide </a:t>
            </a:r>
          </a:p>
          <a:p>
            <a:r>
              <a:rPr lang="en-GB" dirty="0" smtClean="0"/>
              <a:t>This is </a:t>
            </a:r>
            <a:r>
              <a:rPr lang="en-GB" dirty="0"/>
              <a:t>illegal under the terms of the Suicide Act (1961) and is punishable by up to 14 years' imprisonment. Trying to kill yourself is not a criminal act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b="1" dirty="0"/>
              <a:t>Euthanasia</a:t>
            </a:r>
          </a:p>
          <a:p>
            <a:r>
              <a:rPr lang="en-GB" dirty="0"/>
              <a:t>Depending on the circumstances, euthanasia is regarded as either manslaughter or murder. The maximum penalty is life imprisonment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438410" y="5654507"/>
            <a:ext cx="13537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dirty="0">
                <a:solidFill>
                  <a:prstClr val="black"/>
                </a:solidFill>
              </a:rPr>
              <a:t>(NHS, 2017)</a:t>
            </a:r>
          </a:p>
        </p:txBody>
      </p:sp>
    </p:spTree>
    <p:extLst>
      <p:ext uri="{BB962C8B-B14F-4D97-AF65-F5344CB8AC3E}">
        <p14:creationId xmlns:p14="http://schemas.microsoft.com/office/powerpoint/2010/main" val="984789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Choosing Death </a:t>
            </a:r>
            <a:r>
              <a:rPr lang="en-GB" dirty="0" err="1" smtClean="0"/>
              <a:t>cont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422565"/>
            <a:ext cx="9601196" cy="3788229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Assisted </a:t>
            </a:r>
            <a:r>
              <a:rPr lang="en-GB" b="1" dirty="0" smtClean="0"/>
              <a:t>Suicide - </a:t>
            </a:r>
            <a:r>
              <a:rPr lang="en-GB" dirty="0" smtClean="0"/>
              <a:t>is </a:t>
            </a:r>
            <a:r>
              <a:rPr lang="en-GB" dirty="0"/>
              <a:t>a death in which a person provides the means for a terminally ill patient to commit suicide. Laws vary in different </a:t>
            </a:r>
            <a:r>
              <a:rPr lang="en-GB" dirty="0" smtClean="0"/>
              <a:t>countries</a:t>
            </a:r>
          </a:p>
          <a:p>
            <a:r>
              <a:rPr lang="en-GB" dirty="0"/>
              <a:t>Switzerland (1940</a:t>
            </a:r>
            <a:r>
              <a:rPr lang="en-GB" dirty="0" smtClean="0"/>
              <a:t>)</a:t>
            </a:r>
          </a:p>
          <a:p>
            <a:r>
              <a:rPr lang="en-GB" dirty="0"/>
              <a:t>Belgium (2002)</a:t>
            </a:r>
          </a:p>
          <a:p>
            <a:r>
              <a:rPr lang="en-GB" dirty="0"/>
              <a:t>Netherlands (as well as voluntary </a:t>
            </a:r>
            <a:r>
              <a:rPr lang="en-GB" dirty="0" smtClean="0"/>
              <a:t>euthanasia) </a:t>
            </a:r>
            <a:r>
              <a:rPr lang="en-GB" dirty="0"/>
              <a:t>lawful since April 2002, </a:t>
            </a:r>
            <a:r>
              <a:rPr lang="en-GB" dirty="0" smtClean="0"/>
              <a:t>(but </a:t>
            </a:r>
            <a:r>
              <a:rPr lang="en-GB" dirty="0"/>
              <a:t>permitted by the courts since 1984</a:t>
            </a:r>
            <a:r>
              <a:rPr lang="en-GB" dirty="0" smtClean="0"/>
              <a:t>).</a:t>
            </a:r>
          </a:p>
          <a:p>
            <a:r>
              <a:rPr lang="en-GB" dirty="0"/>
              <a:t>Luxembourg (2008) </a:t>
            </a:r>
            <a:endParaRPr lang="en-GB" dirty="0" smtClean="0"/>
          </a:p>
          <a:p>
            <a:r>
              <a:rPr lang="en-GB" dirty="0"/>
              <a:t>Canada (2016)</a:t>
            </a:r>
          </a:p>
          <a:p>
            <a:r>
              <a:rPr lang="en-GB" dirty="0"/>
              <a:t>USA (Oregon</a:t>
            </a:r>
            <a:r>
              <a:rPr lang="en-GB" dirty="0" smtClean="0"/>
              <a:t>, 1994; </a:t>
            </a:r>
            <a:r>
              <a:rPr lang="en-GB" dirty="0"/>
              <a:t>California, </a:t>
            </a:r>
            <a:r>
              <a:rPr lang="en-GB" dirty="0" smtClean="0"/>
              <a:t>2015; </a:t>
            </a:r>
            <a:r>
              <a:rPr lang="en-GB" dirty="0" err="1" smtClean="0"/>
              <a:t>Colarado</a:t>
            </a:r>
            <a:r>
              <a:rPr lang="en-GB" dirty="0" smtClean="0"/>
              <a:t>, 2016; DC, 2016;  Hawaii. 2018; Montana, 2009; Vermont, 2013; </a:t>
            </a:r>
            <a:r>
              <a:rPr lang="en-GB" dirty="0"/>
              <a:t>Washington, </a:t>
            </a:r>
            <a:r>
              <a:rPr lang="en-GB" dirty="0" smtClean="0"/>
              <a:t>2008; New Mexico 2014 (for 1 year, under appeal))</a:t>
            </a:r>
            <a:endParaRPr lang="en-GB" dirty="0"/>
          </a:p>
          <a:p>
            <a:r>
              <a:rPr lang="en-GB" dirty="0"/>
              <a:t>https://www.youtube.com/watch?v=iTBk3HmJ7pg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090067" y="5737368"/>
            <a:ext cx="21019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(MDMD, 2018)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38390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</a:t>
            </a:r>
            <a:r>
              <a:rPr lang="en-GB" dirty="0" smtClean="0"/>
              <a:t>Euthanasia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73382"/>
            <a:ext cx="9494519" cy="3302485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Voluntary Euthanasia</a:t>
            </a:r>
            <a:r>
              <a:rPr lang="en-GB" sz="2800" dirty="0"/>
              <a:t>, where a person makes a conscious decision to die and asks for help to do so</a:t>
            </a:r>
          </a:p>
          <a:p>
            <a:r>
              <a:rPr lang="en-GB" sz="2800" b="1" dirty="0" smtClean="0"/>
              <a:t>Non-voluntary Euthanasia</a:t>
            </a:r>
            <a:r>
              <a:rPr lang="en-GB" sz="2800" dirty="0"/>
              <a:t>, where a person is unable to give their consent to treatment (for example, because they're in a coma) and another person takes the decision on their behalf, often because the ill person previously expressed a wish for their life to be ended in such circumstances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340440" y="5598868"/>
            <a:ext cx="18515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>
                <a:solidFill>
                  <a:prstClr val="black"/>
                </a:solidFill>
              </a:rPr>
              <a:t>(NHS, 2017)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4345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and </a:t>
            </a:r>
            <a:r>
              <a:rPr lang="en-GB" dirty="0" smtClean="0"/>
              <a:t>Passive Euthanasia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699436"/>
            <a:ext cx="9601196" cy="3318936"/>
          </a:xfrm>
        </p:spPr>
        <p:txBody>
          <a:bodyPr/>
          <a:lstStyle/>
          <a:p>
            <a:r>
              <a:rPr lang="en-GB" b="1" dirty="0" smtClean="0"/>
              <a:t>Active Euthanasia; </a:t>
            </a:r>
            <a:r>
              <a:rPr lang="en-GB" dirty="0"/>
              <a:t>is sometimes used to refer to deliberately intervening to end someone's life – for example, by injecting them with a large dose of sedatives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Passive </a:t>
            </a:r>
            <a:r>
              <a:rPr lang="en-GB" b="1" dirty="0"/>
              <a:t>E</a:t>
            </a:r>
            <a:r>
              <a:rPr lang="en-GB" b="1" dirty="0" smtClean="0"/>
              <a:t>uthanasia; </a:t>
            </a:r>
            <a:r>
              <a:rPr lang="en-GB" dirty="0"/>
              <a:t>is sometimes used to refer to causing someone's death by withholding or withdrawing treatment that is necessary to maintain life.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307782" y="5569527"/>
            <a:ext cx="17694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>
                <a:solidFill>
                  <a:prstClr val="black"/>
                </a:solidFill>
              </a:rPr>
              <a:t>(NHS, 2017)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650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Decisions About Ending Life…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Some people argue that we should have the absolute right to be in control of our own lives</a:t>
            </a:r>
          </a:p>
          <a:p>
            <a:r>
              <a:rPr lang="en-GB" dirty="0"/>
              <a:t>Freedom as an ideal in our society</a:t>
            </a:r>
          </a:p>
          <a:p>
            <a:r>
              <a:rPr lang="en-GB" dirty="0"/>
              <a:t>Absolute right to create life (creating children), why not ending own?</a:t>
            </a:r>
          </a:p>
          <a:p>
            <a:pPr marL="0" indent="0">
              <a:buNone/>
            </a:pPr>
            <a:r>
              <a:rPr lang="en-GB" b="1" dirty="0"/>
              <a:t>Opponents</a:t>
            </a:r>
          </a:p>
          <a:p>
            <a:r>
              <a:rPr lang="en-GB" dirty="0"/>
              <a:t>Morally wrong</a:t>
            </a:r>
          </a:p>
          <a:p>
            <a:r>
              <a:rPr lang="en-GB" dirty="0"/>
              <a:t>Physicians are not accurate in predicting </a:t>
            </a:r>
            <a:r>
              <a:rPr lang="en-GB" dirty="0" smtClean="0"/>
              <a:t>outcome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629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Euthanasia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7363" y="3673212"/>
            <a:ext cx="5117274" cy="554403"/>
          </a:xfrm>
        </p:spPr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en-GB" sz="1800" dirty="0">
                <a:solidFill>
                  <a:prstClr val="black"/>
                </a:solidFill>
                <a:hlinkClick r:id="rId2"/>
              </a:rPr>
              <a:t>https://www.youtube.com/watch?v=6RKTuDYp6M8</a:t>
            </a:r>
            <a:endParaRPr lang="en-GB" sz="18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657600" y="4320835"/>
            <a:ext cx="43201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How do you feel about this?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 smtClean="0"/>
              <a:t>Disscussion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16565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Long Do “Terminal” Patients Really Live?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295402" y="3223138"/>
            <a:ext cx="9601196" cy="2002005"/>
          </a:xfrm>
        </p:spPr>
        <p:txBody>
          <a:bodyPr/>
          <a:lstStyle/>
          <a:p>
            <a:r>
              <a:rPr lang="en-GB" dirty="0"/>
              <a:t>SUPPORT study: A significant percentage of a group of 3,693 patients told they had no more than a 50% chance of living for 6 months  survived  well beyond this period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/>
              <a:t>Why do you think this happened?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8954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136" y="648983"/>
            <a:ext cx="9961727" cy="5560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8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Caring for the </a:t>
            </a:r>
            <a:r>
              <a:rPr lang="en-GB" dirty="0" smtClean="0"/>
              <a:t>Terminally Ill</a:t>
            </a:r>
            <a:r>
              <a:rPr lang="en-GB" dirty="0"/>
              <a:t>: The Place of Death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Most people in the UK die in hospitals.</a:t>
            </a:r>
          </a:p>
          <a:p>
            <a:r>
              <a:rPr lang="en-GB" sz="3200" dirty="0"/>
              <a:t>For the terminally ill, hospitals may not be the best places to die. </a:t>
            </a:r>
          </a:p>
          <a:p>
            <a:r>
              <a:rPr lang="en-GB" sz="3200" dirty="0"/>
              <a:t>Hospitals are impersonal, expensive, and designed to make people better and many people die alone.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632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Graceful Dying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Soul Midwife…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https://www.youtube.com/watch?v=EckVDi1RxJM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8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882379"/>
            <a:ext cx="10350729" cy="1303867"/>
          </a:xfrm>
        </p:spPr>
        <p:txBody>
          <a:bodyPr>
            <a:normAutofit fontScale="90000"/>
          </a:bodyPr>
          <a:lstStyle/>
          <a:p>
            <a:r>
              <a:rPr lang="en-GB" dirty="0"/>
              <a:t>Several </a:t>
            </a:r>
            <a:r>
              <a:rPr lang="en-GB" dirty="0" smtClean="0"/>
              <a:t>Alternatives </a:t>
            </a:r>
            <a:r>
              <a:rPr lang="en-GB" dirty="0"/>
              <a:t>to </a:t>
            </a:r>
            <a:r>
              <a:rPr lang="en-GB" dirty="0" smtClean="0"/>
              <a:t>Hospitalisation </a:t>
            </a:r>
            <a:r>
              <a:rPr lang="en-GB" dirty="0"/>
              <a:t>have become </a:t>
            </a:r>
            <a:r>
              <a:rPr lang="en-GB" dirty="0" smtClean="0"/>
              <a:t>Increasingly </a:t>
            </a:r>
            <a:r>
              <a:rPr lang="en-GB" dirty="0"/>
              <a:t>P</a:t>
            </a:r>
            <a:r>
              <a:rPr lang="en-GB" dirty="0" smtClean="0"/>
              <a:t>opular </a:t>
            </a:r>
            <a:r>
              <a:rPr lang="en-GB" dirty="0"/>
              <a:t>in the last few </a:t>
            </a:r>
            <a:r>
              <a:rPr lang="en-GB" dirty="0" smtClean="0"/>
              <a:t>Decades</a:t>
            </a:r>
            <a:r>
              <a:rPr lang="en-GB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HOME </a:t>
            </a:r>
            <a:r>
              <a:rPr lang="en-GB" dirty="0"/>
              <a:t>CARE, </a:t>
            </a:r>
          </a:p>
          <a:p>
            <a:r>
              <a:rPr lang="en-GB" dirty="0" smtClean="0"/>
              <a:t>People </a:t>
            </a:r>
            <a:r>
              <a:rPr lang="en-GB" dirty="0"/>
              <a:t>stay in their homes and receive comfort and treatment from their families and visiting medical staff. </a:t>
            </a:r>
          </a:p>
          <a:p>
            <a:r>
              <a:rPr lang="en-GB" dirty="0"/>
              <a:t>Many people prefer to die in familiar surroundings with the people and things they have loved around them. </a:t>
            </a:r>
          </a:p>
          <a:p>
            <a:r>
              <a:rPr lang="en-GB" dirty="0"/>
              <a:t>Home care can be very difficult for the family</a:t>
            </a:r>
          </a:p>
        </p:txBody>
      </p:sp>
    </p:spTree>
    <p:extLst>
      <p:ext uri="{BB962C8B-B14F-4D97-AF65-F5344CB8AC3E}">
        <p14:creationId xmlns:p14="http://schemas.microsoft.com/office/powerpoint/2010/main" val="1104129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4773" y="1347892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HOSPICE CARE, care provided for the dying in institutions devoted to those who are terminally ill.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term "hospice" comes from the middle ages where hospices were places that provided comfort and hospitality to </a:t>
            </a:r>
            <a:r>
              <a:rPr lang="en-GB" dirty="0" smtClean="0"/>
              <a:t>travellers</a:t>
            </a:r>
            <a:r>
              <a:rPr lang="en-GB" dirty="0"/>
              <a:t>. </a:t>
            </a:r>
          </a:p>
          <a:p>
            <a:r>
              <a:rPr lang="en-GB" dirty="0"/>
              <a:t>The focus of hospice care is not to try and cure patient, but to make their final days pleasant, meaningful, and pain free. </a:t>
            </a:r>
          </a:p>
          <a:p>
            <a:r>
              <a:rPr lang="en-GB" dirty="0"/>
              <a:t>Some hospice workers allow the terminally ill to live at home. </a:t>
            </a:r>
          </a:p>
          <a:p>
            <a:r>
              <a:rPr lang="en-GB" dirty="0"/>
              <a:t>Research shows that hospice patients seem to be more satisfied with their care than hospital patients.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5856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The Liverpool Care Pathway (LCP)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Please use your phones or devices to look up the Liverpool Care Pathway</a:t>
            </a:r>
          </a:p>
          <a:p>
            <a:pPr marL="0" indent="0">
              <a:buNone/>
            </a:pPr>
            <a:r>
              <a:rPr lang="en-GB" dirty="0" smtClean="0"/>
              <a:t>Discuss and answer the following questions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Why and how was the LCP developed?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How did it work?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What went wrong?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What replaced the LCP?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6684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Grief and Bereavement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After the death of a loved one, a painful period of adjustment follows, involving bereavement and grief</a:t>
            </a:r>
          </a:p>
          <a:p>
            <a:endParaRPr lang="en-GB" dirty="0" smtClean="0"/>
          </a:p>
          <a:p>
            <a:r>
              <a:rPr lang="en-GB" dirty="0" smtClean="0"/>
              <a:t>BEREAVEMENT </a:t>
            </a:r>
            <a:r>
              <a:rPr lang="en-GB" dirty="0"/>
              <a:t>is the acknowledgment of the objective fact that one has experienced a death. </a:t>
            </a:r>
          </a:p>
          <a:p>
            <a:r>
              <a:rPr lang="en-GB" dirty="0"/>
              <a:t>GRIEF is the emotional response to that loss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777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030" y="916817"/>
            <a:ext cx="9601196" cy="1303867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There are </a:t>
            </a:r>
            <a:r>
              <a:rPr lang="en-GB" sz="3200" dirty="0"/>
              <a:t>s</a:t>
            </a:r>
            <a:r>
              <a:rPr lang="en-GB" sz="3200" dirty="0" smtClean="0"/>
              <a:t>ome General Stages People in Western Societies go </a:t>
            </a:r>
            <a:r>
              <a:rPr lang="en-GB" sz="3200" dirty="0"/>
              <a:t>t</a:t>
            </a:r>
            <a:r>
              <a:rPr lang="en-GB" sz="3200" dirty="0" smtClean="0"/>
              <a:t>hrough </a:t>
            </a:r>
            <a:r>
              <a:rPr lang="en-GB" sz="3200" dirty="0"/>
              <a:t>i</a:t>
            </a:r>
            <a:r>
              <a:rPr lang="en-GB" sz="3200" dirty="0" smtClean="0"/>
              <a:t>n Adjusting to Loss.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The first stage </a:t>
            </a:r>
            <a:r>
              <a:rPr lang="en-GB" dirty="0"/>
              <a:t>typically entails shock, numbness, disbelief, or outright denial. </a:t>
            </a:r>
          </a:p>
          <a:p>
            <a:r>
              <a:rPr lang="en-GB" dirty="0"/>
              <a:t>Can be beneficial allows a person to function in coping with death (funeral, etc.) without being overwhelmed. </a:t>
            </a:r>
          </a:p>
          <a:p>
            <a:r>
              <a:rPr lang="en-GB" dirty="0"/>
              <a:t>In the </a:t>
            </a:r>
            <a:r>
              <a:rPr lang="en-GB" b="1" dirty="0"/>
              <a:t>second stage</a:t>
            </a:r>
            <a:r>
              <a:rPr lang="en-GB" dirty="0"/>
              <a:t>, people begin to confront the death and fully realize the extent of their loss. </a:t>
            </a:r>
          </a:p>
          <a:p>
            <a:r>
              <a:rPr lang="en-GB" dirty="0"/>
              <a:t>They fully experience their grief and yearn for the individual. </a:t>
            </a:r>
          </a:p>
          <a:p>
            <a:r>
              <a:rPr lang="en-GB" dirty="0"/>
              <a:t>Eventually the person moves through the pain and depression to a realistic review of the relationship and start to let go.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327575" y="5598869"/>
            <a:ext cx="18644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Strada</a:t>
            </a:r>
            <a:r>
              <a:rPr lang="en-GB" sz="1200" dirty="0" smtClean="0"/>
              <a:t>, 2013)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219048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5585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sz="3200" dirty="0"/>
              <a:t>In the </a:t>
            </a:r>
            <a:r>
              <a:rPr lang="en-GB" sz="3200" b="1" dirty="0"/>
              <a:t>final stage</a:t>
            </a:r>
            <a:r>
              <a:rPr lang="en-GB" sz="3200" dirty="0"/>
              <a:t>, people reach an accommodation stage where they pick up the pieces of their lives and move 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8464" y="2857377"/>
            <a:ext cx="9601196" cy="3318936"/>
          </a:xfrm>
        </p:spPr>
        <p:txBody>
          <a:bodyPr/>
          <a:lstStyle/>
          <a:p>
            <a:r>
              <a:rPr lang="en-GB" sz="2800" dirty="0"/>
              <a:t>Ultimately, most people are able to live new lives, independently from the person who has died</a:t>
            </a:r>
          </a:p>
          <a:p>
            <a:r>
              <a:rPr lang="en-GB" sz="2800" dirty="0"/>
              <a:t>Form new relationships</a:t>
            </a:r>
          </a:p>
          <a:p>
            <a:r>
              <a:rPr lang="en-GB" sz="2800" dirty="0"/>
              <a:t>Become more self reliant and </a:t>
            </a:r>
            <a:r>
              <a:rPr lang="en-GB" sz="2800" dirty="0" smtClean="0"/>
              <a:t>appreciative </a:t>
            </a:r>
            <a:r>
              <a:rPr lang="en-GB" sz="2800" dirty="0"/>
              <a:t>of life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529454" y="5605153"/>
            <a:ext cx="16625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solidFill>
                  <a:prstClr val="black"/>
                </a:solidFill>
              </a:rPr>
              <a:t>(Strada, 2013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907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253065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Not everyone passes through the stages of grief in the </a:t>
            </a:r>
            <a:r>
              <a:rPr lang="en-GB" sz="3600" dirty="0" err="1"/>
              <a:t>the</a:t>
            </a:r>
            <a:r>
              <a:rPr lang="en-GB" sz="3600" dirty="0"/>
              <a:t> same order or in the exact same </a:t>
            </a:r>
            <a:r>
              <a:rPr lang="en-GB" sz="3600" dirty="0" smtClean="0"/>
              <a:t>way… </a:t>
            </a:r>
            <a:r>
              <a:rPr lang="en-GB" sz="3600" b="1" dirty="0" smtClean="0"/>
              <a:t>Why?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8281" y="2974943"/>
            <a:ext cx="9601196" cy="3318936"/>
          </a:xfrm>
        </p:spPr>
        <p:txBody>
          <a:bodyPr/>
          <a:lstStyle/>
          <a:p>
            <a:r>
              <a:rPr lang="en-GB" sz="2800" dirty="0"/>
              <a:t>Personality differences</a:t>
            </a:r>
          </a:p>
          <a:p>
            <a:r>
              <a:rPr lang="en-GB" sz="2800" dirty="0"/>
              <a:t>Relationship with the deceased</a:t>
            </a:r>
          </a:p>
          <a:p>
            <a:r>
              <a:rPr lang="en-GB" sz="2800" dirty="0"/>
              <a:t>Opportunities available for continuing their lives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6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Differentiating Unhealthy Grief from Normal Grief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3961" y="2779000"/>
            <a:ext cx="9601196" cy="331893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Differentiating unhealthy grief from healthy grief is difficult and many of the common assumptions are wrong. </a:t>
            </a:r>
            <a:endParaRPr lang="en-GB" dirty="0" smtClean="0"/>
          </a:p>
          <a:p>
            <a:r>
              <a:rPr lang="en-GB" dirty="0"/>
              <a:t>There is no time table; many people take longer than </a:t>
            </a:r>
            <a:r>
              <a:rPr lang="en-GB" dirty="0" smtClean="0"/>
              <a:t>one year</a:t>
            </a:r>
            <a:r>
              <a:rPr lang="en-GB" dirty="0"/>
              <a:t>. </a:t>
            </a:r>
          </a:p>
          <a:p>
            <a:r>
              <a:rPr lang="en-GB" dirty="0"/>
              <a:t>Not everyone experiences deep depression. </a:t>
            </a:r>
          </a:p>
          <a:p>
            <a:r>
              <a:rPr lang="en-GB" dirty="0"/>
              <a:t>People who do not show deep initial grief do not necessarily have problems later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057011" y="5593278"/>
            <a:ext cx="14962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>
                <a:solidFill>
                  <a:prstClr val="black"/>
                </a:solidFill>
              </a:rPr>
              <a:t>(ScienceDirect, 2019)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408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Consequences of Grief and Bereavement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898" y="2935755"/>
            <a:ext cx="9601196" cy="3318936"/>
          </a:xfrm>
        </p:spPr>
        <p:txBody>
          <a:bodyPr/>
          <a:lstStyle/>
          <a:p>
            <a:r>
              <a:rPr lang="en-GB" sz="2800" dirty="0"/>
              <a:t>Studies show that people experiencing bereavement and grief increase their chances of death as much as 7 times during the first year following the death of a spouse. </a:t>
            </a:r>
          </a:p>
          <a:p>
            <a:r>
              <a:rPr lang="en-GB" sz="2800" dirty="0"/>
              <a:t>At particular risk are men, but remarriage helps lower the risk. 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928759" y="5462649"/>
            <a:ext cx="19356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ScienceDirect</a:t>
            </a:r>
            <a:r>
              <a:rPr lang="en-GB" sz="1200" dirty="0" smtClean="0"/>
              <a:t>, 2019)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01853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Some Factors Affecting Survivor Difficulties Are: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7213" y="2867891"/>
            <a:ext cx="9601196" cy="2635135"/>
          </a:xfrm>
        </p:spPr>
        <p:txBody>
          <a:bodyPr/>
          <a:lstStyle/>
          <a:p>
            <a:r>
              <a:rPr lang="en-GB" dirty="0"/>
              <a:t>Anxious, lonely, dependent people don't cope as well. </a:t>
            </a:r>
          </a:p>
          <a:p>
            <a:r>
              <a:rPr lang="en-GB" dirty="0"/>
              <a:t>If the relationship was ambivalent or dependent, there is poorer adjustment. </a:t>
            </a:r>
          </a:p>
          <a:p>
            <a:r>
              <a:rPr lang="en-GB" dirty="0"/>
              <a:t>Sudden, unprepared-for deaths are more difficult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456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Death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DEATH </a:t>
            </a:r>
            <a:r>
              <a:rPr lang="en-GB" dirty="0"/>
              <a:t>EDUCATION includes </a:t>
            </a:r>
            <a:r>
              <a:rPr lang="en-GB" dirty="0" smtClean="0"/>
              <a:t>programmes </a:t>
            </a:r>
            <a:r>
              <a:rPr lang="en-GB" dirty="0"/>
              <a:t>that teach about death dying and grief, and are designed to help all people successfully deal with death and dying</a:t>
            </a:r>
          </a:p>
          <a:p>
            <a:r>
              <a:rPr lang="en-GB" dirty="0"/>
              <a:t>Important because we hide death in Western societies!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/>
              <a:t>removed from everyday life because we are uncomfortable discussing it)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828811" y="5459130"/>
            <a:ext cx="236318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(Dying Matters, 2018)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2738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Several Types of Death Education Programs                                       				have </a:t>
            </a:r>
            <a:r>
              <a:rPr lang="en-GB" dirty="0"/>
              <a:t>b</a:t>
            </a:r>
            <a:r>
              <a:rPr lang="en-GB" dirty="0" smtClean="0"/>
              <a:t>een Developed…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2682" y="2556932"/>
            <a:ext cx="10506636" cy="33189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Crisis intervention education</a:t>
            </a:r>
          </a:p>
          <a:p>
            <a:r>
              <a:rPr lang="en-GB" dirty="0"/>
              <a:t>Psychologists and therapists provide </a:t>
            </a:r>
            <a:r>
              <a:rPr lang="en-GB" dirty="0" smtClean="0"/>
              <a:t>counselling </a:t>
            </a:r>
            <a:r>
              <a:rPr lang="en-GB" dirty="0"/>
              <a:t>intervention on an emergency basis </a:t>
            </a:r>
            <a:r>
              <a:rPr lang="en-GB" dirty="0" smtClean="0"/>
              <a:t>(natural disasters for example)</a:t>
            </a:r>
            <a:endParaRPr lang="en-GB" dirty="0"/>
          </a:p>
          <a:p>
            <a:pPr marL="0" indent="0">
              <a:buNone/>
            </a:pPr>
            <a:r>
              <a:rPr lang="en-GB" b="1" dirty="0" smtClean="0"/>
              <a:t>Routine death education</a:t>
            </a:r>
          </a:p>
          <a:p>
            <a:r>
              <a:rPr lang="en-GB" dirty="0" smtClean="0"/>
              <a:t>Course </a:t>
            </a:r>
            <a:r>
              <a:rPr lang="en-GB" dirty="0"/>
              <a:t>work </a:t>
            </a:r>
            <a:r>
              <a:rPr lang="en-GB" dirty="0" smtClean="0"/>
              <a:t>in schools and </a:t>
            </a:r>
            <a:r>
              <a:rPr lang="en-GB" dirty="0"/>
              <a:t>colleges </a:t>
            </a:r>
          </a:p>
          <a:p>
            <a:r>
              <a:rPr lang="en-GB" dirty="0"/>
              <a:t>Death education for members of the helping professions</a:t>
            </a:r>
          </a:p>
          <a:p>
            <a:r>
              <a:rPr lang="en-GB" dirty="0"/>
              <a:t>Now increasingly included for medical schools, nursing, etc. Most successful </a:t>
            </a:r>
            <a:r>
              <a:rPr lang="en-GB" dirty="0" smtClean="0"/>
              <a:t>programmes </a:t>
            </a:r>
            <a:r>
              <a:rPr lang="en-GB" dirty="0"/>
              <a:t>explore feelings, not just intellectual aspects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769900" y="5737368"/>
            <a:ext cx="15794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>
                <a:solidFill>
                  <a:prstClr val="black"/>
                </a:solidFill>
              </a:rPr>
              <a:t>(Dying Matters, 2018)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493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Mourning &amp; Funerals: Final Rites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Funerals are a big business. </a:t>
            </a:r>
          </a:p>
          <a:p>
            <a:r>
              <a:rPr lang="en-GB" dirty="0"/>
              <a:t>Average funeral costs </a:t>
            </a:r>
            <a:r>
              <a:rPr lang="en-GB" dirty="0" smtClean="0"/>
              <a:t>around £4000</a:t>
            </a:r>
          </a:p>
          <a:p>
            <a:r>
              <a:rPr lang="en-GB" dirty="0" smtClean="0"/>
              <a:t>Vulnerability </a:t>
            </a:r>
            <a:r>
              <a:rPr lang="en-GB" dirty="0"/>
              <a:t>of those </a:t>
            </a:r>
            <a:r>
              <a:rPr lang="en-GB" dirty="0" smtClean="0"/>
              <a:t>planning is </a:t>
            </a:r>
            <a:r>
              <a:rPr lang="en-GB" dirty="0"/>
              <a:t>a big factor</a:t>
            </a:r>
          </a:p>
          <a:p>
            <a:r>
              <a:rPr lang="en-GB" dirty="0"/>
              <a:t>Social norms and customs also contribute</a:t>
            </a:r>
          </a:p>
          <a:p>
            <a:r>
              <a:rPr lang="en-GB" dirty="0"/>
              <a:t>Death represents an important passage for the individual and the society, so the associated </a:t>
            </a:r>
            <a:r>
              <a:rPr lang="en-GB" dirty="0" smtClean="0"/>
              <a:t>rites </a:t>
            </a:r>
            <a:r>
              <a:rPr lang="en-GB" dirty="0"/>
              <a:t>are important.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856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Mourning &amp; Funerals: Final Rites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1"/>
            <a:ext cx="9601196" cy="360873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Funerals are also </a:t>
            </a:r>
            <a:r>
              <a:rPr lang="en-GB" dirty="0" smtClean="0"/>
              <a:t>a recognition </a:t>
            </a:r>
            <a:r>
              <a:rPr lang="en-GB" dirty="0"/>
              <a:t>of everyone's ultimate mortality and an acceptance of the cycle of life. </a:t>
            </a:r>
            <a:r>
              <a:rPr lang="en-GB" b="1" dirty="0" smtClean="0"/>
              <a:t>How do we in the West differ from other countries?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Western funeral rituals typically include: </a:t>
            </a:r>
          </a:p>
          <a:p>
            <a:r>
              <a:rPr lang="en-GB" dirty="0"/>
              <a:t>Preparation of the body </a:t>
            </a:r>
            <a:r>
              <a:rPr lang="en-GB" dirty="0" smtClean="0"/>
              <a:t>(viewing?)</a:t>
            </a:r>
            <a:endParaRPr lang="en-GB" dirty="0"/>
          </a:p>
          <a:p>
            <a:r>
              <a:rPr lang="en-GB" dirty="0"/>
              <a:t>A religious ritual </a:t>
            </a:r>
          </a:p>
          <a:p>
            <a:r>
              <a:rPr lang="en-GB" dirty="0"/>
              <a:t>A eulogy </a:t>
            </a:r>
          </a:p>
          <a:p>
            <a:r>
              <a:rPr lang="en-GB" dirty="0"/>
              <a:t>A procession </a:t>
            </a:r>
          </a:p>
          <a:p>
            <a:r>
              <a:rPr lang="en-GB" dirty="0"/>
              <a:t>A wake or Shiva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74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 of Life Doulas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4830" y="3186324"/>
            <a:ext cx="5164776" cy="530652"/>
          </a:xfrm>
        </p:spPr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en-GB" sz="1800" dirty="0">
                <a:solidFill>
                  <a:prstClr val="black"/>
                </a:solidFill>
                <a:hlinkClick r:id="rId2"/>
              </a:rPr>
              <a:t>https://www.youtube.com/watch?v=5EfgMmhituo</a:t>
            </a:r>
            <a:endParaRPr lang="en-GB" sz="18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54830" y="4432635"/>
            <a:ext cx="48888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https://www.youtube.com/watch?v=X_-q9xeOgG4</a:t>
            </a:r>
          </a:p>
        </p:txBody>
      </p:sp>
    </p:spTree>
    <p:extLst>
      <p:ext uri="{BB962C8B-B14F-4D97-AF65-F5344CB8AC3E}">
        <p14:creationId xmlns:p14="http://schemas.microsoft.com/office/powerpoint/2010/main" val="239003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 of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Understand and critically examine aspects of death and dying in modern society</a:t>
            </a:r>
          </a:p>
          <a:p>
            <a:r>
              <a:rPr lang="en-GB" dirty="0" smtClean="0"/>
              <a:t>Be familiar with the concepts of grief and bereavement and how reactions to these link to theories of ageing</a:t>
            </a:r>
          </a:p>
          <a:p>
            <a:r>
              <a:rPr lang="en-GB" dirty="0" smtClean="0"/>
              <a:t>Critically examine the issues of euthanasia and assisted suicide and the moral, ethical and legal issues surrounding this area including organisational and government policy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940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5029" y="568829"/>
            <a:ext cx="10129652" cy="6804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+mj-lt"/>
              </a:rPr>
              <a:t>References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AgeUK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(2019)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Advance Decisions (Living Wills)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4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https://www.ageuk.org.uk/information-advice/money-legal/legal-issues/advance-decisions/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(Accessed: 3</a:t>
            </a:r>
            <a:r>
              <a:rPr lang="en-GB" sz="1400" baseline="30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March 2019).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Dying Matters, (2019)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Raising Awareness of Dying, Death and Bereavement 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https://www.dyingmatters.org/page/SchoolLessonPlan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(Accessed: 3</a:t>
            </a:r>
            <a:r>
              <a:rPr lang="en-GB" sz="1400" baseline="30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March 2019).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GOV.UK, (2017)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Major Causes of Death and how they have Changed. 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https://www.gov.uk/government/publications/health-profile-for-england/chapter-2-major-causes-of-death-and-how-they-have-changed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(Accessed: 27</a:t>
            </a:r>
            <a:r>
              <a:rPr lang="en-GB" sz="1400" baseline="30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February 2019).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Kellehear, A., (2014)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Inner Life of the Dying Person (End-of-Life Care: A Series) 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New York: Columbia University Publishers</a:t>
            </a:r>
            <a:r>
              <a:rPr lang="en-GB" sz="1400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NHS, (2020) </a:t>
            </a:r>
            <a:r>
              <a:rPr lang="en-GB" sz="1400" i="1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Brain Death </a:t>
            </a:r>
            <a:r>
              <a:rPr lang="en-GB" sz="1400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dirty="0">
                <a:latin typeface="+mj-lt"/>
                <a:hlinkClick r:id="rId5"/>
              </a:rPr>
              <a:t>https://www.nhs.uk/conditions/brain-death</a:t>
            </a:r>
            <a:r>
              <a:rPr lang="en-GB" sz="1400" dirty="0" smtClean="0">
                <a:latin typeface="+mj-lt"/>
                <a:hlinkClick r:id="rId5"/>
              </a:rPr>
              <a:t>/</a:t>
            </a:r>
            <a:r>
              <a:rPr lang="en-GB" sz="1400" dirty="0" smtClean="0">
                <a:latin typeface="+mj-lt"/>
              </a:rPr>
              <a:t> (Accessed: 16 February 2020).</a:t>
            </a:r>
            <a:endParaRPr lang="en-GB" sz="14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NHS, (2017)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Euthanasia and Assisted Suicide. 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https://www.nhs.uk/conditions/euthanasia-and-assisted-suicide/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(Accessed: 27</a:t>
            </a:r>
            <a:r>
              <a:rPr lang="en-GB" sz="1400" baseline="30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February 2019).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NHS, (2016)</a:t>
            </a:r>
            <a:r>
              <a:rPr lang="en-GB" sz="1400" b="1" kern="1800" dirty="0">
                <a:solidFill>
                  <a:srgbClr val="212B32"/>
                </a:solidFill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1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Brain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stem death. 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https://www.nhs.uk/conditions/brain-death/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(Accessed: 6</a:t>
            </a:r>
            <a:r>
              <a:rPr lang="en-GB" sz="1400" baseline="30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March 2019</a:t>
            </a:r>
            <a:r>
              <a:rPr lang="en-GB" sz="1400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ONS, (2019)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Suicides in the UK: 2018 </a:t>
            </a:r>
            <a:r>
              <a:rPr lang="en-GB" sz="1400" i="1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Registrations </a:t>
            </a:r>
            <a:r>
              <a:rPr lang="en-GB" sz="1400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dirty="0">
                <a:hlinkClick r:id="rId7"/>
              </a:rPr>
              <a:t>https://</a:t>
            </a:r>
            <a:r>
              <a:rPr lang="en-GB" sz="1400" dirty="0" smtClean="0">
                <a:hlinkClick r:id="rId7"/>
              </a:rPr>
              <a:t>www.ons.gov.uk/peoplepopulationandcommunity/birthsdeathsandmarriages/deaths/bulletins/suicidesintheunitedkingdom/2018registrations#suicide-patterns-by-age</a:t>
            </a:r>
            <a:r>
              <a:rPr lang="en-GB" sz="1400" dirty="0" smtClean="0"/>
              <a:t> (Accessed: 16 February 2020).</a:t>
            </a:r>
            <a:endParaRPr lang="en-GB" sz="1400" i="1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Oram, J. and Murphy, P. (2011) ‘Diagnosis of Death’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Continuing Education in Anaesthesia Critical Care &amp; Pain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11(3), pp. 77–81.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ScienceDirect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(2019)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Learn more about Grief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4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https://www.sciencedirect.com/topics/neuroscience/grief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(Accessed: 28</a:t>
            </a:r>
            <a:r>
              <a:rPr lang="en-GB" sz="1400" baseline="30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February 2019</a:t>
            </a:r>
            <a:r>
              <a:rPr lang="en-GB" sz="1400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Stroebe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14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Schut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H. and </a:t>
            </a:r>
            <a:r>
              <a:rPr lang="en-GB" sz="14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Boerner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K. (2017)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Cautioning Health-Care Professionals: Bereaved Persons are Misguided through the Stages of Grief. 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https://journals.sagepub.com/doi/full/10.1177/0030222817691870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(Accessed: 6</a:t>
            </a:r>
            <a:r>
              <a:rPr lang="en-GB" sz="1400" baseline="30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March 2019).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endParaRPr lang="en-GB" sz="14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b="1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531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3129</TotalTime>
  <Words>3255</Words>
  <Application>Microsoft Office PowerPoint</Application>
  <PresentationFormat>Widescreen</PresentationFormat>
  <Paragraphs>301</Paragraphs>
  <Slides>58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3" baseType="lpstr">
      <vt:lpstr>Arial</vt:lpstr>
      <vt:lpstr>Calibri</vt:lpstr>
      <vt:lpstr>Garamond</vt:lpstr>
      <vt:lpstr>Times New Roman</vt:lpstr>
      <vt:lpstr>Organic</vt:lpstr>
      <vt:lpstr>Death and Dying</vt:lpstr>
      <vt:lpstr>PowerPoint Presentation</vt:lpstr>
      <vt:lpstr>Learning Objectives of Session</vt:lpstr>
      <vt:lpstr>PowerPoint Presentation</vt:lpstr>
      <vt:lpstr>What is Death? How Would You Define the Term?</vt:lpstr>
      <vt:lpstr>PowerPoint Presentation</vt:lpstr>
      <vt:lpstr>Defining Death: Determining the Point at Which Life Ends</vt:lpstr>
      <vt:lpstr>FUNCTIONAL DEATH is the Absence of a Heartbeat and Breathing </vt:lpstr>
      <vt:lpstr>Because of the Vagueness of what “Functional Death” is, Medical Doctors now use Brain Functioning to Determine Death</vt:lpstr>
      <vt:lpstr>PowerPoint Presentation</vt:lpstr>
      <vt:lpstr>Are they Dead yet? Experts come together to Define the Exact Moment we Die </vt:lpstr>
      <vt:lpstr>Death in Middle Adulthood</vt:lpstr>
      <vt:lpstr>Death in Late Adulthood</vt:lpstr>
      <vt:lpstr>PowerPoint Presentation</vt:lpstr>
      <vt:lpstr>The Stages of Death: Understanding the Process of Dying</vt:lpstr>
      <vt:lpstr>Kubler-Ross’ 5 Stages of Death</vt:lpstr>
      <vt:lpstr>Kubler-Ross’ 5 Stages of Death</vt:lpstr>
      <vt:lpstr>Kubler-Ross’ 5 Stages of Death</vt:lpstr>
      <vt:lpstr>Kubler-Ross’ 5 Stages of Death</vt:lpstr>
      <vt:lpstr>Kubler-Ross’ 5 Stages of Death</vt:lpstr>
      <vt:lpstr>Kubler-Ross’ 5 Stages of Death</vt:lpstr>
      <vt:lpstr>Criticisms of Kubler-Ross's Model </vt:lpstr>
      <vt:lpstr>PowerPoint Presentation</vt:lpstr>
      <vt:lpstr>Choosing the Way One Dies - People Now have Choices</vt:lpstr>
      <vt:lpstr>It is Sometimes Difficult to get Medical Personnel to Follow these Directives… </vt:lpstr>
      <vt:lpstr>PowerPoint Presentation</vt:lpstr>
      <vt:lpstr>Living Wills</vt:lpstr>
      <vt:lpstr>Activity</vt:lpstr>
      <vt:lpstr>PowerPoint Presentation</vt:lpstr>
      <vt:lpstr>Euthanasia and Assisted Suicide</vt:lpstr>
      <vt:lpstr>Euthanasia and Assisted Suicide</vt:lpstr>
      <vt:lpstr>The Law</vt:lpstr>
      <vt:lpstr>Choosing Death cont…</vt:lpstr>
      <vt:lpstr>Types of Euthanasia</vt:lpstr>
      <vt:lpstr>Active and Passive Euthanasia</vt:lpstr>
      <vt:lpstr>Decisions About Ending Life…</vt:lpstr>
      <vt:lpstr>Euthanasia</vt:lpstr>
      <vt:lpstr>How Long Do “Terminal” Patients Really Live? </vt:lpstr>
      <vt:lpstr>PowerPoint Presentation</vt:lpstr>
      <vt:lpstr>Caring for the Terminally Ill: The Place of Death</vt:lpstr>
      <vt:lpstr>A Graceful Dying</vt:lpstr>
      <vt:lpstr>Several Alternatives to Hospitalisation have become Increasingly Popular in the last few Decades…</vt:lpstr>
      <vt:lpstr>HOSPICE CARE, care provided for the dying in institutions devoted to those who are terminally ill.  </vt:lpstr>
      <vt:lpstr>Activity</vt:lpstr>
      <vt:lpstr>Grief and Bereavement</vt:lpstr>
      <vt:lpstr>There are some General Stages People in Western Societies go through in Adjusting to Loss. </vt:lpstr>
      <vt:lpstr>In the final stage, people reach an accommodation stage where they pick up the pieces of their lives and move on</vt:lpstr>
      <vt:lpstr>Not everyone passes through the stages of grief in the the same order or in the exact same way… Why? </vt:lpstr>
      <vt:lpstr>Differentiating Unhealthy Grief from Normal Grief</vt:lpstr>
      <vt:lpstr>The Consequences of Grief and Bereavement</vt:lpstr>
      <vt:lpstr>Some Factors Affecting Survivor Difficulties Are:  </vt:lpstr>
      <vt:lpstr>Death Education</vt:lpstr>
      <vt:lpstr>Several Types of Death Education Programs                                           have been Developed…</vt:lpstr>
      <vt:lpstr>Mourning &amp; Funerals: Final Rites</vt:lpstr>
      <vt:lpstr>Mourning &amp; Funerals: Final Rites</vt:lpstr>
      <vt:lpstr>End of Life Doulas</vt:lpstr>
      <vt:lpstr>Learning Outcomes of Session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Death and Dying</dc:title>
  <dc:creator>UWTSD</dc:creator>
  <cp:lastModifiedBy>Joanne Davies (Yr Athrofa)</cp:lastModifiedBy>
  <cp:revision>21</cp:revision>
  <dcterms:created xsi:type="dcterms:W3CDTF">2019-02-28T17:46:14Z</dcterms:created>
  <dcterms:modified xsi:type="dcterms:W3CDTF">2021-01-17T23:39:28Z</dcterms:modified>
</cp:coreProperties>
</file>