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8"/>
  </p:notesMasterIdLst>
  <p:sldIdLst>
    <p:sldId id="256" r:id="rId2"/>
    <p:sldId id="258" r:id="rId3"/>
    <p:sldId id="259" r:id="rId4"/>
    <p:sldId id="260" r:id="rId5"/>
    <p:sldId id="268" r:id="rId6"/>
    <p:sldId id="262" r:id="rId7"/>
    <p:sldId id="270" r:id="rId8"/>
    <p:sldId id="271" r:id="rId9"/>
    <p:sldId id="272" r:id="rId10"/>
    <p:sldId id="273" r:id="rId11"/>
    <p:sldId id="275" r:id="rId12"/>
    <p:sldId id="264" r:id="rId13"/>
    <p:sldId id="265" r:id="rId14"/>
    <p:sldId id="266" r:id="rId15"/>
    <p:sldId id="267" r:id="rId16"/>
    <p:sldId id="27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1EB937-2A65-4E14-B8C6-0E7D5B755FF3}">
          <p14:sldIdLst>
            <p14:sldId id="256"/>
            <p14:sldId id="258"/>
            <p14:sldId id="259"/>
            <p14:sldId id="260"/>
            <p14:sldId id="268"/>
            <p14:sldId id="262"/>
            <p14:sldId id="270"/>
            <p14:sldId id="271"/>
            <p14:sldId id="272"/>
            <p14:sldId id="273"/>
            <p14:sldId id="275"/>
            <p14:sldId id="264"/>
            <p14:sldId id="265"/>
            <p14:sldId id="266"/>
            <p14:sldId id="267"/>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6926" autoAdjust="0"/>
  </p:normalViewPr>
  <p:slideViewPr>
    <p:cSldViewPr snapToGrid="0">
      <p:cViewPr varScale="1">
        <p:scale>
          <a:sx n="39" d="100"/>
          <a:sy n="39" d="100"/>
        </p:scale>
        <p:origin x="60" y="13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A1A0F0-DCD8-4650-B973-726494E51A4F}"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42A05D-928C-45FE-80BC-124A83305701}" type="slidenum">
              <a:rPr lang="en-GB" smtClean="0"/>
              <a:t>‹#›</a:t>
            </a:fld>
            <a:endParaRPr lang="en-GB"/>
          </a:p>
        </p:txBody>
      </p:sp>
    </p:spTree>
    <p:extLst>
      <p:ext uri="{BB962C8B-B14F-4D97-AF65-F5344CB8AC3E}">
        <p14:creationId xmlns:p14="http://schemas.microsoft.com/office/powerpoint/2010/main" val="840416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(Speak in enthusiastic voice)</a:t>
            </a:r>
          </a:p>
          <a:p>
            <a:r>
              <a:rPr lang="en-GB" sz="1200" kern="1200" dirty="0">
                <a:solidFill>
                  <a:schemeClr val="tx1"/>
                </a:solidFill>
                <a:effectLst/>
                <a:latin typeface="+mn-lt"/>
                <a:ea typeface="+mn-ea"/>
                <a:cs typeface="+mn-cs"/>
              </a:rPr>
              <a:t>Hello, I hope you are having an enjoyable day. I am going to be giving you a presentation on Tesco’s approach to strategy and their management approach. Without further delay let’s begin.</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1</a:t>
            </a:fld>
            <a:endParaRPr lang="en-GB"/>
          </a:p>
        </p:txBody>
      </p:sp>
    </p:spTree>
    <p:extLst>
      <p:ext uri="{BB962C8B-B14F-4D97-AF65-F5344CB8AC3E}">
        <p14:creationId xmlns:p14="http://schemas.microsoft.com/office/powerpoint/2010/main" val="3952749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Who is Tesco?</a:t>
            </a:r>
          </a:p>
          <a:p>
            <a:r>
              <a:rPr lang="en-GB" sz="1200" kern="1200" dirty="0">
                <a:solidFill>
                  <a:schemeClr val="tx1"/>
                </a:solidFill>
                <a:effectLst/>
                <a:latin typeface="+mn-lt"/>
                <a:ea typeface="+mn-ea"/>
                <a:cs typeface="+mn-cs"/>
              </a:rPr>
              <a:t>Tesco is a UK groceries shop that opened in 1919. They are one of the largest in the world. As of 2017 they have over 6,809 shops worldwide and serve millions of customers worldwide. They specialise in consumption goods, but they also supply DVD’s, clothes, magazines etc. </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2</a:t>
            </a:fld>
            <a:endParaRPr lang="en-GB"/>
          </a:p>
        </p:txBody>
      </p:sp>
    </p:spTree>
    <p:extLst>
      <p:ext uri="{BB962C8B-B14F-4D97-AF65-F5344CB8AC3E}">
        <p14:creationId xmlns:p14="http://schemas.microsoft.com/office/powerpoint/2010/main" val="46762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approach to strategic</a:t>
            </a:r>
          </a:p>
          <a:p>
            <a:r>
              <a:rPr lang="en-GB" sz="1200" kern="1200" dirty="0">
                <a:solidFill>
                  <a:schemeClr val="tx1"/>
                </a:solidFill>
                <a:effectLst/>
                <a:latin typeface="+mn-lt"/>
                <a:ea typeface="+mn-ea"/>
                <a:cs typeface="+mn-cs"/>
              </a:rPr>
              <a:t>As of 2015 Tesco has been focusing on gaining the trust of their customers. They plan to achieve this by concentrating on availability, prices and their customer service. They also plan to extend their brand name to further parts of the world. According to Tesco’s website their mission is to be the customers champion when it comes to customer service with their “Serving Britain’s shoppers a little better every day” scheme.</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3</a:t>
            </a:fld>
            <a:endParaRPr lang="en-GB"/>
          </a:p>
        </p:txBody>
      </p:sp>
    </p:spTree>
    <p:extLst>
      <p:ext uri="{BB962C8B-B14F-4D97-AF65-F5344CB8AC3E}">
        <p14:creationId xmlns:p14="http://schemas.microsoft.com/office/powerpoint/2010/main" val="2106668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Tesco’s objectives</a:t>
            </a:r>
          </a:p>
          <a:p>
            <a:r>
              <a:rPr lang="en-GB" sz="1200" kern="1200" dirty="0">
                <a:solidFill>
                  <a:schemeClr val="tx1"/>
                </a:solidFill>
                <a:effectLst/>
                <a:latin typeface="+mn-lt"/>
                <a:ea typeface="+mn-ea"/>
                <a:cs typeface="+mn-cs"/>
              </a:rPr>
              <a:t>Tesco’s main objective is to gain the trust of their employees, the community around them, their employees. Gaining the trust of their customers will enable them to develop a long-term relationship with their customers which will encourage them to return. Achieve the good faith of their community will improve their public image Tesco’s employees are the core of their organisation, which is way having their trust is perhaps one of the most important aspects of their organisation.</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4</a:t>
            </a:fld>
            <a:endParaRPr lang="en-GB"/>
          </a:p>
        </p:txBody>
      </p:sp>
    </p:spTree>
    <p:extLst>
      <p:ext uri="{BB962C8B-B14F-4D97-AF65-F5344CB8AC3E}">
        <p14:creationId xmlns:p14="http://schemas.microsoft.com/office/powerpoint/2010/main" val="2014258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Tesco as shops operating worldwide. Due to this they have to abide by deafferent global factors that affect different aspects of the world. For example the tax rate in one country may b e higher or lower, depending on in which region Their store is operating in. Also different countries have different consumer demands, thus Tesco has to tailor their stores to suit the needs of the area in which they are selling their operating in.</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7</a:t>
            </a:fld>
            <a:endParaRPr lang="en-GB"/>
          </a:p>
        </p:txBody>
      </p:sp>
    </p:spTree>
    <p:extLst>
      <p:ext uri="{BB962C8B-B14F-4D97-AF65-F5344CB8AC3E}">
        <p14:creationId xmlns:p14="http://schemas.microsoft.com/office/powerpoint/2010/main" val="1644444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Economic factors heavily affect Tesco because likely to affect the demand for goods which will course them to rise or lower their cost, which affects their profit and the amount they charge for goods. Taxation also affect the amount Tesco will charge for their goods because is a country rises their tax's then Tesco will have to rise the price of their products in order to be able to bring in a profit. </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8</a:t>
            </a:fld>
            <a:endParaRPr lang="en-GB"/>
          </a:p>
        </p:txBody>
      </p:sp>
    </p:spTree>
    <p:extLst>
      <p:ext uri="{BB962C8B-B14F-4D97-AF65-F5344CB8AC3E}">
        <p14:creationId xmlns:p14="http://schemas.microsoft.com/office/powerpoint/2010/main" val="2832948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 the years Tesco has implement many different technological factors into their organisation. For example their online delivery service that allows customers to order goods online and have them delivered to their house. Another factor of note is their self –scan  service checkout that allow customers to scan their own items. </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10</a:t>
            </a:fld>
            <a:endParaRPr lang="en-GB"/>
          </a:p>
        </p:txBody>
      </p:sp>
    </p:spTree>
    <p:extLst>
      <p:ext uri="{BB962C8B-B14F-4D97-AF65-F5344CB8AC3E}">
        <p14:creationId xmlns:p14="http://schemas.microsoft.com/office/powerpoint/2010/main" val="418053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Legal factors have a direct affect on Tesco. Policies and legislations can have major impacts on Tesco because they have to abide by. An example of this is the minimum wage act of 1998 which means that Tesco must give employees the minimum wage else they will be sued for breaking these laws.</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11</a:t>
            </a:fld>
            <a:endParaRPr lang="en-GB"/>
          </a:p>
        </p:txBody>
      </p:sp>
    </p:spTree>
    <p:extLst>
      <p:ext uri="{BB962C8B-B14F-4D97-AF65-F5344CB8AC3E}">
        <p14:creationId xmlns:p14="http://schemas.microsoft.com/office/powerpoint/2010/main" val="2756186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recent years, Tesco has taken on more of a Democratic approach with the new CEO of Tesco Dave Lewis, wanting to take a more practical approach by listening to his colleagues and employees, and asking them how they think the organisation is functioning, and about their experience within the organisation. He also encourages colleagues to speak up about any think they may want to change about the organisation.</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12</a:t>
            </a:fld>
            <a:endParaRPr lang="en-GB"/>
          </a:p>
        </p:txBody>
      </p:sp>
    </p:spTree>
    <p:extLst>
      <p:ext uri="{BB962C8B-B14F-4D97-AF65-F5344CB8AC3E}">
        <p14:creationId xmlns:p14="http://schemas.microsoft.com/office/powerpoint/2010/main" val="2347888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advantages about Tesco’s management approach</a:t>
            </a:r>
          </a:p>
          <a:p>
            <a:r>
              <a:rPr lang="en-GB" sz="1200" kern="1200" dirty="0">
                <a:solidFill>
                  <a:schemeClr val="tx1"/>
                </a:solidFill>
                <a:effectLst/>
                <a:latin typeface="+mn-lt"/>
                <a:ea typeface="+mn-ea"/>
                <a:cs typeface="+mn-cs"/>
              </a:rPr>
              <a:t>The advantages about Tesco’s approach to management is that it allows everyone in the organisation to have a say about how they feel things within the organisation are going. This means that there is an issue or something they feel will improve the organisation that the managers have not seen, then they will be able to tell them about. This style of management allows employees to feel valued, which will improve their attitude towards work, improving the overall image of the organisation.</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13</a:t>
            </a:fld>
            <a:endParaRPr lang="en-GB"/>
          </a:p>
        </p:txBody>
      </p:sp>
    </p:spTree>
    <p:extLst>
      <p:ext uri="{BB962C8B-B14F-4D97-AF65-F5344CB8AC3E}">
        <p14:creationId xmlns:p14="http://schemas.microsoft.com/office/powerpoint/2010/main" val="4227782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are the disadvantages to Tesco approach to management</a:t>
            </a:r>
          </a:p>
          <a:p>
            <a:r>
              <a:rPr lang="en-GB" sz="1200" kern="1200" dirty="0">
                <a:solidFill>
                  <a:schemeClr val="tx1"/>
                </a:solidFill>
                <a:effectLst/>
                <a:latin typeface="+mn-lt"/>
                <a:ea typeface="+mn-ea"/>
                <a:cs typeface="+mn-cs"/>
              </a:rPr>
              <a:t>The disadvantages to Tesco approach to management are that it takes a great deal of time asking customers and employees what their opinion are. Given that Tesco has billions of employees and customers it is impossible to gain every ones’ opinion. This means that some employees and customers will get frustrated when their opinions are not being heard. </a:t>
            </a:r>
          </a:p>
          <a:p>
            <a:endParaRPr lang="en-GB" dirty="0"/>
          </a:p>
        </p:txBody>
      </p:sp>
      <p:sp>
        <p:nvSpPr>
          <p:cNvPr id="4" name="Slide Number Placeholder 3"/>
          <p:cNvSpPr>
            <a:spLocks noGrp="1"/>
          </p:cNvSpPr>
          <p:nvPr>
            <p:ph type="sldNum" sz="quarter" idx="10"/>
          </p:nvPr>
        </p:nvSpPr>
        <p:spPr/>
        <p:txBody>
          <a:bodyPr/>
          <a:lstStyle/>
          <a:p>
            <a:fld id="{FC42A05D-928C-45FE-80BC-124A83305701}" type="slidenum">
              <a:rPr lang="en-GB" smtClean="0"/>
              <a:t>14</a:t>
            </a:fld>
            <a:endParaRPr lang="en-GB"/>
          </a:p>
        </p:txBody>
      </p:sp>
    </p:spTree>
    <p:extLst>
      <p:ext uri="{BB962C8B-B14F-4D97-AF65-F5344CB8AC3E}">
        <p14:creationId xmlns:p14="http://schemas.microsoft.com/office/powerpoint/2010/main" val="987467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0628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0237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137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92351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822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489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14/12/2017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32263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14/12/2017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03735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6473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06379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0817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14/12/2017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07476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businessdictionary.com/definition/Tesco.html" TargetMode="External"/><Relationship Id="rId2" Type="http://schemas.openxmlformats.org/officeDocument/2006/relationships/hyperlink" Target="https://www.tesco.com/" TargetMode="External"/><Relationship Id="rId1" Type="http://schemas.openxmlformats.org/officeDocument/2006/relationships/slideLayout" Target="../slideLayouts/slideLayout2.xml"/><Relationship Id="rId6" Type="http://schemas.openxmlformats.org/officeDocument/2006/relationships/hyperlink" Target="http://www.learnmarketing.net/SWOTTesco.html" TargetMode="External"/><Relationship Id="rId5" Type="http://schemas.openxmlformats.org/officeDocument/2006/relationships/hyperlink" Target="http://businesscasestudies.co.uk/tesco/vision-values-and-business-strategies/vision-and-mission.html" TargetMode="External"/><Relationship Id="rId4" Type="http://schemas.openxmlformats.org/officeDocument/2006/relationships/hyperlink" Target="https://research-methodology.net/tesco-business-strategy-and-competitive-advantag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business/2016/mar/16/tesco-managers-polite-new-initiative" TargetMode="External"/><Relationship Id="rId2" Type="http://schemas.openxmlformats.org/officeDocument/2006/relationships/hyperlink" Target="http://pestleanalysis.com/pestle-analysis-tesco/" TargetMode="External"/><Relationship Id="rId1" Type="http://schemas.openxmlformats.org/officeDocument/2006/relationships/slideLayout" Target="../slideLayouts/slideLayout2.xml"/><Relationship Id="rId4" Type="http://schemas.openxmlformats.org/officeDocument/2006/relationships/hyperlink" Target="http://teamworkdefinition.com/democratic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1366" y="2144028"/>
            <a:ext cx="7988542" cy="1917236"/>
          </a:xfrm>
        </p:spPr>
        <p:txBody>
          <a:bodyPr>
            <a:normAutofit fontScale="90000"/>
          </a:bodyPr>
          <a:lstStyle/>
          <a:p>
            <a:r>
              <a:rPr lang="en-GB" dirty="0"/>
              <a:t>Contemporary management approaches</a:t>
            </a:r>
            <a:br>
              <a:rPr lang="en-GB" dirty="0"/>
            </a:br>
            <a:r>
              <a:rPr lang="en-GB" dirty="0"/>
              <a:t>(Tesco)</a:t>
            </a:r>
          </a:p>
        </p:txBody>
      </p:sp>
      <p:sp>
        <p:nvSpPr>
          <p:cNvPr id="3" name="Subtitle 2"/>
          <p:cNvSpPr>
            <a:spLocks noGrp="1"/>
          </p:cNvSpPr>
          <p:nvPr>
            <p:ph type="subTitle" idx="1"/>
          </p:nvPr>
        </p:nvSpPr>
        <p:spPr>
          <a:xfrm>
            <a:off x="1231366" y="4628149"/>
            <a:ext cx="10058400" cy="1143000"/>
          </a:xfrm>
        </p:spPr>
        <p:txBody>
          <a:bodyPr/>
          <a:lstStyle/>
          <a:p>
            <a:r>
              <a:rPr lang="en-GB" dirty="0"/>
              <a:t>By Lewis Holland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7627E-AB09-423C-8D48-7D2D9DF1625E}"/>
              </a:ext>
            </a:extLst>
          </p:cNvPr>
          <p:cNvSpPr>
            <a:spLocks noGrp="1"/>
          </p:cNvSpPr>
          <p:nvPr>
            <p:ph type="title"/>
          </p:nvPr>
        </p:nvSpPr>
        <p:spPr/>
        <p:txBody>
          <a:bodyPr/>
          <a:lstStyle/>
          <a:p>
            <a:pPr algn="ctr"/>
            <a:r>
              <a:rPr lang="en-GB" dirty="0"/>
              <a:t>Who is Tesco’s?</a:t>
            </a:r>
          </a:p>
        </p:txBody>
      </p:sp>
      <p:pic>
        <p:nvPicPr>
          <p:cNvPr id="13" name="Content Placeholder 12">
            <a:extLst>
              <a:ext uri="{FF2B5EF4-FFF2-40B4-BE49-F238E27FC236}">
                <a16:creationId xmlns:a16="http://schemas.microsoft.com/office/drawing/2014/main" id="{223F970A-EFA2-48AD-B03A-1A5BEF0139D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03331" y="1999836"/>
            <a:ext cx="3238500" cy="3238500"/>
          </a:xfrm>
        </p:spPr>
      </p:pic>
    </p:spTree>
    <p:extLst>
      <p:ext uri="{BB962C8B-B14F-4D97-AF65-F5344CB8AC3E}">
        <p14:creationId xmlns:p14="http://schemas.microsoft.com/office/powerpoint/2010/main" val="2864463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3D08E-FD7E-45B8-B0A6-9B756C955360}"/>
              </a:ext>
            </a:extLst>
          </p:cNvPr>
          <p:cNvSpPr>
            <a:spLocks noGrp="1"/>
          </p:cNvSpPr>
          <p:nvPr>
            <p:ph type="title"/>
          </p:nvPr>
        </p:nvSpPr>
        <p:spPr>
          <a:xfrm>
            <a:off x="1097280" y="286603"/>
            <a:ext cx="10058400" cy="1450757"/>
          </a:xfrm>
        </p:spPr>
        <p:txBody>
          <a:bodyPr/>
          <a:lstStyle/>
          <a:p>
            <a:r>
              <a:rPr lang="en-GB"/>
              <a:t>Approaches to strategy</a:t>
            </a:r>
            <a:br>
              <a:rPr lang="en-GB"/>
            </a:br>
            <a:endParaRPr lang="en-GB" dirty="0"/>
          </a:p>
        </p:txBody>
      </p:sp>
      <p:pic>
        <p:nvPicPr>
          <p:cNvPr id="8" name="Content Placeholder 7">
            <a:extLst>
              <a:ext uri="{FF2B5EF4-FFF2-40B4-BE49-F238E27FC236}">
                <a16:creationId xmlns:a16="http://schemas.microsoft.com/office/drawing/2014/main" id="{2BBD2DF8-8ABD-41F3-8583-0DA557E9E3E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96963" y="2488592"/>
            <a:ext cx="10058400" cy="2738067"/>
          </a:xfrm>
        </p:spPr>
      </p:pic>
    </p:spTree>
    <p:extLst>
      <p:ext uri="{BB962C8B-B14F-4D97-AF65-F5344CB8AC3E}">
        <p14:creationId xmlns:p14="http://schemas.microsoft.com/office/powerpoint/2010/main" val="2936444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18D82-F08A-4E7F-814B-B2C2167EF654}"/>
              </a:ext>
            </a:extLst>
          </p:cNvPr>
          <p:cNvSpPr>
            <a:spLocks noGrp="1"/>
          </p:cNvSpPr>
          <p:nvPr>
            <p:ph type="title"/>
          </p:nvPr>
        </p:nvSpPr>
        <p:spPr>
          <a:xfrm>
            <a:off x="1097280" y="286603"/>
            <a:ext cx="10058400" cy="1450757"/>
          </a:xfrm>
        </p:spPr>
        <p:txBody>
          <a:bodyPr/>
          <a:lstStyle/>
          <a:p>
            <a:r>
              <a:rPr lang="en-GB"/>
              <a:t>objectives</a:t>
            </a:r>
            <a:endParaRPr lang="en-GB" dirty="0"/>
          </a:p>
        </p:txBody>
      </p:sp>
      <p:pic>
        <p:nvPicPr>
          <p:cNvPr id="5" name="Content Placeholder 4">
            <a:extLst>
              <a:ext uri="{FF2B5EF4-FFF2-40B4-BE49-F238E27FC236}">
                <a16:creationId xmlns:a16="http://schemas.microsoft.com/office/drawing/2014/main" id="{00635587-87DC-46BA-B455-F1B8F832633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97280" y="2111306"/>
            <a:ext cx="6037861" cy="4022725"/>
          </a:xfrm>
        </p:spPr>
      </p:pic>
    </p:spTree>
    <p:extLst>
      <p:ext uri="{BB962C8B-B14F-4D97-AF65-F5344CB8AC3E}">
        <p14:creationId xmlns:p14="http://schemas.microsoft.com/office/powerpoint/2010/main" val="894425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DBEB1-80A9-454A-ABDC-1D5EA24AC28E}"/>
              </a:ext>
            </a:extLst>
          </p:cNvPr>
          <p:cNvSpPr>
            <a:spLocks noGrp="1"/>
          </p:cNvSpPr>
          <p:nvPr>
            <p:ph type="title"/>
          </p:nvPr>
        </p:nvSpPr>
        <p:spPr/>
        <p:txBody>
          <a:bodyPr/>
          <a:lstStyle/>
          <a:p>
            <a:r>
              <a:rPr lang="en-GB" dirty="0"/>
              <a:t>SWOT</a:t>
            </a:r>
          </a:p>
        </p:txBody>
      </p:sp>
      <p:graphicFrame>
        <p:nvGraphicFramePr>
          <p:cNvPr id="4" name="Content Placeholder 3">
            <a:extLst>
              <a:ext uri="{FF2B5EF4-FFF2-40B4-BE49-F238E27FC236}">
                <a16:creationId xmlns:a16="http://schemas.microsoft.com/office/drawing/2014/main" id="{4D774F71-9C51-4682-B309-E4AFEC92C666}"/>
              </a:ext>
            </a:extLst>
          </p:cNvPr>
          <p:cNvGraphicFramePr>
            <a:graphicFrameLocks noGrp="1"/>
          </p:cNvGraphicFramePr>
          <p:nvPr>
            <p:ph idx="1"/>
            <p:extLst>
              <p:ext uri="{D42A27DB-BD31-4B8C-83A1-F6EECF244321}">
                <p14:modId xmlns:p14="http://schemas.microsoft.com/office/powerpoint/2010/main" val="685322793"/>
              </p:ext>
            </p:extLst>
          </p:nvPr>
        </p:nvGraphicFramePr>
        <p:xfrm>
          <a:off x="1096963" y="1846263"/>
          <a:ext cx="10058400" cy="4443042"/>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543255871"/>
                    </a:ext>
                  </a:extLst>
                </a:gridCol>
                <a:gridCol w="5029200">
                  <a:extLst>
                    <a:ext uri="{9D8B030D-6E8A-4147-A177-3AD203B41FA5}">
                      <a16:colId xmlns:a16="http://schemas.microsoft.com/office/drawing/2014/main" val="3469521064"/>
                    </a:ext>
                  </a:extLst>
                </a:gridCol>
              </a:tblGrid>
              <a:tr h="2065602">
                <a:tc>
                  <a:txBody>
                    <a:bodyPr/>
                    <a:lstStyle/>
                    <a:p>
                      <a:r>
                        <a:rPr lang="en-GB" sz="2400" u="sng" dirty="0"/>
                        <a:t>Strengths</a:t>
                      </a:r>
                    </a:p>
                    <a:p>
                      <a:pPr marL="285750" indent="-285750">
                        <a:buFont typeface="Arial" panose="020B0604020202020204" pitchFamily="34" charset="0"/>
                        <a:buChar char="•"/>
                      </a:pPr>
                      <a:r>
                        <a:rPr lang="en-GB" sz="1800" u="none" dirty="0"/>
                        <a:t>Good Customer service.</a:t>
                      </a:r>
                    </a:p>
                    <a:p>
                      <a:pPr marL="285750" indent="-285750">
                        <a:buFont typeface="Arial" panose="020B0604020202020204" pitchFamily="34" charset="0"/>
                        <a:buChar char="•"/>
                      </a:pPr>
                      <a:r>
                        <a:rPr lang="en-GB" sz="1800" u="none" dirty="0"/>
                        <a:t>Pride in their customers.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none" dirty="0"/>
                        <a:t>Wide </a:t>
                      </a:r>
                      <a:r>
                        <a:rPr lang="en-GB" sz="1800" b="1" kern="1200" dirty="0">
                          <a:solidFill>
                            <a:schemeClr val="lt1"/>
                          </a:solidFill>
                          <a:effectLst/>
                          <a:latin typeface="+mn-lt"/>
                          <a:ea typeface="+mn-ea"/>
                          <a:cs typeface="+mn-cs"/>
                        </a:rPr>
                        <a:t>diversification</a:t>
                      </a:r>
                      <a:r>
                        <a:rPr lang="en-GB" sz="1800" b="1" u="none" kern="1200" dirty="0">
                          <a:solidFill>
                            <a:schemeClr val="lt1"/>
                          </a:solidFill>
                          <a:effectLst/>
                          <a:latin typeface="+mn-lt"/>
                          <a:ea typeface="+mn-ea"/>
                          <a:cs typeface="+mn-cs"/>
                        </a:rPr>
                        <a:t> </a:t>
                      </a:r>
                      <a:r>
                        <a:rPr lang="en-GB" sz="1800" u="none" dirty="0"/>
                        <a:t>of goods.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dirty="0"/>
                    </a:p>
                  </a:txBody>
                  <a:tcPr/>
                </a:tc>
                <a:tc>
                  <a:txBody>
                    <a:bodyPr/>
                    <a:lstStyle/>
                    <a:p>
                      <a:r>
                        <a:rPr lang="en-GB" sz="2400" u="sng" dirty="0"/>
                        <a:t>Weakness</a:t>
                      </a:r>
                    </a:p>
                    <a:p>
                      <a:pPr marL="285750" indent="-285750">
                        <a:buFont typeface="Arial" panose="020B0604020202020204" pitchFamily="34" charset="0"/>
                        <a:buChar char="•"/>
                      </a:pPr>
                      <a:r>
                        <a:rPr lang="en-GB" sz="1800" u="none" dirty="0"/>
                        <a:t>As of 2017 their share prices have fallen below their peak.</a:t>
                      </a:r>
                    </a:p>
                    <a:p>
                      <a:pPr marL="285750" indent="-285750">
                        <a:buFont typeface="Arial" panose="020B0604020202020204" pitchFamily="34" charset="0"/>
                        <a:buChar char="•"/>
                      </a:pPr>
                      <a:r>
                        <a:rPr lang="en-GB" sz="1800" u="none" dirty="0"/>
                        <a:t>Fines for misrepresenting profits. They were find in 2017.</a:t>
                      </a:r>
                    </a:p>
                    <a:p>
                      <a:pPr marL="285750" indent="-285750">
                        <a:buFont typeface="Arial" panose="020B0604020202020204" pitchFamily="34" charset="0"/>
                        <a:buChar char="•"/>
                      </a:pPr>
                      <a:endParaRPr lang="en-GB" sz="1800" u="none" dirty="0"/>
                    </a:p>
                  </a:txBody>
                  <a:tcPr/>
                </a:tc>
                <a:extLst>
                  <a:ext uri="{0D108BD9-81ED-4DB2-BD59-A6C34878D82A}">
                    <a16:rowId xmlns:a16="http://schemas.microsoft.com/office/drawing/2014/main" val="3969636041"/>
                  </a:ext>
                </a:extLst>
              </a:tr>
              <a:tr h="2065602">
                <a:tc>
                  <a:txBody>
                    <a:bodyPr/>
                    <a:lstStyle/>
                    <a:p>
                      <a:r>
                        <a:rPr lang="en-GB" sz="2400" u="sng" dirty="0"/>
                        <a:t>Opportunities</a:t>
                      </a:r>
                    </a:p>
                    <a:p>
                      <a:pPr marL="285750" indent="-285750">
                        <a:buFont typeface="Arial" panose="020B0604020202020204" pitchFamily="34" charset="0"/>
                        <a:buChar char="•"/>
                      </a:pPr>
                      <a:r>
                        <a:rPr lang="en-GB" sz="1800" u="none" dirty="0"/>
                        <a:t>Opportunity to open more characteristics to their organisation such as their banking or cafe.</a:t>
                      </a:r>
                    </a:p>
                    <a:p>
                      <a:pPr marL="285750" indent="-285750">
                        <a:buFont typeface="Arial" panose="020B0604020202020204" pitchFamily="34" charset="0"/>
                        <a:buChar char="•"/>
                      </a:pPr>
                      <a:r>
                        <a:rPr lang="en-GB" sz="1800" u="none" dirty="0"/>
                        <a:t>Opportunity to introduce new products.</a:t>
                      </a:r>
                    </a:p>
                    <a:p>
                      <a:pPr marL="285750" indent="-285750">
                        <a:buFont typeface="Arial" panose="020B0604020202020204" pitchFamily="34" charset="0"/>
                        <a:buChar char="•"/>
                      </a:pPr>
                      <a:r>
                        <a:rPr lang="en-GB" sz="1800" u="none" dirty="0"/>
                        <a:t>Opportunity to expand their brand further worldwide</a:t>
                      </a:r>
                    </a:p>
                    <a:p>
                      <a:pPr marL="285750" indent="-285750">
                        <a:buFont typeface="Arial" panose="020B0604020202020204" pitchFamily="34" charset="0"/>
                        <a:buChar char="•"/>
                      </a:pPr>
                      <a:r>
                        <a:rPr lang="en-GB" sz="1800" u="none" dirty="0"/>
                        <a:t>Possibility of Britain getting a good trade deal when leaving the EU</a:t>
                      </a:r>
                    </a:p>
                  </a:txBody>
                  <a:tcPr/>
                </a:tc>
                <a:tc>
                  <a:txBody>
                    <a:bodyPr/>
                    <a:lstStyle/>
                    <a:p>
                      <a:r>
                        <a:rPr lang="en-GB" sz="2400" u="sng" dirty="0"/>
                        <a:t>Threats</a:t>
                      </a:r>
                    </a:p>
                    <a:p>
                      <a:pPr marL="285750" indent="-285750">
                        <a:buFont typeface="Arial" panose="020B0604020202020204" pitchFamily="34" charset="0"/>
                        <a:buChar char="•"/>
                      </a:pPr>
                      <a:r>
                        <a:rPr lang="en-GB" sz="1800" u="none" dirty="0"/>
                        <a:t>Similar consumer goods providers such as Morrisons, Asda and Sainsburys to new a few.</a:t>
                      </a:r>
                    </a:p>
                    <a:p>
                      <a:pPr marL="285750" indent="-285750">
                        <a:buFont typeface="Arial" panose="020B0604020202020204" pitchFamily="34" charset="0"/>
                        <a:buChar char="•"/>
                      </a:pPr>
                      <a:r>
                        <a:rPr lang="en-GB" sz="1800" u="none" dirty="0"/>
                        <a:t>Britain leaving the EU, due to there not being any trade deal set up.</a:t>
                      </a:r>
                    </a:p>
                    <a:p>
                      <a:pPr marL="285750" indent="-285750">
                        <a:buFont typeface="Arial" panose="020B0604020202020204" pitchFamily="34" charset="0"/>
                        <a:buChar char="•"/>
                      </a:pPr>
                      <a:r>
                        <a:rPr lang="en-GB" sz="1800" u="none" dirty="0"/>
                        <a:t>Low cost consumer goods providers such as Aldi and Lidl’s. </a:t>
                      </a:r>
                    </a:p>
                  </a:txBody>
                  <a:tcPr/>
                </a:tc>
                <a:extLst>
                  <a:ext uri="{0D108BD9-81ED-4DB2-BD59-A6C34878D82A}">
                    <a16:rowId xmlns:a16="http://schemas.microsoft.com/office/drawing/2014/main" val="1720415046"/>
                  </a:ext>
                </a:extLst>
              </a:tr>
            </a:tbl>
          </a:graphicData>
        </a:graphic>
      </p:graphicFrame>
    </p:spTree>
    <p:extLst>
      <p:ext uri="{BB962C8B-B14F-4D97-AF65-F5344CB8AC3E}">
        <p14:creationId xmlns:p14="http://schemas.microsoft.com/office/powerpoint/2010/main" val="3601209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240A2FC-E2C3-458D-96B4-5DF9028D93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F097929-F3D6-4D1F-8AFC-CF348171A9E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43074C91-9045-414B-B5F9-567DAE3EED2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428ACC-71EC-4171-9527-10983BA6B41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8967BEA-EA6A-4FF1-94E2-B010B61A36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2B9BBBC4-97A3-47D2-BFFE-A68530CDB9D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A22713B-ABB6-4391-97F9-0449A2B9B66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close up of a refrigerator&#10;&#10;Description generated with high confidence">
            <a:extLst>
              <a:ext uri="{FF2B5EF4-FFF2-40B4-BE49-F238E27FC236}">
                <a16:creationId xmlns:a16="http://schemas.microsoft.com/office/drawing/2014/main" id="{C9DB0EC7-1983-4DE3-8044-BE2C729C14B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2666" y="1246918"/>
            <a:ext cx="6144870" cy="5054156"/>
          </a:xfrm>
          <a:prstGeom prst="rect">
            <a:avLst/>
          </a:prstGeom>
        </p:spPr>
      </p:pic>
      <p:sp>
        <p:nvSpPr>
          <p:cNvPr id="2" name="Title 1">
            <a:extLst>
              <a:ext uri="{FF2B5EF4-FFF2-40B4-BE49-F238E27FC236}">
                <a16:creationId xmlns:a16="http://schemas.microsoft.com/office/drawing/2014/main" id="{84C1D6C3-6C79-4C51-B8C0-29672D413058}"/>
              </a:ext>
            </a:extLst>
          </p:cNvPr>
          <p:cNvSpPr>
            <a:spLocks noGrp="1"/>
          </p:cNvSpPr>
          <p:nvPr>
            <p:ph type="title"/>
          </p:nvPr>
        </p:nvSpPr>
        <p:spPr>
          <a:xfrm>
            <a:off x="-1" y="1930988"/>
            <a:ext cx="6729531" cy="3686015"/>
          </a:xfrm>
        </p:spPr>
        <p:txBody>
          <a:bodyPr vert="horz" lIns="91440" tIns="45720" rIns="91440" bIns="45720" rtlCol="0" anchor="b">
            <a:normAutofit/>
          </a:bodyPr>
          <a:lstStyle/>
          <a:p>
            <a:r>
              <a:rPr lang="en-US" sz="6600" dirty="0">
                <a:solidFill>
                  <a:schemeClr val="tx1">
                    <a:lumMod val="85000"/>
                    <a:lumOff val="15000"/>
                  </a:schemeClr>
                </a:solidFill>
              </a:rPr>
              <a:t>PESTLE breakdown</a:t>
            </a:r>
          </a:p>
        </p:txBody>
      </p:sp>
    </p:spTree>
    <p:extLst>
      <p:ext uri="{BB962C8B-B14F-4D97-AF65-F5344CB8AC3E}">
        <p14:creationId xmlns:p14="http://schemas.microsoft.com/office/powerpoint/2010/main" val="343155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8CB54FC-0B2A-4107-9A70-958B90B765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14720853-E885-4BE5-BFE2-24004CEF69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587DBF8-5C50-4034-8B79-FE54A01A8E1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7855A9B5-1710-4B19-B0F1-CDFDD4ED5B7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Image result for tesco">
            <a:extLst>
              <a:ext uri="{FF2B5EF4-FFF2-40B4-BE49-F238E27FC236}">
                <a16:creationId xmlns:a16="http://schemas.microsoft.com/office/drawing/2014/main" id="{3169688E-06D0-413A-9F27-028AA4EA21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132" y="645106"/>
            <a:ext cx="5247747" cy="524774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60A129F-162F-439C-AF79-78497FD357BA}"/>
              </a:ext>
            </a:extLst>
          </p:cNvPr>
          <p:cNvSpPr>
            <a:spLocks noGrp="1"/>
          </p:cNvSpPr>
          <p:nvPr>
            <p:ph type="title"/>
          </p:nvPr>
        </p:nvSpPr>
        <p:spPr>
          <a:xfrm>
            <a:off x="6411685" y="634946"/>
            <a:ext cx="5127171" cy="1450757"/>
          </a:xfrm>
        </p:spPr>
        <p:txBody>
          <a:bodyPr>
            <a:normAutofit/>
          </a:bodyPr>
          <a:lstStyle/>
          <a:p>
            <a:r>
              <a:rPr lang="en-GB" dirty="0"/>
              <a:t>Political Factors</a:t>
            </a:r>
          </a:p>
        </p:txBody>
      </p:sp>
      <p:sp>
        <p:nvSpPr>
          <p:cNvPr id="3" name="Content Placeholder 2">
            <a:extLst>
              <a:ext uri="{FF2B5EF4-FFF2-40B4-BE49-F238E27FC236}">
                <a16:creationId xmlns:a16="http://schemas.microsoft.com/office/drawing/2014/main" id="{2474C743-F1ED-4B9F-949B-844231810811}"/>
              </a:ext>
            </a:extLst>
          </p:cNvPr>
          <p:cNvSpPr>
            <a:spLocks noGrp="1"/>
          </p:cNvSpPr>
          <p:nvPr>
            <p:ph idx="1"/>
          </p:nvPr>
        </p:nvSpPr>
        <p:spPr>
          <a:xfrm>
            <a:off x="6411684" y="2198914"/>
            <a:ext cx="5127172" cy="3670180"/>
          </a:xfrm>
        </p:spPr>
        <p:txBody>
          <a:bodyPr>
            <a:normAutofit/>
          </a:bodyPr>
          <a:lstStyle/>
          <a:p>
            <a:r>
              <a:rPr lang="en-GB" dirty="0"/>
              <a:t>Tesco as shops operating worldwide. Due to this they have to abide by deafferent global factors that affect different aspects of the world. For example the tax rate in one country may b e higher or lower, depending on in which region Their store is operating in. Also different countries have different consumer demands, thus Tesco has to tailor their stores to suit the needs of the area in which they are selling their operating in.</a:t>
            </a:r>
          </a:p>
        </p:txBody>
      </p:sp>
    </p:spTree>
    <p:extLst>
      <p:ext uri="{BB962C8B-B14F-4D97-AF65-F5344CB8AC3E}">
        <p14:creationId xmlns:p14="http://schemas.microsoft.com/office/powerpoint/2010/main" val="43508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Image result for tesco">
            <a:extLst>
              <a:ext uri="{FF2B5EF4-FFF2-40B4-BE49-F238E27FC236}">
                <a16:creationId xmlns:a16="http://schemas.microsoft.com/office/drawing/2014/main" id="{EC1262A9-0A9B-4DE5-AD9C-AC1A073D8D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0570" y="2916131"/>
            <a:ext cx="3135109" cy="147138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60A129F-162F-439C-AF79-78497FD357BA}"/>
              </a:ext>
            </a:extLst>
          </p:cNvPr>
          <p:cNvSpPr>
            <a:spLocks noGrp="1"/>
          </p:cNvSpPr>
          <p:nvPr>
            <p:ph type="title"/>
          </p:nvPr>
        </p:nvSpPr>
        <p:spPr>
          <a:xfrm>
            <a:off x="1097280" y="286603"/>
            <a:ext cx="10058400" cy="1450757"/>
          </a:xfrm>
        </p:spPr>
        <p:txBody>
          <a:bodyPr>
            <a:normAutofit/>
          </a:bodyPr>
          <a:lstStyle/>
          <a:p>
            <a:r>
              <a:rPr lang="en-GB" dirty="0"/>
              <a:t>Economic</a:t>
            </a:r>
          </a:p>
        </p:txBody>
      </p:sp>
      <p:sp>
        <p:nvSpPr>
          <p:cNvPr id="3" name="Content Placeholder 2">
            <a:extLst>
              <a:ext uri="{FF2B5EF4-FFF2-40B4-BE49-F238E27FC236}">
                <a16:creationId xmlns:a16="http://schemas.microsoft.com/office/drawing/2014/main" id="{2474C743-F1ED-4B9F-949B-844231810811}"/>
              </a:ext>
            </a:extLst>
          </p:cNvPr>
          <p:cNvSpPr>
            <a:spLocks noGrp="1"/>
          </p:cNvSpPr>
          <p:nvPr>
            <p:ph idx="1"/>
          </p:nvPr>
        </p:nvSpPr>
        <p:spPr>
          <a:xfrm>
            <a:off x="1097279" y="1845734"/>
            <a:ext cx="6454987" cy="4023360"/>
          </a:xfrm>
        </p:spPr>
        <p:txBody>
          <a:bodyPr>
            <a:normAutofit/>
          </a:bodyPr>
          <a:lstStyle/>
          <a:p>
            <a:pPr marL="0" indent="0">
              <a:buNone/>
            </a:pPr>
            <a:r>
              <a:rPr lang="en-GB" dirty="0"/>
              <a:t>Economic factors heavily affect Tesco because likely to affect the demand for goods which will course them to rise or lower their cost, which affects their profit and the amount they charge for goods. Taxation also affect the amount Tesco will charge for their goods because is a country rises their tax's then Tesco will have to rise the price of their products in order to be able to bring in a profit. </a:t>
            </a:r>
          </a:p>
        </p:txBody>
      </p:sp>
    </p:spTree>
    <p:extLst>
      <p:ext uri="{BB962C8B-B14F-4D97-AF65-F5344CB8AC3E}">
        <p14:creationId xmlns:p14="http://schemas.microsoft.com/office/powerpoint/2010/main" val="2842759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8CB54FC-0B2A-4107-9A70-958B90B765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14720853-E885-4BE5-BFE2-24004CEF69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587DBF8-5C50-4034-8B79-FE54A01A8E1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7855A9B5-1710-4B19-B0F1-CDFDD4ED5B7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Related image">
            <a:extLst>
              <a:ext uri="{FF2B5EF4-FFF2-40B4-BE49-F238E27FC236}">
                <a16:creationId xmlns:a16="http://schemas.microsoft.com/office/drawing/2014/main" id="{D64C22F9-9BBE-46D2-9252-C8A00E7BA7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192" y="1565346"/>
            <a:ext cx="5451627" cy="340726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60A129F-162F-439C-AF79-78497FD357BA}"/>
              </a:ext>
            </a:extLst>
          </p:cNvPr>
          <p:cNvSpPr>
            <a:spLocks noGrp="1"/>
          </p:cNvSpPr>
          <p:nvPr>
            <p:ph type="title"/>
          </p:nvPr>
        </p:nvSpPr>
        <p:spPr>
          <a:xfrm>
            <a:off x="6411685" y="634946"/>
            <a:ext cx="5127171" cy="1450757"/>
          </a:xfrm>
        </p:spPr>
        <p:txBody>
          <a:bodyPr>
            <a:normAutofit/>
          </a:bodyPr>
          <a:lstStyle/>
          <a:p>
            <a:r>
              <a:rPr lang="en-GB" dirty="0"/>
              <a:t>Social Factors</a:t>
            </a:r>
          </a:p>
        </p:txBody>
      </p:sp>
      <p:sp>
        <p:nvSpPr>
          <p:cNvPr id="3" name="Content Placeholder 2">
            <a:extLst>
              <a:ext uri="{FF2B5EF4-FFF2-40B4-BE49-F238E27FC236}">
                <a16:creationId xmlns:a16="http://schemas.microsoft.com/office/drawing/2014/main" id="{2474C743-F1ED-4B9F-949B-844231810811}"/>
              </a:ext>
            </a:extLst>
          </p:cNvPr>
          <p:cNvSpPr>
            <a:spLocks noGrp="1"/>
          </p:cNvSpPr>
          <p:nvPr>
            <p:ph idx="1"/>
          </p:nvPr>
        </p:nvSpPr>
        <p:spPr>
          <a:xfrm>
            <a:off x="6411684" y="2198914"/>
            <a:ext cx="5127172" cy="3670180"/>
          </a:xfrm>
        </p:spPr>
        <p:txBody>
          <a:bodyPr>
            <a:normAutofit/>
          </a:bodyPr>
          <a:lstStyle/>
          <a:p>
            <a:r>
              <a:rPr lang="en-GB"/>
              <a:t>With customers becoming more aware of their health related illness caused by eating unhealthily, more customers are moving towards healthier eating. This has caused Tesco to rethink their product range and integrate more healthier options.</a:t>
            </a:r>
          </a:p>
        </p:txBody>
      </p:sp>
    </p:spTree>
    <p:extLst>
      <p:ext uri="{BB962C8B-B14F-4D97-AF65-F5344CB8AC3E}">
        <p14:creationId xmlns:p14="http://schemas.microsoft.com/office/powerpoint/2010/main" val="2655143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70">
            <a:extLst>
              <a:ext uri="{FF2B5EF4-FFF2-40B4-BE49-F238E27FC236}">
                <a16:creationId xmlns:a16="http://schemas.microsoft.com/office/drawing/2014/main" id="{08CB54FC-0B2A-4107-9A70-958B90B765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Rectangle 72">
            <a:extLst>
              <a:ext uri="{FF2B5EF4-FFF2-40B4-BE49-F238E27FC236}">
                <a16:creationId xmlns:a16="http://schemas.microsoft.com/office/drawing/2014/main" id="{14720853-E885-4BE5-BFE2-24004CEF695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31" name="Rectangle 74">
            <a:extLst>
              <a:ext uri="{FF2B5EF4-FFF2-40B4-BE49-F238E27FC236}">
                <a16:creationId xmlns:a16="http://schemas.microsoft.com/office/drawing/2014/main" id="{6587DBF8-5C50-4034-8B79-FE54A01A8E1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32" name="Straight Connector 76">
            <a:extLst>
              <a:ext uri="{FF2B5EF4-FFF2-40B4-BE49-F238E27FC236}">
                <a16:creationId xmlns:a16="http://schemas.microsoft.com/office/drawing/2014/main" id="{7855A9B5-1710-4B19-B0F1-CDFDD4ED5B7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122" name="Picture 2" descr="Image result for tesco">
            <a:extLst>
              <a:ext uri="{FF2B5EF4-FFF2-40B4-BE49-F238E27FC236}">
                <a16:creationId xmlns:a16="http://schemas.microsoft.com/office/drawing/2014/main" id="{10EE7C15-5B70-42E0-A7BE-73FBF87483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192" y="1851556"/>
            <a:ext cx="5451627" cy="283484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60A129F-162F-439C-AF79-78497FD357BA}"/>
              </a:ext>
            </a:extLst>
          </p:cNvPr>
          <p:cNvSpPr>
            <a:spLocks noGrp="1"/>
          </p:cNvSpPr>
          <p:nvPr>
            <p:ph type="title"/>
          </p:nvPr>
        </p:nvSpPr>
        <p:spPr>
          <a:xfrm>
            <a:off x="6411685" y="634946"/>
            <a:ext cx="5127171" cy="1450757"/>
          </a:xfrm>
        </p:spPr>
        <p:txBody>
          <a:bodyPr>
            <a:normAutofit/>
          </a:bodyPr>
          <a:lstStyle/>
          <a:p>
            <a:r>
              <a:rPr lang="en-GB" dirty="0"/>
              <a:t>Technological Factors</a:t>
            </a:r>
          </a:p>
        </p:txBody>
      </p:sp>
      <p:sp>
        <p:nvSpPr>
          <p:cNvPr id="3" name="Content Placeholder 2">
            <a:extLst>
              <a:ext uri="{FF2B5EF4-FFF2-40B4-BE49-F238E27FC236}">
                <a16:creationId xmlns:a16="http://schemas.microsoft.com/office/drawing/2014/main" id="{2474C743-F1ED-4B9F-949B-844231810811}"/>
              </a:ext>
            </a:extLst>
          </p:cNvPr>
          <p:cNvSpPr>
            <a:spLocks noGrp="1"/>
          </p:cNvSpPr>
          <p:nvPr>
            <p:ph idx="1"/>
          </p:nvPr>
        </p:nvSpPr>
        <p:spPr>
          <a:xfrm>
            <a:off x="6411684" y="2198914"/>
            <a:ext cx="5127172" cy="3670180"/>
          </a:xfrm>
        </p:spPr>
        <p:txBody>
          <a:bodyPr>
            <a:normAutofit/>
          </a:bodyPr>
          <a:lstStyle/>
          <a:p>
            <a:pPr marL="0" indent="0">
              <a:buNone/>
            </a:pPr>
            <a:r>
              <a:rPr lang="en-GB" dirty="0"/>
              <a:t>Over the years Tesco has implement many different technological factors into their organisation. For example their online delivery service that allows customers to order goods online and have them delivered to their house. Another factor of note is their self –scan  service checkout that allow customers to scan their own items. </a:t>
            </a:r>
          </a:p>
        </p:txBody>
      </p:sp>
    </p:spTree>
    <p:extLst>
      <p:ext uri="{BB962C8B-B14F-4D97-AF65-F5344CB8AC3E}">
        <p14:creationId xmlns:p14="http://schemas.microsoft.com/office/powerpoint/2010/main" val="2304492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80861964-D86C-4A50-8F6D-B466384A61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9" name="Rectangle 72">
            <a:extLst>
              <a:ext uri="{FF2B5EF4-FFF2-40B4-BE49-F238E27FC236}">
                <a16:creationId xmlns:a16="http://schemas.microsoft.com/office/drawing/2014/main" id="{66E8BA98-E13C-403B-AC96-75E203799CC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50" name="Rectangle 74">
            <a:extLst>
              <a:ext uri="{FF2B5EF4-FFF2-40B4-BE49-F238E27FC236}">
                <a16:creationId xmlns:a16="http://schemas.microsoft.com/office/drawing/2014/main" id="{02CE8509-9E93-4D74-BF24-661F111C72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151" name="Straight Connector 76">
            <a:extLst>
              <a:ext uri="{FF2B5EF4-FFF2-40B4-BE49-F238E27FC236}">
                <a16:creationId xmlns:a16="http://schemas.microsoft.com/office/drawing/2014/main" id="{754A678E-8F30-4E92-A5BF-F5D03D01139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6146" name="Picture 2" descr="Image result for tesco">
            <a:extLst>
              <a:ext uri="{FF2B5EF4-FFF2-40B4-BE49-F238E27FC236}">
                <a16:creationId xmlns:a16="http://schemas.microsoft.com/office/drawing/2014/main" id="{6BFFA28E-EFC9-4726-8E37-E1D66C181A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999" y="1483461"/>
            <a:ext cx="6909801" cy="362764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2619D1B-567E-4225-80A1-C8AAC8BFDB0E}"/>
              </a:ext>
            </a:extLst>
          </p:cNvPr>
          <p:cNvSpPr>
            <a:spLocks noGrp="1"/>
          </p:cNvSpPr>
          <p:nvPr>
            <p:ph type="title"/>
          </p:nvPr>
        </p:nvSpPr>
        <p:spPr>
          <a:xfrm>
            <a:off x="7859485" y="634946"/>
            <a:ext cx="3690257" cy="1450757"/>
          </a:xfrm>
        </p:spPr>
        <p:txBody>
          <a:bodyPr>
            <a:normAutofit/>
          </a:bodyPr>
          <a:lstStyle/>
          <a:p>
            <a:r>
              <a:rPr lang="en-GB" dirty="0"/>
              <a:t>Legal Factors</a:t>
            </a:r>
          </a:p>
        </p:txBody>
      </p:sp>
      <p:sp>
        <p:nvSpPr>
          <p:cNvPr id="3" name="Content Placeholder 2">
            <a:extLst>
              <a:ext uri="{FF2B5EF4-FFF2-40B4-BE49-F238E27FC236}">
                <a16:creationId xmlns:a16="http://schemas.microsoft.com/office/drawing/2014/main" id="{5C523937-D45C-448D-BD8C-97BEA22919EB}"/>
              </a:ext>
            </a:extLst>
          </p:cNvPr>
          <p:cNvSpPr>
            <a:spLocks noGrp="1"/>
          </p:cNvSpPr>
          <p:nvPr>
            <p:ph idx="1"/>
          </p:nvPr>
        </p:nvSpPr>
        <p:spPr>
          <a:xfrm>
            <a:off x="7859485" y="2198914"/>
            <a:ext cx="3690257" cy="3670180"/>
          </a:xfrm>
        </p:spPr>
        <p:txBody>
          <a:bodyPr>
            <a:normAutofit/>
          </a:bodyPr>
          <a:lstStyle/>
          <a:p>
            <a:r>
              <a:rPr lang="en-GB"/>
              <a:t>Legal factors have a direct affect on Tesco. Policies and legislations can have major impacts on Tesco because they have to abide by. An example of this is the minimum wage act of 1998 which means that Tesco must give employees the minimum wage else they will be sued for breaking these laws.</a:t>
            </a:r>
          </a:p>
        </p:txBody>
      </p:sp>
    </p:spTree>
    <p:extLst>
      <p:ext uri="{BB962C8B-B14F-4D97-AF65-F5344CB8AC3E}">
        <p14:creationId xmlns:p14="http://schemas.microsoft.com/office/powerpoint/2010/main" val="3216037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D6C3-6C79-4C51-B8C0-29672D413058}"/>
              </a:ext>
            </a:extLst>
          </p:cNvPr>
          <p:cNvSpPr>
            <a:spLocks noGrp="1"/>
          </p:cNvSpPr>
          <p:nvPr>
            <p:ph type="title"/>
          </p:nvPr>
        </p:nvSpPr>
        <p:spPr/>
        <p:txBody>
          <a:bodyPr/>
          <a:lstStyle/>
          <a:p>
            <a:r>
              <a:rPr lang="en-GB" dirty="0"/>
              <a:t>Tesco’s approaches' to management</a:t>
            </a:r>
          </a:p>
        </p:txBody>
      </p:sp>
      <p:pic>
        <p:nvPicPr>
          <p:cNvPr id="5" name="Content Placeholder 4">
            <a:extLst>
              <a:ext uri="{FF2B5EF4-FFF2-40B4-BE49-F238E27FC236}">
                <a16:creationId xmlns:a16="http://schemas.microsoft.com/office/drawing/2014/main" id="{96912E25-7DFB-495D-8E93-58B59F2C28D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1365" y="1846263"/>
            <a:ext cx="7149596" cy="4022725"/>
          </a:xfrm>
        </p:spPr>
      </p:pic>
    </p:spTree>
    <p:extLst>
      <p:ext uri="{BB962C8B-B14F-4D97-AF65-F5344CB8AC3E}">
        <p14:creationId xmlns:p14="http://schemas.microsoft.com/office/powerpoint/2010/main" val="187088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D6C3-6C79-4C51-B8C0-29672D413058}"/>
              </a:ext>
            </a:extLst>
          </p:cNvPr>
          <p:cNvSpPr>
            <a:spLocks noGrp="1"/>
          </p:cNvSpPr>
          <p:nvPr>
            <p:ph type="title"/>
          </p:nvPr>
        </p:nvSpPr>
        <p:spPr/>
        <p:txBody>
          <a:bodyPr/>
          <a:lstStyle/>
          <a:p>
            <a:r>
              <a:rPr lang="en-GB" dirty="0"/>
              <a:t>Advantages to the approach that Tesco takes</a:t>
            </a:r>
          </a:p>
        </p:txBody>
      </p:sp>
      <p:pic>
        <p:nvPicPr>
          <p:cNvPr id="5" name="Content Placeholder 4" descr="A picture containing clipart&#10;&#10;Description generated with very high confidence">
            <a:extLst>
              <a:ext uri="{FF2B5EF4-FFF2-40B4-BE49-F238E27FC236}">
                <a16:creationId xmlns:a16="http://schemas.microsoft.com/office/drawing/2014/main" id="{FB643D53-B6A6-407E-9423-70284D03FC2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96963" y="2164119"/>
            <a:ext cx="10058400" cy="3387012"/>
          </a:xfrm>
        </p:spPr>
      </p:pic>
    </p:spTree>
    <p:extLst>
      <p:ext uri="{BB962C8B-B14F-4D97-AF65-F5344CB8AC3E}">
        <p14:creationId xmlns:p14="http://schemas.microsoft.com/office/powerpoint/2010/main" val="3423617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D6C3-6C79-4C51-B8C0-29672D413058}"/>
              </a:ext>
            </a:extLst>
          </p:cNvPr>
          <p:cNvSpPr>
            <a:spLocks noGrp="1"/>
          </p:cNvSpPr>
          <p:nvPr>
            <p:ph type="title"/>
          </p:nvPr>
        </p:nvSpPr>
        <p:spPr/>
        <p:txBody>
          <a:bodyPr/>
          <a:lstStyle/>
          <a:p>
            <a:r>
              <a:rPr lang="en-GB" dirty="0"/>
              <a:t>Disadvantages to the management approach that Tesco takes</a:t>
            </a:r>
          </a:p>
        </p:txBody>
      </p:sp>
      <p:pic>
        <p:nvPicPr>
          <p:cNvPr id="1026" name="Picture 2" descr="Image result for tesco">
            <a:extLst>
              <a:ext uri="{FF2B5EF4-FFF2-40B4-BE49-F238E27FC236}">
                <a16:creationId xmlns:a16="http://schemas.microsoft.com/office/drawing/2014/main" id="{DA400A8C-4921-477E-8411-370B0EC0CE2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36823" y="1846263"/>
            <a:ext cx="5178680"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4465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D6C3-6C79-4C51-B8C0-29672D41305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BAC494E-F045-4AC1-B8A2-63847450E300}"/>
              </a:ext>
            </a:extLst>
          </p:cNvPr>
          <p:cNvSpPr>
            <a:spLocks noGrp="1"/>
          </p:cNvSpPr>
          <p:nvPr>
            <p:ph idx="1"/>
          </p:nvPr>
        </p:nvSpPr>
        <p:spPr/>
        <p:txBody>
          <a:bodyPr>
            <a:normAutofit fontScale="92500" lnSpcReduction="20000"/>
          </a:bodyPr>
          <a:lstStyle/>
          <a:p>
            <a:r>
              <a:rPr lang="en-GB" dirty="0"/>
              <a:t>Tesco official website (2017)</a:t>
            </a:r>
          </a:p>
          <a:p>
            <a:r>
              <a:rPr lang="en-GB" dirty="0">
                <a:hlinkClick r:id="rId2"/>
              </a:rPr>
              <a:t>https://www.tesco.com/</a:t>
            </a:r>
            <a:endParaRPr lang="en-GB" dirty="0"/>
          </a:p>
          <a:p>
            <a:r>
              <a:rPr lang="en-GB" dirty="0"/>
              <a:t>Business Dictionary (2017)</a:t>
            </a:r>
          </a:p>
          <a:p>
            <a:r>
              <a:rPr lang="en-GB" dirty="0">
                <a:hlinkClick r:id="rId3"/>
              </a:rPr>
              <a:t>http://www.businessdictionary.com/definition/Tesco.html</a:t>
            </a:r>
            <a:endParaRPr lang="en-GB" dirty="0"/>
          </a:p>
          <a:p>
            <a:r>
              <a:rPr lang="en-GB" dirty="0"/>
              <a:t>Research Methodology (2015)</a:t>
            </a:r>
          </a:p>
          <a:p>
            <a:r>
              <a:rPr lang="en-GB" dirty="0">
                <a:hlinkClick r:id="rId4"/>
              </a:rPr>
              <a:t>https://research-methodology.net/tesco-business-strategy-and-competitive-advantage/</a:t>
            </a:r>
            <a:endParaRPr lang="en-GB" dirty="0"/>
          </a:p>
          <a:p>
            <a:r>
              <a:rPr lang="en-GB" dirty="0"/>
              <a:t>Business case studies (2017)</a:t>
            </a:r>
          </a:p>
          <a:p>
            <a:r>
              <a:rPr lang="en-GB" dirty="0">
                <a:hlinkClick r:id="rId5"/>
              </a:rPr>
              <a:t>http://businesscasestudies.co.uk/tesco/vision-values-and-business-strategies/vision-and-mission.html</a:t>
            </a:r>
            <a:endParaRPr lang="en-GB" dirty="0"/>
          </a:p>
          <a:p>
            <a:r>
              <a:rPr lang="en-GB" dirty="0"/>
              <a:t>Learning Marketing (2017)</a:t>
            </a:r>
          </a:p>
          <a:p>
            <a:r>
              <a:rPr lang="en-GB" dirty="0">
                <a:hlinkClick r:id="rId6"/>
              </a:rPr>
              <a:t>http://www.learnmarketing.net/SWOTTesco.html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017327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B5DC-7D46-4487-94C2-B53B7CADEB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205CF85-386D-4914-B980-712D590EBB57}"/>
              </a:ext>
            </a:extLst>
          </p:cNvPr>
          <p:cNvSpPr>
            <a:spLocks noGrp="1"/>
          </p:cNvSpPr>
          <p:nvPr>
            <p:ph idx="1"/>
          </p:nvPr>
        </p:nvSpPr>
        <p:spPr/>
        <p:txBody>
          <a:bodyPr/>
          <a:lstStyle/>
          <a:p>
            <a:pPr marL="0" indent="0">
              <a:buNone/>
            </a:pPr>
            <a:r>
              <a:rPr lang="en-GB" dirty="0"/>
              <a:t>Pestle ANALYSIS (2017)</a:t>
            </a:r>
          </a:p>
          <a:p>
            <a:pPr marL="0" indent="0">
              <a:buNone/>
            </a:pPr>
            <a:r>
              <a:rPr lang="en-GB" dirty="0">
                <a:hlinkClick r:id="rId2"/>
              </a:rPr>
              <a:t>http://pestleanalysis.com/pestle-analysis-tesco/</a:t>
            </a:r>
            <a:endParaRPr lang="en-GB" dirty="0"/>
          </a:p>
          <a:p>
            <a:pPr marL="0" indent="0">
              <a:buNone/>
            </a:pPr>
            <a:r>
              <a:rPr lang="en-GB" dirty="0"/>
              <a:t>The Guardian (2016)</a:t>
            </a:r>
          </a:p>
          <a:p>
            <a:pPr marL="0" indent="0">
              <a:buNone/>
            </a:pPr>
            <a:r>
              <a:rPr lang="en-GB" dirty="0">
                <a:hlinkClick r:id="rId3"/>
              </a:rPr>
              <a:t>https://www.theguardian.com/business/2016/mar/16/tesco-managers-polite-new-initiative</a:t>
            </a:r>
            <a:endParaRPr lang="en-GB" dirty="0"/>
          </a:p>
          <a:p>
            <a:pPr marL="0" indent="0">
              <a:buNone/>
            </a:pPr>
            <a:r>
              <a:rPr lang="en-GB" dirty="0"/>
              <a:t>Team work definition</a:t>
            </a:r>
          </a:p>
          <a:p>
            <a:pPr marL="0" indent="0">
              <a:buNone/>
            </a:pPr>
            <a:r>
              <a:rPr lang="en-GB" dirty="0">
                <a:hlinkClick r:id="rId4"/>
              </a:rPr>
              <a:t>http://teamworkdefinition.com/democraticleadership/</a:t>
            </a: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01026804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467</TotalTime>
  <Words>1393</Words>
  <Application>Microsoft Office PowerPoint</Application>
  <PresentationFormat>Widescreen</PresentationFormat>
  <Paragraphs>85</Paragraphs>
  <Slides>16</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Retrospect</vt:lpstr>
      <vt:lpstr>Contemporary management approaches (Tesco)</vt:lpstr>
      <vt:lpstr>Who is Tesco’s?</vt:lpstr>
      <vt:lpstr>Approaches to strategy </vt:lpstr>
      <vt:lpstr>objectives</vt:lpstr>
      <vt:lpstr>SWOT</vt:lpstr>
      <vt:lpstr>PESTLE breakdown</vt:lpstr>
      <vt:lpstr>Political Factors</vt:lpstr>
      <vt:lpstr>Economic</vt:lpstr>
      <vt:lpstr>Social Factors</vt:lpstr>
      <vt:lpstr>Technological Factors</vt:lpstr>
      <vt:lpstr>Legal Factors</vt:lpstr>
      <vt:lpstr>Tesco’s approaches' to management</vt:lpstr>
      <vt:lpstr>Advantages to the approach that Tesco takes</vt:lpstr>
      <vt:lpstr>Disadvantages to the management approach that Tesco takes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lewistholland@gmail.com</cp:lastModifiedBy>
  <cp:revision>21</cp:revision>
  <dcterms:created xsi:type="dcterms:W3CDTF">2013-07-15T20:26:40Z</dcterms:created>
  <dcterms:modified xsi:type="dcterms:W3CDTF">2017-12-14T19:51:01Z</dcterms:modified>
</cp:coreProperties>
</file>