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57" r:id="rId3"/>
    <p:sldId id="310" r:id="rId4"/>
    <p:sldId id="311" r:id="rId5"/>
    <p:sldId id="309" r:id="rId6"/>
    <p:sldId id="315" r:id="rId7"/>
    <p:sldId id="258" r:id="rId8"/>
    <p:sldId id="262" r:id="rId9"/>
    <p:sldId id="316" r:id="rId10"/>
    <p:sldId id="259" r:id="rId11"/>
    <p:sldId id="260" r:id="rId12"/>
    <p:sldId id="261" r:id="rId13"/>
    <p:sldId id="263" r:id="rId14"/>
    <p:sldId id="264" r:id="rId15"/>
    <p:sldId id="265" r:id="rId16"/>
    <p:sldId id="266" r:id="rId17"/>
    <p:sldId id="267" r:id="rId18"/>
    <p:sldId id="256" r:id="rId19"/>
    <p:sldId id="312" r:id="rId20"/>
    <p:sldId id="313" r:id="rId21"/>
    <p:sldId id="314" r:id="rId22"/>
    <p:sldId id="278" r:id="rId23"/>
    <p:sldId id="279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AE8B2A-5C07-4BB8-BE51-D0095BA3EAB0}" v="1" dt="2024-10-02T09:02:45.9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0AAE8B2A-5C07-4BB8-BE51-D0095BA3EAB0}"/>
    <pc:docChg chg="custSel modSld">
      <pc:chgData name="David Gardner" userId="32a3b49f-52b0-4a7d-8a0d-c44fdf742dfe" providerId="ADAL" clId="{0AAE8B2A-5C07-4BB8-BE51-D0095BA3EAB0}" dt="2024-10-02T09:04:38.406" v="55" actId="14100"/>
      <pc:docMkLst>
        <pc:docMk/>
      </pc:docMkLst>
      <pc:sldChg chg="addSp delSp modSp mod">
        <pc:chgData name="David Gardner" userId="32a3b49f-52b0-4a7d-8a0d-c44fdf742dfe" providerId="ADAL" clId="{0AAE8B2A-5C07-4BB8-BE51-D0095BA3EAB0}" dt="2024-10-02T09:03:02.147" v="47" actId="403"/>
        <pc:sldMkLst>
          <pc:docMk/>
          <pc:sldMk cId="2923942089" sldId="309"/>
        </pc:sldMkLst>
        <pc:spChg chg="add mod">
          <ac:chgData name="David Gardner" userId="32a3b49f-52b0-4a7d-8a0d-c44fdf742dfe" providerId="ADAL" clId="{0AAE8B2A-5C07-4BB8-BE51-D0095BA3EAB0}" dt="2024-10-02T09:03:02.147" v="47" actId="403"/>
          <ac:spMkLst>
            <pc:docMk/>
            <pc:sldMk cId="2923942089" sldId="309"/>
            <ac:spMk id="6" creationId="{E902B7B6-BBCF-419F-8D01-052643F448A8}"/>
          </ac:spMkLst>
        </pc:spChg>
        <pc:graphicFrameChg chg="del">
          <ac:chgData name="David Gardner" userId="32a3b49f-52b0-4a7d-8a0d-c44fdf742dfe" providerId="ADAL" clId="{0AAE8B2A-5C07-4BB8-BE51-D0095BA3EAB0}" dt="2024-10-02T08:57:01.200" v="0" actId="478"/>
          <ac:graphicFrameMkLst>
            <pc:docMk/>
            <pc:sldMk cId="2923942089" sldId="309"/>
            <ac:graphicFrameMk id="7" creationId="{38981FC1-F0CA-6274-D367-574172A01146}"/>
          </ac:graphicFrameMkLst>
        </pc:graphicFrameChg>
        <pc:picChg chg="add del mod">
          <ac:chgData name="David Gardner" userId="32a3b49f-52b0-4a7d-8a0d-c44fdf742dfe" providerId="ADAL" clId="{0AAE8B2A-5C07-4BB8-BE51-D0095BA3EAB0}" dt="2024-10-02T08:57:41.371" v="4" actId="478"/>
          <ac:picMkLst>
            <pc:docMk/>
            <pc:sldMk cId="2923942089" sldId="309"/>
            <ac:picMk id="3" creationId="{E08FDC84-4CAA-B7E2-41C6-EFE1C0C0B956}"/>
          </ac:picMkLst>
        </pc:picChg>
        <pc:picChg chg="add mod">
          <ac:chgData name="David Gardner" userId="32a3b49f-52b0-4a7d-8a0d-c44fdf742dfe" providerId="ADAL" clId="{0AAE8B2A-5C07-4BB8-BE51-D0095BA3EAB0}" dt="2024-10-02T09:02:36.241" v="10" actId="1076"/>
          <ac:picMkLst>
            <pc:docMk/>
            <pc:sldMk cId="2923942089" sldId="309"/>
            <ac:picMk id="5" creationId="{BC11F739-38E8-DF7C-D5F0-1C29DCAADF5D}"/>
          </ac:picMkLst>
        </pc:picChg>
      </pc:sldChg>
      <pc:sldChg chg="addSp delSp modSp mod">
        <pc:chgData name="David Gardner" userId="32a3b49f-52b0-4a7d-8a0d-c44fdf742dfe" providerId="ADAL" clId="{0AAE8B2A-5C07-4BB8-BE51-D0095BA3EAB0}" dt="2024-10-02T09:04:38.406" v="55" actId="14100"/>
        <pc:sldMkLst>
          <pc:docMk/>
          <pc:sldMk cId="1553243917" sldId="315"/>
        </pc:sldMkLst>
        <pc:graphicFrameChg chg="del">
          <ac:chgData name="David Gardner" userId="32a3b49f-52b0-4a7d-8a0d-c44fdf742dfe" providerId="ADAL" clId="{0AAE8B2A-5C07-4BB8-BE51-D0095BA3EAB0}" dt="2024-10-02T09:03:08.716" v="48" actId="478"/>
          <ac:graphicFrameMkLst>
            <pc:docMk/>
            <pc:sldMk cId="1553243917" sldId="315"/>
            <ac:graphicFrameMk id="3" creationId="{6E930C16-C2F7-5EE5-2FC6-28896D4B4372}"/>
          </ac:graphicFrameMkLst>
        </pc:graphicFrameChg>
        <pc:picChg chg="add del mod">
          <ac:chgData name="David Gardner" userId="32a3b49f-52b0-4a7d-8a0d-c44fdf742dfe" providerId="ADAL" clId="{0AAE8B2A-5C07-4BB8-BE51-D0095BA3EAB0}" dt="2024-10-02T09:04:07.984" v="52" actId="478"/>
          <ac:picMkLst>
            <pc:docMk/>
            <pc:sldMk cId="1553243917" sldId="315"/>
            <ac:picMk id="4" creationId="{07C4DD11-16B7-43C3-6B7B-B2101B4815F2}"/>
          </ac:picMkLst>
        </pc:picChg>
        <pc:picChg chg="add mod">
          <ac:chgData name="David Gardner" userId="32a3b49f-52b0-4a7d-8a0d-c44fdf742dfe" providerId="ADAL" clId="{0AAE8B2A-5C07-4BB8-BE51-D0095BA3EAB0}" dt="2024-10-02T09:04:38.406" v="55" actId="14100"/>
          <ac:picMkLst>
            <pc:docMk/>
            <pc:sldMk cId="1553243917" sldId="315"/>
            <ac:picMk id="6" creationId="{9EA30D81-49A6-A9E2-27CA-205F060A413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52F89-EECF-3002-6E06-A82EB15DB5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7A774D-8AAD-18BD-BF4E-2AB5351423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93A5B-B1EC-3BD8-15AA-14A1A9E5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88D48-A264-19E3-F827-502FBCF36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5DF55-021B-A9AB-4999-682F766F9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06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489FF-A72D-5EF4-AD15-C24D1AF94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8D8CA-6FCF-2740-4E31-985408609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1B281-E2F8-EF38-9A37-25154CA99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16B23-BCE4-1E7B-C10E-D7E6567B1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C2EC8-B5F4-1083-DBF2-CEC99DF2D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0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C2FDA-5F00-4577-C6F7-E63A33742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0B3767-407D-79B0-3723-95FEDBC95C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B6CF0-D8E1-3E28-AA66-BF1C520D0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F53DF-D1D0-D923-07D6-077D18F0B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4A2A0D-F3C3-C6D5-C7D2-3E7C90C9F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244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085CD-AE56-E47C-EBC3-E6FD4DA4F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C785E-D7ED-DA64-5212-5A0C2970FD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1D71B-1DAE-DC09-8280-1ECCC7959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751F5C-73FE-9836-22CA-7E9A79FC7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222EE-0AA8-3B55-1EA0-72EBD8425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8955C-50A5-2ACE-D662-C91C2B963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79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D9755-2162-8D70-3017-A9DFD8E2F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B1E2C-E7DE-4B30-625E-CE481A301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60DC4D-0256-D1CC-524B-9CBDD16493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F1C873-5304-E2D0-A3C6-ADA2C7B0B4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2404D9-2DAD-3FDD-3CBD-FEE4D416C2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D35730-08E5-5134-4F1E-6CF53788E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DAD9A7-EDFA-8A9C-5F8D-5D22945F4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10F184-1882-20E4-01D1-750379F10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9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8C27A-9228-5DAA-837A-152936C26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DAC5D5-8969-B561-0A4B-5C822D33C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9AB1FC-6646-0A9F-59C7-1013C8BB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8DF83B-1F4A-5604-FC72-09366028E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40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9F898F-69DD-3C0F-8153-4EE740640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093B6D-63D8-87C2-DA7F-747ECFC2A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75EF9-49D9-00DD-4D93-DC9F2FF32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763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5DD87-CBD3-78CF-DE6E-FC5142CFD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FC814-1EF8-1913-E9BA-C8D7E601D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38E7AD-C686-000D-E625-23D05E71C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2DF2D-635F-5249-09CF-8A8BEED74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C7B03F-C175-9FF6-FEC4-85FCC19C4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160DFF-B2F8-2037-0270-1CD3BF4D9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81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C2508-5A42-1C3C-F27D-70857E027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202259-6C82-61F0-B71A-6F943991EA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82F046-376E-436D-B91D-61C68BBF35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B7013D-40BE-696C-CEFB-D29910C57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A5D67-E2F7-26D0-9059-3E6F636D0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EF27D-B39E-482F-D429-4E93F3694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506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491CD-6F75-6158-F6C4-D6EE124C2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06CDC7-43E5-DB19-D0B7-A4FBBD4CA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68B5B-759B-B5B2-56DD-E18128FA2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5D6D5-F795-1489-4B5D-03208BF4A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342AD-96DC-578C-0DFC-778056CDE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63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C32192-C341-4504-C454-5F1323F5D2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50035-A888-5372-65F4-716E1B545B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6B84A-5A84-5DD9-3705-3D71FF92B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B94D8-E07B-FA6C-C7B2-26E897F76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8457E-9DF1-A3AD-827D-FE2F2E85D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429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7086A2-56C6-01F8-B4F9-6DF45FABD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B57538-970D-9C8E-C2F7-F1F60481D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8760B-04C6-3F4C-4ECC-8B9AD917FB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7B45D-A0AD-4456-B988-E9765FC3B36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84F14-6FF1-9E8F-225C-3ADFA3F6DB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1385C-0DB5-D3A4-93A8-B301CE907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2C90B-5D25-4CD8-87A7-E8DC54374A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56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19536" y="404664"/>
            <a:ext cx="8229600" cy="6046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dirty="0"/>
              <a:t>Introduction to Biomechanics </a:t>
            </a:r>
          </a:p>
        </p:txBody>
      </p:sp>
      <p:pic>
        <p:nvPicPr>
          <p:cNvPr id="1026" name="Picture 2" descr="F:\Teaching\Biomechanics\Pat-Cash-biomechanics-what-it-is-and-why-its-importa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998" y="3359279"/>
            <a:ext cx="4896036" cy="326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21102" y="1119233"/>
            <a:ext cx="10765766" cy="2086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altLang="en-US" sz="2400" dirty="0">
                <a:solidFill>
                  <a:srgbClr val="00B0F0"/>
                </a:solidFill>
              </a:rPr>
              <a:t>The scientific study of movement and the movements of implements or equipment that might used in exercise, sport or other forms of physical activity. </a:t>
            </a:r>
          </a:p>
          <a:p>
            <a:pPr algn="ctr">
              <a:lnSpc>
                <a:spcPct val="90000"/>
              </a:lnSpc>
              <a:defRPr/>
            </a:pPr>
            <a:endParaRPr lang="en-GB" altLang="en-US" sz="2400" dirty="0"/>
          </a:p>
          <a:p>
            <a:pPr algn="ctr">
              <a:lnSpc>
                <a:spcPct val="90000"/>
              </a:lnSpc>
              <a:defRPr/>
            </a:pPr>
            <a:endParaRPr lang="en-GB" altLang="en-US" sz="2400" dirty="0">
              <a:solidFill>
                <a:srgbClr val="FF0000"/>
              </a:solidFill>
            </a:endParaRPr>
          </a:p>
          <a:p>
            <a:pPr algn="ctr">
              <a:lnSpc>
                <a:spcPct val="90000"/>
              </a:lnSpc>
              <a:defRPr/>
            </a:pPr>
            <a:r>
              <a:rPr lang="en-GB" altLang="en-US" sz="2400" dirty="0">
                <a:solidFill>
                  <a:srgbClr val="FF0000"/>
                </a:solidFill>
              </a:rPr>
              <a:t>The science or study of the activity of muscles, and the functioning, mechanics, and structures of the body parts involved in movement. </a:t>
            </a:r>
          </a:p>
        </p:txBody>
      </p:sp>
    </p:spTree>
    <p:extLst>
      <p:ext uri="{BB962C8B-B14F-4D97-AF65-F5344CB8AC3E}">
        <p14:creationId xmlns:p14="http://schemas.microsoft.com/office/powerpoint/2010/main" val="2943877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67365-463C-4CCA-B40E-CD7970851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3305"/>
          </a:xfrm>
        </p:spPr>
        <p:txBody>
          <a:bodyPr/>
          <a:lstStyle/>
          <a:p>
            <a:pPr algn="ctr"/>
            <a:r>
              <a:rPr lang="en-GB" dirty="0"/>
              <a:t>Sport Biomechanics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798BE-3492-12BE-51C0-B4220676C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207" y="1336794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effectLst/>
              </a:rPr>
              <a:t>The science of movement of a living body, including how muscles, bones, tendons, and ligaments work together to produce movement.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</a:rPr>
              <a:t>U</a:t>
            </a:r>
            <a:r>
              <a:rPr lang="en-GB" dirty="0">
                <a:solidFill>
                  <a:srgbClr val="202124"/>
                </a:solidFill>
                <a:effectLst/>
              </a:rPr>
              <a:t>ses techniques including mathematical modelling, computer simulations, and measurements to enhance sport performance and reduce injury.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</a:rPr>
              <a:t>The interactions between the body and equipment used in sport and training.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56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D76DB-EF20-7905-EE67-20786FB37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3E654-7169-AA00-0F95-24BEC307E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fontAlgn="base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 fontAlgn="base" hangingPunct="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 a range of techniques to collect information on biomechanical function and performance.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buFont typeface="+mj-lt"/>
              <a:buAutoNum type="arabicPeriod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buFont typeface="+mj-lt"/>
              <a:buAutoNum type="arabicPeriod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nalyse information and data collected to form an opinion on function and movement characteristics related to efficient and safe performance;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buFont typeface="+mj-lt"/>
              <a:buAutoNum type="arabicPeriod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buFont typeface="+mj-lt"/>
              <a:buAutoNum type="arabicPeriod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roduce an experimental report reviewing evidence collected and providing recommendations to enhance performance, prevent injury and aid rehabilitation.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487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B91F0-C4B3-3A6E-E05E-5C7625B59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A82A7-C5F9-6F66-2C8E-EDE0B8FB8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Research Article (50%) 	2000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presentation (50%)  15 minutes oral presentation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651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11F739-38E8-DF7C-D5F0-1C29DCAADF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75" y="1305191"/>
            <a:ext cx="11057458" cy="49850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02B7B6-BBCF-419F-8D01-052643F448A8}"/>
              </a:ext>
            </a:extLst>
          </p:cNvPr>
          <p:cNvSpPr txBox="1"/>
          <p:nvPr/>
        </p:nvSpPr>
        <p:spPr>
          <a:xfrm>
            <a:off x="737419" y="368710"/>
            <a:ext cx="104049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Lectures and research Questions</a:t>
            </a:r>
          </a:p>
        </p:txBody>
      </p:sp>
    </p:spTree>
    <p:extLst>
      <p:ext uri="{BB962C8B-B14F-4D97-AF65-F5344CB8AC3E}">
        <p14:creationId xmlns:p14="http://schemas.microsoft.com/office/powerpoint/2010/main" val="2923942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A30D81-49A6-A9E2-27CA-205F060A4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348" y="646869"/>
            <a:ext cx="10401617" cy="575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243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9A718-37EC-673E-91F9-67B8A094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87" y="261324"/>
            <a:ext cx="10515600" cy="59697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A88CD-7C82-6538-5DB4-B4916D082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856" y="962099"/>
            <a:ext cx="491493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Internal</a:t>
            </a:r>
          </a:p>
          <a:p>
            <a:pPr marL="0" indent="0">
              <a:buNone/>
            </a:pPr>
            <a:r>
              <a:rPr lang="en-GB" dirty="0"/>
              <a:t>	Muscular &amp; soft tissues</a:t>
            </a:r>
          </a:p>
          <a:p>
            <a:pPr marL="0" indent="0">
              <a:buNone/>
            </a:pPr>
            <a:r>
              <a:rPr lang="en-GB" dirty="0"/>
              <a:t>	Impact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External</a:t>
            </a:r>
          </a:p>
          <a:p>
            <a:pPr marL="0" indent="0">
              <a:buNone/>
            </a:pPr>
            <a:r>
              <a:rPr lang="en-GB" dirty="0"/>
              <a:t>	Gravity</a:t>
            </a:r>
          </a:p>
          <a:p>
            <a:pPr marL="0" indent="0">
              <a:buNone/>
            </a:pPr>
            <a:r>
              <a:rPr lang="en-GB" dirty="0"/>
              <a:t>	Impact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Getting Started | Clinical Gate">
            <a:extLst>
              <a:ext uri="{FF2B5EF4-FFF2-40B4-BE49-F238E27FC236}">
                <a16:creationId xmlns:a16="http://schemas.microsoft.com/office/drawing/2014/main" id="{D458DACB-9374-F0B0-6A90-AA899EEB6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037" y="1259457"/>
            <a:ext cx="2428995" cy="282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FFE439-4B8D-8301-9551-D36F7BD20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414" y="3936879"/>
            <a:ext cx="4732894" cy="29211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DB8902-2DEA-F15A-8AC0-1A15985A5E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0268" y="1389930"/>
            <a:ext cx="4914936" cy="4267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12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BC907-BE59-C2AE-E1D9-5697149A7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657" y="169593"/>
            <a:ext cx="10515600" cy="1202165"/>
          </a:xfrm>
        </p:spPr>
        <p:txBody>
          <a:bodyPr/>
          <a:lstStyle/>
          <a:p>
            <a:pPr algn="ctr"/>
            <a:r>
              <a:rPr lang="en-GB" dirty="0"/>
              <a:t>Strength, Speed and Power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837F50-0E58-5746-0310-6657C4AD4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2050" y="1770180"/>
            <a:ext cx="5871750" cy="42395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742350-CC00-6F5A-7ED3-B4DF2B8B5421}"/>
              </a:ext>
            </a:extLst>
          </p:cNvPr>
          <p:cNvSpPr txBox="1"/>
          <p:nvPr/>
        </p:nvSpPr>
        <p:spPr>
          <a:xfrm>
            <a:off x="931653" y="1886309"/>
            <a:ext cx="3669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Power = Strength x Speed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B0319B8-366E-751B-AB17-7CA1D3F23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7000" y="1299662"/>
            <a:ext cx="2357455" cy="15097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D7BB645-05C6-B381-603A-B40B78E017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" y="2666993"/>
            <a:ext cx="2499612" cy="18430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4C8026C-73E2-0B8F-26BA-FB82B59CCD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4957" y="2794575"/>
            <a:ext cx="1595449" cy="219076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2EC17F5-6773-9DB5-3BC8-3B86BDC217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839" y="4829045"/>
            <a:ext cx="3063463" cy="194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417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A3DC3-E1E6-C392-5289-FE95AE827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Joint and skeletal forces</a:t>
            </a:r>
          </a:p>
        </p:txBody>
      </p:sp>
      <p:pic>
        <p:nvPicPr>
          <p:cNvPr id="3074" name="Picture 2" descr="Musculoskeletal System - Biology Encyclopedia - body, human, specific,  membrane, water, produce, common, first">
            <a:extLst>
              <a:ext uri="{FF2B5EF4-FFF2-40B4-BE49-F238E27FC236}">
                <a16:creationId xmlns:a16="http://schemas.microsoft.com/office/drawing/2014/main" id="{2747DBF2-6861-7B99-427A-52AC897F9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60" y="1690688"/>
            <a:ext cx="3884882" cy="216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etting Started | Clinical Gate">
            <a:extLst>
              <a:ext uri="{FF2B5EF4-FFF2-40B4-BE49-F238E27FC236}">
                <a16:creationId xmlns:a16="http://schemas.microsoft.com/office/drawing/2014/main" id="{F2FD64A6-0351-92A2-1D1B-C19C848E8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80" y="2104806"/>
            <a:ext cx="3021101" cy="35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usculoskeletal model used to estimate muscle forces during gait. The... |  Download Scientific Diagram">
            <a:extLst>
              <a:ext uri="{FF2B5EF4-FFF2-40B4-BE49-F238E27FC236}">
                <a16:creationId xmlns:a16="http://schemas.microsoft.com/office/drawing/2014/main" id="{BF607644-950A-381C-3D1D-8784534637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402" y="3926949"/>
            <a:ext cx="4005695" cy="256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orces and Torques in Muscles and Joints | Physics">
            <a:extLst>
              <a:ext uri="{FF2B5EF4-FFF2-40B4-BE49-F238E27FC236}">
                <a16:creationId xmlns:a16="http://schemas.microsoft.com/office/drawing/2014/main" id="{5BA3D68E-6199-B4FA-6142-430FB679F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121" y="2078129"/>
            <a:ext cx="2847681" cy="353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426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194E-40BF-7794-DAC9-9A865BB8A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Centre of Mass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C8951-8F5C-2E19-F92B-40106068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Body Composition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Balance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Centre of mass / gravity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629500-0E51-68D1-182B-6A4BABEA2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455" y="5015350"/>
            <a:ext cx="2266967" cy="1690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E1E6D9-7374-0419-C132-9ECEB1C0E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0435" y="4479107"/>
            <a:ext cx="2339020" cy="1962399"/>
          </a:xfrm>
          <a:prstGeom prst="rect">
            <a:avLst/>
          </a:prstGeom>
        </p:spPr>
      </p:pic>
      <p:pic>
        <p:nvPicPr>
          <p:cNvPr id="1026" name="Picture 2" descr="Women Athletics: How Your Sport Affects Your Bone Health - Sportavida">
            <a:extLst>
              <a:ext uri="{FF2B5EF4-FFF2-40B4-BE49-F238E27FC236}">
                <a16:creationId xmlns:a16="http://schemas.microsoft.com/office/drawing/2014/main" id="{D012C4AF-D4DE-5C64-A41B-A8A616C82E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236" y="1512234"/>
            <a:ext cx="3983802" cy="249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FFDD65-1241-CFA5-6F53-BE2E583B4A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53667" y="2163912"/>
            <a:ext cx="2731575" cy="1585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286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4FBBA-9659-B648-21B8-594965594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Kinematics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9E89C-63B2-A448-4F59-867B3BAE8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Linear displacement, velocity &amp; acceleration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Angular displacement, velocity &amp; acceleration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CEEF3A-D497-D21C-C8FB-929EB715B7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5981" y="3767892"/>
            <a:ext cx="4838735" cy="24622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2715F4-1DBF-EB39-60E6-04B40EAFF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8472" y="1450848"/>
            <a:ext cx="2771795" cy="18859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158FBD-0D76-4037-E45C-743B4A5EC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6359" y="4481501"/>
            <a:ext cx="6357984" cy="169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534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FDF9B-9669-3462-90A6-2E2A275A7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0638"/>
          </a:xfrm>
        </p:spPr>
        <p:txBody>
          <a:bodyPr/>
          <a:lstStyle/>
          <a:p>
            <a:pPr algn="ctr"/>
            <a:r>
              <a:rPr lang="en-GB" dirty="0"/>
              <a:t>Kinesiological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B7B8B-F7EE-16B0-BD35-E4753E9C5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192" y="1453430"/>
            <a:ext cx="7103853" cy="1906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Relating the muscles and muscle actions the performance and phases of the performance.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Describing the movement in terms of anatomy and kinetics of the action.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957493-45DA-C026-6D8D-CB92237F3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33" y="3360167"/>
            <a:ext cx="3996494" cy="32026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C21BC6-9954-6225-DD4B-86A8BC769A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8694" y="1122694"/>
            <a:ext cx="2869334" cy="27575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4EC233-913C-346E-D61B-0406FE2E01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3965" y="4017937"/>
            <a:ext cx="6524673" cy="262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41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92719-6C97-5481-60CB-21AC306AD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66860"/>
          </a:xfrm>
        </p:spPr>
        <p:txBody>
          <a:bodyPr/>
          <a:lstStyle/>
          <a:p>
            <a:pPr algn="ctr"/>
            <a:r>
              <a:rPr lang="en-GB" dirty="0"/>
              <a:t>Linear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0BF5A-88AE-5B0E-FB35-01681F1F1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5" y="1480569"/>
            <a:ext cx="10515600" cy="164794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Describing movements or the summation of movements in a straight line.</a:t>
            </a:r>
          </a:p>
          <a:p>
            <a:pPr marL="0" indent="0">
              <a:buNone/>
            </a:pPr>
            <a:r>
              <a:rPr lang="en-GB" dirty="0"/>
              <a:t>Newton’s laws &amp; equations of linear motion.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E68A10-B018-C483-E8DD-613FCD558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729487"/>
            <a:ext cx="5694103" cy="22025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5FC85B-5F6D-4FD6-840C-A345FB57D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421" y="2823089"/>
            <a:ext cx="3100886" cy="38913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D571A1-F75B-FEF8-EA9F-9AB7206F8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9638" y="3030123"/>
            <a:ext cx="2485074" cy="15846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E226ED0-F388-5617-4C9F-E3B5E22268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9638" y="5010379"/>
            <a:ext cx="2545552" cy="151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269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20821-F098-F373-4F10-7D192FAF2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Angular Motion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25A8D-7226-A090-360A-6217CF7E72A0}"/>
              </a:ext>
            </a:extLst>
          </p:cNvPr>
          <p:cNvSpPr txBox="1"/>
          <p:nvPr/>
        </p:nvSpPr>
        <p:spPr>
          <a:xfrm>
            <a:off x="684362" y="1483743"/>
            <a:ext cx="106694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Describing actions in terms of rotational movements and summations of rotational movements.</a:t>
            </a:r>
          </a:p>
          <a:p>
            <a:endParaRPr lang="en-GB" dirty="0"/>
          </a:p>
          <a:p>
            <a:r>
              <a:rPr lang="en-GB" dirty="0"/>
              <a:t>Sequencing of muscle and joint actions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3D15F7-CB73-DCE5-82C9-FAC2BBFE05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62" y="2505787"/>
            <a:ext cx="3680604" cy="33539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FFD7723-FFF7-A93F-8F43-A6E35D2132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7720" y="2732107"/>
            <a:ext cx="6722290" cy="219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065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F59B-7C35-1F2B-68E0-998587E03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Projectile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05F7F-5CC0-7470-3EBF-61FC29DB6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570" y="1615641"/>
            <a:ext cx="598817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Predicting the flight characteristics of an object.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Equations of projectile motion.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Modelling performance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52C32D-6BEF-D9A9-C18A-A2670D89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148" y="2449352"/>
            <a:ext cx="6091282" cy="302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8017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EF9C6-8EAF-4627-BEF6-6657A0F95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Stress, Strain and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141F5-4263-CC4B-96D3-AE2DA5ABA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788879" cy="7162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forces applied to and within the body and equipment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65DA74-9403-0585-6330-ADA8A3B33D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247" y="2676854"/>
            <a:ext cx="4033867" cy="30146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E187FA-6439-16C5-C54F-ED452513A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639" y="2365891"/>
            <a:ext cx="6095238" cy="412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439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6685-93D1-6D1C-9298-0CF85518C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96C83-999E-4E7E-8354-B3FA7D050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29" y="2153039"/>
            <a:ext cx="4389171" cy="333336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Kinetic energy - speed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Potential energy - height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Elastic energy - stored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079B97-FA08-E780-5FF0-ADFBC1144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4166" y="1825625"/>
            <a:ext cx="6390500" cy="412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03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188640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en-GB" dirty="0"/>
              <a:t>Friction</a:t>
            </a:r>
          </a:p>
        </p:txBody>
      </p:sp>
      <p:pic>
        <p:nvPicPr>
          <p:cNvPr id="1026" name="Picture 2" descr="Image result for friction in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202" y="1226487"/>
            <a:ext cx="2400747" cy="175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riction in spo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84" y="3098770"/>
            <a:ext cx="4104456" cy="308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riction in spo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504" y="3072837"/>
            <a:ext cx="3906084" cy="319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91544" y="1226487"/>
            <a:ext cx="28083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The force resisting the relative motion of solid surfaces, fluid layers and material elements sliding against each other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64152" y="1226487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Static friction</a:t>
            </a:r>
          </a:p>
          <a:p>
            <a:r>
              <a:rPr lang="en-GB" dirty="0"/>
              <a:t>Sliding friction</a:t>
            </a:r>
          </a:p>
          <a:p>
            <a:r>
              <a:rPr lang="en-GB" dirty="0"/>
              <a:t>Rolling friction</a:t>
            </a:r>
          </a:p>
          <a:p>
            <a:r>
              <a:rPr lang="en-GB" dirty="0"/>
              <a:t>Fluid Friction</a:t>
            </a:r>
          </a:p>
          <a:p>
            <a:endParaRPr lang="en-GB" dirty="0"/>
          </a:p>
          <a:p>
            <a:r>
              <a:rPr lang="en-GB" dirty="0"/>
              <a:t>Many others</a:t>
            </a:r>
          </a:p>
        </p:txBody>
      </p:sp>
    </p:spTree>
    <p:extLst>
      <p:ext uri="{BB962C8B-B14F-4D97-AF65-F5344CB8AC3E}">
        <p14:creationId xmlns:p14="http://schemas.microsoft.com/office/powerpoint/2010/main" val="4219736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5813" y="469221"/>
            <a:ext cx="9144000" cy="1067221"/>
          </a:xfrm>
        </p:spPr>
        <p:txBody>
          <a:bodyPr/>
          <a:lstStyle/>
          <a:p>
            <a:r>
              <a:rPr lang="en-GB" dirty="0"/>
              <a:t>Restitution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73" y="1856710"/>
            <a:ext cx="2002967" cy="137168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73" y="3461506"/>
            <a:ext cx="1976004" cy="23670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1150" y="2083837"/>
            <a:ext cx="4236411" cy="37446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5045" y="2229373"/>
            <a:ext cx="3936998" cy="3014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82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Gait Analysis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303020" y="1582995"/>
            <a:ext cx="9585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The study of human motion and posture to enhance walking or running performance and to reduce the occurrence of injury</a:t>
            </a:r>
            <a:endParaRPr lang="en-GB" sz="2800" dirty="0"/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565" y="2743835"/>
            <a:ext cx="2419350" cy="3823970"/>
          </a:xfrm>
          <a:prstGeom prst="rect">
            <a:avLst/>
          </a:prstGeom>
        </p:spPr>
      </p:pic>
      <p:pic>
        <p:nvPicPr>
          <p:cNvPr id="14" name="Picture 13" descr="Image result for gait analysis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60" y="2743835"/>
            <a:ext cx="6644640" cy="37484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69222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 descr="Large confetti">
            <a:extLst>
              <a:ext uri="{FF2B5EF4-FFF2-40B4-BE49-F238E27FC236}">
                <a16:creationId xmlns:a16="http://schemas.microsoft.com/office/drawing/2014/main" id="{354CB6EE-5441-38B3-1CC8-29181D45A5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487362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altLang="en-US" dirty="0">
                <a:ea typeface="ＭＳ Ｐゴシック" pitchFamily="-106" charset="-128"/>
              </a:rPr>
              <a:t>Posture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C7E1499-8E15-B90D-6709-51C19A2DA3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8355" y="762001"/>
            <a:ext cx="11248845" cy="2504535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The nervous system innervates Muscles, bones, and ligaments to exert postural control.</a:t>
            </a:r>
          </a:p>
          <a:p>
            <a:pPr marL="0" indent="0"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Posture is how the body balances.</a:t>
            </a:r>
          </a:p>
          <a:p>
            <a:pPr marL="0" indent="0"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3950257A-65C6-C07E-E422-E6028401ED13}"/>
              </a:ext>
            </a:extLst>
          </p:cNvPr>
          <p:cNvSpPr/>
          <p:nvPr/>
        </p:nvSpPr>
        <p:spPr>
          <a:xfrm>
            <a:off x="5726113" y="1752600"/>
            <a:ext cx="990600" cy="914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4101" name="Picture 5" descr="Image result for postural in sport">
            <a:extLst>
              <a:ext uri="{FF2B5EF4-FFF2-40B4-BE49-F238E27FC236}">
                <a16:creationId xmlns:a16="http://schemas.microsoft.com/office/drawing/2014/main" id="{14581289-EEFB-5BD9-32ED-107EA175F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1" y="3674853"/>
            <a:ext cx="4242344" cy="2820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7" descr="Image result for postural in sport">
            <a:extLst>
              <a:ext uri="{FF2B5EF4-FFF2-40B4-BE49-F238E27FC236}">
                <a16:creationId xmlns:a16="http://schemas.microsoft.com/office/drawing/2014/main" id="{8FE1A336-C7DC-BAC6-F1D3-8C0731DA0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235" y="3674853"/>
            <a:ext cx="2695724" cy="2695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C2E552-CA57-7C32-4A21-9BFF5D242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565" y="3266536"/>
            <a:ext cx="3745966" cy="343095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8664" y="249238"/>
            <a:ext cx="5105681" cy="850106"/>
          </a:xfrm>
        </p:spPr>
        <p:txBody>
          <a:bodyPr/>
          <a:lstStyle/>
          <a:p>
            <a:r>
              <a:rPr lang="en-GB" dirty="0"/>
              <a:t>Equipment Design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10643" y="2075122"/>
            <a:ext cx="3774765" cy="43338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Bikes</a:t>
            </a:r>
          </a:p>
          <a:p>
            <a:pPr marL="0" indent="0" algn="ctr">
              <a:buNone/>
            </a:pPr>
            <a:r>
              <a:rPr lang="en-GB" dirty="0"/>
              <a:t>Rackets</a:t>
            </a:r>
          </a:p>
          <a:p>
            <a:pPr marL="0" indent="0" algn="ctr">
              <a:buNone/>
            </a:pPr>
            <a:r>
              <a:rPr lang="en-GB" dirty="0"/>
              <a:t>Shoes</a:t>
            </a:r>
          </a:p>
          <a:p>
            <a:pPr marL="0" indent="0" algn="ctr">
              <a:buNone/>
            </a:pPr>
            <a:r>
              <a:rPr lang="en-GB" dirty="0"/>
              <a:t>Resistance machines</a:t>
            </a:r>
          </a:p>
          <a:p>
            <a:pPr marL="0" indent="0" algn="ctr">
              <a:buNone/>
            </a:pPr>
            <a:r>
              <a:rPr lang="en-GB" dirty="0"/>
              <a:t>Playing surfaces</a:t>
            </a:r>
          </a:p>
          <a:p>
            <a:pPr marL="0" indent="0" algn="ctr">
              <a:buNone/>
            </a:pPr>
            <a:r>
              <a:rPr lang="en-GB" dirty="0"/>
              <a:t>Courts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33" y="3681696"/>
            <a:ext cx="3774766" cy="29036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050" y="272638"/>
            <a:ext cx="3041016" cy="32131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734330-C2FE-E8F7-4A70-A485833E75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2710" y="1928514"/>
            <a:ext cx="3348482" cy="4775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0138E7-5DF8-FBBF-EFB9-A625785DB0E2}"/>
              </a:ext>
            </a:extLst>
          </p:cNvPr>
          <p:cNvSpPr txBox="1"/>
          <p:nvPr/>
        </p:nvSpPr>
        <p:spPr>
          <a:xfrm>
            <a:off x="3910643" y="1232882"/>
            <a:ext cx="49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Safety and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4995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69094"/>
          </a:xfrm>
        </p:spPr>
        <p:txBody>
          <a:bodyPr/>
          <a:lstStyle/>
          <a:p>
            <a:pPr algn="ctr"/>
            <a:r>
              <a:rPr lang="en-GB" dirty="0"/>
              <a:t>Equipment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092" y="1161226"/>
            <a:ext cx="2281219" cy="14208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988" y="1161226"/>
            <a:ext cx="2162191" cy="10906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7461" y="1077768"/>
            <a:ext cx="2339610" cy="1504311"/>
          </a:xfrm>
          <a:prstGeom prst="rect">
            <a:avLst/>
          </a:prstGeom>
        </p:spPr>
      </p:pic>
      <p:sp>
        <p:nvSpPr>
          <p:cNvPr id="8" name="AutoShape 2" descr="https://thumbs.worthpoint.com/zoom/images1/1/1010/31/dennis-lillee-autographed-aluminium_1_9928883c77a9aab66d0f556592e5d4d1.jpg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092" y="2924944"/>
            <a:ext cx="2273916" cy="140901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4732" y="2665537"/>
            <a:ext cx="1578701" cy="1668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98701" y="2922128"/>
            <a:ext cx="3373207" cy="154236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150" y="4817181"/>
            <a:ext cx="2596449" cy="154484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2698" y="4815353"/>
            <a:ext cx="1625548" cy="176284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98700" y="4765651"/>
            <a:ext cx="3355099" cy="188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62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6728" y="309101"/>
            <a:ext cx="7886700" cy="994172"/>
          </a:xfrm>
        </p:spPr>
        <p:txBody>
          <a:bodyPr/>
          <a:lstStyle/>
          <a:p>
            <a:r>
              <a:rPr lang="en-GB" dirty="0"/>
              <a:t>Examples of technologies in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5082" y="1217398"/>
            <a:ext cx="3575572" cy="5007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Hull design in yachting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023" y="4644154"/>
            <a:ext cx="3700867" cy="21011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686" y="3524189"/>
            <a:ext cx="3482955" cy="17321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689" y="4621683"/>
            <a:ext cx="3543423" cy="21461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689" y="2206942"/>
            <a:ext cx="3543423" cy="196746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6598" y="2214758"/>
            <a:ext cx="3700867" cy="20220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91666" y="1767740"/>
            <a:ext cx="5505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1970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90700" y="4390254"/>
            <a:ext cx="5505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1990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74288" y="4416957"/>
            <a:ext cx="5505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1920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02659" y="1767740"/>
            <a:ext cx="5505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2010</a:t>
            </a:r>
          </a:p>
        </p:txBody>
      </p:sp>
    </p:spTree>
    <p:extLst>
      <p:ext uri="{BB962C8B-B14F-4D97-AF65-F5344CB8AC3E}">
        <p14:creationId xmlns:p14="http://schemas.microsoft.com/office/powerpoint/2010/main" val="923744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467</Words>
  <Application>Microsoft Office PowerPoint</Application>
  <PresentationFormat>Widescreen</PresentationFormat>
  <Paragraphs>105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ＭＳ Ｐゴシック</vt:lpstr>
      <vt:lpstr>Arial</vt:lpstr>
      <vt:lpstr>Calibri</vt:lpstr>
      <vt:lpstr>Calibri Light</vt:lpstr>
      <vt:lpstr>Symbol</vt:lpstr>
      <vt:lpstr>Office Theme</vt:lpstr>
      <vt:lpstr>PowerPoint Presentation</vt:lpstr>
      <vt:lpstr>Sport Biomechanics</vt:lpstr>
      <vt:lpstr>Learning Outcomes</vt:lpstr>
      <vt:lpstr>Assessments</vt:lpstr>
      <vt:lpstr>PowerPoint Presentation</vt:lpstr>
      <vt:lpstr>PowerPoint Presentation</vt:lpstr>
      <vt:lpstr>Forces</vt:lpstr>
      <vt:lpstr>Strength, Speed and Power</vt:lpstr>
      <vt:lpstr>Joint and skeletal forces</vt:lpstr>
      <vt:lpstr>Centre of Mass</vt:lpstr>
      <vt:lpstr>Kinematics</vt:lpstr>
      <vt:lpstr>Kinesiological Analysis</vt:lpstr>
      <vt:lpstr>Linear Motion</vt:lpstr>
      <vt:lpstr>Angular Motion</vt:lpstr>
      <vt:lpstr>Projectile Motion</vt:lpstr>
      <vt:lpstr>Stress, Strain and Torque</vt:lpstr>
      <vt:lpstr>Energy</vt:lpstr>
      <vt:lpstr>Friction</vt:lpstr>
      <vt:lpstr>Restitution</vt:lpstr>
      <vt:lpstr>Gait Analysis</vt:lpstr>
      <vt:lpstr>Posture</vt:lpstr>
      <vt:lpstr>Equipment Design </vt:lpstr>
      <vt:lpstr>Equipment</vt:lpstr>
      <vt:lpstr>Examples of technologies in Sport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Biomechanics of Sport and Injury Module Overview</dc:title>
  <dc:creator>David Gardner</dc:creator>
  <cp:lastModifiedBy>David Gardner</cp:lastModifiedBy>
  <cp:revision>2</cp:revision>
  <dcterms:created xsi:type="dcterms:W3CDTF">2022-09-30T12:43:07Z</dcterms:created>
  <dcterms:modified xsi:type="dcterms:W3CDTF">2024-10-02T09:04:39Z</dcterms:modified>
</cp:coreProperties>
</file>