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36"/>
  </p:notesMasterIdLst>
  <p:sldIdLst>
    <p:sldId id="256" r:id="rId4"/>
    <p:sldId id="293" r:id="rId5"/>
    <p:sldId id="292" r:id="rId6"/>
    <p:sldId id="294" r:id="rId7"/>
    <p:sldId id="295" r:id="rId8"/>
    <p:sldId id="298" r:id="rId9"/>
    <p:sldId id="300" r:id="rId10"/>
    <p:sldId id="301" r:id="rId11"/>
    <p:sldId id="279" r:id="rId12"/>
    <p:sldId id="278" r:id="rId13"/>
    <p:sldId id="280" r:id="rId14"/>
    <p:sldId id="281" r:id="rId15"/>
    <p:sldId id="282" r:id="rId16"/>
    <p:sldId id="257" r:id="rId17"/>
    <p:sldId id="258" r:id="rId18"/>
    <p:sldId id="285" r:id="rId19"/>
    <p:sldId id="286" r:id="rId20"/>
    <p:sldId id="287" r:id="rId21"/>
    <p:sldId id="288" r:id="rId22"/>
    <p:sldId id="289" r:id="rId23"/>
    <p:sldId id="290" r:id="rId24"/>
    <p:sldId id="291" r:id="rId25"/>
    <p:sldId id="260" r:id="rId26"/>
    <p:sldId id="259" r:id="rId27"/>
    <p:sldId id="276" r:id="rId28"/>
    <p:sldId id="277" r:id="rId29"/>
    <p:sldId id="275" r:id="rId30"/>
    <p:sldId id="302" r:id="rId31"/>
    <p:sldId id="303" r:id="rId32"/>
    <p:sldId id="304" r:id="rId33"/>
    <p:sldId id="305" r:id="rId34"/>
    <p:sldId id="306" r:id="rId3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92A1B2-AADB-4A93-88F1-2A69D3C5EB75}" type="datetimeFigureOut">
              <a:rPr lang="en-GB" smtClean="0"/>
              <a:pPr/>
              <a:t>01/11/2012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D22433-9F46-47D6-95AD-5DD7CEFC675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838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017DEB78-FD0E-4588-BBF6-7C0F19B462C3}" type="slidenum">
              <a:rPr lang="en-GB" smtClean="0"/>
              <a:pPr>
                <a:defRPr/>
              </a:pPr>
              <a:t>9</a:t>
            </a:fld>
            <a:endParaRPr lang="en-GB" smtClean="0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EBAA5A47-C8DD-4E0A-96E7-FB122394399F}" type="slidenum">
              <a:rPr lang="en-GB" smtClean="0"/>
              <a:pPr>
                <a:defRPr/>
              </a:pPr>
              <a:t>11</a:t>
            </a:fld>
            <a:endParaRPr lang="en-GB" smtClean="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8218D-A53E-4183-A150-BDA8D4CE9A6F}" type="datetimeFigureOut">
              <a:rPr lang="en-GB" smtClean="0"/>
              <a:pPr/>
              <a:t>01/11/2012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D90D8-DE53-4427-A377-609301B3315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0849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8218D-A53E-4183-A150-BDA8D4CE9A6F}" type="datetimeFigureOut">
              <a:rPr lang="en-GB" smtClean="0"/>
              <a:pPr/>
              <a:t>01/11/2012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D90D8-DE53-4427-A377-609301B3315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931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8218D-A53E-4183-A150-BDA8D4CE9A6F}" type="datetimeFigureOut">
              <a:rPr lang="en-GB" smtClean="0"/>
              <a:pPr/>
              <a:t>01/11/2012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D90D8-DE53-4427-A377-609301B3315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595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8218D-A53E-4183-A150-BDA8D4CE9A6F}" type="datetimeFigureOut">
              <a:rPr lang="en-GB" smtClean="0"/>
              <a:pPr/>
              <a:t>01/11/2012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D90D8-DE53-4427-A377-609301B3315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45651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8218D-A53E-4183-A150-BDA8D4CE9A6F}" type="datetimeFigureOut">
              <a:rPr lang="en-GB" smtClean="0"/>
              <a:pPr/>
              <a:t>01/11/2012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D90D8-DE53-4427-A377-609301B3315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3945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8218D-A53E-4183-A150-BDA8D4CE9A6F}" type="datetimeFigureOut">
              <a:rPr lang="en-GB" smtClean="0"/>
              <a:pPr/>
              <a:t>01/11/2012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D90D8-DE53-4427-A377-609301B3315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0121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8218D-A53E-4183-A150-BDA8D4CE9A6F}" type="datetimeFigureOut">
              <a:rPr lang="en-GB" smtClean="0"/>
              <a:pPr/>
              <a:t>01/11/2012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D90D8-DE53-4427-A377-609301B3315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2217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8218D-A53E-4183-A150-BDA8D4CE9A6F}" type="datetimeFigureOut">
              <a:rPr lang="en-GB" smtClean="0"/>
              <a:pPr/>
              <a:t>01/11/2012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D90D8-DE53-4427-A377-609301B3315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50827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8218D-A53E-4183-A150-BDA8D4CE9A6F}" type="datetimeFigureOut">
              <a:rPr lang="en-GB" smtClean="0"/>
              <a:pPr/>
              <a:t>01/11/2012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D90D8-DE53-4427-A377-609301B3315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82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8218D-A53E-4183-A150-BDA8D4CE9A6F}" type="datetimeFigureOut">
              <a:rPr lang="en-GB" smtClean="0"/>
              <a:pPr/>
              <a:t>01/11/2012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D90D8-DE53-4427-A377-609301B3315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1105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8218D-A53E-4183-A150-BDA8D4CE9A6F}" type="datetimeFigureOut">
              <a:rPr lang="en-GB" smtClean="0"/>
              <a:pPr/>
              <a:t>01/11/2012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D90D8-DE53-4427-A377-609301B3315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6171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1BD21D-B9FB-4461-83ED-DEC1556AC527}" type="slidenum">
              <a:rPr lang="en-GB">
                <a:solidFill>
                  <a:srgbClr val="000000"/>
                </a:solidFill>
              </a:rPr>
              <a:pPr/>
              <a:t>‹#›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62834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7CF24D-0980-4DA9-83C9-ACFEBE2FF526}" type="slidenum">
              <a:rPr lang="en-GB">
                <a:solidFill>
                  <a:srgbClr val="000000"/>
                </a:solidFill>
              </a:rPr>
              <a:pPr/>
              <a:t>‹#›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3829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435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435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D6A0E9-755B-401C-AF2F-00C5D6AB36AC}" type="slidenum">
              <a:rPr lang="en-GB">
                <a:solidFill>
                  <a:srgbClr val="000000"/>
                </a:solidFill>
              </a:rPr>
              <a:pPr/>
              <a:t>‹#›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64819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5862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2338" y="1981200"/>
            <a:ext cx="3815862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3D87CB-B520-40B5-BD7B-E653527C5B92}" type="slidenum">
              <a:rPr lang="en-GB">
                <a:solidFill>
                  <a:srgbClr val="000000"/>
                </a:solidFill>
              </a:rPr>
              <a:pPr/>
              <a:t>‹#›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12974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66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66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270" y="1535113"/>
            <a:ext cx="4041531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270" y="2174875"/>
            <a:ext cx="4041531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97F558-9224-45C2-A08F-907D8A81CD2F}" type="slidenum">
              <a:rPr lang="en-GB">
                <a:solidFill>
                  <a:srgbClr val="000000"/>
                </a:solidFill>
              </a:rPr>
              <a:pPr/>
              <a:t>‹#›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13138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8723D2-EE3D-4625-98D8-C9851436801E}" type="slidenum">
              <a:rPr lang="en-GB">
                <a:solidFill>
                  <a:srgbClr val="000000"/>
                </a:solidFill>
              </a:rPr>
              <a:pPr/>
              <a:t>‹#›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277080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4F887C-9D3A-4DFB-B9D6-FA9BB0A18B86}" type="slidenum">
              <a:rPr lang="en-GB">
                <a:solidFill>
                  <a:srgbClr val="000000"/>
                </a:solidFill>
              </a:rPr>
              <a:pPr/>
              <a:t>‹#›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96368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435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538" y="273051"/>
            <a:ext cx="5111262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1"/>
            <a:ext cx="3008435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67FA3DC-AA0F-499C-BBF9-BA446DD527C1}" type="slidenum">
              <a:rPr lang="en-GB">
                <a:solidFill>
                  <a:srgbClr val="000000"/>
                </a:solidFill>
              </a:rPr>
              <a:pPr/>
              <a:t>‹#›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44804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166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166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166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F3DBDB-37C1-41E6-82FA-F1438D339546}" type="slidenum">
              <a:rPr lang="en-GB">
                <a:solidFill>
                  <a:srgbClr val="000000"/>
                </a:solidFill>
              </a:rPr>
              <a:pPr/>
              <a:t>‹#›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482303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1F9CCC-B193-44A1-93C0-F587DC3E031D}" type="slidenum">
              <a:rPr lang="en-GB">
                <a:solidFill>
                  <a:srgbClr val="000000"/>
                </a:solidFill>
              </a:rPr>
              <a:pPr/>
              <a:t>‹#›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635362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1" y="609600"/>
            <a:ext cx="5688623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2407651-83BD-4505-A99C-34A1D2ED6549}" type="slidenum">
              <a:rPr lang="en-GB">
                <a:solidFill>
                  <a:srgbClr val="000000"/>
                </a:solidFill>
              </a:rPr>
              <a:pPr/>
              <a:t>‹#›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003238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8218D-A53E-4183-A150-BDA8D4CE9A6F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01/11/2012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D90D8-DE53-4427-A377-609301B3315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594568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8218D-A53E-4183-A150-BDA8D4CE9A6F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01/11/2012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D90D8-DE53-4427-A377-609301B3315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37402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8218D-A53E-4183-A150-BDA8D4CE9A6F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01/11/2012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D90D8-DE53-4427-A377-609301B3315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758523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8218D-A53E-4183-A150-BDA8D4CE9A6F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01/11/2012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D90D8-DE53-4427-A377-609301B3315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426615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8218D-A53E-4183-A150-BDA8D4CE9A6F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01/11/2012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D90D8-DE53-4427-A377-609301B3315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524888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8218D-A53E-4183-A150-BDA8D4CE9A6F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01/11/2012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D90D8-DE53-4427-A377-609301B3315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135741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8218D-A53E-4183-A150-BDA8D4CE9A6F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01/11/2012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D90D8-DE53-4427-A377-609301B3315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969693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8218D-A53E-4183-A150-BDA8D4CE9A6F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01/11/2012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D90D8-DE53-4427-A377-609301B3315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217087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8218D-A53E-4183-A150-BDA8D4CE9A6F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01/11/2012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D90D8-DE53-4427-A377-609301B3315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628634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8218D-A53E-4183-A150-BDA8D4CE9A6F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01/11/2012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D90D8-DE53-4427-A377-609301B3315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165569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8218D-A53E-4183-A150-BDA8D4CE9A6F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01/11/2012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D90D8-DE53-4427-A377-609301B3315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63215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F8218D-A53E-4183-A150-BDA8D4CE9A6F}" type="datetimeFigureOut">
              <a:rPr lang="en-GB" smtClean="0"/>
              <a:pPr/>
              <a:t>01/11/2012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FD90D8-DE53-4427-A377-609301B3315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7892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mtClean="0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mtClean="0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230138DC-31A4-4E75-B384-3237ED16ED66}" type="slidenum">
              <a:rPr lang="en-GB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GB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09254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F8218D-A53E-4183-A150-BDA8D4CE9A6F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01/11/2012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FD90D8-DE53-4427-A377-609301B3315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0085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7.wmf"/><Relationship Id="rId4" Type="http://schemas.openxmlformats.org/officeDocument/2006/relationships/oleObject" Target="../embeddings/oleObject1.bin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9.wmf"/><Relationship Id="rId4" Type="http://schemas.openxmlformats.org/officeDocument/2006/relationships/oleObject" Target="../embeddings/oleObject2.bin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gif"/><Relationship Id="rId2" Type="http://schemas.openxmlformats.org/officeDocument/2006/relationships/image" Target="../media/image25.gif"/><Relationship Id="rId1" Type="http://schemas.openxmlformats.org/officeDocument/2006/relationships/slideLayout" Target="../slideLayouts/slideLayout2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gif"/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2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404664"/>
            <a:ext cx="7772400" cy="1470025"/>
          </a:xfrm>
        </p:spPr>
        <p:txBody>
          <a:bodyPr/>
          <a:lstStyle/>
          <a:p>
            <a:r>
              <a:rPr lang="en-GB" smtClean="0">
                <a:solidFill>
                  <a:schemeClr val="bg1"/>
                </a:solidFill>
              </a:rPr>
              <a:t>Mapping </a:t>
            </a:r>
            <a:r>
              <a:rPr lang="en-GB" dirty="0" smtClean="0">
                <a:solidFill>
                  <a:schemeClr val="bg1"/>
                </a:solidFill>
              </a:rPr>
              <a:t>and Landscapes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3" name="Picture 2" descr="view from clough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2060848"/>
            <a:ext cx="5760640" cy="393131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886323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633046" y="304800"/>
            <a:ext cx="7772400" cy="1143000"/>
          </a:xfrm>
        </p:spPr>
        <p:txBody>
          <a:bodyPr/>
          <a:lstStyle/>
          <a:p>
            <a:r>
              <a:rPr lang="en-GB" sz="3600" dirty="0" smtClean="0">
                <a:solidFill>
                  <a:schemeClr val="bg1"/>
                </a:solidFill>
              </a:rPr>
              <a:t>Evaluation and desktop study </a:t>
            </a:r>
            <a:r>
              <a:rPr lang="en-GB" sz="3600" dirty="0">
                <a:solidFill>
                  <a:schemeClr val="bg1"/>
                </a:solidFill>
              </a:rPr>
              <a:t>methods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0631" y="1484313"/>
            <a:ext cx="7895492" cy="4608512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>
                <a:solidFill>
                  <a:schemeClr val="bg1"/>
                </a:solidFill>
              </a:rPr>
              <a:t>Non-intrusive methods: </a:t>
            </a:r>
            <a:endParaRPr lang="en-GB" sz="2400" b="1" dirty="0" smtClean="0">
              <a:solidFill>
                <a:schemeClr val="bg1"/>
              </a:solidFill>
            </a:endParaRPr>
          </a:p>
          <a:p>
            <a:r>
              <a:rPr lang="en-GB" sz="2400" dirty="0" smtClean="0">
                <a:solidFill>
                  <a:schemeClr val="bg1"/>
                </a:solidFill>
              </a:rPr>
              <a:t>The </a:t>
            </a:r>
            <a:r>
              <a:rPr lang="en-GB" sz="2400" dirty="0">
                <a:solidFill>
                  <a:schemeClr val="bg1"/>
                </a:solidFill>
              </a:rPr>
              <a:t>sites and monuments record (SMR</a:t>
            </a:r>
            <a:r>
              <a:rPr lang="en-GB" sz="2400" dirty="0" smtClean="0">
                <a:solidFill>
                  <a:schemeClr val="bg1"/>
                </a:solidFill>
              </a:rPr>
              <a:t>), now called the Historic Environment Record (HER)</a:t>
            </a:r>
          </a:p>
          <a:p>
            <a:r>
              <a:rPr lang="en-GB" sz="2400" dirty="0" smtClean="0">
                <a:solidFill>
                  <a:schemeClr val="bg1"/>
                </a:solidFill>
              </a:rPr>
              <a:t>The Royal Commissions hold </a:t>
            </a:r>
            <a:r>
              <a:rPr lang="en-GB" sz="2400" dirty="0" smtClean="0">
                <a:solidFill>
                  <a:schemeClr val="bg1"/>
                </a:solidFill>
              </a:rPr>
              <a:t>information online and in their collection </a:t>
            </a:r>
          </a:p>
          <a:p>
            <a:r>
              <a:rPr lang="en-GB" sz="2400" dirty="0" smtClean="0">
                <a:solidFill>
                  <a:schemeClr val="bg1"/>
                </a:solidFill>
              </a:rPr>
              <a:t>Key historical evidence: the Victoria County Histories</a:t>
            </a:r>
          </a:p>
          <a:p>
            <a:r>
              <a:rPr lang="en-GB" sz="2400" dirty="0" smtClean="0">
                <a:solidFill>
                  <a:schemeClr val="bg1"/>
                </a:solidFill>
              </a:rPr>
              <a:t>place </a:t>
            </a:r>
            <a:r>
              <a:rPr lang="en-GB" sz="2400" dirty="0">
                <a:solidFill>
                  <a:schemeClr val="bg1"/>
                </a:solidFill>
              </a:rPr>
              <a:t>name </a:t>
            </a:r>
            <a:r>
              <a:rPr lang="en-GB" sz="2400" dirty="0" smtClean="0">
                <a:solidFill>
                  <a:schemeClr val="bg1"/>
                </a:solidFill>
              </a:rPr>
              <a:t>evidence</a:t>
            </a:r>
          </a:p>
          <a:p>
            <a:r>
              <a:rPr lang="en-GB" sz="2400" dirty="0" smtClean="0">
                <a:solidFill>
                  <a:schemeClr val="bg1"/>
                </a:solidFill>
              </a:rPr>
              <a:t>air photos</a:t>
            </a:r>
          </a:p>
          <a:p>
            <a:r>
              <a:rPr lang="en-GB" sz="2400" dirty="0" err="1" smtClean="0">
                <a:solidFill>
                  <a:schemeClr val="bg1"/>
                </a:solidFill>
              </a:rPr>
              <a:t>fieldwalking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</a:p>
          <a:p>
            <a:r>
              <a:rPr lang="en-GB" sz="2400" dirty="0" smtClean="0">
                <a:solidFill>
                  <a:schemeClr val="bg1"/>
                </a:solidFill>
              </a:rPr>
              <a:t>contour surveys</a:t>
            </a:r>
          </a:p>
          <a:p>
            <a:r>
              <a:rPr lang="en-GB" sz="2400" dirty="0" smtClean="0">
                <a:solidFill>
                  <a:schemeClr val="bg1"/>
                </a:solidFill>
              </a:rPr>
              <a:t>geophysics</a:t>
            </a:r>
            <a:endParaRPr lang="en-GB" sz="2400" dirty="0">
              <a:solidFill>
                <a:schemeClr val="bg1"/>
              </a:solidFill>
            </a:endParaRPr>
          </a:p>
          <a:p>
            <a:pPr marL="609600" indent="-609600">
              <a:buFontTx/>
              <a:buNone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510055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1026"/>
          <p:cNvSpPr>
            <a:spLocks noGrp="1" noChangeArrowheads="1"/>
          </p:cNvSpPr>
          <p:nvPr>
            <p:ph type="ctrTitle"/>
          </p:nvPr>
        </p:nvSpPr>
        <p:spPr>
          <a:xfrm>
            <a:off x="650631" y="2"/>
            <a:ext cx="7772400" cy="981075"/>
          </a:xfrm>
        </p:spPr>
        <p:txBody>
          <a:bodyPr/>
          <a:lstStyle/>
          <a:p>
            <a:r>
              <a:rPr lang="en-GB" b="1"/>
              <a:t>Evaluation techniques:</a:t>
            </a:r>
          </a:p>
        </p:txBody>
      </p:sp>
      <p:sp>
        <p:nvSpPr>
          <p:cNvPr id="16387" name="Rectangle 1027"/>
          <p:cNvSpPr>
            <a:spLocks noGrp="1" noChangeArrowheads="1"/>
          </p:cNvSpPr>
          <p:nvPr>
            <p:ph type="subTitle" idx="1"/>
          </p:nvPr>
        </p:nvSpPr>
        <p:spPr>
          <a:xfrm>
            <a:off x="650632" y="5084766"/>
            <a:ext cx="7976089" cy="84137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b="1">
                <a:solidFill>
                  <a:schemeClr val="bg1"/>
                </a:solidFill>
              </a:rPr>
              <a:t>How do we know what’s beneath the surface?</a:t>
            </a:r>
          </a:p>
        </p:txBody>
      </p:sp>
    </p:spTree>
    <p:extLst>
      <p:ext uri="{BB962C8B-B14F-4D97-AF65-F5344CB8AC3E}">
        <p14:creationId xmlns:p14="http://schemas.microsoft.com/office/powerpoint/2010/main" val="40528024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3" name="Text Box 3"/>
          <p:cNvSpPr txBox="1">
            <a:spLocks noChangeArrowheads="1"/>
          </p:cNvSpPr>
          <p:nvPr/>
        </p:nvSpPr>
        <p:spPr bwMode="auto">
          <a:xfrm>
            <a:off x="1475656" y="404664"/>
            <a:ext cx="5832648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en-GB" sz="2800" dirty="0" smtClean="0">
                <a:solidFill>
                  <a:srgbClr val="FFFFFF"/>
                </a:solidFill>
              </a:rPr>
              <a:t>Maiden </a:t>
            </a:r>
            <a:r>
              <a:rPr lang="en-GB" sz="2800" dirty="0" smtClean="0">
                <a:solidFill>
                  <a:srgbClr val="FFFFFF"/>
                </a:solidFill>
              </a:rPr>
              <a:t>Castle </a:t>
            </a:r>
            <a:r>
              <a:rPr lang="en-GB" sz="2800" dirty="0" smtClean="0">
                <a:solidFill>
                  <a:srgbClr val="FFFFFF"/>
                </a:solidFill>
              </a:rPr>
              <a:t>(obvious earthworks</a:t>
            </a:r>
            <a:r>
              <a:rPr lang="en-GB" sz="2800" dirty="0" smtClean="0">
                <a:solidFill>
                  <a:srgbClr val="FFFFFF"/>
                </a:solidFill>
              </a:rPr>
              <a:t>)</a:t>
            </a:r>
          </a:p>
        </p:txBody>
      </p:sp>
      <p:pic>
        <p:nvPicPr>
          <p:cNvPr id="10242" name="Picture 2" descr="http://downloads.bbc.co.uk/rmhttp/schools/primaryhistory/images/romans/invasion/r_maiden_castle_actual_photo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3441" y="1268759"/>
            <a:ext cx="4602815" cy="4745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87081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6" name="Picture 2" descr="mous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7109" y="1200495"/>
            <a:ext cx="5543163" cy="4256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7107" name="Text Box 3"/>
          <p:cNvSpPr txBox="1">
            <a:spLocks noChangeArrowheads="1"/>
          </p:cNvSpPr>
          <p:nvPr/>
        </p:nvSpPr>
        <p:spPr bwMode="auto">
          <a:xfrm>
            <a:off x="1406769" y="5562600"/>
            <a:ext cx="6471138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en-GB" sz="2800" smtClean="0">
                <a:solidFill>
                  <a:srgbClr val="FFFFFF"/>
                </a:solidFill>
              </a:rPr>
              <a:t>Mousa: a rare example of standing building dating to the Iron Age (Shetland)</a:t>
            </a:r>
          </a:p>
        </p:txBody>
      </p:sp>
    </p:spTree>
    <p:extLst>
      <p:ext uri="{BB962C8B-B14F-4D97-AF65-F5344CB8AC3E}">
        <p14:creationId xmlns:p14="http://schemas.microsoft.com/office/powerpoint/2010/main" val="36081309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2" descr="fldwal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346" y="1352111"/>
            <a:ext cx="6395982" cy="4499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971600" y="354091"/>
            <a:ext cx="77048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Fieldwalking</a:t>
            </a:r>
            <a:r>
              <a:rPr lang="en-GB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: </a:t>
            </a:r>
          </a:p>
          <a:p>
            <a:r>
              <a:rPr lang="en-GB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Systematically collecting finds from the soil surface</a:t>
            </a:r>
            <a:endParaRPr lang="en-GB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8929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1026" descr="puxton fieldwkg"/>
          <p:cNvPicPr>
            <a:picLocks noChangeAspect="1" noChangeArrowheads="1"/>
          </p:cNvPicPr>
          <p:nvPr/>
        </p:nvPicPr>
        <p:blipFill>
          <a:blip r:embed="rId2">
            <a:lum contrast="2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04776"/>
            <a:ext cx="4073769" cy="6753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411" name="Text Box 1027"/>
          <p:cNvSpPr txBox="1">
            <a:spLocks noChangeArrowheads="1"/>
          </p:cNvSpPr>
          <p:nvPr/>
        </p:nvSpPr>
        <p:spPr bwMode="auto">
          <a:xfrm>
            <a:off x="5105400" y="14478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en-GB" sz="2400" smtClean="0">
                <a:solidFill>
                  <a:srgbClr val="000000"/>
                </a:solidFill>
              </a:rPr>
              <a:t>Fieldwalking plots</a:t>
            </a:r>
          </a:p>
        </p:txBody>
      </p:sp>
    </p:spTree>
    <p:extLst>
      <p:ext uri="{BB962C8B-B14F-4D97-AF65-F5344CB8AC3E}">
        <p14:creationId xmlns:p14="http://schemas.microsoft.com/office/powerpoint/2010/main" val="6732672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baldock-bypas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046" y="609603"/>
            <a:ext cx="4800600" cy="4779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507" name="Text Box 3"/>
          <p:cNvSpPr txBox="1">
            <a:spLocks noChangeArrowheads="1"/>
          </p:cNvSpPr>
          <p:nvPr/>
        </p:nvSpPr>
        <p:spPr bwMode="auto">
          <a:xfrm>
            <a:off x="5697415" y="762002"/>
            <a:ext cx="3124200" cy="46628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en-GB" smtClean="0">
                <a:solidFill>
                  <a:srgbClr val="000000"/>
                </a:solidFill>
              </a:rPr>
              <a:t>After almost 70 years of campaigning and inquiries, Baldock is set to get its bypass. </a:t>
            </a:r>
          </a:p>
          <a:p>
            <a:pPr fontAlgn="base">
              <a:spcBef>
                <a:spcPct val="50000"/>
              </a:spcBef>
              <a:spcAft>
                <a:spcPct val="0"/>
              </a:spcAft>
            </a:pPr>
            <a:endParaRPr lang="en-GB" smtClean="0">
              <a:solidFill>
                <a:srgbClr val="000000"/>
              </a:solidFill>
            </a:endParaRPr>
          </a:p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en-GB" smtClean="0">
                <a:solidFill>
                  <a:srgbClr val="000000"/>
                </a:solidFill>
              </a:rPr>
              <a:t>The are measures to minimize the environmental impact, including the creation of special habitats and an archaeological survey.</a:t>
            </a:r>
          </a:p>
          <a:p>
            <a:pPr fontAlgn="base">
              <a:spcBef>
                <a:spcPct val="50000"/>
              </a:spcBef>
              <a:spcAft>
                <a:spcPct val="0"/>
              </a:spcAft>
            </a:pPr>
            <a:endParaRPr lang="en-GB" smtClean="0">
              <a:solidFill>
                <a:srgbClr val="000000"/>
              </a:solidFill>
            </a:endParaRPr>
          </a:p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en-GB" smtClean="0">
                <a:solidFill>
                  <a:srgbClr val="000000"/>
                </a:solidFill>
              </a:rPr>
              <a:t>Two potential routes were investigated: east of the town and west of the town.</a:t>
            </a:r>
          </a:p>
          <a:p>
            <a:pPr fontAlgn="base">
              <a:spcBef>
                <a:spcPct val="50000"/>
              </a:spcBef>
              <a:spcAft>
                <a:spcPct val="0"/>
              </a:spcAft>
            </a:pPr>
            <a:endParaRPr lang="en-GB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73048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38" name="Object 2"/>
          <p:cNvGraphicFramePr>
            <a:graphicFrameLocks noChangeAspect="1"/>
          </p:cNvGraphicFramePr>
          <p:nvPr/>
        </p:nvGraphicFramePr>
        <p:xfrm>
          <a:off x="428625" y="214313"/>
          <a:ext cx="8429625" cy="6489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Document" r:id="rId4" imgW="5260848" imgH="3739896" progId="Word.Document.8">
                  <p:embed/>
                </p:oleObj>
              </mc:Choice>
              <mc:Fallback>
                <p:oleObj name="Document" r:id="rId4" imgW="5260848" imgH="3739896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lum contrast="6000"/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8625" y="214313"/>
                        <a:ext cx="8429625" cy="6489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357483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27050" y="260351"/>
            <a:ext cx="7886700" cy="1296442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3200" dirty="0" err="1" smtClean="0">
                <a:solidFill>
                  <a:schemeClr val="bg1"/>
                </a:solidFill>
              </a:rPr>
              <a:t>Cropmarks</a:t>
            </a:r>
            <a:r>
              <a:rPr lang="en-GB" sz="3200" dirty="0" smtClean="0">
                <a:solidFill>
                  <a:schemeClr val="bg1"/>
                </a:solidFill>
              </a:rPr>
              <a:t> of barrows</a:t>
            </a:r>
            <a:endParaRPr lang="en-GB" sz="3200" dirty="0">
              <a:solidFill>
                <a:schemeClr val="bg1"/>
              </a:solidFill>
            </a:endParaRPr>
          </a:p>
        </p:txBody>
      </p:sp>
      <p:pic>
        <p:nvPicPr>
          <p:cNvPr id="13315" name="Picture 5" descr="http://www.damerhamarchaeology.org/images/damerham_aerial_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701687"/>
            <a:ext cx="6919259" cy="4561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47174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362" name="Object 2"/>
          <p:cNvGraphicFramePr>
            <a:graphicFrameLocks noChangeAspect="1"/>
          </p:cNvGraphicFramePr>
          <p:nvPr/>
        </p:nvGraphicFramePr>
        <p:xfrm>
          <a:off x="1830388" y="914400"/>
          <a:ext cx="5521325" cy="4827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3" name="Document" r:id="rId4" imgW="5257800" imgH="4242816" progId="Word.Document.8">
                  <p:embed/>
                </p:oleObj>
              </mc:Choice>
              <mc:Fallback>
                <p:oleObj name="Document" r:id="rId4" imgW="5257800" imgH="4242816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lum bright="18000" contrast="6000"/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30388" y="914400"/>
                        <a:ext cx="5521325" cy="48275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363" name="Text Box 3"/>
          <p:cNvSpPr txBox="1">
            <a:spLocks noChangeArrowheads="1"/>
          </p:cNvSpPr>
          <p:nvPr/>
        </p:nvSpPr>
        <p:spPr bwMode="auto">
          <a:xfrm>
            <a:off x="1600200" y="5791200"/>
            <a:ext cx="60960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dirty="0" err="1">
                <a:solidFill>
                  <a:schemeClr val="bg1"/>
                </a:solidFill>
              </a:rPr>
              <a:t>Cropmarks</a:t>
            </a:r>
            <a:r>
              <a:rPr lang="en-GB" dirty="0">
                <a:solidFill>
                  <a:schemeClr val="bg1"/>
                </a:solidFill>
              </a:rPr>
              <a:t> from the site of a medieval manor</a:t>
            </a:r>
          </a:p>
        </p:txBody>
      </p:sp>
    </p:spTree>
    <p:extLst>
      <p:ext uri="{BB962C8B-B14F-4D97-AF65-F5344CB8AC3E}">
        <p14:creationId xmlns:p14="http://schemas.microsoft.com/office/powerpoint/2010/main" val="30990555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Newton Kyme Roman fort, North Yorkshire. The dry conditions revealed a wealth of detail within the fort, with ditches and pits showing as dark green. The road through the fort shows as a broad, pale strip flanked by the finer lines of buildings and alleyways. Image Copyright - English Heritage/NMA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375" y="500063"/>
            <a:ext cx="5857875" cy="401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7" name="TextBox 5"/>
          <p:cNvSpPr txBox="1">
            <a:spLocks noChangeArrowheads="1"/>
          </p:cNvSpPr>
          <p:nvPr/>
        </p:nvSpPr>
        <p:spPr bwMode="auto">
          <a:xfrm>
            <a:off x="571500" y="4826000"/>
            <a:ext cx="7358063" cy="1755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eaLnBrk="1" hangingPunct="1"/>
            <a:r>
              <a:rPr lang="en-US" dirty="0"/>
              <a:t> </a:t>
            </a:r>
            <a:r>
              <a:rPr lang="en-US" dirty="0">
                <a:solidFill>
                  <a:schemeClr val="bg1"/>
                </a:solidFill>
              </a:rPr>
              <a:t>Recent air photo of a Roman fort in Newton </a:t>
            </a:r>
            <a:r>
              <a:rPr lang="en-US" dirty="0" err="1">
                <a:solidFill>
                  <a:schemeClr val="bg1"/>
                </a:solidFill>
              </a:rPr>
              <a:t>Kyme</a:t>
            </a:r>
            <a:r>
              <a:rPr lang="en-US" dirty="0">
                <a:solidFill>
                  <a:schemeClr val="bg1"/>
                </a:solidFill>
              </a:rPr>
              <a:t>, North Yorkshire. Fort is bigger than previously thought, with a larger, stronger </a:t>
            </a:r>
            <a:r>
              <a:rPr lang="en-GB" dirty="0">
                <a:solidFill>
                  <a:schemeClr val="bg1"/>
                </a:solidFill>
              </a:rPr>
              <a:t>defence</a:t>
            </a:r>
            <a:r>
              <a:rPr lang="en-US" dirty="0">
                <a:solidFill>
                  <a:schemeClr val="bg1"/>
                </a:solidFill>
              </a:rPr>
              <a:t> built in 290AD covering 7 ha, with stone walls up to 3m thick and a ditch 15 m wide. Signs of buildings, roads and other activity within the fort.</a:t>
            </a:r>
            <a:r>
              <a:rPr lang="en-GB" dirty="0">
                <a:solidFill>
                  <a:schemeClr val="bg1"/>
                </a:solidFill>
              </a:rPr>
              <a:t/>
            </a:r>
            <a:br>
              <a:rPr lang="en-GB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74429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4" descr="AP guid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1700213"/>
            <a:ext cx="6911975" cy="3894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581084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:\ebg1\Classes\moats_earthwor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7262" y="0"/>
            <a:ext cx="5556738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23528" y="260648"/>
            <a:ext cx="2808312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</a:rPr>
              <a:t>In Landscape archaeology, we try to look at sites in their  geographical and cultural setting. Sites aren’t just circles on a map; we look at the whole landscape.</a:t>
            </a:r>
          </a:p>
          <a:p>
            <a:endParaRPr lang="en-GB" sz="2400" dirty="0" smtClean="0">
              <a:solidFill>
                <a:schemeClr val="bg1"/>
              </a:solidFill>
            </a:endParaRPr>
          </a:p>
          <a:p>
            <a:r>
              <a:rPr lang="en-GB" sz="2400" dirty="0" smtClean="0">
                <a:solidFill>
                  <a:schemeClr val="bg1"/>
                </a:solidFill>
              </a:rPr>
              <a:t>Air photos are plotted onto modern maps, so we can see how historic and prehistoric sites fit in to  today’s landscape.</a:t>
            </a: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12373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H:\ebg1\Classes\rig_earthwk.gif"/>
          <p:cNvPicPr>
            <a:picLocks noChangeAspect="1" noChangeArrowheads="1"/>
          </p:cNvPicPr>
          <p:nvPr/>
        </p:nvPicPr>
        <p:blipFill>
          <a:blip r:embed="rId2" cstate="print">
            <a:lum bright="18000" contrast="1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247"/>
          <a:stretch>
            <a:fillRect/>
          </a:stretch>
        </p:blipFill>
        <p:spPr bwMode="auto">
          <a:xfrm>
            <a:off x="467544" y="2566578"/>
            <a:ext cx="5976664" cy="40307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23528" y="332656"/>
            <a:ext cx="849694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chemeClr val="bg1"/>
                </a:solidFill>
              </a:rPr>
              <a:t>Medieval village surrounded by its original strip fields. These are now planted over by hedges dating to the Agricultural Improvements of the 18</a:t>
            </a:r>
            <a:r>
              <a:rPr lang="en-GB" sz="2800" baseline="30000" dirty="0" smtClean="0">
                <a:solidFill>
                  <a:schemeClr val="bg1"/>
                </a:solidFill>
              </a:rPr>
              <a:t>th</a:t>
            </a:r>
            <a:r>
              <a:rPr lang="en-GB" sz="2800" dirty="0" smtClean="0">
                <a:solidFill>
                  <a:schemeClr val="bg1"/>
                </a:solidFill>
              </a:rPr>
              <a:t> -19</a:t>
            </a:r>
            <a:r>
              <a:rPr lang="en-GB" sz="2800" baseline="30000" dirty="0" smtClean="0">
                <a:solidFill>
                  <a:schemeClr val="bg1"/>
                </a:solidFill>
              </a:rPr>
              <a:t>th</a:t>
            </a:r>
            <a:r>
              <a:rPr lang="en-GB" sz="2800" dirty="0" smtClean="0">
                <a:solidFill>
                  <a:schemeClr val="bg1"/>
                </a:solidFill>
              </a:rPr>
              <a:t> century, but the original landscape is still visible. </a:t>
            </a: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0219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1" descr="AP ridgy furrow and tunnel_NEW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613" y="1000125"/>
            <a:ext cx="8232775" cy="485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089639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1" descr="ridge and furrow AP w enclosures_NEW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777834"/>
            <a:ext cx="5472607" cy="4523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043608" y="332656"/>
            <a:ext cx="71287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chemeClr val="bg1"/>
                </a:solidFill>
              </a:rPr>
              <a:t>There are two phases represented here: </a:t>
            </a:r>
          </a:p>
          <a:p>
            <a:r>
              <a:rPr lang="en-GB" sz="2800" dirty="0" smtClean="0">
                <a:solidFill>
                  <a:schemeClr val="bg1"/>
                </a:solidFill>
              </a:rPr>
              <a:t>What are they?</a:t>
            </a: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98595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4" descr="dartmoor ap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0"/>
            <a:ext cx="4986337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175432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4" descr="dartmoor ap2 guid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0"/>
            <a:ext cx="5070475" cy="688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522572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4" descr="dartmoor ap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4625" y="-57150"/>
            <a:ext cx="6254750" cy="6972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523451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4" descr="dartmoor ap3 guid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3688" y="69850"/>
            <a:ext cx="6016625" cy="671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4274290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4" descr="dartmoor ap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51" t="3059" r="6551" b="7162"/>
          <a:stretch>
            <a:fillRect/>
          </a:stretch>
        </p:blipFill>
        <p:spPr bwMode="auto">
          <a:xfrm>
            <a:off x="2143125" y="214313"/>
            <a:ext cx="4929188" cy="628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2009071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N:\Misc\norfolk field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73117"/>
            <a:ext cx="5077557" cy="5773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059832" y="766769"/>
            <a:ext cx="28083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Roman Road</a:t>
            </a:r>
            <a:endParaRPr lang="en-GB" sz="2000" dirty="0"/>
          </a:p>
        </p:txBody>
      </p:sp>
      <p:sp>
        <p:nvSpPr>
          <p:cNvPr id="3" name="Left Arrow 2"/>
          <p:cNvSpPr/>
          <p:nvPr/>
        </p:nvSpPr>
        <p:spPr>
          <a:xfrm>
            <a:off x="3059832" y="1124744"/>
            <a:ext cx="701582" cy="2880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6012160" y="692696"/>
            <a:ext cx="266429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chemeClr val="bg1"/>
                </a:solidFill>
              </a:rPr>
              <a:t>Roman road cuts at an angle through earlier field systems. If the fields were built after the road, they would have been aligned onto it.</a:t>
            </a: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563888" y="573117"/>
            <a:ext cx="288032" cy="3356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5588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N:\Misc\roddon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04" b="19257"/>
          <a:stretch/>
        </p:blipFill>
        <p:spPr bwMode="auto">
          <a:xfrm>
            <a:off x="971600" y="1412776"/>
            <a:ext cx="4926205" cy="49964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747" name="Text Box 3"/>
          <p:cNvSpPr txBox="1">
            <a:spLocks noChangeArrowheads="1"/>
          </p:cNvSpPr>
          <p:nvPr/>
        </p:nvSpPr>
        <p:spPr bwMode="auto">
          <a:xfrm>
            <a:off x="6156176" y="1268760"/>
            <a:ext cx="2532185" cy="5262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sz="32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Roddons</a:t>
            </a:r>
            <a:r>
              <a:rPr lang="en-GB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:</a:t>
            </a:r>
          </a:p>
          <a:p>
            <a:pPr eaLnBrk="1" hangingPunct="1">
              <a:spcBef>
                <a:spcPct val="50000"/>
              </a:spcBef>
            </a:pPr>
            <a:r>
              <a:rPr lang="en-GB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Traces of former river and stream channels. The white marks are the silt in the former river beds, now raised up above the surrounding </a:t>
            </a:r>
            <a:r>
              <a:rPr lang="en-GB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peatlands</a:t>
            </a:r>
            <a:r>
              <a:rPr lang="en-GB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which have eroded away.</a:t>
            </a:r>
            <a:endParaRPr lang="en-GB" sz="2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27584" y="260648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chemeClr val="bg1"/>
                </a:solidFill>
              </a:rPr>
              <a:t>We can also look at relict environmental features like these old river beds called ‘</a:t>
            </a:r>
            <a:r>
              <a:rPr lang="en-GB" sz="2800" dirty="0" err="1" smtClean="0">
                <a:solidFill>
                  <a:schemeClr val="bg1"/>
                </a:solidFill>
              </a:rPr>
              <a:t>roddons</a:t>
            </a:r>
            <a:r>
              <a:rPr lang="en-GB" sz="2800" dirty="0" smtClean="0">
                <a:solidFill>
                  <a:schemeClr val="bg1"/>
                </a:solidFill>
              </a:rPr>
              <a:t>’. </a:t>
            </a: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70422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Place-names also give clues to origins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6995120" cy="4525963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Bryn: hill</a:t>
            </a:r>
          </a:p>
          <a:p>
            <a:r>
              <a:rPr lang="en-GB" dirty="0" err="1" smtClean="0">
                <a:solidFill>
                  <a:schemeClr val="bg1"/>
                </a:solidFill>
              </a:rPr>
              <a:t>Gaer</a:t>
            </a:r>
            <a:r>
              <a:rPr lang="en-GB" dirty="0" smtClean="0">
                <a:solidFill>
                  <a:schemeClr val="bg1"/>
                </a:solidFill>
              </a:rPr>
              <a:t>: fort or camp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Pen: head or top</a:t>
            </a:r>
          </a:p>
          <a:p>
            <a:r>
              <a:rPr lang="en-GB" dirty="0" err="1" smtClean="0">
                <a:solidFill>
                  <a:schemeClr val="bg1"/>
                </a:solidFill>
              </a:rPr>
              <a:t>Cwm</a:t>
            </a:r>
            <a:r>
              <a:rPr lang="en-GB" dirty="0" smtClean="0">
                <a:solidFill>
                  <a:schemeClr val="bg1"/>
                </a:solidFill>
              </a:rPr>
              <a:t>: valley</a:t>
            </a:r>
          </a:p>
          <a:p>
            <a:r>
              <a:rPr lang="en-GB" dirty="0" err="1" smtClean="0">
                <a:solidFill>
                  <a:schemeClr val="bg1"/>
                </a:solidFill>
              </a:rPr>
              <a:t>Brechfa</a:t>
            </a:r>
            <a:r>
              <a:rPr lang="en-GB" dirty="0" smtClean="0">
                <a:solidFill>
                  <a:schemeClr val="bg1"/>
                </a:solidFill>
              </a:rPr>
              <a:t>: mottled place</a:t>
            </a:r>
          </a:p>
          <a:p>
            <a:r>
              <a:rPr lang="en-GB" dirty="0" err="1" smtClean="0">
                <a:solidFill>
                  <a:schemeClr val="bg1"/>
                </a:solidFill>
              </a:rPr>
              <a:t>Cefn</a:t>
            </a:r>
            <a:r>
              <a:rPr lang="en-GB" dirty="0" smtClean="0">
                <a:solidFill>
                  <a:schemeClr val="bg1"/>
                </a:solidFill>
              </a:rPr>
              <a:t>: ridge (</a:t>
            </a:r>
            <a:r>
              <a:rPr lang="en-GB" dirty="0" err="1" smtClean="0">
                <a:solidFill>
                  <a:schemeClr val="bg1"/>
                </a:solidFill>
              </a:rPr>
              <a:t>Cefn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banadl</a:t>
            </a:r>
            <a:r>
              <a:rPr lang="en-GB" dirty="0" smtClean="0">
                <a:solidFill>
                  <a:schemeClr val="bg1"/>
                </a:solidFill>
              </a:rPr>
              <a:t>: ridge of broom)</a:t>
            </a:r>
          </a:p>
          <a:p>
            <a:r>
              <a:rPr lang="en-GB" dirty="0" err="1" smtClean="0">
                <a:solidFill>
                  <a:schemeClr val="bg1"/>
                </a:solidFill>
              </a:rPr>
              <a:t>Cwrt</a:t>
            </a:r>
            <a:r>
              <a:rPr lang="en-GB" dirty="0" smtClean="0">
                <a:solidFill>
                  <a:schemeClr val="bg1"/>
                </a:solidFill>
              </a:rPr>
              <a:t>: court or mansion</a:t>
            </a:r>
          </a:p>
          <a:p>
            <a:r>
              <a:rPr lang="en-GB" dirty="0" err="1" smtClean="0">
                <a:solidFill>
                  <a:schemeClr val="bg1"/>
                </a:solidFill>
              </a:rPr>
              <a:t>Llwyn</a:t>
            </a:r>
            <a:r>
              <a:rPr lang="en-GB" dirty="0" smtClean="0">
                <a:solidFill>
                  <a:schemeClr val="bg1"/>
                </a:solidFill>
              </a:rPr>
              <a:t>: bush or grove</a:t>
            </a:r>
          </a:p>
          <a:p>
            <a:r>
              <a:rPr lang="en-GB" dirty="0" err="1" smtClean="0">
                <a:solidFill>
                  <a:schemeClr val="bg1"/>
                </a:solidFill>
              </a:rPr>
              <a:t>Mawr</a:t>
            </a:r>
            <a:r>
              <a:rPr lang="en-GB" dirty="0" smtClean="0">
                <a:solidFill>
                  <a:schemeClr val="bg1"/>
                </a:solidFill>
              </a:rPr>
              <a:t>: big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 smtClean="0">
                <a:solidFill>
                  <a:schemeClr val="bg1"/>
                </a:solidFill>
              </a:rPr>
              <a:t>Place-names give clues to origins</a:t>
            </a:r>
            <a:endParaRPr lang="en-GB" sz="3600" dirty="0">
              <a:solidFill>
                <a:schemeClr val="bg1"/>
              </a:solidFill>
            </a:endParaRPr>
          </a:p>
        </p:txBody>
      </p:sp>
      <p:pic>
        <p:nvPicPr>
          <p:cNvPr id="4" name="Content Placeholder 3" descr="pen y gaer map OS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8750" t="56417" r="13750" b="7424"/>
          <a:stretch>
            <a:fillRect/>
          </a:stretch>
        </p:blipFill>
        <p:spPr>
          <a:xfrm>
            <a:off x="467544" y="1196752"/>
            <a:ext cx="8208912" cy="5394061"/>
          </a:xfrm>
          <a:ln>
            <a:solidFill>
              <a:srgbClr val="FF0000"/>
            </a:solidFill>
          </a:ln>
        </p:spPr>
      </p:pic>
      <p:sp>
        <p:nvSpPr>
          <p:cNvPr id="5" name="Oval 4"/>
          <p:cNvSpPr/>
          <p:nvPr/>
        </p:nvSpPr>
        <p:spPr>
          <a:xfrm>
            <a:off x="6084168" y="2780928"/>
            <a:ext cx="504056" cy="432048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5004048" y="4725144"/>
            <a:ext cx="1080120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5508104" y="1628800"/>
            <a:ext cx="504056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6732240" y="4221088"/>
            <a:ext cx="1584176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Roman Road</a:t>
            </a:r>
            <a:endParaRPr lang="en-GB" sz="2000" b="1" dirty="0"/>
          </a:p>
        </p:txBody>
      </p:sp>
      <p:sp>
        <p:nvSpPr>
          <p:cNvPr id="10" name="Left Arrow 9"/>
          <p:cNvSpPr/>
          <p:nvPr/>
        </p:nvSpPr>
        <p:spPr>
          <a:xfrm>
            <a:off x="6516216" y="4365104"/>
            <a:ext cx="216024" cy="144016"/>
          </a:xfrm>
          <a:prstGeom prst="lef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Place-names in the </a:t>
            </a:r>
            <a:r>
              <a:rPr lang="en-GB" sz="3200" b="1" dirty="0" err="1" smtClean="0">
                <a:solidFill>
                  <a:schemeClr val="bg1"/>
                </a:solidFill>
              </a:rPr>
              <a:t>Danelaw</a:t>
            </a:r>
            <a:r>
              <a:rPr lang="en-GB" sz="3200" b="1" dirty="0" smtClean="0">
                <a:solidFill>
                  <a:schemeClr val="bg1"/>
                </a:solidFill>
              </a:rPr>
              <a:t> (note Roman Roads)</a:t>
            </a:r>
            <a:endParaRPr lang="en-GB" sz="3200" b="1" dirty="0">
              <a:solidFill>
                <a:schemeClr val="bg1"/>
              </a:solidFill>
            </a:endParaRPr>
          </a:p>
        </p:txBody>
      </p:sp>
      <p:pic>
        <p:nvPicPr>
          <p:cNvPr id="5" name="Picture 4" descr="Danelaw map_NEW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22904" y="1556792"/>
            <a:ext cx="5721096" cy="501091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1520" y="1844824"/>
            <a:ext cx="30598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</a:rPr>
              <a:t>‘-</a:t>
            </a:r>
            <a:r>
              <a:rPr lang="en-GB" sz="2400" b="1" dirty="0" smtClean="0">
                <a:solidFill>
                  <a:schemeClr val="bg1"/>
                </a:solidFill>
              </a:rPr>
              <a:t>by</a:t>
            </a:r>
            <a:r>
              <a:rPr lang="en-GB" sz="2400" dirty="0" smtClean="0">
                <a:solidFill>
                  <a:schemeClr val="bg1"/>
                </a:solidFill>
              </a:rPr>
              <a:t>’ =village, town</a:t>
            </a:r>
          </a:p>
          <a:p>
            <a:r>
              <a:rPr lang="en-GB" sz="2400" dirty="0" smtClean="0">
                <a:solidFill>
                  <a:schemeClr val="bg1"/>
                </a:solidFill>
              </a:rPr>
              <a:t>‘-</a:t>
            </a:r>
            <a:r>
              <a:rPr lang="en-GB" sz="2400" b="1" dirty="0" err="1" smtClean="0">
                <a:solidFill>
                  <a:schemeClr val="bg1"/>
                </a:solidFill>
              </a:rPr>
              <a:t>thorpe</a:t>
            </a:r>
            <a:r>
              <a:rPr lang="en-GB" sz="2400" dirty="0" smtClean="0">
                <a:solidFill>
                  <a:schemeClr val="bg1"/>
                </a:solidFill>
              </a:rPr>
              <a:t>’ = secondary settlement</a:t>
            </a:r>
          </a:p>
          <a:p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95536" y="1340768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FF0000"/>
                </a:solidFill>
              </a:rPr>
              <a:t>NORSE</a:t>
            </a:r>
            <a:endParaRPr lang="en-GB" sz="2400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51520" y="3212976"/>
            <a:ext cx="302433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00B0F0"/>
                </a:solidFill>
              </a:rPr>
              <a:t>ANGLO-SAXON</a:t>
            </a:r>
          </a:p>
          <a:p>
            <a:r>
              <a:rPr lang="en-GB" sz="2400" b="1" dirty="0" smtClean="0">
                <a:solidFill>
                  <a:schemeClr val="bg1"/>
                </a:solidFill>
              </a:rPr>
              <a:t>‘</a:t>
            </a:r>
            <a:r>
              <a:rPr lang="en-GB" sz="2400" b="1" dirty="0" err="1" smtClean="0">
                <a:solidFill>
                  <a:schemeClr val="bg1"/>
                </a:solidFill>
              </a:rPr>
              <a:t>ing</a:t>
            </a:r>
            <a:r>
              <a:rPr lang="en-GB" sz="2400" b="1" dirty="0" smtClean="0">
                <a:solidFill>
                  <a:schemeClr val="bg1"/>
                </a:solidFill>
              </a:rPr>
              <a:t>’ </a:t>
            </a:r>
            <a:r>
              <a:rPr lang="en-GB" sz="2400" dirty="0" smtClean="0">
                <a:solidFill>
                  <a:schemeClr val="bg1"/>
                </a:solidFill>
              </a:rPr>
              <a:t>or ‘</a:t>
            </a:r>
            <a:r>
              <a:rPr lang="en-GB" sz="2400" dirty="0" err="1" smtClean="0">
                <a:solidFill>
                  <a:schemeClr val="bg1"/>
                </a:solidFill>
              </a:rPr>
              <a:t>inga</a:t>
            </a:r>
            <a:r>
              <a:rPr lang="en-GB" sz="2400" dirty="0" smtClean="0">
                <a:solidFill>
                  <a:schemeClr val="bg1"/>
                </a:solidFill>
              </a:rPr>
              <a:t>’= place of</a:t>
            </a:r>
          </a:p>
          <a:p>
            <a:r>
              <a:rPr lang="en-GB" sz="2400" dirty="0" smtClean="0">
                <a:solidFill>
                  <a:schemeClr val="bg1"/>
                </a:solidFill>
              </a:rPr>
              <a:t>‘worth’= enclosure</a:t>
            </a:r>
          </a:p>
          <a:p>
            <a:r>
              <a:rPr lang="en-GB" sz="2400" dirty="0" smtClean="0">
                <a:solidFill>
                  <a:schemeClr val="bg1"/>
                </a:solidFill>
              </a:rPr>
              <a:t>‘ton’ = town</a:t>
            </a:r>
          </a:p>
          <a:p>
            <a:r>
              <a:rPr lang="en-GB" sz="2400" dirty="0" smtClean="0">
                <a:solidFill>
                  <a:schemeClr val="bg1"/>
                </a:solidFill>
              </a:rPr>
              <a:t>‘borough’= fortified place</a:t>
            </a:r>
          </a:p>
          <a:p>
            <a:r>
              <a:rPr lang="en-GB" sz="2400" dirty="0" smtClean="0">
                <a:solidFill>
                  <a:schemeClr val="bg1"/>
                </a:solidFill>
              </a:rPr>
              <a:t>‘ham’= Old English for ‘village’</a:t>
            </a:r>
            <a:endParaRPr lang="en-GB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268203" rIns="91440" bIns="44436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1200" smtClean="0">
                <a:solidFill>
                  <a:srgbClr val="006600"/>
                </a:solidFill>
                <a:latin typeface="Verdana" pitchFamily="34" charset="0"/>
                <a:cs typeface="Arial" pitchFamily="34" charset="0"/>
              </a:rPr>
              <a:t>Grid references explained...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800" smtClean="0">
                <a:solidFill>
                  <a:srgbClr val="444444"/>
                </a:solidFill>
                <a:latin typeface="Verdana" pitchFamily="34" charset="0"/>
                <a:cs typeface="Arial" pitchFamily="34" charset="0"/>
              </a:rPr>
              <a:t>  </a:t>
            </a:r>
            <a:endParaRPr lang="en-US" sz="110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20700" smtClean="0">
                <a:solidFill>
                  <a:srgbClr val="444444"/>
                </a:solidFill>
                <a:latin typeface="Verdana" pitchFamily="34" charset="0"/>
                <a:cs typeface="Arial" pitchFamily="34" charset="0"/>
              </a:rPr>
              <a:t/>
            </a:r>
            <a:br>
              <a:rPr lang="en-US" sz="20700" smtClean="0">
                <a:solidFill>
                  <a:srgbClr val="444444"/>
                </a:solidFill>
                <a:latin typeface="Verdana" pitchFamily="34" charset="0"/>
                <a:cs typeface="Arial" pitchFamily="34" charset="0"/>
              </a:rPr>
            </a:br>
            <a:endParaRPr lang="en-US" sz="20700" smtClean="0">
              <a:solidFill>
                <a:srgbClr val="444444"/>
              </a:solidFill>
              <a:latin typeface="Verdana" pitchFamily="34" charset="0"/>
              <a:cs typeface="Arial" pitchFamily="34" charset="0"/>
            </a:endParaRPr>
          </a:p>
        </p:txBody>
      </p:sp>
      <p:pic>
        <p:nvPicPr>
          <p:cNvPr id="1026" name="Picture 2" descr="http://www.dgerc.org.uk/files/dgerc/images/osgrid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3400" y="836712"/>
            <a:ext cx="3490600" cy="6021288"/>
          </a:xfrm>
          <a:prstGeom prst="rect">
            <a:avLst/>
          </a:prstGeom>
          <a:noFill/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0" y="0"/>
            <a:ext cx="9144000" cy="922114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defRPr/>
            </a:pPr>
            <a:r>
              <a:rPr lang="en-GB" sz="4400" dirty="0" smtClean="0">
                <a:solidFill>
                  <a:prstClr val="black"/>
                </a:solidFill>
              </a:rPr>
              <a:t>Grid References and the National Grid</a:t>
            </a:r>
            <a:endParaRPr lang="en-GB" sz="4400" dirty="0">
              <a:solidFill>
                <a:prstClr val="black"/>
              </a:solidFill>
            </a:endParaRPr>
          </a:p>
        </p:txBody>
      </p:sp>
      <p:pic>
        <p:nvPicPr>
          <p:cNvPr id="1028" name="Picture 4" descr="Example grid referenc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327705"/>
            <a:ext cx="4464496" cy="3530295"/>
          </a:xfrm>
          <a:prstGeom prst="rect">
            <a:avLst/>
          </a:prstGeom>
          <a:noFill/>
        </p:spPr>
      </p:pic>
      <p:sp>
        <p:nvSpPr>
          <p:cNvPr id="10" name="TextBox 9"/>
          <p:cNvSpPr txBox="1"/>
          <p:nvPr/>
        </p:nvSpPr>
        <p:spPr>
          <a:xfrm>
            <a:off x="0" y="980728"/>
            <a:ext cx="57241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An OS map is split into grid squares by horizontal and vertical lines known as </a:t>
            </a:r>
            <a:r>
              <a:rPr lang="en-US" sz="24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Eastings</a:t>
            </a:r>
            <a:r>
              <a:rPr lang="en-US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(East-West) and </a:t>
            </a:r>
            <a:r>
              <a:rPr lang="en-US" sz="24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Northings</a:t>
            </a:r>
            <a:r>
              <a:rPr lang="en-US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(North-South). </a:t>
            </a:r>
            <a:r>
              <a:rPr lang="en-US" sz="24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Eastings</a:t>
            </a:r>
            <a:r>
              <a:rPr lang="en-US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increase as you go east (left to right) and </a:t>
            </a:r>
            <a:r>
              <a:rPr lang="en-US" sz="24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northings</a:t>
            </a:r>
            <a:r>
              <a:rPr lang="en-US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increase as you go north (bottom to top).</a:t>
            </a:r>
            <a:endParaRPr lang="en-GB" sz="2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872835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252536" y="188640"/>
            <a:ext cx="4968552" cy="6480720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en-US" dirty="0" smtClean="0"/>
              <a:t>	</a:t>
            </a:r>
            <a:r>
              <a:rPr lang="en-US" sz="3600" dirty="0" smtClean="0">
                <a:latin typeface="Arial" pitchFamily="34" charset="0"/>
                <a:cs typeface="Arial" pitchFamily="34" charset="0"/>
              </a:rPr>
              <a:t>Any point on the map can be identified with a grid reference. We refer to the SW point of the grid square that our point is in. Always give the </a:t>
            </a:r>
            <a:r>
              <a:rPr lang="en-US" sz="3600" dirty="0" err="1" smtClean="0">
                <a:latin typeface="Arial" pitchFamily="34" charset="0"/>
                <a:cs typeface="Arial" pitchFamily="34" charset="0"/>
              </a:rPr>
              <a:t>Eastings</a:t>
            </a:r>
            <a:r>
              <a:rPr lang="en-US" sz="3600" dirty="0" smtClean="0">
                <a:latin typeface="Arial" pitchFamily="34" charset="0"/>
                <a:cs typeface="Arial" pitchFamily="34" charset="0"/>
              </a:rPr>
              <a:t> first and then the </a:t>
            </a:r>
            <a:r>
              <a:rPr lang="en-US" sz="3600" dirty="0" err="1" smtClean="0">
                <a:latin typeface="Arial" pitchFamily="34" charset="0"/>
                <a:cs typeface="Arial" pitchFamily="34" charset="0"/>
              </a:rPr>
              <a:t>Northings</a:t>
            </a:r>
            <a:r>
              <a:rPr lang="en-US" sz="3600" dirty="0" smtClean="0">
                <a:latin typeface="Arial" pitchFamily="34" charset="0"/>
                <a:cs typeface="Arial" pitchFamily="34" charset="0"/>
              </a:rPr>
              <a:t>, so:</a:t>
            </a:r>
          </a:p>
          <a:p>
            <a:pPr>
              <a:buNone/>
            </a:pPr>
            <a:r>
              <a:rPr lang="en-US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US" sz="3600" dirty="0" smtClean="0">
                <a:latin typeface="Arial" pitchFamily="34" charset="0"/>
                <a:cs typeface="Arial" pitchFamily="34" charset="0"/>
              </a:rPr>
            </a:br>
            <a:r>
              <a:rPr lang="en-US" sz="3600" dirty="0" smtClean="0">
                <a:latin typeface="Arial" pitchFamily="34" charset="0"/>
                <a:cs typeface="Arial" pitchFamily="34" charset="0"/>
              </a:rPr>
              <a:t>Point </a:t>
            </a:r>
            <a:r>
              <a:rPr lang="en-US" sz="3600" b="1" dirty="0" smtClean="0">
                <a:latin typeface="Arial" pitchFamily="34" charset="0"/>
                <a:cs typeface="Arial" pitchFamily="34" charset="0"/>
              </a:rPr>
              <a:t>A</a:t>
            </a:r>
            <a:r>
              <a:rPr lang="en-US" sz="3600" dirty="0" smtClean="0">
                <a:latin typeface="Arial" pitchFamily="34" charset="0"/>
                <a:cs typeface="Arial" pitchFamily="34" charset="0"/>
              </a:rPr>
              <a:t> is at grid reference </a:t>
            </a:r>
            <a:r>
              <a:rPr lang="en-US" sz="3600" b="1" dirty="0" smtClean="0">
                <a:latin typeface="Arial" pitchFamily="34" charset="0"/>
                <a:cs typeface="Arial" pitchFamily="34" charset="0"/>
              </a:rPr>
              <a:t>8553</a:t>
            </a:r>
            <a:r>
              <a:rPr lang="en-US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US" sz="3600" dirty="0" smtClean="0">
                <a:latin typeface="Arial" pitchFamily="34" charset="0"/>
                <a:cs typeface="Arial" pitchFamily="34" charset="0"/>
              </a:rPr>
            </a:br>
            <a:r>
              <a:rPr lang="en-US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US" sz="3600" dirty="0" smtClean="0">
                <a:latin typeface="Arial" pitchFamily="34" charset="0"/>
                <a:cs typeface="Arial" pitchFamily="34" charset="0"/>
              </a:rPr>
            </a:br>
            <a:r>
              <a:rPr lang="en-US" sz="3600" dirty="0" smtClean="0">
                <a:latin typeface="Arial" pitchFamily="34" charset="0"/>
                <a:cs typeface="Arial" pitchFamily="34" charset="0"/>
              </a:rPr>
              <a:t>This is a basic, 4 figure grid reference.</a:t>
            </a:r>
            <a:br>
              <a:rPr lang="en-US" sz="3600" dirty="0" smtClean="0">
                <a:latin typeface="Arial" pitchFamily="34" charset="0"/>
                <a:cs typeface="Arial" pitchFamily="34" charset="0"/>
              </a:rPr>
            </a:br>
            <a:r>
              <a:rPr lang="en-US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US" sz="3600" dirty="0" smtClean="0">
                <a:latin typeface="Arial" pitchFamily="34" charset="0"/>
                <a:cs typeface="Arial" pitchFamily="34" charset="0"/>
              </a:rPr>
            </a:br>
            <a:r>
              <a:rPr lang="en-US" sz="3600" dirty="0" smtClean="0">
                <a:latin typeface="Arial" pitchFamily="34" charset="0"/>
                <a:cs typeface="Arial" pitchFamily="34" charset="0"/>
              </a:rPr>
              <a:t>You will notice that points B and C fall into the same grid, so we need to pinpoint them with greater accuracy. To do this, we use a 6 figure grid reference</a:t>
            </a:r>
            <a:br>
              <a:rPr lang="en-US" sz="3600" dirty="0" smtClean="0">
                <a:latin typeface="Arial" pitchFamily="34" charset="0"/>
                <a:cs typeface="Arial" pitchFamily="34" charset="0"/>
              </a:rPr>
            </a:br>
            <a:r>
              <a:rPr lang="en-US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US" sz="3600" dirty="0" smtClean="0">
                <a:latin typeface="Arial" pitchFamily="34" charset="0"/>
                <a:cs typeface="Arial" pitchFamily="34" charset="0"/>
              </a:rPr>
            </a:br>
            <a:r>
              <a:rPr lang="en-US" sz="3600" dirty="0" smtClean="0">
                <a:latin typeface="Arial" pitchFamily="34" charset="0"/>
                <a:cs typeface="Arial" pitchFamily="34" charset="0"/>
              </a:rPr>
              <a:t>With a 6 figure grid reference, the grid square is broken down into another10 x10 grid.</a:t>
            </a:r>
          </a:p>
          <a:p>
            <a:pPr>
              <a:buNone/>
            </a:pPr>
            <a:r>
              <a:rPr lang="en-US" sz="36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en-US" sz="3600" b="1" dirty="0" smtClean="0">
                <a:latin typeface="Arial" pitchFamily="34" charset="0"/>
                <a:cs typeface="Arial" pitchFamily="34" charset="0"/>
              </a:rPr>
              <a:t>‘B’ is at 842528</a:t>
            </a:r>
          </a:p>
          <a:p>
            <a:endParaRPr lang="en-GB" dirty="0"/>
          </a:p>
        </p:txBody>
      </p:sp>
      <p:pic>
        <p:nvPicPr>
          <p:cNvPr id="20482" name="Picture 2" descr="Example grid referen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19650" y="0"/>
            <a:ext cx="4324350" cy="3419476"/>
          </a:xfrm>
          <a:prstGeom prst="rect">
            <a:avLst/>
          </a:prstGeom>
          <a:noFill/>
        </p:spPr>
      </p:pic>
      <p:pic>
        <p:nvPicPr>
          <p:cNvPr id="20483" name="Picture 3" descr="Example 10x10 grid referenc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6775" y="3573016"/>
            <a:ext cx="4467225" cy="2019300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4788024" y="5733256"/>
            <a:ext cx="43559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Another way to remember the ‘</a:t>
            </a:r>
            <a:r>
              <a:rPr lang="en-US" sz="20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Eastings</a:t>
            </a:r>
            <a:r>
              <a:rPr lang="en-US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First’ rule is to think </a:t>
            </a:r>
          </a:p>
          <a:p>
            <a:r>
              <a:rPr lang="en-US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"along the corridor and up the stairs". </a:t>
            </a:r>
            <a:endParaRPr lang="en-GB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566516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Accuracy of grid referencing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4 figure grid references provide an accuracy to within 1 square km </a:t>
            </a:r>
          </a:p>
          <a:p>
            <a:r>
              <a:rPr lang="en-US" dirty="0" smtClean="0"/>
              <a:t>6 figure grid references have an improved accuracy of 100 square m.</a:t>
            </a:r>
          </a:p>
          <a:p>
            <a:r>
              <a:rPr lang="en-US" dirty="0" smtClean="0"/>
              <a:t>8 figure grid references provide a point within 10 square m.</a:t>
            </a:r>
          </a:p>
          <a:p>
            <a:r>
              <a:rPr lang="en-US" dirty="0" smtClean="0"/>
              <a:t>10 figure grid ref: 1 square 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733280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3200" dirty="0" smtClean="0">
                <a:solidFill>
                  <a:schemeClr val="bg1"/>
                </a:solidFill>
              </a:rPr>
              <a:t>What are the 4 figure grid refs for these 3 sites?</a:t>
            </a:r>
            <a:endParaRPr lang="en-GB" sz="3200" dirty="0">
              <a:solidFill>
                <a:schemeClr val="bg1"/>
              </a:solidFill>
            </a:endParaRPr>
          </a:p>
        </p:txBody>
      </p:sp>
      <p:pic>
        <p:nvPicPr>
          <p:cNvPr id="4" name="Content Placeholder 3" descr="pen y gaer map OS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8750" t="56417" r="13750" b="7424"/>
          <a:stretch>
            <a:fillRect/>
          </a:stretch>
        </p:blipFill>
        <p:spPr>
          <a:xfrm>
            <a:off x="467544" y="1196752"/>
            <a:ext cx="8208912" cy="5394061"/>
          </a:xfrm>
          <a:ln>
            <a:solidFill>
              <a:srgbClr val="FF0000"/>
            </a:solidFill>
          </a:ln>
        </p:spPr>
      </p:pic>
      <p:sp>
        <p:nvSpPr>
          <p:cNvPr id="5" name="Oval 4"/>
          <p:cNvSpPr/>
          <p:nvPr/>
        </p:nvSpPr>
        <p:spPr>
          <a:xfrm>
            <a:off x="6084168" y="2780928"/>
            <a:ext cx="504056" cy="432048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sp>
        <p:nvSpPr>
          <p:cNvPr id="6" name="Oval 5"/>
          <p:cNvSpPr/>
          <p:nvPr/>
        </p:nvSpPr>
        <p:spPr>
          <a:xfrm>
            <a:off x="5004048" y="4725144"/>
            <a:ext cx="1080120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5508104" y="1628800"/>
            <a:ext cx="504056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732240" y="4221088"/>
            <a:ext cx="1584176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prstClr val="black"/>
                </a:solidFill>
              </a:rPr>
              <a:t>Roman Road</a:t>
            </a:r>
            <a:endParaRPr lang="en-GB" sz="2000" b="1" dirty="0">
              <a:solidFill>
                <a:prstClr val="black"/>
              </a:solidFill>
            </a:endParaRPr>
          </a:p>
        </p:txBody>
      </p:sp>
      <p:sp>
        <p:nvSpPr>
          <p:cNvPr id="10" name="Left Arrow 9"/>
          <p:cNvSpPr/>
          <p:nvPr/>
        </p:nvSpPr>
        <p:spPr>
          <a:xfrm>
            <a:off x="6516216" y="4365104"/>
            <a:ext cx="216024" cy="144016"/>
          </a:xfrm>
          <a:prstGeom prst="lef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333460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3200" dirty="0" smtClean="0">
                <a:solidFill>
                  <a:schemeClr val="bg1"/>
                </a:solidFill>
              </a:rPr>
              <a:t>What are the 4 figure grid refs for these 3 sites?</a:t>
            </a:r>
            <a:endParaRPr lang="en-GB" sz="3200" dirty="0">
              <a:solidFill>
                <a:schemeClr val="bg1"/>
              </a:solidFill>
            </a:endParaRPr>
          </a:p>
        </p:txBody>
      </p:sp>
      <p:pic>
        <p:nvPicPr>
          <p:cNvPr id="4" name="Content Placeholder 3" descr="pen y gaer map OS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8750" t="56417" r="13750" b="7424"/>
          <a:stretch>
            <a:fillRect/>
          </a:stretch>
        </p:blipFill>
        <p:spPr>
          <a:xfrm>
            <a:off x="467544" y="1196752"/>
            <a:ext cx="8208912" cy="5394061"/>
          </a:xfrm>
          <a:ln>
            <a:solidFill>
              <a:srgbClr val="FF0000"/>
            </a:solidFill>
          </a:ln>
        </p:spPr>
      </p:pic>
      <p:sp>
        <p:nvSpPr>
          <p:cNvPr id="5" name="Oval 4"/>
          <p:cNvSpPr/>
          <p:nvPr/>
        </p:nvSpPr>
        <p:spPr>
          <a:xfrm>
            <a:off x="6084168" y="2780928"/>
            <a:ext cx="504056" cy="432048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sp>
        <p:nvSpPr>
          <p:cNvPr id="6" name="Oval 5"/>
          <p:cNvSpPr/>
          <p:nvPr/>
        </p:nvSpPr>
        <p:spPr>
          <a:xfrm>
            <a:off x="5004048" y="4725144"/>
            <a:ext cx="1080120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5508104" y="1628800"/>
            <a:ext cx="504056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732240" y="4221088"/>
            <a:ext cx="1584176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prstClr val="black"/>
                </a:solidFill>
              </a:rPr>
              <a:t>Roman Road</a:t>
            </a:r>
            <a:endParaRPr lang="en-GB" sz="2000" b="1" dirty="0">
              <a:solidFill>
                <a:prstClr val="black"/>
              </a:solidFill>
            </a:endParaRPr>
          </a:p>
        </p:txBody>
      </p:sp>
      <p:sp>
        <p:nvSpPr>
          <p:cNvPr id="10" name="Left Arrow 9"/>
          <p:cNvSpPr/>
          <p:nvPr/>
        </p:nvSpPr>
        <p:spPr>
          <a:xfrm>
            <a:off x="6516216" y="4365104"/>
            <a:ext cx="216024" cy="144016"/>
          </a:xfrm>
          <a:prstGeom prst="lef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395536" y="5661248"/>
            <a:ext cx="8496944" cy="120032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prstClr val="white"/>
                </a:solidFill>
              </a:rPr>
              <a:t>Top site (</a:t>
            </a:r>
            <a:r>
              <a:rPr lang="en-GB" sz="2400" dirty="0" err="1" smtClean="0">
                <a:solidFill>
                  <a:prstClr val="white"/>
                </a:solidFill>
              </a:rPr>
              <a:t>Llwyn-bwch</a:t>
            </a:r>
            <a:r>
              <a:rPr lang="en-GB" sz="2400" dirty="0" smtClean="0">
                <a:solidFill>
                  <a:prstClr val="white"/>
                </a:solidFill>
              </a:rPr>
              <a:t>): 6363</a:t>
            </a:r>
          </a:p>
          <a:p>
            <a:r>
              <a:rPr lang="en-GB" sz="2400" dirty="0" smtClean="0">
                <a:solidFill>
                  <a:prstClr val="white"/>
                </a:solidFill>
              </a:rPr>
              <a:t>Middle site (‘fort’): 6462</a:t>
            </a:r>
          </a:p>
          <a:p>
            <a:r>
              <a:rPr lang="en-GB" sz="2400" dirty="0" smtClean="0">
                <a:solidFill>
                  <a:prstClr val="white"/>
                </a:solidFill>
              </a:rPr>
              <a:t>Bottom site (Pen-y-</a:t>
            </a:r>
            <a:r>
              <a:rPr lang="en-GB" sz="2400" dirty="0" err="1" smtClean="0">
                <a:solidFill>
                  <a:prstClr val="white"/>
                </a:solidFill>
              </a:rPr>
              <a:t>Gaer</a:t>
            </a:r>
            <a:r>
              <a:rPr lang="en-GB" sz="2400" dirty="0" smtClean="0">
                <a:solidFill>
                  <a:prstClr val="white"/>
                </a:solidFill>
              </a:rPr>
              <a:t>): 6360</a:t>
            </a:r>
            <a:endParaRPr lang="en-GB" sz="24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19810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">
    <a:dk1>
      <a:srgbClr val="FFFFFF"/>
    </a:dk1>
    <a:lt1>
      <a:srgbClr val="FFFFFF"/>
    </a:lt1>
    <a:dk2>
      <a:srgbClr val="FFFF00"/>
    </a:dk2>
    <a:lt2>
      <a:srgbClr val="000000"/>
    </a:lt2>
    <a:accent1>
      <a:srgbClr val="FF9900"/>
    </a:accent1>
    <a:accent2>
      <a:srgbClr val="00FFFF"/>
    </a:accent2>
    <a:accent3>
      <a:srgbClr val="FFFFFF"/>
    </a:accent3>
    <a:accent4>
      <a:srgbClr val="DADADA"/>
    </a:accent4>
    <a:accent5>
      <a:srgbClr val="FFCAAA"/>
    </a:accent5>
    <a:accent6>
      <a:srgbClr val="00E7E7"/>
    </a:accent6>
    <a:hlink>
      <a:srgbClr val="FF0000"/>
    </a:hlink>
    <a:folHlink>
      <a:srgbClr val="969696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1444</TotalTime>
  <Words>638</Words>
  <Application>Microsoft Office PowerPoint</Application>
  <PresentationFormat>On-screen Show (4:3)</PresentationFormat>
  <Paragraphs>83</Paragraphs>
  <Slides>32</Slides>
  <Notes>2</Notes>
  <HiddenSlides>0</HiddenSlides>
  <MMClips>0</MMClips>
  <ScaleCrop>false</ScaleCrop>
  <HeadingPairs>
    <vt:vector size="6" baseType="variant">
      <vt:variant>
        <vt:lpstr>Theme</vt:lpstr>
      </vt:variant>
      <vt:variant>
        <vt:i4>3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6" baseType="lpstr">
      <vt:lpstr>Office Theme</vt:lpstr>
      <vt:lpstr>Default Design</vt:lpstr>
      <vt:lpstr>1_Office Theme</vt:lpstr>
      <vt:lpstr>Document</vt:lpstr>
      <vt:lpstr>Mapping and Landscapes</vt:lpstr>
      <vt:lpstr>Evaluation and desktop study methods</vt:lpstr>
      <vt:lpstr>Evaluation techniques: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Cropmarks of barrows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Place-names also give clues to origins</vt:lpstr>
      <vt:lpstr>Place-names give clues to origins</vt:lpstr>
      <vt:lpstr>Place-names in the Danelaw (note Roman Roads)</vt:lpstr>
      <vt:lpstr>PowerPoint Presentation</vt:lpstr>
      <vt:lpstr>PowerPoint Presentation</vt:lpstr>
      <vt:lpstr>Accuracy of grid referencing</vt:lpstr>
      <vt:lpstr>What are the 4 figure grid refs for these 3 sites?</vt:lpstr>
      <vt:lpstr>What are the 4 figure grid refs for these 3 sites?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Erika Guttmann-Bond</dc:creator>
  <cp:lastModifiedBy>Erika Guttmann-Bond</cp:lastModifiedBy>
  <cp:revision>27</cp:revision>
  <dcterms:created xsi:type="dcterms:W3CDTF">2012-04-23T11:40:12Z</dcterms:created>
  <dcterms:modified xsi:type="dcterms:W3CDTF">2012-11-01T11:55:09Z</dcterms:modified>
</cp:coreProperties>
</file>