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6" r:id="rId2"/>
    <p:sldId id="257" r:id="rId3"/>
    <p:sldId id="268" r:id="rId4"/>
    <p:sldId id="263" r:id="rId5"/>
    <p:sldId id="271" r:id="rId6"/>
    <p:sldId id="260" r:id="rId7"/>
    <p:sldId id="258" r:id="rId8"/>
    <p:sldId id="261" r:id="rId9"/>
    <p:sldId id="272" r:id="rId10"/>
    <p:sldId id="269" r:id="rId11"/>
    <p:sldId id="262" r:id="rId12"/>
    <p:sldId id="278" r:id="rId13"/>
    <p:sldId id="282" r:id="rId14"/>
    <p:sldId id="259" r:id="rId15"/>
    <p:sldId id="270" r:id="rId16"/>
    <p:sldId id="274" r:id="rId17"/>
    <p:sldId id="275" r:id="rId18"/>
    <p:sldId id="264" r:id="rId19"/>
    <p:sldId id="277" r:id="rId20"/>
    <p:sldId id="265" r:id="rId21"/>
    <p:sldId id="273" r:id="rId22"/>
    <p:sldId id="266" r:id="rId23"/>
    <p:sldId id="276" r:id="rId24"/>
    <p:sldId id="279" r:id="rId25"/>
    <p:sldId id="280" r:id="rId26"/>
    <p:sldId id="28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5948"/>
    <a:srgbClr val="0B4142"/>
    <a:srgbClr val="BF92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597"/>
    <p:restoredTop sz="94519"/>
  </p:normalViewPr>
  <p:slideViewPr>
    <p:cSldViewPr snapToGrid="0">
      <p:cViewPr varScale="1">
        <p:scale>
          <a:sx n="59" d="100"/>
          <a:sy n="59" d="100"/>
        </p:scale>
        <p:origin x="200" y="1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2F2845-D25D-5E4C-9668-CB09790073A8}" type="datetimeFigureOut">
              <a:rPr lang="en-GB" smtClean="0"/>
              <a:t>24/07/2026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6B6111-9BDE-5049-8CFE-2E8DD1C4AF19}" type="slidenum">
              <a:rPr lang="en-GB" smtClean="0"/>
              <a:t>‹#›</a:t>
            </a:fld>
            <a:endParaRPr lang="en-GB"/>
          </a:p>
        </p:txBody>
      </p:sp>
    </p:spTree>
    <p:extLst>
      <p:ext uri="{BB962C8B-B14F-4D97-AF65-F5344CB8AC3E}">
        <p14:creationId xmlns:p14="http://schemas.microsoft.com/office/powerpoint/2010/main" val="776473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B6111-9BDE-5049-8CFE-2E8DD1C4AF19}" type="slidenum">
              <a:rPr lang="en-GB" smtClean="0"/>
              <a:t>5</a:t>
            </a:fld>
            <a:endParaRPr lang="en-GB"/>
          </a:p>
        </p:txBody>
      </p:sp>
    </p:spTree>
    <p:extLst>
      <p:ext uri="{BB962C8B-B14F-4D97-AF65-F5344CB8AC3E}">
        <p14:creationId xmlns:p14="http://schemas.microsoft.com/office/powerpoint/2010/main" val="3561530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Haveli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Karachi Cuisine❌, Pakistani Breakfast❌, Event Catering(Limited), Family Dining✅ and Student Deals❌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Chaiiwala</a:t>
            </a:r>
            <a:r>
              <a:rPr lang="en-GB"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Karachi Cuisine❌, Pakistani Breakfast✅, Event Catering❌, Family Dining ❌and Student Deals✅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Noshh</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Karachi Cuisine❌, Pakistani Breakfast❌, Event Catering(Limited), Family Dining✅ and Student Deals❌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16B6111-9BDE-5049-8CFE-2E8DD1C4AF19}" type="slidenum">
              <a:rPr lang="en-GB" smtClean="0"/>
              <a:t>8</a:t>
            </a:fld>
            <a:endParaRPr lang="en-GB"/>
          </a:p>
        </p:txBody>
      </p:sp>
    </p:spTree>
    <p:extLst>
      <p:ext uri="{BB962C8B-B14F-4D97-AF65-F5344CB8AC3E}">
        <p14:creationId xmlns:p14="http://schemas.microsoft.com/office/powerpoint/2010/main" val="3719826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771E5-CC69-0F0E-EC2C-938BFFCB6A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BE260A7-5CD9-44FF-ED03-139B02ECCD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C66A48-F5DE-F6C3-FD81-0F210384D13B}"/>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84135A47-8AED-B62D-A625-13F36D3F68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173548-1ED3-5333-1D63-86458D06251F}"/>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2675320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02D4-9D54-836C-A82F-E86DE5FA98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9C7811E-7A70-4B4A-2774-B8CAAA8D08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4856AC-6E6A-CE67-32C2-4F34CF2D1189}"/>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CD19F4F4-7032-3875-B3AE-28C4FC1444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AC189-B6E6-FF91-DE20-CBFFC5C1BD76}"/>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674858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F1E-F208-468F-2A6D-795415E055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7253B70-C5E4-0C5F-06EA-7694C24013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D76BA4D-DBDB-00EE-5010-1A163CEC34F1}"/>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3B79FE90-A1A6-0662-E735-A9A98881D8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32396D-8064-8877-DE51-D1234F53E25A}"/>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148749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66B9A-CE6A-422E-6A66-B09F1E3725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360EB90-5BD2-458D-1076-A906065F18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6FB261-A5E3-F78A-A550-486C74E55E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079CE7D-6A3E-430A-DC66-C369B68D35AE}"/>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6" name="Footer Placeholder 5">
            <a:extLst>
              <a:ext uri="{FF2B5EF4-FFF2-40B4-BE49-F238E27FC236}">
                <a16:creationId xmlns:a16="http://schemas.microsoft.com/office/drawing/2014/main" id="{7BBF2CB8-FEB2-0D3B-A37A-EE37224D8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DAAFB6-9C1C-1FCC-D16E-83D9A0DB3EA7}"/>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138218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51CEB-79BA-2535-E3D1-565ED4DDB7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F05FE38-2BAA-1279-B364-21F5D1EF83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CA21DA-0168-2AB7-0DEB-C373960CD1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7480D1C-C123-B515-0EE2-58FA8D802E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B52914-6573-C23D-639A-D59336C260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A4F2B0C-8871-2AFF-4DC0-93BECC6EC305}"/>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8" name="Footer Placeholder 7">
            <a:extLst>
              <a:ext uri="{FF2B5EF4-FFF2-40B4-BE49-F238E27FC236}">
                <a16:creationId xmlns:a16="http://schemas.microsoft.com/office/drawing/2014/main" id="{39B679B2-ECF9-2B20-427B-6CB411CB80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4FFCC6-FB4B-9A36-5FA1-C9459697F273}"/>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1071896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8F52-52BB-5E39-DE5D-AD3A47540C9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EFD756B-907F-2110-C577-EB10BE82EF16}"/>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4" name="Footer Placeholder 3">
            <a:extLst>
              <a:ext uri="{FF2B5EF4-FFF2-40B4-BE49-F238E27FC236}">
                <a16:creationId xmlns:a16="http://schemas.microsoft.com/office/drawing/2014/main" id="{2CC48B61-4D0E-3155-5F17-0A916D2ACD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8F3447-E056-8D12-A542-D04B6E373BA9}"/>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097202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5EB3C1-13BA-7EE6-EC86-C63DD5280DAF}"/>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3" name="Footer Placeholder 2">
            <a:extLst>
              <a:ext uri="{FF2B5EF4-FFF2-40B4-BE49-F238E27FC236}">
                <a16:creationId xmlns:a16="http://schemas.microsoft.com/office/drawing/2014/main" id="{E8956CAE-BEC4-1FD8-61CF-6D7131142C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EFD10-0011-3ECE-DE35-9B57BD3DE468}"/>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1699021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A9366-EC17-0B20-EE7F-B62D814A96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B53B483-FBFC-896F-3AEA-E874685DA0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379EDB-8661-B38D-658D-9AC5C0286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EF2905-7AC5-6F88-D02A-9F51309048F5}"/>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6" name="Footer Placeholder 5">
            <a:extLst>
              <a:ext uri="{FF2B5EF4-FFF2-40B4-BE49-F238E27FC236}">
                <a16:creationId xmlns:a16="http://schemas.microsoft.com/office/drawing/2014/main" id="{CA09C44B-29D3-D4A5-7227-BCC2359EAD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B59A6-1518-EAD0-A178-4B6D249F0E0E}"/>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482031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1173B-3521-0902-1D9D-2E2CB73165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BE0C1C-990C-8B00-F4CA-8A580C76F0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882B80-5187-B228-1B4D-0ACCF164F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90E7AA-E5A6-960C-3E22-ABFC07D48889}"/>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6" name="Footer Placeholder 5">
            <a:extLst>
              <a:ext uri="{FF2B5EF4-FFF2-40B4-BE49-F238E27FC236}">
                <a16:creationId xmlns:a16="http://schemas.microsoft.com/office/drawing/2014/main" id="{B4E920C6-22F0-8CA1-A578-A64805150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3DC9A-5A6C-DBE6-E94E-69EC00DD4C72}"/>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2790282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7395-0D0A-A98B-4D73-763BB949EDE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E2EDF5A-BF14-DBA7-1431-8B06246CF4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DA29A0-413A-601F-6743-5356AEF4945E}"/>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4EF56100-F3EF-DCF8-E90A-155E393A64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C23C2F-C437-BACE-3593-BDD5FB663B81}"/>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1632739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2996E0-F438-CC46-B18A-57A037C59FF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7F8C931-D55D-5DA6-B4EE-F67B73EF4B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636742-DC96-8758-460B-1A05AA2A65DD}"/>
              </a:ext>
            </a:extLst>
          </p:cNvPr>
          <p:cNvSpPr>
            <a:spLocks noGrp="1"/>
          </p:cNvSpPr>
          <p:nvPr>
            <p:ph type="dt" sz="half" idx="10"/>
          </p:nvPr>
        </p:nvSpPr>
        <p:spPr/>
        <p:txBody>
          <a:body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9541609B-35FB-3C11-60F0-5E713AFC3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95670E-6064-A0FC-71F5-B7E758B497F9}"/>
              </a:ext>
            </a:extLst>
          </p:cNvPr>
          <p:cNvSpPr>
            <a:spLocks noGrp="1"/>
          </p:cNvSpPr>
          <p:nvPr>
            <p:ph type="sldNum" sz="quarter" idx="12"/>
          </p:nvPr>
        </p:nvSpPr>
        <p:spPr/>
        <p:txBody>
          <a:bodyPr/>
          <a:lstStyle/>
          <a:p>
            <a:fld id="{E30269A1-DE2E-4549-A131-DF312AEC0686}" type="slidenum">
              <a:rPr lang="en-GB" smtClean="0"/>
              <a:t>‹#›</a:t>
            </a:fld>
            <a:endParaRPr lang="en-GB"/>
          </a:p>
        </p:txBody>
      </p:sp>
    </p:spTree>
    <p:extLst>
      <p:ext uri="{BB962C8B-B14F-4D97-AF65-F5344CB8AC3E}">
        <p14:creationId xmlns:p14="http://schemas.microsoft.com/office/powerpoint/2010/main" val="3248755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A1DE14-6F5C-69D9-EF7E-BB19FD0B61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D254129-A794-2D04-A770-AD2852D66C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036C25-6C8E-8556-089A-29FF01C02C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45D2C7-BE9D-8546-ADC3-9277DA5528F5}" type="datetimeFigureOut">
              <a:rPr lang="en-GB" smtClean="0"/>
              <a:t>24/07/2026</a:t>
            </a:fld>
            <a:endParaRPr lang="en-GB"/>
          </a:p>
        </p:txBody>
      </p:sp>
      <p:sp>
        <p:nvSpPr>
          <p:cNvPr id="5" name="Footer Placeholder 4">
            <a:extLst>
              <a:ext uri="{FF2B5EF4-FFF2-40B4-BE49-F238E27FC236}">
                <a16:creationId xmlns:a16="http://schemas.microsoft.com/office/drawing/2014/main" id="{750E5262-A976-26C8-18EB-DBCD51DD6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5717F92-C6F4-8017-419F-2D622A7A4C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0269A1-DE2E-4549-A131-DF312AEC0686}" type="slidenum">
              <a:rPr lang="en-GB" smtClean="0"/>
              <a:t>‹#›</a:t>
            </a:fld>
            <a:endParaRPr lang="en-GB"/>
          </a:p>
        </p:txBody>
      </p:sp>
    </p:spTree>
    <p:extLst>
      <p:ext uri="{BB962C8B-B14F-4D97-AF65-F5344CB8AC3E}">
        <p14:creationId xmlns:p14="http://schemas.microsoft.com/office/powerpoint/2010/main" val="2483024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358C2-3BAD-EB0C-7DB5-93D9FFB0A0BE}"/>
              </a:ext>
            </a:extLst>
          </p:cNvPr>
          <p:cNvSpPr>
            <a:spLocks noGrp="1"/>
          </p:cNvSpPr>
          <p:nvPr>
            <p:ph type="ctrTitle"/>
          </p:nvPr>
        </p:nvSpPr>
        <p:spPr>
          <a:xfrm>
            <a:off x="1524000" y="-1193800"/>
            <a:ext cx="9144000" cy="2387600"/>
          </a:xfrm>
          <a:noFill/>
          <a:effectLst>
            <a:glow>
              <a:schemeClr val="accent3">
                <a:satMod val="175000"/>
                <a:alpha val="40000"/>
              </a:schemeClr>
            </a:glow>
          </a:effectLst>
        </p:spPr>
        <p:txBody>
          <a:bodyPr/>
          <a:lstStyle/>
          <a:p>
            <a:r>
              <a:rPr lang="en-GB" b="1" u="sng" dirty="0">
                <a:effectLst>
                  <a:reflection blurRad="198328" stA="98905" endPos="38193" dist="50800" dir="5400000" sy="-100000" algn="bl" rotWithShape="0"/>
                </a:effectLst>
                <a:latin typeface="Arial" panose="020B0604020202020204" pitchFamily="34" charset="0"/>
                <a:cs typeface="Arial" panose="020B0604020202020204" pitchFamily="34" charset="0"/>
              </a:rPr>
              <a:t>REX ROYALE</a:t>
            </a:r>
          </a:p>
        </p:txBody>
      </p:sp>
      <p:sp>
        <p:nvSpPr>
          <p:cNvPr id="3" name="Subtitle 2">
            <a:extLst>
              <a:ext uri="{FF2B5EF4-FFF2-40B4-BE49-F238E27FC236}">
                <a16:creationId xmlns:a16="http://schemas.microsoft.com/office/drawing/2014/main" id="{DF39B9B2-82BF-EA5F-B2B8-F4E111B7D492}"/>
              </a:ext>
            </a:extLst>
          </p:cNvPr>
          <p:cNvSpPr>
            <a:spLocks noGrp="1"/>
          </p:cNvSpPr>
          <p:nvPr>
            <p:ph type="subTitle" idx="1"/>
          </p:nvPr>
        </p:nvSpPr>
        <p:spPr>
          <a:xfrm>
            <a:off x="6391275" y="2601119"/>
            <a:ext cx="4276725" cy="1655762"/>
          </a:xfrm>
        </p:spPr>
        <p:txBody>
          <a:bodyPr>
            <a:normAutofit lnSpcReduction="10000"/>
          </a:bodyPr>
          <a:lstStyle/>
          <a:p>
            <a:pPr lvl="0">
              <a:spcBef>
                <a:spcPts val="0"/>
              </a:spcBef>
            </a:pPr>
            <a:r>
              <a:rPr lang="en-GB" dirty="0">
                <a:latin typeface="Arial" panose="020B0604020202020204" pitchFamily="34" charset="0"/>
                <a:cs typeface="Arial" panose="020B0604020202020204" pitchFamily="34" charset="0"/>
              </a:rPr>
              <a:t>Ayesha Amir</a:t>
            </a:r>
          </a:p>
          <a:p>
            <a:pPr lvl="0">
              <a:spcBef>
                <a:spcPts val="0"/>
              </a:spcBef>
            </a:pPr>
            <a:r>
              <a:rPr lang="en-GB" dirty="0">
                <a:latin typeface="Arial" panose="020B0604020202020204" pitchFamily="34" charset="0"/>
                <a:cs typeface="Arial" panose="020B0604020202020204" pitchFamily="34" charset="0"/>
              </a:rPr>
              <a:t>2306141</a:t>
            </a:r>
          </a:p>
          <a:p>
            <a:pPr lvl="0">
              <a:spcBef>
                <a:spcPts val="0"/>
              </a:spcBef>
            </a:pPr>
            <a:r>
              <a:rPr lang="en-GB" dirty="0">
                <a:latin typeface="Arial" panose="020B0604020202020204" pitchFamily="34" charset="0"/>
                <a:cs typeface="Arial" panose="020B0604020202020204" pitchFamily="34" charset="0"/>
              </a:rPr>
              <a:t>Business Plan</a:t>
            </a:r>
          </a:p>
          <a:p>
            <a:pPr lvl="0">
              <a:spcBef>
                <a:spcPts val="0"/>
              </a:spcBef>
            </a:pPr>
            <a:r>
              <a:rPr lang="en-GB" dirty="0">
                <a:latin typeface="Arial" panose="020B0604020202020204" pitchFamily="34" charset="0"/>
                <a:cs typeface="Arial" panose="020B0604020202020204" pitchFamily="34" charset="0"/>
              </a:rPr>
              <a:t>BMGM6001</a:t>
            </a:r>
          </a:p>
          <a:p>
            <a:pPr lvl="0">
              <a:spcBef>
                <a:spcPts val="0"/>
              </a:spcBef>
            </a:pPr>
            <a:r>
              <a:rPr lang="en-GB" dirty="0">
                <a:latin typeface="Arial" panose="020B0604020202020204" pitchFamily="34" charset="0"/>
                <a:cs typeface="Arial" panose="020B0604020202020204" pitchFamily="34" charset="0"/>
              </a:rPr>
              <a:t>Jessica Newport</a:t>
            </a:r>
          </a:p>
        </p:txBody>
      </p:sp>
      <p:pic>
        <p:nvPicPr>
          <p:cNvPr id="6" name="Picture 5">
            <a:extLst>
              <a:ext uri="{FF2B5EF4-FFF2-40B4-BE49-F238E27FC236}">
                <a16:creationId xmlns:a16="http://schemas.microsoft.com/office/drawing/2014/main" id="{075238E7-6911-97FA-78D0-E4B11D2FD4EC}"/>
              </a:ext>
            </a:extLst>
          </p:cNvPr>
          <p:cNvPicPr>
            <a:picLocks noChangeAspect="1"/>
          </p:cNvPicPr>
          <p:nvPr/>
        </p:nvPicPr>
        <p:blipFill>
          <a:blip r:embed="rId2"/>
          <a:stretch>
            <a:fillRect/>
          </a:stretch>
        </p:blipFill>
        <p:spPr>
          <a:xfrm>
            <a:off x="2062390" y="1095375"/>
            <a:ext cx="4667250" cy="4667250"/>
          </a:xfrm>
          <a:prstGeom prst="rect">
            <a:avLst/>
          </a:prstGeom>
        </p:spPr>
      </p:pic>
      <p:sp>
        <p:nvSpPr>
          <p:cNvPr id="8" name="Subtitle 2">
            <a:extLst>
              <a:ext uri="{FF2B5EF4-FFF2-40B4-BE49-F238E27FC236}">
                <a16:creationId xmlns:a16="http://schemas.microsoft.com/office/drawing/2014/main" id="{54944295-B549-AF24-C6FB-BFAEA9BA7ECE}"/>
              </a:ext>
            </a:extLst>
          </p:cNvPr>
          <p:cNvSpPr txBox="1">
            <a:spLocks/>
          </p:cNvSpPr>
          <p:nvPr/>
        </p:nvSpPr>
        <p:spPr>
          <a:xfrm>
            <a:off x="3957637" y="4106863"/>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0"/>
              </a:spcBef>
            </a:pPr>
            <a:r>
              <a:rPr lang="en-GB" dirty="0">
                <a:latin typeface="Arial" panose="020B0604020202020204" pitchFamily="34" charset="0"/>
                <a:cs typeface="Arial" panose="020B0604020202020204" pitchFamily="34" charset="0"/>
              </a:rPr>
              <a:t>24 July 2026</a:t>
            </a:r>
          </a:p>
        </p:txBody>
      </p:sp>
    </p:spTree>
    <p:extLst>
      <p:ext uri="{BB962C8B-B14F-4D97-AF65-F5344CB8AC3E}">
        <p14:creationId xmlns:p14="http://schemas.microsoft.com/office/powerpoint/2010/main" val="2651282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4C97-D1BB-272F-60B2-44D623BAD37D}"/>
              </a:ext>
            </a:extLst>
          </p:cNvPr>
          <p:cNvSpPr>
            <a:spLocks noGrp="1"/>
          </p:cNvSpPr>
          <p:nvPr>
            <p:ph type="title"/>
          </p:nvPr>
        </p:nvSpPr>
        <p:spPr/>
        <p:txBody>
          <a:bodyPr>
            <a:normAutofit/>
          </a:bodyPr>
          <a:lstStyle/>
          <a:p>
            <a:pPr algn="ctr"/>
            <a:r>
              <a:rPr lang="en-GB" sz="4800" b="1" u="sng" dirty="0">
                <a:latin typeface="Arial" panose="020B0604020202020204" pitchFamily="34" charset="0"/>
                <a:cs typeface="Arial" panose="020B0604020202020204" pitchFamily="34" charset="0"/>
              </a:rPr>
              <a:t>The Rex Royale Journey</a:t>
            </a:r>
          </a:p>
        </p:txBody>
      </p:sp>
      <p:sp>
        <p:nvSpPr>
          <p:cNvPr id="4" name="Google Shape;317;p33">
            <a:extLst>
              <a:ext uri="{FF2B5EF4-FFF2-40B4-BE49-F238E27FC236}">
                <a16:creationId xmlns:a16="http://schemas.microsoft.com/office/drawing/2014/main" id="{5956B20F-6FBE-85AB-64B7-7AC9BE39BB6F}"/>
              </a:ext>
            </a:extLst>
          </p:cNvPr>
          <p:cNvSpPr txBox="1">
            <a:spLocks noGrp="1"/>
          </p:cNvSpPr>
          <p:nvPr>
            <p:ph idx="1"/>
          </p:nvPr>
        </p:nvSpPr>
        <p:spPr>
          <a:xfrm>
            <a:off x="66675" y="2137568"/>
            <a:ext cx="6461126" cy="4351338"/>
          </a:xfrm>
          <a:prstGeom prst="rect">
            <a:avLst/>
          </a:prstGeom>
          <a:effectLst>
            <a:glow rad="139700">
              <a:schemeClr val="accent1">
                <a:satMod val="175000"/>
                <a:alpha val="40000"/>
              </a:schemeClr>
            </a:glow>
          </a:effectLst>
        </p:spPr>
        <p:txBody>
          <a:bodyPr spcFirstLastPara="1" wrap="square" lIns="91425" tIns="91425" rIns="91425" bIns="91425" anchor="t" anchorCtr="0">
            <a:noAutofit/>
          </a:bodyPr>
          <a:lstStyle/>
          <a:p>
            <a:r>
              <a:rPr lang="en-GB" sz="2400" dirty="0">
                <a:latin typeface="Arial" panose="020B0604020202020204" pitchFamily="34" charset="0"/>
                <a:cs typeface="Arial" panose="020B0604020202020204" pitchFamily="34" charset="0"/>
              </a:rPr>
              <a:t>A City that is called</a:t>
            </a:r>
            <a:r>
              <a:rPr lang="en-GB" sz="2400" b="1" dirty="0">
                <a:latin typeface="Arial" panose="020B0604020202020204" pitchFamily="34" charset="0"/>
                <a:cs typeface="Arial" panose="020B0604020202020204" pitchFamily="34" charset="0"/>
              </a:rPr>
              <a:t> City of Lights </a:t>
            </a:r>
            <a:r>
              <a:rPr lang="en-GB" sz="2400" dirty="0">
                <a:latin typeface="Arial" panose="020B0604020202020204" pitchFamily="34" charset="0"/>
                <a:cs typeface="Arial" panose="020B0604020202020204" pitchFamily="34" charset="0"/>
              </a:rPr>
              <a:t>because of its </a:t>
            </a:r>
            <a:r>
              <a:rPr lang="en-GB" sz="2400" b="1" dirty="0">
                <a:latin typeface="Arial" panose="020B0604020202020204" pitchFamily="34" charset="0"/>
                <a:cs typeface="Arial" panose="020B0604020202020204" pitchFamily="34" charset="0"/>
              </a:rPr>
              <a:t>vibrant nightlife, strong economy, and lively atmosphere</a:t>
            </a:r>
            <a:r>
              <a:rPr lang="en-GB" sz="2400" dirty="0">
                <a:latin typeface="Arial" panose="020B0604020202020204" pitchFamily="34" charset="0"/>
                <a:cs typeface="Arial" panose="020B0604020202020204" pitchFamily="34" charset="0"/>
              </a:rPr>
              <a:t> (Karachi Development Authority, 2024).</a:t>
            </a:r>
          </a:p>
          <a:p>
            <a:r>
              <a:rPr lang="en-GB" sz="2400" dirty="0">
                <a:latin typeface="Arial" panose="020B0604020202020204" pitchFamily="34" charset="0"/>
                <a:cs typeface="Arial" panose="020B0604020202020204" pitchFamily="34" charset="0"/>
              </a:rPr>
              <a:t>Rex Royale has been a dream of mine for years, and I’m proud to see it becoming a reality. The name is personally inspired, with “</a:t>
            </a:r>
            <a:r>
              <a:rPr lang="en-GB" sz="2400" b="1" dirty="0">
                <a:latin typeface="Arial" panose="020B0604020202020204" pitchFamily="34" charset="0"/>
                <a:cs typeface="Arial" panose="020B0604020202020204" pitchFamily="34" charset="0"/>
              </a:rPr>
              <a:t>Rex</a:t>
            </a:r>
            <a:r>
              <a:rPr lang="en-GB" sz="2400" dirty="0">
                <a:latin typeface="Arial" panose="020B0604020202020204" pitchFamily="34" charset="0"/>
                <a:cs typeface="Arial" panose="020B0604020202020204" pitchFamily="34" charset="0"/>
              </a:rPr>
              <a:t>” meaning </a:t>
            </a:r>
            <a:r>
              <a:rPr lang="en-GB" sz="2400" b="1" dirty="0">
                <a:latin typeface="Arial" panose="020B0604020202020204" pitchFamily="34" charset="0"/>
                <a:cs typeface="Arial" panose="020B0604020202020204" pitchFamily="34" charset="0"/>
              </a:rPr>
              <a:t>king</a:t>
            </a:r>
            <a:r>
              <a:rPr lang="en-GB" sz="2400" dirty="0">
                <a:latin typeface="Arial" panose="020B0604020202020204" pitchFamily="34" charset="0"/>
                <a:cs typeface="Arial" panose="020B0604020202020204" pitchFamily="34" charset="0"/>
              </a:rPr>
              <a:t> in Latin and “</a:t>
            </a:r>
            <a:r>
              <a:rPr lang="en-GB" sz="2400" b="1" dirty="0">
                <a:latin typeface="Arial" panose="020B0604020202020204" pitchFamily="34" charset="0"/>
                <a:cs typeface="Arial" panose="020B0604020202020204" pitchFamily="34" charset="0"/>
              </a:rPr>
              <a:t>Royale</a:t>
            </a:r>
            <a:r>
              <a:rPr lang="en-GB" sz="2400" dirty="0">
                <a:latin typeface="Arial" panose="020B0604020202020204" pitchFamily="34" charset="0"/>
                <a:cs typeface="Arial" panose="020B0604020202020204" pitchFamily="34" charset="0"/>
              </a:rPr>
              <a:t>” representing a </a:t>
            </a:r>
            <a:r>
              <a:rPr lang="en-GB" sz="2400" b="1" dirty="0">
                <a:latin typeface="Arial" panose="020B0604020202020204" pitchFamily="34" charset="0"/>
                <a:cs typeface="Arial" panose="020B0604020202020204" pitchFamily="34" charset="0"/>
              </a:rPr>
              <a:t>belonging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dict.cc</a:t>
            </a:r>
            <a:r>
              <a:rPr lang="en-GB" dirty="0">
                <a:latin typeface="Arial" panose="020B0604020202020204" pitchFamily="34" charset="0"/>
                <a:cs typeface="Arial" panose="020B0604020202020204" pitchFamily="34" charset="0"/>
              </a:rPr>
              <a:t>, 2026).</a:t>
            </a:r>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7B69640-2B89-DB35-EF68-97C0BEA5160C}"/>
              </a:ext>
            </a:extLst>
          </p:cNvPr>
          <p:cNvPicPr>
            <a:picLocks noChangeAspect="1"/>
          </p:cNvPicPr>
          <p:nvPr/>
        </p:nvPicPr>
        <p:blipFill>
          <a:blip r:embed="rId2"/>
          <a:stretch>
            <a:fillRect/>
          </a:stretch>
        </p:blipFill>
        <p:spPr>
          <a:xfrm>
            <a:off x="6728727" y="1690688"/>
            <a:ext cx="5149856" cy="3899448"/>
          </a:xfrm>
          <a:prstGeom prst="rect">
            <a:avLst/>
          </a:prstGeom>
        </p:spPr>
      </p:pic>
    </p:spTree>
    <p:extLst>
      <p:ext uri="{BB962C8B-B14F-4D97-AF65-F5344CB8AC3E}">
        <p14:creationId xmlns:p14="http://schemas.microsoft.com/office/powerpoint/2010/main" val="361188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
                                        <p:tgtEl>
                                          <p:spTgt spid="4">
                                            <p:txEl>
                                              <p:pRg st="0" end="0"/>
                                            </p:txEl>
                                          </p:spTgt>
                                        </p:tgtEl>
                                      </p:cBhvr>
                                    </p:animEffect>
                                    <p:anim calcmode="lin" valueType="num">
                                      <p:cBhvr>
                                        <p:cTn id="8" dur="4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400" fill="hold"/>
                                        <p:tgtEl>
                                          <p:spTgt spid="4">
                                            <p:txEl>
                                              <p:pRg st="0" end="0"/>
                                            </p:txEl>
                                          </p:spTgt>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4">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4">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100"/>
                                        <p:tgtEl>
                                          <p:spTgt spid="4">
                                            <p:txEl>
                                              <p:pRg st="1" end="1"/>
                                            </p:txEl>
                                          </p:spTgt>
                                        </p:tgtEl>
                                      </p:cBhvr>
                                    </p:animEffect>
                                    <p:anim calcmode="lin" valueType="num">
                                      <p:cBhvr>
                                        <p:cTn id="17" dur="4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8" dur="400" fill="hold"/>
                                        <p:tgtEl>
                                          <p:spTgt spid="4">
                                            <p:txEl>
                                              <p:pRg st="1" end="1"/>
                                            </p:txEl>
                                          </p:spTgt>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4">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4">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188B5-11E2-210E-E741-0F4A3AB63B00}"/>
              </a:ext>
            </a:extLst>
          </p:cNvPr>
          <p:cNvSpPr>
            <a:spLocks noGrp="1"/>
          </p:cNvSpPr>
          <p:nvPr>
            <p:ph type="title"/>
          </p:nvPr>
        </p:nvSpPr>
        <p:spPr>
          <a:xfrm>
            <a:off x="7320466" y="609600"/>
            <a:ext cx="4140014" cy="1330839"/>
          </a:xfrm>
        </p:spPr>
        <p:txBody>
          <a:bodyPr>
            <a:normAutofit fontScale="90000"/>
          </a:bodyPr>
          <a:lstStyle/>
          <a:p>
            <a:r>
              <a:rPr lang="en-GB" b="1" u="sng" dirty="0">
                <a:latin typeface="Arial" panose="020B0604020202020204" pitchFamily="34" charset="0"/>
                <a:cs typeface="Arial" panose="020B0604020202020204" pitchFamily="34" charset="0"/>
              </a:rPr>
              <a:t>Mission, Vision And USP</a:t>
            </a:r>
          </a:p>
        </p:txBody>
      </p:sp>
      <p:pic>
        <p:nvPicPr>
          <p:cNvPr id="4" name="Picture 3" descr="Crafting Your Company's Vision and Mission Statements | Dot Marketing and  Web Design">
            <a:extLst>
              <a:ext uri="{FF2B5EF4-FFF2-40B4-BE49-F238E27FC236}">
                <a16:creationId xmlns:a16="http://schemas.microsoft.com/office/drawing/2014/main" id="{39060053-8992-10BD-3DB0-73ACBE4E33D1}"/>
              </a:ext>
            </a:extLst>
          </p:cNvPr>
          <p:cNvPicPr>
            <a:picLocks noChangeAspect="1"/>
          </p:cNvPicPr>
          <p:nvPr/>
        </p:nvPicPr>
        <p:blipFill>
          <a:blip r:embed="rId2"/>
          <a:srcRect l="16880" r="3618"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D6F1B77F-61A0-8779-EF8B-37C5B0BEF22A}"/>
              </a:ext>
            </a:extLst>
          </p:cNvPr>
          <p:cNvSpPr>
            <a:spLocks noGrp="1"/>
          </p:cNvSpPr>
          <p:nvPr>
            <p:ph idx="1"/>
          </p:nvPr>
        </p:nvSpPr>
        <p:spPr>
          <a:xfrm>
            <a:off x="7320465" y="1940439"/>
            <a:ext cx="4352028" cy="4638161"/>
          </a:xfrm>
        </p:spPr>
        <p:txBody>
          <a:bodyPr>
            <a:normAutofit fontScale="92500" lnSpcReduction="10000"/>
          </a:bodyPr>
          <a:lstStyle/>
          <a:p>
            <a:pPr marL="0" indent="0">
              <a:buNone/>
            </a:pPr>
            <a:r>
              <a:rPr lang="en-GB" sz="2000" dirty="0">
                <a:latin typeface="Arial" panose="020B0604020202020204" pitchFamily="34" charset="0"/>
                <a:cs typeface="Arial" panose="020B0604020202020204" pitchFamily="34" charset="0"/>
              </a:rPr>
              <a:t>Mission - To provide authentic Karachi style halal food in a welcoming and family friendly environment at an affordable price.</a:t>
            </a:r>
          </a:p>
          <a:p>
            <a:pPr marL="0" indent="0">
              <a:buNone/>
            </a:pPr>
            <a:r>
              <a:rPr lang="en-GB" sz="2000" dirty="0">
                <a:latin typeface="Arial" panose="020B0604020202020204" pitchFamily="34" charset="0"/>
                <a:cs typeface="Arial" panose="020B0604020202020204" pitchFamily="34" charset="0"/>
              </a:rPr>
              <a:t>Vision – To Become Bristol top 1 at authentic Pakistani food and future events.</a:t>
            </a:r>
          </a:p>
          <a:p>
            <a:pPr marL="0" indent="0">
              <a:buNone/>
            </a:pPr>
            <a:r>
              <a:rPr lang="en-GB" sz="2000" dirty="0">
                <a:latin typeface="Arial" panose="020B0604020202020204" pitchFamily="34" charset="0"/>
                <a:cs typeface="Arial" panose="020B0604020202020204" pitchFamily="34" charset="0"/>
              </a:rPr>
              <a:t>USP – </a:t>
            </a:r>
          </a:p>
          <a:p>
            <a:r>
              <a:rPr lang="en-GB" sz="2000" dirty="0">
                <a:latin typeface="Arial" panose="020B0604020202020204" pitchFamily="34" charset="0"/>
                <a:cs typeface="Arial" panose="020B0604020202020204" pitchFamily="34" charset="0"/>
              </a:rPr>
              <a:t>Create Authentic Karachi Recipe</a:t>
            </a:r>
          </a:p>
          <a:p>
            <a:r>
              <a:rPr lang="en-GB" sz="2000" dirty="0">
                <a:latin typeface="Arial" panose="020B0604020202020204" pitchFamily="34" charset="0"/>
                <a:cs typeface="Arial" panose="020B0604020202020204" pitchFamily="34" charset="0"/>
              </a:rPr>
              <a:t> Create Traditional Pakistani breakfast</a:t>
            </a:r>
          </a:p>
          <a:p>
            <a:r>
              <a:rPr lang="en-GB" sz="2000" dirty="0">
                <a:latin typeface="Arial" panose="020B0604020202020204" pitchFamily="34" charset="0"/>
                <a:cs typeface="Arial" panose="020B0604020202020204" pitchFamily="34" charset="0"/>
              </a:rPr>
              <a:t>Expand into Street food</a:t>
            </a:r>
          </a:p>
          <a:p>
            <a:r>
              <a:rPr lang="en-GB" sz="2000" dirty="0">
                <a:latin typeface="Arial" panose="020B0604020202020204" pitchFamily="34" charset="0"/>
                <a:cs typeface="Arial" panose="020B0604020202020204" pitchFamily="34" charset="0"/>
              </a:rPr>
              <a:t>Halal menu </a:t>
            </a:r>
          </a:p>
          <a:p>
            <a:r>
              <a:rPr lang="en-GB" sz="2000" dirty="0">
                <a:latin typeface="Arial" panose="020B0604020202020204" pitchFamily="34" charset="0"/>
                <a:cs typeface="Arial" panose="020B0604020202020204" pitchFamily="34" charset="0"/>
              </a:rPr>
              <a:t>Host Events and Catering for Customers.</a:t>
            </a:r>
          </a:p>
        </p:txBody>
      </p:sp>
      <p:sp>
        <p:nvSpPr>
          <p:cNvPr id="6" name="TextBox 5">
            <a:extLst>
              <a:ext uri="{FF2B5EF4-FFF2-40B4-BE49-F238E27FC236}">
                <a16:creationId xmlns:a16="http://schemas.microsoft.com/office/drawing/2014/main" id="{640D46F7-5E9C-0A4F-3497-A104D32924BF}"/>
              </a:ext>
            </a:extLst>
          </p:cNvPr>
          <p:cNvSpPr txBox="1"/>
          <p:nvPr/>
        </p:nvSpPr>
        <p:spPr>
          <a:xfrm>
            <a:off x="0" y="6578600"/>
            <a:ext cx="1930400" cy="276999"/>
          </a:xfrm>
          <a:prstGeom prst="rect">
            <a:avLst/>
          </a:prstGeom>
          <a:noFill/>
        </p:spPr>
        <p:txBody>
          <a:bodyPr wrap="square">
            <a:spAutoFit/>
          </a:bodyPr>
          <a:lstStyle/>
          <a:p>
            <a:r>
              <a:rPr lang="en-GB" sz="1200" b="1" dirty="0">
                <a:effectLst/>
                <a:latin typeface="Arial" panose="020B0604020202020204" pitchFamily="34" charset="0"/>
                <a:cs typeface="Arial" panose="020B0604020202020204" pitchFamily="34" charset="0"/>
              </a:rPr>
              <a:t>(Dot Marketing, 2026)</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174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BFD86-0617-5F0E-AC80-29D99614B1DD}"/>
              </a:ext>
            </a:extLst>
          </p:cNvPr>
          <p:cNvSpPr>
            <a:spLocks noGrp="1"/>
          </p:cNvSpPr>
          <p:nvPr>
            <p:ph type="title"/>
          </p:nvPr>
        </p:nvSpPr>
        <p:spPr>
          <a:xfrm>
            <a:off x="1099425" y="1238081"/>
            <a:ext cx="4709345" cy="962953"/>
          </a:xfrm>
        </p:spPr>
        <p:txBody>
          <a:bodyPr anchor="b">
            <a:normAutofit fontScale="90000"/>
          </a:bodyPr>
          <a:lstStyle/>
          <a:p>
            <a:r>
              <a:rPr lang="en-GB" sz="3500" b="1" u="sng" dirty="0">
                <a:latin typeface="Arial" panose="020B0604020202020204" pitchFamily="34" charset="0"/>
                <a:cs typeface="Arial" panose="020B0604020202020204" pitchFamily="34" charset="0"/>
              </a:rPr>
              <a:t>Location and Operations</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47A38F-A2E9-9FD4-7814-2665D3ADBE65}"/>
              </a:ext>
            </a:extLst>
          </p:cNvPr>
          <p:cNvSpPr>
            <a:spLocks noGrp="1"/>
          </p:cNvSpPr>
          <p:nvPr>
            <p:ph idx="1"/>
          </p:nvPr>
        </p:nvSpPr>
        <p:spPr>
          <a:xfrm>
            <a:off x="1100736" y="2201034"/>
            <a:ext cx="5509614" cy="4183137"/>
          </a:xfrm>
        </p:spPr>
        <p:txBody>
          <a:bodyPr anchor="ctr">
            <a:normAutofit/>
          </a:bodyPr>
          <a:lstStyle/>
          <a:p>
            <a:pPr marL="0" indent="0">
              <a:buNone/>
            </a:pPr>
            <a:r>
              <a:rPr lang="en-GB" sz="1700" dirty="0">
                <a:latin typeface="Arial" panose="020B0604020202020204" pitchFamily="34" charset="0"/>
                <a:cs typeface="Arial" panose="020B0604020202020204" pitchFamily="34" charset="0"/>
              </a:rPr>
              <a:t>Location –</a:t>
            </a:r>
          </a:p>
          <a:p>
            <a:r>
              <a:rPr lang="en-GB" sz="1700" dirty="0">
                <a:latin typeface="Arial" panose="020B0604020202020204" pitchFamily="34" charset="0"/>
                <a:cs typeface="Arial" panose="020B0604020202020204" pitchFamily="34" charset="0"/>
              </a:rPr>
              <a:t>Central of Bristol near Kingsdown, St Philp’s and Saint Pauls.</a:t>
            </a:r>
          </a:p>
          <a:p>
            <a:pPr marL="0" indent="0">
              <a:buNone/>
            </a:pPr>
            <a:r>
              <a:rPr lang="en-GB" sz="1700" dirty="0">
                <a:latin typeface="Arial" panose="020B0604020202020204" pitchFamily="34" charset="0"/>
                <a:cs typeface="Arial" panose="020B0604020202020204" pitchFamily="34" charset="0"/>
              </a:rPr>
              <a:t>Operations – </a:t>
            </a:r>
          </a:p>
          <a:p>
            <a:r>
              <a:rPr lang="en-GB" sz="1700" dirty="0">
                <a:latin typeface="Arial" panose="020B0604020202020204" pitchFamily="34" charset="0"/>
                <a:cs typeface="Arial" panose="020B0604020202020204" pitchFamily="34" charset="0"/>
              </a:rPr>
              <a:t>The Rex Royale will be running for all types of customers. However, the focus is families. The Customers will have Dine in, Takeaway, Home delivery (UberEATS, Deliveroo and Just eats. </a:t>
            </a:r>
          </a:p>
          <a:p>
            <a:r>
              <a:rPr lang="en-GB" sz="1700" dirty="0">
                <a:latin typeface="Arial" panose="020B0604020202020204" pitchFamily="34" charset="0"/>
                <a:cs typeface="Arial" panose="020B0604020202020204" pitchFamily="34" charset="0"/>
              </a:rPr>
              <a:t>After 6 months of Business, we will be launching Events and Catering for wedding, Event and parties. But I will be travelling to locations to host the events.</a:t>
            </a:r>
          </a:p>
          <a:p>
            <a:r>
              <a:rPr lang="en-GB" sz="1700" dirty="0">
                <a:latin typeface="Arial" panose="020B0604020202020204" pitchFamily="34" charset="0"/>
                <a:cs typeface="Arial" panose="020B0604020202020204" pitchFamily="34" charset="0"/>
              </a:rPr>
              <a:t>Rex Royale will be soft launch to Families and friends to taste, experience customer service and before open to public. </a:t>
            </a:r>
          </a:p>
        </p:txBody>
      </p:sp>
      <p:pic>
        <p:nvPicPr>
          <p:cNvPr id="4" name="Picture 3" descr="Production and Operations Management - Plant Location">
            <a:extLst>
              <a:ext uri="{FF2B5EF4-FFF2-40B4-BE49-F238E27FC236}">
                <a16:creationId xmlns:a16="http://schemas.microsoft.com/office/drawing/2014/main" id="{72508A62-E7C9-BD3B-1571-9DAC4897654F}"/>
              </a:ext>
            </a:extLst>
          </p:cNvPr>
          <p:cNvPicPr>
            <a:picLocks noChangeAspect="1"/>
          </p:cNvPicPr>
          <p:nvPr/>
        </p:nvPicPr>
        <p:blipFill>
          <a:blip r:embed="rId2"/>
          <a:srcRect l="23046" r="22977" b="-1"/>
          <a:stretch>
            <a:fillRect/>
          </a:stretch>
        </p:blipFill>
        <p:spPr>
          <a:xfrm>
            <a:off x="8917478" y="547263"/>
            <a:ext cx="2694994" cy="1841358"/>
          </a:xfrm>
          <a:prstGeom prst="rect">
            <a:avLst/>
          </a:prstGeom>
        </p:spPr>
      </p:pic>
      <p:sp>
        <p:nvSpPr>
          <p:cNvPr id="6" name="TextBox 5">
            <a:extLst>
              <a:ext uri="{FF2B5EF4-FFF2-40B4-BE49-F238E27FC236}">
                <a16:creationId xmlns:a16="http://schemas.microsoft.com/office/drawing/2014/main" id="{C1BE1E8F-D954-8FC0-7B2F-C32A3AD84142}"/>
              </a:ext>
            </a:extLst>
          </p:cNvPr>
          <p:cNvSpPr txBox="1"/>
          <p:nvPr/>
        </p:nvSpPr>
        <p:spPr>
          <a:xfrm>
            <a:off x="10414285" y="2388186"/>
            <a:ext cx="1918252" cy="276999"/>
          </a:xfrm>
          <a:prstGeom prst="rect">
            <a:avLst/>
          </a:prstGeom>
          <a:noFill/>
        </p:spPr>
        <p:txBody>
          <a:bodyPr wrap="square">
            <a:spAutoFit/>
          </a:bodyPr>
          <a:lstStyle/>
          <a:p>
            <a:r>
              <a:rPr lang="en-GB" sz="1200" dirty="0">
                <a:effectLst/>
                <a:latin typeface="Times New Roman" panose="02020603050405020304" pitchFamily="18" charset="0"/>
              </a:rPr>
              <a:t>(Mutabazi, 2018)</a:t>
            </a:r>
            <a:endParaRPr lang="en-GB" dirty="0"/>
          </a:p>
        </p:txBody>
      </p:sp>
      <p:pic>
        <p:nvPicPr>
          <p:cNvPr id="8" name="Picture 7">
            <a:extLst>
              <a:ext uri="{FF2B5EF4-FFF2-40B4-BE49-F238E27FC236}">
                <a16:creationId xmlns:a16="http://schemas.microsoft.com/office/drawing/2014/main" id="{0A8E970A-289E-2D7F-A492-E50A634CAA0F}"/>
              </a:ext>
            </a:extLst>
          </p:cNvPr>
          <p:cNvPicPr>
            <a:picLocks noChangeAspect="1"/>
          </p:cNvPicPr>
          <p:nvPr/>
        </p:nvPicPr>
        <p:blipFill>
          <a:blip r:embed="rId3"/>
          <a:stretch>
            <a:fillRect/>
          </a:stretch>
        </p:blipFill>
        <p:spPr>
          <a:xfrm>
            <a:off x="6651491" y="2547302"/>
            <a:ext cx="3473030" cy="3678188"/>
          </a:xfrm>
          <a:prstGeom prst="rect">
            <a:avLst/>
          </a:prstGeom>
        </p:spPr>
      </p:pic>
      <p:sp>
        <p:nvSpPr>
          <p:cNvPr id="14" name="TextBox 13">
            <a:extLst>
              <a:ext uri="{FF2B5EF4-FFF2-40B4-BE49-F238E27FC236}">
                <a16:creationId xmlns:a16="http://schemas.microsoft.com/office/drawing/2014/main" id="{C63043F1-D118-C149-E59B-4EDFA2F89A49}"/>
              </a:ext>
            </a:extLst>
          </p:cNvPr>
          <p:cNvSpPr txBox="1"/>
          <p:nvPr/>
        </p:nvSpPr>
        <p:spPr>
          <a:xfrm>
            <a:off x="10173407" y="6086990"/>
            <a:ext cx="1771650" cy="276999"/>
          </a:xfrm>
          <a:prstGeom prst="rect">
            <a:avLst/>
          </a:prstGeom>
          <a:noFill/>
        </p:spPr>
        <p:txBody>
          <a:bodyPr wrap="square">
            <a:spAutoFit/>
          </a:bodyPr>
          <a:lstStyle/>
          <a:p>
            <a:r>
              <a:rPr lang="en-GB" sz="1200" dirty="0">
                <a:effectLst/>
                <a:latin typeface="Times New Roman" panose="02020603050405020304" pitchFamily="18" charset="0"/>
              </a:rPr>
              <a:t>(Google Maps, 2026)</a:t>
            </a:r>
            <a:endParaRPr lang="en-GB" dirty="0"/>
          </a:p>
        </p:txBody>
      </p:sp>
    </p:spTree>
    <p:extLst>
      <p:ext uri="{BB962C8B-B14F-4D97-AF65-F5344CB8AC3E}">
        <p14:creationId xmlns:p14="http://schemas.microsoft.com/office/powerpoint/2010/main" val="3546034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EB607-F98C-5C95-581A-05E634393121}"/>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Business Theme and Design </a:t>
            </a:r>
          </a:p>
        </p:txBody>
      </p:sp>
      <p:sp>
        <p:nvSpPr>
          <p:cNvPr id="3" name="Content Placeholder 2">
            <a:extLst>
              <a:ext uri="{FF2B5EF4-FFF2-40B4-BE49-F238E27FC236}">
                <a16:creationId xmlns:a16="http://schemas.microsoft.com/office/drawing/2014/main" id="{ADDD99D5-2EBE-2CA6-C617-FBEF1DC3D3F6}"/>
              </a:ext>
            </a:extLst>
          </p:cNvPr>
          <p:cNvSpPr>
            <a:spLocks noGrp="1"/>
          </p:cNvSpPr>
          <p:nvPr>
            <p:ph idx="1"/>
          </p:nvPr>
        </p:nvSpPr>
        <p:spPr>
          <a:xfrm>
            <a:off x="838200" y="1825625"/>
            <a:ext cx="5257800" cy="4351338"/>
          </a:xfrm>
        </p:spPr>
        <p:txBody>
          <a:bodyPr/>
          <a:lstStyle/>
          <a:p>
            <a:r>
              <a:rPr lang="en-GB" dirty="0">
                <a:latin typeface="Arial" panose="020B0604020202020204" pitchFamily="34" charset="0"/>
                <a:cs typeface="Arial" panose="020B0604020202020204" pitchFamily="34" charset="0"/>
              </a:rPr>
              <a:t>Rex Royale Designing will be focusing on sustainability.</a:t>
            </a:r>
          </a:p>
          <a:p>
            <a:r>
              <a:rPr lang="en-GB" dirty="0">
                <a:latin typeface="Arial" panose="020B0604020202020204" pitchFamily="34" charset="0"/>
                <a:cs typeface="Arial" panose="020B0604020202020204" pitchFamily="34" charset="0"/>
              </a:rPr>
              <a:t> The colours will be Green,  Gold for Luxury as it has King for Royality and  Black for the Elegance and Power.</a:t>
            </a:r>
          </a:p>
          <a:p>
            <a:r>
              <a:rPr lang="en-GB" dirty="0">
                <a:latin typeface="Arial" panose="020B0604020202020204" pitchFamily="34" charset="0"/>
                <a:cs typeface="Arial" panose="020B0604020202020204" pitchFamily="34" charset="0"/>
              </a:rPr>
              <a:t>Business Theme is modern with touch of sustainability. </a:t>
            </a:r>
          </a:p>
          <a:p>
            <a:endParaRPr lang="en-GB" dirty="0"/>
          </a:p>
        </p:txBody>
      </p:sp>
      <p:sp>
        <p:nvSpPr>
          <p:cNvPr id="5" name="TextBox 4">
            <a:extLst>
              <a:ext uri="{FF2B5EF4-FFF2-40B4-BE49-F238E27FC236}">
                <a16:creationId xmlns:a16="http://schemas.microsoft.com/office/drawing/2014/main" id="{97F329C4-C672-738B-DE65-4AAB64E30AFF}"/>
              </a:ext>
            </a:extLst>
          </p:cNvPr>
          <p:cNvSpPr txBox="1"/>
          <p:nvPr/>
        </p:nvSpPr>
        <p:spPr>
          <a:xfrm>
            <a:off x="7524750" y="6354375"/>
            <a:ext cx="1962150" cy="276999"/>
          </a:xfrm>
          <a:prstGeom prst="rect">
            <a:avLst/>
          </a:prstGeom>
          <a:noFill/>
        </p:spPr>
        <p:txBody>
          <a:bodyPr wrap="square">
            <a:spAutoFit/>
          </a:bodyPr>
          <a:lstStyle/>
          <a:p>
            <a:r>
              <a:rPr lang="en-GB" sz="1200" dirty="0">
                <a:effectLst/>
                <a:latin typeface="Arial" panose="020B0604020202020204" pitchFamily="34" charset="0"/>
                <a:cs typeface="Arial" panose="020B0604020202020204" pitchFamily="34" charset="0"/>
              </a:rPr>
              <a:t>(Anthony, 2022)</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EABE589-2CBB-AAD0-8AF9-D1C26E55CE53}"/>
              </a:ext>
            </a:extLst>
          </p:cNvPr>
          <p:cNvPicPr>
            <a:picLocks noChangeAspect="1"/>
          </p:cNvPicPr>
          <p:nvPr/>
        </p:nvPicPr>
        <p:blipFill>
          <a:blip r:embed="rId3"/>
          <a:stretch>
            <a:fillRect/>
          </a:stretch>
        </p:blipFill>
        <p:spPr>
          <a:xfrm>
            <a:off x="8053387" y="2892811"/>
            <a:ext cx="3738563" cy="3738563"/>
          </a:xfrm>
          <a:prstGeom prst="rect">
            <a:avLst/>
          </a:prstGeom>
        </p:spPr>
      </p:pic>
      <p:pic>
        <p:nvPicPr>
          <p:cNvPr id="7" name="Picture 6" descr="Han kitchen">
            <a:extLst>
              <a:ext uri="{FF2B5EF4-FFF2-40B4-BE49-F238E27FC236}">
                <a16:creationId xmlns:a16="http://schemas.microsoft.com/office/drawing/2014/main" id="{1A5FCF45-115F-23EC-0DD9-A6924EE24EA2}"/>
              </a:ext>
            </a:extLst>
          </p:cNvPr>
          <p:cNvPicPr>
            <a:picLocks noChangeAspect="1"/>
          </p:cNvPicPr>
          <p:nvPr/>
        </p:nvPicPr>
        <p:blipFill>
          <a:blip r:embed="rId4"/>
          <a:stretch>
            <a:fillRect/>
          </a:stretch>
        </p:blipFill>
        <p:spPr>
          <a:xfrm>
            <a:off x="9874339" y="226626"/>
            <a:ext cx="1917611" cy="2401293"/>
          </a:xfrm>
          <a:prstGeom prst="rect">
            <a:avLst/>
          </a:prstGeom>
        </p:spPr>
      </p:pic>
      <p:pic>
        <p:nvPicPr>
          <p:cNvPr id="8" name="Picture 7" descr="No photo description available.">
            <a:extLst>
              <a:ext uri="{FF2B5EF4-FFF2-40B4-BE49-F238E27FC236}">
                <a16:creationId xmlns:a16="http://schemas.microsoft.com/office/drawing/2014/main" id="{F4F1E19E-0E61-BD2A-3B15-054BB88FC52A}"/>
              </a:ext>
            </a:extLst>
          </p:cNvPr>
          <p:cNvPicPr>
            <a:picLocks noChangeAspect="1"/>
          </p:cNvPicPr>
          <p:nvPr/>
        </p:nvPicPr>
        <p:blipFill>
          <a:blip r:embed="rId5"/>
          <a:stretch>
            <a:fillRect/>
          </a:stretch>
        </p:blipFill>
        <p:spPr>
          <a:xfrm>
            <a:off x="7950049" y="226626"/>
            <a:ext cx="1917611" cy="2401294"/>
          </a:xfrm>
          <a:prstGeom prst="rect">
            <a:avLst/>
          </a:prstGeom>
        </p:spPr>
      </p:pic>
      <p:sp>
        <p:nvSpPr>
          <p:cNvPr id="10" name="TextBox 9">
            <a:extLst>
              <a:ext uri="{FF2B5EF4-FFF2-40B4-BE49-F238E27FC236}">
                <a16:creationId xmlns:a16="http://schemas.microsoft.com/office/drawing/2014/main" id="{826514D7-4C99-D288-934B-A41671361C3F}"/>
              </a:ext>
            </a:extLst>
          </p:cNvPr>
          <p:cNvSpPr txBox="1"/>
          <p:nvPr/>
        </p:nvSpPr>
        <p:spPr>
          <a:xfrm>
            <a:off x="7924096" y="2627919"/>
            <a:ext cx="1943100" cy="276999"/>
          </a:xfrm>
          <a:prstGeom prst="rect">
            <a:avLst/>
          </a:prstGeom>
          <a:noFill/>
        </p:spPr>
        <p:txBody>
          <a:bodyPr wrap="square">
            <a:spAutoFit/>
          </a:bodyPr>
          <a:lstStyle/>
          <a:p>
            <a:r>
              <a:rPr lang="en-GB" sz="1200" dirty="0">
                <a:effectLst/>
                <a:latin typeface="Arial" panose="020B0604020202020204" pitchFamily="34" charset="0"/>
                <a:cs typeface="Arial" panose="020B0604020202020204" pitchFamily="34" charset="0"/>
              </a:rPr>
              <a:t>(Tooting Newsie, 2025)</a:t>
            </a: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33EF262D-BFA1-95DA-566F-67D1EF19B3D2}"/>
              </a:ext>
            </a:extLst>
          </p:cNvPr>
          <p:cNvSpPr txBox="1"/>
          <p:nvPr/>
        </p:nvSpPr>
        <p:spPr>
          <a:xfrm>
            <a:off x="10833144" y="2645988"/>
            <a:ext cx="1358856"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Eatzy</a:t>
            </a:r>
            <a:r>
              <a:rPr lang="en-GB" sz="1200" dirty="0">
                <a:latin typeface="Arial" panose="020B0604020202020204" pitchFamily="34" charset="0"/>
                <a:cs typeface="Arial" panose="020B0604020202020204" pitchFamily="34" charset="0"/>
              </a:rPr>
              <a:t>, 2026)</a:t>
            </a:r>
          </a:p>
        </p:txBody>
      </p:sp>
    </p:spTree>
    <p:extLst>
      <p:ext uri="{BB962C8B-B14F-4D97-AF65-F5344CB8AC3E}">
        <p14:creationId xmlns:p14="http://schemas.microsoft.com/office/powerpoint/2010/main" val="134956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p:tgtEl>
                                          <p:spTgt spid="7"/>
                                        </p:tgtEl>
                                        <p:attrNameLst>
                                          <p:attrName>ppt_y</p:attrName>
                                        </p:attrNameLst>
                                      </p:cBhvr>
                                      <p:tavLst>
                                        <p:tav tm="0">
                                          <p:val>
                                            <p:strVal val="#ppt_y+#ppt_h*1.125000"/>
                                          </p:val>
                                        </p:tav>
                                        <p:tav tm="100000">
                                          <p:val>
                                            <p:strVal val="#ppt_y"/>
                                          </p:val>
                                        </p:tav>
                                      </p:tavLst>
                                    </p:anim>
                                    <p:animEffect transition="in" filter="wipe(up)">
                                      <p:cBhvr>
                                        <p:cTn id="8" dur="500"/>
                                        <p:tgtEl>
                                          <p:spTgt spid="7"/>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p:tgtEl>
                                          <p:spTgt spid="8"/>
                                        </p:tgtEl>
                                        <p:attrNameLst>
                                          <p:attrName>ppt_y</p:attrName>
                                        </p:attrNameLst>
                                      </p:cBhvr>
                                      <p:tavLst>
                                        <p:tav tm="0">
                                          <p:val>
                                            <p:strVal val="#ppt_y+#ppt_h*1.125000"/>
                                          </p:val>
                                        </p:tav>
                                        <p:tav tm="100000">
                                          <p:val>
                                            <p:strVal val="#ppt_y"/>
                                          </p:val>
                                        </p:tav>
                                      </p:tavLst>
                                    </p:anim>
                                    <p:animEffect transition="in" filter="wipe(up)">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612B638-AF29-4A83-BFB3-49BF0745B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02C6F-A357-22F0-696D-0EAC903317F1}"/>
              </a:ext>
            </a:extLst>
          </p:cNvPr>
          <p:cNvSpPr>
            <a:spLocks noGrp="1"/>
          </p:cNvSpPr>
          <p:nvPr>
            <p:ph type="title"/>
          </p:nvPr>
        </p:nvSpPr>
        <p:spPr>
          <a:xfrm>
            <a:off x="795528" y="386930"/>
            <a:ext cx="10141799" cy="1300554"/>
          </a:xfrm>
        </p:spPr>
        <p:txBody>
          <a:bodyPr anchor="b">
            <a:normAutofit/>
          </a:bodyPr>
          <a:lstStyle/>
          <a:p>
            <a:r>
              <a:rPr lang="en-GB" sz="4800" b="1" u="sng" dirty="0">
                <a:latin typeface="Arial" panose="020B0604020202020204" pitchFamily="34" charset="0"/>
                <a:cs typeface="Arial" panose="020B0604020202020204" pitchFamily="34" charset="0"/>
              </a:rPr>
              <a:t>Products/Prices</a:t>
            </a:r>
          </a:p>
        </p:txBody>
      </p:sp>
      <p:sp>
        <p:nvSpPr>
          <p:cNvPr id="17" name="Rectangle 1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E24FB8-FEC7-39B8-61A6-8056662FD413}"/>
              </a:ext>
            </a:extLst>
          </p:cNvPr>
          <p:cNvPicPr>
            <a:picLocks noChangeAspect="1"/>
          </p:cNvPicPr>
          <p:nvPr/>
        </p:nvPicPr>
        <p:blipFill>
          <a:blip r:embed="rId2">
            <a:extLst>
              <a:ext uri="{28A0092B-C50C-407E-A947-70E740481C1C}">
                <a14:useLocalDpi xmlns:a14="http://schemas.microsoft.com/office/drawing/2010/main" val="0"/>
              </a:ext>
            </a:extLst>
          </a:blip>
          <a:srcRect r="-2" b="9620"/>
          <a:stretch>
            <a:fillRect/>
          </a:stretch>
        </p:blipFill>
        <p:spPr>
          <a:xfrm>
            <a:off x="3492451" y="2139361"/>
            <a:ext cx="3246293" cy="4395424"/>
          </a:xfrm>
          <a:prstGeom prst="rect">
            <a:avLst/>
          </a:prstGeom>
        </p:spPr>
      </p:pic>
      <p:pic>
        <p:nvPicPr>
          <p:cNvPr id="4" name="Picture 3">
            <a:extLst>
              <a:ext uri="{FF2B5EF4-FFF2-40B4-BE49-F238E27FC236}">
                <a16:creationId xmlns:a16="http://schemas.microsoft.com/office/drawing/2014/main" id="{9CA3DC39-55DC-3398-04D3-A55DC80157F5}"/>
              </a:ext>
            </a:extLst>
          </p:cNvPr>
          <p:cNvPicPr>
            <a:picLocks noChangeAspect="1"/>
          </p:cNvPicPr>
          <p:nvPr/>
        </p:nvPicPr>
        <p:blipFill>
          <a:blip r:embed="rId3">
            <a:extLst>
              <a:ext uri="{28A0092B-C50C-407E-A947-70E740481C1C}">
                <a14:useLocalDpi xmlns:a14="http://schemas.microsoft.com/office/drawing/2010/main" val="0"/>
              </a:ext>
            </a:extLst>
          </a:blip>
          <a:srcRect r="-2" b="9620"/>
          <a:stretch>
            <a:fillRect/>
          </a:stretch>
        </p:blipFill>
        <p:spPr>
          <a:xfrm>
            <a:off x="316941" y="2203078"/>
            <a:ext cx="3152176" cy="4267991"/>
          </a:xfrm>
          <a:prstGeom prst="rect">
            <a:avLst/>
          </a:prstGeom>
        </p:spPr>
      </p:pic>
      <p:sp>
        <p:nvSpPr>
          <p:cNvPr id="3" name="Content Placeholder 2">
            <a:extLst>
              <a:ext uri="{FF2B5EF4-FFF2-40B4-BE49-F238E27FC236}">
                <a16:creationId xmlns:a16="http://schemas.microsoft.com/office/drawing/2014/main" id="{05F51EEE-CDA4-B01B-AF60-C20607BDE594}"/>
              </a:ext>
            </a:extLst>
          </p:cNvPr>
          <p:cNvSpPr>
            <a:spLocks noGrp="1"/>
          </p:cNvSpPr>
          <p:nvPr>
            <p:ph idx="1"/>
          </p:nvPr>
        </p:nvSpPr>
        <p:spPr>
          <a:xfrm>
            <a:off x="7076403" y="2536298"/>
            <a:ext cx="4500425" cy="4127919"/>
          </a:xfrm>
        </p:spPr>
        <p:txBody>
          <a:bodyPr anchor="ctr">
            <a:normAutofit/>
          </a:bodyPr>
          <a:lstStyle/>
          <a:p>
            <a:pPr marL="0" indent="0">
              <a:buNone/>
            </a:pPr>
            <a:r>
              <a:rPr lang="en-GB" sz="1400" dirty="0">
                <a:latin typeface="Arial" panose="020B0604020202020204" pitchFamily="34" charset="0"/>
                <a:cs typeface="Arial" panose="020B0604020202020204" pitchFamily="34" charset="0"/>
              </a:rPr>
              <a:t>Products</a:t>
            </a:r>
          </a:p>
          <a:p>
            <a:pPr lvl="0"/>
            <a:r>
              <a:rPr lang="en-GB" sz="1400" dirty="0">
                <a:latin typeface="Arial" panose="020B0604020202020204" pitchFamily="34" charset="0"/>
                <a:cs typeface="Arial" panose="020B0604020202020204" pitchFamily="34" charset="0"/>
              </a:rPr>
              <a:t>Light/Starter</a:t>
            </a:r>
          </a:p>
          <a:p>
            <a:pPr lvl="0"/>
            <a:r>
              <a:rPr lang="en-GB" sz="1400" dirty="0">
                <a:latin typeface="Arial" panose="020B0604020202020204" pitchFamily="34" charset="0"/>
                <a:cs typeface="Arial" panose="020B0604020202020204" pitchFamily="34" charset="0"/>
              </a:rPr>
              <a:t>Main Meal</a:t>
            </a:r>
          </a:p>
          <a:p>
            <a:pPr lvl="0"/>
            <a:r>
              <a:rPr lang="en-GB" sz="1400" dirty="0">
                <a:latin typeface="Arial" panose="020B0604020202020204" pitchFamily="34" charset="0"/>
                <a:cs typeface="Arial" panose="020B0604020202020204" pitchFamily="34" charset="0"/>
              </a:rPr>
              <a:t>Street Food </a:t>
            </a:r>
          </a:p>
          <a:p>
            <a:pPr lvl="0"/>
            <a:r>
              <a:rPr lang="en-GB" sz="1400" dirty="0">
                <a:latin typeface="Arial" panose="020B0604020202020204" pitchFamily="34" charset="0"/>
                <a:cs typeface="Arial" panose="020B0604020202020204" pitchFamily="34" charset="0"/>
              </a:rPr>
              <a:t>Vegetarian and vegan options.</a:t>
            </a:r>
          </a:p>
          <a:p>
            <a:pPr lvl="0"/>
            <a:r>
              <a:rPr lang="en-GB" sz="1400" dirty="0">
                <a:latin typeface="Arial" panose="020B0604020202020204" pitchFamily="34" charset="0"/>
                <a:cs typeface="Arial" panose="020B0604020202020204" pitchFamily="34" charset="0"/>
              </a:rPr>
              <a:t>Children's Meal</a:t>
            </a:r>
          </a:p>
          <a:p>
            <a:pPr lvl="0"/>
            <a:r>
              <a:rPr lang="en-GB" sz="1400" dirty="0">
                <a:latin typeface="Arial" panose="020B0604020202020204" pitchFamily="34" charset="0"/>
                <a:cs typeface="Arial" panose="020B0604020202020204" pitchFamily="34" charset="0"/>
              </a:rPr>
              <a:t>Pakistani Breakfast </a:t>
            </a:r>
          </a:p>
          <a:p>
            <a:pPr lvl="0"/>
            <a:r>
              <a:rPr lang="en-GB" sz="1400" dirty="0">
                <a:latin typeface="Arial" panose="020B0604020202020204" pitchFamily="34" charset="0"/>
                <a:cs typeface="Arial" panose="020B0604020202020204" pitchFamily="34" charset="0"/>
              </a:rPr>
              <a:t>Desserts &amp; Drinks</a:t>
            </a:r>
          </a:p>
          <a:p>
            <a:pPr marL="0" indent="0">
              <a:buNone/>
            </a:pPr>
            <a:r>
              <a:rPr lang="en-GB" sz="1400" dirty="0">
                <a:latin typeface="Arial" panose="020B0604020202020204" pitchFamily="34" charset="0"/>
                <a:cs typeface="Arial" panose="020B0604020202020204" pitchFamily="34" charset="0"/>
              </a:rPr>
              <a:t>Pricing</a:t>
            </a:r>
          </a:p>
          <a:p>
            <a:pPr lvl="0"/>
            <a:r>
              <a:rPr lang="en-GB" sz="1400" dirty="0">
                <a:latin typeface="Arial" panose="020B0604020202020204" pitchFamily="34" charset="0"/>
                <a:cs typeface="Arial" panose="020B0604020202020204" pitchFamily="34" charset="0"/>
              </a:rPr>
              <a:t>Affordable </a:t>
            </a:r>
          </a:p>
          <a:p>
            <a:pPr lvl="0"/>
            <a:r>
              <a:rPr lang="en-GB" sz="1400" dirty="0">
                <a:latin typeface="Arial" panose="020B0604020202020204" pitchFamily="34" charset="0"/>
                <a:cs typeface="Arial" panose="020B0604020202020204" pitchFamily="34" charset="0"/>
              </a:rPr>
              <a:t>Student Discounts </a:t>
            </a:r>
          </a:p>
          <a:p>
            <a:pPr lvl="0"/>
            <a:r>
              <a:rPr lang="en-GB" sz="1400" dirty="0">
                <a:latin typeface="Arial" panose="020B0604020202020204" pitchFamily="34" charset="0"/>
                <a:cs typeface="Arial" panose="020B0604020202020204" pitchFamily="34" charset="0"/>
              </a:rPr>
              <a:t>Family Deals </a:t>
            </a:r>
          </a:p>
          <a:p>
            <a:pPr lvl="0"/>
            <a:r>
              <a:rPr lang="en-GB" sz="1400" dirty="0">
                <a:latin typeface="Arial" panose="020B0604020202020204" pitchFamily="34" charset="0"/>
                <a:cs typeface="Arial" panose="020B0604020202020204" pitchFamily="34" charset="0"/>
              </a:rPr>
              <a:t>Loyalty Rewards</a:t>
            </a:r>
          </a:p>
          <a:p>
            <a:pPr lvl="0"/>
            <a:endParaRPr lang="en-GB" sz="1100" dirty="0"/>
          </a:p>
          <a:p>
            <a:pPr marL="0" indent="0">
              <a:buNone/>
            </a:pPr>
            <a:endParaRPr lang="en-GB" sz="1100" dirty="0"/>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4340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5">
            <a:extLst>
              <a:ext uri="{FF2B5EF4-FFF2-40B4-BE49-F238E27FC236}">
                <a16:creationId xmlns:a16="http://schemas.microsoft.com/office/drawing/2014/main" id="{4C9C09B3-5627-30C9-E554-34CE0C8959CC}"/>
              </a:ext>
            </a:extLst>
          </p:cNvPr>
          <p:cNvPicPr>
            <a:picLocks noChangeAspect="1"/>
          </p:cNvPicPr>
          <p:nvPr/>
        </p:nvPicPr>
        <p:blipFill>
          <a:blip r:embed="rId2"/>
          <a:srcRect t="28661" b="59"/>
          <a:stretch>
            <a:fillRect/>
          </a:stretch>
        </p:blipFill>
        <p:spPr>
          <a:xfrm>
            <a:off x="1" y="10"/>
            <a:ext cx="9669642" cy="6857990"/>
          </a:xfrm>
          <a:prstGeom prst="rect">
            <a:avLst/>
          </a:prstGeom>
          <a:noFill/>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050A01-4727-AA09-57E7-6DBA78C8756A}"/>
              </a:ext>
            </a:extLst>
          </p:cNvPr>
          <p:cNvSpPr>
            <a:spLocks noGrp="1"/>
          </p:cNvSpPr>
          <p:nvPr>
            <p:ph type="title"/>
          </p:nvPr>
        </p:nvSpPr>
        <p:spPr>
          <a:xfrm>
            <a:off x="7531610" y="365125"/>
            <a:ext cx="3822189" cy="1899912"/>
          </a:xfrm>
        </p:spPr>
        <p:txBody>
          <a:bodyPr>
            <a:normAutofit/>
          </a:bodyPr>
          <a:lstStyle/>
          <a:p>
            <a:r>
              <a:rPr lang="en-GB" sz="4000" b="1" u="sng" dirty="0">
                <a:latin typeface="Arial" panose="020B0604020202020204" pitchFamily="34" charset="0"/>
                <a:cs typeface="Arial" panose="020B0604020202020204" pitchFamily="34" charset="0"/>
              </a:rPr>
              <a:t>Packaging</a:t>
            </a:r>
          </a:p>
        </p:txBody>
      </p:sp>
      <p:sp>
        <p:nvSpPr>
          <p:cNvPr id="3" name="Content Placeholder 2">
            <a:extLst>
              <a:ext uri="{FF2B5EF4-FFF2-40B4-BE49-F238E27FC236}">
                <a16:creationId xmlns:a16="http://schemas.microsoft.com/office/drawing/2014/main" id="{C6CE5FDB-ABC8-82FA-8BB2-A7AC1E13DC48}"/>
              </a:ext>
            </a:extLst>
          </p:cNvPr>
          <p:cNvSpPr>
            <a:spLocks noGrp="1"/>
          </p:cNvSpPr>
          <p:nvPr>
            <p:ph idx="1"/>
          </p:nvPr>
        </p:nvSpPr>
        <p:spPr>
          <a:xfrm>
            <a:off x="7531610" y="2434201"/>
            <a:ext cx="3822189" cy="3742762"/>
          </a:xfrm>
        </p:spPr>
        <p:txBody>
          <a:bodyPr>
            <a:normAutofit/>
          </a:bodyPr>
          <a:lstStyle/>
          <a:p>
            <a:pPr lvl="0"/>
            <a:r>
              <a:rPr lang="en-GB" sz="2000" dirty="0">
                <a:latin typeface="Arial" panose="020B0604020202020204" pitchFamily="34" charset="0"/>
                <a:cs typeface="Arial" panose="020B0604020202020204" pitchFamily="34" charset="0"/>
              </a:rPr>
              <a:t>Branded takeaway boxes </a:t>
            </a:r>
          </a:p>
          <a:p>
            <a:pPr lvl="0"/>
            <a:r>
              <a:rPr lang="en-GB" sz="2000" dirty="0">
                <a:latin typeface="Arial" panose="020B0604020202020204" pitchFamily="34" charset="0"/>
                <a:cs typeface="Arial" panose="020B0604020202020204" pitchFamily="34" charset="0"/>
              </a:rPr>
              <a:t>Eco-friendly materials </a:t>
            </a:r>
          </a:p>
          <a:p>
            <a:pPr lvl="0"/>
            <a:r>
              <a:rPr lang="en-GB" sz="2000" dirty="0">
                <a:latin typeface="Arial" panose="020B0604020202020204" pitchFamily="34" charset="0"/>
                <a:cs typeface="Arial" panose="020B0604020202020204" pitchFamily="34" charset="0"/>
              </a:rPr>
              <a:t>Maintains food quality</a:t>
            </a:r>
          </a:p>
          <a:p>
            <a:pPr lvl="0"/>
            <a:r>
              <a:rPr lang="en-GB" sz="2000" dirty="0">
                <a:latin typeface="Arial" panose="020B0604020202020204" pitchFamily="34" charset="0"/>
                <a:cs typeface="Arial" panose="020B0604020202020204" pitchFamily="34" charset="0"/>
              </a:rPr>
              <a:t>Elegant </a:t>
            </a:r>
          </a:p>
          <a:p>
            <a:pPr lvl="0"/>
            <a:r>
              <a:rPr lang="en-GB" sz="2000" dirty="0">
                <a:latin typeface="Arial" panose="020B0604020202020204" pitchFamily="34" charset="0"/>
                <a:cs typeface="Arial" panose="020B0604020202020204" pitchFamily="34" charset="0"/>
              </a:rPr>
              <a:t>Professional</a:t>
            </a:r>
          </a:p>
          <a:p>
            <a:pPr lvl="0"/>
            <a:r>
              <a:rPr lang="en-GB" sz="2000" dirty="0">
                <a:latin typeface="Arial" panose="020B0604020202020204" pitchFamily="34" charset="0"/>
                <a:cs typeface="Arial" panose="020B0604020202020204" pitchFamily="34" charset="0"/>
              </a:rPr>
              <a:t>Green, Gold and Black branding </a:t>
            </a:r>
          </a:p>
          <a:p>
            <a:endParaRPr lang="en-GB" sz="2000" dirty="0"/>
          </a:p>
        </p:txBody>
      </p:sp>
    </p:spTree>
    <p:extLst>
      <p:ext uri="{BB962C8B-B14F-4D97-AF65-F5344CB8AC3E}">
        <p14:creationId xmlns:p14="http://schemas.microsoft.com/office/powerpoint/2010/main" val="72856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F6754-3AC3-B266-286C-6E0075B160EE}"/>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Market Analysis</a:t>
            </a:r>
          </a:p>
        </p:txBody>
      </p:sp>
      <p:sp>
        <p:nvSpPr>
          <p:cNvPr id="3" name="Content Placeholder 2">
            <a:extLst>
              <a:ext uri="{FF2B5EF4-FFF2-40B4-BE49-F238E27FC236}">
                <a16:creationId xmlns:a16="http://schemas.microsoft.com/office/drawing/2014/main" id="{C2CAC311-34A6-2426-E392-8D331E6046A2}"/>
              </a:ext>
            </a:extLst>
          </p:cNvPr>
          <p:cNvSpPr>
            <a:spLocks noGrp="1"/>
          </p:cNvSpPr>
          <p:nvPr>
            <p:ph idx="1"/>
          </p:nvPr>
        </p:nvSpPr>
        <p:spPr>
          <a:xfrm>
            <a:off x="666750" y="1428750"/>
            <a:ext cx="6286500" cy="5429250"/>
          </a:xfrm>
        </p:spPr>
        <p:txBody>
          <a:bodyPr>
            <a:normAutofit fontScale="92500" lnSpcReduction="20000"/>
          </a:bodyPr>
          <a:lstStyle/>
          <a:p>
            <a:r>
              <a:rPr lang="en-GB" sz="2400" dirty="0">
                <a:latin typeface="Arial" panose="020B0604020202020204" pitchFamily="34" charset="0"/>
                <a:cs typeface="Arial" panose="020B0604020202020204" pitchFamily="34" charset="0"/>
              </a:rPr>
              <a:t>Bristol population (500,000 population)</a:t>
            </a:r>
          </a:p>
          <a:p>
            <a:pPr lvl="0"/>
            <a:r>
              <a:rPr lang="en-GB" sz="2400" dirty="0">
                <a:latin typeface="Arial" panose="020B0604020202020204" pitchFamily="34" charset="0"/>
                <a:cs typeface="Arial" panose="020B0604020202020204" pitchFamily="34" charset="0"/>
              </a:rPr>
              <a:t>Diverse community </a:t>
            </a:r>
          </a:p>
          <a:p>
            <a:pPr lvl="0"/>
            <a:r>
              <a:rPr lang="en-GB" sz="2400" dirty="0">
                <a:latin typeface="Arial" panose="020B0604020202020204" pitchFamily="34" charset="0"/>
                <a:cs typeface="Arial" panose="020B0604020202020204" pitchFamily="34" charset="0"/>
              </a:rPr>
              <a:t>Growing halal market </a:t>
            </a:r>
          </a:p>
          <a:p>
            <a:pPr lvl="0"/>
            <a:r>
              <a:rPr lang="en-GB" sz="2400" dirty="0">
                <a:latin typeface="Arial" panose="020B0604020202020204" pitchFamily="34" charset="0"/>
                <a:cs typeface="Arial" panose="020B0604020202020204" pitchFamily="34" charset="0"/>
              </a:rPr>
              <a:t>Delivery demand</a:t>
            </a:r>
          </a:p>
          <a:p>
            <a:pPr marL="0" indent="0">
              <a:buNone/>
            </a:pPr>
            <a:r>
              <a:rPr lang="en-GB" sz="2400" b="1" dirty="0">
                <a:latin typeface="Arial" panose="020B0604020202020204" pitchFamily="34" charset="0"/>
                <a:cs typeface="Arial" panose="020B0604020202020204" pitchFamily="34" charset="0"/>
              </a:rPr>
              <a:t>Competitors</a:t>
            </a:r>
          </a:p>
          <a:p>
            <a:pPr lvl="0"/>
            <a:r>
              <a:rPr lang="en-GB" sz="2400" dirty="0">
                <a:latin typeface="Arial" panose="020B0604020202020204" pitchFamily="34" charset="0"/>
                <a:cs typeface="Arial" panose="020B0604020202020204" pitchFamily="34" charset="0"/>
              </a:rPr>
              <a:t>Haveli The Yard – Serves Pakistan Cuisine in comfortable dine in experience. Has strong local customers and loyal customers. Has event hire option.</a:t>
            </a:r>
          </a:p>
          <a:p>
            <a:pPr lvl="0"/>
            <a:r>
              <a:rPr lang="en-GB" sz="2400" dirty="0" err="1">
                <a:latin typeface="Arial" panose="020B0604020202020204" pitchFamily="34" charset="0"/>
                <a:cs typeface="Arial" panose="020B0604020202020204" pitchFamily="34" charset="0"/>
              </a:rPr>
              <a:t>Chaiiwala</a:t>
            </a:r>
            <a:r>
              <a:rPr lang="en-GB" sz="2400" dirty="0">
                <a:latin typeface="Arial" panose="020B0604020202020204" pitchFamily="34" charset="0"/>
                <a:cs typeface="Arial" panose="020B0604020202020204" pitchFamily="34" charset="0"/>
              </a:rPr>
              <a:t> – Serves Pakistan Breakfast with light snacks and has strong brand image and loyal customers from social media and trending trends.</a:t>
            </a:r>
          </a:p>
          <a:p>
            <a:pPr lvl="0"/>
            <a:r>
              <a:rPr lang="en-GB" sz="2400" dirty="0" err="1">
                <a:latin typeface="Arial" panose="020B0604020202020204" pitchFamily="34" charset="0"/>
                <a:cs typeface="Arial" panose="020B0604020202020204" pitchFamily="34" charset="0"/>
              </a:rPr>
              <a:t>Noshh</a:t>
            </a:r>
            <a:r>
              <a:rPr lang="en-GB" sz="2400" dirty="0">
                <a:latin typeface="Arial" panose="020B0604020202020204" pitchFamily="34" charset="0"/>
                <a:cs typeface="Arial" panose="020B0604020202020204" pitchFamily="34" charset="0"/>
              </a:rPr>
              <a:t> – Serves Pakistan food and Indian in a modern restaurant setting. Has good quality food and good reviews on TripAdvisor’s, good customers service and welcoming dinning space. </a:t>
            </a:r>
          </a:p>
        </p:txBody>
      </p:sp>
      <p:pic>
        <p:nvPicPr>
          <p:cNvPr id="4" name="Picture 3" descr="Market Analysis for Small Business Organizations | Westford">
            <a:extLst>
              <a:ext uri="{FF2B5EF4-FFF2-40B4-BE49-F238E27FC236}">
                <a16:creationId xmlns:a16="http://schemas.microsoft.com/office/drawing/2014/main" id="{7BFEEDA1-ADE7-1266-C5E0-E57E06A13316}"/>
              </a:ext>
            </a:extLst>
          </p:cNvPr>
          <p:cNvPicPr>
            <a:picLocks noChangeAspect="1"/>
          </p:cNvPicPr>
          <p:nvPr/>
        </p:nvPicPr>
        <p:blipFill>
          <a:blip r:embed="rId3"/>
          <a:stretch>
            <a:fillRect/>
          </a:stretch>
        </p:blipFill>
        <p:spPr>
          <a:xfrm>
            <a:off x="7124700" y="1428750"/>
            <a:ext cx="4923322" cy="4133850"/>
          </a:xfrm>
          <a:prstGeom prst="rect">
            <a:avLst/>
          </a:prstGeom>
        </p:spPr>
      </p:pic>
      <p:sp>
        <p:nvSpPr>
          <p:cNvPr id="6" name="TextBox 5">
            <a:extLst>
              <a:ext uri="{FF2B5EF4-FFF2-40B4-BE49-F238E27FC236}">
                <a16:creationId xmlns:a16="http://schemas.microsoft.com/office/drawing/2014/main" id="{2BDE698E-F707-B338-93EC-A6AC67762E27}"/>
              </a:ext>
            </a:extLst>
          </p:cNvPr>
          <p:cNvSpPr txBox="1"/>
          <p:nvPr/>
        </p:nvSpPr>
        <p:spPr>
          <a:xfrm>
            <a:off x="10333522" y="5114151"/>
            <a:ext cx="1714500" cy="276999"/>
          </a:xfrm>
          <a:prstGeom prst="rect">
            <a:avLst/>
          </a:prstGeom>
          <a:noFill/>
        </p:spPr>
        <p:txBody>
          <a:bodyPr wrap="square">
            <a:spAutoFit/>
          </a:bodyPr>
          <a:lstStyle/>
          <a:p>
            <a:r>
              <a:rPr lang="en-GB" sz="1200" dirty="0">
                <a:effectLst/>
                <a:latin typeface="Times New Roman" panose="02020603050405020304" pitchFamily="18" charset="0"/>
              </a:rPr>
              <a:t>(Westford, 2016)</a:t>
            </a:r>
            <a:endParaRPr lang="en-GB" dirty="0"/>
          </a:p>
        </p:txBody>
      </p:sp>
    </p:spTree>
    <p:extLst>
      <p:ext uri="{BB962C8B-B14F-4D97-AF65-F5344CB8AC3E}">
        <p14:creationId xmlns:p14="http://schemas.microsoft.com/office/powerpoint/2010/main" val="3586162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CE0C1-3673-9507-F9D9-4B9640EA8007}"/>
              </a:ext>
            </a:extLst>
          </p:cNvPr>
          <p:cNvSpPr>
            <a:spLocks noGrp="1"/>
          </p:cNvSpPr>
          <p:nvPr>
            <p:ph type="title"/>
          </p:nvPr>
        </p:nvSpPr>
        <p:spPr>
          <a:xfrm>
            <a:off x="838200" y="26987"/>
            <a:ext cx="10515600" cy="1325563"/>
          </a:xfrm>
        </p:spPr>
        <p:txBody>
          <a:bodyPr/>
          <a:lstStyle/>
          <a:p>
            <a:r>
              <a:rPr lang="en-GB" b="1" u="sng" dirty="0">
                <a:latin typeface="Arial" panose="020B0604020202020204" pitchFamily="34" charset="0"/>
                <a:cs typeface="Arial" panose="020B0604020202020204" pitchFamily="34" charset="0"/>
              </a:rPr>
              <a:t>3 Types Customers of Rex Royale</a:t>
            </a:r>
          </a:p>
        </p:txBody>
      </p:sp>
      <p:sp>
        <p:nvSpPr>
          <p:cNvPr id="3" name="Content Placeholder 2">
            <a:extLst>
              <a:ext uri="{FF2B5EF4-FFF2-40B4-BE49-F238E27FC236}">
                <a16:creationId xmlns:a16="http://schemas.microsoft.com/office/drawing/2014/main" id="{B85536F7-4DD4-FF39-5912-29E480321C96}"/>
              </a:ext>
            </a:extLst>
          </p:cNvPr>
          <p:cNvSpPr>
            <a:spLocks noGrp="1"/>
          </p:cNvSpPr>
          <p:nvPr>
            <p:ph idx="1"/>
          </p:nvPr>
        </p:nvSpPr>
        <p:spPr>
          <a:xfrm>
            <a:off x="184150" y="1352550"/>
            <a:ext cx="8426450" cy="5505450"/>
          </a:xfrm>
        </p:spPr>
        <p:txBody>
          <a:bodyPr>
            <a:normAutofit fontScale="92500" lnSpcReduction="20000"/>
          </a:bodyPr>
          <a:lstStyle/>
          <a:p>
            <a:pPr marL="0" indent="0">
              <a:buNone/>
            </a:pPr>
            <a:r>
              <a:rPr lang="en-GB" sz="1600" b="1" dirty="0">
                <a:latin typeface="Arial" panose="020B0604020202020204" pitchFamily="34" charset="0"/>
                <a:cs typeface="Arial" panose="020B0604020202020204" pitchFamily="34" charset="0"/>
              </a:rPr>
              <a:t>1. Families</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Families are one of Rex Royale's main customer groups. </a:t>
            </a:r>
          </a:p>
          <a:p>
            <a:pPr lvl="0"/>
            <a:r>
              <a:rPr lang="en-GB" sz="1600" dirty="0">
                <a:latin typeface="Arial" panose="020B0604020202020204" pitchFamily="34" charset="0"/>
                <a:cs typeface="Arial" panose="020B0604020202020204" pitchFamily="34" charset="0"/>
              </a:rPr>
              <a:t>They visit for family meals, birthdays, and special occasions. </a:t>
            </a:r>
          </a:p>
          <a:p>
            <a:pPr lvl="0"/>
            <a:r>
              <a:rPr lang="en-GB" sz="1600" dirty="0">
                <a:latin typeface="Arial" panose="020B0604020202020204" pitchFamily="34" charset="0"/>
                <a:cs typeface="Arial" panose="020B0604020202020204" pitchFamily="34" charset="0"/>
              </a:rPr>
              <a:t>They want tasty food, reasonable prices, larger order and a welcoming atmosphere. </a:t>
            </a:r>
          </a:p>
          <a:p>
            <a:pPr lvl="0"/>
            <a:r>
              <a:rPr lang="en-GB" sz="1600" dirty="0">
                <a:latin typeface="Arial" panose="020B0604020202020204" pitchFamily="34" charset="0"/>
                <a:cs typeface="Arial" panose="020B0604020202020204" pitchFamily="34" charset="0"/>
              </a:rPr>
              <a:t>Children's menu options, Highchair, cleanliness, Families Deals and quick service</a:t>
            </a:r>
          </a:p>
          <a:p>
            <a:pPr lvl="0"/>
            <a:r>
              <a:rPr lang="en-GB" sz="1600" dirty="0">
                <a:latin typeface="Arial" panose="020B0604020202020204" pitchFamily="34" charset="0"/>
                <a:cs typeface="Arial" panose="020B0604020202020204" pitchFamily="34" charset="0"/>
              </a:rPr>
              <a:t>Our authentic Pakistani sharing dishes make dining together a memorable experience, encouraging families to return and recommend us to others. </a:t>
            </a:r>
          </a:p>
          <a:p>
            <a:pPr marL="0" indent="0">
              <a:buNone/>
            </a:pPr>
            <a:r>
              <a:rPr lang="en-GB" sz="1600" b="1" dirty="0">
                <a:latin typeface="Arial" panose="020B0604020202020204" pitchFamily="34" charset="0"/>
                <a:cs typeface="Arial" panose="020B0604020202020204" pitchFamily="34" charset="0"/>
              </a:rPr>
              <a:t>2. Students (18–25)</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Bristol has a large student population, making students an important market. </a:t>
            </a:r>
          </a:p>
          <a:p>
            <a:pPr lvl="0"/>
            <a:r>
              <a:rPr lang="en-GB" sz="1600" dirty="0">
                <a:latin typeface="Arial" panose="020B0604020202020204" pitchFamily="34" charset="0"/>
                <a:cs typeface="Arial" panose="020B0604020202020204" pitchFamily="34" charset="0"/>
              </a:rPr>
              <a:t>They look for affordable, convenient, and good-quality food.  </a:t>
            </a:r>
          </a:p>
          <a:p>
            <a:pPr lvl="0"/>
            <a:r>
              <a:rPr lang="en-GB" sz="1600" dirty="0">
                <a:latin typeface="Arial" panose="020B0604020202020204" pitchFamily="34" charset="0"/>
                <a:cs typeface="Arial" panose="020B0604020202020204" pitchFamily="34" charset="0"/>
              </a:rPr>
              <a:t>Social media Click, Study place, WIFI, charging points, regularly buying snacks or coffee and new trends.</a:t>
            </a:r>
          </a:p>
          <a:p>
            <a:pPr lvl="0"/>
            <a:r>
              <a:rPr lang="en-GB" sz="1600" dirty="0">
                <a:latin typeface="Arial" panose="020B0604020202020204" pitchFamily="34" charset="0"/>
                <a:cs typeface="Arial" panose="020B0604020202020204" pitchFamily="34" charset="0"/>
              </a:rPr>
              <a:t>Rex Royale will attract them through meal deals, student discounts, takeaway options, and delivery services such as Uber Eats and Deliveroo. </a:t>
            </a:r>
          </a:p>
          <a:p>
            <a:pPr marL="0" indent="0">
              <a:buNone/>
            </a:pPr>
            <a:r>
              <a:rPr lang="en-GB" sz="1600" b="1" dirty="0">
                <a:latin typeface="Arial" panose="020B0604020202020204" pitchFamily="34" charset="0"/>
                <a:cs typeface="Arial" panose="020B0604020202020204" pitchFamily="34" charset="0"/>
              </a:rPr>
              <a:t>3. Food Influencers</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Food influencers help promote restaurants through platforms like Instagram and TikTok. </a:t>
            </a:r>
          </a:p>
          <a:p>
            <a:pPr lvl="0"/>
            <a:r>
              <a:rPr lang="en-GB" sz="1600" dirty="0">
                <a:latin typeface="Arial" panose="020B0604020202020204" pitchFamily="34" charset="0"/>
                <a:cs typeface="Arial" panose="020B0604020202020204" pitchFamily="34" charset="0"/>
              </a:rPr>
              <a:t>Our authentic Karachi-style dishes and attractive presentation are designed to encourage customers to share their experiences online. </a:t>
            </a:r>
          </a:p>
          <a:p>
            <a:pPr lvl="0"/>
            <a:r>
              <a:rPr lang="en-GB" sz="1600" dirty="0">
                <a:latin typeface="Arial" panose="020B0604020202020204" pitchFamily="34" charset="0"/>
                <a:cs typeface="Arial" panose="020B0604020202020204" pitchFamily="34" charset="0"/>
              </a:rPr>
              <a:t>This increases brand awareness and helps attract new customers.</a:t>
            </a:r>
          </a:p>
          <a:p>
            <a:pPr lvl="0"/>
            <a:r>
              <a:rPr lang="en-GB" sz="1600" dirty="0">
                <a:latin typeface="Arial" panose="020B0604020202020204" pitchFamily="34" charset="0"/>
                <a:cs typeface="Arial" panose="020B0604020202020204" pitchFamily="34" charset="0"/>
              </a:rPr>
              <a:t>Looking to spend more money, looking for good quality food and presented. </a:t>
            </a:r>
          </a:p>
          <a:p>
            <a:pPr marL="0" lvl="0" indent="0">
              <a:buNone/>
            </a:pPr>
            <a:endParaRPr lang="en-GB" sz="1600" dirty="0">
              <a:latin typeface="Arial" panose="020B0604020202020204" pitchFamily="34" charset="0"/>
              <a:cs typeface="Arial" panose="020B0604020202020204" pitchFamily="34" charset="0"/>
            </a:endParaRPr>
          </a:p>
        </p:txBody>
      </p:sp>
      <p:pic>
        <p:nvPicPr>
          <p:cNvPr id="5" name="Picture 4" descr="4 Types of Customers &amp; How to Serve Them Effectively |nfraon">
            <a:extLst>
              <a:ext uri="{FF2B5EF4-FFF2-40B4-BE49-F238E27FC236}">
                <a16:creationId xmlns:a16="http://schemas.microsoft.com/office/drawing/2014/main" id="{1FA4030A-2E2E-0112-A9A8-C4A00DAC6F0F}"/>
              </a:ext>
            </a:extLst>
          </p:cNvPr>
          <p:cNvPicPr>
            <a:picLocks noChangeAspect="1"/>
          </p:cNvPicPr>
          <p:nvPr/>
        </p:nvPicPr>
        <p:blipFill>
          <a:blip r:embed="rId2"/>
          <a:stretch>
            <a:fillRect/>
          </a:stretch>
        </p:blipFill>
        <p:spPr>
          <a:xfrm>
            <a:off x="8610600" y="2475726"/>
            <a:ext cx="3397250" cy="2590800"/>
          </a:xfrm>
          <a:prstGeom prst="rect">
            <a:avLst/>
          </a:prstGeom>
        </p:spPr>
      </p:pic>
      <p:sp>
        <p:nvSpPr>
          <p:cNvPr id="7" name="TextBox 6">
            <a:extLst>
              <a:ext uri="{FF2B5EF4-FFF2-40B4-BE49-F238E27FC236}">
                <a16:creationId xmlns:a16="http://schemas.microsoft.com/office/drawing/2014/main" id="{120FD2AA-CCAF-0FBE-CF22-74B9FA31D2EA}"/>
              </a:ext>
            </a:extLst>
          </p:cNvPr>
          <p:cNvSpPr txBox="1"/>
          <p:nvPr/>
        </p:nvSpPr>
        <p:spPr>
          <a:xfrm>
            <a:off x="10782300" y="5066526"/>
            <a:ext cx="1409700" cy="276999"/>
          </a:xfrm>
          <a:prstGeom prst="rect">
            <a:avLst/>
          </a:prstGeom>
          <a:noFill/>
        </p:spPr>
        <p:txBody>
          <a:bodyPr wrap="square">
            <a:spAutoFit/>
          </a:bodyPr>
          <a:lstStyle/>
          <a:p>
            <a:r>
              <a:rPr lang="en-GB" sz="1200" dirty="0">
                <a:effectLst/>
                <a:latin typeface="Times New Roman" panose="02020603050405020304" pitchFamily="18" charset="0"/>
              </a:rPr>
              <a:t>(Agrawal, 2022)</a:t>
            </a:r>
            <a:endParaRPr lang="en-GB" dirty="0"/>
          </a:p>
        </p:txBody>
      </p:sp>
    </p:spTree>
    <p:extLst>
      <p:ext uri="{BB962C8B-B14F-4D97-AF65-F5344CB8AC3E}">
        <p14:creationId xmlns:p14="http://schemas.microsoft.com/office/powerpoint/2010/main" val="2062250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7AD5-64D6-57F7-2DBE-AF8C41710356}"/>
              </a:ext>
            </a:extLst>
          </p:cNvPr>
          <p:cNvSpPr>
            <a:spLocks noGrp="1"/>
          </p:cNvSpPr>
          <p:nvPr>
            <p:ph type="title"/>
          </p:nvPr>
        </p:nvSpPr>
        <p:spPr>
          <a:xfrm>
            <a:off x="838200" y="65087"/>
            <a:ext cx="10515600" cy="1325563"/>
          </a:xfrm>
        </p:spPr>
        <p:txBody>
          <a:bodyPr/>
          <a:lstStyle/>
          <a:p>
            <a:r>
              <a:rPr lang="en-GB" b="1" u="sng" dirty="0">
                <a:latin typeface="Arial" panose="020B0604020202020204" pitchFamily="34" charset="0"/>
                <a:cs typeface="Arial" panose="020B0604020202020204" pitchFamily="34" charset="0"/>
              </a:rPr>
              <a:t>PEST For Rex Royale</a:t>
            </a:r>
          </a:p>
        </p:txBody>
      </p:sp>
      <p:sp>
        <p:nvSpPr>
          <p:cNvPr id="3" name="Content Placeholder 2">
            <a:extLst>
              <a:ext uri="{FF2B5EF4-FFF2-40B4-BE49-F238E27FC236}">
                <a16:creationId xmlns:a16="http://schemas.microsoft.com/office/drawing/2014/main" id="{01EC7FB2-2A5A-1632-2EB6-7CD540F68269}"/>
              </a:ext>
            </a:extLst>
          </p:cNvPr>
          <p:cNvSpPr>
            <a:spLocks noGrp="1"/>
          </p:cNvSpPr>
          <p:nvPr>
            <p:ph idx="1"/>
          </p:nvPr>
        </p:nvSpPr>
        <p:spPr>
          <a:xfrm>
            <a:off x="209550" y="1143000"/>
            <a:ext cx="6877050" cy="5715000"/>
          </a:xfrm>
        </p:spPr>
        <p:txBody>
          <a:bodyPr>
            <a:normAutofit fontScale="55000" lnSpcReduction="20000"/>
          </a:bodyPr>
          <a:lstStyle/>
          <a:p>
            <a:pPr marL="0" indent="0">
              <a:buNone/>
            </a:pPr>
            <a:r>
              <a:rPr lang="en-GB" dirty="0">
                <a:latin typeface="Arial" panose="020B0604020202020204" pitchFamily="34" charset="0"/>
                <a:cs typeface="Arial" panose="020B0604020202020204" pitchFamily="34" charset="0"/>
              </a:rPr>
              <a:t>Political</a:t>
            </a:r>
          </a:p>
          <a:p>
            <a:pPr lvl="0"/>
            <a:r>
              <a:rPr lang="en-GB" dirty="0">
                <a:latin typeface="Arial" panose="020B0604020202020204" pitchFamily="34" charset="0"/>
                <a:cs typeface="Arial" panose="020B0604020202020204" pitchFamily="34" charset="0"/>
              </a:rPr>
              <a:t>Food safety and hygiene regulations (Food Standards Agency, 2025)</a:t>
            </a:r>
          </a:p>
          <a:p>
            <a:pPr lvl="0"/>
            <a:r>
              <a:rPr lang="en-GB" dirty="0">
                <a:latin typeface="Arial" panose="020B0604020202020204" pitchFamily="34" charset="0"/>
                <a:cs typeface="Arial" panose="020B0604020202020204" pitchFamily="34" charset="0"/>
              </a:rPr>
              <a:t>Health and safety legislation (Health and Safety Executive (HSE), n.d. a)</a:t>
            </a:r>
          </a:p>
          <a:p>
            <a:pPr lvl="0"/>
            <a:r>
              <a:rPr lang="en-GB" dirty="0">
                <a:latin typeface="Arial" panose="020B0604020202020204" pitchFamily="34" charset="0"/>
                <a:cs typeface="Arial" panose="020B0604020202020204" pitchFamily="34" charset="0"/>
              </a:rPr>
              <a:t>Fire safety regulations  (Health and Safety Executive (HSE), n.d. b)</a:t>
            </a:r>
          </a:p>
          <a:p>
            <a:r>
              <a:rPr lang="en-GB" dirty="0">
                <a:latin typeface="Arial" panose="020B0604020202020204" pitchFamily="34" charset="0"/>
                <a:cs typeface="Arial" panose="020B0604020202020204" pitchFamily="34" charset="0"/>
              </a:rPr>
              <a:t>Music licensing </a:t>
            </a:r>
          </a:p>
          <a:p>
            <a:pPr marL="0" lvl="0" indent="0">
              <a:buNone/>
            </a:pPr>
            <a:r>
              <a:rPr lang="en-GB" dirty="0">
                <a:latin typeface="Arial" panose="020B0604020202020204" pitchFamily="34" charset="0"/>
                <a:cs typeface="Arial" panose="020B0604020202020204" pitchFamily="34" charset="0"/>
              </a:rPr>
              <a:t>Economic</a:t>
            </a:r>
          </a:p>
          <a:p>
            <a:r>
              <a:rPr lang="en-GB" dirty="0">
                <a:latin typeface="Arial" panose="020B0604020202020204" pitchFamily="34" charset="0"/>
                <a:cs typeface="Arial" panose="020B0604020202020204" pitchFamily="34" charset="0"/>
              </a:rPr>
              <a:t>Rising food costs –  food prices have gone up by about </a:t>
            </a:r>
            <a:r>
              <a:rPr lang="en-GB" b="1" dirty="0">
                <a:latin typeface="Arial" panose="020B0604020202020204" pitchFamily="34" charset="0"/>
                <a:cs typeface="Arial" panose="020B0604020202020204" pitchFamily="34" charset="0"/>
              </a:rPr>
              <a:t>30.7%</a:t>
            </a:r>
            <a:r>
              <a:rPr lang="en-GB" dirty="0">
                <a:latin typeface="Arial" panose="020B0604020202020204" pitchFamily="34" charset="0"/>
                <a:cs typeface="Arial" panose="020B0604020202020204" pitchFamily="34" charset="0"/>
              </a:rPr>
              <a:t>  since 2022 (Hatch, 2026), </a:t>
            </a:r>
          </a:p>
          <a:p>
            <a:r>
              <a:rPr lang="en-GB" dirty="0">
                <a:latin typeface="Arial" panose="020B0604020202020204" pitchFamily="34" charset="0"/>
                <a:cs typeface="Arial" panose="020B0604020202020204" pitchFamily="34" charset="0"/>
              </a:rPr>
              <a:t>Inflation – Inflation in the UK slightly fall </a:t>
            </a:r>
            <a:r>
              <a:rPr lang="en-GB" b="1" dirty="0">
                <a:latin typeface="Arial" panose="020B0604020202020204" pitchFamily="34" charset="0"/>
                <a:cs typeface="Arial" panose="020B0604020202020204" pitchFamily="34" charset="0"/>
              </a:rPr>
              <a:t>2.8% in May to 2.6% in</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June 2026 </a:t>
            </a:r>
            <a:r>
              <a:rPr lang="en-GB" dirty="0">
                <a:latin typeface="Arial" panose="020B0604020202020204" pitchFamily="34" charset="0"/>
                <a:cs typeface="Arial" panose="020B0604020202020204" pitchFamily="34" charset="0"/>
              </a:rPr>
              <a:t>(Consumer price inflation, UK, 2026)</a:t>
            </a:r>
          </a:p>
          <a:p>
            <a:pPr marL="0" indent="0">
              <a:buNone/>
            </a:pPr>
            <a:r>
              <a:rPr lang="en-GB" dirty="0">
                <a:latin typeface="Arial" panose="020B0604020202020204" pitchFamily="34" charset="0"/>
                <a:cs typeface="Arial" panose="020B0604020202020204" pitchFamily="34" charset="0"/>
              </a:rPr>
              <a:t>Social</a:t>
            </a:r>
          </a:p>
          <a:p>
            <a:r>
              <a:rPr lang="en-GB" dirty="0">
                <a:latin typeface="Arial" panose="020B0604020202020204" pitchFamily="34" charset="0"/>
                <a:cs typeface="Arial" panose="020B0604020202020204" pitchFamily="34" charset="0"/>
              </a:rPr>
              <a:t>Diverse population - 500,000 population  (Bristol City Council, 2025)</a:t>
            </a:r>
          </a:p>
          <a:p>
            <a:r>
              <a:rPr lang="en-GB" dirty="0">
                <a:latin typeface="Arial" panose="020B0604020202020204" pitchFamily="34" charset="0"/>
                <a:cs typeface="Arial" panose="020B0604020202020204" pitchFamily="34" charset="0"/>
              </a:rPr>
              <a:t>Halal Demands (University of Bristol, 2020)</a:t>
            </a:r>
          </a:p>
          <a:p>
            <a:r>
              <a:rPr lang="en-GB" dirty="0">
                <a:latin typeface="Arial" panose="020B0604020202020204" pitchFamily="34" charset="0"/>
                <a:cs typeface="Arial" panose="020B0604020202020204" pitchFamily="34" charset="0"/>
              </a:rPr>
              <a:t>Customers Preferences what they enjoy or like.  </a:t>
            </a:r>
          </a:p>
          <a:p>
            <a:pPr marL="0" indent="0">
              <a:buNone/>
            </a:pPr>
            <a:r>
              <a:rPr lang="en-GB" dirty="0">
                <a:latin typeface="Arial" panose="020B0604020202020204" pitchFamily="34" charset="0"/>
                <a:cs typeface="Arial" panose="020B0604020202020204" pitchFamily="34" charset="0"/>
              </a:rPr>
              <a:t>Technology</a:t>
            </a:r>
          </a:p>
          <a:p>
            <a:r>
              <a:rPr lang="en-GB" dirty="0">
                <a:latin typeface="Arial" panose="020B0604020202020204" pitchFamily="34" charset="0"/>
                <a:cs typeface="Arial" panose="020B0604020202020204" pitchFamily="34" charset="0"/>
              </a:rPr>
              <a:t>Delivery apps </a:t>
            </a:r>
          </a:p>
          <a:p>
            <a:r>
              <a:rPr lang="en-GB" dirty="0">
                <a:latin typeface="Arial" panose="020B0604020202020204" pitchFamily="34" charset="0"/>
                <a:cs typeface="Arial" panose="020B0604020202020204" pitchFamily="34" charset="0"/>
              </a:rPr>
              <a:t>Social media  TikTok, Instagram</a:t>
            </a:r>
          </a:p>
          <a:p>
            <a:r>
              <a:rPr lang="en-GB" dirty="0">
                <a:latin typeface="Arial" panose="020B0604020202020204" pitchFamily="34" charset="0"/>
                <a:cs typeface="Arial" panose="020B0604020202020204" pitchFamily="34" charset="0"/>
              </a:rPr>
              <a:t>Online ordering</a:t>
            </a:r>
          </a:p>
          <a:p>
            <a:pPr marL="0" indent="0">
              <a:buNone/>
            </a:pPr>
            <a:endParaRPr lang="en-GB" dirty="0"/>
          </a:p>
        </p:txBody>
      </p:sp>
      <p:pic>
        <p:nvPicPr>
          <p:cNvPr id="5" name="Picture 4">
            <a:extLst>
              <a:ext uri="{FF2B5EF4-FFF2-40B4-BE49-F238E27FC236}">
                <a16:creationId xmlns:a16="http://schemas.microsoft.com/office/drawing/2014/main" id="{472FCAAE-2F30-F9C2-70AE-1340133CB77F}"/>
              </a:ext>
            </a:extLst>
          </p:cNvPr>
          <p:cNvPicPr>
            <a:picLocks noChangeAspect="1"/>
          </p:cNvPicPr>
          <p:nvPr/>
        </p:nvPicPr>
        <p:blipFill>
          <a:blip r:embed="rId2"/>
          <a:stretch>
            <a:fillRect/>
          </a:stretch>
        </p:blipFill>
        <p:spPr>
          <a:xfrm>
            <a:off x="6905970" y="839050"/>
            <a:ext cx="4600230" cy="3409100"/>
          </a:xfrm>
          <a:prstGeom prst="rect">
            <a:avLst/>
          </a:prstGeom>
        </p:spPr>
      </p:pic>
      <p:sp>
        <p:nvSpPr>
          <p:cNvPr id="9" name="TextBox 8">
            <a:extLst>
              <a:ext uri="{FF2B5EF4-FFF2-40B4-BE49-F238E27FC236}">
                <a16:creationId xmlns:a16="http://schemas.microsoft.com/office/drawing/2014/main" id="{F306098E-ED35-6AF8-194D-09D531226A29}"/>
              </a:ext>
            </a:extLst>
          </p:cNvPr>
          <p:cNvSpPr txBox="1"/>
          <p:nvPr/>
        </p:nvSpPr>
        <p:spPr>
          <a:xfrm>
            <a:off x="10153650" y="1390650"/>
            <a:ext cx="2705100"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(Hatch, 2026), </a:t>
            </a:r>
          </a:p>
        </p:txBody>
      </p:sp>
      <p:pic>
        <p:nvPicPr>
          <p:cNvPr id="11" name="Picture 10">
            <a:extLst>
              <a:ext uri="{FF2B5EF4-FFF2-40B4-BE49-F238E27FC236}">
                <a16:creationId xmlns:a16="http://schemas.microsoft.com/office/drawing/2014/main" id="{527964D6-E8DB-4B92-60A3-16DE4999951B}"/>
              </a:ext>
            </a:extLst>
          </p:cNvPr>
          <p:cNvPicPr>
            <a:picLocks noChangeAspect="1"/>
          </p:cNvPicPr>
          <p:nvPr/>
        </p:nvPicPr>
        <p:blipFill>
          <a:blip r:embed="rId3"/>
          <a:stretch>
            <a:fillRect/>
          </a:stretch>
        </p:blipFill>
        <p:spPr>
          <a:xfrm>
            <a:off x="7086600" y="3751446"/>
            <a:ext cx="2963956" cy="2673064"/>
          </a:xfrm>
          <a:prstGeom prst="rect">
            <a:avLst/>
          </a:prstGeom>
        </p:spPr>
      </p:pic>
      <p:sp>
        <p:nvSpPr>
          <p:cNvPr id="13" name="TextBox 12">
            <a:extLst>
              <a:ext uri="{FF2B5EF4-FFF2-40B4-BE49-F238E27FC236}">
                <a16:creationId xmlns:a16="http://schemas.microsoft.com/office/drawing/2014/main" id="{7FD56F35-63EA-5FC8-7DEE-8E15D5CC75EE}"/>
              </a:ext>
            </a:extLst>
          </p:cNvPr>
          <p:cNvSpPr txBox="1"/>
          <p:nvPr/>
        </p:nvSpPr>
        <p:spPr>
          <a:xfrm>
            <a:off x="10050556" y="5901545"/>
            <a:ext cx="2236694" cy="584775"/>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(Consumer price inflation, UK, 2026)</a:t>
            </a:r>
          </a:p>
        </p:txBody>
      </p:sp>
    </p:spTree>
    <p:extLst>
      <p:ext uri="{BB962C8B-B14F-4D97-AF65-F5344CB8AC3E}">
        <p14:creationId xmlns:p14="http://schemas.microsoft.com/office/powerpoint/2010/main" val="3924408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5CBA6-DD51-6167-4871-03CCC0544A48}"/>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Marketing Plan</a:t>
            </a:r>
          </a:p>
        </p:txBody>
      </p:sp>
      <p:sp>
        <p:nvSpPr>
          <p:cNvPr id="3" name="Content Placeholder 2">
            <a:extLst>
              <a:ext uri="{FF2B5EF4-FFF2-40B4-BE49-F238E27FC236}">
                <a16:creationId xmlns:a16="http://schemas.microsoft.com/office/drawing/2014/main" id="{7A21EF51-99A3-06C7-25D7-519343BA2841}"/>
              </a:ext>
            </a:extLst>
          </p:cNvPr>
          <p:cNvSpPr>
            <a:spLocks noGrp="1"/>
          </p:cNvSpPr>
          <p:nvPr>
            <p:ph idx="1"/>
          </p:nvPr>
        </p:nvSpPr>
        <p:spPr>
          <a:xfrm>
            <a:off x="838200" y="1259682"/>
            <a:ext cx="3314700" cy="5348287"/>
          </a:xfrm>
        </p:spPr>
        <p:txBody>
          <a:bodyPr>
            <a:noAutofit/>
          </a:bodyPr>
          <a:lstStyle/>
          <a:p>
            <a:pPr marL="0" indent="0">
              <a:buNone/>
            </a:pPr>
            <a:r>
              <a:rPr lang="en-GB" sz="1600" dirty="0">
                <a:latin typeface="Arial" panose="020B0604020202020204" pitchFamily="34" charset="0"/>
                <a:cs typeface="Arial" panose="020B0604020202020204" pitchFamily="34" charset="0"/>
              </a:rPr>
              <a:t>Promotion</a:t>
            </a:r>
          </a:p>
          <a:p>
            <a:r>
              <a:rPr lang="en-GB" sz="1600" dirty="0">
                <a:latin typeface="Arial" panose="020B0604020202020204" pitchFamily="34" charset="0"/>
                <a:cs typeface="Arial" panose="020B0604020202020204" pitchFamily="34" charset="0"/>
              </a:rPr>
              <a:t>TikTok</a:t>
            </a:r>
          </a:p>
          <a:p>
            <a:r>
              <a:rPr lang="en-GB" sz="1600" dirty="0">
                <a:latin typeface="Arial" panose="020B0604020202020204" pitchFamily="34" charset="0"/>
                <a:cs typeface="Arial" panose="020B0604020202020204" pitchFamily="34" charset="0"/>
              </a:rPr>
              <a:t>Instagram</a:t>
            </a:r>
          </a:p>
          <a:p>
            <a:r>
              <a:rPr lang="en-GB" sz="1600" dirty="0">
                <a:latin typeface="Arial" panose="020B0604020202020204" pitchFamily="34" charset="0"/>
                <a:cs typeface="Arial" panose="020B0604020202020204" pitchFamily="34" charset="0"/>
              </a:rPr>
              <a:t>Facebook</a:t>
            </a:r>
          </a:p>
          <a:p>
            <a:r>
              <a:rPr lang="en-GB" sz="1600" dirty="0">
                <a:latin typeface="Arial" panose="020B0604020202020204" pitchFamily="34" charset="0"/>
                <a:cs typeface="Arial" panose="020B0604020202020204" pitchFamily="34" charset="0"/>
              </a:rPr>
              <a:t>Google Review</a:t>
            </a:r>
          </a:p>
          <a:p>
            <a:r>
              <a:rPr lang="en-GB" sz="1600" dirty="0">
                <a:latin typeface="Arial" panose="020B0604020202020204" pitchFamily="34" charset="0"/>
                <a:cs typeface="Arial" panose="020B0604020202020204" pitchFamily="34" charset="0"/>
              </a:rPr>
              <a:t>Tripadvisor</a:t>
            </a:r>
          </a:p>
          <a:p>
            <a:r>
              <a:rPr lang="en-GB" sz="1600" dirty="0">
                <a:latin typeface="Arial" panose="020B0604020202020204" pitchFamily="34" charset="0"/>
                <a:cs typeface="Arial" panose="020B0604020202020204" pitchFamily="34" charset="0"/>
              </a:rPr>
              <a:t>Influences.</a:t>
            </a:r>
          </a:p>
          <a:p>
            <a:r>
              <a:rPr lang="en-GB" sz="1600" dirty="0">
                <a:latin typeface="Arial" panose="020B0604020202020204" pitchFamily="34" charset="0"/>
                <a:cs typeface="Arial" panose="020B0604020202020204" pitchFamily="34" charset="0"/>
              </a:rPr>
              <a:t>Flyers</a:t>
            </a:r>
          </a:p>
          <a:p>
            <a:r>
              <a:rPr lang="en-GB" sz="1600" dirty="0">
                <a:latin typeface="Arial" panose="020B0604020202020204" pitchFamily="34" charset="0"/>
                <a:cs typeface="Arial" panose="020B0604020202020204" pitchFamily="34" charset="0"/>
              </a:rPr>
              <a:t>University partnership</a:t>
            </a:r>
          </a:p>
          <a:p>
            <a:pPr marL="0" indent="0">
              <a:buNone/>
            </a:pPr>
            <a:r>
              <a:rPr lang="en-GB" sz="1600" dirty="0">
                <a:latin typeface="Arial" panose="020B0604020202020204" pitchFamily="34" charset="0"/>
                <a:cs typeface="Arial" panose="020B0604020202020204" pitchFamily="34" charset="0"/>
              </a:rPr>
              <a:t>Offers – </a:t>
            </a:r>
          </a:p>
          <a:p>
            <a:r>
              <a:rPr lang="en-GB" sz="1600" dirty="0">
                <a:latin typeface="Arial" panose="020B0604020202020204" pitchFamily="34" charset="0"/>
                <a:cs typeface="Arial" panose="020B0604020202020204" pitchFamily="34" charset="0"/>
              </a:rPr>
              <a:t>Students Discounts</a:t>
            </a:r>
          </a:p>
          <a:p>
            <a:r>
              <a:rPr lang="en-GB" sz="1600" dirty="0">
                <a:latin typeface="Arial" panose="020B0604020202020204" pitchFamily="34" charset="0"/>
                <a:cs typeface="Arial" panose="020B0604020202020204" pitchFamily="34" charset="0"/>
              </a:rPr>
              <a:t>Group discords</a:t>
            </a:r>
          </a:p>
          <a:p>
            <a:r>
              <a:rPr lang="en-GB" sz="1600" dirty="0">
                <a:latin typeface="Arial" panose="020B0604020202020204" pitchFamily="34" charset="0"/>
                <a:cs typeface="Arial" panose="020B0604020202020204" pitchFamily="34" charset="0"/>
              </a:rPr>
              <a:t>Loyalty card</a:t>
            </a:r>
          </a:p>
          <a:p>
            <a:r>
              <a:rPr lang="en-GB" sz="1600" dirty="0">
                <a:latin typeface="Arial" panose="020B0604020202020204" pitchFamily="34" charset="0"/>
                <a:cs typeface="Arial" panose="020B0604020202020204" pitchFamily="34" charset="0"/>
              </a:rPr>
              <a:t>Happy hours</a:t>
            </a:r>
          </a:p>
          <a:p>
            <a:r>
              <a:rPr lang="en-GB" sz="1600" dirty="0">
                <a:latin typeface="Arial" panose="020B0604020202020204" pitchFamily="34" charset="0"/>
                <a:cs typeface="Arial" panose="020B0604020202020204" pitchFamily="34" charset="0"/>
              </a:rPr>
              <a:t>Family deals</a:t>
            </a:r>
          </a:p>
          <a:p>
            <a:r>
              <a:rPr lang="en-GB" sz="1600" dirty="0">
                <a:latin typeface="Arial" panose="020B0604020202020204" pitchFamily="34" charset="0"/>
                <a:cs typeface="Arial" panose="020B0604020202020204" pitchFamily="34" charset="0"/>
              </a:rPr>
              <a:t>Soft launch.</a:t>
            </a:r>
          </a:p>
          <a:p>
            <a:endParaRPr lang="en-GB" sz="1600" dirty="0"/>
          </a:p>
        </p:txBody>
      </p:sp>
      <p:pic>
        <p:nvPicPr>
          <p:cNvPr id="4" name="Picture 3">
            <a:extLst>
              <a:ext uri="{FF2B5EF4-FFF2-40B4-BE49-F238E27FC236}">
                <a16:creationId xmlns:a16="http://schemas.microsoft.com/office/drawing/2014/main" id="{B1E75D55-3047-ED38-E5FD-C212E77DED9C}"/>
              </a:ext>
            </a:extLst>
          </p:cNvPr>
          <p:cNvPicPr>
            <a:picLocks noChangeAspect="1"/>
          </p:cNvPicPr>
          <p:nvPr/>
        </p:nvPicPr>
        <p:blipFill>
          <a:blip r:embed="rId2">
            <a:extLst>
              <a:ext uri="{28A0092B-C50C-407E-A947-70E740481C1C}">
                <a14:useLocalDpi xmlns:a14="http://schemas.microsoft.com/office/drawing/2010/main" val="0"/>
              </a:ext>
            </a:extLst>
          </a:blip>
          <a:srcRect r="-2" b="9620"/>
          <a:stretch>
            <a:fillRect/>
          </a:stretch>
        </p:blipFill>
        <p:spPr>
          <a:xfrm>
            <a:off x="4784352" y="1162050"/>
            <a:ext cx="3703824" cy="5014913"/>
          </a:xfrm>
          <a:prstGeom prst="rect">
            <a:avLst/>
          </a:prstGeom>
        </p:spPr>
      </p:pic>
      <p:pic>
        <p:nvPicPr>
          <p:cNvPr id="5" name="Picture 4">
            <a:extLst>
              <a:ext uri="{FF2B5EF4-FFF2-40B4-BE49-F238E27FC236}">
                <a16:creationId xmlns:a16="http://schemas.microsoft.com/office/drawing/2014/main" id="{13B0A85A-DD43-729E-17C7-D3914497D677}"/>
              </a:ext>
            </a:extLst>
          </p:cNvPr>
          <p:cNvPicPr>
            <a:picLocks noChangeAspect="1"/>
          </p:cNvPicPr>
          <p:nvPr/>
        </p:nvPicPr>
        <p:blipFill>
          <a:blip r:embed="rId3">
            <a:extLst>
              <a:ext uri="{28A0092B-C50C-407E-A947-70E740481C1C}">
                <a14:useLocalDpi xmlns:a14="http://schemas.microsoft.com/office/drawing/2010/main" val="0"/>
              </a:ext>
            </a:extLst>
          </a:blip>
          <a:srcRect r="-2" b="9620"/>
          <a:stretch>
            <a:fillRect/>
          </a:stretch>
        </p:blipFill>
        <p:spPr>
          <a:xfrm>
            <a:off x="8488176" y="1162050"/>
            <a:ext cx="3703824" cy="5014913"/>
          </a:xfrm>
          <a:prstGeom prst="rect">
            <a:avLst/>
          </a:prstGeom>
        </p:spPr>
      </p:pic>
    </p:spTree>
    <p:extLst>
      <p:ext uri="{BB962C8B-B14F-4D97-AF65-F5344CB8AC3E}">
        <p14:creationId xmlns:p14="http://schemas.microsoft.com/office/powerpoint/2010/main" val="3771692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831EE-CD38-7B0B-E1C2-9F6E1FC61480}"/>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Market Strategy</a:t>
            </a:r>
          </a:p>
        </p:txBody>
      </p:sp>
      <p:sp>
        <p:nvSpPr>
          <p:cNvPr id="3" name="Content Placeholder 2">
            <a:extLst>
              <a:ext uri="{FF2B5EF4-FFF2-40B4-BE49-F238E27FC236}">
                <a16:creationId xmlns:a16="http://schemas.microsoft.com/office/drawing/2014/main" id="{2BCE8D47-30A1-68AE-02B3-0D94AE98E6D5}"/>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Uploading on social media about interior to food.</a:t>
            </a:r>
          </a:p>
          <a:p>
            <a:r>
              <a:rPr lang="en-GB" dirty="0">
                <a:latin typeface="Arial" panose="020B0604020202020204" pitchFamily="34" charset="0"/>
                <a:cs typeface="Arial" panose="020B0604020202020204" pitchFamily="34" charset="0"/>
              </a:rPr>
              <a:t>Student discounts &amp; Happy hours discounts</a:t>
            </a:r>
          </a:p>
          <a:p>
            <a:r>
              <a:rPr lang="en-GB" dirty="0">
                <a:latin typeface="Arial" panose="020B0604020202020204" pitchFamily="34" charset="0"/>
                <a:cs typeface="Arial" panose="020B0604020202020204" pitchFamily="34" charset="0"/>
              </a:rPr>
              <a:t>Theme café (Ramadan, Eid…)</a:t>
            </a:r>
          </a:p>
          <a:p>
            <a:r>
              <a:rPr lang="en-GB" dirty="0">
                <a:latin typeface="Arial" panose="020B0604020202020204" pitchFamily="34" charset="0"/>
                <a:cs typeface="Arial" panose="020B0604020202020204" pitchFamily="34" charset="0"/>
              </a:rPr>
              <a:t>Influencer visits</a:t>
            </a:r>
          </a:p>
          <a:p>
            <a:r>
              <a:rPr lang="en-GB" dirty="0">
                <a:latin typeface="Arial" panose="020B0604020202020204" pitchFamily="34" charset="0"/>
                <a:cs typeface="Arial" panose="020B0604020202020204" pitchFamily="34" charset="0"/>
              </a:rPr>
              <a:t>Google reviews and Reviews from Food delivery platforms</a:t>
            </a:r>
          </a:p>
          <a:p>
            <a:r>
              <a:rPr lang="en-GB" dirty="0">
                <a:latin typeface="Arial" panose="020B0604020202020204" pitchFamily="34" charset="0"/>
                <a:cs typeface="Arial" panose="020B0604020202020204" pitchFamily="34" charset="0"/>
              </a:rPr>
              <a:t>Events promotions through influencers and customers.</a:t>
            </a:r>
          </a:p>
          <a:p>
            <a:r>
              <a:rPr lang="en-GB" dirty="0">
                <a:latin typeface="Arial" panose="020B0604020202020204" pitchFamily="34" charset="0"/>
                <a:cs typeface="Arial" panose="020B0604020202020204" pitchFamily="34" charset="0"/>
              </a:rPr>
              <a:t>Food presentations</a:t>
            </a:r>
          </a:p>
          <a:p>
            <a:r>
              <a:rPr lang="en-GB" dirty="0">
                <a:latin typeface="Arial" panose="020B0604020202020204" pitchFamily="34" charset="0"/>
                <a:cs typeface="Arial" panose="020B0604020202020204" pitchFamily="34" charset="0"/>
              </a:rPr>
              <a:t>Packaging </a:t>
            </a:r>
          </a:p>
          <a:p>
            <a:r>
              <a:rPr lang="en-GB" dirty="0">
                <a:latin typeface="Arial" panose="020B0604020202020204" pitchFamily="34" charset="0"/>
                <a:cs typeface="Arial" panose="020B0604020202020204" pitchFamily="34" charset="0"/>
              </a:rPr>
              <a:t>University partnership for growth and new ideas.   </a:t>
            </a:r>
          </a:p>
        </p:txBody>
      </p:sp>
    </p:spTree>
    <p:extLst>
      <p:ext uri="{BB962C8B-B14F-4D97-AF65-F5344CB8AC3E}">
        <p14:creationId xmlns:p14="http://schemas.microsoft.com/office/powerpoint/2010/main" val="4175949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C9136-7BAE-A60C-9BBD-1F1DAE64D3D8}"/>
              </a:ext>
            </a:extLst>
          </p:cNvPr>
          <p:cNvSpPr>
            <a:spLocks noGrp="1"/>
          </p:cNvSpPr>
          <p:nvPr>
            <p:ph type="title"/>
          </p:nvPr>
        </p:nvSpPr>
        <p:spPr>
          <a:xfrm>
            <a:off x="630936" y="640080"/>
            <a:ext cx="5468112" cy="1481328"/>
          </a:xfrm>
        </p:spPr>
        <p:txBody>
          <a:bodyPr anchor="b">
            <a:normAutofit/>
          </a:bodyPr>
          <a:lstStyle/>
          <a:p>
            <a:r>
              <a:rPr lang="en-GB" sz="5400" b="1" u="sng" dirty="0">
                <a:latin typeface="Arial" panose="020B0604020202020204" pitchFamily="34" charset="0"/>
                <a:cs typeface="Arial" panose="020B0604020202020204" pitchFamily="34" charset="0"/>
              </a:rPr>
              <a:t>UP Selling Point</a:t>
            </a:r>
          </a:p>
        </p:txBody>
      </p:sp>
      <p:sp>
        <p:nvSpPr>
          <p:cNvPr id="2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914033-C273-401A-B4A8-E0A170DF3F85}"/>
              </a:ext>
            </a:extLst>
          </p:cNvPr>
          <p:cNvSpPr>
            <a:spLocks noGrp="1"/>
          </p:cNvSpPr>
          <p:nvPr>
            <p:ph idx="1"/>
          </p:nvPr>
        </p:nvSpPr>
        <p:spPr>
          <a:xfrm>
            <a:off x="630936" y="2660904"/>
            <a:ext cx="4818888" cy="3547872"/>
          </a:xfrm>
        </p:spPr>
        <p:txBody>
          <a:bodyPr anchor="t">
            <a:normAutofit lnSpcReduction="10000"/>
          </a:bodyPr>
          <a:lstStyle/>
          <a:p>
            <a:r>
              <a:rPr lang="en-GB" sz="2000" dirty="0">
                <a:latin typeface="Arial" panose="020B0604020202020204" pitchFamily="34" charset="0"/>
                <a:cs typeface="Arial" panose="020B0604020202020204" pitchFamily="34" charset="0"/>
              </a:rPr>
              <a:t>Rex Royale brings together authentic Karachi street food with a premium café atmosphere, combining dining, events, and catering under one brand, offering cafe dining, events, and catering under one brand. The business provides affordable prices for students and families without compromising on quality or style. More than just food, Rex Royale offers a cultural experience that connects customers to Pakistani flavours in a modern, welcoming space.</a:t>
            </a:r>
          </a:p>
          <a:p>
            <a:endParaRPr lang="en-GB" sz="2000" dirty="0"/>
          </a:p>
        </p:txBody>
      </p:sp>
      <p:pic>
        <p:nvPicPr>
          <p:cNvPr id="4" name="Picture 3">
            <a:extLst>
              <a:ext uri="{FF2B5EF4-FFF2-40B4-BE49-F238E27FC236}">
                <a16:creationId xmlns:a16="http://schemas.microsoft.com/office/drawing/2014/main" id="{21BEAB10-EE1E-45BF-9C8E-479CC03E1D97}"/>
              </a:ext>
            </a:extLst>
          </p:cNvPr>
          <p:cNvPicPr>
            <a:picLocks noChangeAspect="1"/>
          </p:cNvPicPr>
          <p:nvPr/>
        </p:nvPicPr>
        <p:blipFill>
          <a:blip r:embed="rId2"/>
          <a:stretch>
            <a:fillRect/>
          </a:stretch>
        </p:blipFill>
        <p:spPr>
          <a:xfrm>
            <a:off x="6099048" y="699516"/>
            <a:ext cx="5458968" cy="5458968"/>
          </a:xfrm>
          <a:prstGeom prst="rect">
            <a:avLst/>
          </a:prstGeom>
        </p:spPr>
      </p:pic>
      <p:sp>
        <p:nvSpPr>
          <p:cNvPr id="6" name="TextBox 5">
            <a:extLst>
              <a:ext uri="{FF2B5EF4-FFF2-40B4-BE49-F238E27FC236}">
                <a16:creationId xmlns:a16="http://schemas.microsoft.com/office/drawing/2014/main" id="{2D5EF442-6325-ED77-311D-067A8495B4C5}"/>
              </a:ext>
            </a:extLst>
          </p:cNvPr>
          <p:cNvSpPr txBox="1"/>
          <p:nvPr/>
        </p:nvSpPr>
        <p:spPr>
          <a:xfrm>
            <a:off x="6923314" y="5576501"/>
            <a:ext cx="2417064" cy="276999"/>
          </a:xfrm>
          <a:prstGeom prst="rect">
            <a:avLst/>
          </a:prstGeom>
          <a:noFill/>
        </p:spPr>
        <p:txBody>
          <a:bodyPr wrap="square">
            <a:spAutoFit/>
          </a:bodyPr>
          <a:lstStyle/>
          <a:p>
            <a:r>
              <a:rPr lang="en-GB" sz="1200" dirty="0">
                <a:effectLst/>
                <a:latin typeface="Times New Roman" panose="02020603050405020304" pitchFamily="18" charset="0"/>
              </a:rPr>
              <a:t>(Product School, 2026)</a:t>
            </a:r>
            <a:endParaRPr lang="en-GB" dirty="0"/>
          </a:p>
        </p:txBody>
      </p:sp>
    </p:spTree>
    <p:extLst>
      <p:ext uri="{BB962C8B-B14F-4D97-AF65-F5344CB8AC3E}">
        <p14:creationId xmlns:p14="http://schemas.microsoft.com/office/powerpoint/2010/main" val="376752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0CA20-C999-4BBF-5BFF-CFFA7E62A53A}"/>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Rex Royale Team Structure</a:t>
            </a:r>
          </a:p>
        </p:txBody>
      </p:sp>
      <p:sp>
        <p:nvSpPr>
          <p:cNvPr id="3" name="Content Placeholder 2">
            <a:extLst>
              <a:ext uri="{FF2B5EF4-FFF2-40B4-BE49-F238E27FC236}">
                <a16:creationId xmlns:a16="http://schemas.microsoft.com/office/drawing/2014/main" id="{D624214C-4769-E37D-C8AC-8E18C2572A3E}"/>
              </a:ext>
            </a:extLst>
          </p:cNvPr>
          <p:cNvSpPr>
            <a:spLocks noGrp="1"/>
          </p:cNvSpPr>
          <p:nvPr>
            <p:ph idx="1"/>
          </p:nvPr>
        </p:nvSpPr>
        <p:spPr>
          <a:xfrm>
            <a:off x="838200" y="1825625"/>
            <a:ext cx="6800850" cy="4351338"/>
          </a:xfrm>
        </p:spPr>
        <p:txBody>
          <a:bodyPr>
            <a:normAutofit fontScale="70000" lnSpcReduction="20000"/>
          </a:bodyPr>
          <a:lstStyle/>
          <a:p>
            <a:pPr lvl="0"/>
            <a:r>
              <a:rPr lang="en-GB" dirty="0">
                <a:latin typeface="Arial" panose="020B0604020202020204" pitchFamily="34" charset="0"/>
                <a:cs typeface="Arial" panose="020B0604020202020204" pitchFamily="34" charset="0"/>
              </a:rPr>
              <a:t>Owner </a:t>
            </a:r>
          </a:p>
          <a:p>
            <a:pPr lvl="0"/>
            <a:r>
              <a:rPr lang="en-GB" dirty="0">
                <a:latin typeface="Arial" panose="020B0604020202020204" pitchFamily="34" charset="0"/>
                <a:cs typeface="Arial" panose="020B0604020202020204" pitchFamily="34" charset="0"/>
              </a:rPr>
              <a:t>Manager </a:t>
            </a:r>
          </a:p>
          <a:p>
            <a:pPr lvl="0"/>
            <a:r>
              <a:rPr lang="en-GB" dirty="0">
                <a:latin typeface="Arial" panose="020B0604020202020204" pitchFamily="34" charset="0"/>
                <a:cs typeface="Arial" panose="020B0604020202020204" pitchFamily="34" charset="0"/>
              </a:rPr>
              <a:t>Head Chef </a:t>
            </a:r>
          </a:p>
          <a:p>
            <a:pPr lvl="0"/>
            <a:r>
              <a:rPr lang="en-GB" dirty="0">
                <a:latin typeface="Arial" panose="020B0604020202020204" pitchFamily="34" charset="0"/>
                <a:cs typeface="Arial" panose="020B0604020202020204" pitchFamily="34" charset="0"/>
              </a:rPr>
              <a:t>Sous Chefs 2</a:t>
            </a:r>
          </a:p>
          <a:p>
            <a:pPr lvl="0"/>
            <a:r>
              <a:rPr lang="en-GB" dirty="0">
                <a:latin typeface="Arial" panose="020B0604020202020204" pitchFamily="34" charset="0"/>
                <a:cs typeface="Arial" panose="020B0604020202020204" pitchFamily="34" charset="0"/>
              </a:rPr>
              <a:t>Commis Chef </a:t>
            </a:r>
          </a:p>
          <a:p>
            <a:pPr lvl="0"/>
            <a:r>
              <a:rPr lang="en-GB" dirty="0">
                <a:latin typeface="Arial" panose="020B0604020202020204" pitchFamily="34" charset="0"/>
                <a:cs typeface="Arial" panose="020B0604020202020204" pitchFamily="34" charset="0"/>
              </a:rPr>
              <a:t>Waiters 6</a:t>
            </a:r>
          </a:p>
          <a:p>
            <a:pPr lvl="0"/>
            <a:r>
              <a:rPr lang="en-GB" dirty="0">
                <a:latin typeface="Arial" panose="020B0604020202020204" pitchFamily="34" charset="0"/>
                <a:cs typeface="Arial" panose="020B0604020202020204" pitchFamily="34" charset="0"/>
              </a:rPr>
              <a:t>Kitchen Porters 4</a:t>
            </a:r>
          </a:p>
          <a:p>
            <a:pPr lvl="0"/>
            <a:r>
              <a:rPr lang="en-GB" dirty="0">
                <a:latin typeface="Arial" panose="020B0604020202020204" pitchFamily="34" charset="0"/>
                <a:cs typeface="Arial" panose="020B0604020202020204" pitchFamily="34" charset="0"/>
              </a:rPr>
              <a:t>Events Manager </a:t>
            </a:r>
          </a:p>
          <a:p>
            <a:pPr lvl="0"/>
            <a:r>
              <a:rPr lang="en-GB" dirty="0">
                <a:latin typeface="Arial" panose="020B0604020202020204" pitchFamily="34" charset="0"/>
                <a:cs typeface="Arial" panose="020B0604020202020204" pitchFamily="34" charset="0"/>
              </a:rPr>
              <a:t>Security </a:t>
            </a:r>
          </a:p>
          <a:p>
            <a:pPr marL="0" lvl="0" indent="0">
              <a:buNone/>
            </a:pPr>
            <a:r>
              <a:rPr lang="en-GB" dirty="0">
                <a:latin typeface="Arial" panose="020B0604020202020204" pitchFamily="34" charset="0"/>
                <a:cs typeface="Arial" panose="020B0604020202020204" pitchFamily="34" charset="0"/>
              </a:rPr>
              <a:t>Any further staff will be hire after 1 years if needed </a:t>
            </a:r>
          </a:p>
          <a:p>
            <a:pPr marL="0" lvl="0" indent="0">
              <a:buNone/>
            </a:pPr>
            <a:r>
              <a:rPr lang="en-GB" dirty="0">
                <a:latin typeface="Arial" panose="020B0604020202020204" pitchFamily="34" charset="0"/>
                <a:cs typeface="Arial" panose="020B0604020202020204" pitchFamily="34" charset="0"/>
              </a:rPr>
              <a:t>All staff will be having Food Safety training, Fire Safety training, Health &amp; Safety training and  leading staff with Leadership training</a:t>
            </a:r>
          </a:p>
          <a:p>
            <a:endParaRPr lang="en-GB" dirty="0"/>
          </a:p>
        </p:txBody>
      </p:sp>
      <p:pic>
        <p:nvPicPr>
          <p:cNvPr id="5" name="Picture 4" descr="Image">
            <a:extLst>
              <a:ext uri="{FF2B5EF4-FFF2-40B4-BE49-F238E27FC236}">
                <a16:creationId xmlns:a16="http://schemas.microsoft.com/office/drawing/2014/main" id="{12007541-C0F1-6320-D8FD-65BB8F214AB3}"/>
              </a:ext>
            </a:extLst>
          </p:cNvPr>
          <p:cNvPicPr>
            <a:picLocks noChangeAspect="1"/>
          </p:cNvPicPr>
          <p:nvPr/>
        </p:nvPicPr>
        <p:blipFill>
          <a:blip r:embed="rId2"/>
          <a:stretch>
            <a:fillRect/>
          </a:stretch>
        </p:blipFill>
        <p:spPr>
          <a:xfrm>
            <a:off x="7863417" y="0"/>
            <a:ext cx="4328583" cy="6858000"/>
          </a:xfrm>
          <a:prstGeom prst="rect">
            <a:avLst/>
          </a:prstGeom>
        </p:spPr>
      </p:pic>
    </p:spTree>
    <p:extLst>
      <p:ext uri="{BB962C8B-B14F-4D97-AF65-F5344CB8AC3E}">
        <p14:creationId xmlns:p14="http://schemas.microsoft.com/office/powerpoint/2010/main" val="1207082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ood for Business | catering for meetings, events, conferences">
            <a:extLst>
              <a:ext uri="{FF2B5EF4-FFF2-40B4-BE49-F238E27FC236}">
                <a16:creationId xmlns:a16="http://schemas.microsoft.com/office/drawing/2014/main" id="{63F9154B-5A61-0773-C5B4-B1BA9D45DBEF}"/>
              </a:ext>
            </a:extLst>
          </p:cNvPr>
          <p:cNvPicPr>
            <a:picLocks noChangeAspect="1"/>
          </p:cNvPicPr>
          <p:nvPr/>
        </p:nvPicPr>
        <p:blipFill>
          <a:blip r:embed="rId2"/>
          <a:srcRect l="15700" r="1380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3DEE07-CCD2-B511-F4AF-0721DBB85FCE}"/>
              </a:ext>
            </a:extLst>
          </p:cNvPr>
          <p:cNvSpPr>
            <a:spLocks noGrp="1"/>
          </p:cNvSpPr>
          <p:nvPr>
            <p:ph type="title"/>
          </p:nvPr>
        </p:nvSpPr>
        <p:spPr>
          <a:xfrm>
            <a:off x="838201" y="365125"/>
            <a:ext cx="6096000" cy="1899912"/>
          </a:xfrm>
        </p:spPr>
        <p:txBody>
          <a:bodyPr>
            <a:normAutofit/>
          </a:bodyPr>
          <a:lstStyle/>
          <a:p>
            <a:r>
              <a:rPr lang="en-GB" sz="4000" b="1" u="sng" dirty="0">
                <a:latin typeface="Arial" panose="020B0604020202020204" pitchFamily="34" charset="0"/>
                <a:cs typeface="Arial" panose="020B0604020202020204" pitchFamily="34" charset="0"/>
              </a:rPr>
              <a:t>Suppliers and Local Market </a:t>
            </a:r>
          </a:p>
        </p:txBody>
      </p:sp>
      <p:sp>
        <p:nvSpPr>
          <p:cNvPr id="3" name="Content Placeholder 2">
            <a:extLst>
              <a:ext uri="{FF2B5EF4-FFF2-40B4-BE49-F238E27FC236}">
                <a16:creationId xmlns:a16="http://schemas.microsoft.com/office/drawing/2014/main" id="{03144907-FB14-3562-ABD2-403B74A0A509}"/>
              </a:ext>
            </a:extLst>
          </p:cNvPr>
          <p:cNvSpPr>
            <a:spLocks noGrp="1"/>
          </p:cNvSpPr>
          <p:nvPr>
            <p:ph idx="1"/>
          </p:nvPr>
        </p:nvSpPr>
        <p:spPr>
          <a:xfrm>
            <a:off x="821635" y="1890013"/>
            <a:ext cx="4912415" cy="4842979"/>
          </a:xfrm>
        </p:spPr>
        <p:txBody>
          <a:bodyPr>
            <a:normAutofit fontScale="77500" lnSpcReduction="20000"/>
          </a:bodyPr>
          <a:lstStyle/>
          <a:p>
            <a:pPr marL="0" indent="0">
              <a:buNone/>
            </a:pPr>
            <a:r>
              <a:rPr lang="en-GB" sz="1800" dirty="0">
                <a:latin typeface="Arial" panose="020B0604020202020204" pitchFamily="34" charset="0"/>
                <a:cs typeface="Arial" panose="020B0604020202020204" pitchFamily="34" charset="0"/>
              </a:rPr>
              <a:t>Main Supplies -</a:t>
            </a:r>
          </a:p>
          <a:p>
            <a:r>
              <a:rPr lang="en-GB" sz="1800" dirty="0">
                <a:latin typeface="Arial" panose="020B0604020202020204" pitchFamily="34" charset="0"/>
                <a:cs typeface="Arial" panose="020B0604020202020204" pitchFamily="34" charset="0"/>
              </a:rPr>
              <a:t>Nisbets - Everything</a:t>
            </a:r>
          </a:p>
          <a:p>
            <a:r>
              <a:rPr lang="en-GB" sz="1800" dirty="0">
                <a:latin typeface="Arial" panose="020B0604020202020204" pitchFamily="34" charset="0"/>
                <a:cs typeface="Arial" panose="020B0604020202020204" pitchFamily="34" charset="0"/>
              </a:rPr>
              <a:t>Bid Food - Everything</a:t>
            </a:r>
          </a:p>
          <a:p>
            <a:r>
              <a:rPr lang="en-GB" sz="1800" dirty="0">
                <a:latin typeface="Arial" panose="020B0604020202020204" pitchFamily="34" charset="0"/>
                <a:cs typeface="Arial" panose="020B0604020202020204" pitchFamily="34" charset="0"/>
              </a:rPr>
              <a:t>Bristol Catering Supplies – Cleaning products</a:t>
            </a:r>
          </a:p>
          <a:p>
            <a:r>
              <a:rPr lang="en-GB" sz="1800" dirty="0">
                <a:latin typeface="Arial" panose="020B0604020202020204" pitchFamily="34" charset="0"/>
                <a:cs typeface="Arial" panose="020B0604020202020204" pitchFamily="34" charset="0"/>
              </a:rPr>
              <a:t>Bristol Fruit Market – Fruits and Vegetables</a:t>
            </a:r>
          </a:p>
          <a:p>
            <a:r>
              <a:rPr lang="en-GB" sz="1800" dirty="0" err="1">
                <a:latin typeface="Arial" panose="020B0604020202020204" pitchFamily="34" charset="0"/>
                <a:cs typeface="Arial" panose="020B0604020202020204" pitchFamily="34" charset="0"/>
              </a:rPr>
              <a:t>Alfu</a:t>
            </a:r>
            <a:r>
              <a:rPr lang="en-GB" sz="1800" dirty="0">
                <a:latin typeface="Arial" panose="020B0604020202020204" pitchFamily="34" charset="0"/>
                <a:cs typeface="Arial" panose="020B0604020202020204" pitchFamily="34" charset="0"/>
              </a:rPr>
              <a:t> International  - Spices and Meat</a:t>
            </a:r>
          </a:p>
          <a:p>
            <a:r>
              <a:rPr lang="en-GB" sz="1800" dirty="0">
                <a:latin typeface="Arial" panose="020B0604020202020204" pitchFamily="34" charset="0"/>
                <a:cs typeface="Arial" panose="020B0604020202020204" pitchFamily="34" charset="0"/>
              </a:rPr>
              <a:t>Super </a:t>
            </a:r>
            <a:r>
              <a:rPr lang="en-GB" sz="1800" dirty="0" err="1">
                <a:latin typeface="Arial" panose="020B0604020202020204" pitchFamily="34" charset="0"/>
                <a:cs typeface="Arial" panose="020B0604020202020204" pitchFamily="34" charset="0"/>
              </a:rPr>
              <a:t>Mashriq</a:t>
            </a:r>
            <a:r>
              <a:rPr lang="en-GB" sz="1800" dirty="0">
                <a:latin typeface="Arial" panose="020B0604020202020204" pitchFamily="34" charset="0"/>
                <a:cs typeface="Arial" panose="020B0604020202020204" pitchFamily="34" charset="0"/>
              </a:rPr>
              <a:t> Halal Butchers – Meat</a:t>
            </a:r>
          </a:p>
          <a:p>
            <a:r>
              <a:rPr lang="en-GB" sz="1800" dirty="0">
                <a:latin typeface="Arial" panose="020B0604020202020204" pitchFamily="34" charset="0"/>
                <a:cs typeface="Arial" panose="020B0604020202020204" pitchFamily="34" charset="0"/>
              </a:rPr>
              <a:t>Costco - Food</a:t>
            </a:r>
          </a:p>
          <a:p>
            <a:pPr marL="0" indent="0">
              <a:buNone/>
            </a:pPr>
            <a:r>
              <a:rPr lang="en-GB" sz="1800" dirty="0">
                <a:latin typeface="Arial" panose="020B0604020202020204" pitchFamily="34" charset="0"/>
                <a:cs typeface="Arial" panose="020B0604020202020204" pitchFamily="34" charset="0"/>
              </a:rPr>
              <a:t>Emergency Supplies –</a:t>
            </a:r>
          </a:p>
          <a:p>
            <a:r>
              <a:rPr lang="en-GB" sz="1800" dirty="0">
                <a:latin typeface="Arial" panose="020B0604020202020204" pitchFamily="34" charset="0"/>
                <a:cs typeface="Arial" panose="020B0604020202020204" pitchFamily="34" charset="0"/>
              </a:rPr>
              <a:t>Aldi </a:t>
            </a:r>
          </a:p>
          <a:p>
            <a:r>
              <a:rPr lang="en-GB" sz="1800" dirty="0">
                <a:latin typeface="Arial" panose="020B0604020202020204" pitchFamily="34" charset="0"/>
                <a:cs typeface="Arial" panose="020B0604020202020204" pitchFamily="34" charset="0"/>
              </a:rPr>
              <a:t>Lidl</a:t>
            </a:r>
          </a:p>
          <a:p>
            <a:pPr marL="0" indent="0">
              <a:buNone/>
            </a:pPr>
            <a:r>
              <a:rPr lang="en-GB" sz="1800" dirty="0">
                <a:latin typeface="Arial" panose="020B0604020202020204" pitchFamily="34" charset="0"/>
                <a:cs typeface="Arial" panose="020B0604020202020204" pitchFamily="34" charset="0"/>
              </a:rPr>
              <a:t>Electronic – </a:t>
            </a:r>
          </a:p>
          <a:p>
            <a:r>
              <a:rPr lang="en-GB" sz="1800" dirty="0">
                <a:latin typeface="Arial" panose="020B0604020202020204" pitchFamily="34" charset="0"/>
                <a:cs typeface="Arial" panose="020B0604020202020204" pitchFamily="34" charset="0"/>
              </a:rPr>
              <a:t>Currys - If Item is broken</a:t>
            </a:r>
          </a:p>
          <a:p>
            <a:r>
              <a:rPr lang="en-GB" sz="1800" dirty="0">
                <a:latin typeface="Arial" panose="020B0604020202020204" pitchFamily="34" charset="0"/>
                <a:cs typeface="Arial" panose="020B0604020202020204" pitchFamily="34" charset="0"/>
              </a:rPr>
              <a:t>Nisbets </a:t>
            </a:r>
          </a:p>
          <a:p>
            <a:r>
              <a:rPr lang="en-GB" sz="1800" dirty="0">
                <a:latin typeface="Arial" panose="020B0604020202020204" pitchFamily="34" charset="0"/>
                <a:cs typeface="Arial" panose="020B0604020202020204" pitchFamily="34" charset="0"/>
              </a:rPr>
              <a:t>Costco</a:t>
            </a:r>
          </a:p>
          <a:p>
            <a:pPr marL="0" indent="0">
              <a:buNone/>
            </a:pPr>
            <a:r>
              <a:rPr lang="en-GB" sz="1800" dirty="0">
                <a:latin typeface="Arial" panose="020B0604020202020204" pitchFamily="34" charset="0"/>
                <a:cs typeface="Arial" panose="020B0604020202020204" pitchFamily="34" charset="0"/>
              </a:rPr>
              <a:t>Rex Royale Will be using local suppliers as its affordable and less footprint. For fresh food or any equipment’s.</a:t>
            </a:r>
          </a:p>
          <a:p>
            <a:endParaRPr lang="en-GB" sz="800" dirty="0"/>
          </a:p>
          <a:p>
            <a:pPr marL="0" indent="0">
              <a:buNone/>
            </a:pPr>
            <a:endParaRPr lang="en-GB" sz="800" dirty="0"/>
          </a:p>
        </p:txBody>
      </p:sp>
      <p:sp>
        <p:nvSpPr>
          <p:cNvPr id="6" name="TextBox 5">
            <a:extLst>
              <a:ext uri="{FF2B5EF4-FFF2-40B4-BE49-F238E27FC236}">
                <a16:creationId xmlns:a16="http://schemas.microsoft.com/office/drawing/2014/main" id="{3A1757E5-7B6B-16B9-6C94-4CE6378EF360}"/>
              </a:ext>
            </a:extLst>
          </p:cNvPr>
          <p:cNvSpPr txBox="1"/>
          <p:nvPr/>
        </p:nvSpPr>
        <p:spPr>
          <a:xfrm>
            <a:off x="7100117" y="6150163"/>
            <a:ext cx="1361661" cy="307777"/>
          </a:xfrm>
          <a:prstGeom prst="rect">
            <a:avLst/>
          </a:prstGeom>
          <a:noFill/>
        </p:spPr>
        <p:txBody>
          <a:bodyPr wrap="square">
            <a:spAutoFit/>
          </a:bodyPr>
          <a:lstStyle/>
          <a:p>
            <a:r>
              <a:rPr lang="en-GB" sz="1400" b="1" dirty="0">
                <a:effectLst/>
                <a:latin typeface="Arial" panose="020B0604020202020204" pitchFamily="34" charset="0"/>
                <a:cs typeface="Arial" panose="020B0604020202020204" pitchFamily="34" charset="0"/>
              </a:rPr>
              <a:t>(Pure, 2026)</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164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89416-50D6-AC04-953A-3237D85F2596}"/>
              </a:ext>
            </a:extLst>
          </p:cNvPr>
          <p:cNvSpPr>
            <a:spLocks noGrp="1"/>
          </p:cNvSpPr>
          <p:nvPr>
            <p:ph type="title"/>
          </p:nvPr>
        </p:nvSpPr>
        <p:spPr>
          <a:xfrm>
            <a:off x="7320466" y="609600"/>
            <a:ext cx="4140014" cy="1330839"/>
          </a:xfrm>
        </p:spPr>
        <p:txBody>
          <a:bodyPr>
            <a:normAutofit/>
          </a:bodyPr>
          <a:lstStyle/>
          <a:p>
            <a:r>
              <a:rPr lang="en-GB" b="1" u="sng" dirty="0">
                <a:latin typeface="Arial" panose="020B0604020202020204" pitchFamily="34" charset="0"/>
                <a:cs typeface="Arial" panose="020B0604020202020204" pitchFamily="34" charset="0"/>
              </a:rPr>
              <a:t>Equipment’s For Business</a:t>
            </a:r>
          </a:p>
        </p:txBody>
      </p:sp>
      <p:pic>
        <p:nvPicPr>
          <p:cNvPr id="4" name="Picture 3" descr="Catering Equipment Hire Hull | Event Hire UK">
            <a:extLst>
              <a:ext uri="{FF2B5EF4-FFF2-40B4-BE49-F238E27FC236}">
                <a16:creationId xmlns:a16="http://schemas.microsoft.com/office/drawing/2014/main" id="{0B06C82A-4330-734E-7FD4-5E160C8CB291}"/>
              </a:ext>
            </a:extLst>
          </p:cNvPr>
          <p:cNvPicPr>
            <a:picLocks noChangeAspect="1"/>
          </p:cNvPicPr>
          <p:nvPr/>
        </p:nvPicPr>
        <p:blipFill>
          <a:blip r:embed="rId2"/>
          <a:srcRect r="-2" b="63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15D86810-5265-0CE6-0A1E-3FEB9EC77C76}"/>
              </a:ext>
            </a:extLst>
          </p:cNvPr>
          <p:cNvSpPr>
            <a:spLocks noGrp="1"/>
          </p:cNvSpPr>
          <p:nvPr>
            <p:ph idx="1"/>
          </p:nvPr>
        </p:nvSpPr>
        <p:spPr>
          <a:xfrm>
            <a:off x="7320465" y="2194102"/>
            <a:ext cx="4140013" cy="3908586"/>
          </a:xfrm>
        </p:spPr>
        <p:txBody>
          <a:bodyPr>
            <a:normAutofit/>
          </a:bodyPr>
          <a:lstStyle/>
          <a:p>
            <a:r>
              <a:rPr lang="en-GB" sz="2000" dirty="0">
                <a:latin typeface="Arial" panose="020B0604020202020204" pitchFamily="34" charset="0"/>
                <a:cs typeface="Arial" panose="020B0604020202020204" pitchFamily="34" charset="0"/>
              </a:rPr>
              <a:t>All the necessary equipment for Kitchen will be brought from Curry, Nisbet, Costco and eBay.  As it might be costly however the item will be lasting long time however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have eBay option for buying little cheap. </a:t>
            </a:r>
          </a:p>
          <a:p>
            <a:r>
              <a:rPr lang="en-GB" sz="2000" dirty="0">
                <a:latin typeface="Arial" panose="020B0604020202020204" pitchFamily="34" charset="0"/>
                <a:cs typeface="Arial" panose="020B0604020202020204" pitchFamily="34" charset="0"/>
              </a:rPr>
              <a:t>Dining equipment can be use Nisbet, Costco and local shops. As there have offers across that I could buy in bulk.</a:t>
            </a:r>
          </a:p>
        </p:txBody>
      </p:sp>
      <p:sp>
        <p:nvSpPr>
          <p:cNvPr id="6" name="TextBox 5">
            <a:extLst>
              <a:ext uri="{FF2B5EF4-FFF2-40B4-BE49-F238E27FC236}">
                <a16:creationId xmlns:a16="http://schemas.microsoft.com/office/drawing/2014/main" id="{2641EABF-2FC8-3745-218F-1028CB54D502}"/>
              </a:ext>
            </a:extLst>
          </p:cNvPr>
          <p:cNvSpPr txBox="1"/>
          <p:nvPr/>
        </p:nvSpPr>
        <p:spPr>
          <a:xfrm>
            <a:off x="171430" y="6257141"/>
            <a:ext cx="1962150" cy="276999"/>
          </a:xfrm>
          <a:prstGeom prst="rect">
            <a:avLst/>
          </a:prstGeom>
          <a:noFill/>
        </p:spPr>
        <p:txBody>
          <a:bodyPr wrap="square">
            <a:spAutoFit/>
          </a:bodyPr>
          <a:lstStyle/>
          <a:p>
            <a:r>
              <a:rPr lang="en-GB" sz="1200" b="1" dirty="0">
                <a:effectLst/>
                <a:latin typeface="Times New Roman" panose="02020603050405020304" pitchFamily="18" charset="0"/>
              </a:rPr>
              <a:t>(Event Hire, 2026)</a:t>
            </a:r>
            <a:endParaRPr lang="en-GB" b="1" dirty="0"/>
          </a:p>
        </p:txBody>
      </p:sp>
    </p:spTree>
    <p:extLst>
      <p:ext uri="{BB962C8B-B14F-4D97-AF65-F5344CB8AC3E}">
        <p14:creationId xmlns:p14="http://schemas.microsoft.com/office/powerpoint/2010/main" val="1829334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3FF2F-CD4C-C3BD-8762-F77AF616C5BF}"/>
              </a:ext>
            </a:extLst>
          </p:cNvPr>
          <p:cNvSpPr>
            <a:spLocks noGrp="1"/>
          </p:cNvSpPr>
          <p:nvPr>
            <p:ph type="title"/>
          </p:nvPr>
        </p:nvSpPr>
        <p:spPr>
          <a:xfrm>
            <a:off x="630936" y="639520"/>
            <a:ext cx="3429000" cy="1719072"/>
          </a:xfrm>
        </p:spPr>
        <p:txBody>
          <a:bodyPr anchor="b">
            <a:normAutofit fontScale="90000"/>
          </a:bodyPr>
          <a:lstStyle/>
          <a:p>
            <a:r>
              <a:rPr lang="en-GB" sz="5000" b="1" u="sng" dirty="0">
                <a:latin typeface="Arial" panose="020B0604020202020204" pitchFamily="34" charset="0"/>
                <a:cs typeface="Arial" panose="020B0604020202020204" pitchFamily="34" charset="0"/>
              </a:rPr>
              <a:t>Services for business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1ABCD5-2B91-06F0-5CC6-69D563558508}"/>
              </a:ext>
            </a:extLst>
          </p:cNvPr>
          <p:cNvSpPr>
            <a:spLocks noGrp="1"/>
          </p:cNvSpPr>
          <p:nvPr>
            <p:ph idx="1"/>
          </p:nvPr>
        </p:nvSpPr>
        <p:spPr>
          <a:xfrm>
            <a:off x="630936" y="2807208"/>
            <a:ext cx="3429000" cy="3410712"/>
          </a:xfrm>
        </p:spPr>
        <p:txBody>
          <a:bodyPr anchor="t">
            <a:normAutofit lnSpcReduction="10000"/>
          </a:bodyPr>
          <a:lstStyle/>
          <a:p>
            <a:r>
              <a:rPr lang="en-GB" sz="2200" dirty="0">
                <a:latin typeface="Arial" panose="020B0604020202020204" pitchFamily="34" charset="0"/>
                <a:cs typeface="Arial" panose="020B0604020202020204" pitchFamily="34" charset="0"/>
              </a:rPr>
              <a:t>Rex Royale will be hiring an accounting agency for restaurant and event that will handle the cost. </a:t>
            </a:r>
          </a:p>
          <a:p>
            <a:r>
              <a:rPr lang="en-GB" sz="2200" dirty="0">
                <a:latin typeface="Arial" panose="020B0604020202020204" pitchFamily="34" charset="0"/>
                <a:cs typeface="Arial" panose="020B0604020202020204" pitchFamily="34" charset="0"/>
              </a:rPr>
              <a:t>Events hiring equipment’s services</a:t>
            </a:r>
          </a:p>
          <a:p>
            <a:r>
              <a:rPr lang="en-GB" sz="2200" dirty="0">
                <a:latin typeface="Arial" panose="020B0604020202020204" pitchFamily="34" charset="0"/>
                <a:cs typeface="Arial" panose="020B0604020202020204" pitchFamily="34" charset="0"/>
              </a:rPr>
              <a:t>Events music service</a:t>
            </a:r>
          </a:p>
          <a:p>
            <a:r>
              <a:rPr lang="en-GB" sz="2200" dirty="0">
                <a:latin typeface="Arial" panose="020B0604020202020204" pitchFamily="34" charset="0"/>
                <a:cs typeface="Arial" panose="020B0604020202020204" pitchFamily="34" charset="0"/>
              </a:rPr>
              <a:t>Events space hiring services</a:t>
            </a:r>
          </a:p>
        </p:txBody>
      </p:sp>
      <p:pic>
        <p:nvPicPr>
          <p:cNvPr id="4" name="Picture 3" descr="What is a Service? | Service Management | Aptien">
            <a:extLst>
              <a:ext uri="{FF2B5EF4-FFF2-40B4-BE49-F238E27FC236}">
                <a16:creationId xmlns:a16="http://schemas.microsoft.com/office/drawing/2014/main" id="{42AE23E1-A0B0-6751-135A-65E66AE76059}"/>
              </a:ext>
            </a:extLst>
          </p:cNvPr>
          <p:cNvPicPr>
            <a:picLocks noChangeAspect="1"/>
          </p:cNvPicPr>
          <p:nvPr/>
        </p:nvPicPr>
        <p:blipFill>
          <a:blip r:embed="rId2"/>
          <a:stretch>
            <a:fillRect/>
          </a:stretch>
        </p:blipFill>
        <p:spPr>
          <a:xfrm>
            <a:off x="4654296" y="1366514"/>
            <a:ext cx="6903720" cy="4124971"/>
          </a:xfrm>
          <a:prstGeom prst="rect">
            <a:avLst/>
          </a:prstGeom>
        </p:spPr>
      </p:pic>
      <p:sp>
        <p:nvSpPr>
          <p:cNvPr id="6" name="TextBox 5">
            <a:extLst>
              <a:ext uri="{FF2B5EF4-FFF2-40B4-BE49-F238E27FC236}">
                <a16:creationId xmlns:a16="http://schemas.microsoft.com/office/drawing/2014/main" id="{5236F3A3-E13E-CBC5-3791-02B9DB772AA7}"/>
              </a:ext>
            </a:extLst>
          </p:cNvPr>
          <p:cNvSpPr txBox="1"/>
          <p:nvPr/>
        </p:nvSpPr>
        <p:spPr>
          <a:xfrm>
            <a:off x="9951720" y="5396235"/>
            <a:ext cx="1606296" cy="276999"/>
          </a:xfrm>
          <a:prstGeom prst="rect">
            <a:avLst/>
          </a:prstGeom>
          <a:noFill/>
        </p:spPr>
        <p:txBody>
          <a:bodyPr wrap="square">
            <a:spAutoFit/>
          </a:bodyPr>
          <a:lstStyle/>
          <a:p>
            <a:r>
              <a:rPr lang="en-GB" sz="1200" dirty="0">
                <a:effectLst/>
                <a:latin typeface="Times New Roman" panose="02020603050405020304" pitchFamily="18" charset="0"/>
              </a:rPr>
              <a:t>(</a:t>
            </a:r>
            <a:r>
              <a:rPr lang="en-GB" sz="1200" dirty="0" err="1">
                <a:effectLst/>
                <a:latin typeface="Times New Roman" panose="02020603050405020304" pitchFamily="18" charset="0"/>
              </a:rPr>
              <a:t>Aptien</a:t>
            </a:r>
            <a:r>
              <a:rPr lang="en-GB" sz="1200" dirty="0">
                <a:effectLst/>
                <a:latin typeface="Times New Roman" panose="02020603050405020304" pitchFamily="18" charset="0"/>
              </a:rPr>
              <a:t>, 2025)</a:t>
            </a:r>
            <a:endParaRPr lang="en-GB" dirty="0"/>
          </a:p>
        </p:txBody>
      </p:sp>
    </p:spTree>
    <p:extLst>
      <p:ext uri="{BB962C8B-B14F-4D97-AF65-F5344CB8AC3E}">
        <p14:creationId xmlns:p14="http://schemas.microsoft.com/office/powerpoint/2010/main" val="4230743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FB7DD-EF9C-0C86-2E58-2E4C0E0A7375}"/>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Financial Plan</a:t>
            </a:r>
          </a:p>
        </p:txBody>
      </p:sp>
      <p:sp>
        <p:nvSpPr>
          <p:cNvPr id="3" name="Content Placeholder 2">
            <a:extLst>
              <a:ext uri="{FF2B5EF4-FFF2-40B4-BE49-F238E27FC236}">
                <a16:creationId xmlns:a16="http://schemas.microsoft.com/office/drawing/2014/main" id="{F6881037-DA65-A1FB-8ABF-CF6C0650036F}"/>
              </a:ext>
            </a:extLst>
          </p:cNvPr>
          <p:cNvSpPr>
            <a:spLocks noGrp="1"/>
          </p:cNvSpPr>
          <p:nvPr>
            <p:ph idx="1"/>
          </p:nvPr>
        </p:nvSpPr>
        <p:spPr>
          <a:xfrm>
            <a:off x="838200" y="1825625"/>
            <a:ext cx="3352800" cy="4351338"/>
          </a:xfrm>
        </p:spPr>
        <p:txBody>
          <a:bodyPr>
            <a:normAutofit fontScale="85000" lnSpcReduction="20000"/>
          </a:bodyPr>
          <a:lstStyle/>
          <a:p>
            <a:pPr lvl="0"/>
            <a:r>
              <a:rPr lang="en-GB" sz="1400" dirty="0">
                <a:latin typeface="Arial" panose="020B0604020202020204" pitchFamily="34" charset="0"/>
                <a:cs typeface="Arial" panose="020B0604020202020204" pitchFamily="34" charset="0"/>
              </a:rPr>
              <a:t>Owner Investment: </a:t>
            </a:r>
            <a:r>
              <a:rPr lang="en-GB" sz="1400" b="1" dirty="0">
                <a:latin typeface="Arial" panose="020B0604020202020204" pitchFamily="34" charset="0"/>
                <a:cs typeface="Arial" panose="020B0604020202020204" pitchFamily="34" charset="0"/>
              </a:rPr>
              <a:t>£100,000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External Funding: </a:t>
            </a:r>
            <a:r>
              <a:rPr lang="en-GB" sz="1400" b="1" dirty="0">
                <a:latin typeface="Arial" panose="020B0604020202020204" pitchFamily="34" charset="0"/>
                <a:cs typeface="Arial" panose="020B0604020202020204" pitchFamily="34" charset="0"/>
              </a:rPr>
              <a:t>£20,000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Business Loan: </a:t>
            </a:r>
            <a:r>
              <a:rPr lang="en-GB" sz="1400" b="1" dirty="0">
                <a:latin typeface="Arial" panose="020B0604020202020204" pitchFamily="34" charset="0"/>
                <a:cs typeface="Arial" panose="020B0604020202020204" pitchFamily="34" charset="0"/>
              </a:rPr>
              <a:t>£300,000</a:t>
            </a:r>
          </a:p>
          <a:p>
            <a:pPr marL="0" indent="0">
              <a:buNone/>
            </a:pPr>
            <a:r>
              <a:rPr lang="en-GB" sz="1400" b="1" dirty="0">
                <a:latin typeface="Arial" panose="020B0604020202020204" pitchFamily="34" charset="0"/>
                <a:cs typeface="Arial" panose="020B0604020202020204" pitchFamily="34" charset="0"/>
              </a:rPr>
              <a:t>Year 1 Income</a:t>
            </a:r>
          </a:p>
          <a:p>
            <a:pPr lvl="0"/>
            <a:r>
              <a:rPr lang="en-GB" sz="1400" dirty="0">
                <a:latin typeface="Arial" panose="020B0604020202020204" pitchFamily="34" charset="0"/>
                <a:cs typeface="Arial" panose="020B0604020202020204" pitchFamily="34" charset="0"/>
              </a:rPr>
              <a:t>Food Sales: </a:t>
            </a:r>
            <a:r>
              <a:rPr lang="en-GB" sz="1400" b="1" dirty="0">
                <a:latin typeface="Arial" panose="020B0604020202020204" pitchFamily="34" charset="0"/>
                <a:cs typeface="Arial" panose="020B0604020202020204" pitchFamily="34" charset="0"/>
              </a:rPr>
              <a:t>£350,000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Drinks Sales: </a:t>
            </a:r>
            <a:r>
              <a:rPr lang="en-GB" sz="1400" b="1" dirty="0">
                <a:latin typeface="Arial" panose="020B0604020202020204" pitchFamily="34" charset="0"/>
                <a:cs typeface="Arial" panose="020B0604020202020204" pitchFamily="34" charset="0"/>
              </a:rPr>
              <a:t>£180,000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Events &amp; Catering: </a:t>
            </a:r>
            <a:r>
              <a:rPr lang="en-GB" sz="1400" b="1" dirty="0">
                <a:latin typeface="Arial" panose="020B0604020202020204" pitchFamily="34" charset="0"/>
                <a:cs typeface="Arial" panose="020B0604020202020204" pitchFamily="34" charset="0"/>
              </a:rPr>
              <a:t>£270,000</a:t>
            </a:r>
            <a:r>
              <a:rPr lang="en-GB" sz="1400" dirty="0">
                <a:latin typeface="Arial" panose="020B0604020202020204" pitchFamily="34" charset="0"/>
                <a:cs typeface="Arial" panose="020B0604020202020204" pitchFamily="34" charset="0"/>
              </a:rPr>
              <a:t> </a:t>
            </a:r>
          </a:p>
          <a:p>
            <a:pPr lvl="0"/>
            <a:r>
              <a:rPr lang="en-GB" sz="1400" b="1" dirty="0">
                <a:latin typeface="Arial" panose="020B0604020202020204" pitchFamily="34" charset="0"/>
                <a:cs typeface="Arial" panose="020B0604020202020204" pitchFamily="34" charset="0"/>
              </a:rPr>
              <a:t>Total Income: £1,220,000</a:t>
            </a:r>
          </a:p>
          <a:p>
            <a:pPr marL="0" indent="0">
              <a:buNone/>
            </a:pPr>
            <a:r>
              <a:rPr lang="en-GB" sz="1400" b="1" dirty="0">
                <a:latin typeface="Arial" panose="020B0604020202020204" pitchFamily="34" charset="0"/>
                <a:cs typeface="Arial" panose="020B0604020202020204" pitchFamily="34" charset="0"/>
              </a:rPr>
              <a:t>Main Expenses</a:t>
            </a:r>
          </a:p>
          <a:p>
            <a:pPr lvl="0"/>
            <a:r>
              <a:rPr lang="en-GB" sz="1400" dirty="0">
                <a:latin typeface="Arial" panose="020B0604020202020204" pitchFamily="34" charset="0"/>
                <a:cs typeface="Arial" panose="020B0604020202020204" pitchFamily="34" charset="0"/>
              </a:rPr>
              <a:t>Staff Wages: </a:t>
            </a:r>
            <a:r>
              <a:rPr lang="en-GB" sz="1400" b="1" dirty="0">
                <a:latin typeface="Arial" panose="020B0604020202020204" pitchFamily="34" charset="0"/>
                <a:cs typeface="Arial" panose="020B0604020202020204" pitchFamily="34" charset="0"/>
              </a:rPr>
              <a:t>£353,825.80</a:t>
            </a: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Stock &amp; Materials: </a:t>
            </a:r>
            <a:r>
              <a:rPr lang="en-GB" sz="1400" b="1" dirty="0">
                <a:latin typeface="Arial" panose="020B0604020202020204" pitchFamily="34" charset="0"/>
                <a:cs typeface="Arial" panose="020B0604020202020204" pitchFamily="34" charset="0"/>
              </a:rPr>
              <a:t>£100,000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Equipment: </a:t>
            </a:r>
            <a:r>
              <a:rPr lang="en-GB" sz="1400" b="1" dirty="0">
                <a:latin typeface="Arial" panose="020B0604020202020204" pitchFamily="34" charset="0"/>
                <a:cs typeface="Arial" panose="020B0604020202020204" pitchFamily="34" charset="0"/>
              </a:rPr>
              <a:t>£60,000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Rent &amp; Rates: </a:t>
            </a:r>
            <a:r>
              <a:rPr lang="en-GB" sz="1400" b="1" dirty="0">
                <a:latin typeface="Arial" panose="020B0604020202020204" pitchFamily="34" charset="0"/>
                <a:cs typeface="Arial" panose="020B0604020202020204" pitchFamily="34" charset="0"/>
              </a:rPr>
              <a:t>£35,000</a:t>
            </a:r>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Outside Services: </a:t>
            </a:r>
            <a:r>
              <a:rPr lang="en-GB" sz="1400" b="1" dirty="0">
                <a:latin typeface="Arial" panose="020B0604020202020204" pitchFamily="34" charset="0"/>
                <a:cs typeface="Arial" panose="020B0604020202020204" pitchFamily="34" charset="0"/>
              </a:rPr>
              <a:t>£25,000</a:t>
            </a:r>
          </a:p>
          <a:p>
            <a:pPr marL="0" indent="0">
              <a:buNone/>
            </a:pPr>
            <a:r>
              <a:rPr lang="en-GB" sz="1400" b="1" dirty="0">
                <a:latin typeface="Arial" panose="020B0604020202020204" pitchFamily="34" charset="0"/>
                <a:cs typeface="Arial" panose="020B0604020202020204" pitchFamily="34" charset="0"/>
              </a:rPr>
              <a:t>Financial Forecast</a:t>
            </a:r>
          </a:p>
          <a:p>
            <a:pPr lvl="0"/>
            <a:r>
              <a:rPr lang="en-GB" sz="1400" b="1" dirty="0">
                <a:latin typeface="Arial" panose="020B0604020202020204" pitchFamily="34" charset="0"/>
                <a:cs typeface="Arial" panose="020B0604020202020204" pitchFamily="34" charset="0"/>
              </a:rPr>
              <a:t>Total Expenditure:</a:t>
            </a:r>
            <a:r>
              <a:rPr lang="en-GB" sz="1400" dirty="0">
                <a:latin typeface="Arial" panose="020B0604020202020204" pitchFamily="34" charset="0"/>
                <a:cs typeface="Arial" panose="020B0604020202020204" pitchFamily="34" charset="0"/>
              </a:rPr>
              <a:t> £697,425.80 </a:t>
            </a:r>
          </a:p>
          <a:p>
            <a:pPr lvl="0"/>
            <a:r>
              <a:rPr lang="en-GB" sz="1400" b="1" dirty="0">
                <a:latin typeface="Arial" panose="020B0604020202020204" pitchFamily="34" charset="0"/>
                <a:cs typeface="Arial" panose="020B0604020202020204" pitchFamily="34" charset="0"/>
              </a:rPr>
              <a:t>Projected Profit (Year 1):</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£522,574.20</a:t>
            </a:r>
            <a:endParaRPr lang="en-GB" sz="1400" dirty="0">
              <a:latin typeface="Arial" panose="020B0604020202020204" pitchFamily="34" charset="0"/>
              <a:cs typeface="Arial" panose="020B0604020202020204" pitchFamily="34" charset="0"/>
            </a:endParaRPr>
          </a:p>
          <a:p>
            <a:pPr lvl="0"/>
            <a:endParaRPr lang="en-GB" sz="1400" dirty="0"/>
          </a:p>
          <a:p>
            <a:pPr lvl="0"/>
            <a:endParaRPr lang="en-GB" sz="1400" dirty="0"/>
          </a:p>
          <a:p>
            <a:pPr lvl="0"/>
            <a:endParaRPr lang="en-GB" sz="1400" dirty="0">
              <a:latin typeface="Arial" panose="020B0604020202020204" pitchFamily="34" charset="0"/>
              <a:cs typeface="Arial" panose="020B0604020202020204" pitchFamily="34" charset="0"/>
            </a:endParaRPr>
          </a:p>
          <a:p>
            <a:endParaRPr lang="en-GB" dirty="0"/>
          </a:p>
        </p:txBody>
      </p:sp>
      <p:graphicFrame>
        <p:nvGraphicFramePr>
          <p:cNvPr id="11" name="Table 10">
            <a:extLst>
              <a:ext uri="{FF2B5EF4-FFF2-40B4-BE49-F238E27FC236}">
                <a16:creationId xmlns:a16="http://schemas.microsoft.com/office/drawing/2014/main" id="{65827207-80A3-8811-0695-589CBA31B959}"/>
              </a:ext>
            </a:extLst>
          </p:cNvPr>
          <p:cNvGraphicFramePr>
            <a:graphicFrameLocks noGrp="1"/>
          </p:cNvGraphicFramePr>
          <p:nvPr>
            <p:extLst>
              <p:ext uri="{D42A27DB-BD31-4B8C-83A1-F6EECF244321}">
                <p14:modId xmlns:p14="http://schemas.microsoft.com/office/powerpoint/2010/main" val="156706192"/>
              </p:ext>
            </p:extLst>
          </p:nvPr>
        </p:nvGraphicFramePr>
        <p:xfrm>
          <a:off x="4762500" y="441130"/>
          <a:ext cx="4095750" cy="6051745"/>
        </p:xfrm>
        <a:graphic>
          <a:graphicData uri="http://schemas.openxmlformats.org/drawingml/2006/table">
            <a:tbl>
              <a:tblPr>
                <a:tableStyleId>{5C22544A-7EE6-4342-B048-85BDC9FD1C3A}</a:tableStyleId>
              </a:tblPr>
              <a:tblGrid>
                <a:gridCol w="2746057">
                  <a:extLst>
                    <a:ext uri="{9D8B030D-6E8A-4147-A177-3AD203B41FA5}">
                      <a16:colId xmlns:a16="http://schemas.microsoft.com/office/drawing/2014/main" val="1533725207"/>
                    </a:ext>
                  </a:extLst>
                </a:gridCol>
                <a:gridCol w="1349693">
                  <a:extLst>
                    <a:ext uri="{9D8B030D-6E8A-4147-A177-3AD203B41FA5}">
                      <a16:colId xmlns:a16="http://schemas.microsoft.com/office/drawing/2014/main" val="3012684471"/>
                    </a:ext>
                  </a:extLst>
                </a:gridCol>
              </a:tblGrid>
              <a:tr h="398484">
                <a:tc>
                  <a:txBody>
                    <a:bodyPr/>
                    <a:lstStyle/>
                    <a:p>
                      <a:pPr algn="ctr" hangingPunct="0">
                        <a:lnSpc>
                          <a:spcPct val="115000"/>
                        </a:lnSpc>
                        <a:buNone/>
                      </a:pPr>
                      <a:r>
                        <a:rPr lang="en-GB" sz="1200">
                          <a:effectLst/>
                        </a:rPr>
                        <a:t>EXPENDITURE</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ctr" hangingPunct="0">
                        <a:lnSpc>
                          <a:spcPct val="115000"/>
                        </a:lnSpc>
                        <a:buNone/>
                      </a:pPr>
                      <a:r>
                        <a:rPr lang="en-GB" sz="1200">
                          <a:effectLst/>
                        </a:rPr>
                        <a:t>Year 1 </a:t>
                      </a:r>
                      <a:br>
                        <a:rPr lang="en-GB" sz="1200">
                          <a:effectLst/>
                        </a:rPr>
                      </a:br>
                      <a:r>
                        <a:rPr lang="en-GB" sz="1200">
                          <a:effectLst/>
                        </a:rPr>
                        <a: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644575169"/>
                  </a:ext>
                </a:extLst>
              </a:tr>
              <a:tr h="195630">
                <a:tc>
                  <a:txBody>
                    <a:bodyPr/>
                    <a:lstStyle/>
                    <a:p>
                      <a:pPr algn="just" hangingPunct="0">
                        <a:lnSpc>
                          <a:spcPct val="115000"/>
                        </a:lnSpc>
                        <a:buNone/>
                      </a:pPr>
                      <a:r>
                        <a:rPr lang="en-GB" sz="1200">
                          <a:effectLst/>
                        </a:rPr>
                        <a:t>Company Registration</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£100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034364817"/>
                  </a:ext>
                </a:extLst>
              </a:tr>
              <a:tr h="398484">
                <a:tc>
                  <a:txBody>
                    <a:bodyPr/>
                    <a:lstStyle/>
                    <a:p>
                      <a:pPr algn="just" hangingPunct="0">
                        <a:lnSpc>
                          <a:spcPct val="115000"/>
                        </a:lnSpc>
                        <a:buNone/>
                      </a:pPr>
                      <a:r>
                        <a:rPr lang="en-GB" sz="1200">
                          <a:effectLst/>
                        </a:rPr>
                        <a:t>Rent/Rates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£35,000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117117308"/>
                  </a:ext>
                </a:extLst>
              </a:tr>
              <a:tr h="398484">
                <a:tc>
                  <a:txBody>
                    <a:bodyPr/>
                    <a:lstStyle/>
                    <a:p>
                      <a:pPr algn="just" hangingPunct="0">
                        <a:lnSpc>
                          <a:spcPct val="115000"/>
                        </a:lnSpc>
                        <a:buNone/>
                      </a:pPr>
                      <a:r>
                        <a:rPr lang="en-GB" sz="1200">
                          <a:effectLst/>
                        </a:rPr>
                        <a:t>Staff Wages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dirty="0">
                          <a:effectLst/>
                        </a:rPr>
                        <a:t>£363,096</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704829471"/>
                  </a:ext>
                </a:extLst>
              </a:tr>
              <a:tr h="398484">
                <a:tc>
                  <a:txBody>
                    <a:bodyPr/>
                    <a:lstStyle/>
                    <a:p>
                      <a:pPr algn="just" hangingPunct="0">
                        <a:lnSpc>
                          <a:spcPct val="115000"/>
                        </a:lnSpc>
                        <a:buNone/>
                      </a:pPr>
                      <a:r>
                        <a:rPr lang="en-GB" sz="1200">
                          <a:effectLst/>
                        </a:rPr>
                        <a:t>Travel/Accomodation</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£10,000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144155455"/>
                  </a:ext>
                </a:extLst>
              </a:tr>
              <a:tr h="195630">
                <a:tc>
                  <a:txBody>
                    <a:bodyPr/>
                    <a:lstStyle/>
                    <a:p>
                      <a:pPr algn="just" hangingPunct="0">
                        <a:lnSpc>
                          <a:spcPct val="115000"/>
                        </a:lnSpc>
                        <a:buNone/>
                      </a:pPr>
                      <a:r>
                        <a:rPr lang="en-GB" sz="1200">
                          <a:effectLst/>
                        </a:rPr>
                        <a:t>Telephone (mobile)</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290195070"/>
                  </a:ext>
                </a:extLst>
              </a:tr>
              <a:tr h="195630">
                <a:tc>
                  <a:txBody>
                    <a:bodyPr/>
                    <a:lstStyle/>
                    <a:p>
                      <a:pPr algn="just" hangingPunct="0">
                        <a:lnSpc>
                          <a:spcPct val="115000"/>
                        </a:lnSpc>
                        <a:buNone/>
                      </a:pPr>
                      <a:r>
                        <a:rPr lang="en-GB" sz="1200">
                          <a:effectLst/>
                        </a:rPr>
                        <a:t>Broadband</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093949649"/>
                  </a:ext>
                </a:extLst>
              </a:tr>
              <a:tr h="398484">
                <a:tc>
                  <a:txBody>
                    <a:bodyPr/>
                    <a:lstStyle/>
                    <a:p>
                      <a:pPr algn="just" hangingPunct="0">
                        <a:lnSpc>
                          <a:spcPct val="115000"/>
                        </a:lnSpc>
                        <a:buNone/>
                      </a:pPr>
                      <a:r>
                        <a:rPr lang="en-GB" sz="1200">
                          <a:effectLst/>
                        </a:rPr>
                        <a:t>Utilities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£15,000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842069747"/>
                  </a:ext>
                </a:extLst>
              </a:tr>
              <a:tr h="195630">
                <a:tc>
                  <a:txBody>
                    <a:bodyPr/>
                    <a:lstStyle/>
                    <a:p>
                      <a:pPr algn="just" hangingPunct="0">
                        <a:lnSpc>
                          <a:spcPct val="115000"/>
                        </a:lnSpc>
                        <a:buNone/>
                      </a:pPr>
                      <a:r>
                        <a:rPr lang="en-GB" sz="1200">
                          <a:effectLst/>
                        </a:rPr>
                        <a:t>Marketing and materials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708078327"/>
                  </a:ext>
                </a:extLst>
              </a:tr>
              <a:tr h="195630">
                <a:tc>
                  <a:txBody>
                    <a:bodyPr/>
                    <a:lstStyle/>
                    <a:p>
                      <a:pPr algn="just" hangingPunct="0">
                        <a:lnSpc>
                          <a:spcPct val="115000"/>
                        </a:lnSpc>
                        <a:buNone/>
                      </a:pPr>
                      <a:r>
                        <a:rPr lang="en-GB" sz="1200">
                          <a:effectLst/>
                        </a:rPr>
                        <a:t>Insurance</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£3000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766957195"/>
                  </a:ext>
                </a:extLst>
              </a:tr>
              <a:tr h="398484">
                <a:tc>
                  <a:txBody>
                    <a:bodyPr/>
                    <a:lstStyle/>
                    <a:p>
                      <a:pPr algn="just" hangingPunct="0">
                        <a:lnSpc>
                          <a:spcPct val="115000"/>
                        </a:lnSpc>
                        <a:buNone/>
                      </a:pPr>
                      <a:r>
                        <a:rPr lang="en-GB" sz="1200" dirty="0">
                          <a:effectLst/>
                        </a:rPr>
                        <a:t>Capital Expenditure/Equipment</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£60,000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749942523"/>
                  </a:ext>
                </a:extLst>
              </a:tr>
              <a:tr h="195630">
                <a:tc>
                  <a:txBody>
                    <a:bodyPr/>
                    <a:lstStyle/>
                    <a:p>
                      <a:pPr algn="just" hangingPunct="0">
                        <a:lnSpc>
                          <a:spcPct val="115000"/>
                        </a:lnSpc>
                        <a:buNone/>
                      </a:pPr>
                      <a:r>
                        <a:rPr lang="en-GB" sz="1200">
                          <a:effectLst/>
                        </a:rPr>
                        <a:t>Training &amp; Development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£2,000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092203800"/>
                  </a:ext>
                </a:extLst>
              </a:tr>
              <a:tr h="195630">
                <a:tc>
                  <a:txBody>
                    <a:bodyPr/>
                    <a:lstStyle/>
                    <a:p>
                      <a:pPr algn="just" hangingPunct="0">
                        <a:lnSpc>
                          <a:spcPct val="115000"/>
                        </a:lnSpc>
                        <a:buNone/>
                      </a:pPr>
                      <a:r>
                        <a:rPr lang="en-GB" sz="1200">
                          <a:effectLst/>
                        </a:rPr>
                        <a:t>Accounting/Legal</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776610243"/>
                  </a:ext>
                </a:extLst>
              </a:tr>
              <a:tr h="398484">
                <a:tc>
                  <a:txBody>
                    <a:bodyPr/>
                    <a:lstStyle/>
                    <a:p>
                      <a:pPr algn="just" hangingPunct="0">
                        <a:lnSpc>
                          <a:spcPct val="115000"/>
                        </a:lnSpc>
                        <a:buNone/>
                      </a:pPr>
                      <a:r>
                        <a:rPr lang="en-GB" sz="1200">
                          <a:effectLst/>
                        </a:rPr>
                        <a:t>Outside Services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£25,000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742913192"/>
                  </a:ext>
                </a:extLst>
              </a:tr>
              <a:tr h="398484">
                <a:tc>
                  <a:txBody>
                    <a:bodyPr/>
                    <a:lstStyle/>
                    <a:p>
                      <a:pPr algn="just" hangingPunct="0">
                        <a:lnSpc>
                          <a:spcPct val="115000"/>
                        </a:lnSpc>
                        <a:buNone/>
                      </a:pPr>
                      <a:r>
                        <a:rPr lang="en-GB" sz="1200">
                          <a:effectLst/>
                        </a:rPr>
                        <a:t>Stock/Materials Purchases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£100,000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3678088849"/>
                  </a:ext>
                </a:extLst>
              </a:tr>
              <a:tr h="195630">
                <a:tc>
                  <a:txBody>
                    <a:bodyPr/>
                    <a:lstStyle/>
                    <a:p>
                      <a:pPr algn="just" hangingPunct="0">
                        <a:lnSpc>
                          <a:spcPct val="115000"/>
                        </a:lnSpc>
                        <a:buNone/>
                      </a:pPr>
                      <a:r>
                        <a:rPr lang="en-GB" sz="1200">
                          <a:effectLst/>
                        </a:rPr>
                        <a:t>Bank Charges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£500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564328659"/>
                  </a:ext>
                </a:extLst>
              </a:tr>
              <a:tr h="195630">
                <a:tc>
                  <a:txBody>
                    <a:bodyPr/>
                    <a:lstStyle/>
                    <a:p>
                      <a:pPr algn="just" hangingPunct="0">
                        <a:lnSpc>
                          <a:spcPct val="115000"/>
                        </a:lnSpc>
                        <a:buNone/>
                      </a:pPr>
                      <a:r>
                        <a:rPr lang="en-GB" sz="1200">
                          <a:effectLst/>
                        </a:rPr>
                        <a:t>Office Consumables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£2000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211196338"/>
                  </a:ext>
                </a:extLst>
              </a:tr>
              <a:tr h="398484">
                <a:tc>
                  <a:txBody>
                    <a:bodyPr/>
                    <a:lstStyle/>
                    <a:p>
                      <a:pPr algn="just" hangingPunct="0">
                        <a:lnSpc>
                          <a:spcPct val="115000"/>
                        </a:lnSpc>
                        <a:buNone/>
                      </a:pPr>
                      <a:r>
                        <a:rPr lang="en-GB" sz="1200">
                          <a:effectLst/>
                        </a:rPr>
                        <a:t>Loans Repayments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a:effectLst/>
                        </a:rPr>
                        <a:t>£80,000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2125058955"/>
                  </a:ext>
                </a:extLst>
              </a:tr>
              <a:tr h="601341">
                <a:tc>
                  <a:txBody>
                    <a:bodyPr/>
                    <a:lstStyle/>
                    <a:p>
                      <a:pPr algn="just" hangingPunct="0">
                        <a:lnSpc>
                          <a:spcPct val="115000"/>
                        </a:lnSpc>
                        <a:buNone/>
                      </a:pPr>
                      <a:r>
                        <a:rPr lang="en-GB" sz="1200" dirty="0">
                          <a:effectLst/>
                        </a:rPr>
                        <a:t>Total Expenditure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tc>
                  <a:txBody>
                    <a:bodyPr/>
                    <a:lstStyle/>
                    <a:p>
                      <a:pPr algn="r" hangingPunct="0">
                        <a:lnSpc>
                          <a:spcPct val="115000"/>
                        </a:lnSpc>
                        <a:buNone/>
                      </a:pPr>
                      <a:r>
                        <a:rPr lang="en-GB" sz="1200" dirty="0">
                          <a:effectLst/>
                        </a:rPr>
                        <a:t>£697,425.80</a:t>
                      </a:r>
                    </a:p>
                    <a:p>
                      <a:pPr algn="r" hangingPunct="0">
                        <a:lnSpc>
                          <a:spcPct val="115000"/>
                        </a:lnSpc>
                        <a:buNone/>
                      </a:pPr>
                      <a:r>
                        <a:rPr lang="en-GB" sz="1200" dirty="0">
                          <a:effectLst/>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21" marR="6721" marT="6721" marB="0" anchor="ctr"/>
                </a:tc>
                <a:extLst>
                  <a:ext uri="{0D108BD9-81ED-4DB2-BD59-A6C34878D82A}">
                    <a16:rowId xmlns:a16="http://schemas.microsoft.com/office/drawing/2014/main" val="1726416408"/>
                  </a:ext>
                </a:extLst>
              </a:tr>
            </a:tbl>
          </a:graphicData>
        </a:graphic>
      </p:graphicFrame>
      <p:graphicFrame>
        <p:nvGraphicFramePr>
          <p:cNvPr id="12" name="Table 11">
            <a:extLst>
              <a:ext uri="{FF2B5EF4-FFF2-40B4-BE49-F238E27FC236}">
                <a16:creationId xmlns:a16="http://schemas.microsoft.com/office/drawing/2014/main" id="{A71809D2-6499-7658-38B8-2ECE779A51D6}"/>
              </a:ext>
            </a:extLst>
          </p:cNvPr>
          <p:cNvGraphicFramePr>
            <a:graphicFrameLocks noGrp="1"/>
          </p:cNvGraphicFramePr>
          <p:nvPr>
            <p:extLst>
              <p:ext uri="{D42A27DB-BD31-4B8C-83A1-F6EECF244321}">
                <p14:modId xmlns:p14="http://schemas.microsoft.com/office/powerpoint/2010/main" val="1015951974"/>
              </p:ext>
            </p:extLst>
          </p:nvPr>
        </p:nvGraphicFramePr>
        <p:xfrm>
          <a:off x="8858250" y="1279620"/>
          <a:ext cx="3333750" cy="1874774"/>
        </p:xfrm>
        <a:graphic>
          <a:graphicData uri="http://schemas.openxmlformats.org/drawingml/2006/table">
            <a:tbl>
              <a:tblPr>
                <a:tableStyleId>{5C22544A-7EE6-4342-B048-85BDC9FD1C3A}</a:tableStyleId>
              </a:tblPr>
              <a:tblGrid>
                <a:gridCol w="2324100">
                  <a:extLst>
                    <a:ext uri="{9D8B030D-6E8A-4147-A177-3AD203B41FA5}">
                      <a16:colId xmlns:a16="http://schemas.microsoft.com/office/drawing/2014/main" val="1042435496"/>
                    </a:ext>
                  </a:extLst>
                </a:gridCol>
                <a:gridCol w="1009650">
                  <a:extLst>
                    <a:ext uri="{9D8B030D-6E8A-4147-A177-3AD203B41FA5}">
                      <a16:colId xmlns:a16="http://schemas.microsoft.com/office/drawing/2014/main" val="4046700721"/>
                    </a:ext>
                  </a:extLst>
                </a:gridCol>
              </a:tblGrid>
              <a:tr h="208280">
                <a:tc>
                  <a:txBody>
                    <a:bodyPr/>
                    <a:lstStyle/>
                    <a:p>
                      <a:pPr marL="85725" marR="85725" algn="ctr" hangingPunct="0">
                        <a:lnSpc>
                          <a:spcPct val="115000"/>
                        </a:lnSpc>
                        <a:buNone/>
                      </a:pPr>
                      <a:r>
                        <a:rPr lang="en-GB" sz="1200">
                          <a:effectLst/>
                        </a:rPr>
                        <a:t>INCOME</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tc>
                <a:tc>
                  <a:txBody>
                    <a:bodyPr/>
                    <a:lstStyle/>
                    <a:p>
                      <a:pPr marL="85725" marR="85725" algn="ctr" hangingPunct="0">
                        <a:lnSpc>
                          <a:spcPct val="115000"/>
                        </a:lnSpc>
                        <a:buNone/>
                      </a:pPr>
                      <a:r>
                        <a:rPr lang="en-GB" sz="1200">
                          <a:effectLst/>
                        </a:rPr>
                        <a:t>Year 1 </a:t>
                      </a:r>
                      <a:br>
                        <a:rPr lang="en-GB" sz="1200">
                          <a:effectLst/>
                        </a:rPr>
                      </a:br>
                      <a:r>
                        <a:rPr lang="en-GB" sz="1200">
                          <a:effectLst/>
                        </a:rPr>
                        <a:t>£</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tc>
                <a:extLst>
                  <a:ext uri="{0D108BD9-81ED-4DB2-BD59-A6C34878D82A}">
                    <a16:rowId xmlns:a16="http://schemas.microsoft.com/office/drawing/2014/main" val="256499084"/>
                  </a:ext>
                </a:extLst>
              </a:tr>
              <a:tr h="198755">
                <a:tc>
                  <a:txBody>
                    <a:bodyPr/>
                    <a:lstStyle/>
                    <a:p>
                      <a:pPr marL="85725" marR="85725" algn="just" hangingPunct="0">
                        <a:lnSpc>
                          <a:spcPct val="115000"/>
                        </a:lnSpc>
                        <a:buNone/>
                      </a:pPr>
                      <a:r>
                        <a:rPr lang="en-GB" sz="1200" dirty="0">
                          <a:effectLst/>
                        </a:rPr>
                        <a:t>Sales A – Food Sale</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£350,000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071805565"/>
                  </a:ext>
                </a:extLst>
              </a:tr>
              <a:tr h="198755">
                <a:tc>
                  <a:txBody>
                    <a:bodyPr/>
                    <a:lstStyle/>
                    <a:p>
                      <a:pPr marL="85725" marR="85725" algn="just" hangingPunct="0">
                        <a:lnSpc>
                          <a:spcPct val="115000"/>
                        </a:lnSpc>
                        <a:buNone/>
                      </a:pPr>
                      <a:r>
                        <a:rPr lang="en-GB" sz="1200">
                          <a:effectLst/>
                        </a:rPr>
                        <a:t>Sales B - Drinks</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£180,000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745193568"/>
                  </a:ext>
                </a:extLst>
              </a:tr>
              <a:tr h="198755">
                <a:tc>
                  <a:txBody>
                    <a:bodyPr/>
                    <a:lstStyle/>
                    <a:p>
                      <a:pPr marL="85725" marR="85725" algn="just" hangingPunct="0">
                        <a:lnSpc>
                          <a:spcPct val="115000"/>
                        </a:lnSpc>
                        <a:buNone/>
                      </a:pPr>
                      <a:r>
                        <a:rPr lang="en-GB" sz="1200">
                          <a:effectLst/>
                        </a:rPr>
                        <a:t>Sales C – Events and Catering </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£270,000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549124320"/>
                  </a:ext>
                </a:extLst>
              </a:tr>
              <a:tr h="198755">
                <a:tc>
                  <a:txBody>
                    <a:bodyPr/>
                    <a:lstStyle/>
                    <a:p>
                      <a:pPr marL="85725" marR="85725" algn="just" hangingPunct="0">
                        <a:lnSpc>
                          <a:spcPct val="115000"/>
                        </a:lnSpc>
                        <a:buNone/>
                      </a:pPr>
                      <a:r>
                        <a:rPr lang="en-GB" sz="1200">
                          <a:effectLst/>
                        </a:rPr>
                        <a:t>Capital Introduced</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£100,000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461325468"/>
                  </a:ext>
                </a:extLst>
              </a:tr>
              <a:tr h="198755">
                <a:tc>
                  <a:txBody>
                    <a:bodyPr/>
                    <a:lstStyle/>
                    <a:p>
                      <a:pPr marL="85725" marR="85725" algn="just" hangingPunct="0">
                        <a:lnSpc>
                          <a:spcPct val="115000"/>
                        </a:lnSpc>
                        <a:buNone/>
                      </a:pPr>
                      <a:r>
                        <a:rPr lang="en-GB" sz="1200">
                          <a:effectLst/>
                        </a:rPr>
                        <a:t>Funding </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a:effectLst/>
                        </a:rPr>
                        <a:t>£20,000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814145781"/>
                  </a:ext>
                </a:extLst>
              </a:tr>
              <a:tr h="198755">
                <a:tc>
                  <a:txBody>
                    <a:bodyPr/>
                    <a:lstStyle/>
                    <a:p>
                      <a:pPr marL="85725" marR="85725" algn="just" hangingPunct="0">
                        <a:lnSpc>
                          <a:spcPct val="115000"/>
                        </a:lnSpc>
                        <a:buNone/>
                      </a:pPr>
                      <a:r>
                        <a:rPr lang="en-GB" sz="1200">
                          <a:effectLst/>
                        </a:rPr>
                        <a:t>Loans/Borrowing</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dirty="0">
                          <a:effectLst/>
                        </a:rPr>
                        <a:t>£300,000</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334196098"/>
                  </a:ext>
                </a:extLst>
              </a:tr>
              <a:tr h="208280">
                <a:tc>
                  <a:txBody>
                    <a:bodyPr/>
                    <a:lstStyle/>
                    <a:p>
                      <a:pPr marL="85725" marR="85725" algn="just" hangingPunct="0">
                        <a:lnSpc>
                          <a:spcPct val="115000"/>
                        </a:lnSpc>
                        <a:buNone/>
                      </a:pPr>
                      <a:r>
                        <a:rPr lang="en-GB" sz="1200">
                          <a:effectLst/>
                        </a:rPr>
                        <a:t>Total Income</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just" hangingPunct="0">
                        <a:lnSpc>
                          <a:spcPct val="115000"/>
                        </a:lnSpc>
                        <a:buNone/>
                      </a:pPr>
                      <a:r>
                        <a:rPr lang="en-GB" sz="1200" dirty="0">
                          <a:effectLst/>
                        </a:rPr>
                        <a:t>£1,220,000</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112577756"/>
                  </a:ext>
                </a:extLst>
              </a:tr>
            </a:tbl>
          </a:graphicData>
        </a:graphic>
      </p:graphicFrame>
      <p:graphicFrame>
        <p:nvGraphicFramePr>
          <p:cNvPr id="13" name="Table 12">
            <a:extLst>
              <a:ext uri="{FF2B5EF4-FFF2-40B4-BE49-F238E27FC236}">
                <a16:creationId xmlns:a16="http://schemas.microsoft.com/office/drawing/2014/main" id="{4F1FA02D-4675-9724-5A31-987BBD14584E}"/>
              </a:ext>
            </a:extLst>
          </p:cNvPr>
          <p:cNvGraphicFramePr>
            <a:graphicFrameLocks noGrp="1"/>
          </p:cNvGraphicFramePr>
          <p:nvPr>
            <p:extLst>
              <p:ext uri="{D42A27DB-BD31-4B8C-83A1-F6EECF244321}">
                <p14:modId xmlns:p14="http://schemas.microsoft.com/office/powerpoint/2010/main" val="3083753098"/>
              </p:ext>
            </p:extLst>
          </p:nvPr>
        </p:nvGraphicFramePr>
        <p:xfrm>
          <a:off x="8858250" y="4424334"/>
          <a:ext cx="3333750" cy="2068541"/>
        </p:xfrm>
        <a:graphic>
          <a:graphicData uri="http://schemas.openxmlformats.org/drawingml/2006/table">
            <a:tbl>
              <a:tblPr>
                <a:tableStyleId>{5C22544A-7EE6-4342-B048-85BDC9FD1C3A}</a:tableStyleId>
              </a:tblPr>
              <a:tblGrid>
                <a:gridCol w="2291381">
                  <a:extLst>
                    <a:ext uri="{9D8B030D-6E8A-4147-A177-3AD203B41FA5}">
                      <a16:colId xmlns:a16="http://schemas.microsoft.com/office/drawing/2014/main" val="1199441239"/>
                    </a:ext>
                  </a:extLst>
                </a:gridCol>
                <a:gridCol w="1042369">
                  <a:extLst>
                    <a:ext uri="{9D8B030D-6E8A-4147-A177-3AD203B41FA5}">
                      <a16:colId xmlns:a16="http://schemas.microsoft.com/office/drawing/2014/main" val="2202979113"/>
                    </a:ext>
                  </a:extLst>
                </a:gridCol>
              </a:tblGrid>
              <a:tr h="231100">
                <a:tc>
                  <a:txBody>
                    <a:bodyPr/>
                    <a:lstStyle/>
                    <a:p>
                      <a:pPr marL="85725" marR="85725" algn="ctr" hangingPunct="0">
                        <a:lnSpc>
                          <a:spcPct val="115000"/>
                        </a:lnSpc>
                        <a:buNone/>
                      </a:pPr>
                      <a:r>
                        <a:rPr lang="en-GB" sz="1200">
                          <a:effectLst/>
                        </a:rPr>
                        <a:t>YEAR ONE PROFIT/LOSS</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ctr" hangingPunct="0">
                        <a:lnSpc>
                          <a:spcPct val="115000"/>
                        </a:lnSpc>
                        <a:buNone/>
                      </a:pPr>
                      <a:r>
                        <a:rPr lang="en-GB" sz="1200">
                          <a:effectLst/>
                        </a:rPr>
                        <a:t>£</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443172347"/>
                  </a:ext>
                </a:extLst>
              </a:tr>
              <a:tr h="464739">
                <a:tc>
                  <a:txBody>
                    <a:bodyPr/>
                    <a:lstStyle/>
                    <a:p>
                      <a:pPr marL="85725" marR="85725" algn="l" hangingPunct="0">
                        <a:lnSpc>
                          <a:spcPct val="115000"/>
                        </a:lnSpc>
                        <a:buNone/>
                      </a:pPr>
                      <a:r>
                        <a:rPr lang="en-GB" sz="1200" dirty="0">
                          <a:effectLst/>
                        </a:rPr>
                        <a:t>Total Income</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l" hangingPunct="0">
                        <a:lnSpc>
                          <a:spcPct val="115000"/>
                        </a:lnSpc>
                        <a:buNone/>
                      </a:pPr>
                      <a:r>
                        <a:rPr lang="en-GB" sz="1200" dirty="0">
                          <a:effectLst/>
                        </a:rPr>
                        <a:t>£1,220,000</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009152331"/>
                  </a:ext>
                </a:extLst>
              </a:tr>
              <a:tr h="464739">
                <a:tc>
                  <a:txBody>
                    <a:bodyPr/>
                    <a:lstStyle/>
                    <a:p>
                      <a:pPr marL="85725" marR="85725" algn="l" hangingPunct="0">
                        <a:lnSpc>
                          <a:spcPct val="115000"/>
                        </a:lnSpc>
                        <a:buNone/>
                      </a:pPr>
                      <a:r>
                        <a:rPr lang="en-GB" sz="1200" dirty="0">
                          <a:effectLst/>
                        </a:rPr>
                        <a:t>Total Expenditure</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l" hangingPunct="0">
                        <a:lnSpc>
                          <a:spcPct val="115000"/>
                        </a:lnSpc>
                        <a:buNone/>
                      </a:pPr>
                      <a:r>
                        <a:rPr lang="en-GB" sz="1200">
                          <a:effectLst/>
                        </a:rPr>
                        <a:t>£697,425.80</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530063458"/>
                  </a:ext>
                </a:extLst>
              </a:tr>
              <a:tr h="231100">
                <a:tc>
                  <a:txBody>
                    <a:bodyPr/>
                    <a:lstStyle/>
                    <a:p>
                      <a:pPr marL="85725" marR="85725" algn="l">
                        <a:lnSpc>
                          <a:spcPct val="115000"/>
                        </a:lnSpc>
                        <a:buNone/>
                      </a:pPr>
                      <a:endParaRPr lang="en-GB" sz="1100" dirty="0">
                        <a:effectLst/>
                        <a:latin typeface="Calibri" panose="020F0502020204030204" pitchFamily="34" charset="0"/>
                        <a:cs typeface="Arial" panose="020B0604020202020204" pitchFamily="34" charset="0"/>
                      </a:endParaRPr>
                    </a:p>
                  </a:txBody>
                  <a:tcPr marL="9525" marR="9525" marT="9525" marB="0" anchor="b"/>
                </a:tc>
                <a:tc>
                  <a:txBody>
                    <a:bodyPr/>
                    <a:lstStyle/>
                    <a:p>
                      <a:pPr marL="85725" marR="85725" algn="l" hangingPunct="0">
                        <a:lnSpc>
                          <a:spcPct val="115000"/>
                        </a:lnSpc>
                        <a:buNone/>
                      </a:pPr>
                      <a:r>
                        <a:rPr lang="en-GB" sz="1200">
                          <a:effectLst/>
                        </a:rPr>
                        <a:t> </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974731214"/>
                  </a:ext>
                </a:extLst>
              </a:tr>
              <a:tr h="464739">
                <a:tc>
                  <a:txBody>
                    <a:bodyPr/>
                    <a:lstStyle/>
                    <a:p>
                      <a:pPr marL="85725" marR="85725" algn="l" hangingPunct="0">
                        <a:lnSpc>
                          <a:spcPct val="115000"/>
                        </a:lnSpc>
                        <a:buNone/>
                      </a:pPr>
                      <a:r>
                        <a:rPr lang="en-GB" sz="1200">
                          <a:effectLst/>
                        </a:rPr>
                        <a:t>Profit/Loss</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85725" marR="85725" algn="l" hangingPunct="0">
                        <a:lnSpc>
                          <a:spcPct val="115000"/>
                        </a:lnSpc>
                        <a:buNone/>
                      </a:pPr>
                      <a:r>
                        <a:rPr lang="en-GB" sz="1200" dirty="0">
                          <a:effectLst/>
                        </a:rPr>
                        <a:t>£522,574.20</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3490230865"/>
                  </a:ext>
                </a:extLst>
              </a:tr>
              <a:tr h="212124">
                <a:tc>
                  <a:txBody>
                    <a:bodyPr/>
                    <a:lstStyle/>
                    <a:p>
                      <a:pPr marL="85725" marR="85725" algn="l">
                        <a:lnSpc>
                          <a:spcPct val="115000"/>
                        </a:lnSpc>
                        <a:buNone/>
                      </a:pPr>
                      <a:endParaRPr lang="en-GB" sz="1100">
                        <a:effectLst/>
                        <a:latin typeface="Calibri" panose="020F0502020204030204" pitchFamily="34" charset="0"/>
                        <a:cs typeface="Arial" panose="020B0604020202020204" pitchFamily="34" charset="0"/>
                      </a:endParaRPr>
                    </a:p>
                  </a:txBody>
                  <a:tcPr marL="9525" marR="9525" marT="9525" marB="0" anchor="b"/>
                </a:tc>
                <a:tc>
                  <a:txBody>
                    <a:bodyPr/>
                    <a:lstStyle/>
                    <a:p>
                      <a:pPr marL="85725" marR="85725" algn="l">
                        <a:lnSpc>
                          <a:spcPct val="115000"/>
                        </a:lnSpc>
                        <a:buNone/>
                      </a:pPr>
                      <a:endParaRPr lang="en-GB" sz="1100" dirty="0">
                        <a:effectLst/>
                        <a:latin typeface="Calibri" panose="020F050202020403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073979161"/>
                  </a:ext>
                </a:extLst>
              </a:tr>
            </a:tbl>
          </a:graphicData>
        </a:graphic>
      </p:graphicFrame>
    </p:spTree>
    <p:extLst>
      <p:ext uri="{BB962C8B-B14F-4D97-AF65-F5344CB8AC3E}">
        <p14:creationId xmlns:p14="http://schemas.microsoft.com/office/powerpoint/2010/main" val="4206612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7F4DB-B458-4A8A-C727-60404097A2C7}"/>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Staff Cost</a:t>
            </a:r>
          </a:p>
        </p:txBody>
      </p:sp>
      <p:sp>
        <p:nvSpPr>
          <p:cNvPr id="3" name="Content Placeholder 2">
            <a:extLst>
              <a:ext uri="{FF2B5EF4-FFF2-40B4-BE49-F238E27FC236}">
                <a16:creationId xmlns:a16="http://schemas.microsoft.com/office/drawing/2014/main" id="{A98B23CA-D3C8-9AE7-81C7-2B62572E48F2}"/>
              </a:ext>
            </a:extLst>
          </p:cNvPr>
          <p:cNvSpPr>
            <a:spLocks noGrp="1"/>
          </p:cNvSpPr>
          <p:nvPr>
            <p:ph idx="1"/>
          </p:nvPr>
        </p:nvSpPr>
        <p:spPr>
          <a:xfrm>
            <a:off x="838200" y="1352550"/>
            <a:ext cx="10515600" cy="4824413"/>
          </a:xfrm>
        </p:spPr>
        <p:txBody>
          <a:bodyPr>
            <a:normAutofit fontScale="77500" lnSpcReduction="20000"/>
          </a:bodyPr>
          <a:lstStyle/>
          <a:p>
            <a:r>
              <a:rPr lang="en-GB" dirty="0">
                <a:latin typeface="Arial" panose="020B0604020202020204" pitchFamily="34" charset="0"/>
                <a:cs typeface="Arial" panose="020B0604020202020204" pitchFamily="34" charset="0"/>
              </a:rPr>
              <a:t>Owner </a:t>
            </a:r>
            <a:r>
              <a:rPr lang="en-GB" b="1" dirty="0">
                <a:solidFill>
                  <a:srgbClr val="005948"/>
                </a:solidFill>
                <a:latin typeface="Arial" panose="020B0604020202020204" pitchFamily="34" charset="0"/>
                <a:cs typeface="Arial" panose="020B0604020202020204" pitchFamily="34" charset="0"/>
              </a:rPr>
              <a:t>£0</a:t>
            </a:r>
          </a:p>
          <a:p>
            <a:r>
              <a:rPr lang="en-GB" dirty="0">
                <a:latin typeface="Arial" panose="020B0604020202020204" pitchFamily="34" charset="0"/>
                <a:cs typeface="Arial" panose="020B0604020202020204" pitchFamily="34" charset="0"/>
              </a:rPr>
              <a:t>Manager </a:t>
            </a:r>
            <a:r>
              <a:rPr lang="en-GB" b="1" dirty="0">
                <a:solidFill>
                  <a:srgbClr val="005948"/>
                </a:solidFill>
                <a:latin typeface="Arial" panose="020B0604020202020204" pitchFamily="34" charset="0"/>
                <a:cs typeface="Arial" panose="020B0604020202020204" pitchFamily="34" charset="0"/>
              </a:rPr>
              <a:t>£36,000</a:t>
            </a:r>
          </a:p>
          <a:p>
            <a:r>
              <a:rPr lang="en-GB" dirty="0">
                <a:latin typeface="Arial" panose="020B0604020202020204" pitchFamily="34" charset="0"/>
                <a:cs typeface="Arial" panose="020B0604020202020204" pitchFamily="34" charset="0"/>
              </a:rPr>
              <a:t>Head Chef </a:t>
            </a:r>
            <a:r>
              <a:rPr lang="en-GB" b="1" dirty="0">
                <a:solidFill>
                  <a:srgbClr val="005948"/>
                </a:solidFill>
                <a:latin typeface="Arial" panose="020B0604020202020204" pitchFamily="34" charset="0"/>
                <a:cs typeface="Arial" panose="020B0604020202020204" pitchFamily="34" charset="0"/>
              </a:rPr>
              <a:t>£43,500</a:t>
            </a:r>
          </a:p>
          <a:p>
            <a:r>
              <a:rPr lang="en-GB" dirty="0">
                <a:latin typeface="Arial" panose="020B0604020202020204" pitchFamily="34" charset="0"/>
                <a:cs typeface="Arial" panose="020B0604020202020204" pitchFamily="34" charset="0"/>
              </a:rPr>
              <a:t>2 Sous Full-time £35,800 / After 6 Months one employee £17900 Total </a:t>
            </a:r>
            <a:r>
              <a:rPr lang="en-GB" dirty="0">
                <a:solidFill>
                  <a:srgbClr val="005948"/>
                </a:solidFill>
                <a:latin typeface="Arial" panose="020B0604020202020204" pitchFamily="34" charset="0"/>
                <a:cs typeface="Arial" panose="020B0604020202020204" pitchFamily="34" charset="0"/>
              </a:rPr>
              <a:t>£53,700</a:t>
            </a:r>
          </a:p>
          <a:p>
            <a:r>
              <a:rPr lang="en-GB" dirty="0">
                <a:latin typeface="Arial" panose="020B0604020202020204" pitchFamily="34" charset="0"/>
                <a:cs typeface="Arial" panose="020B0604020202020204" pitchFamily="34" charset="0"/>
              </a:rPr>
              <a:t>Commis </a:t>
            </a:r>
            <a:r>
              <a:rPr lang="en-GB" b="1" dirty="0">
                <a:solidFill>
                  <a:srgbClr val="005948"/>
                </a:solidFill>
                <a:latin typeface="Arial" panose="020B0604020202020204" pitchFamily="34" charset="0"/>
                <a:cs typeface="Arial" panose="020B0604020202020204" pitchFamily="34" charset="0"/>
              </a:rPr>
              <a:t>£13,707.20</a:t>
            </a:r>
          </a:p>
          <a:p>
            <a:r>
              <a:rPr lang="en-GB" dirty="0">
                <a:latin typeface="Arial" panose="020B0604020202020204" pitchFamily="34" charset="0"/>
                <a:cs typeface="Arial" panose="020B0604020202020204" pitchFamily="34" charset="0"/>
              </a:rPr>
              <a:t>6 Waiters full time £27,414.40x3 = £82,243.20 , Part time £13,707.20x3 = £41,121.60 Before event full time 1 and 2 part time £54,828.80 (After 6-month Full time £13,707.20x2 and Part time £6,835.60 = £34,268. total £54,828.80  + £34,268 = </a:t>
            </a:r>
            <a:r>
              <a:rPr lang="en-GB" b="1" dirty="0">
                <a:solidFill>
                  <a:srgbClr val="005948"/>
                </a:solidFill>
                <a:latin typeface="Arial" panose="020B0604020202020204" pitchFamily="34" charset="0"/>
                <a:cs typeface="Arial" panose="020B0604020202020204" pitchFamily="34" charset="0"/>
              </a:rPr>
              <a:t>£89,096.80</a:t>
            </a:r>
          </a:p>
          <a:p>
            <a:r>
              <a:rPr lang="en-GB" dirty="0">
                <a:latin typeface="Arial" panose="020B0604020202020204" pitchFamily="34" charset="0"/>
                <a:cs typeface="Arial" panose="020B0604020202020204" pitchFamily="34" charset="0"/>
              </a:rPr>
              <a:t>4 Kitchen Porters Full Time £26,436.80x2 = £52,873.6, Part time £13.218.40x2= £26,436.8 13,218/2 = 6,609.20x2 = £13,218.4 Total £ £52,873.6 + £13,218.4 = </a:t>
            </a:r>
            <a:r>
              <a:rPr lang="en-GB" b="1" dirty="0">
                <a:solidFill>
                  <a:srgbClr val="005948"/>
                </a:solidFill>
                <a:latin typeface="Arial" panose="020B0604020202020204" pitchFamily="34" charset="0"/>
                <a:cs typeface="Arial" panose="020B0604020202020204" pitchFamily="34" charset="0"/>
              </a:rPr>
              <a:t>£66,092</a:t>
            </a:r>
          </a:p>
          <a:p>
            <a:r>
              <a:rPr lang="en-GB" dirty="0">
                <a:latin typeface="Arial" panose="020B0604020202020204" pitchFamily="34" charset="0"/>
                <a:cs typeface="Arial" panose="020B0604020202020204" pitchFamily="34" charset="0"/>
              </a:rPr>
              <a:t>Security </a:t>
            </a:r>
            <a:r>
              <a:rPr lang="en-GB" b="1" dirty="0">
                <a:solidFill>
                  <a:srgbClr val="005948"/>
                </a:solidFill>
                <a:latin typeface="Arial" panose="020B0604020202020204" pitchFamily="34" charset="0"/>
                <a:cs typeface="Arial" panose="020B0604020202020204" pitchFamily="34" charset="0"/>
              </a:rPr>
              <a:t>£26,000</a:t>
            </a:r>
          </a:p>
          <a:p>
            <a:r>
              <a:rPr lang="en-GB" dirty="0">
                <a:latin typeface="Arial" panose="020B0604020202020204" pitchFamily="34" charset="0"/>
                <a:cs typeface="Arial" panose="020B0604020202020204" pitchFamily="34" charset="0"/>
              </a:rPr>
              <a:t>Event Manager </a:t>
            </a:r>
            <a:r>
              <a:rPr lang="en-GB" b="1" dirty="0">
                <a:solidFill>
                  <a:srgbClr val="005948"/>
                </a:solidFill>
                <a:latin typeface="Arial" panose="020B0604020202020204" pitchFamily="34" charset="0"/>
                <a:cs typeface="Arial" panose="020B0604020202020204" pitchFamily="34" charset="0"/>
              </a:rPr>
              <a:t>£35,000</a:t>
            </a:r>
          </a:p>
        </p:txBody>
      </p:sp>
      <p:sp>
        <p:nvSpPr>
          <p:cNvPr id="4" name="TextBox 3">
            <a:extLst>
              <a:ext uri="{FF2B5EF4-FFF2-40B4-BE49-F238E27FC236}">
                <a16:creationId xmlns:a16="http://schemas.microsoft.com/office/drawing/2014/main" id="{C33FB71F-D6E6-6E1C-E187-768C848FF1D3}"/>
              </a:ext>
            </a:extLst>
          </p:cNvPr>
          <p:cNvSpPr txBox="1"/>
          <p:nvPr/>
        </p:nvSpPr>
        <p:spPr>
          <a:xfrm>
            <a:off x="4229100" y="5992297"/>
            <a:ext cx="462915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TOTAL STAFF WAGES = </a:t>
            </a:r>
            <a:r>
              <a:rPr lang="en-GB" b="1" dirty="0">
                <a:solidFill>
                  <a:srgbClr val="005948"/>
                </a:solidFill>
                <a:latin typeface="Arial" panose="020B0604020202020204" pitchFamily="34" charset="0"/>
                <a:cs typeface="Arial" panose="020B0604020202020204" pitchFamily="34" charset="0"/>
              </a:rPr>
              <a:t>£363,096</a:t>
            </a:r>
          </a:p>
        </p:txBody>
      </p:sp>
    </p:spTree>
    <p:extLst>
      <p:ext uri="{BB962C8B-B14F-4D97-AF65-F5344CB8AC3E}">
        <p14:creationId xmlns:p14="http://schemas.microsoft.com/office/powerpoint/2010/main" val="3549585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F267A-3ED0-232A-0FCB-DC3575BCF9A2}"/>
              </a:ext>
            </a:extLst>
          </p:cNvPr>
          <p:cNvSpPr>
            <a:spLocks noGrp="1"/>
          </p:cNvSpPr>
          <p:nvPr>
            <p:ph type="title"/>
          </p:nvPr>
        </p:nvSpPr>
        <p:spPr>
          <a:xfrm>
            <a:off x="838200" y="0"/>
            <a:ext cx="10515600" cy="1325563"/>
          </a:xfrm>
        </p:spPr>
        <p:txBody>
          <a:bodyPr/>
          <a:lstStyle/>
          <a:p>
            <a:r>
              <a:rPr lang="en-GB" b="1" u="sng" dirty="0">
                <a:latin typeface="Arial" panose="020B0604020202020204" pitchFamily="34" charset="0"/>
                <a:cs typeface="Arial" panose="020B0604020202020204" pitchFamily="34" charset="0"/>
              </a:rPr>
              <a:t>SWOT</a:t>
            </a:r>
          </a:p>
        </p:txBody>
      </p:sp>
      <p:sp>
        <p:nvSpPr>
          <p:cNvPr id="3" name="Content Placeholder 2">
            <a:extLst>
              <a:ext uri="{FF2B5EF4-FFF2-40B4-BE49-F238E27FC236}">
                <a16:creationId xmlns:a16="http://schemas.microsoft.com/office/drawing/2014/main" id="{E49A6AD0-E512-2659-E9A5-79594BD1091D}"/>
              </a:ext>
            </a:extLst>
          </p:cNvPr>
          <p:cNvSpPr>
            <a:spLocks noGrp="1"/>
          </p:cNvSpPr>
          <p:nvPr>
            <p:ph idx="1"/>
          </p:nvPr>
        </p:nvSpPr>
        <p:spPr>
          <a:xfrm>
            <a:off x="3081338" y="803275"/>
            <a:ext cx="4953000" cy="6283325"/>
          </a:xfrm>
        </p:spPr>
        <p:txBody>
          <a:bodyPr>
            <a:normAutofit fontScale="47500" lnSpcReduction="20000"/>
          </a:bodyPr>
          <a:lstStyle/>
          <a:p>
            <a:pPr marL="0" indent="0">
              <a:buNone/>
            </a:pPr>
            <a:r>
              <a:rPr lang="en-GB" b="1" dirty="0">
                <a:latin typeface="Arial" panose="020B0604020202020204" pitchFamily="34" charset="0"/>
                <a:cs typeface="Arial" panose="020B0604020202020204" pitchFamily="34" charset="0"/>
              </a:rPr>
              <a:t>Strengths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Busy Bristol location with high customer demand. </a:t>
            </a:r>
          </a:p>
          <a:p>
            <a:pPr lvl="0"/>
            <a:r>
              <a:rPr lang="en-GB" dirty="0">
                <a:latin typeface="Arial" panose="020B0604020202020204" pitchFamily="34" charset="0"/>
                <a:cs typeface="Arial" panose="020B0604020202020204" pitchFamily="34" charset="0"/>
              </a:rPr>
              <a:t>Authentic halal food with vegetarian and vegan options. </a:t>
            </a:r>
          </a:p>
          <a:p>
            <a:pPr lvl="0"/>
            <a:r>
              <a:rPr lang="en-GB" dirty="0">
                <a:latin typeface="Arial" panose="020B0604020202020204" pitchFamily="34" charset="0"/>
                <a:cs typeface="Arial" panose="020B0604020202020204" pitchFamily="34" charset="0"/>
              </a:rPr>
              <a:t>Strong branding and family-friendly atmosphere. </a:t>
            </a:r>
          </a:p>
          <a:p>
            <a:pPr lvl="0"/>
            <a:r>
              <a:rPr lang="en-GB" dirty="0">
                <a:latin typeface="Arial" panose="020B0604020202020204" pitchFamily="34" charset="0"/>
                <a:cs typeface="Arial" panose="020B0604020202020204" pitchFamily="34" charset="0"/>
              </a:rPr>
              <a:t>Student/group discounts and loyalty programme. </a:t>
            </a:r>
          </a:p>
          <a:p>
            <a:pPr lvl="0"/>
            <a:r>
              <a:rPr lang="en-GB" dirty="0">
                <a:latin typeface="Arial" panose="020B0604020202020204" pitchFamily="34" charset="0"/>
                <a:cs typeface="Arial" panose="020B0604020202020204" pitchFamily="34" charset="0"/>
              </a:rPr>
              <a:t>Online ordering and takeaway service. </a:t>
            </a:r>
          </a:p>
          <a:p>
            <a:pPr marL="0" indent="0">
              <a:buNone/>
            </a:pPr>
            <a:r>
              <a:rPr lang="en-GB" b="1" dirty="0">
                <a:latin typeface="Arial" panose="020B0604020202020204" pitchFamily="34" charset="0"/>
                <a:cs typeface="Arial" panose="020B0604020202020204" pitchFamily="34" charset="0"/>
              </a:rPr>
              <a:t>Weaknesses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High competition and operating costs. </a:t>
            </a:r>
          </a:p>
          <a:p>
            <a:pPr lvl="0"/>
            <a:r>
              <a:rPr lang="en-GB" dirty="0">
                <a:latin typeface="Arial" panose="020B0604020202020204" pitchFamily="34" charset="0"/>
                <a:cs typeface="Arial" panose="020B0604020202020204" pitchFamily="34" charset="0"/>
              </a:rPr>
              <a:t>Expensive ingredients and busy peak hours. </a:t>
            </a:r>
          </a:p>
          <a:p>
            <a:pPr lvl="0"/>
            <a:r>
              <a:rPr lang="en-GB" dirty="0">
                <a:latin typeface="Arial" panose="020B0604020202020204" pitchFamily="34" charset="0"/>
                <a:cs typeface="Arial" panose="020B0604020202020204" pitchFamily="34" charset="0"/>
              </a:rPr>
              <a:t>Changing customer preferences. </a:t>
            </a:r>
          </a:p>
          <a:p>
            <a:pPr lvl="0"/>
            <a:r>
              <a:rPr lang="en-GB" dirty="0">
                <a:latin typeface="Arial" panose="020B0604020202020204" pitchFamily="34" charset="0"/>
                <a:cs typeface="Arial" panose="020B0604020202020204" pitchFamily="34" charset="0"/>
              </a:rPr>
              <a:t>Managing staff and daily operations can be challenging. </a:t>
            </a:r>
          </a:p>
          <a:p>
            <a:pPr marL="0" indent="0">
              <a:buNone/>
            </a:pPr>
            <a:r>
              <a:rPr lang="en-GB" b="1" dirty="0">
                <a:latin typeface="Arial" panose="020B0604020202020204" pitchFamily="34" charset="0"/>
                <a:cs typeface="Arial" panose="020B0604020202020204" pitchFamily="34" charset="0"/>
              </a:rPr>
              <a:t>Opportunities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Growing demand for halal and international cuisine. </a:t>
            </a:r>
          </a:p>
          <a:p>
            <a:pPr lvl="0"/>
            <a:r>
              <a:rPr lang="en-GB" dirty="0">
                <a:latin typeface="Arial" panose="020B0604020202020204" pitchFamily="34" charset="0"/>
                <a:cs typeface="Arial" panose="020B0604020202020204" pitchFamily="34" charset="0"/>
              </a:rPr>
              <a:t>Social media and delivery apps can increase sales. </a:t>
            </a:r>
          </a:p>
          <a:p>
            <a:pPr lvl="0"/>
            <a:r>
              <a:rPr lang="en-GB" dirty="0">
                <a:latin typeface="Arial" panose="020B0604020202020204" pitchFamily="34" charset="0"/>
                <a:cs typeface="Arial" panose="020B0604020202020204" pitchFamily="34" charset="0"/>
              </a:rPr>
              <a:t>Large student market and local events. </a:t>
            </a:r>
          </a:p>
          <a:p>
            <a:pPr lvl="0"/>
            <a:r>
              <a:rPr lang="en-GB" dirty="0">
                <a:latin typeface="Arial" panose="020B0604020202020204" pitchFamily="34" charset="0"/>
                <a:cs typeface="Arial" panose="020B0604020202020204" pitchFamily="34" charset="0"/>
              </a:rPr>
              <a:t>Partnerships for weddings and corporate events. </a:t>
            </a:r>
          </a:p>
          <a:p>
            <a:pPr marL="0" indent="0">
              <a:buNone/>
            </a:pPr>
            <a:r>
              <a:rPr lang="en-GB" b="1" dirty="0">
                <a:latin typeface="Arial" panose="020B0604020202020204" pitchFamily="34" charset="0"/>
                <a:cs typeface="Arial" panose="020B0604020202020204" pitchFamily="34" charset="0"/>
              </a:rPr>
              <a:t>Threats</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Rising food, wages, and energy costs. </a:t>
            </a:r>
          </a:p>
          <a:p>
            <a:pPr lvl="0"/>
            <a:r>
              <a:rPr lang="en-GB" dirty="0">
                <a:latin typeface="Arial" panose="020B0604020202020204" pitchFamily="34" charset="0"/>
                <a:cs typeface="Arial" panose="020B0604020202020204" pitchFamily="34" charset="0"/>
              </a:rPr>
              <a:t>Strong competition and negative online reviews. </a:t>
            </a:r>
          </a:p>
          <a:p>
            <a:pPr lvl="0"/>
            <a:r>
              <a:rPr lang="en-GB" dirty="0">
                <a:latin typeface="Arial" panose="020B0604020202020204" pitchFamily="34" charset="0"/>
                <a:cs typeface="Arial" panose="020B0604020202020204" pitchFamily="34" charset="0"/>
              </a:rPr>
              <a:t>Staff shortages and supply chain issues. </a:t>
            </a:r>
          </a:p>
          <a:p>
            <a:pPr lvl="0"/>
            <a:r>
              <a:rPr lang="en-GB" dirty="0">
                <a:latin typeface="Arial" panose="020B0604020202020204" pitchFamily="34" charset="0"/>
                <a:cs typeface="Arial" panose="020B0604020202020204" pitchFamily="34" charset="0"/>
              </a:rPr>
              <a:t>Inflation and changes in regulations.</a:t>
            </a:r>
          </a:p>
          <a:p>
            <a:endParaRPr lang="en-GB" dirty="0"/>
          </a:p>
        </p:txBody>
      </p:sp>
      <p:sp>
        <p:nvSpPr>
          <p:cNvPr id="5" name="TextBox 4">
            <a:extLst>
              <a:ext uri="{FF2B5EF4-FFF2-40B4-BE49-F238E27FC236}">
                <a16:creationId xmlns:a16="http://schemas.microsoft.com/office/drawing/2014/main" id="{0EC51A36-FAF1-A35D-AEC5-F8F3621C0B56}"/>
              </a:ext>
            </a:extLst>
          </p:cNvPr>
          <p:cNvSpPr txBox="1"/>
          <p:nvPr/>
        </p:nvSpPr>
        <p:spPr>
          <a:xfrm>
            <a:off x="8915400" y="4833551"/>
            <a:ext cx="2228850" cy="276999"/>
          </a:xfrm>
          <a:prstGeom prst="rect">
            <a:avLst/>
          </a:prstGeom>
          <a:noFill/>
        </p:spPr>
        <p:txBody>
          <a:bodyPr wrap="square">
            <a:spAutoFit/>
          </a:bodyPr>
          <a:lstStyle/>
          <a:p>
            <a:r>
              <a:rPr lang="en-GB" sz="1200" dirty="0">
                <a:effectLst/>
                <a:latin typeface="Times New Roman" panose="02020603050405020304" pitchFamily="18" charset="0"/>
              </a:rPr>
              <a:t>(</a:t>
            </a:r>
            <a:r>
              <a:rPr lang="en-GB" sz="1200" dirty="0" err="1">
                <a:effectLst/>
                <a:latin typeface="Times New Roman" panose="02020603050405020304" pitchFamily="18" charset="0"/>
              </a:rPr>
              <a:t>Businessballs.com</a:t>
            </a:r>
            <a:r>
              <a:rPr lang="en-GB" sz="1200" dirty="0">
                <a:effectLst/>
                <a:latin typeface="Times New Roman" panose="02020603050405020304" pitchFamily="18" charset="0"/>
              </a:rPr>
              <a:t>, 2026)</a:t>
            </a:r>
            <a:endParaRPr lang="en-GB" dirty="0"/>
          </a:p>
        </p:txBody>
      </p:sp>
      <p:pic>
        <p:nvPicPr>
          <p:cNvPr id="6" name="Picture 5" descr="SWOT Analysis Grid">
            <a:extLst>
              <a:ext uri="{FF2B5EF4-FFF2-40B4-BE49-F238E27FC236}">
                <a16:creationId xmlns:a16="http://schemas.microsoft.com/office/drawing/2014/main" id="{72ECCBA2-4FC6-884D-4DA0-360FC59B8441}"/>
              </a:ext>
            </a:extLst>
          </p:cNvPr>
          <p:cNvPicPr>
            <a:picLocks noChangeAspect="1"/>
          </p:cNvPicPr>
          <p:nvPr/>
        </p:nvPicPr>
        <p:blipFill>
          <a:blip r:embed="rId2"/>
          <a:stretch>
            <a:fillRect/>
          </a:stretch>
        </p:blipFill>
        <p:spPr>
          <a:xfrm>
            <a:off x="7553324" y="421576"/>
            <a:ext cx="4953001" cy="4550474"/>
          </a:xfrm>
          <a:prstGeom prst="rect">
            <a:avLst/>
          </a:prstGeom>
        </p:spPr>
      </p:pic>
    </p:spTree>
    <p:extLst>
      <p:ext uri="{BB962C8B-B14F-4D97-AF65-F5344CB8AC3E}">
        <p14:creationId xmlns:p14="http://schemas.microsoft.com/office/powerpoint/2010/main" val="2750948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CFD3F-2D8A-8395-3D17-0D03C3F18215}"/>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Risk and Growth</a:t>
            </a:r>
          </a:p>
        </p:txBody>
      </p:sp>
      <p:sp>
        <p:nvSpPr>
          <p:cNvPr id="3" name="Content Placeholder 2">
            <a:extLst>
              <a:ext uri="{FF2B5EF4-FFF2-40B4-BE49-F238E27FC236}">
                <a16:creationId xmlns:a16="http://schemas.microsoft.com/office/drawing/2014/main" id="{E6EEF7EE-CB3B-3A28-5B78-E277F4C90F1C}"/>
              </a:ext>
            </a:extLst>
          </p:cNvPr>
          <p:cNvSpPr>
            <a:spLocks noGrp="1"/>
          </p:cNvSpPr>
          <p:nvPr>
            <p:ph idx="1"/>
          </p:nvPr>
        </p:nvSpPr>
        <p:spPr>
          <a:xfrm>
            <a:off x="838200" y="1543050"/>
            <a:ext cx="10515600" cy="4633913"/>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Risk -</a:t>
            </a:r>
          </a:p>
          <a:p>
            <a:r>
              <a:rPr lang="en-GB" dirty="0">
                <a:latin typeface="Arial" panose="020B0604020202020204" pitchFamily="34" charset="0"/>
                <a:cs typeface="Arial" panose="020B0604020202020204" pitchFamily="34" charset="0"/>
              </a:rPr>
              <a:t>Rising Cost</a:t>
            </a:r>
          </a:p>
          <a:p>
            <a:r>
              <a:rPr lang="en-GB" dirty="0">
                <a:latin typeface="Arial" panose="020B0604020202020204" pitchFamily="34" charset="0"/>
                <a:cs typeface="Arial" panose="020B0604020202020204" pitchFamily="34" charset="0"/>
              </a:rPr>
              <a:t>Competitions</a:t>
            </a:r>
          </a:p>
          <a:p>
            <a:r>
              <a:rPr lang="en-GB" dirty="0">
                <a:latin typeface="Arial" panose="020B0604020202020204" pitchFamily="34" charset="0"/>
                <a:cs typeface="Arial" panose="020B0604020202020204" pitchFamily="34" charset="0"/>
              </a:rPr>
              <a:t>Staff shortages</a:t>
            </a:r>
          </a:p>
          <a:p>
            <a:r>
              <a:rPr lang="en-GB" dirty="0">
                <a:latin typeface="Arial" panose="020B0604020202020204" pitchFamily="34" charset="0"/>
                <a:cs typeface="Arial" panose="020B0604020202020204" pitchFamily="34" charset="0"/>
              </a:rPr>
              <a:t>Inflation</a:t>
            </a:r>
          </a:p>
          <a:p>
            <a:pPr marL="0" indent="0">
              <a:buNone/>
            </a:pPr>
            <a:r>
              <a:rPr lang="en-GB" dirty="0">
                <a:latin typeface="Arial" panose="020B0604020202020204" pitchFamily="34" charset="0"/>
                <a:cs typeface="Arial" panose="020B0604020202020204" pitchFamily="34" charset="0"/>
              </a:rPr>
              <a:t>Growth –</a:t>
            </a:r>
          </a:p>
          <a:p>
            <a:r>
              <a:rPr lang="en-GB" dirty="0">
                <a:latin typeface="Arial" panose="020B0604020202020204" pitchFamily="34" charset="0"/>
                <a:cs typeface="Arial" panose="020B0604020202020204" pitchFamily="34" charset="0"/>
              </a:rPr>
              <a:t>More location opening</a:t>
            </a:r>
          </a:p>
          <a:p>
            <a:r>
              <a:rPr lang="en-GB" dirty="0">
                <a:latin typeface="Arial" panose="020B0604020202020204" pitchFamily="34" charset="0"/>
                <a:cs typeface="Arial" panose="020B0604020202020204" pitchFamily="34" charset="0"/>
              </a:rPr>
              <a:t>Open Events in 6 months</a:t>
            </a:r>
          </a:p>
          <a:p>
            <a:r>
              <a:rPr lang="en-GB" dirty="0">
                <a:latin typeface="Arial" panose="020B0604020202020204" pitchFamily="34" charset="0"/>
                <a:cs typeface="Arial" panose="020B0604020202020204" pitchFamily="34" charset="0"/>
              </a:rPr>
              <a:t>Catering</a:t>
            </a:r>
          </a:p>
          <a:p>
            <a:r>
              <a:rPr lang="en-GB" dirty="0">
                <a:latin typeface="Arial" panose="020B0604020202020204" pitchFamily="34" charset="0"/>
                <a:cs typeface="Arial" panose="020B0604020202020204" pitchFamily="34" charset="0"/>
              </a:rPr>
              <a:t>Open restaurant in international market</a:t>
            </a:r>
          </a:p>
          <a:p>
            <a:r>
              <a:rPr lang="en-GB" dirty="0">
                <a:latin typeface="Arial" panose="020B0604020202020204" pitchFamily="34" charset="0"/>
                <a:cs typeface="Arial" panose="020B0604020202020204" pitchFamily="34" charset="0"/>
              </a:rPr>
              <a:t>Hiring more staff</a:t>
            </a:r>
          </a:p>
          <a:p>
            <a:r>
              <a:rPr lang="en-GB" dirty="0">
                <a:latin typeface="Arial" panose="020B0604020202020204" pitchFamily="34" charset="0"/>
                <a:cs typeface="Arial" panose="020B0604020202020204" pitchFamily="34" charset="0"/>
              </a:rPr>
              <a:t>Opening an owned business</a:t>
            </a:r>
          </a:p>
        </p:txBody>
      </p:sp>
      <p:pic>
        <p:nvPicPr>
          <p:cNvPr id="4" name="Picture 3" descr="Growth=Complexity=Risk: The Management of Business Risks in Start-ups and  Other Fast-Growing Companies - 52 Risks">
            <a:extLst>
              <a:ext uri="{FF2B5EF4-FFF2-40B4-BE49-F238E27FC236}">
                <a16:creationId xmlns:a16="http://schemas.microsoft.com/office/drawing/2014/main" id="{FEA50A49-9704-4E56-7DAC-46E03FF0B5DE}"/>
              </a:ext>
            </a:extLst>
          </p:cNvPr>
          <p:cNvPicPr>
            <a:picLocks noChangeAspect="1"/>
          </p:cNvPicPr>
          <p:nvPr/>
        </p:nvPicPr>
        <p:blipFill>
          <a:blip r:embed="rId2"/>
          <a:stretch>
            <a:fillRect/>
          </a:stretch>
        </p:blipFill>
        <p:spPr>
          <a:xfrm>
            <a:off x="6096000" y="1027906"/>
            <a:ext cx="5810250" cy="3800475"/>
          </a:xfrm>
          <a:prstGeom prst="rect">
            <a:avLst/>
          </a:prstGeom>
        </p:spPr>
      </p:pic>
      <p:sp>
        <p:nvSpPr>
          <p:cNvPr id="6" name="TextBox 5">
            <a:extLst>
              <a:ext uri="{FF2B5EF4-FFF2-40B4-BE49-F238E27FC236}">
                <a16:creationId xmlns:a16="http://schemas.microsoft.com/office/drawing/2014/main" id="{8FCA6499-D992-6BCE-6CE3-84E41A018482}"/>
              </a:ext>
            </a:extLst>
          </p:cNvPr>
          <p:cNvSpPr txBox="1"/>
          <p:nvPr/>
        </p:nvSpPr>
        <p:spPr>
          <a:xfrm>
            <a:off x="10353675" y="4849018"/>
            <a:ext cx="2000250" cy="276999"/>
          </a:xfrm>
          <a:prstGeom prst="rect">
            <a:avLst/>
          </a:prstGeom>
          <a:noFill/>
        </p:spPr>
        <p:txBody>
          <a:bodyPr wrap="square">
            <a:spAutoFit/>
          </a:bodyPr>
          <a:lstStyle/>
          <a:p>
            <a:r>
              <a:rPr lang="en-GB" sz="1200" dirty="0">
                <a:effectLst/>
                <a:latin typeface="Times New Roman" panose="02020603050405020304" pitchFamily="18" charset="0"/>
              </a:rPr>
              <a:t>(</a:t>
            </a:r>
            <a:r>
              <a:rPr lang="en-GB" sz="1200" dirty="0" err="1">
                <a:effectLst/>
                <a:latin typeface="Times New Roman" panose="02020603050405020304" pitchFamily="18" charset="0"/>
              </a:rPr>
              <a:t>PeterDeans</a:t>
            </a:r>
            <a:r>
              <a:rPr lang="en-GB" sz="1200" dirty="0">
                <a:effectLst/>
                <a:latin typeface="Times New Roman" panose="02020603050405020304" pitchFamily="18" charset="0"/>
              </a:rPr>
              <a:t>, 2020)</a:t>
            </a:r>
            <a:endParaRPr lang="en-GB" dirty="0"/>
          </a:p>
        </p:txBody>
      </p:sp>
    </p:spTree>
    <p:extLst>
      <p:ext uri="{BB962C8B-B14F-4D97-AF65-F5344CB8AC3E}">
        <p14:creationId xmlns:p14="http://schemas.microsoft.com/office/powerpoint/2010/main" val="1284124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D81E8-CC95-3F9D-6945-60C6282CB19D}"/>
              </a:ext>
            </a:extLst>
          </p:cNvPr>
          <p:cNvSpPr>
            <a:spLocks noGrp="1"/>
          </p:cNvSpPr>
          <p:nvPr>
            <p:ph type="title"/>
          </p:nvPr>
        </p:nvSpPr>
        <p:spPr>
          <a:xfrm>
            <a:off x="7320466" y="609600"/>
            <a:ext cx="4140014" cy="1330839"/>
          </a:xfrm>
        </p:spPr>
        <p:txBody>
          <a:bodyPr>
            <a:normAutofit/>
          </a:bodyPr>
          <a:lstStyle/>
          <a:p>
            <a:r>
              <a:rPr lang="en-GB" b="1" u="sng" dirty="0">
                <a:latin typeface="Arial" panose="020B0604020202020204" pitchFamily="34" charset="0"/>
                <a:cs typeface="Arial" panose="020B0604020202020204" pitchFamily="34" charset="0"/>
              </a:rPr>
              <a:t>Rex Royale</a:t>
            </a:r>
          </a:p>
        </p:txBody>
      </p:sp>
      <p:pic>
        <p:nvPicPr>
          <p:cNvPr id="4" name="Picture 3" descr="Couple Waving Goodbye: Over 103 Royalty-Free Licensable Stock Illustrations  &amp; Drawings | Shutterstock">
            <a:extLst>
              <a:ext uri="{FF2B5EF4-FFF2-40B4-BE49-F238E27FC236}">
                <a16:creationId xmlns:a16="http://schemas.microsoft.com/office/drawing/2014/main" id="{61CA4D05-109C-5D0B-377D-A4BEF7F90E5A}"/>
              </a:ext>
            </a:extLst>
          </p:cNvPr>
          <p:cNvPicPr>
            <a:picLocks noChangeAspect="1"/>
          </p:cNvPicPr>
          <p:nvPr/>
        </p:nvPicPr>
        <p:blipFill>
          <a:blip r:embed="rId2"/>
          <a:srcRect l="22351" t="1" r="23808" b="6945"/>
          <a:stretch>
            <a:fillRect/>
          </a:stretch>
        </p:blipFill>
        <p:spPr>
          <a:xfrm>
            <a:off x="0" y="0"/>
            <a:ext cx="6901711" cy="685800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172DB963-4D71-5492-B4BD-FFE15A692690}"/>
              </a:ext>
            </a:extLst>
          </p:cNvPr>
          <p:cNvSpPr>
            <a:spLocks noGrp="1"/>
          </p:cNvSpPr>
          <p:nvPr>
            <p:ph idx="1"/>
          </p:nvPr>
        </p:nvSpPr>
        <p:spPr>
          <a:xfrm>
            <a:off x="7320465" y="2194102"/>
            <a:ext cx="4140013" cy="3908586"/>
          </a:xfrm>
        </p:spPr>
        <p:txBody>
          <a:bodyPr>
            <a:normAutofit/>
          </a:bodyPr>
          <a:lstStyle/>
          <a:p>
            <a:r>
              <a:rPr lang="en-GB" sz="2000" dirty="0">
                <a:latin typeface="Arial" panose="020B0604020202020204" pitchFamily="34" charset="0"/>
                <a:cs typeface="Arial" panose="020B0604020202020204" pitchFamily="34" charset="0"/>
              </a:rPr>
              <a:t>Rex Royale Is an excellent place to invest as your money will be secure and invested in the business and we are trustful company. </a:t>
            </a:r>
          </a:p>
          <a:p>
            <a:endParaRPr lang="en-GB" sz="2000" dirty="0"/>
          </a:p>
          <a:p>
            <a:pPr marL="0" indent="0">
              <a:buNone/>
            </a:pPr>
            <a:r>
              <a:rPr lang="en-GB" sz="2000" dirty="0">
                <a:latin typeface="Arial" panose="020B0604020202020204" pitchFamily="34" charset="0"/>
                <a:cs typeface="Arial" panose="020B0604020202020204" pitchFamily="34" charset="0"/>
              </a:rPr>
              <a:t>Thank you for Listening.</a:t>
            </a:r>
          </a:p>
        </p:txBody>
      </p:sp>
      <p:sp>
        <p:nvSpPr>
          <p:cNvPr id="6" name="TextBox 5">
            <a:extLst>
              <a:ext uri="{FF2B5EF4-FFF2-40B4-BE49-F238E27FC236}">
                <a16:creationId xmlns:a16="http://schemas.microsoft.com/office/drawing/2014/main" id="{241C1C77-9F17-8710-5D03-D73DB78AE91C}"/>
              </a:ext>
            </a:extLst>
          </p:cNvPr>
          <p:cNvSpPr txBox="1"/>
          <p:nvPr/>
        </p:nvSpPr>
        <p:spPr>
          <a:xfrm>
            <a:off x="492944" y="2194102"/>
            <a:ext cx="6096000" cy="276999"/>
          </a:xfrm>
          <a:prstGeom prst="rect">
            <a:avLst/>
          </a:prstGeom>
          <a:noFill/>
        </p:spPr>
        <p:txBody>
          <a:bodyPr wrap="square">
            <a:spAutoFit/>
          </a:bodyPr>
          <a:lstStyle/>
          <a:p>
            <a:r>
              <a:rPr lang="en-GB" sz="1200" dirty="0">
                <a:effectLst/>
                <a:latin typeface="Times New Roman" panose="02020603050405020304" pitchFamily="18" charset="0"/>
              </a:rPr>
              <a:t>(Save nature and wildlife, 2025)</a:t>
            </a:r>
            <a:endParaRPr lang="en-GB" dirty="0"/>
          </a:p>
        </p:txBody>
      </p:sp>
      <p:pic>
        <p:nvPicPr>
          <p:cNvPr id="7" name="Picture 6">
            <a:extLst>
              <a:ext uri="{FF2B5EF4-FFF2-40B4-BE49-F238E27FC236}">
                <a16:creationId xmlns:a16="http://schemas.microsoft.com/office/drawing/2014/main" id="{F2E5AF65-2EF5-39D6-B911-9615983DE582}"/>
              </a:ext>
            </a:extLst>
          </p:cNvPr>
          <p:cNvPicPr>
            <a:picLocks noChangeAspect="1"/>
          </p:cNvPicPr>
          <p:nvPr/>
        </p:nvPicPr>
        <p:blipFill>
          <a:blip r:embed="rId3"/>
          <a:stretch>
            <a:fillRect/>
          </a:stretch>
        </p:blipFill>
        <p:spPr>
          <a:xfrm>
            <a:off x="9028452" y="4286941"/>
            <a:ext cx="2850780" cy="2571059"/>
          </a:xfrm>
          <a:prstGeom prst="rect">
            <a:avLst/>
          </a:prstGeom>
        </p:spPr>
      </p:pic>
    </p:spTree>
    <p:extLst>
      <p:ext uri="{BB962C8B-B14F-4D97-AF65-F5344CB8AC3E}">
        <p14:creationId xmlns:p14="http://schemas.microsoft.com/office/powerpoint/2010/main" val="1593849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44F41-92AA-C03C-2579-160AA1D9A84C}"/>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BDCC5B2-1EC2-FF59-A43A-F3C74797512D}"/>
              </a:ext>
            </a:extLst>
          </p:cNvPr>
          <p:cNvSpPr>
            <a:spLocks noGrp="1"/>
          </p:cNvSpPr>
          <p:nvPr>
            <p:ph idx="1"/>
          </p:nvPr>
        </p:nvSpPr>
        <p:spPr>
          <a:xfrm>
            <a:off x="838200" y="1543050"/>
            <a:ext cx="10515600" cy="4949825"/>
          </a:xfrm>
        </p:spPr>
        <p:txBody>
          <a:bodyPr>
            <a:normAutofit fontScale="55000" lnSpcReduction="20000"/>
          </a:bodyPr>
          <a:lstStyle/>
          <a:p>
            <a:r>
              <a:rPr lang="en-GB" dirty="0" err="1"/>
              <a:t>Adexa</a:t>
            </a:r>
            <a:r>
              <a:rPr lang="en-GB" dirty="0"/>
              <a:t> Direct (2026). </a:t>
            </a:r>
            <a:r>
              <a:rPr lang="en-GB" i="1" dirty="0" err="1"/>
              <a:t>Adexa</a:t>
            </a:r>
            <a:r>
              <a:rPr lang="en-GB" i="1" dirty="0"/>
              <a:t> direct</a:t>
            </a:r>
            <a:r>
              <a:rPr lang="en-GB" dirty="0"/>
              <a:t>. [online] </a:t>
            </a:r>
            <a:r>
              <a:rPr lang="en-GB" i="1" dirty="0" err="1"/>
              <a:t>Adexa</a:t>
            </a:r>
            <a:r>
              <a:rPr lang="en-GB" i="1" dirty="0"/>
              <a:t> Direct</a:t>
            </a:r>
            <a:r>
              <a:rPr lang="en-GB" dirty="0"/>
              <a:t>. </a:t>
            </a:r>
            <a:r>
              <a:rPr lang="en-GB" dirty="0" err="1"/>
              <a:t>Adexa</a:t>
            </a:r>
            <a:r>
              <a:rPr lang="en-GB" dirty="0"/>
              <a:t> Direct. Available at: https://</a:t>
            </a:r>
            <a:r>
              <a:rPr lang="en-GB" dirty="0" err="1"/>
              <a:t>adexa.co.uk</a:t>
            </a:r>
            <a:r>
              <a:rPr lang="en-GB" dirty="0"/>
              <a:t>/ [Accessed 12 July 2026].</a:t>
            </a:r>
          </a:p>
          <a:p>
            <a:r>
              <a:rPr lang="en-GB" dirty="0"/>
              <a:t>Agrawal, M. (2022). </a:t>
            </a:r>
            <a:r>
              <a:rPr lang="en-GB" i="1" dirty="0"/>
              <a:t>Types of Customers and What They Need</a:t>
            </a:r>
            <a:r>
              <a:rPr lang="en-GB" dirty="0"/>
              <a:t>. </a:t>
            </a:r>
            <a:r>
              <a:rPr lang="en-GB" i="1" dirty="0" err="1"/>
              <a:t>Infraon</a:t>
            </a:r>
            <a:r>
              <a:rPr lang="en-GB" i="1" dirty="0"/>
              <a:t> Blogs</a:t>
            </a:r>
            <a:r>
              <a:rPr lang="en-GB" dirty="0"/>
              <a:t>. Available at: https://</a:t>
            </a:r>
            <a:r>
              <a:rPr lang="en-GB" dirty="0" err="1"/>
              <a:t>infraon.io</a:t>
            </a:r>
            <a:r>
              <a:rPr lang="en-GB" dirty="0"/>
              <a:t>/blog/types-of-customers/ [Accessed 17 July 2026].</a:t>
            </a:r>
          </a:p>
          <a:p>
            <a:r>
              <a:rPr lang="en-GB" dirty="0"/>
              <a:t>Aldi (n.d.). </a:t>
            </a:r>
            <a:r>
              <a:rPr lang="en-GB" i="1" dirty="0"/>
              <a:t>Aldi For Emergency food</a:t>
            </a:r>
            <a:r>
              <a:rPr lang="en-GB" dirty="0"/>
              <a:t>. [online] Aldi. Available at: https://</a:t>
            </a:r>
            <a:r>
              <a:rPr lang="en-GB" dirty="0" err="1"/>
              <a:t>www.aldi.co.uk</a:t>
            </a:r>
            <a:r>
              <a:rPr lang="en-GB" dirty="0"/>
              <a:t>/ [Accessed 10 July 2026].</a:t>
            </a:r>
          </a:p>
          <a:p>
            <a:r>
              <a:rPr lang="en-GB" dirty="0" err="1"/>
              <a:t>Alfu</a:t>
            </a:r>
            <a:r>
              <a:rPr lang="en-GB" dirty="0"/>
              <a:t> International (2022). </a:t>
            </a:r>
            <a:r>
              <a:rPr lang="en-GB" i="1" dirty="0" err="1"/>
              <a:t>Alfu</a:t>
            </a:r>
            <a:r>
              <a:rPr lang="en-GB" i="1" dirty="0"/>
              <a:t> international Supplier</a:t>
            </a:r>
            <a:r>
              <a:rPr lang="en-GB" dirty="0"/>
              <a:t>. [online] </a:t>
            </a:r>
            <a:r>
              <a:rPr lang="en-GB" dirty="0" err="1"/>
              <a:t>Alfu</a:t>
            </a:r>
            <a:r>
              <a:rPr lang="en-GB" dirty="0"/>
              <a:t> International. Available at: https://</a:t>
            </a:r>
            <a:r>
              <a:rPr lang="en-GB" dirty="0" err="1"/>
              <a:t>www.alfu.co.uk</a:t>
            </a:r>
            <a:r>
              <a:rPr lang="en-GB" dirty="0"/>
              <a:t>/ [Accessed 10 July 2026].</a:t>
            </a:r>
          </a:p>
          <a:p>
            <a:r>
              <a:rPr lang="en-GB" dirty="0"/>
              <a:t>Anthony (2022). </a:t>
            </a:r>
            <a:r>
              <a:rPr lang="en-GB" i="1" dirty="0"/>
              <a:t>Colour psychology in Branding › DayOne</a:t>
            </a:r>
            <a:r>
              <a:rPr lang="en-GB" dirty="0"/>
              <a:t>. [online] </a:t>
            </a:r>
            <a:r>
              <a:rPr lang="en-GB" i="1" dirty="0"/>
              <a:t>DayOne </a:t>
            </a:r>
            <a:r>
              <a:rPr lang="en-GB" dirty="0"/>
              <a:t>. Available at: https://</a:t>
            </a:r>
            <a:r>
              <a:rPr lang="en-GB" dirty="0" err="1"/>
              <a:t>dayonedesign.co.uk</a:t>
            </a:r>
            <a:r>
              <a:rPr lang="en-GB" dirty="0"/>
              <a:t>/colour-psychology-in-branding/ [Accessed 17 July 2026].</a:t>
            </a:r>
          </a:p>
          <a:p>
            <a:r>
              <a:rPr lang="en-GB" dirty="0" err="1"/>
              <a:t>Aptien</a:t>
            </a:r>
            <a:r>
              <a:rPr lang="en-GB" dirty="0"/>
              <a:t> (2025). </a:t>
            </a:r>
            <a:r>
              <a:rPr lang="en-GB" i="1" dirty="0"/>
              <a:t>What is a service | service management | </a:t>
            </a:r>
            <a:r>
              <a:rPr lang="en-GB" i="1" dirty="0" err="1"/>
              <a:t>aptien</a:t>
            </a:r>
            <a:r>
              <a:rPr lang="en-GB" dirty="0"/>
              <a:t>. </a:t>
            </a:r>
            <a:r>
              <a:rPr lang="en-GB" i="1" dirty="0" err="1"/>
              <a:t>Aptien.com</a:t>
            </a:r>
            <a:r>
              <a:rPr lang="en-GB" dirty="0"/>
              <a:t>. Available at: https://</a:t>
            </a:r>
            <a:r>
              <a:rPr lang="en-GB" dirty="0" err="1"/>
              <a:t>aptien.com</a:t>
            </a:r>
            <a:r>
              <a:rPr lang="en-GB" dirty="0"/>
              <a:t>/</a:t>
            </a:r>
            <a:r>
              <a:rPr lang="en-GB" dirty="0" err="1"/>
              <a:t>en</a:t>
            </a:r>
            <a:r>
              <a:rPr lang="en-GB" dirty="0"/>
              <a:t>/kb/articles/what-is-service [Accessed 20 July 2026].</a:t>
            </a:r>
          </a:p>
          <a:p>
            <a:r>
              <a:rPr lang="en-GB" dirty="0"/>
              <a:t>Bid Food (2026). </a:t>
            </a:r>
            <a:r>
              <a:rPr lang="en-GB" i="1" dirty="0"/>
              <a:t>Bidfood: Foodservice, Food Wholesalers, Suppliers and Distributors</a:t>
            </a:r>
            <a:r>
              <a:rPr lang="en-GB" dirty="0"/>
              <a:t>. [online] Bidfood. Available at: https://</a:t>
            </a:r>
            <a:r>
              <a:rPr lang="en-GB" dirty="0" err="1"/>
              <a:t>www.bidfood.co.uk</a:t>
            </a:r>
            <a:r>
              <a:rPr lang="en-GB" dirty="0"/>
              <a:t>/ [Accessed 11 Mar. 2026].</a:t>
            </a:r>
          </a:p>
          <a:p>
            <a:r>
              <a:rPr lang="en-GB" dirty="0"/>
              <a:t>Blast Event Hire (2025). </a:t>
            </a:r>
            <a:r>
              <a:rPr lang="en-GB" i="1" dirty="0"/>
              <a:t>Blast event hire - complete events solutions</a:t>
            </a:r>
            <a:r>
              <a:rPr lang="en-GB" dirty="0"/>
              <a:t>. [online] </a:t>
            </a:r>
            <a:r>
              <a:rPr lang="en-GB" i="1" dirty="0"/>
              <a:t>Blast Event Hire</a:t>
            </a:r>
            <a:r>
              <a:rPr lang="en-GB" dirty="0"/>
              <a:t>. Available at: https://</a:t>
            </a:r>
            <a:r>
              <a:rPr lang="en-GB" dirty="0" err="1"/>
              <a:t>www.blasteventhire.co.uk</a:t>
            </a:r>
            <a:r>
              <a:rPr lang="en-GB" dirty="0"/>
              <a:t>/ [Accessed 7 July 2026].</a:t>
            </a:r>
          </a:p>
          <a:p>
            <a:r>
              <a:rPr lang="en-GB" dirty="0"/>
              <a:t>Bristol Catering Supplies (2026). </a:t>
            </a:r>
            <a:r>
              <a:rPr lang="en-GB" i="1" dirty="0"/>
              <a:t>Bristol Catering Supplies</a:t>
            </a:r>
            <a:r>
              <a:rPr lang="en-GB" dirty="0"/>
              <a:t>. [online] Bristol catering supplies. Available at: https://</a:t>
            </a:r>
            <a:r>
              <a:rPr lang="en-GB" dirty="0" err="1"/>
              <a:t>bristolcateringsupplies.co.uk</a:t>
            </a:r>
            <a:r>
              <a:rPr lang="en-GB" dirty="0"/>
              <a:t>/ [Accessed 11 July 2026].</a:t>
            </a:r>
          </a:p>
          <a:p>
            <a:r>
              <a:rPr lang="en-GB" dirty="0"/>
              <a:t>Bristol City Council (2025). </a:t>
            </a:r>
            <a:r>
              <a:rPr lang="en-GB" i="1" dirty="0"/>
              <a:t>The population of Bristol</a:t>
            </a:r>
            <a:r>
              <a:rPr lang="en-GB" dirty="0"/>
              <a:t>. [online] </a:t>
            </a:r>
            <a:r>
              <a:rPr lang="en-GB" i="1" dirty="0"/>
              <a:t>Bristol City Council</a:t>
            </a:r>
            <a:r>
              <a:rPr lang="en-GB" dirty="0"/>
              <a:t>, p.6. Available at: https://</a:t>
            </a:r>
            <a:r>
              <a:rPr lang="en-GB" dirty="0" err="1"/>
              <a:t>www.bristol.gov.uk</a:t>
            </a:r>
            <a:r>
              <a:rPr lang="en-GB" dirty="0"/>
              <a:t>/files/documents/9774-the-population-of-bristol [Accessed 23 July 2026].</a:t>
            </a:r>
          </a:p>
          <a:p>
            <a:r>
              <a:rPr lang="en-GB" dirty="0"/>
              <a:t>Bristol City Council (2026). </a:t>
            </a:r>
            <a:r>
              <a:rPr lang="en-GB" i="1" dirty="0"/>
              <a:t>The population of Bristol</a:t>
            </a:r>
            <a:r>
              <a:rPr lang="en-GB" dirty="0"/>
              <a:t>. [online] Bristol City Council. Available at: https://</a:t>
            </a:r>
            <a:r>
              <a:rPr lang="en-GB" dirty="0" err="1"/>
              <a:t>www.bristol.gov.uk</a:t>
            </a:r>
            <a:r>
              <a:rPr lang="en-GB" dirty="0"/>
              <a:t>/council/statistics-census-information/population-of-</a:t>
            </a:r>
            <a:r>
              <a:rPr lang="en-GB" dirty="0" err="1"/>
              <a:t>bristol</a:t>
            </a:r>
            <a:r>
              <a:rPr lang="en-GB" dirty="0"/>
              <a:t> [Accessed 5 July 2026].</a:t>
            </a:r>
          </a:p>
          <a:p>
            <a:endParaRPr lang="en-GB" dirty="0"/>
          </a:p>
        </p:txBody>
      </p:sp>
    </p:spTree>
    <p:extLst>
      <p:ext uri="{BB962C8B-B14F-4D97-AF65-F5344CB8AC3E}">
        <p14:creationId xmlns:p14="http://schemas.microsoft.com/office/powerpoint/2010/main" val="14533574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1AD7-1C98-C6D2-7376-03AF5A03B53D}"/>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BDA149B5-8C18-C444-795F-644C948D5B24}"/>
              </a:ext>
            </a:extLst>
          </p:cNvPr>
          <p:cNvSpPr>
            <a:spLocks noGrp="1"/>
          </p:cNvSpPr>
          <p:nvPr>
            <p:ph idx="1"/>
          </p:nvPr>
        </p:nvSpPr>
        <p:spPr>
          <a:xfrm>
            <a:off x="838200" y="1504950"/>
            <a:ext cx="10515600" cy="4987925"/>
          </a:xfrm>
        </p:spPr>
        <p:txBody>
          <a:bodyPr>
            <a:normAutofit fontScale="55000" lnSpcReduction="20000"/>
          </a:bodyPr>
          <a:lstStyle/>
          <a:p>
            <a:r>
              <a:rPr lang="en-GB" dirty="0"/>
              <a:t>Bristol Fruit Market (2021). </a:t>
            </a:r>
            <a:r>
              <a:rPr lang="en-GB" i="1" dirty="0"/>
              <a:t>Home - </a:t>
            </a:r>
            <a:r>
              <a:rPr lang="en-GB" i="1" dirty="0" err="1"/>
              <a:t>bristol</a:t>
            </a:r>
            <a:r>
              <a:rPr lang="en-GB" i="1" dirty="0"/>
              <a:t> fruit market</a:t>
            </a:r>
            <a:r>
              <a:rPr lang="en-GB" dirty="0"/>
              <a:t>. [online] Bristol fruit market. Available at: https://</a:t>
            </a:r>
            <a:r>
              <a:rPr lang="en-GB" dirty="0" err="1"/>
              <a:t>bristolfruitmarket.co.uk</a:t>
            </a:r>
            <a:r>
              <a:rPr lang="en-GB" dirty="0"/>
              <a:t>/ [Accessed 8 July 2026].</a:t>
            </a:r>
          </a:p>
          <a:p>
            <a:r>
              <a:rPr lang="en-GB" dirty="0" err="1"/>
              <a:t>Businessballs.com</a:t>
            </a:r>
            <a:r>
              <a:rPr lang="en-GB" dirty="0"/>
              <a:t> (2026). </a:t>
            </a:r>
            <a:r>
              <a:rPr lang="en-GB" i="1" dirty="0"/>
              <a:t>SWOT Analysis Image</a:t>
            </a:r>
            <a:r>
              <a:rPr lang="en-GB" dirty="0"/>
              <a:t>. </a:t>
            </a:r>
            <a:r>
              <a:rPr lang="en-GB" i="1" dirty="0"/>
              <a:t>Business Balls</a:t>
            </a:r>
            <a:r>
              <a:rPr lang="en-GB" dirty="0"/>
              <a:t>. Business Balls. Available at: https://</a:t>
            </a:r>
            <a:r>
              <a:rPr lang="en-GB" dirty="0" err="1"/>
              <a:t>www.businessballs.com</a:t>
            </a:r>
            <a:r>
              <a:rPr lang="en-GB" dirty="0"/>
              <a:t>/strategy-innovation/swot-analysis/ [Accessed 19 July 2026].</a:t>
            </a:r>
          </a:p>
          <a:p>
            <a:r>
              <a:rPr lang="en-GB" dirty="0" err="1"/>
              <a:t>Chaiiwala</a:t>
            </a:r>
            <a:r>
              <a:rPr lang="en-GB" dirty="0"/>
              <a:t> (2026). </a:t>
            </a:r>
            <a:r>
              <a:rPr lang="en-GB" i="1" dirty="0"/>
              <a:t>Chaiiwala Menu</a:t>
            </a:r>
            <a:r>
              <a:rPr lang="en-GB" dirty="0"/>
              <a:t>. [online] </a:t>
            </a:r>
            <a:r>
              <a:rPr lang="en-GB" dirty="0" err="1"/>
              <a:t>Chaiiwala</a:t>
            </a:r>
            <a:r>
              <a:rPr lang="en-GB" dirty="0"/>
              <a:t>. Available at: https://</a:t>
            </a:r>
            <a:r>
              <a:rPr lang="en-GB" dirty="0" err="1"/>
              <a:t>www.chaiiwala.co.uk</a:t>
            </a:r>
            <a:r>
              <a:rPr lang="en-GB" dirty="0"/>
              <a:t>/ [Accessed 1 July 2026].</a:t>
            </a:r>
          </a:p>
          <a:p>
            <a:r>
              <a:rPr lang="en-GB" dirty="0"/>
              <a:t>Consumer price inflation, UK (2026). </a:t>
            </a:r>
            <a:r>
              <a:rPr lang="en-GB" i="1" dirty="0"/>
              <a:t>Consumer price inflation, UK</a:t>
            </a:r>
            <a:r>
              <a:rPr lang="en-GB" dirty="0"/>
              <a:t>. [online] </a:t>
            </a:r>
            <a:r>
              <a:rPr lang="en-GB" i="1" dirty="0"/>
              <a:t>Office for National Statistics</a:t>
            </a:r>
            <a:r>
              <a:rPr lang="en-GB" dirty="0"/>
              <a:t>. Office for National Statistics. Available at: https://</a:t>
            </a:r>
            <a:r>
              <a:rPr lang="en-GB" dirty="0" err="1"/>
              <a:t>www.ons.gov.uk</a:t>
            </a:r>
            <a:r>
              <a:rPr lang="en-GB" dirty="0"/>
              <a:t>/economy/</a:t>
            </a:r>
            <a:r>
              <a:rPr lang="en-GB" dirty="0" err="1"/>
              <a:t>inflationandpriceindices</a:t>
            </a:r>
            <a:r>
              <a:rPr lang="en-GB" dirty="0"/>
              <a:t>/bulletins/</a:t>
            </a:r>
            <a:r>
              <a:rPr lang="en-GB" dirty="0" err="1"/>
              <a:t>consumerpriceinflation</a:t>
            </a:r>
            <a:r>
              <a:rPr lang="en-GB" dirty="0"/>
              <a:t>/june2026 [Accessed 24 July 2026].</a:t>
            </a:r>
          </a:p>
          <a:p>
            <a:r>
              <a:rPr lang="en-GB" dirty="0"/>
              <a:t>Costco (n.d.). </a:t>
            </a:r>
            <a:r>
              <a:rPr lang="en-GB" i="1" dirty="0"/>
              <a:t>Food and Electronic Supplies </a:t>
            </a:r>
            <a:r>
              <a:rPr lang="en-GB" dirty="0"/>
              <a:t>. [online] Costco. Available at: https://</a:t>
            </a:r>
            <a:r>
              <a:rPr lang="en-GB" dirty="0" err="1"/>
              <a:t>www.costco.co.uk</a:t>
            </a:r>
            <a:r>
              <a:rPr lang="en-GB" dirty="0"/>
              <a:t>/ [Accessed 16 July 2026].</a:t>
            </a:r>
          </a:p>
          <a:p>
            <a:r>
              <a:rPr lang="en-GB" dirty="0"/>
              <a:t>Currys (n.d.). </a:t>
            </a:r>
            <a:r>
              <a:rPr lang="en-GB" i="1" dirty="0"/>
              <a:t>Currys Appliances</a:t>
            </a:r>
            <a:r>
              <a:rPr lang="en-GB" dirty="0"/>
              <a:t>. [online] </a:t>
            </a:r>
            <a:r>
              <a:rPr lang="en-GB" i="1" dirty="0"/>
              <a:t>Currys</a:t>
            </a:r>
            <a:r>
              <a:rPr lang="en-GB" dirty="0"/>
              <a:t>. Currys. Available at: https://</a:t>
            </a:r>
            <a:r>
              <a:rPr lang="en-GB" dirty="0" err="1"/>
              <a:t>www.currys.co.uk</a:t>
            </a:r>
            <a:r>
              <a:rPr lang="en-GB" dirty="0"/>
              <a:t>/appliances [Accessed 23 July 2026].</a:t>
            </a:r>
          </a:p>
          <a:p>
            <a:r>
              <a:rPr lang="en-GB" dirty="0" err="1"/>
              <a:t>dict.cc</a:t>
            </a:r>
            <a:r>
              <a:rPr lang="en-GB" dirty="0"/>
              <a:t> (2026). </a:t>
            </a:r>
            <a:r>
              <a:rPr lang="en-GB" i="1" dirty="0" err="1"/>
              <a:t>Dict.cc</a:t>
            </a:r>
            <a:r>
              <a:rPr lang="en-GB" i="1" dirty="0"/>
              <a:t> | king | English-Latin translation</a:t>
            </a:r>
            <a:r>
              <a:rPr lang="en-GB" dirty="0"/>
              <a:t>. [online] </a:t>
            </a:r>
            <a:r>
              <a:rPr lang="en-GB" dirty="0" err="1"/>
              <a:t>Dict.cc</a:t>
            </a:r>
            <a:r>
              <a:rPr lang="en-GB" dirty="0"/>
              <a:t>. Available at: https://</a:t>
            </a:r>
            <a:r>
              <a:rPr lang="en-GB" dirty="0" err="1"/>
              <a:t>m.dict.cc</a:t>
            </a:r>
            <a:r>
              <a:rPr lang="en-GB" dirty="0"/>
              <a:t>/</a:t>
            </a:r>
            <a:r>
              <a:rPr lang="en-GB" dirty="0" err="1"/>
              <a:t>english-latin</a:t>
            </a:r>
            <a:r>
              <a:rPr lang="en-GB" dirty="0"/>
              <a:t>/</a:t>
            </a:r>
            <a:r>
              <a:rPr lang="en-GB" dirty="0" err="1"/>
              <a:t>king.html</a:t>
            </a:r>
            <a:r>
              <a:rPr lang="en-GB" dirty="0"/>
              <a:t> [Accessed 16 July 2026].</a:t>
            </a:r>
          </a:p>
          <a:p>
            <a:r>
              <a:rPr lang="en-GB" dirty="0"/>
              <a:t>Dot Marketing (2026). </a:t>
            </a:r>
            <a:r>
              <a:rPr lang="en-GB" i="1" dirty="0"/>
              <a:t>Vision, Mission and Value Image</a:t>
            </a:r>
            <a:r>
              <a:rPr lang="en-GB" dirty="0"/>
              <a:t>. </a:t>
            </a:r>
            <a:r>
              <a:rPr lang="en-GB" i="1" dirty="0"/>
              <a:t>Dot Marketing</a:t>
            </a:r>
            <a:r>
              <a:rPr lang="en-GB" dirty="0"/>
              <a:t>. Available at: https://</a:t>
            </a:r>
            <a:r>
              <a:rPr lang="en-GB" dirty="0" err="1"/>
              <a:t>dotmarketingsd.com</a:t>
            </a:r>
            <a:r>
              <a:rPr lang="en-GB" dirty="0"/>
              <a:t>/crafting-your-</a:t>
            </a:r>
            <a:r>
              <a:rPr lang="en-GB" dirty="0" err="1"/>
              <a:t>companys</a:t>
            </a:r>
            <a:r>
              <a:rPr lang="en-GB" dirty="0"/>
              <a:t>-vision-and-mission-statements/ [Accessed 17 July 2026].</a:t>
            </a:r>
          </a:p>
          <a:p>
            <a:r>
              <a:rPr lang="en-GB" dirty="0" err="1"/>
              <a:t>Eatzy</a:t>
            </a:r>
            <a:r>
              <a:rPr lang="en-GB" dirty="0"/>
              <a:t> (2026). </a:t>
            </a:r>
            <a:r>
              <a:rPr lang="en-GB" i="1" dirty="0"/>
              <a:t>Han kitchen</a:t>
            </a:r>
            <a:r>
              <a:rPr lang="en-GB" dirty="0"/>
              <a:t>. </a:t>
            </a:r>
            <a:r>
              <a:rPr lang="en-GB" i="1" dirty="0"/>
              <a:t>Han kitchen</a:t>
            </a:r>
            <a:r>
              <a:rPr lang="en-GB" dirty="0"/>
              <a:t>. Available at: https://</a:t>
            </a:r>
            <a:r>
              <a:rPr lang="en-GB" dirty="0" err="1"/>
              <a:t>hankitchen.co.uk</a:t>
            </a:r>
            <a:r>
              <a:rPr lang="en-GB" dirty="0"/>
              <a:t>/</a:t>
            </a:r>
            <a:r>
              <a:rPr lang="en-GB" dirty="0" err="1"/>
              <a:t>reservation.html</a:t>
            </a:r>
            <a:r>
              <a:rPr lang="en-GB" dirty="0"/>
              <a:t> [Accessed 17 July 2026].</a:t>
            </a:r>
          </a:p>
          <a:p>
            <a:r>
              <a:rPr lang="en-GB" dirty="0"/>
              <a:t>eBay (2026). </a:t>
            </a:r>
            <a:r>
              <a:rPr lang="en-GB" i="1" dirty="0"/>
              <a:t>Electronics, cars, fashion, collectibles, coupons and more | eBay</a:t>
            </a:r>
            <a:r>
              <a:rPr lang="en-GB" dirty="0"/>
              <a:t>. [online] eBay. Available at: https://</a:t>
            </a:r>
            <a:r>
              <a:rPr lang="en-GB" dirty="0" err="1"/>
              <a:t>www.ebay.co.uk</a:t>
            </a:r>
            <a:r>
              <a:rPr lang="en-GB" dirty="0"/>
              <a:t>/ [Accessed 19 July 2026].</a:t>
            </a:r>
          </a:p>
          <a:p>
            <a:r>
              <a:rPr lang="en-GB" dirty="0"/>
              <a:t>Event Hire (2026). </a:t>
            </a:r>
            <a:r>
              <a:rPr lang="en-GB" i="1" dirty="0"/>
              <a:t>Catering equipment hire</a:t>
            </a:r>
            <a:r>
              <a:rPr lang="en-GB" dirty="0"/>
              <a:t>. </a:t>
            </a:r>
            <a:r>
              <a:rPr lang="en-GB" i="1" dirty="0"/>
              <a:t>Event hire UK</a:t>
            </a:r>
            <a:r>
              <a:rPr lang="en-GB" dirty="0"/>
              <a:t>. Available at: https://</a:t>
            </a:r>
            <a:r>
              <a:rPr lang="en-GB" dirty="0" err="1"/>
              <a:t>eventhireuk.com</a:t>
            </a:r>
            <a:r>
              <a:rPr lang="en-GB" dirty="0"/>
              <a:t>/location/event-hire-</a:t>
            </a:r>
            <a:r>
              <a:rPr lang="en-GB" dirty="0" err="1"/>
              <a:t>uk</a:t>
            </a:r>
            <a:r>
              <a:rPr lang="en-GB" dirty="0"/>
              <a:t>/event-hire-east-</a:t>
            </a:r>
            <a:r>
              <a:rPr lang="en-GB" dirty="0" err="1"/>
              <a:t>yorkshire</a:t>
            </a:r>
            <a:r>
              <a:rPr lang="en-GB" dirty="0"/>
              <a:t>/event-hire-hull/catering-equipment-hire-hull/ [Accessed 21 July 2026].</a:t>
            </a:r>
          </a:p>
          <a:p>
            <a:endParaRPr lang="en-GB" dirty="0"/>
          </a:p>
        </p:txBody>
      </p:sp>
    </p:spTree>
    <p:extLst>
      <p:ext uri="{BB962C8B-B14F-4D97-AF65-F5344CB8AC3E}">
        <p14:creationId xmlns:p14="http://schemas.microsoft.com/office/powerpoint/2010/main" val="3109540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84040-0A80-81FB-D3BA-9A45093C73BB}"/>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BC288B9C-8C96-3FD1-D535-EEF128C5D625}"/>
              </a:ext>
            </a:extLst>
          </p:cNvPr>
          <p:cNvSpPr>
            <a:spLocks noGrp="1"/>
          </p:cNvSpPr>
          <p:nvPr>
            <p:ph idx="1"/>
          </p:nvPr>
        </p:nvSpPr>
        <p:spPr>
          <a:xfrm>
            <a:off x="838200" y="1390650"/>
            <a:ext cx="10515600" cy="5102225"/>
          </a:xfrm>
        </p:spPr>
        <p:txBody>
          <a:bodyPr>
            <a:normAutofit fontScale="55000" lnSpcReduction="20000"/>
          </a:bodyPr>
          <a:lstStyle/>
          <a:p>
            <a:r>
              <a:rPr lang="en-GB" dirty="0"/>
              <a:t>Food Standards Agency (2025). </a:t>
            </a:r>
            <a:r>
              <a:rPr lang="en-GB" i="1" dirty="0"/>
              <a:t>Getting Ready to Start Your Food Business</a:t>
            </a:r>
            <a:r>
              <a:rPr lang="en-GB" dirty="0"/>
              <a:t>. [online] Food Standards Agency. Available at: https://</a:t>
            </a:r>
            <a:r>
              <a:rPr lang="en-GB" dirty="0" err="1"/>
              <a:t>www.food.gov.uk</a:t>
            </a:r>
            <a:r>
              <a:rPr lang="en-GB" dirty="0"/>
              <a:t>/business-guidance/getting-ready-to-start-your-food-business [Accessed 18 July 2026].</a:t>
            </a:r>
          </a:p>
          <a:p>
            <a:r>
              <a:rPr lang="en-GB" dirty="0"/>
              <a:t>Google Maps (2026). </a:t>
            </a:r>
            <a:r>
              <a:rPr lang="en-GB" i="1" dirty="0"/>
              <a:t>Rex Royale Bristol</a:t>
            </a:r>
            <a:r>
              <a:rPr lang="en-GB" dirty="0"/>
              <a:t>. </a:t>
            </a:r>
            <a:r>
              <a:rPr lang="en-GB" i="1" dirty="0"/>
              <a:t>Google maps</a:t>
            </a:r>
            <a:r>
              <a:rPr lang="en-GB" dirty="0"/>
              <a:t>. Available at: https://</a:t>
            </a:r>
            <a:r>
              <a:rPr lang="en-GB" dirty="0" err="1"/>
              <a:t>www.google.com</a:t>
            </a:r>
            <a:r>
              <a:rPr lang="en-GB" dirty="0"/>
              <a:t>/maps/place/</a:t>
            </a:r>
            <a:r>
              <a:rPr lang="en-GB" dirty="0" err="1"/>
              <a:t>bristol</a:t>
            </a:r>
            <a:r>
              <a:rPr lang="en-GB" dirty="0"/>
              <a:t>/@51.4551859 [Accessed 24 July 2026].</a:t>
            </a:r>
          </a:p>
          <a:p>
            <a:r>
              <a:rPr lang="en-GB" dirty="0"/>
              <a:t>Hatch, F. (2026). </a:t>
            </a:r>
            <a:r>
              <a:rPr lang="en-GB" i="1" dirty="0"/>
              <a:t>Food prices tracker: May 2026</a:t>
            </a:r>
            <a:r>
              <a:rPr lang="en-GB" dirty="0"/>
              <a:t>. [online] </a:t>
            </a:r>
            <a:r>
              <a:rPr lang="en-GB" i="1" dirty="0" err="1"/>
              <a:t>Foodfoundation.org.uk</a:t>
            </a:r>
            <a:r>
              <a:rPr lang="en-GB" dirty="0"/>
              <a:t>. The Food Foundation. Available at: https://</a:t>
            </a:r>
            <a:r>
              <a:rPr lang="en-GB" dirty="0" err="1"/>
              <a:t>foodfoundation.org.uk</a:t>
            </a:r>
            <a:r>
              <a:rPr lang="en-GB" dirty="0"/>
              <a:t>/news/food-prices-tracker-may-2026 [Accessed 18 July 2026].</a:t>
            </a:r>
          </a:p>
          <a:p>
            <a:r>
              <a:rPr lang="en-GB" dirty="0"/>
              <a:t>Haveli The Yard (2023). </a:t>
            </a:r>
            <a:r>
              <a:rPr lang="en-GB" i="1" dirty="0"/>
              <a:t>Haveli The Yard</a:t>
            </a:r>
            <a:r>
              <a:rPr lang="en-GB" dirty="0"/>
              <a:t>. [online] Haveli The Yard. Available at: https://</a:t>
            </a:r>
            <a:r>
              <a:rPr lang="en-GB" dirty="0" err="1"/>
              <a:t>www.havelitheyard.co.uk</a:t>
            </a:r>
            <a:r>
              <a:rPr lang="en-GB" dirty="0"/>
              <a:t>/ [Accessed 1 July 2026].</a:t>
            </a:r>
          </a:p>
          <a:p>
            <a:r>
              <a:rPr lang="en-GB" dirty="0"/>
              <a:t>Health and Safety Executive (HSE) (n.d.). </a:t>
            </a:r>
            <a:r>
              <a:rPr lang="en-GB" i="1" dirty="0"/>
              <a:t>HSE: Information about health and safety at work</a:t>
            </a:r>
            <a:r>
              <a:rPr lang="en-GB" dirty="0"/>
              <a:t>. [online] </a:t>
            </a:r>
            <a:r>
              <a:rPr lang="en-GB" dirty="0" err="1"/>
              <a:t>Hse.gov.uk</a:t>
            </a:r>
            <a:r>
              <a:rPr lang="en-GB" dirty="0"/>
              <a:t>. Available at: https://</a:t>
            </a:r>
            <a:r>
              <a:rPr lang="en-GB" dirty="0" err="1"/>
              <a:t>www.hse.gov.uk</a:t>
            </a:r>
            <a:r>
              <a:rPr lang="en-GB" dirty="0"/>
              <a:t>/ [Accessed 18 July 2026a].</a:t>
            </a:r>
          </a:p>
          <a:p>
            <a:r>
              <a:rPr lang="en-GB" dirty="0"/>
              <a:t>Health and Safety Executive (HSE) (n.d.). </a:t>
            </a:r>
            <a:r>
              <a:rPr lang="en-GB" i="1" dirty="0"/>
              <a:t>Introduction to fire safety - HSE</a:t>
            </a:r>
            <a:r>
              <a:rPr lang="en-GB" dirty="0"/>
              <a:t>. [online] </a:t>
            </a:r>
            <a:r>
              <a:rPr lang="en-GB" i="1" dirty="0" err="1"/>
              <a:t>hse</a:t>
            </a:r>
            <a:r>
              <a:rPr lang="en-GB" dirty="0"/>
              <a:t>. Available at: https://</a:t>
            </a:r>
            <a:r>
              <a:rPr lang="en-GB" dirty="0" err="1"/>
              <a:t>www.hse.gov.uk</a:t>
            </a:r>
            <a:r>
              <a:rPr lang="en-GB" dirty="0"/>
              <a:t>/</a:t>
            </a:r>
            <a:r>
              <a:rPr lang="en-GB" dirty="0" err="1"/>
              <a:t>fireandexplosion</a:t>
            </a:r>
            <a:r>
              <a:rPr lang="en-GB" dirty="0"/>
              <a:t>/fire-</a:t>
            </a:r>
            <a:r>
              <a:rPr lang="en-GB" dirty="0" err="1"/>
              <a:t>safety.htm</a:t>
            </a:r>
            <a:r>
              <a:rPr lang="en-GB" dirty="0"/>
              <a:t> [Accessed 16 July 2026b].</a:t>
            </a:r>
          </a:p>
          <a:p>
            <a:r>
              <a:rPr lang="en-GB" dirty="0"/>
              <a:t>Karachi Development Authority (2024). </a:t>
            </a:r>
            <a:r>
              <a:rPr lang="en-GB" i="1" dirty="0"/>
              <a:t>History of Karachi</a:t>
            </a:r>
            <a:r>
              <a:rPr lang="en-GB" dirty="0"/>
              <a:t>. [online] </a:t>
            </a:r>
            <a:r>
              <a:rPr lang="en-GB" dirty="0" err="1"/>
              <a:t>Kda.gos.pk</a:t>
            </a:r>
            <a:r>
              <a:rPr lang="en-GB" dirty="0"/>
              <a:t>. Available at: https://</a:t>
            </a:r>
            <a:r>
              <a:rPr lang="en-GB" dirty="0" err="1"/>
              <a:t>kda.gos.pk</a:t>
            </a:r>
            <a:r>
              <a:rPr lang="en-GB" dirty="0"/>
              <a:t>/contents/?id=14 [Accessed 29 Apr. 2026].</a:t>
            </a:r>
          </a:p>
          <a:p>
            <a:r>
              <a:rPr lang="en-GB" dirty="0"/>
              <a:t>LIDL (n.d.). </a:t>
            </a:r>
            <a:r>
              <a:rPr lang="en-GB" i="1" dirty="0"/>
              <a:t>LIDL For Emergency food</a:t>
            </a:r>
            <a:r>
              <a:rPr lang="en-GB" dirty="0"/>
              <a:t>. [online] </a:t>
            </a:r>
            <a:r>
              <a:rPr lang="en-GB" i="1" dirty="0" err="1"/>
              <a:t>lidl</a:t>
            </a:r>
            <a:r>
              <a:rPr lang="en-GB" dirty="0"/>
              <a:t>. </a:t>
            </a:r>
            <a:r>
              <a:rPr lang="en-GB" dirty="0" err="1"/>
              <a:t>lidl.co.uk</a:t>
            </a:r>
            <a:r>
              <a:rPr lang="en-GB" dirty="0"/>
              <a:t>. Available at: https://</a:t>
            </a:r>
            <a:r>
              <a:rPr lang="en-GB" dirty="0" err="1"/>
              <a:t>www.lidl.co.uk</a:t>
            </a:r>
            <a:r>
              <a:rPr lang="en-GB" dirty="0"/>
              <a:t>/ [Accessed 10 July 2026].</a:t>
            </a:r>
          </a:p>
          <a:p>
            <a:r>
              <a:rPr lang="en-GB" dirty="0"/>
              <a:t>Mutabazi, P. (2018). </a:t>
            </a:r>
            <a:r>
              <a:rPr lang="en-GB" i="1" dirty="0"/>
              <a:t>Production and operations management - plant location</a:t>
            </a:r>
            <a:r>
              <a:rPr lang="en-GB" dirty="0"/>
              <a:t>. </a:t>
            </a:r>
            <a:r>
              <a:rPr lang="en-GB" i="1" dirty="0" err="1"/>
              <a:t>Linkedin</a:t>
            </a:r>
            <a:r>
              <a:rPr lang="en-GB" dirty="0"/>
              <a:t>. Available at: https://</a:t>
            </a:r>
            <a:r>
              <a:rPr lang="en-GB" dirty="0" err="1"/>
              <a:t>www.linkedin.com</a:t>
            </a:r>
            <a:r>
              <a:rPr lang="en-GB" dirty="0"/>
              <a:t>/pulse/production-operations-management-plant-location-patrick-mutabazi/ [Accessed 17 July 2026].</a:t>
            </a:r>
          </a:p>
          <a:p>
            <a:r>
              <a:rPr lang="en-GB" dirty="0"/>
              <a:t>Nisbets (2026). </a:t>
            </a:r>
            <a:r>
              <a:rPr lang="en-GB" i="1" dirty="0"/>
              <a:t>Nisbets Catering Equipment – Catering Supplies &amp; Kitchen Equipment</a:t>
            </a:r>
            <a:r>
              <a:rPr lang="en-GB" dirty="0"/>
              <a:t>. [online] </a:t>
            </a:r>
            <a:r>
              <a:rPr lang="en-GB" dirty="0" err="1"/>
              <a:t>Nisbets.co.uk</a:t>
            </a:r>
            <a:r>
              <a:rPr lang="en-GB" dirty="0"/>
              <a:t>. Available at: https://</a:t>
            </a:r>
            <a:r>
              <a:rPr lang="en-GB" dirty="0" err="1"/>
              <a:t>www.nisbets.co.uk</a:t>
            </a:r>
            <a:r>
              <a:rPr lang="en-GB" dirty="0"/>
              <a:t>/ [Accessed 14 July 2026].</a:t>
            </a:r>
          </a:p>
          <a:p>
            <a:r>
              <a:rPr lang="en-GB" dirty="0" err="1"/>
              <a:t>Noshh</a:t>
            </a:r>
            <a:r>
              <a:rPr lang="en-GB" dirty="0"/>
              <a:t> (2026). </a:t>
            </a:r>
            <a:r>
              <a:rPr lang="en-GB" i="1" dirty="0" err="1"/>
              <a:t>Noshh</a:t>
            </a:r>
            <a:r>
              <a:rPr lang="en-GB" i="1" dirty="0"/>
              <a:t> Grill</a:t>
            </a:r>
            <a:r>
              <a:rPr lang="en-GB" dirty="0"/>
              <a:t>. [online] </a:t>
            </a:r>
            <a:r>
              <a:rPr lang="en-GB" dirty="0" err="1"/>
              <a:t>Noshh.co.uk</a:t>
            </a:r>
            <a:r>
              <a:rPr lang="en-GB" dirty="0"/>
              <a:t>. Available at: https://</a:t>
            </a:r>
            <a:r>
              <a:rPr lang="en-GB" dirty="0" err="1"/>
              <a:t>www.noshh.co.uk</a:t>
            </a:r>
            <a:r>
              <a:rPr lang="en-GB" dirty="0"/>
              <a:t>/ [Accessed 1 July 2026].</a:t>
            </a:r>
          </a:p>
        </p:txBody>
      </p:sp>
    </p:spTree>
    <p:extLst>
      <p:ext uri="{BB962C8B-B14F-4D97-AF65-F5344CB8AC3E}">
        <p14:creationId xmlns:p14="http://schemas.microsoft.com/office/powerpoint/2010/main" val="22128250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792A8-54B6-7C81-AAC2-6B2B3EEAEDC2}"/>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D2543E1C-6C8A-00E6-7F47-3FF2F7438DE1}"/>
              </a:ext>
            </a:extLst>
          </p:cNvPr>
          <p:cNvSpPr>
            <a:spLocks noGrp="1"/>
          </p:cNvSpPr>
          <p:nvPr>
            <p:ph idx="1"/>
          </p:nvPr>
        </p:nvSpPr>
        <p:spPr>
          <a:xfrm>
            <a:off x="838200" y="1480459"/>
            <a:ext cx="10515600" cy="5576434"/>
          </a:xfrm>
        </p:spPr>
        <p:txBody>
          <a:bodyPr>
            <a:normAutofit fontScale="62500" lnSpcReduction="20000"/>
          </a:bodyPr>
          <a:lstStyle/>
          <a:p>
            <a:r>
              <a:rPr lang="en-GB" dirty="0" err="1"/>
              <a:t>PeterDeans</a:t>
            </a:r>
            <a:r>
              <a:rPr lang="en-GB" dirty="0"/>
              <a:t> (2020). </a:t>
            </a:r>
            <a:r>
              <a:rPr lang="en-GB" i="1" dirty="0"/>
              <a:t>Growth Complexity Risk: The Management of Business Risks in Start-ups and Other Fast-Growing Companies </a:t>
            </a:r>
            <a:r>
              <a:rPr lang="en-GB" dirty="0"/>
              <a:t>. </a:t>
            </a:r>
            <a:r>
              <a:rPr lang="en-GB" i="1" dirty="0"/>
              <a:t>52 Risk</a:t>
            </a:r>
            <a:r>
              <a:rPr lang="en-GB" dirty="0"/>
              <a:t>. Available at: https://www.52risks.com/2020/02/09/how-to-manage-growth-in-start-ups-and-fast-growing-companies/?</a:t>
            </a:r>
            <a:r>
              <a:rPr lang="en-GB" dirty="0" err="1"/>
              <a:t>srsltid</a:t>
            </a:r>
            <a:r>
              <a:rPr lang="en-GB" dirty="0"/>
              <a:t>=afmboor2olv10lqqjkkoqnx7zmwoqfziyrg9_iblvvw-kuerakkuqgg_ [Accessed 19 July 2026].</a:t>
            </a:r>
          </a:p>
          <a:p>
            <a:r>
              <a:rPr lang="en-GB" dirty="0"/>
              <a:t>Product School (2026). </a:t>
            </a:r>
            <a:r>
              <a:rPr lang="en-GB" i="1" dirty="0"/>
              <a:t>USPs in product management</a:t>
            </a:r>
            <a:r>
              <a:rPr lang="en-GB" dirty="0"/>
              <a:t>. [online] </a:t>
            </a:r>
            <a:r>
              <a:rPr lang="en-GB" i="1" dirty="0"/>
              <a:t>Product School</a:t>
            </a:r>
            <a:r>
              <a:rPr lang="en-GB" dirty="0"/>
              <a:t>. Available at: https://</a:t>
            </a:r>
            <a:r>
              <a:rPr lang="en-GB" dirty="0" err="1"/>
              <a:t>productschool.com</a:t>
            </a:r>
            <a:r>
              <a:rPr lang="en-GB" dirty="0"/>
              <a:t>/resources/glossary/unique-selling-point [Accessed 24 July 2026].</a:t>
            </a:r>
          </a:p>
          <a:p>
            <a:r>
              <a:rPr lang="en-GB" dirty="0"/>
              <a:t>Pure (2026). </a:t>
            </a:r>
            <a:r>
              <a:rPr lang="en-GB" i="1" dirty="0"/>
              <a:t>Event &amp; conference catering</a:t>
            </a:r>
            <a:r>
              <a:rPr lang="en-GB" dirty="0"/>
              <a:t>. </a:t>
            </a:r>
            <a:r>
              <a:rPr lang="en-GB" i="1" dirty="0"/>
              <a:t>Pure</a:t>
            </a:r>
            <a:r>
              <a:rPr lang="en-GB" dirty="0"/>
              <a:t>. Available at: https://</a:t>
            </a:r>
            <a:r>
              <a:rPr lang="en-GB" dirty="0" err="1"/>
              <a:t>www.pure.co.uk</a:t>
            </a:r>
            <a:r>
              <a:rPr lang="en-GB" dirty="0"/>
              <a:t>/food-for-business/ [Accessed 16 July 2026].</a:t>
            </a:r>
          </a:p>
          <a:p>
            <a:r>
              <a:rPr lang="en-GB" dirty="0"/>
              <a:t>Save nature and wildlife (2025). </a:t>
            </a:r>
            <a:r>
              <a:rPr lang="en-GB" i="1" dirty="0"/>
              <a:t>Embracing student friends waving hand</a:t>
            </a:r>
            <a:r>
              <a:rPr lang="en-GB" dirty="0"/>
              <a:t>. Shutter Stock.</a:t>
            </a:r>
          </a:p>
          <a:p>
            <a:r>
              <a:rPr lang="en-GB" dirty="0"/>
              <a:t>Super </a:t>
            </a:r>
            <a:r>
              <a:rPr lang="en-GB" dirty="0" err="1"/>
              <a:t>Mashriq</a:t>
            </a:r>
            <a:r>
              <a:rPr lang="en-GB" dirty="0"/>
              <a:t> Halal Butchers (2019). </a:t>
            </a:r>
            <a:r>
              <a:rPr lang="en-GB" i="1" dirty="0"/>
              <a:t>Super </a:t>
            </a:r>
            <a:r>
              <a:rPr lang="en-GB" i="1" dirty="0" err="1"/>
              <a:t>mashriq</a:t>
            </a:r>
            <a:r>
              <a:rPr lang="en-GB" i="1" dirty="0"/>
              <a:t> halal butchers Bristol</a:t>
            </a:r>
            <a:r>
              <a:rPr lang="en-GB" dirty="0"/>
              <a:t>. [online] Super </a:t>
            </a:r>
            <a:r>
              <a:rPr lang="en-GB" dirty="0" err="1"/>
              <a:t>mashriq</a:t>
            </a:r>
            <a:r>
              <a:rPr lang="en-GB" dirty="0"/>
              <a:t> halal butchers. Available at: https://</a:t>
            </a:r>
            <a:r>
              <a:rPr lang="en-GB" dirty="0" err="1"/>
              <a:t>supermashriqhalalbutchers.co.uk</a:t>
            </a:r>
            <a:r>
              <a:rPr lang="en-GB" dirty="0"/>
              <a:t>/ [Accessed 9 July 2026].</a:t>
            </a:r>
          </a:p>
          <a:p>
            <a:r>
              <a:rPr lang="en-GB" dirty="0"/>
              <a:t>Tooting Newsie (2025). </a:t>
            </a:r>
            <a:r>
              <a:rPr lang="en-GB" i="1" dirty="0"/>
              <a:t>Tooting newsie - NEW TO tooting: Taste of Pakistan🇵🇰 has opened at...</a:t>
            </a:r>
            <a:r>
              <a:rPr lang="en-GB" dirty="0"/>
              <a:t> [online] Facebook. Available at: https://</a:t>
            </a:r>
            <a:r>
              <a:rPr lang="en-GB" dirty="0" err="1"/>
              <a:t>www.facebook.com</a:t>
            </a:r>
            <a:r>
              <a:rPr lang="en-GB" dirty="0"/>
              <a:t>/</a:t>
            </a:r>
            <a:r>
              <a:rPr lang="en-GB" dirty="0" err="1"/>
              <a:t>tootingnewsie</a:t>
            </a:r>
            <a:r>
              <a:rPr lang="en-GB" dirty="0"/>
              <a:t>/posts/new-to-tooting-taste-of-pakistan-has-opened-at-169-171-mitcham-road-where-afghan/1349704170493741/ [Accessed 17 July 2026].</a:t>
            </a:r>
          </a:p>
          <a:p>
            <a:r>
              <a:rPr lang="en-GB" dirty="0"/>
              <a:t>University of Bristol (2020). </a:t>
            </a:r>
            <a:r>
              <a:rPr lang="en-GB" i="1" dirty="0"/>
              <a:t>Significant number of halal meat-eaters might be persuaded to switch to “stunned” meat, survey suggests</a:t>
            </a:r>
            <a:r>
              <a:rPr lang="en-GB" dirty="0"/>
              <a:t>. [online] </a:t>
            </a:r>
            <a:r>
              <a:rPr lang="en-GB" i="1" dirty="0"/>
              <a:t>University of Bristol</a:t>
            </a:r>
            <a:r>
              <a:rPr lang="en-GB" dirty="0"/>
              <a:t>. University of Bristol. Available at: https://</a:t>
            </a:r>
            <a:r>
              <a:rPr lang="en-GB" dirty="0" err="1"/>
              <a:t>www.bristol.ac.uk</a:t>
            </a:r>
            <a:r>
              <a:rPr lang="en-GB" dirty="0"/>
              <a:t>/news/2020/</a:t>
            </a:r>
            <a:r>
              <a:rPr lang="en-GB" dirty="0" err="1"/>
              <a:t>june</a:t>
            </a:r>
            <a:r>
              <a:rPr lang="en-GB" dirty="0"/>
              <a:t>/halal-</a:t>
            </a:r>
            <a:r>
              <a:rPr lang="en-GB" dirty="0" err="1"/>
              <a:t>meat.html</a:t>
            </a:r>
            <a:r>
              <a:rPr lang="en-GB" dirty="0"/>
              <a:t> [Accessed 19 July 2026].</a:t>
            </a:r>
          </a:p>
          <a:p>
            <a:r>
              <a:rPr lang="en-GB" dirty="0"/>
              <a:t>Westford (2016). </a:t>
            </a:r>
            <a:r>
              <a:rPr lang="en-GB" i="1" dirty="0"/>
              <a:t>Market analysis for Small business organizations</a:t>
            </a:r>
            <a:r>
              <a:rPr lang="en-GB" dirty="0"/>
              <a:t>. [online] Westford. Available at: https://</a:t>
            </a:r>
            <a:r>
              <a:rPr lang="en-GB" dirty="0" err="1"/>
              <a:t>www.mywestford.com</a:t>
            </a:r>
            <a:r>
              <a:rPr lang="en-GB" dirty="0"/>
              <a:t>/blog/market-analysis-for-small-business-organizations/ [Accessed 18 July 2026].</a:t>
            </a:r>
          </a:p>
          <a:p>
            <a:pPr marL="0" indent="0">
              <a:buNone/>
            </a:pPr>
            <a:endParaRPr lang="en-GB" dirty="0"/>
          </a:p>
        </p:txBody>
      </p:sp>
    </p:spTree>
    <p:extLst>
      <p:ext uri="{BB962C8B-B14F-4D97-AF65-F5344CB8AC3E}">
        <p14:creationId xmlns:p14="http://schemas.microsoft.com/office/powerpoint/2010/main" val="3900099645"/>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Helena</Template>
  <TotalTime>12981</TotalTime>
  <Words>3552</Words>
  <Application>Microsoft Macintosh PowerPoint</Application>
  <PresentationFormat>Widescreen</PresentationFormat>
  <Paragraphs>364</Paragraphs>
  <Slides>26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Aptos Display</vt:lpstr>
      <vt:lpstr>Arial</vt:lpstr>
      <vt:lpstr>Calibri</vt:lpstr>
      <vt:lpstr>Times New Roman</vt:lpstr>
      <vt:lpstr>Office Theme</vt:lpstr>
      <vt:lpstr>REX ROYALE</vt:lpstr>
      <vt:lpstr>The Rex Royale Journey</vt:lpstr>
      <vt:lpstr>Mission, Vision And USP</vt:lpstr>
      <vt:lpstr>Location and Operations</vt:lpstr>
      <vt:lpstr>Business Theme and Design </vt:lpstr>
      <vt:lpstr>Products/Prices</vt:lpstr>
      <vt:lpstr>Packaging</vt:lpstr>
      <vt:lpstr>Market Analysis</vt:lpstr>
      <vt:lpstr>3 Types Customers of Rex Royale</vt:lpstr>
      <vt:lpstr>PEST For Rex Royale</vt:lpstr>
      <vt:lpstr>Marketing Plan</vt:lpstr>
      <vt:lpstr>Market Strategy</vt:lpstr>
      <vt:lpstr>UP Selling Point</vt:lpstr>
      <vt:lpstr>Rex Royale Team Structure</vt:lpstr>
      <vt:lpstr>Suppliers and Local Market </vt:lpstr>
      <vt:lpstr>Equipment’s For Business</vt:lpstr>
      <vt:lpstr>Services for business</vt:lpstr>
      <vt:lpstr>Financial Plan</vt:lpstr>
      <vt:lpstr>Staff Cost</vt:lpstr>
      <vt:lpstr>SWOT</vt:lpstr>
      <vt:lpstr>Risk and Growth</vt:lpstr>
      <vt:lpstr>Rex Royale</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Ayesha Amir (2306141)</dc:creator>
  <cp:lastModifiedBy>Ayesha Amir (2306141)</cp:lastModifiedBy>
  <cp:revision>21</cp:revision>
  <dcterms:created xsi:type="dcterms:W3CDTF">2026-07-15T21:29:09Z</dcterms:created>
  <dcterms:modified xsi:type="dcterms:W3CDTF">2026-07-24T21:54:12Z</dcterms:modified>
</cp:coreProperties>
</file>