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60" r:id="rId5"/>
    <p:sldId id="259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istoric-uk.com/HistoryUK/HistoryofBritain/Timeline-Industrial-Revolution/" TargetMode="External"/><Relationship Id="rId2" Type="http://schemas.openxmlformats.org/officeDocument/2006/relationships/hyperlink" Target="https://doi.org/10.2307/2596727" TargetMode="External"/><Relationship Id="rId1" Type="http://schemas.openxmlformats.org/officeDocument/2006/relationships/hyperlink" Target="https://doi.org/10.1017/S0022050700007290" TargetMode="External"/><Relationship Id="rId4" Type="http://schemas.openxmlformats.org/officeDocument/2006/relationships/hyperlink" Target="https://doi.org/10.1080/01433768.2008.10594598" TargetMode="External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istoric-uk.com/HistoryUK/HistoryofBritain/Timeline-Industrial-Revolution/" TargetMode="External"/><Relationship Id="rId2" Type="http://schemas.openxmlformats.org/officeDocument/2006/relationships/hyperlink" Target="https://doi.org/10.2307/2596727" TargetMode="External"/><Relationship Id="rId1" Type="http://schemas.openxmlformats.org/officeDocument/2006/relationships/hyperlink" Target="https://doi.org/10.1017/S0022050700007290" TargetMode="External"/><Relationship Id="rId4" Type="http://schemas.openxmlformats.org/officeDocument/2006/relationships/hyperlink" Target="https://doi.org/10.1080/01433768.2008.10594598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4279F52-8F24-4E58-8144-9FD2BCDD8C4A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3AD7D6F-4AF4-4234-A653-7CC82B86E6AF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Focus on Llanelli and Swansea.</a:t>
          </a:r>
        </a:p>
      </dgm:t>
    </dgm:pt>
    <dgm:pt modelId="{8D948F50-706E-492E-8721-DF024CA55393}" type="parTrans" cxnId="{572F9EDD-EC1B-4EDE-A20D-EE8C794BC439}">
      <dgm:prSet/>
      <dgm:spPr/>
      <dgm:t>
        <a:bodyPr/>
        <a:lstStyle/>
        <a:p>
          <a:endParaRPr lang="en-US"/>
        </a:p>
      </dgm:t>
    </dgm:pt>
    <dgm:pt modelId="{7BD7DC61-DC43-4D60-A347-9F8132D74B3B}" type="sibTrans" cxnId="{572F9EDD-EC1B-4EDE-A20D-EE8C794BC439}">
      <dgm:prSet/>
      <dgm:spPr/>
      <dgm:t>
        <a:bodyPr/>
        <a:lstStyle/>
        <a:p>
          <a:endParaRPr lang="en-US"/>
        </a:p>
      </dgm:t>
    </dgm:pt>
    <dgm:pt modelId="{0757723E-56E2-4587-9646-7A9887C2766E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Key players in tinplate and copper industries.</a:t>
          </a:r>
        </a:p>
      </dgm:t>
    </dgm:pt>
    <dgm:pt modelId="{941B4F38-9884-4CB6-9D8C-AB72AB4B857E}" type="parTrans" cxnId="{391B77DE-2AAE-4F20-ACAD-CDE1936B5736}">
      <dgm:prSet/>
      <dgm:spPr/>
      <dgm:t>
        <a:bodyPr/>
        <a:lstStyle/>
        <a:p>
          <a:endParaRPr lang="en-US"/>
        </a:p>
      </dgm:t>
    </dgm:pt>
    <dgm:pt modelId="{2271C7A6-2BFD-421E-81D1-49D6EB3ECFC4}" type="sibTrans" cxnId="{391B77DE-2AAE-4F20-ACAD-CDE1936B5736}">
      <dgm:prSet/>
      <dgm:spPr/>
      <dgm:t>
        <a:bodyPr/>
        <a:lstStyle/>
        <a:p>
          <a:endParaRPr lang="en-US"/>
        </a:p>
      </dgm:t>
    </dgm:pt>
    <dgm:pt modelId="{3EA3BC87-2E61-4E54-A6A2-3EC67EB636B3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Industries spurred economic growth.</a:t>
          </a:r>
        </a:p>
      </dgm:t>
    </dgm:pt>
    <dgm:pt modelId="{224990B5-FBB7-498E-B494-8F01EC6ADD60}" type="parTrans" cxnId="{686753E6-3058-412B-AB06-217FAD3D3386}">
      <dgm:prSet/>
      <dgm:spPr/>
      <dgm:t>
        <a:bodyPr/>
        <a:lstStyle/>
        <a:p>
          <a:endParaRPr lang="en-US"/>
        </a:p>
      </dgm:t>
    </dgm:pt>
    <dgm:pt modelId="{A66B781E-1315-4870-BC62-B1EFC490F4C9}" type="sibTrans" cxnId="{686753E6-3058-412B-AB06-217FAD3D3386}">
      <dgm:prSet/>
      <dgm:spPr/>
      <dgm:t>
        <a:bodyPr/>
        <a:lstStyle/>
        <a:p>
          <a:endParaRPr lang="en-US"/>
        </a:p>
      </dgm:t>
    </dgm:pt>
    <dgm:pt modelId="{D714B3A3-A299-40F8-AB55-16D4370EEF4B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Introduced significant social and environmental challenges.</a:t>
          </a:r>
        </a:p>
      </dgm:t>
    </dgm:pt>
    <dgm:pt modelId="{E40E05B5-E969-4468-A399-FE7685FC7445}" type="parTrans" cxnId="{47447BD7-6D5C-453B-BD60-FCF493A65DD7}">
      <dgm:prSet/>
      <dgm:spPr/>
      <dgm:t>
        <a:bodyPr/>
        <a:lstStyle/>
        <a:p>
          <a:endParaRPr lang="en-US"/>
        </a:p>
      </dgm:t>
    </dgm:pt>
    <dgm:pt modelId="{171B1CCE-94A3-4AE4-8C32-630FA928D38C}" type="sibTrans" cxnId="{47447BD7-6D5C-453B-BD60-FCF493A65DD7}">
      <dgm:prSet/>
      <dgm:spPr/>
      <dgm:t>
        <a:bodyPr/>
        <a:lstStyle/>
        <a:p>
          <a:endParaRPr lang="en-US"/>
        </a:p>
      </dgm:t>
    </dgm:pt>
    <dgm:pt modelId="{9917E11B-E336-46D0-AEE2-FF125E12B015}" type="pres">
      <dgm:prSet presAssocID="{44279F52-8F24-4E58-8144-9FD2BCDD8C4A}" presName="linear" presStyleCnt="0">
        <dgm:presLayoutVars>
          <dgm:animLvl val="lvl"/>
          <dgm:resizeHandles val="exact"/>
        </dgm:presLayoutVars>
      </dgm:prSet>
      <dgm:spPr/>
    </dgm:pt>
    <dgm:pt modelId="{6B8539EC-EF3D-42A6-88D1-2D440D1ECA6C}" type="pres">
      <dgm:prSet presAssocID="{63AD7D6F-4AF4-4234-A653-7CC82B86E6A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09CF87B-C1AD-40A9-B618-D6F80D7F40A5}" type="pres">
      <dgm:prSet presAssocID="{7BD7DC61-DC43-4D60-A347-9F8132D74B3B}" presName="spacer" presStyleCnt="0"/>
      <dgm:spPr/>
    </dgm:pt>
    <dgm:pt modelId="{B938C68D-1A38-48EA-8754-1FBFF5C08237}" type="pres">
      <dgm:prSet presAssocID="{0757723E-56E2-4587-9646-7A9887C2766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DF3AF4D-26A2-46B6-BBC7-F8075B3074C9}" type="pres">
      <dgm:prSet presAssocID="{2271C7A6-2BFD-421E-81D1-49D6EB3ECFC4}" presName="spacer" presStyleCnt="0"/>
      <dgm:spPr/>
    </dgm:pt>
    <dgm:pt modelId="{E4A4C15D-C700-417C-B3EC-22B50A296F81}" type="pres">
      <dgm:prSet presAssocID="{3EA3BC87-2E61-4E54-A6A2-3EC67EB636B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DFFDC04-F131-4FB6-8937-C8ABF9073707}" type="pres">
      <dgm:prSet presAssocID="{A66B781E-1315-4870-BC62-B1EFC490F4C9}" presName="spacer" presStyleCnt="0"/>
      <dgm:spPr/>
    </dgm:pt>
    <dgm:pt modelId="{DD9B53BA-08C7-4563-AC3C-EFC9A522B02B}" type="pres">
      <dgm:prSet presAssocID="{D714B3A3-A299-40F8-AB55-16D4370EEF4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FA2C25F-F613-40FE-AA20-5970F28E7708}" type="presOf" srcId="{3EA3BC87-2E61-4E54-A6A2-3EC67EB636B3}" destId="{E4A4C15D-C700-417C-B3EC-22B50A296F81}" srcOrd="0" destOrd="0" presId="urn:microsoft.com/office/officeart/2005/8/layout/vList2"/>
    <dgm:cxn modelId="{D1A1784B-372D-4C6B-AF87-342308674D66}" type="presOf" srcId="{63AD7D6F-4AF4-4234-A653-7CC82B86E6AF}" destId="{6B8539EC-EF3D-42A6-88D1-2D440D1ECA6C}" srcOrd="0" destOrd="0" presId="urn:microsoft.com/office/officeart/2005/8/layout/vList2"/>
    <dgm:cxn modelId="{BC0C2B81-E97C-4222-99EF-6B7F92521599}" type="presOf" srcId="{D714B3A3-A299-40F8-AB55-16D4370EEF4B}" destId="{DD9B53BA-08C7-4563-AC3C-EFC9A522B02B}" srcOrd="0" destOrd="0" presId="urn:microsoft.com/office/officeart/2005/8/layout/vList2"/>
    <dgm:cxn modelId="{E7AC4C84-A72C-464B-98B2-959E1D4D4D0B}" type="presOf" srcId="{0757723E-56E2-4587-9646-7A9887C2766E}" destId="{B938C68D-1A38-48EA-8754-1FBFF5C08237}" srcOrd="0" destOrd="0" presId="urn:microsoft.com/office/officeart/2005/8/layout/vList2"/>
    <dgm:cxn modelId="{CC37E0BF-EBFB-4A6B-94C6-BB5E47BC27BB}" type="presOf" srcId="{44279F52-8F24-4E58-8144-9FD2BCDD8C4A}" destId="{9917E11B-E336-46D0-AEE2-FF125E12B015}" srcOrd="0" destOrd="0" presId="urn:microsoft.com/office/officeart/2005/8/layout/vList2"/>
    <dgm:cxn modelId="{47447BD7-6D5C-453B-BD60-FCF493A65DD7}" srcId="{44279F52-8F24-4E58-8144-9FD2BCDD8C4A}" destId="{D714B3A3-A299-40F8-AB55-16D4370EEF4B}" srcOrd="3" destOrd="0" parTransId="{E40E05B5-E969-4468-A399-FE7685FC7445}" sibTransId="{171B1CCE-94A3-4AE4-8C32-630FA928D38C}"/>
    <dgm:cxn modelId="{572F9EDD-EC1B-4EDE-A20D-EE8C794BC439}" srcId="{44279F52-8F24-4E58-8144-9FD2BCDD8C4A}" destId="{63AD7D6F-4AF4-4234-A653-7CC82B86E6AF}" srcOrd="0" destOrd="0" parTransId="{8D948F50-706E-492E-8721-DF024CA55393}" sibTransId="{7BD7DC61-DC43-4D60-A347-9F8132D74B3B}"/>
    <dgm:cxn modelId="{391B77DE-2AAE-4F20-ACAD-CDE1936B5736}" srcId="{44279F52-8F24-4E58-8144-9FD2BCDD8C4A}" destId="{0757723E-56E2-4587-9646-7A9887C2766E}" srcOrd="1" destOrd="0" parTransId="{941B4F38-9884-4CB6-9D8C-AB72AB4B857E}" sibTransId="{2271C7A6-2BFD-421E-81D1-49D6EB3ECFC4}"/>
    <dgm:cxn modelId="{686753E6-3058-412B-AB06-217FAD3D3386}" srcId="{44279F52-8F24-4E58-8144-9FD2BCDD8C4A}" destId="{3EA3BC87-2E61-4E54-A6A2-3EC67EB636B3}" srcOrd="2" destOrd="0" parTransId="{224990B5-FBB7-498E-B494-8F01EC6ADD60}" sibTransId="{A66B781E-1315-4870-BC62-B1EFC490F4C9}"/>
    <dgm:cxn modelId="{959138E2-B866-4400-A711-1972309F8119}" type="presParOf" srcId="{9917E11B-E336-46D0-AEE2-FF125E12B015}" destId="{6B8539EC-EF3D-42A6-88D1-2D440D1ECA6C}" srcOrd="0" destOrd="0" presId="urn:microsoft.com/office/officeart/2005/8/layout/vList2"/>
    <dgm:cxn modelId="{6631A963-D58A-4885-AD05-FA7E27A546BF}" type="presParOf" srcId="{9917E11B-E336-46D0-AEE2-FF125E12B015}" destId="{709CF87B-C1AD-40A9-B618-D6F80D7F40A5}" srcOrd="1" destOrd="0" presId="urn:microsoft.com/office/officeart/2005/8/layout/vList2"/>
    <dgm:cxn modelId="{063A165C-6CF4-460B-B8D7-B47946201162}" type="presParOf" srcId="{9917E11B-E336-46D0-AEE2-FF125E12B015}" destId="{B938C68D-1A38-48EA-8754-1FBFF5C08237}" srcOrd="2" destOrd="0" presId="urn:microsoft.com/office/officeart/2005/8/layout/vList2"/>
    <dgm:cxn modelId="{24947272-FAE1-46CC-8527-02D378E29754}" type="presParOf" srcId="{9917E11B-E336-46D0-AEE2-FF125E12B015}" destId="{9DF3AF4D-26A2-46B6-BBC7-F8075B3074C9}" srcOrd="3" destOrd="0" presId="urn:microsoft.com/office/officeart/2005/8/layout/vList2"/>
    <dgm:cxn modelId="{3AAEF6C3-49DB-462D-ACC1-DEEC581C61E3}" type="presParOf" srcId="{9917E11B-E336-46D0-AEE2-FF125E12B015}" destId="{E4A4C15D-C700-417C-B3EC-22B50A296F81}" srcOrd="4" destOrd="0" presId="urn:microsoft.com/office/officeart/2005/8/layout/vList2"/>
    <dgm:cxn modelId="{EE5ECB87-BB75-4422-9FF8-30B0CFD24E99}" type="presParOf" srcId="{9917E11B-E336-46D0-AEE2-FF125E12B015}" destId="{7DFFDC04-F131-4FB6-8937-C8ABF9073707}" srcOrd="5" destOrd="0" presId="urn:microsoft.com/office/officeart/2005/8/layout/vList2"/>
    <dgm:cxn modelId="{CBDAD53C-4BD0-48CA-A006-B02429668955}" type="presParOf" srcId="{9917E11B-E336-46D0-AEE2-FF125E12B015}" destId="{DD9B53BA-08C7-4563-AC3C-EFC9A522B02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60F60EB-F789-427B-95C2-F9F2DA20C108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3391A40-B9A8-40CC-AEA0-6B77D4169FA2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Known for its tinplate industry, Llanelli became a major industrial center.</a:t>
          </a:r>
        </a:p>
      </dgm:t>
    </dgm:pt>
    <dgm:pt modelId="{2B103A8E-F273-4D2A-B3B5-9BDFD123E0A6}" type="parTrans" cxnId="{9B651F0C-811F-4DB9-8804-9B0C31C03F6A}">
      <dgm:prSet/>
      <dgm:spPr/>
      <dgm:t>
        <a:bodyPr/>
        <a:lstStyle/>
        <a:p>
          <a:endParaRPr lang="en-US"/>
        </a:p>
      </dgm:t>
    </dgm:pt>
    <dgm:pt modelId="{C4034701-BA53-4BFA-8A7D-8244EB77095A}" type="sibTrans" cxnId="{9B651F0C-811F-4DB9-8804-9B0C31C03F6A}">
      <dgm:prSet/>
      <dgm:spPr/>
      <dgm:t>
        <a:bodyPr/>
        <a:lstStyle/>
        <a:p>
          <a:endParaRPr lang="en-US"/>
        </a:p>
      </dgm:t>
    </dgm:pt>
    <dgm:pt modelId="{C368D2A8-7230-47AF-8302-FAC679578ADF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Tinplate's widespread use in manufacturing fueled economic expansion.</a:t>
          </a:r>
        </a:p>
      </dgm:t>
    </dgm:pt>
    <dgm:pt modelId="{E9CE3CB7-05A7-4A27-89DF-2709A3EDC774}" type="parTrans" cxnId="{FB8969CD-47EE-44A8-9164-2760E59644F9}">
      <dgm:prSet/>
      <dgm:spPr/>
      <dgm:t>
        <a:bodyPr/>
        <a:lstStyle/>
        <a:p>
          <a:endParaRPr lang="en-US"/>
        </a:p>
      </dgm:t>
    </dgm:pt>
    <dgm:pt modelId="{8B348178-D6E7-4616-B60C-1A7B7A5F2802}" type="sibTrans" cxnId="{FB8969CD-47EE-44A8-9164-2760E59644F9}">
      <dgm:prSet/>
      <dgm:spPr/>
      <dgm:t>
        <a:bodyPr/>
        <a:lstStyle/>
        <a:p>
          <a:endParaRPr lang="en-US"/>
        </a:p>
      </dgm:t>
    </dgm:pt>
    <dgm:pt modelId="{F4E7B457-CB93-4C58-BB5D-D151872C810C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Location near essential resources like coal and iron capitalized on industrial potential.</a:t>
          </a:r>
        </a:p>
      </dgm:t>
    </dgm:pt>
    <dgm:pt modelId="{BFB3ABE2-48CD-4A19-9A6F-09071595B5C8}" type="parTrans" cxnId="{5AB31650-727D-46BD-829B-480DB6A2EAEF}">
      <dgm:prSet/>
      <dgm:spPr/>
      <dgm:t>
        <a:bodyPr/>
        <a:lstStyle/>
        <a:p>
          <a:endParaRPr lang="en-US"/>
        </a:p>
      </dgm:t>
    </dgm:pt>
    <dgm:pt modelId="{C0ABA405-8DF8-4F2B-9F64-147943F8E8B0}" type="sibTrans" cxnId="{5AB31650-727D-46BD-829B-480DB6A2EAEF}">
      <dgm:prSet/>
      <dgm:spPr/>
      <dgm:t>
        <a:bodyPr/>
        <a:lstStyle/>
        <a:p>
          <a:endParaRPr lang="en-US"/>
        </a:p>
      </dgm:t>
    </dgm:pt>
    <dgm:pt modelId="{185924DB-CE9F-4000-A6C7-84F8C2F06943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Proximity to Swansea facilitated growth of complementary industries, enhancing regional economic integration and global trade role (Historic UK, 2020). </a:t>
          </a:r>
        </a:p>
      </dgm:t>
    </dgm:pt>
    <dgm:pt modelId="{C3F8EE64-166C-4455-A617-4D6573685623}" type="parTrans" cxnId="{7D97DCE5-9E8E-48F9-80D2-E26F709F3509}">
      <dgm:prSet/>
      <dgm:spPr/>
      <dgm:t>
        <a:bodyPr/>
        <a:lstStyle/>
        <a:p>
          <a:endParaRPr lang="en-US"/>
        </a:p>
      </dgm:t>
    </dgm:pt>
    <dgm:pt modelId="{D4FDC5D2-6DA0-4A01-85BE-DB83195AB7CD}" type="sibTrans" cxnId="{7D97DCE5-9E8E-48F9-80D2-E26F709F3509}">
      <dgm:prSet/>
      <dgm:spPr/>
      <dgm:t>
        <a:bodyPr/>
        <a:lstStyle/>
        <a:p>
          <a:endParaRPr lang="en-US"/>
        </a:p>
      </dgm:t>
    </dgm:pt>
    <dgm:pt modelId="{BE631B50-DDF7-4EF6-9F73-F40F37D3B587}" type="pres">
      <dgm:prSet presAssocID="{260F60EB-F789-427B-95C2-F9F2DA20C108}" presName="linear" presStyleCnt="0">
        <dgm:presLayoutVars>
          <dgm:animLvl val="lvl"/>
          <dgm:resizeHandles val="exact"/>
        </dgm:presLayoutVars>
      </dgm:prSet>
      <dgm:spPr/>
    </dgm:pt>
    <dgm:pt modelId="{7C31E653-2548-4B65-89E6-064D7D3C8102}" type="pres">
      <dgm:prSet presAssocID="{53391A40-B9A8-40CC-AEA0-6B77D4169FA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5EDE60E-CD30-4801-97D3-081BA7E21340}" type="pres">
      <dgm:prSet presAssocID="{C4034701-BA53-4BFA-8A7D-8244EB77095A}" presName="spacer" presStyleCnt="0"/>
      <dgm:spPr/>
    </dgm:pt>
    <dgm:pt modelId="{87B18E21-DAA9-455E-A48A-61098EE12E48}" type="pres">
      <dgm:prSet presAssocID="{C368D2A8-7230-47AF-8302-FAC679578AD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B478A3E-15C3-4B40-9CB3-1076E0454992}" type="pres">
      <dgm:prSet presAssocID="{8B348178-D6E7-4616-B60C-1A7B7A5F2802}" presName="spacer" presStyleCnt="0"/>
      <dgm:spPr/>
    </dgm:pt>
    <dgm:pt modelId="{5887C5ED-6E8E-47C2-AFF6-E36A12D1F7F6}" type="pres">
      <dgm:prSet presAssocID="{F4E7B457-CB93-4C58-BB5D-D151872C810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6FA7F8F-BD65-46F7-AD73-C4CA99841B68}" type="pres">
      <dgm:prSet presAssocID="{C0ABA405-8DF8-4F2B-9F64-147943F8E8B0}" presName="spacer" presStyleCnt="0"/>
      <dgm:spPr/>
    </dgm:pt>
    <dgm:pt modelId="{CE901A27-73EA-4046-9236-BD0718145691}" type="pres">
      <dgm:prSet presAssocID="{185924DB-CE9F-4000-A6C7-84F8C2F0694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9B651F0C-811F-4DB9-8804-9B0C31C03F6A}" srcId="{260F60EB-F789-427B-95C2-F9F2DA20C108}" destId="{53391A40-B9A8-40CC-AEA0-6B77D4169FA2}" srcOrd="0" destOrd="0" parTransId="{2B103A8E-F273-4D2A-B3B5-9BDFD123E0A6}" sibTransId="{C4034701-BA53-4BFA-8A7D-8244EB77095A}"/>
    <dgm:cxn modelId="{4A18CA28-0DDC-4E42-BA08-7FA384CE7750}" type="presOf" srcId="{F4E7B457-CB93-4C58-BB5D-D151872C810C}" destId="{5887C5ED-6E8E-47C2-AFF6-E36A12D1F7F6}" srcOrd="0" destOrd="0" presId="urn:microsoft.com/office/officeart/2005/8/layout/vList2"/>
    <dgm:cxn modelId="{48739C2F-11FD-4D27-8137-93705310A78F}" type="presOf" srcId="{185924DB-CE9F-4000-A6C7-84F8C2F06943}" destId="{CE901A27-73EA-4046-9236-BD0718145691}" srcOrd="0" destOrd="0" presId="urn:microsoft.com/office/officeart/2005/8/layout/vList2"/>
    <dgm:cxn modelId="{8AB41036-0C1C-44CC-89AC-5AE5672F97F9}" type="presOf" srcId="{260F60EB-F789-427B-95C2-F9F2DA20C108}" destId="{BE631B50-DDF7-4EF6-9F73-F40F37D3B587}" srcOrd="0" destOrd="0" presId="urn:microsoft.com/office/officeart/2005/8/layout/vList2"/>
    <dgm:cxn modelId="{5AB31650-727D-46BD-829B-480DB6A2EAEF}" srcId="{260F60EB-F789-427B-95C2-F9F2DA20C108}" destId="{F4E7B457-CB93-4C58-BB5D-D151872C810C}" srcOrd="2" destOrd="0" parTransId="{BFB3ABE2-48CD-4A19-9A6F-09071595B5C8}" sibTransId="{C0ABA405-8DF8-4F2B-9F64-147943F8E8B0}"/>
    <dgm:cxn modelId="{FB8969CD-47EE-44A8-9164-2760E59644F9}" srcId="{260F60EB-F789-427B-95C2-F9F2DA20C108}" destId="{C368D2A8-7230-47AF-8302-FAC679578ADF}" srcOrd="1" destOrd="0" parTransId="{E9CE3CB7-05A7-4A27-89DF-2709A3EDC774}" sibTransId="{8B348178-D6E7-4616-B60C-1A7B7A5F2802}"/>
    <dgm:cxn modelId="{ADB424CE-516E-4B3C-8308-89FA1E09CABF}" type="presOf" srcId="{53391A40-B9A8-40CC-AEA0-6B77D4169FA2}" destId="{7C31E653-2548-4B65-89E6-064D7D3C8102}" srcOrd="0" destOrd="0" presId="urn:microsoft.com/office/officeart/2005/8/layout/vList2"/>
    <dgm:cxn modelId="{7D97DCE5-9E8E-48F9-80D2-E26F709F3509}" srcId="{260F60EB-F789-427B-95C2-F9F2DA20C108}" destId="{185924DB-CE9F-4000-A6C7-84F8C2F06943}" srcOrd="3" destOrd="0" parTransId="{C3F8EE64-166C-4455-A617-4D6573685623}" sibTransId="{D4FDC5D2-6DA0-4A01-85BE-DB83195AB7CD}"/>
    <dgm:cxn modelId="{84D32CF4-2C16-4FF7-AD09-29938444C922}" type="presOf" srcId="{C368D2A8-7230-47AF-8302-FAC679578ADF}" destId="{87B18E21-DAA9-455E-A48A-61098EE12E48}" srcOrd="0" destOrd="0" presId="urn:microsoft.com/office/officeart/2005/8/layout/vList2"/>
    <dgm:cxn modelId="{A950DF63-7F01-43E5-A911-574668729448}" type="presParOf" srcId="{BE631B50-DDF7-4EF6-9F73-F40F37D3B587}" destId="{7C31E653-2548-4B65-89E6-064D7D3C8102}" srcOrd="0" destOrd="0" presId="urn:microsoft.com/office/officeart/2005/8/layout/vList2"/>
    <dgm:cxn modelId="{7CF5F9B6-7986-441F-B7BB-F29483533B73}" type="presParOf" srcId="{BE631B50-DDF7-4EF6-9F73-F40F37D3B587}" destId="{C5EDE60E-CD30-4801-97D3-081BA7E21340}" srcOrd="1" destOrd="0" presId="urn:microsoft.com/office/officeart/2005/8/layout/vList2"/>
    <dgm:cxn modelId="{2C98E5B5-0C4E-48BA-A025-2806456F59C4}" type="presParOf" srcId="{BE631B50-DDF7-4EF6-9F73-F40F37D3B587}" destId="{87B18E21-DAA9-455E-A48A-61098EE12E48}" srcOrd="2" destOrd="0" presId="urn:microsoft.com/office/officeart/2005/8/layout/vList2"/>
    <dgm:cxn modelId="{33E2D5B7-0704-492C-A96D-EF782E1E37BC}" type="presParOf" srcId="{BE631B50-DDF7-4EF6-9F73-F40F37D3B587}" destId="{8B478A3E-15C3-4B40-9CB3-1076E0454992}" srcOrd="3" destOrd="0" presId="urn:microsoft.com/office/officeart/2005/8/layout/vList2"/>
    <dgm:cxn modelId="{AE02D22D-B1A3-454B-98B8-82BCEA3A71D1}" type="presParOf" srcId="{BE631B50-DDF7-4EF6-9F73-F40F37D3B587}" destId="{5887C5ED-6E8E-47C2-AFF6-E36A12D1F7F6}" srcOrd="4" destOrd="0" presId="urn:microsoft.com/office/officeart/2005/8/layout/vList2"/>
    <dgm:cxn modelId="{5B47A214-5184-4D86-B427-6961CB856AA2}" type="presParOf" srcId="{BE631B50-DDF7-4EF6-9F73-F40F37D3B587}" destId="{26FA7F8F-BD65-46F7-AD73-C4CA99841B68}" srcOrd="5" destOrd="0" presId="urn:microsoft.com/office/officeart/2005/8/layout/vList2"/>
    <dgm:cxn modelId="{8E209662-E7FD-4861-BC97-92F6B5CC246A}" type="presParOf" srcId="{BE631B50-DDF7-4EF6-9F73-F40F37D3B587}" destId="{CE901A27-73EA-4046-9236-BD071814569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96B0BA9-A499-43DF-AB67-05B023CC9594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AA28766-E949-4267-AE39-E3BEA7599846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Swansea, nicknamed "Copperopolis," became a global leader in copper smelting due to access to natural resources and strategic shipping ports (Newell, 1990). </a:t>
          </a:r>
        </a:p>
      </dgm:t>
    </dgm:pt>
    <dgm:pt modelId="{D324EDE9-DE4B-44A6-AC8A-A2D5C52E8ED1}" type="parTrans" cxnId="{B0ABF248-0FEC-416F-9AD4-4187BD32E666}">
      <dgm:prSet/>
      <dgm:spPr/>
      <dgm:t>
        <a:bodyPr/>
        <a:lstStyle/>
        <a:p>
          <a:endParaRPr lang="en-US"/>
        </a:p>
      </dgm:t>
    </dgm:pt>
    <dgm:pt modelId="{F20D5D4D-3EB2-49A0-B765-6AB9812891D9}" type="sibTrans" cxnId="{B0ABF248-0FEC-416F-9AD4-4187BD32E666}">
      <dgm:prSet/>
      <dgm:spPr/>
      <dgm:t>
        <a:bodyPr/>
        <a:lstStyle/>
        <a:p>
          <a:endParaRPr lang="en-US"/>
        </a:p>
      </dgm:t>
    </dgm:pt>
    <dgm:pt modelId="{92B4700F-306D-4B6A-99FF-10351A7965F4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Both towns played pivotal roles in the Industrial Revolution in Wales.</a:t>
          </a:r>
        </a:p>
      </dgm:t>
    </dgm:pt>
    <dgm:pt modelId="{2F1FB77D-F850-4F56-86A3-55F0CE955354}" type="parTrans" cxnId="{68C096B4-3C9A-4A2D-9045-6CDB849EBA13}">
      <dgm:prSet/>
      <dgm:spPr/>
      <dgm:t>
        <a:bodyPr/>
        <a:lstStyle/>
        <a:p>
          <a:endParaRPr lang="en-US"/>
        </a:p>
      </dgm:t>
    </dgm:pt>
    <dgm:pt modelId="{A1E6F62C-0A38-4E01-86F0-5EE2A5E46A0C}" type="sibTrans" cxnId="{68C096B4-3C9A-4A2D-9045-6CDB849EBA13}">
      <dgm:prSet/>
      <dgm:spPr/>
      <dgm:t>
        <a:bodyPr/>
        <a:lstStyle/>
        <a:p>
          <a:endParaRPr lang="en-US"/>
        </a:p>
      </dgm:t>
    </dgm:pt>
    <dgm:pt modelId="{34217B1A-3E06-4E3F-B3CE-B492453F5C1A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Rapid urbanization led to overcrowded and poor living conditions for workers.</a:t>
          </a:r>
        </a:p>
      </dgm:t>
    </dgm:pt>
    <dgm:pt modelId="{A5350FE8-E86A-46E9-AB1A-E81DB29CC2E9}" type="parTrans" cxnId="{81D52D5F-B4D0-4AB2-9325-D2A536FF8216}">
      <dgm:prSet/>
      <dgm:spPr/>
      <dgm:t>
        <a:bodyPr/>
        <a:lstStyle/>
        <a:p>
          <a:endParaRPr lang="en-US"/>
        </a:p>
      </dgm:t>
    </dgm:pt>
    <dgm:pt modelId="{AE3F119C-537F-4638-BA79-123CD2C315E6}" type="sibTrans" cxnId="{81D52D5F-B4D0-4AB2-9325-D2A536FF8216}">
      <dgm:prSet/>
      <dgm:spPr/>
      <dgm:t>
        <a:bodyPr/>
        <a:lstStyle/>
        <a:p>
          <a:endParaRPr lang="en-US"/>
        </a:p>
      </dgm:t>
    </dgm:pt>
    <dgm:pt modelId="{77B29114-68EB-4218-9020-93DCFBCAC0A5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Environmental degradation from tinplate factories and copper smelting operations was a pressing concern (Hughes, 2008).</a:t>
          </a:r>
        </a:p>
      </dgm:t>
    </dgm:pt>
    <dgm:pt modelId="{BFE79037-4E3F-4C70-80C9-65454289F996}" type="parTrans" cxnId="{0FD74C79-519E-4555-AACB-0B12386E8749}">
      <dgm:prSet/>
      <dgm:spPr/>
      <dgm:t>
        <a:bodyPr/>
        <a:lstStyle/>
        <a:p>
          <a:endParaRPr lang="en-US"/>
        </a:p>
      </dgm:t>
    </dgm:pt>
    <dgm:pt modelId="{DCFCB072-87E2-4256-818B-50BDFD6FDEE0}" type="sibTrans" cxnId="{0FD74C79-519E-4555-AACB-0B12386E8749}">
      <dgm:prSet/>
      <dgm:spPr/>
      <dgm:t>
        <a:bodyPr/>
        <a:lstStyle/>
        <a:p>
          <a:endParaRPr lang="en-US"/>
        </a:p>
      </dgm:t>
    </dgm:pt>
    <dgm:pt modelId="{2DF869E7-3A8C-4880-A9A0-63EC51CAD714}" type="pres">
      <dgm:prSet presAssocID="{496B0BA9-A499-43DF-AB67-05B023CC9594}" presName="linear" presStyleCnt="0">
        <dgm:presLayoutVars>
          <dgm:animLvl val="lvl"/>
          <dgm:resizeHandles val="exact"/>
        </dgm:presLayoutVars>
      </dgm:prSet>
      <dgm:spPr/>
    </dgm:pt>
    <dgm:pt modelId="{5385F7CB-FEC6-424B-A359-05672DEA3658}" type="pres">
      <dgm:prSet presAssocID="{EAA28766-E949-4267-AE39-E3BEA759984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19F41B0-87A1-4305-9DEC-FD54DE69D99C}" type="pres">
      <dgm:prSet presAssocID="{F20D5D4D-3EB2-49A0-B765-6AB9812891D9}" presName="spacer" presStyleCnt="0"/>
      <dgm:spPr/>
    </dgm:pt>
    <dgm:pt modelId="{46443EE8-2CEF-4406-AAB9-BC756A2CD8A3}" type="pres">
      <dgm:prSet presAssocID="{92B4700F-306D-4B6A-99FF-10351A7965F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FE708D7-46EF-49B5-9A1B-696CA7019E59}" type="pres">
      <dgm:prSet presAssocID="{A1E6F62C-0A38-4E01-86F0-5EE2A5E46A0C}" presName="spacer" presStyleCnt="0"/>
      <dgm:spPr/>
    </dgm:pt>
    <dgm:pt modelId="{BF09180E-FF08-4EFA-94A7-5FEA18B01887}" type="pres">
      <dgm:prSet presAssocID="{34217B1A-3E06-4E3F-B3CE-B492453F5C1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F9C9A98-E762-4B8A-BF65-3060077AE3FB}" type="pres">
      <dgm:prSet presAssocID="{AE3F119C-537F-4638-BA79-123CD2C315E6}" presName="spacer" presStyleCnt="0"/>
      <dgm:spPr/>
    </dgm:pt>
    <dgm:pt modelId="{B9EC3B98-6CB6-4E3E-93F7-1745433B5216}" type="pres">
      <dgm:prSet presAssocID="{77B29114-68EB-4218-9020-93DCFBCAC0A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95FB55B-9C18-4225-A83D-337F2D90021F}" type="presOf" srcId="{92B4700F-306D-4B6A-99FF-10351A7965F4}" destId="{46443EE8-2CEF-4406-AAB9-BC756A2CD8A3}" srcOrd="0" destOrd="0" presId="urn:microsoft.com/office/officeart/2005/8/layout/vList2"/>
    <dgm:cxn modelId="{81D52D5F-B4D0-4AB2-9325-D2A536FF8216}" srcId="{496B0BA9-A499-43DF-AB67-05B023CC9594}" destId="{34217B1A-3E06-4E3F-B3CE-B492453F5C1A}" srcOrd="2" destOrd="0" parTransId="{A5350FE8-E86A-46E9-AB1A-E81DB29CC2E9}" sibTransId="{AE3F119C-537F-4638-BA79-123CD2C315E6}"/>
    <dgm:cxn modelId="{B4780F41-D4E2-49B5-99C6-91784D02C133}" type="presOf" srcId="{EAA28766-E949-4267-AE39-E3BEA7599846}" destId="{5385F7CB-FEC6-424B-A359-05672DEA3658}" srcOrd="0" destOrd="0" presId="urn:microsoft.com/office/officeart/2005/8/layout/vList2"/>
    <dgm:cxn modelId="{B0ABF248-0FEC-416F-9AD4-4187BD32E666}" srcId="{496B0BA9-A499-43DF-AB67-05B023CC9594}" destId="{EAA28766-E949-4267-AE39-E3BEA7599846}" srcOrd="0" destOrd="0" parTransId="{D324EDE9-DE4B-44A6-AC8A-A2D5C52E8ED1}" sibTransId="{F20D5D4D-3EB2-49A0-B765-6AB9812891D9}"/>
    <dgm:cxn modelId="{0FD74C79-519E-4555-AACB-0B12386E8749}" srcId="{496B0BA9-A499-43DF-AB67-05B023CC9594}" destId="{77B29114-68EB-4218-9020-93DCFBCAC0A5}" srcOrd="3" destOrd="0" parTransId="{BFE79037-4E3F-4C70-80C9-65454289F996}" sibTransId="{DCFCB072-87E2-4256-818B-50BDFD6FDEE0}"/>
    <dgm:cxn modelId="{D033D29A-5DED-4651-A12F-4FBAA6806816}" type="presOf" srcId="{77B29114-68EB-4218-9020-93DCFBCAC0A5}" destId="{B9EC3B98-6CB6-4E3E-93F7-1745433B5216}" srcOrd="0" destOrd="0" presId="urn:microsoft.com/office/officeart/2005/8/layout/vList2"/>
    <dgm:cxn modelId="{68C096B4-3C9A-4A2D-9045-6CDB849EBA13}" srcId="{496B0BA9-A499-43DF-AB67-05B023CC9594}" destId="{92B4700F-306D-4B6A-99FF-10351A7965F4}" srcOrd="1" destOrd="0" parTransId="{2F1FB77D-F850-4F56-86A3-55F0CE955354}" sibTransId="{A1E6F62C-0A38-4E01-86F0-5EE2A5E46A0C}"/>
    <dgm:cxn modelId="{C9E705DE-63AB-4939-A068-AB1096637256}" type="presOf" srcId="{496B0BA9-A499-43DF-AB67-05B023CC9594}" destId="{2DF869E7-3A8C-4880-A9A0-63EC51CAD714}" srcOrd="0" destOrd="0" presId="urn:microsoft.com/office/officeart/2005/8/layout/vList2"/>
    <dgm:cxn modelId="{695CCBE8-2125-4493-A090-E43E1055BF74}" type="presOf" srcId="{34217B1A-3E06-4E3F-B3CE-B492453F5C1A}" destId="{BF09180E-FF08-4EFA-94A7-5FEA18B01887}" srcOrd="0" destOrd="0" presId="urn:microsoft.com/office/officeart/2005/8/layout/vList2"/>
    <dgm:cxn modelId="{C67C68F0-2969-4DD5-80D9-CF9D8AF09BF0}" type="presParOf" srcId="{2DF869E7-3A8C-4880-A9A0-63EC51CAD714}" destId="{5385F7CB-FEC6-424B-A359-05672DEA3658}" srcOrd="0" destOrd="0" presId="urn:microsoft.com/office/officeart/2005/8/layout/vList2"/>
    <dgm:cxn modelId="{C5D3A95D-A406-48A8-8C52-88ACCC06E42C}" type="presParOf" srcId="{2DF869E7-3A8C-4880-A9A0-63EC51CAD714}" destId="{C19F41B0-87A1-4305-9DEC-FD54DE69D99C}" srcOrd="1" destOrd="0" presId="urn:microsoft.com/office/officeart/2005/8/layout/vList2"/>
    <dgm:cxn modelId="{B52FBB63-A9EE-4161-8E97-EB46E9409261}" type="presParOf" srcId="{2DF869E7-3A8C-4880-A9A0-63EC51CAD714}" destId="{46443EE8-2CEF-4406-AAB9-BC756A2CD8A3}" srcOrd="2" destOrd="0" presId="urn:microsoft.com/office/officeart/2005/8/layout/vList2"/>
    <dgm:cxn modelId="{F7F7C225-4D87-4964-9EC3-8A8868C843A1}" type="presParOf" srcId="{2DF869E7-3A8C-4880-A9A0-63EC51CAD714}" destId="{0FE708D7-46EF-49B5-9A1B-696CA7019E59}" srcOrd="3" destOrd="0" presId="urn:microsoft.com/office/officeart/2005/8/layout/vList2"/>
    <dgm:cxn modelId="{4A4A7733-D46E-472A-8432-231626BC35E2}" type="presParOf" srcId="{2DF869E7-3A8C-4880-A9A0-63EC51CAD714}" destId="{BF09180E-FF08-4EFA-94A7-5FEA18B01887}" srcOrd="4" destOrd="0" presId="urn:microsoft.com/office/officeart/2005/8/layout/vList2"/>
    <dgm:cxn modelId="{486D047C-E192-4A0F-B258-19B68C6FF81C}" type="presParOf" srcId="{2DF869E7-3A8C-4880-A9A0-63EC51CAD714}" destId="{AF9C9A98-E762-4B8A-BF65-3060077AE3FB}" srcOrd="5" destOrd="0" presId="urn:microsoft.com/office/officeart/2005/8/layout/vList2"/>
    <dgm:cxn modelId="{BBAA33A2-C4BA-43E8-BDDA-0D8314C1D7ED}" type="presParOf" srcId="{2DF869E7-3A8C-4880-A9A0-63EC51CAD714}" destId="{B9EC3B98-6CB6-4E3E-93F7-1745433B521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8F7F59B-69FA-4A89-9732-A47E59015C2A}" type="doc">
      <dgm:prSet loTypeId="urn:microsoft.com/office/officeart/2008/layout/LinedList" loCatId="list" qsTypeId="urn:microsoft.com/office/officeart/2005/8/quickstyle/simple4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37F9BCBC-F093-4EF9-82FA-87832913FDE2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Ashton, T. S. (1954). </a:t>
          </a:r>
          <a:r>
            <a:rPr lang="en-US" i="1" dirty="0">
              <a:latin typeface="Arial" panose="020B0604020202020204" pitchFamily="34" charset="0"/>
              <a:cs typeface="Arial" panose="020B0604020202020204" pitchFamily="34" charset="0"/>
            </a:rPr>
            <a:t>The standard of life of the workers in England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, 1790–1830. In F. A. Hayek (Ed.), Capitalism and the historians (pp. 123–167). University of Chicago Press.</a:t>
          </a:r>
        </a:p>
      </dgm:t>
    </dgm:pt>
    <dgm:pt modelId="{0412C98C-3DBC-41D1-857D-61949BB879E1}" type="parTrans" cxnId="{34CB12C5-BACE-436E-A013-DBCB86730B96}">
      <dgm:prSet/>
      <dgm:spPr/>
      <dgm:t>
        <a:bodyPr/>
        <a:lstStyle/>
        <a:p>
          <a:endParaRPr lang="en-US"/>
        </a:p>
      </dgm:t>
    </dgm:pt>
    <dgm:pt modelId="{73CC417B-2960-4DDC-9B57-79F9D4021308}" type="sibTrans" cxnId="{34CB12C5-BACE-436E-A013-DBCB86730B96}">
      <dgm:prSet/>
      <dgm:spPr/>
      <dgm:t>
        <a:bodyPr/>
        <a:lstStyle/>
        <a:p>
          <a:endParaRPr lang="en-US"/>
        </a:p>
      </dgm:t>
    </dgm:pt>
    <dgm:pt modelId="{5AECC5F1-884E-40BE-A959-F3C8C9FCDDD6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Brown, J. C. (1990). The condition of England and the standard of living: Cotton textiles in the Northwest, 1806–1850. </a:t>
          </a:r>
          <a:r>
            <a:rPr lang="en-US" i="1" dirty="0">
              <a:latin typeface="Arial" panose="020B0604020202020204" pitchFamily="34" charset="0"/>
              <a:cs typeface="Arial" panose="020B0604020202020204" pitchFamily="34" charset="0"/>
            </a:rPr>
            <a:t>Journal of Economic History, 50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(3), 591–615. 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1"/>
            </a:rPr>
            <a:t>https://doi.org/10.1017/S0022050700007290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D379DE7-70FE-40EF-8A47-198963E32DCA}" type="parTrans" cxnId="{FFA6435D-C12C-4F5E-9302-5B73890893C8}">
      <dgm:prSet/>
      <dgm:spPr/>
      <dgm:t>
        <a:bodyPr/>
        <a:lstStyle/>
        <a:p>
          <a:endParaRPr lang="en-US"/>
        </a:p>
      </dgm:t>
    </dgm:pt>
    <dgm:pt modelId="{84F6F732-4BE8-4A3C-BEC9-6543A4D01C1B}" type="sibTrans" cxnId="{FFA6435D-C12C-4F5E-9302-5B73890893C8}">
      <dgm:prSet/>
      <dgm:spPr/>
      <dgm:t>
        <a:bodyPr/>
        <a:lstStyle/>
        <a:p>
          <a:endParaRPr lang="en-US"/>
        </a:p>
      </dgm:t>
    </dgm:pt>
    <dgm:pt modelId="{92204520-67A2-4DDB-9984-3B79C103D740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Crafts, N. F. R. (1985). </a:t>
          </a:r>
          <a:r>
            <a:rPr lang="en-US" i="1" dirty="0">
              <a:latin typeface="Arial" panose="020B0604020202020204" pitchFamily="34" charset="0"/>
              <a:cs typeface="Arial" panose="020B0604020202020204" pitchFamily="34" charset="0"/>
            </a:rPr>
            <a:t>British economic growth during the Industrial Revolution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. Oxford University Press.</a:t>
          </a:r>
        </a:p>
      </dgm:t>
    </dgm:pt>
    <dgm:pt modelId="{2FC4F289-EAD7-4C9B-8AF8-469EA9D2F171}" type="parTrans" cxnId="{5E487654-02A8-4409-80DC-5632143FE9A1}">
      <dgm:prSet/>
      <dgm:spPr/>
      <dgm:t>
        <a:bodyPr/>
        <a:lstStyle/>
        <a:p>
          <a:endParaRPr lang="en-US"/>
        </a:p>
      </dgm:t>
    </dgm:pt>
    <dgm:pt modelId="{3578BE49-DD71-4ABF-9CE1-4BBDF64D105E}" type="sibTrans" cxnId="{5E487654-02A8-4409-80DC-5632143FE9A1}">
      <dgm:prSet/>
      <dgm:spPr/>
      <dgm:t>
        <a:bodyPr/>
        <a:lstStyle/>
        <a:p>
          <a:endParaRPr lang="en-US"/>
        </a:p>
      </dgm:t>
    </dgm:pt>
    <dgm:pt modelId="{85755D74-4DB2-4801-BF6A-4549ECE46F7B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Crafts, N. F. R., &amp; Harley, C. K. (1992). Output growth and the British Industrial Revolution: A restatement of the Crafts-Harley view. </a:t>
          </a:r>
          <a:r>
            <a:rPr lang="en-US" i="1" dirty="0">
              <a:latin typeface="Arial" panose="020B0604020202020204" pitchFamily="34" charset="0"/>
              <a:cs typeface="Arial" panose="020B0604020202020204" pitchFamily="34" charset="0"/>
            </a:rPr>
            <a:t>Economic History Review, 45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(4), 703–730. 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2"/>
            </a:rPr>
            <a:t>https://doi.org/10.2307/2596727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D8AC55E-ED84-42B1-9163-11F089906FBF}" type="parTrans" cxnId="{52EEA0D3-DBA9-4816-BAB3-C2E1F57A0C0C}">
      <dgm:prSet/>
      <dgm:spPr/>
      <dgm:t>
        <a:bodyPr/>
        <a:lstStyle/>
        <a:p>
          <a:endParaRPr lang="en-US"/>
        </a:p>
      </dgm:t>
    </dgm:pt>
    <dgm:pt modelId="{DCA3BDBB-B5E0-4970-A8C0-B21968DB719E}" type="sibTrans" cxnId="{52EEA0D3-DBA9-4816-BAB3-C2E1F57A0C0C}">
      <dgm:prSet/>
      <dgm:spPr/>
      <dgm:t>
        <a:bodyPr/>
        <a:lstStyle/>
        <a:p>
          <a:endParaRPr lang="en-US"/>
        </a:p>
      </dgm:t>
    </dgm:pt>
    <dgm:pt modelId="{AA501586-0BAF-4106-BD76-6E3A147340D9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Deane, P. (1979). </a:t>
          </a:r>
          <a:r>
            <a:rPr lang="en-US" i="1" dirty="0">
              <a:latin typeface="Arial" panose="020B0604020202020204" pitchFamily="34" charset="0"/>
              <a:cs typeface="Arial" panose="020B0604020202020204" pitchFamily="34" charset="0"/>
            </a:rPr>
            <a:t>The first industrial revolution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. Cambridge University Press.</a:t>
          </a:r>
        </a:p>
      </dgm:t>
    </dgm:pt>
    <dgm:pt modelId="{2BAF9A7C-7A66-4430-8DB2-07521F86710B}" type="parTrans" cxnId="{C7514949-58D9-4D92-A066-0F5AD53A2EC1}">
      <dgm:prSet/>
      <dgm:spPr/>
      <dgm:t>
        <a:bodyPr/>
        <a:lstStyle/>
        <a:p>
          <a:endParaRPr lang="en-US"/>
        </a:p>
      </dgm:t>
    </dgm:pt>
    <dgm:pt modelId="{46D9620F-CCE1-44D5-B207-60A88DF3A00A}" type="sibTrans" cxnId="{C7514949-58D9-4D92-A066-0F5AD53A2EC1}">
      <dgm:prSet/>
      <dgm:spPr/>
      <dgm:t>
        <a:bodyPr/>
        <a:lstStyle/>
        <a:p>
          <a:endParaRPr lang="en-US"/>
        </a:p>
      </dgm:t>
    </dgm:pt>
    <dgm:pt modelId="{7F468352-873D-45FA-999E-287A127CDAC5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Evans, C. (2014). A world of copper: Introducing Swansea, globalization and the Industrial Revolution. </a:t>
          </a:r>
          <a:r>
            <a:rPr lang="en-US" i="1" dirty="0">
              <a:latin typeface="Arial" panose="020B0604020202020204" pitchFamily="34" charset="0"/>
              <a:cs typeface="Arial" panose="020B0604020202020204" pitchFamily="34" charset="0"/>
            </a:rPr>
            <a:t>Welsh History Review, 27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(1), 85–91.</a:t>
          </a:r>
        </a:p>
      </dgm:t>
    </dgm:pt>
    <dgm:pt modelId="{8E5E14B1-25F9-4A0A-8A74-6C391AFD5A92}" type="parTrans" cxnId="{72707072-0CE7-42A3-843F-E33579B6C7E7}">
      <dgm:prSet/>
      <dgm:spPr/>
      <dgm:t>
        <a:bodyPr/>
        <a:lstStyle/>
        <a:p>
          <a:endParaRPr lang="en-US"/>
        </a:p>
      </dgm:t>
    </dgm:pt>
    <dgm:pt modelId="{502E5401-C4E8-45BA-87BA-3E5D7709E0D9}" type="sibTrans" cxnId="{72707072-0CE7-42A3-843F-E33579B6C7E7}">
      <dgm:prSet/>
      <dgm:spPr/>
      <dgm:t>
        <a:bodyPr/>
        <a:lstStyle/>
        <a:p>
          <a:endParaRPr lang="en-US"/>
        </a:p>
      </dgm:t>
    </dgm:pt>
    <dgm:pt modelId="{6970BEED-E6E0-46A3-ABA5-3ECE6A578259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Historic UK. (2020). </a:t>
          </a:r>
          <a:r>
            <a:rPr lang="en-US" i="1" dirty="0">
              <a:latin typeface="Arial" panose="020B0604020202020204" pitchFamily="34" charset="0"/>
              <a:cs typeface="Arial" panose="020B0604020202020204" pitchFamily="34" charset="0"/>
            </a:rPr>
            <a:t>Timeline of the Industrial Revolution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. Retrieved January 21, 2020, from 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3"/>
            </a:rPr>
            <a:t>https://www.historic-uk.com/HistoryUK/HistoryofBritain/Timeline-Industrial-Revolution/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514C543-260F-44DA-A031-A08FE3D66786}" type="parTrans" cxnId="{AE6AD2C7-3887-418B-84A6-3BD673D5E2FD}">
      <dgm:prSet/>
      <dgm:spPr/>
      <dgm:t>
        <a:bodyPr/>
        <a:lstStyle/>
        <a:p>
          <a:endParaRPr lang="en-US"/>
        </a:p>
      </dgm:t>
    </dgm:pt>
    <dgm:pt modelId="{2B2A32E4-27E6-4400-86EE-3A865AEEB490}" type="sibTrans" cxnId="{AE6AD2C7-3887-418B-84A6-3BD673D5E2FD}">
      <dgm:prSet/>
      <dgm:spPr/>
      <dgm:t>
        <a:bodyPr/>
        <a:lstStyle/>
        <a:p>
          <a:endParaRPr lang="en-US"/>
        </a:p>
      </dgm:t>
    </dgm:pt>
    <dgm:pt modelId="{6D26093E-E2C4-44DE-A47B-24109D2E125B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Hughes, S. (2008). The characteristics of extractive and smelting landscapes of the Industrial Revolution at Swansea and Blaenavon. </a:t>
          </a:r>
          <a:r>
            <a:rPr lang="en-US" i="1" dirty="0">
              <a:latin typeface="Arial" panose="020B0604020202020204" pitchFamily="34" charset="0"/>
              <a:cs typeface="Arial" panose="020B0604020202020204" pitchFamily="34" charset="0"/>
            </a:rPr>
            <a:t>Landscape History, 30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(1), 21–47. 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4"/>
            </a:rPr>
            <a:t>https://doi.org/10.1080/01433768.2008.10594598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1A5F285-1DF9-4BB3-9BA3-C5A936C54C71}" type="parTrans" cxnId="{F49AAA86-2FA0-45F2-B222-0794729FF12D}">
      <dgm:prSet/>
      <dgm:spPr/>
      <dgm:t>
        <a:bodyPr/>
        <a:lstStyle/>
        <a:p>
          <a:endParaRPr lang="en-US"/>
        </a:p>
      </dgm:t>
    </dgm:pt>
    <dgm:pt modelId="{4B0B076C-2C46-4DD2-92CF-E651BDD551D1}" type="sibTrans" cxnId="{F49AAA86-2FA0-45F2-B222-0794729FF12D}">
      <dgm:prSet/>
      <dgm:spPr/>
      <dgm:t>
        <a:bodyPr/>
        <a:lstStyle/>
        <a:p>
          <a:endParaRPr lang="en-US"/>
        </a:p>
      </dgm:t>
    </dgm:pt>
    <dgm:pt modelId="{BE8A1427-B6BC-4533-A237-AC1918D367B9}" type="pres">
      <dgm:prSet presAssocID="{68F7F59B-69FA-4A89-9732-A47E59015C2A}" presName="vert0" presStyleCnt="0">
        <dgm:presLayoutVars>
          <dgm:dir/>
          <dgm:animOne val="branch"/>
          <dgm:animLvl val="lvl"/>
        </dgm:presLayoutVars>
      </dgm:prSet>
      <dgm:spPr/>
    </dgm:pt>
    <dgm:pt modelId="{FE2429FD-D260-4565-86AC-F6140F431B74}" type="pres">
      <dgm:prSet presAssocID="{37F9BCBC-F093-4EF9-82FA-87832913FDE2}" presName="thickLine" presStyleLbl="alignNode1" presStyleIdx="0" presStyleCnt="8"/>
      <dgm:spPr/>
    </dgm:pt>
    <dgm:pt modelId="{B98F48E0-84D3-4828-A650-D6CDBAB244CF}" type="pres">
      <dgm:prSet presAssocID="{37F9BCBC-F093-4EF9-82FA-87832913FDE2}" presName="horz1" presStyleCnt="0"/>
      <dgm:spPr/>
    </dgm:pt>
    <dgm:pt modelId="{8A4CDBDB-857E-4DA9-B7B4-CA310551207D}" type="pres">
      <dgm:prSet presAssocID="{37F9BCBC-F093-4EF9-82FA-87832913FDE2}" presName="tx1" presStyleLbl="revTx" presStyleIdx="0" presStyleCnt="8"/>
      <dgm:spPr/>
    </dgm:pt>
    <dgm:pt modelId="{3AA4310B-EF24-4EF8-81E6-59FE9C3478D2}" type="pres">
      <dgm:prSet presAssocID="{37F9BCBC-F093-4EF9-82FA-87832913FDE2}" presName="vert1" presStyleCnt="0"/>
      <dgm:spPr/>
    </dgm:pt>
    <dgm:pt modelId="{AD997A40-DD5E-462B-A6A5-9834657575A4}" type="pres">
      <dgm:prSet presAssocID="{5AECC5F1-884E-40BE-A959-F3C8C9FCDDD6}" presName="thickLine" presStyleLbl="alignNode1" presStyleIdx="1" presStyleCnt="8"/>
      <dgm:spPr/>
    </dgm:pt>
    <dgm:pt modelId="{AB12F3EA-5278-48D1-B4A6-79718337EC56}" type="pres">
      <dgm:prSet presAssocID="{5AECC5F1-884E-40BE-A959-F3C8C9FCDDD6}" presName="horz1" presStyleCnt="0"/>
      <dgm:spPr/>
    </dgm:pt>
    <dgm:pt modelId="{C449F4DB-1646-410C-A871-7CC03AC31DE6}" type="pres">
      <dgm:prSet presAssocID="{5AECC5F1-884E-40BE-A959-F3C8C9FCDDD6}" presName="tx1" presStyleLbl="revTx" presStyleIdx="1" presStyleCnt="8"/>
      <dgm:spPr/>
    </dgm:pt>
    <dgm:pt modelId="{AF2C46C8-B296-4BEC-A411-2CFE3C639434}" type="pres">
      <dgm:prSet presAssocID="{5AECC5F1-884E-40BE-A959-F3C8C9FCDDD6}" presName="vert1" presStyleCnt="0"/>
      <dgm:spPr/>
    </dgm:pt>
    <dgm:pt modelId="{709419EC-87AC-479C-9270-0F7CAEB51FC9}" type="pres">
      <dgm:prSet presAssocID="{92204520-67A2-4DDB-9984-3B79C103D740}" presName="thickLine" presStyleLbl="alignNode1" presStyleIdx="2" presStyleCnt="8"/>
      <dgm:spPr/>
    </dgm:pt>
    <dgm:pt modelId="{A4543A35-9DD4-4DE7-B50F-A203FA73276A}" type="pres">
      <dgm:prSet presAssocID="{92204520-67A2-4DDB-9984-3B79C103D740}" presName="horz1" presStyleCnt="0"/>
      <dgm:spPr/>
    </dgm:pt>
    <dgm:pt modelId="{F510FC66-A178-4F74-A4CA-E865E366204B}" type="pres">
      <dgm:prSet presAssocID="{92204520-67A2-4DDB-9984-3B79C103D740}" presName="tx1" presStyleLbl="revTx" presStyleIdx="2" presStyleCnt="8"/>
      <dgm:spPr/>
    </dgm:pt>
    <dgm:pt modelId="{530122C5-2275-44C1-A4EC-B8B159E313DC}" type="pres">
      <dgm:prSet presAssocID="{92204520-67A2-4DDB-9984-3B79C103D740}" presName="vert1" presStyleCnt="0"/>
      <dgm:spPr/>
    </dgm:pt>
    <dgm:pt modelId="{E00D17A2-F367-4DED-811F-35F425A3033B}" type="pres">
      <dgm:prSet presAssocID="{85755D74-4DB2-4801-BF6A-4549ECE46F7B}" presName="thickLine" presStyleLbl="alignNode1" presStyleIdx="3" presStyleCnt="8"/>
      <dgm:spPr/>
    </dgm:pt>
    <dgm:pt modelId="{29BDF389-50B4-41E1-AE52-39770FF40266}" type="pres">
      <dgm:prSet presAssocID="{85755D74-4DB2-4801-BF6A-4549ECE46F7B}" presName="horz1" presStyleCnt="0"/>
      <dgm:spPr/>
    </dgm:pt>
    <dgm:pt modelId="{7F5635D1-4009-422B-9BB0-4D094705A88D}" type="pres">
      <dgm:prSet presAssocID="{85755D74-4DB2-4801-BF6A-4549ECE46F7B}" presName="tx1" presStyleLbl="revTx" presStyleIdx="3" presStyleCnt="8"/>
      <dgm:spPr/>
    </dgm:pt>
    <dgm:pt modelId="{19B5FF9F-09AF-4B05-A038-EA096756A924}" type="pres">
      <dgm:prSet presAssocID="{85755D74-4DB2-4801-BF6A-4549ECE46F7B}" presName="vert1" presStyleCnt="0"/>
      <dgm:spPr/>
    </dgm:pt>
    <dgm:pt modelId="{145A4224-F3C3-4A91-B5A7-818495555D96}" type="pres">
      <dgm:prSet presAssocID="{AA501586-0BAF-4106-BD76-6E3A147340D9}" presName="thickLine" presStyleLbl="alignNode1" presStyleIdx="4" presStyleCnt="8"/>
      <dgm:spPr/>
    </dgm:pt>
    <dgm:pt modelId="{FFCA085B-FF86-4CB5-9705-66D0FB117970}" type="pres">
      <dgm:prSet presAssocID="{AA501586-0BAF-4106-BD76-6E3A147340D9}" presName="horz1" presStyleCnt="0"/>
      <dgm:spPr/>
    </dgm:pt>
    <dgm:pt modelId="{43C51079-CEE3-4429-A764-5A698BBE8D93}" type="pres">
      <dgm:prSet presAssocID="{AA501586-0BAF-4106-BD76-6E3A147340D9}" presName="tx1" presStyleLbl="revTx" presStyleIdx="4" presStyleCnt="8"/>
      <dgm:spPr/>
    </dgm:pt>
    <dgm:pt modelId="{3AC42708-68C1-47D4-8FF2-D39486A96E26}" type="pres">
      <dgm:prSet presAssocID="{AA501586-0BAF-4106-BD76-6E3A147340D9}" presName="vert1" presStyleCnt="0"/>
      <dgm:spPr/>
    </dgm:pt>
    <dgm:pt modelId="{E48F2C27-7F87-4B0E-B8A6-3E78D7639E68}" type="pres">
      <dgm:prSet presAssocID="{7F468352-873D-45FA-999E-287A127CDAC5}" presName="thickLine" presStyleLbl="alignNode1" presStyleIdx="5" presStyleCnt="8"/>
      <dgm:spPr/>
    </dgm:pt>
    <dgm:pt modelId="{8DD6C4D4-CABC-4AC4-AEC2-C9F268C56177}" type="pres">
      <dgm:prSet presAssocID="{7F468352-873D-45FA-999E-287A127CDAC5}" presName="horz1" presStyleCnt="0"/>
      <dgm:spPr/>
    </dgm:pt>
    <dgm:pt modelId="{F6AC1C2E-326A-4B4B-9205-2A562F31B2F6}" type="pres">
      <dgm:prSet presAssocID="{7F468352-873D-45FA-999E-287A127CDAC5}" presName="tx1" presStyleLbl="revTx" presStyleIdx="5" presStyleCnt="8"/>
      <dgm:spPr/>
    </dgm:pt>
    <dgm:pt modelId="{DDDCF20C-8604-4D9E-88B8-BB862A752677}" type="pres">
      <dgm:prSet presAssocID="{7F468352-873D-45FA-999E-287A127CDAC5}" presName="vert1" presStyleCnt="0"/>
      <dgm:spPr/>
    </dgm:pt>
    <dgm:pt modelId="{1B2640E8-2826-4856-B6EB-F729C905652E}" type="pres">
      <dgm:prSet presAssocID="{6970BEED-E6E0-46A3-ABA5-3ECE6A578259}" presName="thickLine" presStyleLbl="alignNode1" presStyleIdx="6" presStyleCnt="8"/>
      <dgm:spPr/>
    </dgm:pt>
    <dgm:pt modelId="{4DE9C7E3-6FD3-496C-8688-E6A60E1267AB}" type="pres">
      <dgm:prSet presAssocID="{6970BEED-E6E0-46A3-ABA5-3ECE6A578259}" presName="horz1" presStyleCnt="0"/>
      <dgm:spPr/>
    </dgm:pt>
    <dgm:pt modelId="{E8C130A6-5907-4ED9-BE9B-16D507659CD1}" type="pres">
      <dgm:prSet presAssocID="{6970BEED-E6E0-46A3-ABA5-3ECE6A578259}" presName="tx1" presStyleLbl="revTx" presStyleIdx="6" presStyleCnt="8"/>
      <dgm:spPr/>
    </dgm:pt>
    <dgm:pt modelId="{D2800710-1EB6-4AF6-8931-F28682EFCF17}" type="pres">
      <dgm:prSet presAssocID="{6970BEED-E6E0-46A3-ABA5-3ECE6A578259}" presName="vert1" presStyleCnt="0"/>
      <dgm:spPr/>
    </dgm:pt>
    <dgm:pt modelId="{670841E2-F129-4FEC-AE62-CB68FA16A5F1}" type="pres">
      <dgm:prSet presAssocID="{6D26093E-E2C4-44DE-A47B-24109D2E125B}" presName="thickLine" presStyleLbl="alignNode1" presStyleIdx="7" presStyleCnt="8"/>
      <dgm:spPr/>
    </dgm:pt>
    <dgm:pt modelId="{A423E619-A09F-4EC7-A99E-F975C6D21452}" type="pres">
      <dgm:prSet presAssocID="{6D26093E-E2C4-44DE-A47B-24109D2E125B}" presName="horz1" presStyleCnt="0"/>
      <dgm:spPr/>
    </dgm:pt>
    <dgm:pt modelId="{BBE86242-4F81-4D6E-B4E2-A08B06317024}" type="pres">
      <dgm:prSet presAssocID="{6D26093E-E2C4-44DE-A47B-24109D2E125B}" presName="tx1" presStyleLbl="revTx" presStyleIdx="7" presStyleCnt="8"/>
      <dgm:spPr/>
    </dgm:pt>
    <dgm:pt modelId="{A91F8852-6564-4857-B5AC-5403B91AB5A2}" type="pres">
      <dgm:prSet presAssocID="{6D26093E-E2C4-44DE-A47B-24109D2E125B}" presName="vert1" presStyleCnt="0"/>
      <dgm:spPr/>
    </dgm:pt>
  </dgm:ptLst>
  <dgm:cxnLst>
    <dgm:cxn modelId="{47453B0B-4EED-4B57-81EF-275752D216D0}" type="presOf" srcId="{AA501586-0BAF-4106-BD76-6E3A147340D9}" destId="{43C51079-CEE3-4429-A764-5A698BBE8D93}" srcOrd="0" destOrd="0" presId="urn:microsoft.com/office/officeart/2008/layout/LinedList"/>
    <dgm:cxn modelId="{75608630-17CB-4566-9C7B-0C7481E62DAE}" type="presOf" srcId="{85755D74-4DB2-4801-BF6A-4549ECE46F7B}" destId="{7F5635D1-4009-422B-9BB0-4D094705A88D}" srcOrd="0" destOrd="0" presId="urn:microsoft.com/office/officeart/2008/layout/LinedList"/>
    <dgm:cxn modelId="{FFA6435D-C12C-4F5E-9302-5B73890893C8}" srcId="{68F7F59B-69FA-4A89-9732-A47E59015C2A}" destId="{5AECC5F1-884E-40BE-A959-F3C8C9FCDDD6}" srcOrd="1" destOrd="0" parTransId="{6D379DE7-70FE-40EF-8A47-198963E32DCA}" sibTransId="{84F6F732-4BE8-4A3C-BEC9-6543A4D01C1B}"/>
    <dgm:cxn modelId="{C7514949-58D9-4D92-A066-0F5AD53A2EC1}" srcId="{68F7F59B-69FA-4A89-9732-A47E59015C2A}" destId="{AA501586-0BAF-4106-BD76-6E3A147340D9}" srcOrd="4" destOrd="0" parTransId="{2BAF9A7C-7A66-4430-8DB2-07521F86710B}" sibTransId="{46D9620F-CCE1-44D5-B207-60A88DF3A00A}"/>
    <dgm:cxn modelId="{72707072-0CE7-42A3-843F-E33579B6C7E7}" srcId="{68F7F59B-69FA-4A89-9732-A47E59015C2A}" destId="{7F468352-873D-45FA-999E-287A127CDAC5}" srcOrd="5" destOrd="0" parTransId="{8E5E14B1-25F9-4A0A-8A74-6C391AFD5A92}" sibTransId="{502E5401-C4E8-45BA-87BA-3E5D7709E0D9}"/>
    <dgm:cxn modelId="{5E487654-02A8-4409-80DC-5632143FE9A1}" srcId="{68F7F59B-69FA-4A89-9732-A47E59015C2A}" destId="{92204520-67A2-4DDB-9984-3B79C103D740}" srcOrd="2" destOrd="0" parTransId="{2FC4F289-EAD7-4C9B-8AF8-469EA9D2F171}" sibTransId="{3578BE49-DD71-4ABF-9CE1-4BBDF64D105E}"/>
    <dgm:cxn modelId="{ED0C8F74-394C-4D05-9346-49F9570D9F55}" type="presOf" srcId="{92204520-67A2-4DDB-9984-3B79C103D740}" destId="{F510FC66-A178-4F74-A4CA-E865E366204B}" srcOrd="0" destOrd="0" presId="urn:microsoft.com/office/officeart/2008/layout/LinedList"/>
    <dgm:cxn modelId="{199DB25A-11E3-4779-B6C6-7FF6282FE4E2}" type="presOf" srcId="{6D26093E-E2C4-44DE-A47B-24109D2E125B}" destId="{BBE86242-4F81-4D6E-B4E2-A08B06317024}" srcOrd="0" destOrd="0" presId="urn:microsoft.com/office/officeart/2008/layout/LinedList"/>
    <dgm:cxn modelId="{7F2F8E7F-BB42-48AF-B1DC-C9C9F25B5AA2}" type="presOf" srcId="{5AECC5F1-884E-40BE-A959-F3C8C9FCDDD6}" destId="{C449F4DB-1646-410C-A871-7CC03AC31DE6}" srcOrd="0" destOrd="0" presId="urn:microsoft.com/office/officeart/2008/layout/LinedList"/>
    <dgm:cxn modelId="{F49AAA86-2FA0-45F2-B222-0794729FF12D}" srcId="{68F7F59B-69FA-4A89-9732-A47E59015C2A}" destId="{6D26093E-E2C4-44DE-A47B-24109D2E125B}" srcOrd="7" destOrd="0" parTransId="{71A5F285-1DF9-4BB3-9BA3-C5A936C54C71}" sibTransId="{4B0B076C-2C46-4DD2-92CF-E651BDD551D1}"/>
    <dgm:cxn modelId="{34CB12C5-BACE-436E-A013-DBCB86730B96}" srcId="{68F7F59B-69FA-4A89-9732-A47E59015C2A}" destId="{37F9BCBC-F093-4EF9-82FA-87832913FDE2}" srcOrd="0" destOrd="0" parTransId="{0412C98C-3DBC-41D1-857D-61949BB879E1}" sibTransId="{73CC417B-2960-4DDC-9B57-79F9D4021308}"/>
    <dgm:cxn modelId="{AE6AD2C7-3887-418B-84A6-3BD673D5E2FD}" srcId="{68F7F59B-69FA-4A89-9732-A47E59015C2A}" destId="{6970BEED-E6E0-46A3-ABA5-3ECE6A578259}" srcOrd="6" destOrd="0" parTransId="{2514C543-260F-44DA-A031-A08FE3D66786}" sibTransId="{2B2A32E4-27E6-4400-86EE-3A865AEEB490}"/>
    <dgm:cxn modelId="{4D8CD8CA-06A8-4535-87FE-31613B1F6388}" type="presOf" srcId="{7F468352-873D-45FA-999E-287A127CDAC5}" destId="{F6AC1C2E-326A-4B4B-9205-2A562F31B2F6}" srcOrd="0" destOrd="0" presId="urn:microsoft.com/office/officeart/2008/layout/LinedList"/>
    <dgm:cxn modelId="{95E878D1-0CF5-46FF-8E7D-2D2A6BCF54CD}" type="presOf" srcId="{37F9BCBC-F093-4EF9-82FA-87832913FDE2}" destId="{8A4CDBDB-857E-4DA9-B7B4-CA310551207D}" srcOrd="0" destOrd="0" presId="urn:microsoft.com/office/officeart/2008/layout/LinedList"/>
    <dgm:cxn modelId="{52EEA0D3-DBA9-4816-BAB3-C2E1F57A0C0C}" srcId="{68F7F59B-69FA-4A89-9732-A47E59015C2A}" destId="{85755D74-4DB2-4801-BF6A-4549ECE46F7B}" srcOrd="3" destOrd="0" parTransId="{CD8AC55E-ED84-42B1-9163-11F089906FBF}" sibTransId="{DCA3BDBB-B5E0-4970-A8C0-B21968DB719E}"/>
    <dgm:cxn modelId="{719FF8D7-9ED2-41FC-A34F-1E348A565CC9}" type="presOf" srcId="{6970BEED-E6E0-46A3-ABA5-3ECE6A578259}" destId="{E8C130A6-5907-4ED9-BE9B-16D507659CD1}" srcOrd="0" destOrd="0" presId="urn:microsoft.com/office/officeart/2008/layout/LinedList"/>
    <dgm:cxn modelId="{D8B583F1-24C6-4F49-B024-1ABFA97E4110}" type="presOf" srcId="{68F7F59B-69FA-4A89-9732-A47E59015C2A}" destId="{BE8A1427-B6BC-4533-A237-AC1918D367B9}" srcOrd="0" destOrd="0" presId="urn:microsoft.com/office/officeart/2008/layout/LinedList"/>
    <dgm:cxn modelId="{4CCF3345-4F36-443E-8E73-89EC0D463610}" type="presParOf" srcId="{BE8A1427-B6BC-4533-A237-AC1918D367B9}" destId="{FE2429FD-D260-4565-86AC-F6140F431B74}" srcOrd="0" destOrd="0" presId="urn:microsoft.com/office/officeart/2008/layout/LinedList"/>
    <dgm:cxn modelId="{01A7E0EE-5761-41DE-895F-4598A120ADDE}" type="presParOf" srcId="{BE8A1427-B6BC-4533-A237-AC1918D367B9}" destId="{B98F48E0-84D3-4828-A650-D6CDBAB244CF}" srcOrd="1" destOrd="0" presId="urn:microsoft.com/office/officeart/2008/layout/LinedList"/>
    <dgm:cxn modelId="{696FD7D7-22C9-497E-9C5F-D74147068587}" type="presParOf" srcId="{B98F48E0-84D3-4828-A650-D6CDBAB244CF}" destId="{8A4CDBDB-857E-4DA9-B7B4-CA310551207D}" srcOrd="0" destOrd="0" presId="urn:microsoft.com/office/officeart/2008/layout/LinedList"/>
    <dgm:cxn modelId="{F0F3D0C3-08D0-4D7E-8BC4-29E927437BD9}" type="presParOf" srcId="{B98F48E0-84D3-4828-A650-D6CDBAB244CF}" destId="{3AA4310B-EF24-4EF8-81E6-59FE9C3478D2}" srcOrd="1" destOrd="0" presId="urn:microsoft.com/office/officeart/2008/layout/LinedList"/>
    <dgm:cxn modelId="{8C488C05-D667-4DBD-AB28-B8D27603A0E4}" type="presParOf" srcId="{BE8A1427-B6BC-4533-A237-AC1918D367B9}" destId="{AD997A40-DD5E-462B-A6A5-9834657575A4}" srcOrd="2" destOrd="0" presId="urn:microsoft.com/office/officeart/2008/layout/LinedList"/>
    <dgm:cxn modelId="{E7A4E5D9-63A4-486F-898E-D5FA299EBCC5}" type="presParOf" srcId="{BE8A1427-B6BC-4533-A237-AC1918D367B9}" destId="{AB12F3EA-5278-48D1-B4A6-79718337EC56}" srcOrd="3" destOrd="0" presId="urn:microsoft.com/office/officeart/2008/layout/LinedList"/>
    <dgm:cxn modelId="{5A5ABCE1-4B7C-4997-8319-C46B8B28699A}" type="presParOf" srcId="{AB12F3EA-5278-48D1-B4A6-79718337EC56}" destId="{C449F4DB-1646-410C-A871-7CC03AC31DE6}" srcOrd="0" destOrd="0" presId="urn:microsoft.com/office/officeart/2008/layout/LinedList"/>
    <dgm:cxn modelId="{DC57BB3F-AA84-470B-ADB3-ACA91A4DA503}" type="presParOf" srcId="{AB12F3EA-5278-48D1-B4A6-79718337EC56}" destId="{AF2C46C8-B296-4BEC-A411-2CFE3C639434}" srcOrd="1" destOrd="0" presId="urn:microsoft.com/office/officeart/2008/layout/LinedList"/>
    <dgm:cxn modelId="{68BC75DE-9190-4E9D-B971-886B686DBB2C}" type="presParOf" srcId="{BE8A1427-B6BC-4533-A237-AC1918D367B9}" destId="{709419EC-87AC-479C-9270-0F7CAEB51FC9}" srcOrd="4" destOrd="0" presId="urn:microsoft.com/office/officeart/2008/layout/LinedList"/>
    <dgm:cxn modelId="{EB640D4E-9FF1-44D1-8627-201B5F36D6DC}" type="presParOf" srcId="{BE8A1427-B6BC-4533-A237-AC1918D367B9}" destId="{A4543A35-9DD4-4DE7-B50F-A203FA73276A}" srcOrd="5" destOrd="0" presId="urn:microsoft.com/office/officeart/2008/layout/LinedList"/>
    <dgm:cxn modelId="{DF7C87E6-3D8D-484B-A475-7106266D400D}" type="presParOf" srcId="{A4543A35-9DD4-4DE7-B50F-A203FA73276A}" destId="{F510FC66-A178-4F74-A4CA-E865E366204B}" srcOrd="0" destOrd="0" presId="urn:microsoft.com/office/officeart/2008/layout/LinedList"/>
    <dgm:cxn modelId="{43FDEB05-4A33-412C-AB9C-BC27A89F75C3}" type="presParOf" srcId="{A4543A35-9DD4-4DE7-B50F-A203FA73276A}" destId="{530122C5-2275-44C1-A4EC-B8B159E313DC}" srcOrd="1" destOrd="0" presId="urn:microsoft.com/office/officeart/2008/layout/LinedList"/>
    <dgm:cxn modelId="{6CA1241E-B6D8-4D36-9FB3-068947A2AE19}" type="presParOf" srcId="{BE8A1427-B6BC-4533-A237-AC1918D367B9}" destId="{E00D17A2-F367-4DED-811F-35F425A3033B}" srcOrd="6" destOrd="0" presId="urn:microsoft.com/office/officeart/2008/layout/LinedList"/>
    <dgm:cxn modelId="{36357F4F-EF93-4690-BBAA-8A2988549F4C}" type="presParOf" srcId="{BE8A1427-B6BC-4533-A237-AC1918D367B9}" destId="{29BDF389-50B4-41E1-AE52-39770FF40266}" srcOrd="7" destOrd="0" presId="urn:microsoft.com/office/officeart/2008/layout/LinedList"/>
    <dgm:cxn modelId="{811D6888-3568-4F55-8D6B-E6247332D9AC}" type="presParOf" srcId="{29BDF389-50B4-41E1-AE52-39770FF40266}" destId="{7F5635D1-4009-422B-9BB0-4D094705A88D}" srcOrd="0" destOrd="0" presId="urn:microsoft.com/office/officeart/2008/layout/LinedList"/>
    <dgm:cxn modelId="{8B6CC623-E387-4691-AFCC-DF4040B3B4EF}" type="presParOf" srcId="{29BDF389-50B4-41E1-AE52-39770FF40266}" destId="{19B5FF9F-09AF-4B05-A038-EA096756A924}" srcOrd="1" destOrd="0" presId="urn:microsoft.com/office/officeart/2008/layout/LinedList"/>
    <dgm:cxn modelId="{A5577EB5-4D49-48E8-825C-FD214432E151}" type="presParOf" srcId="{BE8A1427-B6BC-4533-A237-AC1918D367B9}" destId="{145A4224-F3C3-4A91-B5A7-818495555D96}" srcOrd="8" destOrd="0" presId="urn:microsoft.com/office/officeart/2008/layout/LinedList"/>
    <dgm:cxn modelId="{A3EE96C9-E618-4929-94BF-F831FA980EEB}" type="presParOf" srcId="{BE8A1427-B6BC-4533-A237-AC1918D367B9}" destId="{FFCA085B-FF86-4CB5-9705-66D0FB117970}" srcOrd="9" destOrd="0" presId="urn:microsoft.com/office/officeart/2008/layout/LinedList"/>
    <dgm:cxn modelId="{AF6C5DCB-BED9-407F-9C17-61987B9CBF50}" type="presParOf" srcId="{FFCA085B-FF86-4CB5-9705-66D0FB117970}" destId="{43C51079-CEE3-4429-A764-5A698BBE8D93}" srcOrd="0" destOrd="0" presId="urn:microsoft.com/office/officeart/2008/layout/LinedList"/>
    <dgm:cxn modelId="{DF42BA71-AA08-4C76-95BC-2C5B5079151C}" type="presParOf" srcId="{FFCA085B-FF86-4CB5-9705-66D0FB117970}" destId="{3AC42708-68C1-47D4-8FF2-D39486A96E26}" srcOrd="1" destOrd="0" presId="urn:microsoft.com/office/officeart/2008/layout/LinedList"/>
    <dgm:cxn modelId="{1A59E1AC-A47D-4F79-A2AD-0CDD58ACC787}" type="presParOf" srcId="{BE8A1427-B6BC-4533-A237-AC1918D367B9}" destId="{E48F2C27-7F87-4B0E-B8A6-3E78D7639E68}" srcOrd="10" destOrd="0" presId="urn:microsoft.com/office/officeart/2008/layout/LinedList"/>
    <dgm:cxn modelId="{D3737C2D-68B2-4550-B7C2-727AE3111137}" type="presParOf" srcId="{BE8A1427-B6BC-4533-A237-AC1918D367B9}" destId="{8DD6C4D4-CABC-4AC4-AEC2-C9F268C56177}" srcOrd="11" destOrd="0" presId="urn:microsoft.com/office/officeart/2008/layout/LinedList"/>
    <dgm:cxn modelId="{1D3EB1E5-1A76-4FDE-9CCD-C0F3FBC23D27}" type="presParOf" srcId="{8DD6C4D4-CABC-4AC4-AEC2-C9F268C56177}" destId="{F6AC1C2E-326A-4B4B-9205-2A562F31B2F6}" srcOrd="0" destOrd="0" presId="urn:microsoft.com/office/officeart/2008/layout/LinedList"/>
    <dgm:cxn modelId="{96CEE420-A8BC-4646-AD10-CF387DF01081}" type="presParOf" srcId="{8DD6C4D4-CABC-4AC4-AEC2-C9F268C56177}" destId="{DDDCF20C-8604-4D9E-88B8-BB862A752677}" srcOrd="1" destOrd="0" presId="urn:microsoft.com/office/officeart/2008/layout/LinedList"/>
    <dgm:cxn modelId="{7921DC91-7D03-49E7-B207-2E6633095F2C}" type="presParOf" srcId="{BE8A1427-B6BC-4533-A237-AC1918D367B9}" destId="{1B2640E8-2826-4856-B6EB-F729C905652E}" srcOrd="12" destOrd="0" presId="urn:microsoft.com/office/officeart/2008/layout/LinedList"/>
    <dgm:cxn modelId="{7492523E-F53E-4C01-8F3A-67B04359C295}" type="presParOf" srcId="{BE8A1427-B6BC-4533-A237-AC1918D367B9}" destId="{4DE9C7E3-6FD3-496C-8688-E6A60E1267AB}" srcOrd="13" destOrd="0" presId="urn:microsoft.com/office/officeart/2008/layout/LinedList"/>
    <dgm:cxn modelId="{89BD4E3D-56A4-4A09-9661-61B4DFFC76EC}" type="presParOf" srcId="{4DE9C7E3-6FD3-496C-8688-E6A60E1267AB}" destId="{E8C130A6-5907-4ED9-BE9B-16D507659CD1}" srcOrd="0" destOrd="0" presId="urn:microsoft.com/office/officeart/2008/layout/LinedList"/>
    <dgm:cxn modelId="{DD0398A6-775C-41F0-9F00-E5E224DD736E}" type="presParOf" srcId="{4DE9C7E3-6FD3-496C-8688-E6A60E1267AB}" destId="{D2800710-1EB6-4AF6-8931-F28682EFCF17}" srcOrd="1" destOrd="0" presId="urn:microsoft.com/office/officeart/2008/layout/LinedList"/>
    <dgm:cxn modelId="{F631DD15-036A-4C91-AE2B-9CF14556D2B6}" type="presParOf" srcId="{BE8A1427-B6BC-4533-A237-AC1918D367B9}" destId="{670841E2-F129-4FEC-AE62-CB68FA16A5F1}" srcOrd="14" destOrd="0" presId="urn:microsoft.com/office/officeart/2008/layout/LinedList"/>
    <dgm:cxn modelId="{8F7DE7AD-113F-4809-A3C1-AF28013BD159}" type="presParOf" srcId="{BE8A1427-B6BC-4533-A237-AC1918D367B9}" destId="{A423E619-A09F-4EC7-A99E-F975C6D21452}" srcOrd="15" destOrd="0" presId="urn:microsoft.com/office/officeart/2008/layout/LinedList"/>
    <dgm:cxn modelId="{3C278611-913D-4AD3-83AA-5F3C49A312C7}" type="presParOf" srcId="{A423E619-A09F-4EC7-A99E-F975C6D21452}" destId="{BBE86242-4F81-4D6E-B4E2-A08B06317024}" srcOrd="0" destOrd="0" presId="urn:microsoft.com/office/officeart/2008/layout/LinedList"/>
    <dgm:cxn modelId="{EF58DC45-1622-43AF-B9A8-1A35D0F2E442}" type="presParOf" srcId="{A423E619-A09F-4EC7-A99E-F975C6D21452}" destId="{A91F8852-6564-4857-B5AC-5403B91AB5A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8539EC-EF3D-42A6-88D1-2D440D1ECA6C}">
      <dsp:nvSpPr>
        <dsp:cNvPr id="0" name=""/>
        <dsp:cNvSpPr/>
      </dsp:nvSpPr>
      <dsp:spPr>
        <a:xfrm>
          <a:off x="0" y="41719"/>
          <a:ext cx="5607050" cy="10857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Focus on Llanelli and Swansea.</a:t>
          </a:r>
        </a:p>
      </dsp:txBody>
      <dsp:txXfrm>
        <a:off x="53002" y="94721"/>
        <a:ext cx="5501046" cy="979756"/>
      </dsp:txXfrm>
    </dsp:sp>
    <dsp:sp modelId="{B938C68D-1A38-48EA-8754-1FBFF5C08237}">
      <dsp:nvSpPr>
        <dsp:cNvPr id="0" name=""/>
        <dsp:cNvSpPr/>
      </dsp:nvSpPr>
      <dsp:spPr>
        <a:xfrm>
          <a:off x="0" y="1294519"/>
          <a:ext cx="5607050" cy="1085760"/>
        </a:xfrm>
        <a:prstGeom prst="roundRect">
          <a:avLst/>
        </a:prstGeom>
        <a:gradFill rotWithShape="0">
          <a:gsLst>
            <a:gs pos="0">
              <a:schemeClr val="accent2">
                <a:hueOff val="-294232"/>
                <a:satOff val="1406"/>
                <a:lumOff val="1961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294232"/>
                <a:satOff val="1406"/>
                <a:lumOff val="1961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294232"/>
                <a:satOff val="1406"/>
                <a:lumOff val="1961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Key players in tinplate and copper industries.</a:t>
          </a:r>
        </a:p>
      </dsp:txBody>
      <dsp:txXfrm>
        <a:off x="53002" y="1347521"/>
        <a:ext cx="5501046" cy="979756"/>
      </dsp:txXfrm>
    </dsp:sp>
    <dsp:sp modelId="{E4A4C15D-C700-417C-B3EC-22B50A296F81}">
      <dsp:nvSpPr>
        <dsp:cNvPr id="0" name=""/>
        <dsp:cNvSpPr/>
      </dsp:nvSpPr>
      <dsp:spPr>
        <a:xfrm>
          <a:off x="0" y="2547319"/>
          <a:ext cx="5607050" cy="1085760"/>
        </a:xfrm>
        <a:prstGeom prst="roundRect">
          <a:avLst/>
        </a:prstGeom>
        <a:gradFill rotWithShape="0">
          <a:gsLst>
            <a:gs pos="0">
              <a:schemeClr val="accent2">
                <a:hueOff val="-588464"/>
                <a:satOff val="2812"/>
                <a:lumOff val="3922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588464"/>
                <a:satOff val="2812"/>
                <a:lumOff val="3922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588464"/>
                <a:satOff val="2812"/>
                <a:lumOff val="3922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Industries spurred economic growth.</a:t>
          </a:r>
        </a:p>
      </dsp:txBody>
      <dsp:txXfrm>
        <a:off x="53002" y="2600321"/>
        <a:ext cx="5501046" cy="979756"/>
      </dsp:txXfrm>
    </dsp:sp>
    <dsp:sp modelId="{DD9B53BA-08C7-4563-AC3C-EFC9A522B02B}">
      <dsp:nvSpPr>
        <dsp:cNvPr id="0" name=""/>
        <dsp:cNvSpPr/>
      </dsp:nvSpPr>
      <dsp:spPr>
        <a:xfrm>
          <a:off x="0" y="3800119"/>
          <a:ext cx="5607050" cy="1085760"/>
        </a:xfrm>
        <a:prstGeom prst="roundRect">
          <a:avLst/>
        </a:prstGeom>
        <a:gradFill rotWithShape="0">
          <a:gsLst>
            <a:gs pos="0">
              <a:schemeClr val="accent2">
                <a:hueOff val="-882696"/>
                <a:satOff val="4218"/>
                <a:lumOff val="5883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882696"/>
                <a:satOff val="4218"/>
                <a:lumOff val="5883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882696"/>
                <a:satOff val="4218"/>
                <a:lumOff val="5883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Introduced significant social and environmental challenges.</a:t>
          </a:r>
        </a:p>
      </dsp:txBody>
      <dsp:txXfrm>
        <a:off x="53002" y="3853121"/>
        <a:ext cx="5501046" cy="9797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31E653-2548-4B65-89E6-064D7D3C8102}">
      <dsp:nvSpPr>
        <dsp:cNvPr id="0" name=""/>
        <dsp:cNvSpPr/>
      </dsp:nvSpPr>
      <dsp:spPr>
        <a:xfrm>
          <a:off x="0" y="224"/>
          <a:ext cx="5607050" cy="122202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Known for its tinplate industry, Llanelli became a major industrial center.</a:t>
          </a:r>
        </a:p>
      </dsp:txBody>
      <dsp:txXfrm>
        <a:off x="59654" y="59878"/>
        <a:ext cx="5487742" cy="1102713"/>
      </dsp:txXfrm>
    </dsp:sp>
    <dsp:sp modelId="{87B18E21-DAA9-455E-A48A-61098EE12E48}">
      <dsp:nvSpPr>
        <dsp:cNvPr id="0" name=""/>
        <dsp:cNvSpPr/>
      </dsp:nvSpPr>
      <dsp:spPr>
        <a:xfrm>
          <a:off x="0" y="1235267"/>
          <a:ext cx="5607050" cy="1222021"/>
        </a:xfrm>
        <a:prstGeom prst="roundRect">
          <a:avLst/>
        </a:prstGeom>
        <a:gradFill rotWithShape="0">
          <a:gsLst>
            <a:gs pos="0">
              <a:schemeClr val="accent2">
                <a:hueOff val="-294232"/>
                <a:satOff val="1406"/>
                <a:lumOff val="1961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294232"/>
                <a:satOff val="1406"/>
                <a:lumOff val="1961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294232"/>
                <a:satOff val="1406"/>
                <a:lumOff val="1961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Tinplate's widespread use in manufacturing fueled economic expansion.</a:t>
          </a:r>
        </a:p>
      </dsp:txBody>
      <dsp:txXfrm>
        <a:off x="59654" y="1294921"/>
        <a:ext cx="5487742" cy="1102713"/>
      </dsp:txXfrm>
    </dsp:sp>
    <dsp:sp modelId="{5887C5ED-6E8E-47C2-AFF6-E36A12D1F7F6}">
      <dsp:nvSpPr>
        <dsp:cNvPr id="0" name=""/>
        <dsp:cNvSpPr/>
      </dsp:nvSpPr>
      <dsp:spPr>
        <a:xfrm>
          <a:off x="0" y="2470310"/>
          <a:ext cx="5607050" cy="1222021"/>
        </a:xfrm>
        <a:prstGeom prst="roundRect">
          <a:avLst/>
        </a:prstGeom>
        <a:gradFill rotWithShape="0">
          <a:gsLst>
            <a:gs pos="0">
              <a:schemeClr val="accent2">
                <a:hueOff val="-588464"/>
                <a:satOff val="2812"/>
                <a:lumOff val="3922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588464"/>
                <a:satOff val="2812"/>
                <a:lumOff val="3922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588464"/>
                <a:satOff val="2812"/>
                <a:lumOff val="3922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Location near essential resources like coal and iron capitalized on industrial potential.</a:t>
          </a:r>
        </a:p>
      </dsp:txBody>
      <dsp:txXfrm>
        <a:off x="59654" y="2529964"/>
        <a:ext cx="5487742" cy="1102713"/>
      </dsp:txXfrm>
    </dsp:sp>
    <dsp:sp modelId="{CE901A27-73EA-4046-9236-BD0718145691}">
      <dsp:nvSpPr>
        <dsp:cNvPr id="0" name=""/>
        <dsp:cNvSpPr/>
      </dsp:nvSpPr>
      <dsp:spPr>
        <a:xfrm>
          <a:off x="0" y="3705354"/>
          <a:ext cx="5607050" cy="1222021"/>
        </a:xfrm>
        <a:prstGeom prst="roundRect">
          <a:avLst/>
        </a:prstGeom>
        <a:gradFill rotWithShape="0">
          <a:gsLst>
            <a:gs pos="0">
              <a:schemeClr val="accent2">
                <a:hueOff val="-882696"/>
                <a:satOff val="4218"/>
                <a:lumOff val="5883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882696"/>
                <a:satOff val="4218"/>
                <a:lumOff val="5883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882696"/>
                <a:satOff val="4218"/>
                <a:lumOff val="5883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Proximity to Swansea facilitated growth of complementary industries, enhancing regional economic integration and global trade role (Historic UK, 2020). </a:t>
          </a:r>
        </a:p>
      </dsp:txBody>
      <dsp:txXfrm>
        <a:off x="59654" y="3765008"/>
        <a:ext cx="5487742" cy="110271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85F7CB-FEC6-424B-A359-05672DEA3658}">
      <dsp:nvSpPr>
        <dsp:cNvPr id="0" name=""/>
        <dsp:cNvSpPr/>
      </dsp:nvSpPr>
      <dsp:spPr>
        <a:xfrm>
          <a:off x="0" y="331"/>
          <a:ext cx="5607050" cy="122201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Swansea, nicknamed "Copperopolis," became a global leader in copper smelting due to access to natural resources and strategic shipping ports (Newell, 1990). </a:t>
          </a:r>
        </a:p>
      </dsp:txBody>
      <dsp:txXfrm>
        <a:off x="59654" y="59985"/>
        <a:ext cx="5487742" cy="1102702"/>
      </dsp:txXfrm>
    </dsp:sp>
    <dsp:sp modelId="{46443EE8-2CEF-4406-AAB9-BC756A2CD8A3}">
      <dsp:nvSpPr>
        <dsp:cNvPr id="0" name=""/>
        <dsp:cNvSpPr/>
      </dsp:nvSpPr>
      <dsp:spPr>
        <a:xfrm>
          <a:off x="0" y="1235307"/>
          <a:ext cx="5607050" cy="1222010"/>
        </a:xfrm>
        <a:prstGeom prst="roundRect">
          <a:avLst/>
        </a:prstGeom>
        <a:gradFill rotWithShape="0">
          <a:gsLst>
            <a:gs pos="0">
              <a:schemeClr val="accent2">
                <a:hueOff val="-294232"/>
                <a:satOff val="1406"/>
                <a:lumOff val="1961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294232"/>
                <a:satOff val="1406"/>
                <a:lumOff val="1961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294232"/>
                <a:satOff val="1406"/>
                <a:lumOff val="1961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Both towns played pivotal roles in the Industrial Revolution in Wales.</a:t>
          </a:r>
        </a:p>
      </dsp:txBody>
      <dsp:txXfrm>
        <a:off x="59654" y="1294961"/>
        <a:ext cx="5487742" cy="1102702"/>
      </dsp:txXfrm>
    </dsp:sp>
    <dsp:sp modelId="{BF09180E-FF08-4EFA-94A7-5FEA18B01887}">
      <dsp:nvSpPr>
        <dsp:cNvPr id="0" name=""/>
        <dsp:cNvSpPr/>
      </dsp:nvSpPr>
      <dsp:spPr>
        <a:xfrm>
          <a:off x="0" y="2470282"/>
          <a:ext cx="5607050" cy="1222010"/>
        </a:xfrm>
        <a:prstGeom prst="roundRect">
          <a:avLst/>
        </a:prstGeom>
        <a:gradFill rotWithShape="0">
          <a:gsLst>
            <a:gs pos="0">
              <a:schemeClr val="accent2">
                <a:hueOff val="-588464"/>
                <a:satOff val="2812"/>
                <a:lumOff val="3922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588464"/>
                <a:satOff val="2812"/>
                <a:lumOff val="3922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588464"/>
                <a:satOff val="2812"/>
                <a:lumOff val="3922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Rapid urbanization led to overcrowded and poor living conditions for workers.</a:t>
          </a:r>
        </a:p>
      </dsp:txBody>
      <dsp:txXfrm>
        <a:off x="59654" y="2529936"/>
        <a:ext cx="5487742" cy="1102702"/>
      </dsp:txXfrm>
    </dsp:sp>
    <dsp:sp modelId="{B9EC3B98-6CB6-4E3E-93F7-1745433B5216}">
      <dsp:nvSpPr>
        <dsp:cNvPr id="0" name=""/>
        <dsp:cNvSpPr/>
      </dsp:nvSpPr>
      <dsp:spPr>
        <a:xfrm>
          <a:off x="0" y="3705258"/>
          <a:ext cx="5607050" cy="1222010"/>
        </a:xfrm>
        <a:prstGeom prst="roundRect">
          <a:avLst/>
        </a:prstGeom>
        <a:gradFill rotWithShape="0">
          <a:gsLst>
            <a:gs pos="0">
              <a:schemeClr val="accent2">
                <a:hueOff val="-882696"/>
                <a:satOff val="4218"/>
                <a:lumOff val="5883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882696"/>
                <a:satOff val="4218"/>
                <a:lumOff val="5883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882696"/>
                <a:satOff val="4218"/>
                <a:lumOff val="5883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Environmental degradation from tinplate factories and copper smelting operations was a pressing concern (Hughes, 2008).</a:t>
          </a:r>
        </a:p>
      </dsp:txBody>
      <dsp:txXfrm>
        <a:off x="59654" y="3764912"/>
        <a:ext cx="5487742" cy="11027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2429FD-D260-4565-86AC-F6140F431B74}">
      <dsp:nvSpPr>
        <dsp:cNvPr id="0" name=""/>
        <dsp:cNvSpPr/>
      </dsp:nvSpPr>
      <dsp:spPr>
        <a:xfrm>
          <a:off x="0" y="0"/>
          <a:ext cx="672872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A4CDBDB-857E-4DA9-B7B4-CA310551207D}">
      <dsp:nvSpPr>
        <dsp:cNvPr id="0" name=""/>
        <dsp:cNvSpPr/>
      </dsp:nvSpPr>
      <dsp:spPr>
        <a:xfrm>
          <a:off x="0" y="0"/>
          <a:ext cx="6728723" cy="6420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Arial" panose="020B0604020202020204" pitchFamily="34" charset="0"/>
              <a:cs typeface="Arial" panose="020B0604020202020204" pitchFamily="34" charset="0"/>
            </a:rPr>
            <a:t>Ashton, T. S. (1954). </a:t>
          </a:r>
          <a:r>
            <a:rPr lang="en-US" sz="1300" i="1" kern="1200" dirty="0">
              <a:latin typeface="Arial" panose="020B0604020202020204" pitchFamily="34" charset="0"/>
              <a:cs typeface="Arial" panose="020B0604020202020204" pitchFamily="34" charset="0"/>
            </a:rPr>
            <a:t>The standard of life of the workers in England</a:t>
          </a:r>
          <a:r>
            <a:rPr lang="en-US" sz="1300" kern="1200" dirty="0">
              <a:latin typeface="Arial" panose="020B0604020202020204" pitchFamily="34" charset="0"/>
              <a:cs typeface="Arial" panose="020B0604020202020204" pitchFamily="34" charset="0"/>
            </a:rPr>
            <a:t>, 1790–1830. In F. A. Hayek (Ed.), Capitalism and the historians (pp. 123–167). University of Chicago Press.</a:t>
          </a:r>
        </a:p>
      </dsp:txBody>
      <dsp:txXfrm>
        <a:off x="0" y="0"/>
        <a:ext cx="6728723" cy="642006"/>
      </dsp:txXfrm>
    </dsp:sp>
    <dsp:sp modelId="{AD997A40-DD5E-462B-A6A5-9834657575A4}">
      <dsp:nvSpPr>
        <dsp:cNvPr id="0" name=""/>
        <dsp:cNvSpPr/>
      </dsp:nvSpPr>
      <dsp:spPr>
        <a:xfrm>
          <a:off x="0" y="642006"/>
          <a:ext cx="672872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449F4DB-1646-410C-A871-7CC03AC31DE6}">
      <dsp:nvSpPr>
        <dsp:cNvPr id="0" name=""/>
        <dsp:cNvSpPr/>
      </dsp:nvSpPr>
      <dsp:spPr>
        <a:xfrm>
          <a:off x="0" y="642006"/>
          <a:ext cx="6728723" cy="6420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Arial" panose="020B0604020202020204" pitchFamily="34" charset="0"/>
              <a:cs typeface="Arial" panose="020B0604020202020204" pitchFamily="34" charset="0"/>
            </a:rPr>
            <a:t>Brown, J. C. (1990). The condition of England and the standard of living: Cotton textiles in the Northwest, 1806–1850. </a:t>
          </a:r>
          <a:r>
            <a:rPr lang="en-US" sz="1300" i="1" kern="1200" dirty="0">
              <a:latin typeface="Arial" panose="020B0604020202020204" pitchFamily="34" charset="0"/>
              <a:cs typeface="Arial" panose="020B0604020202020204" pitchFamily="34" charset="0"/>
            </a:rPr>
            <a:t>Journal of Economic History, 50</a:t>
          </a:r>
          <a:r>
            <a:rPr lang="en-US" sz="1300" kern="1200" dirty="0">
              <a:latin typeface="Arial" panose="020B0604020202020204" pitchFamily="34" charset="0"/>
              <a:cs typeface="Arial" panose="020B0604020202020204" pitchFamily="34" charset="0"/>
            </a:rPr>
            <a:t>(3), 591–615. </a:t>
          </a:r>
          <a:r>
            <a:rPr lang="en-US" sz="1300" kern="12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1"/>
            </a:rPr>
            <a:t>https://doi.org/10.1017/S0022050700007290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642006"/>
        <a:ext cx="6728723" cy="642006"/>
      </dsp:txXfrm>
    </dsp:sp>
    <dsp:sp modelId="{709419EC-87AC-479C-9270-0F7CAEB51FC9}">
      <dsp:nvSpPr>
        <dsp:cNvPr id="0" name=""/>
        <dsp:cNvSpPr/>
      </dsp:nvSpPr>
      <dsp:spPr>
        <a:xfrm>
          <a:off x="0" y="1284013"/>
          <a:ext cx="672872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510FC66-A178-4F74-A4CA-E865E366204B}">
      <dsp:nvSpPr>
        <dsp:cNvPr id="0" name=""/>
        <dsp:cNvSpPr/>
      </dsp:nvSpPr>
      <dsp:spPr>
        <a:xfrm>
          <a:off x="0" y="1284013"/>
          <a:ext cx="6728723" cy="6420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Arial" panose="020B0604020202020204" pitchFamily="34" charset="0"/>
              <a:cs typeface="Arial" panose="020B0604020202020204" pitchFamily="34" charset="0"/>
            </a:rPr>
            <a:t>Crafts, N. F. R. (1985). </a:t>
          </a:r>
          <a:r>
            <a:rPr lang="en-US" sz="1300" i="1" kern="1200" dirty="0">
              <a:latin typeface="Arial" panose="020B0604020202020204" pitchFamily="34" charset="0"/>
              <a:cs typeface="Arial" panose="020B0604020202020204" pitchFamily="34" charset="0"/>
            </a:rPr>
            <a:t>British economic growth during the Industrial Revolution</a:t>
          </a:r>
          <a:r>
            <a:rPr lang="en-US" sz="1300" kern="1200" dirty="0">
              <a:latin typeface="Arial" panose="020B0604020202020204" pitchFamily="34" charset="0"/>
              <a:cs typeface="Arial" panose="020B0604020202020204" pitchFamily="34" charset="0"/>
            </a:rPr>
            <a:t>. Oxford University Press.</a:t>
          </a:r>
        </a:p>
      </dsp:txBody>
      <dsp:txXfrm>
        <a:off x="0" y="1284013"/>
        <a:ext cx="6728723" cy="642006"/>
      </dsp:txXfrm>
    </dsp:sp>
    <dsp:sp modelId="{E00D17A2-F367-4DED-811F-35F425A3033B}">
      <dsp:nvSpPr>
        <dsp:cNvPr id="0" name=""/>
        <dsp:cNvSpPr/>
      </dsp:nvSpPr>
      <dsp:spPr>
        <a:xfrm>
          <a:off x="0" y="1926020"/>
          <a:ext cx="672872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F5635D1-4009-422B-9BB0-4D094705A88D}">
      <dsp:nvSpPr>
        <dsp:cNvPr id="0" name=""/>
        <dsp:cNvSpPr/>
      </dsp:nvSpPr>
      <dsp:spPr>
        <a:xfrm>
          <a:off x="0" y="1926020"/>
          <a:ext cx="6728723" cy="6420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Arial" panose="020B0604020202020204" pitchFamily="34" charset="0"/>
              <a:cs typeface="Arial" panose="020B0604020202020204" pitchFamily="34" charset="0"/>
            </a:rPr>
            <a:t>Crafts, N. F. R., &amp; Harley, C. K. (1992). Output growth and the British Industrial Revolution: A restatement of the Crafts-Harley view. </a:t>
          </a:r>
          <a:r>
            <a:rPr lang="en-US" sz="1300" i="1" kern="1200" dirty="0">
              <a:latin typeface="Arial" panose="020B0604020202020204" pitchFamily="34" charset="0"/>
              <a:cs typeface="Arial" panose="020B0604020202020204" pitchFamily="34" charset="0"/>
            </a:rPr>
            <a:t>Economic History Review, 45</a:t>
          </a:r>
          <a:r>
            <a:rPr lang="en-US" sz="1300" kern="1200" dirty="0">
              <a:latin typeface="Arial" panose="020B0604020202020204" pitchFamily="34" charset="0"/>
              <a:cs typeface="Arial" panose="020B0604020202020204" pitchFamily="34" charset="0"/>
            </a:rPr>
            <a:t>(4), 703–730. </a:t>
          </a:r>
          <a:r>
            <a:rPr lang="en-US" sz="1300" kern="12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2"/>
            </a:rPr>
            <a:t>https://doi.org/10.2307/2596727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926020"/>
        <a:ext cx="6728723" cy="642006"/>
      </dsp:txXfrm>
    </dsp:sp>
    <dsp:sp modelId="{145A4224-F3C3-4A91-B5A7-818495555D96}">
      <dsp:nvSpPr>
        <dsp:cNvPr id="0" name=""/>
        <dsp:cNvSpPr/>
      </dsp:nvSpPr>
      <dsp:spPr>
        <a:xfrm>
          <a:off x="0" y="2568027"/>
          <a:ext cx="672872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3C51079-CEE3-4429-A764-5A698BBE8D93}">
      <dsp:nvSpPr>
        <dsp:cNvPr id="0" name=""/>
        <dsp:cNvSpPr/>
      </dsp:nvSpPr>
      <dsp:spPr>
        <a:xfrm>
          <a:off x="0" y="2568027"/>
          <a:ext cx="6728723" cy="6420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Arial" panose="020B0604020202020204" pitchFamily="34" charset="0"/>
              <a:cs typeface="Arial" panose="020B0604020202020204" pitchFamily="34" charset="0"/>
            </a:rPr>
            <a:t>Deane, P. (1979). </a:t>
          </a:r>
          <a:r>
            <a:rPr lang="en-US" sz="1300" i="1" kern="1200" dirty="0">
              <a:latin typeface="Arial" panose="020B0604020202020204" pitchFamily="34" charset="0"/>
              <a:cs typeface="Arial" panose="020B0604020202020204" pitchFamily="34" charset="0"/>
            </a:rPr>
            <a:t>The first industrial revolution</a:t>
          </a:r>
          <a:r>
            <a:rPr lang="en-US" sz="1300" kern="1200" dirty="0">
              <a:latin typeface="Arial" panose="020B0604020202020204" pitchFamily="34" charset="0"/>
              <a:cs typeface="Arial" panose="020B0604020202020204" pitchFamily="34" charset="0"/>
            </a:rPr>
            <a:t>. Cambridge University Press.</a:t>
          </a:r>
        </a:p>
      </dsp:txBody>
      <dsp:txXfrm>
        <a:off x="0" y="2568027"/>
        <a:ext cx="6728723" cy="642006"/>
      </dsp:txXfrm>
    </dsp:sp>
    <dsp:sp modelId="{E48F2C27-7F87-4B0E-B8A6-3E78D7639E68}">
      <dsp:nvSpPr>
        <dsp:cNvPr id="0" name=""/>
        <dsp:cNvSpPr/>
      </dsp:nvSpPr>
      <dsp:spPr>
        <a:xfrm>
          <a:off x="0" y="3210034"/>
          <a:ext cx="672872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AC1C2E-326A-4B4B-9205-2A562F31B2F6}">
      <dsp:nvSpPr>
        <dsp:cNvPr id="0" name=""/>
        <dsp:cNvSpPr/>
      </dsp:nvSpPr>
      <dsp:spPr>
        <a:xfrm>
          <a:off x="0" y="3210034"/>
          <a:ext cx="6728723" cy="6420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Arial" panose="020B0604020202020204" pitchFamily="34" charset="0"/>
              <a:cs typeface="Arial" panose="020B0604020202020204" pitchFamily="34" charset="0"/>
            </a:rPr>
            <a:t>Evans, C. (2014). A world of copper: Introducing Swansea, globalization and the Industrial Revolution. </a:t>
          </a:r>
          <a:r>
            <a:rPr lang="en-US" sz="1300" i="1" kern="1200" dirty="0">
              <a:latin typeface="Arial" panose="020B0604020202020204" pitchFamily="34" charset="0"/>
              <a:cs typeface="Arial" panose="020B0604020202020204" pitchFamily="34" charset="0"/>
            </a:rPr>
            <a:t>Welsh History Review, 27</a:t>
          </a:r>
          <a:r>
            <a:rPr lang="en-US" sz="1300" kern="1200" dirty="0">
              <a:latin typeface="Arial" panose="020B0604020202020204" pitchFamily="34" charset="0"/>
              <a:cs typeface="Arial" panose="020B0604020202020204" pitchFamily="34" charset="0"/>
            </a:rPr>
            <a:t>(1), 85–91.</a:t>
          </a:r>
        </a:p>
      </dsp:txBody>
      <dsp:txXfrm>
        <a:off x="0" y="3210034"/>
        <a:ext cx="6728723" cy="642006"/>
      </dsp:txXfrm>
    </dsp:sp>
    <dsp:sp modelId="{1B2640E8-2826-4856-B6EB-F729C905652E}">
      <dsp:nvSpPr>
        <dsp:cNvPr id="0" name=""/>
        <dsp:cNvSpPr/>
      </dsp:nvSpPr>
      <dsp:spPr>
        <a:xfrm>
          <a:off x="0" y="3852041"/>
          <a:ext cx="672872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8C130A6-5907-4ED9-BE9B-16D507659CD1}">
      <dsp:nvSpPr>
        <dsp:cNvPr id="0" name=""/>
        <dsp:cNvSpPr/>
      </dsp:nvSpPr>
      <dsp:spPr>
        <a:xfrm>
          <a:off x="0" y="3852041"/>
          <a:ext cx="6728723" cy="6420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Arial" panose="020B0604020202020204" pitchFamily="34" charset="0"/>
              <a:cs typeface="Arial" panose="020B0604020202020204" pitchFamily="34" charset="0"/>
            </a:rPr>
            <a:t>Historic UK. (2020). </a:t>
          </a:r>
          <a:r>
            <a:rPr lang="en-US" sz="1300" i="1" kern="1200" dirty="0">
              <a:latin typeface="Arial" panose="020B0604020202020204" pitchFamily="34" charset="0"/>
              <a:cs typeface="Arial" panose="020B0604020202020204" pitchFamily="34" charset="0"/>
            </a:rPr>
            <a:t>Timeline of the Industrial Revolution</a:t>
          </a:r>
          <a:r>
            <a:rPr lang="en-US" sz="1300" kern="1200" dirty="0">
              <a:latin typeface="Arial" panose="020B0604020202020204" pitchFamily="34" charset="0"/>
              <a:cs typeface="Arial" panose="020B0604020202020204" pitchFamily="34" charset="0"/>
            </a:rPr>
            <a:t>. Retrieved January 21, 2020, from </a:t>
          </a:r>
          <a:r>
            <a:rPr lang="en-US" sz="1300" kern="12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3"/>
            </a:rPr>
            <a:t>https://www.historic-uk.com/HistoryUK/HistoryofBritain/Timeline-Industrial-Revolution/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852041"/>
        <a:ext cx="6728723" cy="642006"/>
      </dsp:txXfrm>
    </dsp:sp>
    <dsp:sp modelId="{670841E2-F129-4FEC-AE62-CB68FA16A5F1}">
      <dsp:nvSpPr>
        <dsp:cNvPr id="0" name=""/>
        <dsp:cNvSpPr/>
      </dsp:nvSpPr>
      <dsp:spPr>
        <a:xfrm>
          <a:off x="0" y="4494048"/>
          <a:ext cx="672872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BE86242-4F81-4D6E-B4E2-A08B06317024}">
      <dsp:nvSpPr>
        <dsp:cNvPr id="0" name=""/>
        <dsp:cNvSpPr/>
      </dsp:nvSpPr>
      <dsp:spPr>
        <a:xfrm>
          <a:off x="0" y="4494048"/>
          <a:ext cx="6728723" cy="6420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Arial" panose="020B0604020202020204" pitchFamily="34" charset="0"/>
              <a:cs typeface="Arial" panose="020B0604020202020204" pitchFamily="34" charset="0"/>
            </a:rPr>
            <a:t>Hughes, S. (2008). The characteristics of extractive and smelting landscapes of the Industrial Revolution at Swansea and Blaenavon. </a:t>
          </a:r>
          <a:r>
            <a:rPr lang="en-US" sz="1300" i="1" kern="1200" dirty="0">
              <a:latin typeface="Arial" panose="020B0604020202020204" pitchFamily="34" charset="0"/>
              <a:cs typeface="Arial" panose="020B0604020202020204" pitchFamily="34" charset="0"/>
            </a:rPr>
            <a:t>Landscape History, 30</a:t>
          </a:r>
          <a:r>
            <a:rPr lang="en-US" sz="1300" kern="1200" dirty="0">
              <a:latin typeface="Arial" panose="020B0604020202020204" pitchFamily="34" charset="0"/>
              <a:cs typeface="Arial" panose="020B0604020202020204" pitchFamily="34" charset="0"/>
            </a:rPr>
            <a:t>(1), 21–47. </a:t>
          </a:r>
          <a:r>
            <a:rPr lang="en-US" sz="1300" kern="12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4"/>
            </a:rPr>
            <a:t>https://doi.org/10.1080/01433768.2008.10594598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494048"/>
        <a:ext cx="6728723" cy="6420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30790-AEFC-44A3-A72C-F0B5E41C7DDE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AF461-C0A5-4227-B4A8-E0C1953808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55289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30790-AEFC-44A3-A72C-F0B5E41C7DDE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AF461-C0A5-4227-B4A8-E0C1953808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682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30790-AEFC-44A3-A72C-F0B5E41C7DDE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AF461-C0A5-4227-B4A8-E0C1953808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4765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30790-AEFC-44A3-A72C-F0B5E41C7DDE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AF461-C0A5-4227-B4A8-E0C1953808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65633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30790-AEFC-44A3-A72C-F0B5E41C7DDE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AF461-C0A5-4227-B4A8-E0C19538088A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9506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30790-AEFC-44A3-A72C-F0B5E41C7DDE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AF461-C0A5-4227-B4A8-E0C1953808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8272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30790-AEFC-44A3-A72C-F0B5E41C7DDE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AF461-C0A5-4227-B4A8-E0C1953808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80511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30790-AEFC-44A3-A72C-F0B5E41C7DDE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AF461-C0A5-4227-B4A8-E0C1953808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89387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F8A30790-AEFC-44A3-A72C-F0B5E41C7DDE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AF461-C0A5-4227-B4A8-E0C1953808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5776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30790-AEFC-44A3-A72C-F0B5E41C7DDE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AF461-C0A5-4227-B4A8-E0C1953808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0576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30790-AEFC-44A3-A72C-F0B5E41C7DDE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AF461-C0A5-4227-B4A8-E0C1953808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7196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F8A30790-AEFC-44A3-A72C-F0B5E41C7DDE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10AF461-C0A5-4227-B4A8-E0C1953808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952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diagramLayout" Target="../diagrams/layout2.xml"/><Relationship Id="rId7" Type="http://schemas.openxmlformats.org/officeDocument/2006/relationships/image" Target="../media/image5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7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02FB67-A2D4-77E5-87F8-B87EFBF165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71787" y="4610614"/>
            <a:ext cx="4486656" cy="1645920"/>
          </a:xfrm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r>
              <a:rPr lang="en-US" sz="3000" dirty="0">
                <a:solidFill>
                  <a:schemeClr val="bg1">
                    <a:lumMod val="95000"/>
                    <a:lumOff val="5000"/>
                  </a:schemeClr>
                </a:solidFill>
                <a:latin typeface="Arial Black" panose="020B0A04020102020204" pitchFamily="34" charset="0"/>
              </a:rPr>
              <a:t>Industrial revolution presentation </a:t>
            </a:r>
            <a:endParaRPr lang="en-GB" sz="3000" dirty="0">
              <a:solidFill>
                <a:schemeClr val="bg1">
                  <a:lumMod val="95000"/>
                  <a:lumOff val="5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B40AC8-DD49-793C-BDA6-24EEB76357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0070" y="253299"/>
            <a:ext cx="2300881" cy="875511"/>
          </a:xfrm>
        </p:spPr>
        <p:txBody>
          <a:bodyPr>
            <a:normAutofit/>
          </a:bodyPr>
          <a:lstStyle/>
          <a:p>
            <a:r>
              <a:rPr lang="en-US" sz="1800" dirty="0">
                <a:solidFill>
                  <a:schemeClr val="bg1">
                    <a:lumMod val="95000"/>
                    <a:lumOff val="5000"/>
                  </a:schemeClr>
                </a:solidFill>
                <a:latin typeface="Arial Black" panose="020B0A04020102020204" pitchFamily="34" charset="0"/>
              </a:rPr>
              <a:t>Valentina Filip </a:t>
            </a:r>
            <a:endParaRPr lang="en-GB" sz="1800" dirty="0">
              <a:solidFill>
                <a:schemeClr val="bg1">
                  <a:lumMod val="95000"/>
                  <a:lumOff val="5000"/>
                </a:schemeClr>
              </a:solidFill>
              <a:latin typeface="Arial Black" panose="020B0A040201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B55D928-7A50-5E54-C4ED-4AFDA4E1CA1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999" r="14203" b="-1"/>
          <a:stretch/>
        </p:blipFill>
        <p:spPr>
          <a:xfrm>
            <a:off x="4491980" y="350128"/>
            <a:ext cx="6659495" cy="3433472"/>
          </a:xfrm>
          <a:prstGeom prst="rect">
            <a:avLst/>
          </a:prstGeom>
          <a:effectLst>
            <a:glow rad="228600">
              <a:schemeClr val="accent3">
                <a:satMod val="175000"/>
                <a:alpha val="40000"/>
              </a:schemeClr>
            </a:glow>
          </a:effectLst>
          <a:scene3d>
            <a:camera prst="perspectiveHeroicExtremeLeftFacing"/>
            <a:lightRig rig="threePt" dir="t"/>
          </a:scene3d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46E3043-FD1C-E728-1EAD-1FA262293CB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793" r="14781"/>
          <a:stretch/>
        </p:blipFill>
        <p:spPr>
          <a:xfrm>
            <a:off x="104066" y="1637646"/>
            <a:ext cx="6659496" cy="3424518"/>
          </a:xfrm>
          <a:prstGeom prst="rect">
            <a:avLst/>
          </a:prstGeom>
          <a:effectLst>
            <a:glow rad="228600">
              <a:schemeClr val="accent3">
                <a:satMod val="175000"/>
                <a:alpha val="40000"/>
              </a:schemeClr>
            </a:glow>
          </a:effectLst>
          <a:scene3d>
            <a:camera prst="perspectiveContrastingRightFacing"/>
            <a:lightRig rig="threePt" dir="t"/>
          </a:scene3d>
        </p:spPr>
      </p:pic>
    </p:spTree>
    <p:extLst>
      <p:ext uri="{BB962C8B-B14F-4D97-AF65-F5344CB8AC3E}">
        <p14:creationId xmlns:p14="http://schemas.microsoft.com/office/powerpoint/2010/main" val="21718389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C58162-3204-CC14-C4F4-CC0DE7D86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800" y="2681103"/>
            <a:ext cx="4300832" cy="1495794"/>
          </a:xfrm>
          <a:noFill/>
          <a:ln>
            <a:solidFill>
              <a:schemeClr val="bg1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>
            <a:noAutofit/>
          </a:bodyPr>
          <a:lstStyle/>
          <a:p>
            <a:r>
              <a:rPr lang="en-US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 Black" panose="020B0A04020102020204" pitchFamily="34" charset="0"/>
              </a:rPr>
              <a:t>Exploring Industrial Revolution's Transformative Effects</a:t>
            </a:r>
            <a:endParaRPr lang="en-GB" sz="2000" dirty="0">
              <a:solidFill>
                <a:schemeClr val="tx1">
                  <a:lumMod val="95000"/>
                  <a:lumOff val="5000"/>
                </a:schemeClr>
              </a:solidFill>
              <a:latin typeface="Arial Black" panose="020B0A040201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DBB959A-B55D-9039-A39D-33B0828868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1921340"/>
              </p:ext>
            </p:extLst>
          </p:nvPr>
        </p:nvGraphicFramePr>
        <p:xfrm>
          <a:off x="5619750" y="965200"/>
          <a:ext cx="5607050" cy="492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A25D351B-456F-5374-5C6F-1761D35A76B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644" y="4445886"/>
            <a:ext cx="2973472" cy="2143125"/>
          </a:xfrm>
          <a:prstGeom prst="rect">
            <a:avLst/>
          </a:prstGeom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A92B2B0-B892-CBE8-1A22-9A0AA1F1BAE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65200" y="268989"/>
            <a:ext cx="2865916" cy="2036309"/>
          </a:xfrm>
          <a:prstGeom prst="rect">
            <a:avLst/>
          </a:prstGeom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5008116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D01598-809C-281C-B1E7-ACADBAC7F7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348" y="2681103"/>
            <a:ext cx="4231465" cy="1495794"/>
          </a:xfrm>
          <a:noFill/>
          <a:ln>
            <a:solidFill>
              <a:schemeClr val="bg1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>
            <a:normAutofit/>
          </a:bodyPr>
          <a:lstStyle/>
          <a:p>
            <a:r>
              <a:rPr lang="en-US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 Black" panose="020B0A04020102020204" pitchFamily="34" charset="0"/>
              </a:rPr>
              <a:t>Llanelli's Industrial Growth in 19th Century</a:t>
            </a:r>
            <a:endParaRPr lang="en-GB" sz="2000" dirty="0">
              <a:solidFill>
                <a:schemeClr val="tx1">
                  <a:lumMod val="95000"/>
                  <a:lumOff val="5000"/>
                </a:schemeClr>
              </a:solidFill>
              <a:latin typeface="Arial Black" panose="020B0A040201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1E21846-D82C-A1CF-36FD-952A86098F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6212411"/>
              </p:ext>
            </p:extLst>
          </p:nvPr>
        </p:nvGraphicFramePr>
        <p:xfrm>
          <a:off x="5619750" y="965200"/>
          <a:ext cx="5607050" cy="492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3E208423-4074-43F6-EC9D-A2948178C58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1338" y="277473"/>
            <a:ext cx="2812568" cy="1987003"/>
          </a:xfrm>
          <a:prstGeom prst="rect">
            <a:avLst/>
          </a:prstGeom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A63B909-A8D5-DEA7-D5D4-36739729FEE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51339" y="4593523"/>
            <a:ext cx="2812568" cy="1987004"/>
          </a:xfrm>
          <a:prstGeom prst="rect">
            <a:avLst/>
          </a:prstGeom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22127757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38C86E-3529-B907-1083-59EB87D4FC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412" y="2490972"/>
            <a:ext cx="4300832" cy="1685925"/>
          </a:xfrm>
          <a:noFill/>
          <a:ln>
            <a:solidFill>
              <a:schemeClr val="bg1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>
            <a:noAutofit/>
          </a:bodyPr>
          <a:lstStyle/>
          <a:p>
            <a:r>
              <a:rPr lang="en-US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 Black" panose="020B0A04020102020204" pitchFamily="34" charset="0"/>
              </a:rPr>
              <a:t>Copperopolis" and Industrial Revolution in Swansea and Llanelli</a:t>
            </a:r>
            <a:endParaRPr lang="en-GB" sz="2000" dirty="0">
              <a:solidFill>
                <a:schemeClr val="tx1">
                  <a:lumMod val="95000"/>
                  <a:lumOff val="5000"/>
                </a:schemeClr>
              </a:solidFill>
              <a:latin typeface="Arial Black" panose="020B0A040201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187DA8-B2C3-2835-DE13-0E253BE187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7084849"/>
              </p:ext>
            </p:extLst>
          </p:nvPr>
        </p:nvGraphicFramePr>
        <p:xfrm>
          <a:off x="5619750" y="965200"/>
          <a:ext cx="5607050" cy="492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FE7BE89B-F988-478D-C354-ADDB07365DC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15845" y="469014"/>
            <a:ext cx="2628900" cy="1743075"/>
          </a:xfrm>
          <a:prstGeom prst="rect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5F4CF44-D808-B2FB-B932-27E71E36AFB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5845" y="4703061"/>
            <a:ext cx="2762159" cy="1685925"/>
          </a:xfrm>
          <a:prstGeom prst="rect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37671361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10C44-6BAE-6E2E-0A65-3F35E6B12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2681103"/>
            <a:ext cx="3363974" cy="1495794"/>
          </a:xfrm>
          <a:noFill/>
          <a:ln>
            <a:solidFill>
              <a:schemeClr val="bg1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>
            <a:normAutofit/>
          </a:bodyPr>
          <a:lstStyle/>
          <a:p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  <a:latin typeface="Arial Black" panose="020B0A04020102020204" pitchFamily="34" charset="0"/>
              </a:rPr>
              <a:t>References 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  <a:latin typeface="Arial Black" panose="020B0A040201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6422D05-70AD-B903-DF07-A074C726D3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9226076"/>
              </p:ext>
            </p:extLst>
          </p:nvPr>
        </p:nvGraphicFramePr>
        <p:xfrm>
          <a:off x="5145865" y="756745"/>
          <a:ext cx="6728723" cy="51360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21904942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577</TotalTime>
  <Words>455</Words>
  <Application>Microsoft Office PowerPoint</Application>
  <PresentationFormat>Widescreen</PresentationFormat>
  <Paragraphs>26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Arial Black</vt:lpstr>
      <vt:lpstr>Gill Sans MT</vt:lpstr>
      <vt:lpstr>Parcel</vt:lpstr>
      <vt:lpstr>Industrial revolution presentation </vt:lpstr>
      <vt:lpstr>Exploring Industrial Revolution's Transformative Effects</vt:lpstr>
      <vt:lpstr>Llanelli's Industrial Growth in 19th Century</vt:lpstr>
      <vt:lpstr>Copperopolis" and Industrial Revolution in Swansea and Llanelli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2</cp:revision>
  <dcterms:created xsi:type="dcterms:W3CDTF">2025-01-22T00:54:56Z</dcterms:created>
  <dcterms:modified xsi:type="dcterms:W3CDTF">2025-01-22T10:32:13Z</dcterms:modified>
</cp:coreProperties>
</file>