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41" r:id="rId4"/>
  </p:sldMasterIdLst>
  <p:notesMasterIdLst>
    <p:notesMasterId r:id="rId10"/>
  </p:notesMasterIdLst>
  <p:handoutMasterIdLst>
    <p:handoutMasterId r:id="rId11"/>
  </p:handoutMasterIdLst>
  <p:sldIdLst>
    <p:sldId id="532" r:id="rId5"/>
    <p:sldId id="460" r:id="rId6"/>
    <p:sldId id="545" r:id="rId7"/>
    <p:sldId id="547" r:id="rId8"/>
    <p:sldId id="452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9F3CB"/>
    <a:srgbClr val="D42CD5"/>
    <a:srgbClr val="FFDCE9"/>
    <a:srgbClr val="A6FFB2"/>
    <a:srgbClr val="FFA3FA"/>
    <a:srgbClr val="FDFFB9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87"/>
    <p:restoredTop sz="95940" autoAdjust="0"/>
  </p:normalViewPr>
  <p:slideViewPr>
    <p:cSldViewPr snapToGrid="0" snapToObjects="1">
      <p:cViewPr>
        <p:scale>
          <a:sx n="79" d="100"/>
          <a:sy n="79" d="100"/>
        </p:scale>
        <p:origin x="760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11/7/24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07/11/24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11/7/24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2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latin typeface="American Typewriter" panose="02090604020004020304" pitchFamily="18" charset="77"/>
              </a:rPr>
              <a:t>Disgrifio</a:t>
            </a:r>
            <a:r>
              <a:rPr lang="en-US" sz="7500" b="1" cap="none" dirty="0">
                <a:latin typeface="American Typewriter" panose="02090604020004020304" pitchFamily="18" charset="77"/>
              </a:rPr>
              <a:t> </a:t>
            </a:r>
          </a:p>
          <a:p>
            <a:pPr algn="ctr"/>
            <a:r>
              <a:rPr lang="en-US" sz="7500" b="1" cap="none" dirty="0">
                <a:latin typeface="American Typewriter" panose="02090604020004020304" pitchFamily="18" charset="77"/>
              </a:rPr>
              <a:t>person</a:t>
            </a:r>
          </a:p>
          <a:p>
            <a:pPr algn="ctr"/>
            <a:r>
              <a:rPr lang="en-US" sz="4500" b="1" i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  <a:p>
            <a:pPr algn="ctr"/>
            <a:r>
              <a:rPr lang="en-US" sz="4500" b="1" i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a </a:t>
            </a:r>
            <a:r>
              <a:rPr lang="en-US" sz="4500" b="1" i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person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696" y="5108932"/>
            <a:ext cx="5067580" cy="1636970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>
              <a:lnSpc>
                <a:spcPct val="150000"/>
              </a:lnSpc>
            </a:pPr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 _______ gyda fi.   =   I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 ________ gyda fe. = He has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 ________ gyda hi.  = She has ________ .</a:t>
            </a:r>
          </a:p>
          <a:p>
            <a:pPr algn="ctr">
              <a:lnSpc>
                <a:spcPct val="150000"/>
              </a:lnSpc>
            </a:pP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0" y="-538951"/>
            <a:ext cx="12299859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latin typeface="American Typewriter" panose="02090604020004020304" pitchFamily="18" charset="77"/>
              </a:rPr>
              <a:t>Disgrifio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>
                <a:latin typeface="American Typewriter" panose="02090604020004020304" pitchFamily="18" charset="77"/>
              </a:rPr>
              <a:t>person 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amser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presennol</a:t>
            </a:r>
            <a:endParaRPr lang="en-US" sz="3200" b="1" cap="none" dirty="0">
              <a:latin typeface="American Typewriter" panose="02090604020004020304" pitchFamily="18" charset="77"/>
            </a:endParaRPr>
          </a:p>
          <a:p>
            <a:pPr algn="ctr"/>
            <a:r>
              <a:rPr lang="en-US" sz="3200" b="1" i="1" cap="none" dirty="0">
                <a:latin typeface="American Typewriter" panose="02090604020004020304" pitchFamily="18" charset="77"/>
              </a:rPr>
              <a:t>Describing a person – present tense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6220704"/>
              </p:ext>
            </p:extLst>
          </p:nvPr>
        </p:nvGraphicFramePr>
        <p:xfrm>
          <a:off x="1267043" y="964066"/>
          <a:ext cx="9657913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9657913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1783" y="5108932"/>
            <a:ext cx="6290552" cy="1636969"/>
          </a:xfrm>
          <a:prstGeom prst="homePlate">
            <a:avLst>
              <a:gd name="adj" fmla="val 30763"/>
            </a:avLst>
          </a:prstGeom>
          <a:solidFill>
            <a:srgbClr val="D9F3CB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 gyda fi.   =   I don’t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fe. =    He doesn’t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hi.  =    She doesn’t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7506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662B1-57BE-E2D0-209C-DA1F320C2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00A1AB3B-310C-BE2B-165E-5F9CDD2BB3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696" y="5108932"/>
            <a:ext cx="5067580" cy="1636970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>
              <a:lnSpc>
                <a:spcPct val="150000"/>
              </a:lnSpc>
            </a:pPr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 _______ gyda fi.   =   I had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 ________ gyda hi.  = She had ________ .</a:t>
            </a:r>
          </a:p>
          <a:p>
            <a:pPr algn="ctr">
              <a:lnSpc>
                <a:spcPct val="150000"/>
              </a:lnSpc>
            </a:pP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36D78A2C-A9EA-2704-EFD5-172DF46FE443}"/>
              </a:ext>
            </a:extLst>
          </p:cNvPr>
          <p:cNvSpPr txBox="1">
            <a:spLocks/>
          </p:cNvSpPr>
          <p:nvPr/>
        </p:nvSpPr>
        <p:spPr>
          <a:xfrm>
            <a:off x="0" y="-538951"/>
            <a:ext cx="12299859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latin typeface="American Typewriter" panose="02090604020004020304" pitchFamily="18" charset="77"/>
              </a:rPr>
              <a:t>Disgrifio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>
                <a:latin typeface="American Typewriter" panose="02090604020004020304" pitchFamily="18" charset="77"/>
              </a:rPr>
              <a:t>person 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amser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amherffaith</a:t>
            </a:r>
            <a:endParaRPr lang="en-US" sz="3200" b="1" cap="none" dirty="0">
              <a:latin typeface="American Typewriter" panose="02090604020004020304" pitchFamily="18" charset="77"/>
            </a:endParaRPr>
          </a:p>
          <a:p>
            <a:pPr algn="ctr"/>
            <a:r>
              <a:rPr lang="en-US" sz="3200" b="1" i="1" cap="none" dirty="0">
                <a:latin typeface="American Typewriter" panose="02090604020004020304" pitchFamily="18" charset="77"/>
              </a:rPr>
              <a:t>Describing a person – imperfect tense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CB7CFE-DC0D-297D-2EEE-71C8EBBF9E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8180532"/>
              </p:ext>
            </p:extLst>
          </p:nvPr>
        </p:nvGraphicFramePr>
        <p:xfrm>
          <a:off x="1267043" y="964066"/>
          <a:ext cx="9657913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9657913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Roedd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Oedd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Oedd./Nac oedd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266D9267-9E0A-C303-C8E3-45A8C45EF9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5108932"/>
            <a:ext cx="6423535" cy="1636969"/>
          </a:xfrm>
          <a:prstGeom prst="homePlate">
            <a:avLst>
              <a:gd name="adj" fmla="val 30763"/>
            </a:avLst>
          </a:prstGeom>
          <a:solidFill>
            <a:srgbClr val="D9F3CB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 gyda fi.   =   I didn’t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fe. =    He didn’t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hi.  =    She didn’t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751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9FDA879-A46B-23A9-99DF-42990C7146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681589"/>
              </p:ext>
            </p:extLst>
          </p:nvPr>
        </p:nvGraphicFramePr>
        <p:xfrm>
          <a:off x="131535" y="1891533"/>
          <a:ext cx="5719530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719530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71535" y="202798"/>
            <a:ext cx="1567473" cy="1174091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312934" y="2032019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792987" y="2032019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1273040" y="1998769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Mae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gwyrdd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792987" y="3088136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312934" y="3088136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792987" y="4144253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312934" y="4176911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792987" y="5104360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312934" y="5104360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1273040" y="3054745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Mae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brown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fi/ fe / hi..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1273040" y="4082458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Mae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tywyll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1273040" y="5071111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Mae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glas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174689" y="0"/>
            <a:ext cx="3080583" cy="10308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75F374-7046-C56C-D11F-28B9830F149B}"/>
              </a:ext>
            </a:extLst>
          </p:cNvPr>
          <p:cNvSpPr txBox="1"/>
          <p:nvPr/>
        </p:nvSpPr>
        <p:spPr>
          <a:xfrm>
            <a:off x="1273040" y="2272046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Roedd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gwyrdd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BED296-CC21-F5DC-8745-D202A890322E}"/>
              </a:ext>
            </a:extLst>
          </p:cNvPr>
          <p:cNvSpPr txBox="1"/>
          <p:nvPr/>
        </p:nvSpPr>
        <p:spPr>
          <a:xfrm>
            <a:off x="1273040" y="3328022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Roedd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brown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E50D460-F20D-D287-4E56-E218F9A303AD}"/>
              </a:ext>
            </a:extLst>
          </p:cNvPr>
          <p:cNvSpPr txBox="1"/>
          <p:nvPr/>
        </p:nvSpPr>
        <p:spPr>
          <a:xfrm>
            <a:off x="1273040" y="4355735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Roedd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tywyll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6D53FF3-EA37-795A-7BAD-59AA30FE6007}"/>
              </a:ext>
            </a:extLst>
          </p:cNvPr>
          <p:cNvSpPr txBox="1"/>
          <p:nvPr/>
        </p:nvSpPr>
        <p:spPr>
          <a:xfrm>
            <a:off x="1273040" y="5344388"/>
            <a:ext cx="4578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Roedd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llygaid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glas </a:t>
            </a:r>
            <a:r>
              <a:rPr kumimoji="0" lang="es-ES_tradnl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gyda</a:t>
            </a:r>
            <a:r>
              <a:rPr kumimoji="0" lang="es-ES_tradnl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American Typewriter" panose="02090604020004020304" pitchFamily="18" charset="77"/>
              </a:rPr>
              <a:t> fi / fe / hi.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American Typewriter" panose="02090604020004020304" pitchFamily="18" charset="77"/>
            </a:endParaRPr>
          </a:p>
        </p:txBody>
      </p:sp>
      <p:sp>
        <p:nvSpPr>
          <p:cNvPr id="39" name="Title 6">
            <a:extLst>
              <a:ext uri="{FF2B5EF4-FFF2-40B4-BE49-F238E27FC236}">
                <a16:creationId xmlns:a16="http://schemas.microsoft.com/office/drawing/2014/main" id="{577EFCD2-DA04-B27D-1749-04958A9C4AEF}"/>
              </a:ext>
            </a:extLst>
          </p:cNvPr>
          <p:cNvSpPr txBox="1">
            <a:spLocks/>
          </p:cNvSpPr>
          <p:nvPr/>
        </p:nvSpPr>
        <p:spPr>
          <a:xfrm>
            <a:off x="8343480" y="0"/>
            <a:ext cx="3080583" cy="10308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Gwallt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  <p:pic>
        <p:nvPicPr>
          <p:cNvPr id="44" name="Content Placeholder 3" descr="pelo.jpg">
            <a:extLst>
              <a:ext uri="{FF2B5EF4-FFF2-40B4-BE49-F238E27FC236}">
                <a16:creationId xmlns:a16="http://schemas.microsoft.com/office/drawing/2014/main" id="{DADCE38A-DC81-77BE-31EC-9BA5F885E846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562166" y="202798"/>
            <a:ext cx="1363617" cy="1425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5" name="Picture 44" descr="Text&#10;&#10;Description automatically generated">
            <a:extLst>
              <a:ext uri="{FF2B5EF4-FFF2-40B4-BE49-F238E27FC236}">
                <a16:creationId xmlns:a16="http://schemas.microsoft.com/office/drawing/2014/main" id="{6FCFB847-316F-49A2-BAC8-9BDD02C764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075" y="1224741"/>
            <a:ext cx="4622033" cy="2709691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755AB5A-F550-BD72-67CC-D1BE144335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314" y="3899682"/>
            <a:ext cx="3859469" cy="267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2515</TotalTime>
  <Words>478</Words>
  <Application>Microsoft Macintosh PowerPoint</Application>
  <PresentationFormat>Widescreen</PresentationFormat>
  <Paragraphs>68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</vt:i4>
      </vt:variant>
    </vt:vector>
  </HeadingPairs>
  <TitlesOfParts>
    <vt:vector size="15" baseType="lpstr">
      <vt:lpstr>American Typewriter</vt:lpstr>
      <vt:lpstr>Arial</vt:lpstr>
      <vt:lpstr>Bebas Neue</vt:lpstr>
      <vt:lpstr>Calibri</vt:lpstr>
      <vt:lpstr>Cambria</vt:lpstr>
      <vt:lpstr>Della Respira</vt:lpstr>
      <vt:lpstr>Cover and End Slide Master</vt:lpstr>
      <vt:lpstr>Contents Slide Master</vt:lpstr>
      <vt:lpstr>Section Break Slide Master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78</cp:revision>
  <dcterms:created xsi:type="dcterms:W3CDTF">2020-11-11T19:03:30Z</dcterms:created>
  <dcterms:modified xsi:type="dcterms:W3CDTF">2024-11-07T12:53:59Z</dcterms:modified>
</cp:coreProperties>
</file>