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89495A-29F8-451B-831B-B2DAEA1F1BD7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F92E38A-9D07-441C-ABF4-AB96CD3ED01A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Steam power and the development of better smelting processes transformed levels of production.</a:t>
          </a:r>
        </a:p>
      </dgm:t>
    </dgm:pt>
    <dgm:pt modelId="{94C74B28-7DEF-41CC-8476-FAE7BC028D8A}" type="parTrans" cxnId="{BB1F23D2-AC81-412E-BCA2-F6E0DF9B42E5}">
      <dgm:prSet/>
      <dgm:spPr/>
      <dgm:t>
        <a:bodyPr/>
        <a:lstStyle/>
        <a:p>
          <a:endParaRPr lang="en-US"/>
        </a:p>
      </dgm:t>
    </dgm:pt>
    <dgm:pt modelId="{B15B9FED-0BA3-4D4B-A941-0FF452505074}" type="sibTrans" cxnId="{BB1F23D2-AC81-412E-BCA2-F6E0DF9B42E5}">
      <dgm:prSet/>
      <dgm:spPr/>
      <dgm:t>
        <a:bodyPr/>
        <a:lstStyle/>
        <a:p>
          <a:endParaRPr lang="en-US"/>
        </a:p>
      </dgm:t>
    </dgm:pt>
    <dgm:pt modelId="{5EC57A99-EBF9-49C8-BA6F-8C42BA7924E6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Large migrant workforces made up of peasant laborers from rural Wales, Ireland and Cornwall.</a:t>
          </a:r>
        </a:p>
      </dgm:t>
    </dgm:pt>
    <dgm:pt modelId="{5B885C64-E45B-4AEE-8569-73C81087AC32}" type="parTrans" cxnId="{8DD8F18D-2FDF-48C5-9FD3-2F1E978B08DD}">
      <dgm:prSet/>
      <dgm:spPr/>
      <dgm:t>
        <a:bodyPr/>
        <a:lstStyle/>
        <a:p>
          <a:endParaRPr lang="en-US"/>
        </a:p>
      </dgm:t>
    </dgm:pt>
    <dgm:pt modelId="{6474DD23-1713-4D25-B299-B5D4C96BD346}" type="sibTrans" cxnId="{8DD8F18D-2FDF-48C5-9FD3-2F1E978B08DD}">
      <dgm:prSet/>
      <dgm:spPr/>
      <dgm:t>
        <a:bodyPr/>
        <a:lstStyle/>
        <a:p>
          <a:endParaRPr lang="en-US"/>
        </a:p>
      </dgm:t>
    </dgm:pt>
    <dgm:pt modelId="{85FDBAAF-4898-4944-BE61-D29D34F80A52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Improvements in transportation: the Swansea Canal (1798), railway, dock systems.</a:t>
          </a:r>
        </a:p>
      </dgm:t>
    </dgm:pt>
    <dgm:pt modelId="{F7F6B6F6-0483-4DE3-9E92-FE58D9D375C6}" type="parTrans" cxnId="{AF19B463-E002-45D4-88C2-E6DA88276CD2}">
      <dgm:prSet/>
      <dgm:spPr/>
      <dgm:t>
        <a:bodyPr/>
        <a:lstStyle/>
        <a:p>
          <a:endParaRPr lang="en-US"/>
        </a:p>
      </dgm:t>
    </dgm:pt>
    <dgm:pt modelId="{565790BF-2B55-446B-B4B8-0BD813E80B05}" type="sibTrans" cxnId="{AF19B463-E002-45D4-88C2-E6DA88276CD2}">
      <dgm:prSet/>
      <dgm:spPr/>
      <dgm:t>
        <a:bodyPr/>
        <a:lstStyle/>
        <a:p>
          <a:endParaRPr lang="en-US"/>
        </a:p>
      </dgm:t>
    </dgm:pt>
    <dgm:pt modelId="{A840E51D-BE42-4D15-B91A-6BA86BA2BF56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Industrial diversification: nickel, cobalt, tinplate and steel by the late 1800s.</a:t>
          </a:r>
        </a:p>
      </dgm:t>
    </dgm:pt>
    <dgm:pt modelId="{8F013A97-DD38-4755-B032-DD8ECCF1E9FC}" type="parTrans" cxnId="{DDE79E85-22FD-4F71-BE0C-4C8BFA189AF2}">
      <dgm:prSet/>
      <dgm:spPr/>
      <dgm:t>
        <a:bodyPr/>
        <a:lstStyle/>
        <a:p>
          <a:endParaRPr lang="en-US"/>
        </a:p>
      </dgm:t>
    </dgm:pt>
    <dgm:pt modelId="{F50589B1-AB50-4E76-9C83-FB38568850DE}" type="sibTrans" cxnId="{DDE79E85-22FD-4F71-BE0C-4C8BFA189AF2}">
      <dgm:prSet/>
      <dgm:spPr/>
      <dgm:t>
        <a:bodyPr/>
        <a:lstStyle/>
        <a:p>
          <a:endParaRPr lang="en-US"/>
        </a:p>
      </dgm:t>
    </dgm:pt>
    <dgm:pt modelId="{F71B0FA6-AA9E-433F-8BF4-24F4D4A41F52}" type="pres">
      <dgm:prSet presAssocID="{DB89495A-29F8-451B-831B-B2DAEA1F1BD7}" presName="linear" presStyleCnt="0">
        <dgm:presLayoutVars>
          <dgm:animLvl val="lvl"/>
          <dgm:resizeHandles val="exact"/>
        </dgm:presLayoutVars>
      </dgm:prSet>
      <dgm:spPr/>
    </dgm:pt>
    <dgm:pt modelId="{40480ACF-FDDB-492E-BC45-68D0078614A1}" type="pres">
      <dgm:prSet presAssocID="{EF92E38A-9D07-441C-ABF4-AB96CD3ED01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8859100-4FF4-460B-BCBF-374D8BEC9446}" type="pres">
      <dgm:prSet presAssocID="{B15B9FED-0BA3-4D4B-A941-0FF452505074}" presName="spacer" presStyleCnt="0"/>
      <dgm:spPr/>
    </dgm:pt>
    <dgm:pt modelId="{F27BEBC3-99EB-42F6-A568-A1D9F1197C50}" type="pres">
      <dgm:prSet presAssocID="{5EC57A99-EBF9-49C8-BA6F-8C42BA7924E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9C963E2-DCF4-4A19-BB1A-168B681C684A}" type="pres">
      <dgm:prSet presAssocID="{6474DD23-1713-4D25-B299-B5D4C96BD346}" presName="spacer" presStyleCnt="0"/>
      <dgm:spPr/>
    </dgm:pt>
    <dgm:pt modelId="{DA369D01-02C6-4923-BFED-EA218962F052}" type="pres">
      <dgm:prSet presAssocID="{85FDBAAF-4898-4944-BE61-D29D34F80A5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8D6EB38-9D87-4A69-B16D-0D29E135B2D3}" type="pres">
      <dgm:prSet presAssocID="{565790BF-2B55-446B-B4B8-0BD813E80B05}" presName="spacer" presStyleCnt="0"/>
      <dgm:spPr/>
    </dgm:pt>
    <dgm:pt modelId="{D2CA66E6-3A96-44CD-B191-69CE1ECA921C}" type="pres">
      <dgm:prSet presAssocID="{A840E51D-BE42-4D15-B91A-6BA86BA2BF5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E56E823-7600-4F2B-8336-EE8A70203EFD}" type="presOf" srcId="{A840E51D-BE42-4D15-B91A-6BA86BA2BF56}" destId="{D2CA66E6-3A96-44CD-B191-69CE1ECA921C}" srcOrd="0" destOrd="0" presId="urn:microsoft.com/office/officeart/2005/8/layout/vList2"/>
    <dgm:cxn modelId="{085F0E3E-AE61-4092-B239-22706A787773}" type="presOf" srcId="{5EC57A99-EBF9-49C8-BA6F-8C42BA7924E6}" destId="{F27BEBC3-99EB-42F6-A568-A1D9F1197C50}" srcOrd="0" destOrd="0" presId="urn:microsoft.com/office/officeart/2005/8/layout/vList2"/>
    <dgm:cxn modelId="{AF19B463-E002-45D4-88C2-E6DA88276CD2}" srcId="{DB89495A-29F8-451B-831B-B2DAEA1F1BD7}" destId="{85FDBAAF-4898-4944-BE61-D29D34F80A52}" srcOrd="2" destOrd="0" parTransId="{F7F6B6F6-0483-4DE3-9E92-FE58D9D375C6}" sibTransId="{565790BF-2B55-446B-B4B8-0BD813E80B05}"/>
    <dgm:cxn modelId="{176BA180-8799-4103-9931-AF994FEDC23C}" type="presOf" srcId="{EF92E38A-9D07-441C-ABF4-AB96CD3ED01A}" destId="{40480ACF-FDDB-492E-BC45-68D0078614A1}" srcOrd="0" destOrd="0" presId="urn:microsoft.com/office/officeart/2005/8/layout/vList2"/>
    <dgm:cxn modelId="{DDE79E85-22FD-4F71-BE0C-4C8BFA189AF2}" srcId="{DB89495A-29F8-451B-831B-B2DAEA1F1BD7}" destId="{A840E51D-BE42-4D15-B91A-6BA86BA2BF56}" srcOrd="3" destOrd="0" parTransId="{8F013A97-DD38-4755-B032-DD8ECCF1E9FC}" sibTransId="{F50589B1-AB50-4E76-9C83-FB38568850DE}"/>
    <dgm:cxn modelId="{8DD8F18D-2FDF-48C5-9FD3-2F1E978B08DD}" srcId="{DB89495A-29F8-451B-831B-B2DAEA1F1BD7}" destId="{5EC57A99-EBF9-49C8-BA6F-8C42BA7924E6}" srcOrd="1" destOrd="0" parTransId="{5B885C64-E45B-4AEE-8569-73C81087AC32}" sibTransId="{6474DD23-1713-4D25-B299-B5D4C96BD346}"/>
    <dgm:cxn modelId="{B1F3B0A5-EAC5-4957-8F15-8E0426B6B71B}" type="presOf" srcId="{85FDBAAF-4898-4944-BE61-D29D34F80A52}" destId="{DA369D01-02C6-4923-BFED-EA218962F052}" srcOrd="0" destOrd="0" presId="urn:microsoft.com/office/officeart/2005/8/layout/vList2"/>
    <dgm:cxn modelId="{644A88BC-F447-49DE-A2ED-CCD0F8810753}" type="presOf" srcId="{DB89495A-29F8-451B-831B-B2DAEA1F1BD7}" destId="{F71B0FA6-AA9E-433F-8BF4-24F4D4A41F52}" srcOrd="0" destOrd="0" presId="urn:microsoft.com/office/officeart/2005/8/layout/vList2"/>
    <dgm:cxn modelId="{BB1F23D2-AC81-412E-BCA2-F6E0DF9B42E5}" srcId="{DB89495A-29F8-451B-831B-B2DAEA1F1BD7}" destId="{EF92E38A-9D07-441C-ABF4-AB96CD3ED01A}" srcOrd="0" destOrd="0" parTransId="{94C74B28-7DEF-41CC-8476-FAE7BC028D8A}" sibTransId="{B15B9FED-0BA3-4D4B-A941-0FF452505074}"/>
    <dgm:cxn modelId="{9DC8269F-F6D4-4736-946B-067A2377AF9A}" type="presParOf" srcId="{F71B0FA6-AA9E-433F-8BF4-24F4D4A41F52}" destId="{40480ACF-FDDB-492E-BC45-68D0078614A1}" srcOrd="0" destOrd="0" presId="urn:microsoft.com/office/officeart/2005/8/layout/vList2"/>
    <dgm:cxn modelId="{D0A5553F-F519-4478-99FD-CC0E1D62FE98}" type="presParOf" srcId="{F71B0FA6-AA9E-433F-8BF4-24F4D4A41F52}" destId="{88859100-4FF4-460B-BCBF-374D8BEC9446}" srcOrd="1" destOrd="0" presId="urn:microsoft.com/office/officeart/2005/8/layout/vList2"/>
    <dgm:cxn modelId="{5809889D-1717-4166-89B6-D31B53441320}" type="presParOf" srcId="{F71B0FA6-AA9E-433F-8BF4-24F4D4A41F52}" destId="{F27BEBC3-99EB-42F6-A568-A1D9F1197C50}" srcOrd="2" destOrd="0" presId="urn:microsoft.com/office/officeart/2005/8/layout/vList2"/>
    <dgm:cxn modelId="{6B629CCE-3346-46F1-95F9-80DFD718CA94}" type="presParOf" srcId="{F71B0FA6-AA9E-433F-8BF4-24F4D4A41F52}" destId="{C9C963E2-DCF4-4A19-BB1A-168B681C684A}" srcOrd="3" destOrd="0" presId="urn:microsoft.com/office/officeart/2005/8/layout/vList2"/>
    <dgm:cxn modelId="{877B9E36-A39D-4414-A6D7-E9EC4E7FA5F3}" type="presParOf" srcId="{F71B0FA6-AA9E-433F-8BF4-24F4D4A41F52}" destId="{DA369D01-02C6-4923-BFED-EA218962F052}" srcOrd="4" destOrd="0" presId="urn:microsoft.com/office/officeart/2005/8/layout/vList2"/>
    <dgm:cxn modelId="{469F6C51-AF71-4141-8061-A4DAB05C5FF4}" type="presParOf" srcId="{F71B0FA6-AA9E-433F-8BF4-24F4D4A41F52}" destId="{58D6EB38-9D87-4A69-B16D-0D29E135B2D3}" srcOrd="5" destOrd="0" presId="urn:microsoft.com/office/officeart/2005/8/layout/vList2"/>
    <dgm:cxn modelId="{FE875CD6-F007-479D-A8A9-C448B5960DEA}" type="presParOf" srcId="{F71B0FA6-AA9E-433F-8BF4-24F4D4A41F52}" destId="{D2CA66E6-3A96-44CD-B191-69CE1ECA921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480ACF-FDDB-492E-BC45-68D0078614A1}">
      <dsp:nvSpPr>
        <dsp:cNvPr id="0" name=""/>
        <dsp:cNvSpPr/>
      </dsp:nvSpPr>
      <dsp:spPr>
        <a:xfrm>
          <a:off x="0" y="124709"/>
          <a:ext cx="5811128" cy="1216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Steam power and the development of better smelting processes transformed levels of production.</a:t>
          </a:r>
        </a:p>
      </dsp:txBody>
      <dsp:txXfrm>
        <a:off x="59399" y="184108"/>
        <a:ext cx="5692330" cy="1098002"/>
      </dsp:txXfrm>
    </dsp:sp>
    <dsp:sp modelId="{F27BEBC3-99EB-42F6-A568-A1D9F1197C50}">
      <dsp:nvSpPr>
        <dsp:cNvPr id="0" name=""/>
        <dsp:cNvSpPr/>
      </dsp:nvSpPr>
      <dsp:spPr>
        <a:xfrm>
          <a:off x="0" y="1528709"/>
          <a:ext cx="5811128" cy="12168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Large migrant workforces made up of peasant laborers from rural Wales, Ireland and Cornwall.</a:t>
          </a:r>
        </a:p>
      </dsp:txBody>
      <dsp:txXfrm>
        <a:off x="59399" y="1588108"/>
        <a:ext cx="5692330" cy="1098002"/>
      </dsp:txXfrm>
    </dsp:sp>
    <dsp:sp modelId="{DA369D01-02C6-4923-BFED-EA218962F052}">
      <dsp:nvSpPr>
        <dsp:cNvPr id="0" name=""/>
        <dsp:cNvSpPr/>
      </dsp:nvSpPr>
      <dsp:spPr>
        <a:xfrm>
          <a:off x="0" y="2932709"/>
          <a:ext cx="5811128" cy="12168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Improvements in transportation: the Swansea Canal (1798), railway, dock systems.</a:t>
          </a:r>
        </a:p>
      </dsp:txBody>
      <dsp:txXfrm>
        <a:off x="59399" y="2992108"/>
        <a:ext cx="5692330" cy="1098002"/>
      </dsp:txXfrm>
    </dsp:sp>
    <dsp:sp modelId="{D2CA66E6-3A96-44CD-B191-69CE1ECA921C}">
      <dsp:nvSpPr>
        <dsp:cNvPr id="0" name=""/>
        <dsp:cNvSpPr/>
      </dsp:nvSpPr>
      <dsp:spPr>
        <a:xfrm>
          <a:off x="0" y="4336709"/>
          <a:ext cx="5811128" cy="1216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Industrial diversification: nickel, cobalt, tinplate and steel by the late 1800s.</a:t>
          </a:r>
        </a:p>
      </dsp:txBody>
      <dsp:txXfrm>
        <a:off x="59399" y="4396108"/>
        <a:ext cx="5692330" cy="10980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6E63A-0FBD-2220-4F36-CBBBFBAE93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7588AF-366B-A6FD-669C-A59CB4B96A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698A70-A315-215A-7D9C-94D46D639E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F2882-E299-4DB8-8A2F-DF831B261336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FF1085-6C1D-6ED6-79D9-1CDCE47380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7E506C-E390-77F3-CBCB-986E4E964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649F4-09C2-47B0-9563-72AC9EBF81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301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07068-3970-2024-C726-F94035546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B1407B-81FA-C133-ABF3-2BFA5B3415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FE0B73-0F0D-3F75-C8BB-6CF53B935A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F2882-E299-4DB8-8A2F-DF831B261336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281AED-4219-11F6-AF4D-67684843C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ED5A14-0EDC-1C1B-284F-4C7B45337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649F4-09C2-47B0-9563-72AC9EBF81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043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D4EF0-CB66-7776-5F85-290435DD4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12B8ED-4703-EB43-E0BA-02048411DC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85F86A-85B4-B523-6004-628A3BAA51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F2882-E299-4DB8-8A2F-DF831B261336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D8AC88-B722-66F7-E3F9-194DCE02D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9B4E9A-3F6A-77E2-CBDF-8BCCF94AC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649F4-09C2-47B0-9563-72AC9EBF81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308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89CEB-487F-A9FD-3821-873D0145B6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7C7B04-E859-7748-8F04-6A3266C14B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3EB6D9-0C6F-FEB9-887D-E159F7C66F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B5F76C-5B4E-118F-39D3-0FFCFE76C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F2882-E299-4DB8-8A2F-DF831B261336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3DCF62-8CD1-9E84-EE59-F2C01EEF4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11EC58-C94E-43DD-7A2C-D2BB6AB58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649F4-09C2-47B0-9563-72AC9EBF81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3991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4D148-ECB9-8DF2-703B-C196B065E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46045C-1B4A-049A-E9DF-BC72250DAD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BDDE51-43FD-07E0-0B6D-F7C7F13C33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548F73-0894-CC50-32ED-A123BF9428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C8F66-F553-E241-ADDE-AFC0EFD22D5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9E2CFB-E32F-0FE5-8A06-B43181379C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F2882-E299-4DB8-8A2F-DF831B261336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FB6700A-2AB1-20D1-5146-F8C8B9EFE3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389885-83DA-517C-9755-98F27D0DC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649F4-09C2-47B0-9563-72AC9EBF81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971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87AE0-7D5B-5C89-C773-FE57BB6E39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2D48FF-1FFD-3732-2C44-F700B5340B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F2882-E299-4DB8-8A2F-DF831B261336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4E4990-B70B-5189-B134-FE66741372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EA0175-22DE-6A1C-F89C-B02D10B47D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649F4-09C2-47B0-9563-72AC9EBF81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862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F3A805-E893-4388-B453-8E6F8FE40B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F2882-E299-4DB8-8A2F-DF831B261336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21D40B5-2B6F-EAAC-1809-636EFFB9A1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76CBF6-782B-625C-EC52-6C7F4843A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649F4-09C2-47B0-9563-72AC9EBF81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37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DC844-54A7-481A-D4D2-88C55348E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B83328-8F5B-3BC0-EFA7-DB893B68EF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B05DCB-30C9-BAD4-21C1-93A4F7EACF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B7EFFD-698A-D77A-6913-08E48FC944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F2882-E299-4DB8-8A2F-DF831B261336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ECEA60-8A65-E02E-8FD0-4BA209193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F54CE4-2622-3F8D-5760-AB77F067B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649F4-09C2-47B0-9563-72AC9EBF81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9951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7682A-863A-E539-A8A1-543E96E01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7F0AF9D-D5FA-EE9C-952A-F661B146D0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9A80C-9797-74A0-772F-0F7042BDD6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889E9E-EF49-8FD8-12E9-F8F75B7A4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F2882-E299-4DB8-8A2F-DF831B261336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140C1C-39DE-ABE5-7E08-05568E2103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693C85-0EDA-B505-2CDD-9CCAB6801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649F4-09C2-47B0-9563-72AC9EBF81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959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11289-08AA-8965-3E09-6A13DC7CA8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CBD714-FAC4-C805-3766-79FE329C71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4985D4-EE22-F864-A6D6-D94CDB964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F2882-E299-4DB8-8A2F-DF831B261336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983C2B-5C8B-A9A2-CCED-6514675268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CC26B5-1A5E-62C2-9915-6198520B67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649F4-09C2-47B0-9563-72AC9EBF81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4109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DE85944-4647-ACE6-7E47-778DCC5742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21CB2B-F356-F399-F9FF-0E3EBE1FF4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FEE520-A072-0612-DEE3-25BB4B62B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F2882-E299-4DB8-8A2F-DF831B261336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E3E441-5BA8-73F0-5184-E5BD9F56D8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BFD785-1AF5-253D-DC0C-19F29E4BE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649F4-09C2-47B0-9563-72AC9EBF81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005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75BF66-6DED-6B5D-58E2-A67AC7F93B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BE99AE-BBFD-7A7F-E1A6-6AA5B1B6BB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1699ED-14E0-A3F1-CB54-DA6139B012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44F2882-E299-4DB8-8A2F-DF831B261336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BFA038-279E-AFA9-809A-FD29148AF4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A2722A-701A-3723-14D3-FCD401A025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23649F4-09C2-47B0-9563-72AC9EBF81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232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image" Target="../media/image3.png"/><Relationship Id="rId4" Type="http://schemas.openxmlformats.org/officeDocument/2006/relationships/diagramData" Target="../diagrams/data1.xml"/><Relationship Id="rId9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cadw.gov.wales/sites/default/files/2019-05/Hafod%20and%20the%20Lower%20Swansea%20Valley-%20Understanding%20Urban%20Character_0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9EF30C2-29AC-4A0D-BC0A-A679CF113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B80DAB-A3D4-3E74-F725-B1E6772C4B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93520" y="2744662"/>
            <a:ext cx="6589707" cy="2387600"/>
          </a:xfrm>
        </p:spPr>
        <p:txBody>
          <a:bodyPr>
            <a:normAutofit/>
          </a:bodyPr>
          <a:lstStyle/>
          <a:p>
            <a:pPr algn="l"/>
            <a:r>
              <a:rPr lang="en-US" sz="3600" dirty="0">
                <a:solidFill>
                  <a:schemeClr val="accent5">
                    <a:lumMod val="50000"/>
                  </a:schemeClr>
                </a:solidFill>
                <a:latin typeface="Arial Black" panose="020B0A04020102020204" pitchFamily="34" charset="0"/>
              </a:rPr>
              <a:t>Distinct prosperity of the Swansea case area during the Industrial Revolution.</a:t>
            </a:r>
            <a:endParaRPr lang="en-GB" sz="3600" dirty="0">
              <a:solidFill>
                <a:schemeClr val="accent5">
                  <a:lumMod val="5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416A60-086A-974B-0819-8E19F0C3B5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38563" y="6001400"/>
            <a:ext cx="6589707" cy="571067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accent5">
                    <a:lumMod val="50000"/>
                  </a:schemeClr>
                </a:solidFill>
                <a:latin typeface="Arial Black" panose="020B0A04020102020204" pitchFamily="34" charset="0"/>
              </a:rPr>
              <a:t>Ana Petronela </a:t>
            </a:r>
            <a:r>
              <a:rPr lang="en-GB" dirty="0" err="1">
                <a:solidFill>
                  <a:schemeClr val="accent5">
                    <a:lumMod val="50000"/>
                  </a:schemeClr>
                </a:solidFill>
                <a:latin typeface="Arial Black" panose="020B0A04020102020204" pitchFamily="34" charset="0"/>
              </a:rPr>
              <a:t>Radulea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  <a:latin typeface="Arial Black" panose="020B0A04020102020204" pitchFamily="34" charset="0"/>
              </a:rPr>
              <a:t>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66A0658-1CC4-4B0D-AAB7-A702286AF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04F1504-431A-4D86-9091-AE7E4B333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804283-B929-4503-802F-4585376E2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D3811F5-514E-49A4-B382-673ED228A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67AD921-1CEE-4C1B-9AA3-C66D908DD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C36A08F5-3B56-47C5-A371-9187BE56E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25676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1C63E-73EF-1074-E05B-96AB5F3BF2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4351338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 strategic coastal position along the River Tawe allowed transportation of coal and ore.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Abundance of local mineral resources. example, coal, limestone, ironstone, and fire-clay.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Notable figures: the Vivian family of the Hafod Copperworks, Chauncey Townsend, Lord Vernon.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An early commitment to infrastructure surcharges - canals, tramways, and docks.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Swansea becomes knows as ‘the metropolis of South Wales’, and as a copper capital of the world.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04F5A46-CA85-020F-DA69-53137C914FC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98"/>
          <a:stretch>
            <a:fillRect/>
          </a:stretch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24" name="Arc 23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47E5F18-257A-EBBD-C537-B2EE319D760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2928" b="19125"/>
          <a:stretch>
            <a:fillRect/>
          </a:stretch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pic>
        <p:nvPicPr>
          <p:cNvPr id="2" name="recording #1 (1)">
            <a:hlinkClick r:id="" action="ppaction://media"/>
            <a:extLst>
              <a:ext uri="{FF2B5EF4-FFF2-40B4-BE49-F238E27FC236}">
                <a16:creationId xmlns:a16="http://schemas.microsoft.com/office/drawing/2014/main" id="{682AD070-0663-4312-D563-48342BFD79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814043" y="577056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31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64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EFBAD8-BB16-E3B0-8B1C-A322A6B513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8223820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4275F340-F704-283C-B453-57DEC7CABF7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7109" y="4094042"/>
            <a:ext cx="4508938" cy="2143125"/>
          </a:xfrm>
          <a:prstGeom prst="rect">
            <a:avLst/>
          </a:prstGeom>
        </p:spPr>
      </p:pic>
      <p:pic>
        <p:nvPicPr>
          <p:cNvPr id="2" name="recording #2 (1)">
            <a:hlinkClick r:id="" action="ppaction://media"/>
            <a:extLst>
              <a:ext uri="{FF2B5EF4-FFF2-40B4-BE49-F238E27FC236}">
                <a16:creationId xmlns:a16="http://schemas.microsoft.com/office/drawing/2014/main" id="{74AFD932-6ECF-12A5-EDD0-72501C9A03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486525" y="6019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2792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94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EDAEF-BDCF-3C2F-64AC-1FD012F01C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806261"/>
            <a:ext cx="5092194" cy="3370701"/>
          </a:xfrm>
        </p:spPr>
        <p:txBody>
          <a:bodyPr>
            <a:no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Extreme contamination: "the toxic Upas tree" effect from copper vapors.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Soil degradation, deforestation and waxy disease amongst livestock.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Harsh living conditions, overcrowding, and public health crises in Hafod.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Economic ripple effect: growth of supporting industries and urban development.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legacy of regeneration from dereliction to a heritage and environmental recovery.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35ADA4-08A8-EED0-AD80-653B34C802F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9336"/>
          <a:stretch>
            <a:fillRect/>
          </a:stretch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4" name="Arc 13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9D604E-6F26-2CFF-DF1C-F5825B2B5B6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5335" r="8759" b="-2"/>
          <a:stretch>
            <a:fillRect/>
          </a:stretch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pic>
        <p:nvPicPr>
          <p:cNvPr id="2" name="recording #4 (1)">
            <a:hlinkClick r:id="" action="ppaction://media"/>
            <a:extLst>
              <a:ext uri="{FF2B5EF4-FFF2-40B4-BE49-F238E27FC236}">
                <a16:creationId xmlns:a16="http://schemas.microsoft.com/office/drawing/2014/main" id="{21186806-47FF-0C18-F0B2-AEAE32E81B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694488" y="541496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64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36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E48357-DBF8-061C-A0A6-52C2D44231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Daunton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M. (2021).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Swansea Copper: A Global History, by Chris Evans and Louise Miskell.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Evans, C., &amp; Saunders, O. (2015). A world of copper: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globalising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the Industrial Revolution, 1830–70.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Global History, 10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(1), 3-26.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Morgan, R., Langlands, L., Henderson, T., &amp; Lewis, R. (2024). Rediscovering Copperopolis: The Hafod Plate Rolling Mill, Swansea.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Industrial Archaeology Review, 46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(1), 2-17.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Newell, E. (2014). ‘Copperopolis': The Rise and Fall of the Copper Industry in the Swansea District, 1826–1921. In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Competition and Industrial Change (pp. 75-97)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Routledge.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Tuttle, C. (2021).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Hard at work in factories and mines: the economics of child labor during the British industrial revolution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Routledge.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https://cadw.gov.wales/sites/default/files/2019-05/Hafod%20and%20the%20Lower%20Swansea%20Valley-%20Understanding%20Urban%20Character_0.pdf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899937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817</TotalTime>
  <Words>416</Words>
  <PresentationFormat>Widescreen</PresentationFormat>
  <Paragraphs>26</Paragraphs>
  <Slides>5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Calibri</vt:lpstr>
      <vt:lpstr>Office Theme</vt:lpstr>
      <vt:lpstr>Distinct prosperity of the Swansea case area during the Industrial Revolution.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2025-11-08T22:51:41Z</dcterms:created>
  <dcterms:modified xsi:type="dcterms:W3CDTF">2025-11-10T19:32:31Z</dcterms:modified>
</cp:coreProperties>
</file>