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94689"/>
  </p:normalViewPr>
  <p:slideViewPr>
    <p:cSldViewPr snapToGrid="0" showGuides="1">
      <p:cViewPr varScale="1">
        <p:scale>
          <a:sx n="70" d="100"/>
          <a:sy n="70" d="100"/>
        </p:scale>
        <p:origin x="412"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44221A-2A4E-4DCA-ADFE-0E1F4B59A4DE}" type="datetimeFigureOut">
              <a:rPr lang="en-US" smtClean="0"/>
              <a:t>7/18/26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48470D-9F05-4690-B91A-E0CB74419607}" type="slidenum">
              <a:rPr lang="en-US" smtClean="0"/>
              <a:t>‹#›</a:t>
            </a:fld>
            <a:endParaRPr lang="en-US"/>
          </a:p>
        </p:txBody>
      </p:sp>
    </p:spTree>
    <p:extLst>
      <p:ext uri="{BB962C8B-B14F-4D97-AF65-F5344CB8AC3E}">
        <p14:creationId xmlns:p14="http://schemas.microsoft.com/office/powerpoint/2010/main" val="954167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refers to the process of sharing information, thoughts, and feelings between individuals. In health and social care, it involves verbal communication, body language, and written records. This skill is used daily when interacting with patients, families, and colleagues. It develops over time through training, practice, and experience in real care settings, making it essential for effective service delivery.</a:t>
            </a:r>
          </a:p>
        </p:txBody>
      </p:sp>
      <p:sp>
        <p:nvSpPr>
          <p:cNvPr id="4" name="Slide Number Placeholder 3"/>
          <p:cNvSpPr>
            <a:spLocks noGrp="1"/>
          </p:cNvSpPr>
          <p:nvPr>
            <p:ph type="sldNum" sz="quarter" idx="5"/>
          </p:nvPr>
        </p:nvSpPr>
        <p:spPr/>
        <p:txBody>
          <a:bodyPr/>
          <a:lstStyle/>
          <a:p>
            <a:fld id="{D248470D-9F05-4690-B91A-E0CB74419607}" type="slidenum">
              <a:rPr lang="en-US" smtClean="0"/>
              <a:t>4</a:t>
            </a:fld>
            <a:endParaRPr lang="en-US"/>
          </a:p>
        </p:txBody>
      </p:sp>
    </p:spTree>
    <p:extLst>
      <p:ext uri="{BB962C8B-B14F-4D97-AF65-F5344CB8AC3E}">
        <p14:creationId xmlns:p14="http://schemas.microsoft.com/office/powerpoint/2010/main" val="2797590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is essential in health and social care because it ensures clear understanding between professionals, patients, and families. It supports safe and effective care by reducing errors and improving decision-making. Good communication leads to better patient outcomes and satisfaction. It also strengthens teamwork among staff and improves </a:t>
            </a:r>
            <a:r>
              <a:rPr lang="en-US" dirty="0" err="1"/>
              <a:t>organisational</a:t>
            </a:r>
            <a:r>
              <a:rPr lang="en-US" dirty="0"/>
              <a:t> efficiency. Poor communication can result in mistakes, unsafe care, and reduced quality in real healthcare settings.</a:t>
            </a:r>
          </a:p>
        </p:txBody>
      </p:sp>
      <p:sp>
        <p:nvSpPr>
          <p:cNvPr id="4" name="Slide Number Placeholder 3"/>
          <p:cNvSpPr>
            <a:spLocks noGrp="1"/>
          </p:cNvSpPr>
          <p:nvPr>
            <p:ph type="sldNum" sz="quarter" idx="5"/>
          </p:nvPr>
        </p:nvSpPr>
        <p:spPr/>
        <p:txBody>
          <a:bodyPr/>
          <a:lstStyle/>
          <a:p>
            <a:fld id="{D248470D-9F05-4690-B91A-E0CB74419607}" type="slidenum">
              <a:rPr lang="en-US" smtClean="0"/>
              <a:t>5</a:t>
            </a:fld>
            <a:endParaRPr lang="en-US"/>
          </a:p>
        </p:txBody>
      </p:sp>
    </p:spTree>
    <p:extLst>
      <p:ext uri="{BB962C8B-B14F-4D97-AF65-F5344CB8AC3E}">
        <p14:creationId xmlns:p14="http://schemas.microsoft.com/office/powerpoint/2010/main" val="1938391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model I have chosen is the R.E.D.E. Model developed by Cleveland Clinic. It stands for Relationship: Establishment, Development, and Engagement. This framework helps health and social care professionals structure their communication by first building trust, then exploring patient needs with empathy, and finally collaborating on solutions. It supports good practice by ensuring clear, empathetic interactions that enhance patient safety and experience.</a:t>
            </a:r>
          </a:p>
        </p:txBody>
      </p:sp>
      <p:sp>
        <p:nvSpPr>
          <p:cNvPr id="4" name="Slide Number Placeholder 3"/>
          <p:cNvSpPr>
            <a:spLocks noGrp="1"/>
          </p:cNvSpPr>
          <p:nvPr>
            <p:ph type="sldNum" sz="quarter" idx="5"/>
          </p:nvPr>
        </p:nvSpPr>
        <p:spPr/>
        <p:txBody>
          <a:bodyPr/>
          <a:lstStyle/>
          <a:p>
            <a:fld id="{D248470D-9F05-4690-B91A-E0CB74419607}" type="slidenum">
              <a:rPr lang="en-US" smtClean="0"/>
              <a:t>6</a:t>
            </a:fld>
            <a:endParaRPr lang="en-US"/>
          </a:p>
        </p:txBody>
      </p:sp>
    </p:spTree>
    <p:extLst>
      <p:ext uri="{BB962C8B-B14F-4D97-AF65-F5344CB8AC3E}">
        <p14:creationId xmlns:p14="http://schemas.microsoft.com/office/powerpoint/2010/main" val="31004847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practice, as a care assistant in a care home, I would use Communication when supporting an anxious resident with dementia during morning care. By listening actively, using short clear sentences, maintaining calm tone and positive body language, and confirming understanding, I guide actions effectively. This leads to better patient comfort, safety, and higher quality of care.</a:t>
            </a:r>
          </a:p>
        </p:txBody>
      </p:sp>
      <p:sp>
        <p:nvSpPr>
          <p:cNvPr id="4" name="Slide Number Placeholder 3"/>
          <p:cNvSpPr>
            <a:spLocks noGrp="1"/>
          </p:cNvSpPr>
          <p:nvPr>
            <p:ph type="sldNum" sz="quarter" idx="5"/>
          </p:nvPr>
        </p:nvSpPr>
        <p:spPr/>
        <p:txBody>
          <a:bodyPr/>
          <a:lstStyle/>
          <a:p>
            <a:fld id="{D248470D-9F05-4690-B91A-E0CB74419607}" type="slidenum">
              <a:rPr lang="en-US" smtClean="0"/>
              <a:t>7</a:t>
            </a:fld>
            <a:endParaRPr lang="en-US"/>
          </a:p>
        </p:txBody>
      </p:sp>
    </p:spTree>
    <p:extLst>
      <p:ext uri="{BB962C8B-B14F-4D97-AF65-F5344CB8AC3E}">
        <p14:creationId xmlns:p14="http://schemas.microsoft.com/office/powerpoint/2010/main" val="28917191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strengthens my employability and future roles by enabling strong patient relationships and team effectiveness. It is currently a strength I am building further. This skill aligns with learning outcomes on readiness for practice, supporting my career planning in health and social care.</a:t>
            </a:r>
          </a:p>
        </p:txBody>
      </p:sp>
      <p:sp>
        <p:nvSpPr>
          <p:cNvPr id="4" name="Slide Number Placeholder 3"/>
          <p:cNvSpPr>
            <a:spLocks noGrp="1"/>
          </p:cNvSpPr>
          <p:nvPr>
            <p:ph type="sldNum" sz="quarter" idx="5"/>
          </p:nvPr>
        </p:nvSpPr>
        <p:spPr/>
        <p:txBody>
          <a:bodyPr/>
          <a:lstStyle/>
          <a:p>
            <a:fld id="{D248470D-9F05-4690-B91A-E0CB74419607}" type="slidenum">
              <a:rPr lang="en-US" smtClean="0"/>
              <a:t>8</a:t>
            </a:fld>
            <a:endParaRPr lang="en-US"/>
          </a:p>
        </p:txBody>
      </p:sp>
    </p:spTree>
    <p:extLst>
      <p:ext uri="{BB962C8B-B14F-4D97-AF65-F5344CB8AC3E}">
        <p14:creationId xmlns:p14="http://schemas.microsoft.com/office/powerpoint/2010/main" val="1852700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summary, effective Communication is crucial for trust, safety, and quality in health and social care. Through the REDE model and real examples, we see its direct impact. I am committed to developing this skill further for a successful career.</a:t>
            </a:r>
          </a:p>
        </p:txBody>
      </p:sp>
      <p:sp>
        <p:nvSpPr>
          <p:cNvPr id="4" name="Slide Number Placeholder 3"/>
          <p:cNvSpPr>
            <a:spLocks noGrp="1"/>
          </p:cNvSpPr>
          <p:nvPr>
            <p:ph type="sldNum" sz="quarter" idx="5"/>
          </p:nvPr>
        </p:nvSpPr>
        <p:spPr/>
        <p:txBody>
          <a:bodyPr/>
          <a:lstStyle/>
          <a:p>
            <a:fld id="{D248470D-9F05-4690-B91A-E0CB74419607}" type="slidenum">
              <a:rPr lang="en-US" smtClean="0"/>
              <a:t>9</a:t>
            </a:fld>
            <a:endParaRPr lang="en-US"/>
          </a:p>
        </p:txBody>
      </p:sp>
    </p:spTree>
    <p:extLst>
      <p:ext uri="{BB962C8B-B14F-4D97-AF65-F5344CB8AC3E}">
        <p14:creationId xmlns:p14="http://schemas.microsoft.com/office/powerpoint/2010/main" val="12076737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18/07/2026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18/07/2026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18/07/2026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physio-pedia.com/Communication_in_Healthcare?utm_source=copilot.com" TargetMode="External"/><Relationship Id="rId2" Type="http://schemas.openxmlformats.org/officeDocument/2006/relationships/hyperlink" Target="https://www.fkca.org.au/?utm_source=copilot.com" TargetMode="External"/><Relationship Id="rId1" Type="http://schemas.openxmlformats.org/officeDocument/2006/relationships/slideLayout" Target="../slideLayouts/slideLayout2.xml"/><Relationship Id="rId6" Type="http://schemas.openxmlformats.org/officeDocument/2006/relationships/hyperlink" Target="https://pmc.ncbi.nlm.nih.gov/articles/PMC5513605/?utm_source=copilot.com" TargetMode="External"/><Relationship Id="rId5" Type="http://schemas.openxmlformats.org/officeDocument/2006/relationships/hyperlink" Target="https://journals.sagepub.com/doi/pdf/10.1177/237437431400100103?utm_source=copilot.com" TargetMode="External"/><Relationship Id="rId4" Type="http://schemas.openxmlformats.org/officeDocument/2006/relationships/hyperlink" Target="https://www.cmaj.ca/content/cmaj/186/15/E568.full.pdf?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4733" y="239713"/>
            <a:ext cx="8229600" cy="4464050"/>
          </a:xfrm>
        </p:spPr>
        <p:txBody>
          <a:bodyPr/>
          <a:lstStyle/>
          <a:p>
            <a:pPr>
              <a:lnSpc>
                <a:spcPct val="150000"/>
              </a:lnSpc>
            </a:pPr>
            <a:r>
              <a:rPr lang="en-GB" altLang="en-US" sz="1800" dirty="0">
                <a:latin typeface="Arial" panose="020B0604020202020204" pitchFamily="34" charset="0"/>
                <a:cs typeface="Arial" panose="020B0604020202020204" pitchFamily="34" charset="0"/>
              </a:rPr>
              <a:t>Module Title: Professional Career Development within H&amp;SC</a:t>
            </a:r>
          </a:p>
          <a:p>
            <a:pPr>
              <a:lnSpc>
                <a:spcPct val="150000"/>
              </a:lnSpc>
            </a:pPr>
            <a:r>
              <a:rPr lang="en-GB" altLang="en-US" sz="1800" dirty="0">
                <a:latin typeface="Arial" panose="020B0604020202020204" pitchFamily="34" charset="0"/>
                <a:cs typeface="Arial" panose="020B0604020202020204" pitchFamily="34" charset="0"/>
              </a:rPr>
              <a:t>Module Number: LCHS 4009 (LON)</a:t>
            </a:r>
          </a:p>
          <a:p>
            <a:pPr>
              <a:lnSpc>
                <a:spcPct val="150000"/>
              </a:lnSpc>
            </a:pPr>
            <a:r>
              <a:rPr lang="en-GB" altLang="en-US" sz="1800" dirty="0">
                <a:latin typeface="Arial" panose="020B0604020202020204" pitchFamily="34" charset="0"/>
                <a:cs typeface="Arial" panose="020B0604020202020204" pitchFamily="34" charset="0"/>
              </a:rPr>
              <a:t>Assignment No:     ASSIGNMENT 1</a:t>
            </a:r>
          </a:p>
          <a:p>
            <a:pPr>
              <a:lnSpc>
                <a:spcPct val="150000"/>
              </a:lnSpc>
            </a:pPr>
            <a:r>
              <a:rPr lang="en-GB" altLang="en-US" sz="1800" dirty="0">
                <a:latin typeface="Arial" panose="020B0604020202020204" pitchFamily="34" charset="0"/>
                <a:cs typeface="Arial" panose="020B0604020202020204" pitchFamily="34" charset="0"/>
              </a:rPr>
              <a:t>Student Name: Mamle Larissa Dion</a:t>
            </a:r>
          </a:p>
          <a:p>
            <a:pPr>
              <a:lnSpc>
                <a:spcPct val="150000"/>
              </a:lnSpc>
            </a:pPr>
            <a:r>
              <a:rPr lang="en-GB" altLang="en-US" sz="1800" dirty="0">
                <a:latin typeface="Arial" panose="020B0604020202020204" pitchFamily="34" charset="0"/>
                <a:cs typeface="Arial" panose="020B0604020202020204" pitchFamily="34" charset="0"/>
              </a:rPr>
              <a:t>Student ID:2508557</a:t>
            </a:r>
          </a:p>
          <a:p>
            <a:pPr>
              <a:lnSpc>
                <a:spcPct val="150000"/>
              </a:lnSpc>
            </a:pPr>
            <a:r>
              <a:rPr lang="en-GB" altLang="en-US" sz="1800" dirty="0">
                <a:latin typeface="Arial" panose="020B0604020202020204" pitchFamily="34" charset="0"/>
                <a:cs typeface="Arial" panose="020B0604020202020204" pitchFamily="34" charset="0"/>
              </a:rPr>
              <a:t>Lecturer’s Name:  </a:t>
            </a:r>
            <a:r>
              <a:rPr lang="en-GB" altLang="en-US" sz="1800" dirty="0" err="1">
                <a:latin typeface="Arial" panose="020B0604020202020204" pitchFamily="34" charset="0"/>
                <a:cs typeface="Arial" panose="020B0604020202020204" pitchFamily="34" charset="0"/>
              </a:rPr>
              <a:t>D.mampitiya</a:t>
            </a:r>
            <a:endParaRPr lang="en-GB" altLang="en-US" sz="1800" dirty="0">
              <a:latin typeface="Arial" panose="020B0604020202020204" pitchFamily="34" charset="0"/>
              <a:cs typeface="Arial" panose="020B0604020202020204" pitchFamily="34" charset="0"/>
            </a:endParaRPr>
          </a:p>
          <a:p>
            <a:pPr marL="0" indent="0">
              <a:lnSpc>
                <a:spcPct val="150000"/>
              </a:lnSpc>
              <a:buNone/>
            </a:pPr>
            <a:endParaRPr lang="en-GB" altLang="en-US" sz="18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lnSpc>
                <a:spcPct val="150000"/>
              </a:lnSpc>
              <a:buNone/>
            </a:pPr>
            <a:r>
              <a:rPr lang="en-US" dirty="0">
                <a:latin typeface="Arial" panose="020B0604020202020204" pitchFamily="34" charset="0"/>
                <a:cs typeface="Arial" panose="020B0604020202020204" pitchFamily="34" charset="0"/>
              </a:rPr>
              <a:t>I confirm that I have not used any Artificial Intelligence (AI) tools in the preparation of this assignment. All work presented is my own.</a:t>
            </a:r>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latin typeface="Arial" panose="020B0604020202020204" pitchFamily="34" charset="0"/>
                <a:cs typeface="Arial" panose="020B0604020202020204" pitchFamily="34" charset="0"/>
              </a:rPr>
              <a:t>Introduction</a:t>
            </a:r>
            <a:endParaRPr lang="en-US" altLang="en-US" sz="28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18/07/2026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713232" y="1600201"/>
            <a:ext cx="9497568" cy="3916363"/>
          </a:xfrm>
        </p:spPr>
        <p:txBody>
          <a:bodyPr/>
          <a:lstStyle/>
          <a:p>
            <a:pPr>
              <a:lnSpc>
                <a:spcPct val="150000"/>
              </a:lnSpc>
              <a:buFont typeface="Wingdings" panose="05000000000000000000" pitchFamily="2" charset="2"/>
              <a:buChar char="Ø"/>
              <a:defRPr/>
            </a:pPr>
            <a:r>
              <a:rPr lang="en-US" sz="1800" dirty="0">
                <a:latin typeface="Arial" panose="020B0604020202020204" pitchFamily="34" charset="0"/>
                <a:cs typeface="Arial" panose="020B0604020202020204" pitchFamily="34" charset="0"/>
              </a:rPr>
              <a:t>I am a student interested in Midwifery and maternity care.</a:t>
            </a:r>
          </a:p>
          <a:p>
            <a:pPr>
              <a:lnSpc>
                <a:spcPct val="150000"/>
              </a:lnSpc>
              <a:buFont typeface="Wingdings" panose="05000000000000000000" pitchFamily="2" charset="2"/>
              <a:buChar char="Ø"/>
              <a:defRPr/>
            </a:pPr>
            <a:r>
              <a:rPr lang="en-US" sz="1800" dirty="0">
                <a:latin typeface="Arial" panose="020B0604020202020204" pitchFamily="34" charset="0"/>
                <a:cs typeface="Arial" panose="020B0604020202020204" pitchFamily="34" charset="0"/>
              </a:rPr>
              <a:t>Focus on communication as a key skill</a:t>
            </a:r>
          </a:p>
          <a:p>
            <a:pPr>
              <a:lnSpc>
                <a:spcPct val="150000"/>
              </a:lnSpc>
              <a:buFont typeface="Wingdings" panose="05000000000000000000" pitchFamily="2" charset="2"/>
              <a:buChar char="Ø"/>
              <a:defRPr/>
            </a:pPr>
            <a:r>
              <a:rPr lang="en-US" sz="1800" b="1" dirty="0">
                <a:latin typeface="Arial" panose="020B0604020202020204" pitchFamily="34" charset="0"/>
                <a:cs typeface="Arial" panose="020B0604020202020204" pitchFamily="34" charset="0"/>
              </a:rPr>
              <a:t>Aim: </a:t>
            </a:r>
            <a:r>
              <a:rPr lang="en-US" sz="1800" dirty="0">
                <a:latin typeface="Arial" panose="020B0604020202020204" pitchFamily="34" charset="0"/>
                <a:cs typeface="Arial" panose="020B0604020202020204" pitchFamily="34" charset="0"/>
              </a:rPr>
              <a:t>To improve my communication skills to provide high quality skill.</a:t>
            </a:r>
            <a:endParaRPr lang="en-GB" sz="2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latin typeface="Arial" panose="020B0604020202020204" pitchFamily="34" charset="0"/>
                <a:cs typeface="Arial" panose="020B0604020202020204" pitchFamily="34" charset="0"/>
              </a:rPr>
              <a:t>What is your chosen skill? </a:t>
            </a:r>
            <a:endParaRPr lang="en-GB" altLang="en-US" sz="2800" i="1" dirty="0">
              <a:solidFill>
                <a:srgbClr val="FF0000"/>
              </a:solidFill>
              <a:latin typeface="Arial" panose="020B0604020202020204" pitchFamily="34" charset="0"/>
              <a:cs typeface="Arial" panose="020B0604020202020204" pitchFamily="34" charset="0"/>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112778"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18/07/2026</a:t>
            </a:fld>
            <a:endParaRPr lang="en-GB" altLang="en-US" dirty="0">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4" y="928315"/>
            <a:ext cx="6346284" cy="2949525"/>
          </a:xfrm>
          <a:prstGeom prst="rect">
            <a:avLst/>
          </a:prstGeom>
          <a:noFill/>
        </p:spPr>
        <p:txBody>
          <a:bodyPr wrap="square">
            <a:spAutoFit/>
          </a:bodyPr>
          <a:lstStyle/>
          <a:p>
            <a:pPr marL="457200" indent="-45720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Chosen skill: Communication</a:t>
            </a:r>
          </a:p>
          <a:p>
            <a:pPr marL="457200" indent="-45720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Definition: Exchange of information, ideas, and emotions via verbal, non-verbal, and written methods.</a:t>
            </a:r>
          </a:p>
          <a:p>
            <a:pPr marL="457200" indent="-45720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Involves: Active listening, clear expression, empathy, body language, and adapting to others.</a:t>
            </a:r>
          </a:p>
          <a:p>
            <a:pPr marL="457200" indent="-45720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Developed through: Group work, volunteering, and daily interactions in care settings.</a:t>
            </a:r>
            <a:endParaRPr lang="en-GB"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EDCBD2D6-0498-9669-3969-639C784772A9}"/>
              </a:ext>
            </a:extLst>
          </p:cNvPr>
          <p:cNvPicPr>
            <a:picLocks noChangeAspect="1"/>
          </p:cNvPicPr>
          <p:nvPr/>
        </p:nvPicPr>
        <p:blipFill>
          <a:blip r:embed="rId3"/>
          <a:stretch>
            <a:fillRect/>
          </a:stretch>
        </p:blipFill>
        <p:spPr>
          <a:xfrm>
            <a:off x="6680718" y="928315"/>
            <a:ext cx="5035809" cy="402864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90197" y="-47007"/>
            <a:ext cx="10609290" cy="980068"/>
          </a:xfrm>
        </p:spPr>
        <p:txBody>
          <a:bodyPr/>
          <a:lstStyle/>
          <a:p>
            <a:r>
              <a:rPr lang="en-GB" sz="2800" b="1" dirty="0">
                <a:latin typeface="Arial" panose="020B0604020202020204" pitchFamily="34" charset="0"/>
                <a:cs typeface="Arial" panose="020B0604020202020204" pitchFamily="34" charset="0"/>
              </a:rPr>
              <a:t>Importance of </a:t>
            </a:r>
            <a:r>
              <a:rPr lang="en-GB" sz="2800" b="1" i="1" dirty="0">
                <a:latin typeface="Arial" panose="020B0604020202020204" pitchFamily="34" charset="0"/>
                <a:cs typeface="Arial" panose="020B0604020202020204" pitchFamily="34" charset="0"/>
              </a:rPr>
              <a:t>Communication</a:t>
            </a:r>
            <a:r>
              <a:rPr lang="en-GB" sz="2800" b="1" dirty="0">
                <a:latin typeface="Arial" panose="020B0604020202020204" pitchFamily="34" charset="0"/>
                <a:cs typeface="Arial" panose="020B0604020202020204" pitchFamily="34" charset="0"/>
              </a:rPr>
              <a:t> in professional practice</a:t>
            </a:r>
            <a:endParaRPr lang="en-GB" sz="900" b="1"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E32E3400-4CF7-D76F-91E6-1E97593C4D9A}"/>
              </a:ext>
            </a:extLst>
          </p:cNvPr>
          <p:cNvSpPr txBox="1"/>
          <p:nvPr/>
        </p:nvSpPr>
        <p:spPr>
          <a:xfrm>
            <a:off x="90197" y="673918"/>
            <a:ext cx="7904294" cy="3739998"/>
          </a:xfrm>
          <a:prstGeom prst="rect">
            <a:avLst/>
          </a:prstGeom>
          <a:noFill/>
        </p:spPr>
        <p:txBody>
          <a:bodyPr wrap="square">
            <a:spAutoFit/>
          </a:bodyPr>
          <a:lstStyle/>
          <a:p>
            <a:pPr marL="342900" indent="-342900">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Effective internal and external communication is essential in midwifery as it promotes safe, respectful, and person-centred maternity care (Sip, 2025). Poor communication can lead to misunderstandings, delayed care, reduced patient safety, and poorer maternal and neonatal outcomes.</a:t>
            </a:r>
          </a:p>
          <a:p>
            <a:pPr marL="342900" indent="-342900">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Effective communication helps women understand their pregnancy, labour, birth, and postnatal care, enabling them to make informed decisions and feel supported throughout their maternity journey.</a:t>
            </a:r>
          </a:p>
          <a:p>
            <a:pPr marL="342900" indent="-342900">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Good communication also improves collaboration between midwives, obstetricians, health visitors, neonatal staff, and other healthcare professionals, reducing the risk of errors and promoting continuity of care (</a:t>
            </a:r>
            <a:r>
              <a:rPr lang="en-GB" sz="1600" dirty="0" err="1">
                <a:latin typeface="Arial" panose="020B0604020202020204" pitchFamily="34" charset="0"/>
                <a:cs typeface="Arial" panose="020B0604020202020204" pitchFamily="34" charset="0"/>
              </a:rPr>
              <a:t>Tricco</a:t>
            </a:r>
            <a:r>
              <a:rPr lang="en-GB" sz="1600" dirty="0">
                <a:latin typeface="Arial" panose="020B0604020202020204" pitchFamily="34" charset="0"/>
                <a:cs typeface="Arial" panose="020B0604020202020204" pitchFamily="34" charset="0"/>
              </a:rPr>
              <a:t> et al., 2014).</a:t>
            </a:r>
          </a:p>
        </p:txBody>
      </p:sp>
      <p:pic>
        <p:nvPicPr>
          <p:cNvPr id="3" name="Picture 2">
            <a:extLst>
              <a:ext uri="{FF2B5EF4-FFF2-40B4-BE49-F238E27FC236}">
                <a16:creationId xmlns:a16="http://schemas.microsoft.com/office/drawing/2014/main" id="{57CAEC2B-CF10-1418-C3D2-D5A6E19772AF}"/>
              </a:ext>
            </a:extLst>
          </p:cNvPr>
          <p:cNvPicPr>
            <a:picLocks noChangeAspect="1"/>
          </p:cNvPicPr>
          <p:nvPr/>
        </p:nvPicPr>
        <p:blipFill>
          <a:blip r:embed="rId3"/>
          <a:stretch>
            <a:fillRect/>
          </a:stretch>
        </p:blipFill>
        <p:spPr>
          <a:xfrm>
            <a:off x="7994491" y="1051066"/>
            <a:ext cx="4197509" cy="2857500"/>
          </a:xfrm>
          <a:prstGeom prst="rect">
            <a:avLst/>
          </a:prstGeom>
        </p:spPr>
      </p:pic>
      <p:sp>
        <p:nvSpPr>
          <p:cNvPr id="7" name="TextBox 6">
            <a:extLst>
              <a:ext uri="{FF2B5EF4-FFF2-40B4-BE49-F238E27FC236}">
                <a16:creationId xmlns:a16="http://schemas.microsoft.com/office/drawing/2014/main" id="{D3E44C47-49FC-D46C-46A9-2C135A254C49}"/>
              </a:ext>
            </a:extLst>
          </p:cNvPr>
          <p:cNvSpPr txBox="1"/>
          <p:nvPr/>
        </p:nvSpPr>
        <p:spPr>
          <a:xfrm>
            <a:off x="8746617" y="4026570"/>
            <a:ext cx="2759583" cy="369332"/>
          </a:xfrm>
          <a:prstGeom prst="rect">
            <a:avLst/>
          </a:prstGeom>
          <a:noFill/>
        </p:spPr>
        <p:txBody>
          <a:bodyPr wrap="square">
            <a:spAutoFit/>
          </a:bodyPr>
          <a:lstStyle/>
          <a:p>
            <a:r>
              <a:rPr lang="en-GB" dirty="0" err="1"/>
              <a:t>Physiopedia</a:t>
            </a:r>
            <a:r>
              <a:rPr lang="en-GB" dirty="0"/>
              <a:t> (n.d.)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latin typeface="Arial" panose="020B0604020202020204" pitchFamily="34" charset="0"/>
                <a:cs typeface="Arial" panose="020B0604020202020204" pitchFamily="34" charset="0"/>
              </a:rPr>
              <a:t>Model or Framework</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7062496" cy="4692419"/>
          </a:xfrm>
        </p:spPr>
        <p:txBody>
          <a:bodyPr/>
          <a:lstStyle/>
          <a:p>
            <a:pPr>
              <a:lnSpc>
                <a:spcPct val="150000"/>
              </a:lnSpc>
              <a:buFont typeface="Wingdings" panose="05000000000000000000" pitchFamily="2" charset="2"/>
              <a:buChar char="Ø"/>
            </a:pPr>
            <a:r>
              <a:rPr lang="en-US" sz="1600" b="1" dirty="0">
                <a:latin typeface="Arial" panose="020B0604020202020204" pitchFamily="34" charset="0"/>
                <a:cs typeface="Arial" panose="020B0604020202020204" pitchFamily="34" charset="0"/>
              </a:rPr>
              <a:t>Model</a:t>
            </a:r>
            <a:r>
              <a:rPr lang="en-US" sz="1600" dirty="0">
                <a:latin typeface="Arial" panose="020B0604020202020204" pitchFamily="34" charset="0"/>
                <a:cs typeface="Arial" panose="020B0604020202020204" pitchFamily="34" charset="0"/>
              </a:rPr>
              <a:t>: R.E.D.E. Model of Healthcare Communication (Cleveland Clinic)</a:t>
            </a:r>
          </a:p>
          <a:p>
            <a:pPr>
              <a:lnSpc>
                <a:spcPct val="150000"/>
              </a:lnSpc>
              <a:buFont typeface="Wingdings" panose="05000000000000000000" pitchFamily="2" charset="2"/>
              <a:buChar char="Ø"/>
            </a:pPr>
            <a:r>
              <a:rPr lang="en-US" sz="1600" b="1" dirty="0">
                <a:latin typeface="Arial" panose="020B0604020202020204" pitchFamily="34" charset="0"/>
                <a:cs typeface="Arial" panose="020B0604020202020204" pitchFamily="34" charset="0"/>
              </a:rPr>
              <a:t>What is this model</a:t>
            </a:r>
            <a:r>
              <a:rPr lang="en-US" sz="1600" dirty="0">
                <a:latin typeface="Arial" panose="020B0604020202020204" pitchFamily="34" charset="0"/>
                <a:cs typeface="Arial" panose="020B0604020202020204" pitchFamily="34" charset="0"/>
              </a:rPr>
              <a:t>? A relationship-centered framework that structures effective communication into three phases: Relationship Establishment, Development, and Engagement (Windover et al., 2014).</a:t>
            </a:r>
          </a:p>
          <a:p>
            <a:pPr>
              <a:lnSpc>
                <a:spcPct val="150000"/>
              </a:lnSpc>
              <a:buFont typeface="Wingdings" panose="05000000000000000000" pitchFamily="2" charset="2"/>
              <a:buChar char="Ø"/>
            </a:pPr>
            <a:r>
              <a:rPr lang="en-US" sz="1600" b="1" dirty="0">
                <a:latin typeface="Arial" panose="020B0604020202020204" pitchFamily="34" charset="0"/>
                <a:cs typeface="Arial" panose="020B0604020202020204" pitchFamily="34" charset="0"/>
              </a:rPr>
              <a:t>Key components</a:t>
            </a:r>
            <a:r>
              <a:rPr lang="en-US" sz="1600" dirty="0">
                <a:latin typeface="Arial" panose="020B0604020202020204" pitchFamily="34" charset="0"/>
                <a:cs typeface="Arial" panose="020B0604020202020204" pitchFamily="34" charset="0"/>
              </a:rPr>
              <a:t>: Establishment (build rapport &amp; trust); Development (gather information &amp; show empathy); Engagement (collaborate on care plans &amp; close positively).</a:t>
            </a:r>
          </a:p>
          <a:p>
            <a:pPr>
              <a:lnSpc>
                <a:spcPct val="150000"/>
              </a:lnSpc>
              <a:buFont typeface="Wingdings" panose="05000000000000000000" pitchFamily="2" charset="2"/>
              <a:buChar char="Ø"/>
            </a:pPr>
            <a:r>
              <a:rPr lang="en-US" sz="1600" b="1" dirty="0">
                <a:latin typeface="Arial" panose="020B0604020202020204" pitchFamily="34" charset="0"/>
                <a:cs typeface="Arial" panose="020B0604020202020204" pitchFamily="34" charset="0"/>
              </a:rPr>
              <a:t>How it helps in practice</a:t>
            </a:r>
            <a:r>
              <a:rPr lang="en-US" sz="1600" dirty="0">
                <a:latin typeface="Arial" panose="020B0604020202020204" pitchFamily="34" charset="0"/>
                <a:cs typeface="Arial" panose="020B0604020202020204" pitchFamily="34" charset="0"/>
              </a:rPr>
              <a:t>: Guides professionals to create therapeutic relationships, improve understanding, reduce errors, and deliver more compassionate, patient-</a:t>
            </a:r>
            <a:r>
              <a:rPr lang="en-US" sz="1600" dirty="0" err="1">
                <a:latin typeface="Arial" panose="020B0604020202020204" pitchFamily="34" charset="0"/>
                <a:cs typeface="Arial" panose="020B0604020202020204" pitchFamily="34" charset="0"/>
              </a:rPr>
              <a:t>centred</a:t>
            </a:r>
            <a:r>
              <a:rPr lang="en-US" sz="1600" dirty="0">
                <a:latin typeface="Arial" panose="020B0604020202020204" pitchFamily="34" charset="0"/>
                <a:cs typeface="Arial" panose="020B0604020202020204" pitchFamily="34" charset="0"/>
              </a:rPr>
              <a:t> care.</a:t>
            </a:r>
            <a:endParaRPr lang="en-GB"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pic>
        <p:nvPicPr>
          <p:cNvPr id="11" name="Picture 10">
            <a:extLst>
              <a:ext uri="{FF2B5EF4-FFF2-40B4-BE49-F238E27FC236}">
                <a16:creationId xmlns:a16="http://schemas.microsoft.com/office/drawing/2014/main" id="{349DFB34-3CD7-8717-9360-7A52B0038837}"/>
              </a:ext>
            </a:extLst>
          </p:cNvPr>
          <p:cNvPicPr>
            <a:picLocks noChangeAspect="1"/>
          </p:cNvPicPr>
          <p:nvPr/>
        </p:nvPicPr>
        <p:blipFill>
          <a:blip r:embed="rId3"/>
          <a:stretch>
            <a:fillRect/>
          </a:stretch>
        </p:blipFill>
        <p:spPr>
          <a:xfrm>
            <a:off x="7575326" y="1142999"/>
            <a:ext cx="4186687" cy="3585117"/>
          </a:xfrm>
          <a:prstGeom prst="rect">
            <a:avLst/>
          </a:prstGeom>
        </p:spPr>
      </p:pic>
      <p:sp>
        <p:nvSpPr>
          <p:cNvPr id="13" name="TextBox 12">
            <a:extLst>
              <a:ext uri="{FF2B5EF4-FFF2-40B4-BE49-F238E27FC236}">
                <a16:creationId xmlns:a16="http://schemas.microsoft.com/office/drawing/2014/main" id="{6ACC164B-403E-7E31-CAD9-DA186B0F53FB}"/>
              </a:ext>
            </a:extLst>
          </p:cNvPr>
          <p:cNvSpPr txBox="1"/>
          <p:nvPr/>
        </p:nvSpPr>
        <p:spPr>
          <a:xfrm>
            <a:off x="7902535" y="4728116"/>
            <a:ext cx="2530769" cy="369332"/>
          </a:xfrm>
          <a:prstGeom prst="rect">
            <a:avLst/>
          </a:prstGeom>
          <a:noFill/>
        </p:spPr>
        <p:txBody>
          <a:bodyPr wrap="square">
            <a:spAutoFit/>
          </a:bodyPr>
          <a:lstStyle/>
          <a:p>
            <a:r>
              <a:rPr lang="en-GB" dirty="0"/>
              <a:t>(Windover et al., 2014).</a:t>
            </a:r>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latin typeface="Arial" panose="020B0604020202020204" pitchFamily="34" charset="0"/>
                <a:cs typeface="Arial" panose="020B0604020202020204" pitchFamily="34" charset="0"/>
              </a:rPr>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201819" y="917104"/>
            <a:ext cx="10041150" cy="4348472"/>
          </a:xfrm>
        </p:spPr>
        <p:txBody>
          <a:bodyPr/>
          <a:lstStyle/>
          <a:p>
            <a:pPr>
              <a:lnSpc>
                <a:spcPct val="15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Job role/setting: Student Midwife in a maternity ward or community midwifery setting. Situation: Supporting a woman who is feeling anxious during labour or before a maternity examination.</a:t>
            </a:r>
          </a:p>
          <a:p>
            <a:pPr>
              <a:lnSpc>
                <a:spcPct val="15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Use of communication skills: Active listening, clear and simple explanations, a calm and reassuring tone, empathy, and positive non-verbal communication (such as maintaining appropriate eye contact, smiling, and using supportive body language). </a:t>
            </a:r>
          </a:p>
          <a:p>
            <a:pPr>
              <a:lnSpc>
                <a:spcPct val="15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Impact: Reduces the woman’s anxiety, builds trust and confidence, encourages informed decision-making, improves cooperation during care, and contributes to a safer and more positive birth experience for the woman and her baby.</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latin typeface="Arial" panose="020B0604020202020204" pitchFamily="34" charset="0"/>
                <a:cs typeface="Arial" panose="020B0604020202020204" pitchFamily="34" charset="0"/>
              </a:rPr>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1448780"/>
            <a:ext cx="11310257" cy="3960440"/>
          </a:xfrm>
        </p:spPr>
        <p:txBody>
          <a:bodyPr/>
          <a:lstStyle/>
          <a:p>
            <a:pPr>
              <a:lnSpc>
                <a:spcPct val="150000"/>
              </a:lnSpc>
              <a:buFont typeface="Wingdings" panose="05000000000000000000" pitchFamily="2" charset="2"/>
              <a:buChar char="Ø"/>
            </a:pPr>
            <a:r>
              <a:rPr lang="en-GB" altLang="en-US" sz="1800" dirty="0">
                <a:latin typeface="Arial" panose="020B0604020202020204" pitchFamily="34" charset="0"/>
                <a:cs typeface="Arial" panose="020B0604020202020204" pitchFamily="34" charset="0"/>
              </a:rPr>
              <a:t> Supports multidisciplinary health and social care teamwork.</a:t>
            </a:r>
          </a:p>
          <a:p>
            <a:pPr>
              <a:lnSpc>
                <a:spcPct val="150000"/>
              </a:lnSpc>
              <a:buFont typeface="Wingdings" panose="05000000000000000000" pitchFamily="2" charset="2"/>
              <a:buChar char="Ø"/>
            </a:pPr>
            <a:r>
              <a:rPr lang="en-GB" altLang="en-US" sz="1800" dirty="0">
                <a:latin typeface="Arial" panose="020B0604020202020204" pitchFamily="34" charset="0"/>
                <a:cs typeface="Arial" panose="020B0604020202020204" pitchFamily="34" charset="0"/>
              </a:rPr>
              <a:t> Enables effective patient advocacy.</a:t>
            </a:r>
          </a:p>
          <a:p>
            <a:pPr>
              <a:lnSpc>
                <a:spcPct val="150000"/>
              </a:lnSpc>
              <a:buFont typeface="Wingdings" panose="05000000000000000000" pitchFamily="2" charset="2"/>
              <a:buChar char="Ø"/>
            </a:pPr>
            <a:r>
              <a:rPr lang="en-GB" altLang="en-US" sz="1800" dirty="0">
                <a:latin typeface="Arial" panose="020B0604020202020204" pitchFamily="34" charset="0"/>
                <a:cs typeface="Arial" panose="020B0604020202020204" pitchFamily="34" charset="0"/>
              </a:rPr>
              <a:t> Improves collaboration with colleagues.</a:t>
            </a:r>
          </a:p>
          <a:p>
            <a:pPr>
              <a:lnSpc>
                <a:spcPct val="150000"/>
              </a:lnSpc>
              <a:buFont typeface="Wingdings" panose="05000000000000000000" pitchFamily="2" charset="2"/>
              <a:buChar char="Ø"/>
            </a:pPr>
            <a:r>
              <a:rPr lang="en-GB" altLang="en-US" sz="1800" dirty="0">
                <a:latin typeface="Arial" panose="020B0604020202020204" pitchFamily="34" charset="0"/>
                <a:cs typeface="Arial" panose="020B0604020202020204" pitchFamily="34" charset="0"/>
              </a:rPr>
              <a:t> Enhances readiness for professional practice.</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dirty="0">
                <a:latin typeface="Arial" panose="020B0604020202020204" pitchFamily="34" charset="0"/>
                <a:cs typeface="Arial" panose="020B0604020202020204" pitchFamily="34" charset="0"/>
              </a:rPr>
              <a:t>Conclusion</a:t>
            </a:r>
            <a:endParaRPr lang="en-GB" altLang="en-US" b="1" i="1" dirty="0">
              <a:solidFill>
                <a:srgbClr val="FF0000"/>
              </a:solidFill>
              <a:latin typeface="Arial" panose="020B0604020202020204" pitchFamily="34" charset="0"/>
              <a:cs typeface="Arial" panose="020B06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34433" y="1885950"/>
            <a:ext cx="9678869" cy="2937272"/>
          </a:xfrm>
        </p:spPr>
        <p:txBody>
          <a:bodyPr/>
          <a:lstStyle/>
          <a:p>
            <a:pPr>
              <a:lnSpc>
                <a:spcPct val="150000"/>
              </a:lnSpc>
              <a:buFont typeface="Wingdings" panose="05000000000000000000" pitchFamily="2" charset="2"/>
              <a:buChar char="Ø"/>
            </a:pPr>
            <a:r>
              <a:rPr lang="en-US" altLang="en-US" sz="1600" dirty="0">
                <a:latin typeface="Arial" panose="020B0604020202020204" pitchFamily="34" charset="0"/>
                <a:cs typeface="Arial" panose="020B0604020202020204" pitchFamily="34" charset="0"/>
              </a:rPr>
              <a:t>Communication is foundational for safe, effective, and compassionate care in H&amp;SC.</a:t>
            </a:r>
          </a:p>
          <a:p>
            <a:pPr>
              <a:lnSpc>
                <a:spcPct val="150000"/>
              </a:lnSpc>
              <a:buFont typeface="Wingdings" panose="05000000000000000000" pitchFamily="2" charset="2"/>
              <a:buChar char="Ø"/>
            </a:pPr>
            <a:r>
              <a:rPr lang="en-US" altLang="en-US" sz="1600" dirty="0">
                <a:latin typeface="Arial" panose="020B0604020202020204" pitchFamily="34" charset="0"/>
                <a:cs typeface="Arial" panose="020B0604020202020204" pitchFamily="34" charset="0"/>
              </a:rPr>
              <a:t>Using models like REDE and practical application enhances outcomes for all.</a:t>
            </a:r>
          </a:p>
          <a:p>
            <a:pPr>
              <a:lnSpc>
                <a:spcPct val="150000"/>
              </a:lnSpc>
              <a:buFont typeface="Wingdings" panose="05000000000000000000" pitchFamily="2" charset="2"/>
              <a:buChar char="Ø"/>
            </a:pPr>
            <a:r>
              <a:rPr lang="en-US" altLang="en-US" sz="1600" dirty="0">
                <a:latin typeface="Arial" panose="020B0604020202020204" pitchFamily="34" charset="0"/>
                <a:cs typeface="Arial" panose="020B0604020202020204" pitchFamily="34" charset="0"/>
              </a:rPr>
              <a:t>Key to my professional growth and future success</a:t>
            </a:r>
            <a:endParaRPr lang="en-GB" altLang="en-US"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334433" y="0"/>
            <a:ext cx="11170212" cy="559965"/>
          </a:xfrm>
        </p:spPr>
        <p:txBody>
          <a:bodyPr/>
          <a:lstStyle/>
          <a:p>
            <a:r>
              <a:rPr lang="en-GB" altLang="en-US" b="1" dirty="0">
                <a:solidFill>
                  <a:srgbClr val="000000"/>
                </a:solidFill>
                <a:latin typeface="Arial" panose="020B0604020202020204" pitchFamily="34" charset="0"/>
                <a:cs typeface="Arial" panose="020B0604020202020204" pitchFamily="34" charset="0"/>
              </a:rPr>
              <a:t>References List</a:t>
            </a:r>
            <a:endParaRPr lang="en-GB" altLang="en-US" dirty="0">
              <a:solidFill>
                <a:srgbClr val="FF000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
        <p:nvSpPr>
          <p:cNvPr id="8" name="TextBox 7">
            <a:extLst>
              <a:ext uri="{FF2B5EF4-FFF2-40B4-BE49-F238E27FC236}">
                <a16:creationId xmlns:a16="http://schemas.microsoft.com/office/drawing/2014/main" id="{0F7BFC7F-B765-1D0B-41DF-3D85A2A094EB}"/>
              </a:ext>
            </a:extLst>
          </p:cNvPr>
          <p:cNvSpPr txBox="1"/>
          <p:nvPr/>
        </p:nvSpPr>
        <p:spPr>
          <a:xfrm>
            <a:off x="69850" y="889198"/>
            <a:ext cx="12052300" cy="4576702"/>
          </a:xfrm>
          <a:prstGeom prst="rect">
            <a:avLst/>
          </a:prstGeom>
          <a:noFill/>
        </p:spPr>
        <p:txBody>
          <a:bodyPr wrap="square">
            <a:spAutoFit/>
          </a:bodyPr>
          <a:lstStyle/>
          <a:p>
            <a:pPr>
              <a:lnSpc>
                <a:spcPct val="150000"/>
              </a:lnSpc>
            </a:pPr>
            <a:r>
              <a:rPr lang="en-GB" sz="1400" dirty="0">
                <a:latin typeface="Arial" panose="020B0604020202020204" pitchFamily="34" charset="0"/>
                <a:cs typeface="Arial" panose="020B0604020202020204" pitchFamily="34" charset="0"/>
              </a:rPr>
              <a:t>Foster and Kinship Carers Association NT (2024) </a:t>
            </a:r>
            <a:r>
              <a:rPr lang="en-GB" sz="1400" i="1" dirty="0">
                <a:latin typeface="Arial" panose="020B0604020202020204" pitchFamily="34" charset="0"/>
                <a:cs typeface="Arial" panose="020B0604020202020204" pitchFamily="34" charset="0"/>
              </a:rPr>
              <a:t>Foster and Kinship Carers Association NT</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2" tooltip="www.fkca.org.au"/>
              </a:rPr>
              <a:t>https://www.fkca.org.au/</a:t>
            </a:r>
            <a:r>
              <a:rPr lang="en-GB" sz="1400" dirty="0">
                <a:latin typeface="Arial" panose="020B0604020202020204" pitchFamily="34" charset="0"/>
                <a:cs typeface="Arial" panose="020B0604020202020204" pitchFamily="34" charset="0"/>
              </a:rPr>
              <a:t> (Accessed: 9 July 2026).</a:t>
            </a:r>
          </a:p>
          <a:p>
            <a:pPr>
              <a:lnSpc>
                <a:spcPct val="150000"/>
              </a:lnSpc>
            </a:pPr>
            <a:r>
              <a:rPr lang="en-GB" sz="1400" dirty="0">
                <a:latin typeface="Arial" panose="020B0604020202020204" pitchFamily="34" charset="0"/>
                <a:cs typeface="Arial" panose="020B0604020202020204" pitchFamily="34" charset="0"/>
              </a:rPr>
              <a:t>Physio‑</a:t>
            </a:r>
            <a:r>
              <a:rPr lang="en-GB" sz="1400" dirty="0" err="1">
                <a:latin typeface="Arial" panose="020B0604020202020204" pitchFamily="34" charset="0"/>
                <a:cs typeface="Arial" panose="020B0604020202020204" pitchFamily="34" charset="0"/>
              </a:rPr>
              <a:t>Pedia</a:t>
            </a:r>
            <a:r>
              <a:rPr lang="en-GB" sz="1400" dirty="0">
                <a:latin typeface="Arial" panose="020B0604020202020204" pitchFamily="34" charset="0"/>
                <a:cs typeface="Arial" panose="020B0604020202020204" pitchFamily="34" charset="0"/>
              </a:rPr>
              <a:t> (2024) </a:t>
            </a:r>
            <a:r>
              <a:rPr lang="en-GB" sz="1400" i="1" dirty="0">
                <a:latin typeface="Arial" panose="020B0604020202020204" pitchFamily="34" charset="0"/>
                <a:cs typeface="Arial" panose="020B0604020202020204" pitchFamily="34" charset="0"/>
              </a:rPr>
              <a:t>Communication in healthcare</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3" tooltip="www.physio-pedia.com"/>
              </a:rPr>
              <a:t>https://www.physio-pedia.com/Communication_in_Healthcare</a:t>
            </a:r>
            <a:r>
              <a:rPr lang="en-GB" sz="1400" dirty="0">
                <a:latin typeface="Arial" panose="020B0604020202020204" pitchFamily="34" charset="0"/>
                <a:cs typeface="Arial" panose="020B0604020202020204" pitchFamily="34" charset="0"/>
              </a:rPr>
              <a:t> (Accessed: 9 July 2026).</a:t>
            </a:r>
          </a:p>
          <a:p>
            <a:pPr>
              <a:lnSpc>
                <a:spcPct val="150000"/>
              </a:lnSpc>
            </a:pPr>
            <a:r>
              <a:rPr lang="en-GB" sz="1400" dirty="0" err="1">
                <a:latin typeface="Arial" panose="020B0604020202020204" pitchFamily="34" charset="0"/>
                <a:cs typeface="Arial" panose="020B0604020202020204" pitchFamily="34" charset="0"/>
              </a:rPr>
              <a:t>Šip</a:t>
            </a:r>
            <a:r>
              <a:rPr lang="en-GB" sz="1400" dirty="0">
                <a:latin typeface="Arial" panose="020B0604020202020204" pitchFamily="34" charset="0"/>
                <a:cs typeface="Arial" panose="020B0604020202020204" pitchFamily="34" charset="0"/>
              </a:rPr>
              <a:t>, M. (2025) ‘Communication as a tool in social work within an interdisciplinary approach to clients with health disabilities’, </a:t>
            </a:r>
            <a:r>
              <a:rPr lang="en-GB" sz="1400" i="1" dirty="0">
                <a:latin typeface="Arial" panose="020B0604020202020204" pitchFamily="34" charset="0"/>
                <a:cs typeface="Arial" panose="020B0604020202020204" pitchFamily="34" charset="0"/>
              </a:rPr>
              <a:t>Studia </a:t>
            </a:r>
            <a:r>
              <a:rPr lang="en-GB" sz="1400" i="1" dirty="0" err="1">
                <a:latin typeface="Arial" panose="020B0604020202020204" pitchFamily="34" charset="0"/>
                <a:cs typeface="Arial" panose="020B0604020202020204" pitchFamily="34" charset="0"/>
              </a:rPr>
              <a:t>Socialia</a:t>
            </a:r>
            <a:r>
              <a:rPr lang="en-GB" sz="1400" i="1" dirty="0">
                <a:latin typeface="Arial" panose="020B0604020202020204" pitchFamily="34" charset="0"/>
                <a:cs typeface="Arial" panose="020B0604020202020204" pitchFamily="34" charset="0"/>
              </a:rPr>
              <a:t> </a:t>
            </a:r>
            <a:r>
              <a:rPr lang="en-GB" sz="1400" i="1" dirty="0" err="1">
                <a:latin typeface="Arial" panose="020B0604020202020204" pitchFamily="34" charset="0"/>
                <a:cs typeface="Arial" panose="020B0604020202020204" pitchFamily="34" charset="0"/>
              </a:rPr>
              <a:t>Cracoviensia</a:t>
            </a:r>
            <a:r>
              <a:rPr lang="en-GB" sz="1400" dirty="0">
                <a:latin typeface="Arial" panose="020B0604020202020204" pitchFamily="34" charset="0"/>
                <a:cs typeface="Arial" panose="020B0604020202020204" pitchFamily="34" charset="0"/>
              </a:rPr>
              <a:t>, 13(1), pp. 37–58.</a:t>
            </a:r>
          </a:p>
          <a:p>
            <a:pPr>
              <a:lnSpc>
                <a:spcPct val="150000"/>
              </a:lnSpc>
            </a:pPr>
            <a:r>
              <a:rPr lang="en-GB" sz="1400" dirty="0" err="1">
                <a:latin typeface="Arial" panose="020B0604020202020204" pitchFamily="34" charset="0"/>
                <a:cs typeface="Arial" panose="020B0604020202020204" pitchFamily="34" charset="0"/>
              </a:rPr>
              <a:t>Tricco</a:t>
            </a:r>
            <a:r>
              <a:rPr lang="en-GB" sz="1400" dirty="0">
                <a:latin typeface="Arial" panose="020B0604020202020204" pitchFamily="34" charset="0"/>
                <a:cs typeface="Arial" panose="020B0604020202020204" pitchFamily="34" charset="0"/>
              </a:rPr>
              <a:t>, A.C., Antony, J., Ivers, N.M., Ashoor, H.M., Khan, P.A., Blondal, E., Ghassemi, M., MacDonald, H., Chen, M.H., Ezer, L.K. and Straus, S.E. (2014) ‘Effectiveness of quality improvement strategies for coordination of care to reduce use of health care services: a systematic review and meta-analysis’, </a:t>
            </a:r>
            <a:r>
              <a:rPr lang="en-GB" sz="1400" i="1" dirty="0">
                <a:latin typeface="Arial" panose="020B0604020202020204" pitchFamily="34" charset="0"/>
                <a:cs typeface="Arial" panose="020B0604020202020204" pitchFamily="34" charset="0"/>
              </a:rPr>
              <a:t>CMAJ</a:t>
            </a:r>
            <a:r>
              <a:rPr lang="en-GB" sz="1400" dirty="0">
                <a:latin typeface="Arial" panose="020B0604020202020204" pitchFamily="34" charset="0"/>
                <a:cs typeface="Arial" panose="020B0604020202020204" pitchFamily="34" charset="0"/>
              </a:rPr>
              <a:t>, 186(15), pp. E568–E578. Available at: </a:t>
            </a:r>
            <a:r>
              <a:rPr lang="en-GB" sz="1400" dirty="0">
                <a:latin typeface="Arial" panose="020B0604020202020204" pitchFamily="34" charset="0"/>
                <a:cs typeface="Arial" panose="020B0604020202020204" pitchFamily="34" charset="0"/>
                <a:hlinkClick r:id="rId4" tooltip="www.cmaj.ca"/>
              </a:rPr>
              <a:t>https://www.cmaj.ca/content/cmaj/186/15/E568.full.pdf</a:t>
            </a:r>
            <a:r>
              <a:rPr lang="en-GB" sz="1400" dirty="0">
                <a:latin typeface="Arial" panose="020B0604020202020204" pitchFamily="34" charset="0"/>
                <a:cs typeface="Arial" panose="020B0604020202020204" pitchFamily="34" charset="0"/>
              </a:rPr>
              <a:t> (Accessed: 9 July 2026).</a:t>
            </a:r>
          </a:p>
          <a:p>
            <a:pPr>
              <a:lnSpc>
                <a:spcPct val="150000"/>
              </a:lnSpc>
            </a:pPr>
            <a:r>
              <a:rPr lang="en-GB" sz="1400" dirty="0">
                <a:latin typeface="Arial" panose="020B0604020202020204" pitchFamily="34" charset="0"/>
                <a:cs typeface="Arial" panose="020B0604020202020204" pitchFamily="34" charset="0"/>
              </a:rPr>
              <a:t>Windover, A.K., Boissy, A., Rice, T.W., Gilligan, T., Velez, V.J. and Merlino, J. (2014) ‘The REDE model of healthcare communication: optimizing relationship as a therapeutic agent’, </a:t>
            </a:r>
            <a:r>
              <a:rPr lang="en-GB" sz="1400" i="1" dirty="0">
                <a:latin typeface="Arial" panose="020B0604020202020204" pitchFamily="34" charset="0"/>
                <a:cs typeface="Arial" panose="020B0604020202020204" pitchFamily="34" charset="0"/>
              </a:rPr>
              <a:t>Journal of Patient Experience</a:t>
            </a:r>
            <a:r>
              <a:rPr lang="en-GB" sz="1400" dirty="0">
                <a:latin typeface="Arial" panose="020B0604020202020204" pitchFamily="34" charset="0"/>
                <a:cs typeface="Arial" panose="020B0604020202020204" pitchFamily="34" charset="0"/>
              </a:rPr>
              <a:t>, 1(1), pp. 8–13. Available at: </a:t>
            </a:r>
            <a:r>
              <a:rPr lang="en-GB" sz="1400" dirty="0">
                <a:latin typeface="Arial" panose="020B0604020202020204" pitchFamily="34" charset="0"/>
                <a:cs typeface="Arial" panose="020B0604020202020204" pitchFamily="34" charset="0"/>
                <a:hlinkClick r:id="rId5" tooltip="journals.sagepub.com"/>
              </a:rPr>
              <a:t>https://journals.sagepub.com/doi/pdf/10.1177/237437431400100103</a:t>
            </a:r>
            <a:r>
              <a:rPr lang="en-GB" sz="1400" dirty="0">
                <a:latin typeface="Arial" panose="020B0604020202020204" pitchFamily="34" charset="0"/>
                <a:cs typeface="Arial" panose="020B0604020202020204" pitchFamily="34" charset="0"/>
              </a:rPr>
              <a:t> (Accessed: 9 July 2026).</a:t>
            </a:r>
          </a:p>
          <a:p>
            <a:pPr>
              <a:lnSpc>
                <a:spcPct val="150000"/>
              </a:lnSpc>
            </a:pPr>
            <a:r>
              <a:rPr lang="en-GB" sz="1400" dirty="0">
                <a:latin typeface="Arial" panose="020B0604020202020204" pitchFamily="34" charset="0"/>
                <a:cs typeface="Arial" panose="020B0604020202020204" pitchFamily="34" charset="0"/>
              </a:rPr>
              <a:t>Windover, A.K., Boissy, A., Rice, T.W., Gilligan, T. and Merlino, J. (2014) </a:t>
            </a:r>
            <a:r>
              <a:rPr lang="en-GB" sz="1400" i="1" dirty="0">
                <a:latin typeface="Arial" panose="020B0604020202020204" pitchFamily="34" charset="0"/>
                <a:cs typeface="Arial" panose="020B0604020202020204" pitchFamily="34" charset="0"/>
              </a:rPr>
              <a:t>The REDE Model of Healthcare Communication: Optimizing Relationship as a Therapeutic Agent</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Journal of Patient Experience</a:t>
            </a:r>
            <a:r>
              <a:rPr lang="en-GB" sz="1400" dirty="0">
                <a:latin typeface="Arial" panose="020B0604020202020204" pitchFamily="34" charset="0"/>
                <a:cs typeface="Arial" panose="020B0604020202020204" pitchFamily="34" charset="0"/>
              </a:rPr>
              <a:t>, 1(1), pp. 8–13. Available at: </a:t>
            </a:r>
            <a:r>
              <a:rPr lang="en-GB" sz="1400" dirty="0">
                <a:latin typeface="Arial" panose="020B0604020202020204" pitchFamily="34" charset="0"/>
                <a:cs typeface="Arial" panose="020B0604020202020204" pitchFamily="34" charset="0"/>
                <a:hlinkClick r:id="rId6" tooltip="pmc.ncbi.nlm.nih.gov"/>
              </a:rPr>
              <a:t>https://pmc.ncbi.nlm.nih.gov/articles/PMC5513605/</a:t>
            </a:r>
            <a:r>
              <a:rPr lang="en-GB" sz="1400" dirty="0">
                <a:latin typeface="Arial" panose="020B0604020202020204" pitchFamily="34" charset="0"/>
                <a:cs typeface="Arial" panose="020B0604020202020204" pitchFamily="34" charset="0"/>
              </a:rPr>
              <a:t> (Accessed: 17 July 2026).</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12056</TotalTime>
  <Words>1403</Words>
  <Application>Microsoft Office PowerPoint</Application>
  <PresentationFormat>Widescreen</PresentationFormat>
  <Paragraphs>80</Paragraphs>
  <Slides>10</Slides>
  <Notes>6</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20140311PresentationUWTSDTemplate</vt:lpstr>
      <vt:lpstr>PowerPoint Presentation</vt:lpstr>
      <vt:lpstr>Acknowledge use of AI</vt:lpstr>
      <vt:lpstr>Introduction</vt:lpstr>
      <vt:lpstr>What is your chosen skill? </vt:lpstr>
      <vt:lpstr>Importance of Communication in professional practice</vt:lpstr>
      <vt:lpstr>Model or Framework</vt:lpstr>
      <vt:lpstr>Applying this skill in practice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larissa Dion</cp:lastModifiedBy>
  <cp:revision>37</cp:revision>
  <dcterms:created xsi:type="dcterms:W3CDTF">2025-02-21T18:28:54Z</dcterms:created>
  <dcterms:modified xsi:type="dcterms:W3CDTF">2026-07-18T11:52:26Z</dcterms:modified>
</cp:coreProperties>
</file>