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82"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10/30/2018</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10/30/2018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10/30/2018</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10/30/2018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10/30/2018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10/30/2018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10/30/2018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10/30/2018</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10/30/2018</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10/30/2018</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EEFF5C-129C-44E3-928E-6818B8FF6481}"/>
              </a:ext>
            </a:extLst>
          </p:cNvPr>
          <p:cNvSpPr>
            <a:spLocks noGrp="1"/>
          </p:cNvSpPr>
          <p:nvPr>
            <p:ph type="ctrTitle"/>
          </p:nvPr>
        </p:nvSpPr>
        <p:spPr/>
        <p:txBody>
          <a:bodyPr/>
          <a:lstStyle/>
          <a:p>
            <a:r>
              <a:rPr lang="en-GB" dirty="0"/>
              <a:t>Diversity within Judaism</a:t>
            </a:r>
          </a:p>
        </p:txBody>
      </p:sp>
      <p:sp>
        <p:nvSpPr>
          <p:cNvPr id="3" name="Subtitle 2">
            <a:extLst>
              <a:ext uri="{FF2B5EF4-FFF2-40B4-BE49-F238E27FC236}">
                <a16:creationId xmlns:a16="http://schemas.microsoft.com/office/drawing/2014/main" xmlns="" id="{5D110004-8193-41B4-B35E-7E31A0DCD0BE}"/>
              </a:ext>
            </a:extLst>
          </p:cNvPr>
          <p:cNvSpPr>
            <a:spLocks noGrp="1"/>
          </p:cNvSpPr>
          <p:nvPr>
            <p:ph type="subTitle" idx="1"/>
          </p:nvPr>
        </p:nvSpPr>
        <p:spPr/>
        <p:txBody>
          <a:bodyPr/>
          <a:lstStyle/>
          <a:p>
            <a:r>
              <a:rPr lang="en-GB" dirty="0"/>
              <a:t>Between Orthodox, Conservation and Reform Judaism.</a:t>
            </a:r>
          </a:p>
        </p:txBody>
      </p:sp>
    </p:spTree>
    <p:extLst>
      <p:ext uri="{BB962C8B-B14F-4D97-AF65-F5344CB8AC3E}">
        <p14:creationId xmlns:p14="http://schemas.microsoft.com/office/powerpoint/2010/main" val="488570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232E5F-020D-447F-8085-96A3597F4F2D}"/>
              </a:ext>
            </a:extLst>
          </p:cNvPr>
          <p:cNvSpPr>
            <a:spLocks noGrp="1"/>
          </p:cNvSpPr>
          <p:nvPr>
            <p:ph type="title"/>
          </p:nvPr>
        </p:nvSpPr>
        <p:spPr/>
        <p:txBody>
          <a:bodyPr/>
          <a:lstStyle/>
          <a:p>
            <a:r>
              <a:rPr lang="en-GB" b="1" u="sng" dirty="0"/>
              <a:t>Differences in Origin </a:t>
            </a:r>
          </a:p>
        </p:txBody>
      </p:sp>
      <p:sp>
        <p:nvSpPr>
          <p:cNvPr id="3" name="Content Placeholder 2">
            <a:extLst>
              <a:ext uri="{FF2B5EF4-FFF2-40B4-BE49-F238E27FC236}">
                <a16:creationId xmlns:a16="http://schemas.microsoft.com/office/drawing/2014/main" xmlns="" id="{F96B8B9B-5888-434E-8301-C92A7E3CA7A7}"/>
              </a:ext>
            </a:extLst>
          </p:cNvPr>
          <p:cNvSpPr>
            <a:spLocks noGrp="1"/>
          </p:cNvSpPr>
          <p:nvPr>
            <p:ph idx="1"/>
          </p:nvPr>
        </p:nvSpPr>
        <p:spPr/>
        <p:txBody>
          <a:bodyPr>
            <a:normAutofit lnSpcReduction="10000"/>
          </a:bodyPr>
          <a:lstStyle/>
          <a:p>
            <a:r>
              <a:rPr lang="en-GB" dirty="0"/>
              <a:t>Orthodox Judaism originated in the late 18</a:t>
            </a:r>
            <a:r>
              <a:rPr lang="en-GB" baseline="30000" dirty="0"/>
              <a:t>th</a:t>
            </a:r>
            <a:r>
              <a:rPr lang="en-GB" dirty="0"/>
              <a:t> century as a response to the enlightenment, Jews with full civil rights and freedom to be full members of the wider community. </a:t>
            </a:r>
          </a:p>
          <a:p>
            <a:r>
              <a:rPr lang="en-GB" dirty="0"/>
              <a:t>Orthodox as a term was first </a:t>
            </a:r>
            <a:r>
              <a:rPr lang="en-GB" dirty="0" err="1"/>
              <a:t>usedin</a:t>
            </a:r>
            <a:r>
              <a:rPr lang="en-GB" dirty="0"/>
              <a:t> Germany in 1807 by Reformers for traditionalists who oppose ‘reform’ changes in </a:t>
            </a:r>
            <a:r>
              <a:rPr lang="en-GB" dirty="0" err="1"/>
              <a:t>jewish</a:t>
            </a:r>
            <a:r>
              <a:rPr lang="en-GB" dirty="0"/>
              <a:t> life.</a:t>
            </a:r>
          </a:p>
          <a:p>
            <a:r>
              <a:rPr lang="en-GB" dirty="0"/>
              <a:t>Conservative Judaism was founded by Zacharias Frankel in the 19</a:t>
            </a:r>
            <a:r>
              <a:rPr lang="en-GB" baseline="30000" dirty="0"/>
              <a:t>th</a:t>
            </a:r>
            <a:r>
              <a:rPr lang="en-GB" dirty="0"/>
              <a:t> Century, as ‘an evolving religious way of life’.</a:t>
            </a:r>
          </a:p>
          <a:p>
            <a:r>
              <a:rPr lang="en-GB" dirty="0"/>
              <a:t>Conservative Judaism has a dissatisfaction with orthodox, traditional services.</a:t>
            </a:r>
          </a:p>
          <a:p>
            <a:r>
              <a:rPr lang="en-GB" dirty="0"/>
              <a:t>Reform Judaism emerged in the late 18</a:t>
            </a:r>
            <a:r>
              <a:rPr lang="en-GB" baseline="30000" dirty="0"/>
              <a:t>th</a:t>
            </a:r>
            <a:r>
              <a:rPr lang="en-GB" dirty="0"/>
              <a:t> century following the emancipation from ghetto life.</a:t>
            </a:r>
          </a:p>
          <a:p>
            <a:r>
              <a:rPr lang="en-GB" dirty="0"/>
              <a:t>Israel Jacobson in the 19</a:t>
            </a:r>
            <a:r>
              <a:rPr lang="en-GB" baseline="30000" dirty="0"/>
              <a:t>th</a:t>
            </a:r>
            <a:r>
              <a:rPr lang="en-GB" dirty="0"/>
              <a:t> century initiates several reforms In Germany. Reform Judaism places an emphasis on universalism and acculturation.</a:t>
            </a:r>
          </a:p>
        </p:txBody>
      </p:sp>
    </p:spTree>
    <p:extLst>
      <p:ext uri="{BB962C8B-B14F-4D97-AF65-F5344CB8AC3E}">
        <p14:creationId xmlns:p14="http://schemas.microsoft.com/office/powerpoint/2010/main" val="18360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863562-723C-45DB-A6F2-FD882D3774CC}"/>
              </a:ext>
            </a:extLst>
          </p:cNvPr>
          <p:cNvSpPr>
            <a:spLocks noGrp="1"/>
          </p:cNvSpPr>
          <p:nvPr>
            <p:ph type="title"/>
          </p:nvPr>
        </p:nvSpPr>
        <p:spPr/>
        <p:txBody>
          <a:bodyPr/>
          <a:lstStyle/>
          <a:p>
            <a:r>
              <a:rPr lang="en-GB" b="1" u="sng" dirty="0"/>
              <a:t>Worship</a:t>
            </a:r>
          </a:p>
        </p:txBody>
      </p:sp>
      <p:sp>
        <p:nvSpPr>
          <p:cNvPr id="3" name="Content Placeholder 2">
            <a:extLst>
              <a:ext uri="{FF2B5EF4-FFF2-40B4-BE49-F238E27FC236}">
                <a16:creationId xmlns:a16="http://schemas.microsoft.com/office/drawing/2014/main" xmlns="" id="{EA43474B-2D06-41E5-8272-8EF58CDDFBAE}"/>
              </a:ext>
            </a:extLst>
          </p:cNvPr>
          <p:cNvSpPr>
            <a:spLocks noGrp="1"/>
          </p:cNvSpPr>
          <p:nvPr>
            <p:ph idx="1"/>
          </p:nvPr>
        </p:nvSpPr>
        <p:spPr/>
        <p:txBody>
          <a:bodyPr>
            <a:normAutofit fontScale="92500" lnSpcReduction="20000"/>
          </a:bodyPr>
          <a:lstStyle/>
          <a:p>
            <a:r>
              <a:rPr lang="en-GB" dirty="0"/>
              <a:t>Orthodox Judaism </a:t>
            </a:r>
            <a:r>
              <a:rPr lang="en-GB" dirty="0" err="1"/>
              <a:t>maintaines</a:t>
            </a:r>
            <a:r>
              <a:rPr lang="en-GB" dirty="0"/>
              <a:t> the traditional forms of worship in the Hebrew language, and of the traditional observances as prescribed by the Torah. Men and women sit separately in Orthodox synagogues and women do not participate in some of the rituals.</a:t>
            </a:r>
          </a:p>
          <a:p>
            <a:r>
              <a:rPr lang="en-GB" dirty="0"/>
              <a:t>Conservative Judaism fosters the practice of traditional Judaism while embracing modernity. Developed during the twentieth century in the United States, it comes midway between Orthodoxy and Reform, The Conservative service follows the traditional liturgy, and it is mainly in Hebrew and similar to Orthodox services. However, men and women sit together and women participate fully in the synagogue services, prayers and rituals.</a:t>
            </a:r>
          </a:p>
          <a:p>
            <a:r>
              <a:rPr lang="en-GB" dirty="0"/>
              <a:t>In Reform services the English language is used for parts of the services, which often features a mixed choir. Reform services are adapted and shortened and are conducted with somewhat more decorum than Orthodox services, which often accommodate individual praying and occasional conversation. Men and women sit together in the Progressive Temple, both participate in all aspects of the service, and women rabbis may officiate.</a:t>
            </a:r>
          </a:p>
          <a:p>
            <a:pPr marL="0" indent="0">
              <a:buNone/>
            </a:pPr>
            <a:endParaRPr lang="en-GB" dirty="0"/>
          </a:p>
          <a:p>
            <a:pPr marL="0" indent="0">
              <a:buNone/>
            </a:pPr>
            <a:r>
              <a:rPr lang="en-GB" sz="1200" dirty="0"/>
              <a:t>https://www.ijs.org.au/modern-judaism-orthodox-conservative-and-progressive/</a:t>
            </a:r>
          </a:p>
        </p:txBody>
      </p:sp>
    </p:spTree>
    <p:extLst>
      <p:ext uri="{BB962C8B-B14F-4D97-AF65-F5344CB8AC3E}">
        <p14:creationId xmlns:p14="http://schemas.microsoft.com/office/powerpoint/2010/main" val="1466871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3BAA6F-3AF4-4035-9EAF-3D3FFBCD7313}"/>
              </a:ext>
            </a:extLst>
          </p:cNvPr>
          <p:cNvSpPr>
            <a:spLocks noGrp="1"/>
          </p:cNvSpPr>
          <p:nvPr>
            <p:ph type="title"/>
          </p:nvPr>
        </p:nvSpPr>
        <p:spPr/>
        <p:txBody>
          <a:bodyPr/>
          <a:lstStyle/>
          <a:p>
            <a:r>
              <a:rPr lang="en-GB" b="1" u="sng" dirty="0"/>
              <a:t>Scripture</a:t>
            </a:r>
          </a:p>
        </p:txBody>
      </p:sp>
      <p:sp>
        <p:nvSpPr>
          <p:cNvPr id="3" name="Content Placeholder 2">
            <a:extLst>
              <a:ext uri="{FF2B5EF4-FFF2-40B4-BE49-F238E27FC236}">
                <a16:creationId xmlns:a16="http://schemas.microsoft.com/office/drawing/2014/main" xmlns="" id="{3F7EAA98-BEC8-4ACB-B254-5C5915135C62}"/>
              </a:ext>
            </a:extLst>
          </p:cNvPr>
          <p:cNvSpPr>
            <a:spLocks noGrp="1"/>
          </p:cNvSpPr>
          <p:nvPr>
            <p:ph idx="1"/>
          </p:nvPr>
        </p:nvSpPr>
        <p:spPr/>
        <p:txBody>
          <a:bodyPr/>
          <a:lstStyle/>
          <a:p>
            <a:r>
              <a:rPr lang="en-GB" dirty="0"/>
              <a:t>Orthodox Judaism interpret the Torah very literally. They believe the Torah is of divine origin.</a:t>
            </a:r>
          </a:p>
          <a:p>
            <a:r>
              <a:rPr lang="en-GB" dirty="0"/>
              <a:t>Conservative Judaism believes the Hebrew bible Is the word of both God and man. They believe that the writings came from God but were transmitted and shaped by human authors. </a:t>
            </a:r>
          </a:p>
          <a:p>
            <a:r>
              <a:rPr lang="en-GB" dirty="0"/>
              <a:t>Reform Judaism regard the Torah to have human origin and is believed to be a document preserving the history, culture, legends and hope of people. </a:t>
            </a:r>
          </a:p>
        </p:txBody>
      </p:sp>
    </p:spTree>
    <p:extLst>
      <p:ext uri="{BB962C8B-B14F-4D97-AF65-F5344CB8AC3E}">
        <p14:creationId xmlns:p14="http://schemas.microsoft.com/office/powerpoint/2010/main" val="2858026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523F60-56C8-4A75-B66B-3032BE103F91}"/>
              </a:ext>
            </a:extLst>
          </p:cNvPr>
          <p:cNvSpPr>
            <a:spLocks noGrp="1"/>
          </p:cNvSpPr>
          <p:nvPr>
            <p:ph type="title"/>
          </p:nvPr>
        </p:nvSpPr>
        <p:spPr/>
        <p:txBody>
          <a:bodyPr/>
          <a:lstStyle/>
          <a:p>
            <a:r>
              <a:rPr lang="en-GB" b="1" u="sng" dirty="0"/>
              <a:t>The role of women</a:t>
            </a:r>
          </a:p>
        </p:txBody>
      </p:sp>
      <p:sp>
        <p:nvSpPr>
          <p:cNvPr id="3" name="Content Placeholder 2">
            <a:extLst>
              <a:ext uri="{FF2B5EF4-FFF2-40B4-BE49-F238E27FC236}">
                <a16:creationId xmlns:a16="http://schemas.microsoft.com/office/drawing/2014/main" xmlns="" id="{53FAE252-15A1-4679-A701-693BC546BCA1}"/>
              </a:ext>
            </a:extLst>
          </p:cNvPr>
          <p:cNvSpPr>
            <a:spLocks noGrp="1"/>
          </p:cNvSpPr>
          <p:nvPr>
            <p:ph idx="1"/>
          </p:nvPr>
        </p:nvSpPr>
        <p:spPr/>
        <p:txBody>
          <a:bodyPr>
            <a:normAutofit/>
          </a:bodyPr>
          <a:lstStyle/>
          <a:p>
            <a:r>
              <a:rPr lang="en-GB" dirty="0" smtClean="0"/>
              <a:t>Historically women have played a passive role in Judaism. For example, in the synagogue women and men were separated and women were not permitted to wear the same worship attire as men and many more difference.</a:t>
            </a:r>
          </a:p>
          <a:p>
            <a:r>
              <a:rPr lang="en-GB" dirty="0" smtClean="0"/>
              <a:t>Jewish feminism became a movement in the united states in the 1970’s, where women demanded equality within the synagogue.</a:t>
            </a:r>
          </a:p>
          <a:p>
            <a:r>
              <a:rPr lang="en-GB" dirty="0" smtClean="0"/>
              <a:t>Both orthodox and conservative movements resisted these changes. However Reform undertook these changes almost immediately, allowing women to comment on the Torah and new rituals were composed such as ceremonies for naming daughters and revisions of Jewish law concerning divorce took place. </a:t>
            </a:r>
          </a:p>
          <a:p>
            <a:endParaRPr lang="en-GB" dirty="0"/>
          </a:p>
          <a:p>
            <a:endParaRPr lang="en-GB" dirty="0" smtClean="0"/>
          </a:p>
          <a:p>
            <a:pPr marL="0" indent="0">
              <a:buNone/>
            </a:pPr>
            <a:r>
              <a:rPr lang="en-GB" sz="1200" dirty="0" smtClean="0"/>
              <a:t>De </a:t>
            </a:r>
            <a:r>
              <a:rPr lang="en-GB" sz="1200" dirty="0"/>
              <a:t>Lange, Nicholas, and Miri Freud-</a:t>
            </a:r>
            <a:r>
              <a:rPr lang="en-GB" sz="1200" dirty="0" err="1"/>
              <a:t>Kandel</a:t>
            </a:r>
            <a:r>
              <a:rPr lang="en-GB" sz="1200" dirty="0"/>
              <a:t>, </a:t>
            </a:r>
            <a:r>
              <a:rPr lang="en-GB" sz="1200" i="1" dirty="0"/>
              <a:t>Modern Judaism </a:t>
            </a:r>
            <a:r>
              <a:rPr lang="en-GB" sz="1200" dirty="0"/>
              <a:t>(New York: Oxford University Press Inc., 2005), pp. </a:t>
            </a:r>
            <a:r>
              <a:rPr lang="en-GB" sz="1200" dirty="0" smtClean="0"/>
              <a:t>378-379.</a:t>
            </a:r>
            <a:endParaRPr lang="en-GB" sz="1200" dirty="0"/>
          </a:p>
        </p:txBody>
      </p:sp>
    </p:spTree>
    <p:extLst>
      <p:ext uri="{BB962C8B-B14F-4D97-AF65-F5344CB8AC3E}">
        <p14:creationId xmlns:p14="http://schemas.microsoft.com/office/powerpoint/2010/main" val="1786814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LGBTQ</a:t>
            </a:r>
            <a:endParaRPr lang="en-GB" b="1" u="sng"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451538" y="2734178"/>
            <a:ext cx="4892295" cy="27554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451538" y="5507425"/>
            <a:ext cx="4984124" cy="307777"/>
          </a:xfrm>
          <a:prstGeom prst="rect">
            <a:avLst/>
          </a:prstGeom>
          <a:noFill/>
        </p:spPr>
        <p:txBody>
          <a:bodyPr wrap="square" rtlCol="0">
            <a:spAutoFit/>
          </a:bodyPr>
          <a:lstStyle/>
          <a:p>
            <a:r>
              <a:rPr lang="en-GB" sz="1400" dirty="0" smtClean="0"/>
              <a:t>Fig 1; </a:t>
            </a:r>
            <a:r>
              <a:rPr lang="en-GB" sz="1400" dirty="0"/>
              <a:t>J</a:t>
            </a:r>
            <a:r>
              <a:rPr lang="en-GB" sz="1400" dirty="0" smtClean="0"/>
              <a:t>ewish </a:t>
            </a:r>
            <a:r>
              <a:rPr lang="en-GB" sz="1400" dirty="0"/>
              <a:t>gay pride </a:t>
            </a:r>
            <a:r>
              <a:rPr lang="en-GB" sz="1400" dirty="0" smtClean="0"/>
              <a:t>flags, in </a:t>
            </a:r>
            <a:r>
              <a:rPr lang="en-GB" sz="1400" dirty="0"/>
              <a:t>Jerusalem, July, </a:t>
            </a:r>
            <a:r>
              <a:rPr lang="en-GB" sz="1400" dirty="0" smtClean="0"/>
              <a:t>2016.</a:t>
            </a:r>
            <a:endParaRPr lang="en-GB" sz="1400" dirty="0"/>
          </a:p>
        </p:txBody>
      </p:sp>
      <p:sp>
        <p:nvSpPr>
          <p:cNvPr id="5" name="TextBox 4"/>
          <p:cNvSpPr txBox="1"/>
          <p:nvPr/>
        </p:nvSpPr>
        <p:spPr>
          <a:xfrm>
            <a:off x="3451537" y="5928621"/>
            <a:ext cx="8448541" cy="923330"/>
          </a:xfrm>
          <a:prstGeom prst="rect">
            <a:avLst/>
          </a:prstGeom>
          <a:noFill/>
        </p:spPr>
        <p:txBody>
          <a:bodyPr wrap="square" rtlCol="0">
            <a:spAutoFit/>
          </a:bodyPr>
          <a:lstStyle/>
          <a:p>
            <a:r>
              <a:rPr lang="en-GB" sz="900" i="1" dirty="0"/>
              <a:t>Campaign, Human, "Stances Of Faiths On LGBTQ Issues: Conservative Judaism | Human Rights Campaign", Human Rights Campaign, 2018 &lt;https://www.hrc.org/resources/stances-of-faiths-on-lgbt-issues-conservative-judaism&gt; [Accessed 30 October 2018]</a:t>
            </a:r>
          </a:p>
          <a:p>
            <a:r>
              <a:rPr lang="en-GB" sz="900" i="1" dirty="0" smtClean="0"/>
              <a:t>"</a:t>
            </a:r>
            <a:r>
              <a:rPr lang="en-GB" sz="900" i="1" dirty="0"/>
              <a:t>In America's LGBT Community, Can I Be Queer, Or A Jew, But Not A Queer Jew?", </a:t>
            </a:r>
            <a:r>
              <a:rPr lang="en-GB" sz="900" dirty="0" err="1"/>
              <a:t>Haaretz.Com</a:t>
            </a:r>
            <a:r>
              <a:rPr lang="en-GB" sz="900" dirty="0"/>
              <a:t>, 2016 &lt;https://www.haaretz.com/opinion/.premium-can-i-be-queer-or-a-jew-but-not-a-queer-jew-1.5489672&gt; [Accessed 30 October 2018</a:t>
            </a:r>
            <a:r>
              <a:rPr lang="en-GB" sz="900" dirty="0" smtClean="0"/>
              <a:t>]</a:t>
            </a:r>
          </a:p>
          <a:p>
            <a:r>
              <a:rPr lang="en-GB" sz="900" i="1" dirty="0"/>
              <a:t>"Orthodox Judaism And LGBTQ Issues | My Jewish Learning", </a:t>
            </a:r>
            <a:r>
              <a:rPr lang="en-GB" sz="900" dirty="0"/>
              <a:t>My Jewish Learning &lt;https://www.myjewishlearning.com/article/orthodox-judaism-and-lgbtq-issues/&gt; [Accessed 30 October 2018]</a:t>
            </a:r>
          </a:p>
        </p:txBody>
      </p:sp>
      <p:sp>
        <p:nvSpPr>
          <p:cNvPr id="7" name="TextBox 6"/>
          <p:cNvSpPr txBox="1"/>
          <p:nvPr/>
        </p:nvSpPr>
        <p:spPr>
          <a:xfrm>
            <a:off x="598866" y="1931831"/>
            <a:ext cx="2253803" cy="1754326"/>
          </a:xfrm>
          <a:prstGeom prst="rect">
            <a:avLst/>
          </a:prstGeom>
          <a:noFill/>
        </p:spPr>
        <p:txBody>
          <a:bodyPr wrap="square" rtlCol="0">
            <a:spAutoFit/>
          </a:bodyPr>
          <a:lstStyle/>
          <a:p>
            <a:r>
              <a:rPr lang="en-GB" dirty="0" smtClean="0"/>
              <a:t>Reform Judaism accepts LGBTQ community and happily performs marriage ceremonies.</a:t>
            </a:r>
            <a:endParaRPr lang="en-GB" dirty="0"/>
          </a:p>
        </p:txBody>
      </p:sp>
      <p:sp>
        <p:nvSpPr>
          <p:cNvPr id="8" name="TextBox 7"/>
          <p:cNvSpPr txBox="1"/>
          <p:nvPr/>
        </p:nvSpPr>
        <p:spPr>
          <a:xfrm>
            <a:off x="598866" y="3883329"/>
            <a:ext cx="2112135" cy="2585323"/>
          </a:xfrm>
          <a:prstGeom prst="rect">
            <a:avLst/>
          </a:prstGeom>
          <a:noFill/>
        </p:spPr>
        <p:txBody>
          <a:bodyPr wrap="square" rtlCol="0">
            <a:spAutoFit/>
          </a:bodyPr>
          <a:lstStyle/>
          <a:p>
            <a:r>
              <a:rPr lang="en-GB" dirty="0" smtClean="0"/>
              <a:t>Reform Rabbi David </a:t>
            </a:r>
            <a:r>
              <a:rPr lang="en-GB" dirty="0" err="1" smtClean="0"/>
              <a:t>Saper</a:t>
            </a:r>
            <a:r>
              <a:rPr lang="en-GB" dirty="0" smtClean="0"/>
              <a:t> Stein explains that “we are all made in Gods image, there should be no discrimination against anyone”</a:t>
            </a:r>
            <a:endParaRPr lang="en-GB" dirty="0"/>
          </a:p>
        </p:txBody>
      </p:sp>
      <p:sp>
        <p:nvSpPr>
          <p:cNvPr id="9" name="TextBox 8"/>
          <p:cNvSpPr txBox="1"/>
          <p:nvPr/>
        </p:nvSpPr>
        <p:spPr>
          <a:xfrm>
            <a:off x="9053847" y="3034477"/>
            <a:ext cx="2575775" cy="2308324"/>
          </a:xfrm>
          <a:prstGeom prst="rect">
            <a:avLst/>
          </a:prstGeom>
          <a:noFill/>
        </p:spPr>
        <p:txBody>
          <a:bodyPr wrap="square" rtlCol="0">
            <a:spAutoFit/>
          </a:bodyPr>
          <a:lstStyle/>
          <a:p>
            <a:r>
              <a:rPr lang="en-GB" dirty="0"/>
              <a:t>Across the spectrum of Orthodox practice, the consensus view is that gay sex and marriage are inconsistent with Jewish </a:t>
            </a:r>
            <a:r>
              <a:rPr lang="en-GB" dirty="0" smtClean="0"/>
              <a:t>tradition.</a:t>
            </a:r>
            <a:endParaRPr lang="en-GB" dirty="0"/>
          </a:p>
        </p:txBody>
      </p:sp>
      <p:sp>
        <p:nvSpPr>
          <p:cNvPr id="10" name="TextBox 9"/>
          <p:cNvSpPr txBox="1"/>
          <p:nvPr/>
        </p:nvSpPr>
        <p:spPr>
          <a:xfrm>
            <a:off x="3837904" y="1081824"/>
            <a:ext cx="6220495" cy="1477328"/>
          </a:xfrm>
          <a:prstGeom prst="rect">
            <a:avLst/>
          </a:prstGeom>
          <a:noFill/>
        </p:spPr>
        <p:txBody>
          <a:bodyPr wrap="square" rtlCol="0">
            <a:spAutoFit/>
          </a:bodyPr>
          <a:lstStyle/>
          <a:p>
            <a:r>
              <a:rPr lang="en-GB" dirty="0"/>
              <a:t>Some </a:t>
            </a:r>
            <a:r>
              <a:rPr lang="en-GB" dirty="0" smtClean="0"/>
              <a:t>Conservative Judaism communities are </a:t>
            </a:r>
            <a:r>
              <a:rPr lang="en-GB" dirty="0"/>
              <a:t>welcoming and affirming, ordaining LGBTQ rabbis and celebrating same-sex marriages. Others are not. As a denomination, however, Conservative Judaism has taken a firm and public stance for inclusion.</a:t>
            </a:r>
          </a:p>
        </p:txBody>
      </p:sp>
    </p:spTree>
    <p:extLst>
      <p:ext uri="{BB962C8B-B14F-4D97-AF65-F5344CB8AC3E}">
        <p14:creationId xmlns:p14="http://schemas.microsoft.com/office/powerpoint/2010/main" val="1814944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xmlns=""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102</TotalTime>
  <Words>750</Words>
  <Application>Microsoft Office PowerPoint</Application>
  <PresentationFormat>Custom</PresentationFormat>
  <Paragraphs>35</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Savon</vt:lpstr>
      <vt:lpstr>Diversity within Judaism</vt:lpstr>
      <vt:lpstr>Differences in Origin </vt:lpstr>
      <vt:lpstr>Worship</vt:lpstr>
      <vt:lpstr>Scripture</vt:lpstr>
      <vt:lpstr>The role of women</vt:lpstr>
      <vt:lpstr>LGBTQ</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within Judaism</dc:title>
  <dc:creator>lizzie langshaw</dc:creator>
  <cp:lastModifiedBy>lizzie langshaw</cp:lastModifiedBy>
  <cp:revision>11</cp:revision>
  <dcterms:created xsi:type="dcterms:W3CDTF">2018-10-29T16:11:14Z</dcterms:created>
  <dcterms:modified xsi:type="dcterms:W3CDTF">2018-10-30T12:02:26Z</dcterms:modified>
</cp:coreProperties>
</file>