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8"/>
  </p:notesMasterIdLst>
  <p:handoutMasterIdLst>
    <p:handoutMasterId r:id="rId19"/>
  </p:handoutMasterIdLst>
  <p:sldIdLst>
    <p:sldId id="256" r:id="rId2"/>
    <p:sldId id="373" r:id="rId3"/>
    <p:sldId id="374" r:id="rId4"/>
    <p:sldId id="375" r:id="rId5"/>
    <p:sldId id="376" r:id="rId6"/>
    <p:sldId id="377" r:id="rId7"/>
    <p:sldId id="378" r:id="rId8"/>
    <p:sldId id="379" r:id="rId9"/>
    <p:sldId id="380" r:id="rId10"/>
    <p:sldId id="381" r:id="rId11"/>
    <p:sldId id="382" r:id="rId12"/>
    <p:sldId id="383" r:id="rId13"/>
    <p:sldId id="342" r:id="rId14"/>
    <p:sldId id="384" r:id="rId15"/>
    <p:sldId id="372" r:id="rId16"/>
    <p:sldId id="322" r:id="rId17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5" autoAdjust="0"/>
    <p:restoredTop sz="94650" autoAdjust="0"/>
  </p:normalViewPr>
  <p:slideViewPr>
    <p:cSldViewPr>
      <p:cViewPr varScale="1">
        <p:scale>
          <a:sx n="81" d="100"/>
          <a:sy n="81" d="100"/>
        </p:scale>
        <p:origin x="33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9 – Usability in Context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F458B54-22AD-59B9-38F9-580AA093C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Usability is the extent to which specified users can achieve specified goals with effectiveness, efficiency, and satisfaction in a specified context of use</a:t>
            </a:r>
          </a:p>
          <a:p>
            <a:endParaRPr lang="en-GB" dirty="0"/>
          </a:p>
          <a:p>
            <a:r>
              <a:rPr lang="en-GB" dirty="0"/>
              <a:t>In the last workshop we specified that</a:t>
            </a:r>
          </a:p>
          <a:p>
            <a:pPr lvl="1"/>
            <a:r>
              <a:rPr lang="en-GB" dirty="0"/>
              <a:t>The user already had a </a:t>
            </a:r>
            <a:r>
              <a:rPr lang="en-GB" dirty="0" err="1"/>
              <a:t>TournamentsOnline</a:t>
            </a:r>
            <a:r>
              <a:rPr lang="en-GB" dirty="0"/>
              <a:t> account</a:t>
            </a:r>
          </a:p>
          <a:p>
            <a:pPr lvl="1"/>
            <a:r>
              <a:rPr lang="en-GB" dirty="0"/>
              <a:t>They were entering an individual competition</a:t>
            </a:r>
          </a:p>
          <a:p>
            <a:pPr lvl="1"/>
            <a:r>
              <a:rPr lang="en-GB" dirty="0"/>
              <a:t>They were using a desktop/laptop with a keyboard and a mouse/trackpad</a:t>
            </a:r>
          </a:p>
          <a:p>
            <a:pPr lvl="1"/>
            <a:endParaRPr lang="en-GB" dirty="0"/>
          </a:p>
          <a:p>
            <a:r>
              <a:rPr lang="en-GB" dirty="0"/>
              <a:t>What other assumptions did we make?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9F6AF8-D4FF-F7B1-E89D-1D565AEA2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Definition Revisited</a:t>
            </a:r>
          </a:p>
        </p:txBody>
      </p:sp>
    </p:spTree>
    <p:extLst>
      <p:ext uri="{BB962C8B-B14F-4D97-AF65-F5344CB8AC3E}">
        <p14:creationId xmlns:p14="http://schemas.microsoft.com/office/powerpoint/2010/main" val="2402393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07104DB-4334-520E-C86C-B0B8A4BE2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Context of use includes</a:t>
            </a:r>
          </a:p>
          <a:p>
            <a:pPr lvl="1"/>
            <a:r>
              <a:rPr lang="en-GB" dirty="0"/>
              <a:t>Users: knowledge, abilities, experience, needs</a:t>
            </a:r>
          </a:p>
          <a:p>
            <a:pPr lvl="1"/>
            <a:r>
              <a:rPr lang="en-GB" dirty="0"/>
              <a:t>Tasks and goals: what people are trying to achieve</a:t>
            </a:r>
          </a:p>
          <a:p>
            <a:pPr lvl="1"/>
            <a:r>
              <a:rPr lang="en-GB" dirty="0"/>
              <a:t>Equipment: device, input/output method, connection</a:t>
            </a:r>
          </a:p>
          <a:p>
            <a:pPr lvl="1"/>
            <a:r>
              <a:rPr lang="en-GB" dirty="0"/>
              <a:t>Environment: physical and social circumstances</a:t>
            </a:r>
          </a:p>
          <a:p>
            <a:endParaRPr lang="en-GB" dirty="0"/>
          </a:p>
          <a:p>
            <a:r>
              <a:rPr lang="en-GB" dirty="0"/>
              <a:t>These are not independent boxes and often interact</a:t>
            </a:r>
          </a:p>
          <a:p>
            <a:pPr lvl="1"/>
            <a:r>
              <a:rPr lang="en-GB" dirty="0"/>
              <a:t>Compare using a laptop on a table and a mobile device on a bus</a:t>
            </a:r>
          </a:p>
          <a:p>
            <a:pPr lvl="1"/>
            <a:endParaRPr lang="en-GB" dirty="0"/>
          </a:p>
          <a:p>
            <a:r>
              <a:rPr lang="en-GB" dirty="0"/>
              <a:t>Changing the context of use can have a significant impact on the usability of an interface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B30B270-3C17-4B34-924D-8588B22CD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 of Use</a:t>
            </a:r>
          </a:p>
        </p:txBody>
      </p:sp>
    </p:spTree>
    <p:extLst>
      <p:ext uri="{BB962C8B-B14F-4D97-AF65-F5344CB8AC3E}">
        <p14:creationId xmlns:p14="http://schemas.microsoft.com/office/powerpoint/2010/main" val="87867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09395E1-9633-827D-C8B0-CDAEE2F03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Task: Enter an online tournament as an individual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parts of your interface become difficult in situation B?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920E7C-613E-18AD-C033-F4073F896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Task, Different Circumstances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D65E70D-EAF9-C179-A8FC-F227392E385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781357"/>
              </p:ext>
            </p:extLst>
          </p:nvPr>
        </p:nvGraphicFramePr>
        <p:xfrm>
          <a:off x="457200" y="2132856"/>
          <a:ext cx="8291264" cy="3160852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145632">
                  <a:extLst>
                    <a:ext uri="{9D8B030D-6E8A-4147-A177-3AD203B41FA5}">
                      <a16:colId xmlns:a16="http://schemas.microsoft.com/office/drawing/2014/main" val="678303948"/>
                    </a:ext>
                  </a:extLst>
                </a:gridCol>
                <a:gridCol w="4145632">
                  <a:extLst>
                    <a:ext uri="{9D8B030D-6E8A-4147-A177-3AD203B41FA5}">
                      <a16:colId xmlns:a16="http://schemas.microsoft.com/office/drawing/2014/main" val="265317894"/>
                    </a:ext>
                  </a:extLst>
                </a:gridCol>
              </a:tblGrid>
              <a:tr h="584473">
                <a:tc>
                  <a:txBody>
                    <a:bodyPr/>
                    <a:lstStyle/>
                    <a:p>
                      <a:r>
                        <a:rPr lang="en-GB" sz="2400" dirty="0"/>
                        <a:t>Situation A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Situation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08183214"/>
                  </a:ext>
                </a:extLst>
              </a:tr>
              <a:tr h="584473">
                <a:tc>
                  <a:txBody>
                    <a:bodyPr/>
                    <a:lstStyle/>
                    <a:p>
                      <a:r>
                        <a:rPr lang="en-GB" sz="2400" dirty="0"/>
                        <a:t>At home, on a laptop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On a phone, while travelling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688308974"/>
                  </a:ext>
                </a:extLst>
              </a:tr>
              <a:tr h="584473">
                <a:tc>
                  <a:txBody>
                    <a:bodyPr/>
                    <a:lstStyle/>
                    <a:p>
                      <a:r>
                        <a:rPr lang="en-GB" sz="2400" dirty="0"/>
                        <a:t>Reliable connection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Connection may drop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821187673"/>
                  </a:ext>
                </a:extLst>
              </a:tr>
              <a:tr h="584473">
                <a:tc>
                  <a:txBody>
                    <a:bodyPr/>
                    <a:lstStyle/>
                    <a:p>
                      <a:r>
                        <a:rPr lang="en-GB" sz="2400" dirty="0"/>
                        <a:t>Time to compare tournaments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Registration closes soon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0574602"/>
                  </a:ext>
                </a:extLst>
              </a:tr>
              <a:tr h="584473">
                <a:tc>
                  <a:txBody>
                    <a:bodyPr/>
                    <a:lstStyle/>
                    <a:p>
                      <a:r>
                        <a:rPr lang="en-GB" sz="2400" dirty="0"/>
                        <a:t>Experienced player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First tournament entry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1226158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737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213EF4-6D18-D1B2-02E0-A950E278C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tournament entry screen may assume that users know a lot of stuff</a:t>
            </a:r>
          </a:p>
          <a:p>
            <a:pPr lvl="1"/>
            <a:r>
              <a:rPr lang="en-GB" dirty="0"/>
              <a:t>What a tournament format means</a:t>
            </a:r>
          </a:p>
          <a:p>
            <a:pPr lvl="1"/>
            <a:r>
              <a:rPr lang="en-GB" dirty="0"/>
              <a:t>Whether they meet the entry requirements</a:t>
            </a:r>
          </a:p>
          <a:p>
            <a:pPr lvl="1"/>
            <a:r>
              <a:rPr lang="en-GB" dirty="0"/>
              <a:t>What information they need before entering</a:t>
            </a:r>
          </a:p>
          <a:p>
            <a:pPr lvl="1"/>
            <a:r>
              <a:rPr lang="en-GB" dirty="0"/>
              <a:t>What happens after they hit Submit</a:t>
            </a:r>
          </a:p>
          <a:p>
            <a:r>
              <a:rPr lang="en-GB" dirty="0"/>
              <a:t>Where should the interface explain these things?</a:t>
            </a:r>
          </a:p>
          <a:p>
            <a:endParaRPr lang="en-GB" dirty="0"/>
          </a:p>
          <a:p>
            <a:r>
              <a:rPr lang="en-GB" dirty="0"/>
              <a:t>This links back to personas and user research</a:t>
            </a:r>
          </a:p>
          <a:p>
            <a:pPr lvl="1"/>
            <a:r>
              <a:rPr lang="en-GB" dirty="0"/>
              <a:t>A frequent user may want to scan the tournament list and select something quickly</a:t>
            </a:r>
          </a:p>
          <a:p>
            <a:pPr lvl="1"/>
            <a:r>
              <a:rPr lang="en-GB" dirty="0"/>
              <a:t>A first-time user may need explanations</a:t>
            </a:r>
          </a:p>
          <a:p>
            <a:r>
              <a:rPr lang="en-GB" dirty="0"/>
              <a:t>Always look for things in the interface that a new user might not understand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D7C1C29-0D30-5FFE-AED2-3BE462888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Users Bring Different Knowledge</a:t>
            </a:r>
          </a:p>
        </p:txBody>
      </p:sp>
    </p:spTree>
    <p:extLst>
      <p:ext uri="{BB962C8B-B14F-4D97-AF65-F5344CB8AC3E}">
        <p14:creationId xmlns:p14="http://schemas.microsoft.com/office/powerpoint/2010/main" val="3010589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BA2920-3055-946B-B7FE-8F0D8F4A1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The goal can change within the same interface</a:t>
            </a:r>
          </a:p>
          <a:p>
            <a:r>
              <a:rPr lang="en-GB" dirty="0"/>
              <a:t>A user might want to</a:t>
            </a:r>
          </a:p>
          <a:p>
            <a:pPr lvl="1"/>
            <a:r>
              <a:rPr lang="en-GB" dirty="0"/>
              <a:t>Find a suitable tournament</a:t>
            </a:r>
          </a:p>
          <a:p>
            <a:pPr lvl="1"/>
            <a:r>
              <a:rPr lang="en-GB" dirty="0"/>
              <a:t>Check eligibility and timing</a:t>
            </a:r>
          </a:p>
          <a:p>
            <a:pPr lvl="1"/>
            <a:r>
              <a:rPr lang="en-GB" dirty="0"/>
              <a:t>Enter a tournament</a:t>
            </a:r>
          </a:p>
          <a:p>
            <a:pPr lvl="1"/>
            <a:r>
              <a:rPr lang="en-GB" dirty="0"/>
              <a:t>Confirm that an entry went through</a:t>
            </a:r>
          </a:p>
          <a:p>
            <a:pPr lvl="1"/>
            <a:r>
              <a:rPr lang="en-GB" dirty="0"/>
              <a:t>Correct or withdraw an entry</a:t>
            </a:r>
          </a:p>
          <a:p>
            <a:endParaRPr lang="en-GB" dirty="0"/>
          </a:p>
          <a:p>
            <a:r>
              <a:rPr lang="en-GB" dirty="0"/>
              <a:t>Entering a tournament is only one of many things that the interface must support</a:t>
            </a:r>
          </a:p>
          <a:p>
            <a:pPr lvl="1"/>
            <a:r>
              <a:rPr lang="en-GB" dirty="0"/>
              <a:t>The interface screens used to enter a tournament might also be used as part of the process for other tasks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9D730E2-A5E3-AD9C-8D34-CB4C31935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Interface, Many Goals</a:t>
            </a:r>
          </a:p>
        </p:txBody>
      </p:sp>
    </p:spTree>
    <p:extLst>
      <p:ext uri="{BB962C8B-B14F-4D97-AF65-F5344CB8AC3E}">
        <p14:creationId xmlns:p14="http://schemas.microsoft.com/office/powerpoint/2010/main" val="1236098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243CAD5-0CC7-2800-041C-E99565594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Consider what changes with</a:t>
            </a:r>
          </a:p>
          <a:p>
            <a:pPr lvl="1"/>
            <a:r>
              <a:rPr lang="en-GB" dirty="0"/>
              <a:t>Available screen space</a:t>
            </a:r>
          </a:p>
          <a:p>
            <a:pPr lvl="1"/>
            <a:r>
              <a:rPr lang="en-GB" dirty="0"/>
              <a:t>Keyboard, pointer, mouse, or touch input</a:t>
            </a:r>
          </a:p>
          <a:p>
            <a:pPr lvl="1"/>
            <a:r>
              <a:rPr lang="en-GB" dirty="0"/>
              <a:t>Text entry</a:t>
            </a:r>
          </a:p>
          <a:p>
            <a:pPr lvl="1"/>
            <a:r>
              <a:rPr lang="en-GB" dirty="0"/>
              <a:t>Viewing detailed tournament information</a:t>
            </a:r>
          </a:p>
          <a:p>
            <a:pPr lvl="1"/>
            <a:r>
              <a:rPr lang="en-GB" dirty="0"/>
              <a:t>Switching between screens or apps</a:t>
            </a:r>
          </a:p>
          <a:p>
            <a:endParaRPr lang="en-GB" dirty="0"/>
          </a:p>
          <a:p>
            <a:r>
              <a:rPr lang="en-GB" dirty="0"/>
              <a:t>Consider a tournament list table</a:t>
            </a:r>
          </a:p>
          <a:p>
            <a:pPr lvl="1"/>
            <a:r>
              <a:rPr lang="en-GB" dirty="0"/>
              <a:t>Does needed information remain visible when you view on a phone?</a:t>
            </a:r>
          </a:p>
          <a:p>
            <a:pPr lvl="1"/>
            <a:r>
              <a:rPr lang="en-GB" dirty="0"/>
              <a:t>Are the controls still accessible?</a:t>
            </a:r>
          </a:p>
          <a:p>
            <a:endParaRPr lang="en-GB" dirty="0"/>
          </a:p>
          <a:p>
            <a:r>
              <a:rPr lang="en-GB" dirty="0"/>
              <a:t>Think beyond just making controls larger or hiding content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9FDE56D-DBF9-5906-6FEE-C6998965F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Devices Change the Interaction</a:t>
            </a:r>
          </a:p>
        </p:txBody>
      </p:sp>
    </p:spTree>
    <p:extLst>
      <p:ext uri="{BB962C8B-B14F-4D97-AF65-F5344CB8AC3E}">
        <p14:creationId xmlns:p14="http://schemas.microsoft.com/office/powerpoint/2010/main" val="2760265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347094-8317-6693-65FC-6A9D35EE5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different environmental conditions can interrupt the user</a:t>
            </a:r>
          </a:p>
          <a:p>
            <a:pPr lvl="1"/>
            <a:r>
              <a:rPr lang="en-GB" dirty="0"/>
              <a:t>Distractions/interruptions</a:t>
            </a:r>
          </a:p>
          <a:p>
            <a:pPr lvl="1"/>
            <a:r>
              <a:rPr lang="en-GB" dirty="0"/>
              <a:t>Limited time</a:t>
            </a:r>
          </a:p>
          <a:p>
            <a:pPr lvl="1"/>
            <a:r>
              <a:rPr lang="en-GB" dirty="0"/>
              <a:t>Poor lighting, background noise</a:t>
            </a:r>
          </a:p>
          <a:p>
            <a:pPr lvl="1"/>
            <a:r>
              <a:rPr lang="en-GB" dirty="0"/>
              <a:t>Unreliable connectivity</a:t>
            </a:r>
          </a:p>
          <a:p>
            <a:pPr lvl="1"/>
            <a:r>
              <a:rPr lang="en-GB" dirty="0"/>
              <a:t>Shared or public space</a:t>
            </a:r>
          </a:p>
          <a:p>
            <a:endParaRPr lang="en-GB" dirty="0"/>
          </a:p>
          <a:p>
            <a:r>
              <a:rPr lang="en-GB" dirty="0"/>
              <a:t>What would the user lose if they stopped halfway through registration?</a:t>
            </a:r>
          </a:p>
          <a:p>
            <a:endParaRPr lang="en-GB" dirty="0"/>
          </a:p>
          <a:p>
            <a:r>
              <a:rPr lang="en-GB" dirty="0"/>
              <a:t>How can progress and current state be saved?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6A7B0C-D1DF-5DA2-5CD4-1DE0D2927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Interruptions</a:t>
            </a:r>
          </a:p>
        </p:txBody>
      </p:sp>
    </p:spTree>
    <p:extLst>
      <p:ext uri="{BB962C8B-B14F-4D97-AF65-F5344CB8AC3E}">
        <p14:creationId xmlns:p14="http://schemas.microsoft.com/office/powerpoint/2010/main" val="475449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EB9FD8A-E7D0-8A11-93A9-6F08D3857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Accessibility is not just about disability</a:t>
            </a:r>
          </a:p>
          <a:p>
            <a:pPr lvl="1"/>
            <a:r>
              <a:rPr lang="en-GB" dirty="0"/>
              <a:t>‘Normal’ users can be disabled by their environments</a:t>
            </a:r>
          </a:p>
          <a:p>
            <a:endParaRPr lang="en-GB" dirty="0"/>
          </a:p>
          <a:p>
            <a:r>
              <a:rPr lang="en-GB" dirty="0"/>
              <a:t>A user may</a:t>
            </a:r>
          </a:p>
          <a:p>
            <a:pPr lvl="1"/>
            <a:r>
              <a:rPr lang="en-GB" dirty="0"/>
              <a:t>Navigate by keyboard</a:t>
            </a:r>
          </a:p>
          <a:p>
            <a:pPr lvl="1"/>
            <a:r>
              <a:rPr lang="en-GB" dirty="0"/>
              <a:t>Use a screen reader or magnification</a:t>
            </a:r>
          </a:p>
          <a:p>
            <a:pPr lvl="1"/>
            <a:r>
              <a:rPr lang="en-GB" dirty="0"/>
              <a:t>Need more time to read or respond</a:t>
            </a:r>
          </a:p>
          <a:p>
            <a:pPr lvl="1"/>
            <a:r>
              <a:rPr lang="en-GB" dirty="0"/>
              <a:t>Find precise pointer or touch actions difficult</a:t>
            </a:r>
          </a:p>
          <a:p>
            <a:endParaRPr lang="en-GB" dirty="0"/>
          </a:p>
          <a:p>
            <a:r>
              <a:rPr lang="en-GB" b="1" dirty="0"/>
              <a:t>Design question: </a:t>
            </a:r>
            <a:r>
              <a:rPr lang="en-GB" dirty="0"/>
              <a:t>Can the user find, understand, and complete the entry using their available method of interaction?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7665BA2-2AA9-3DBB-0F38-C3C5A73F0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Accessibility Is Context</a:t>
            </a:r>
          </a:p>
        </p:txBody>
      </p:sp>
    </p:spTree>
    <p:extLst>
      <p:ext uri="{BB962C8B-B14F-4D97-AF65-F5344CB8AC3E}">
        <p14:creationId xmlns:p14="http://schemas.microsoft.com/office/powerpoint/2010/main" val="723333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DEFDE5D-F6A9-1950-E515-E7C230BE11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design choices require trade-offs</a:t>
            </a:r>
          </a:p>
          <a:p>
            <a:r>
              <a:rPr lang="en-GB" dirty="0"/>
              <a:t>For our </a:t>
            </a:r>
            <a:r>
              <a:rPr lang="en-GB" dirty="0" err="1"/>
              <a:t>TournamentsOnline</a:t>
            </a:r>
            <a:r>
              <a:rPr lang="en-GB" dirty="0"/>
              <a:t> signup example, the interface screen and the signup process require several of these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8D83A37-D8B2-166D-4DBE-62DF5E5C43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Trade-offs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7BFC9D1-1053-8728-4E80-DDD0FE53F9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7771514"/>
              </p:ext>
            </p:extLst>
          </p:nvPr>
        </p:nvGraphicFramePr>
        <p:xfrm>
          <a:off x="441010" y="2924944"/>
          <a:ext cx="8229600" cy="3505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val="46064737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706887509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173737006"/>
                    </a:ext>
                  </a:extLst>
                </a:gridCol>
              </a:tblGrid>
              <a:tr h="518458">
                <a:tc>
                  <a:txBody>
                    <a:bodyPr/>
                    <a:lstStyle/>
                    <a:p>
                      <a:r>
                        <a:rPr lang="en-GB" sz="2000" dirty="0"/>
                        <a:t>Design choice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May help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May create difficulty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1540235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r>
                        <a:rPr lang="en-GB" sz="2000" dirty="0"/>
                        <a:t>Default to the next tournament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Frequent entrants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Users who miss the cut-off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9756885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r>
                        <a:rPr lang="en-GB" sz="2000" dirty="0"/>
                        <a:t>Put rules behind “More details”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Quick scanning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New users checking their eligibility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2638845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r>
                        <a:rPr lang="en-GB" sz="2000" dirty="0"/>
                        <a:t>Require confirmation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Preventing costly mistakes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Users entering under time pressure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7758909"/>
                  </a:ext>
                </a:extLst>
              </a:tr>
              <a:tr h="518458">
                <a:tc>
                  <a:txBody>
                    <a:bodyPr/>
                    <a:lstStyle/>
                    <a:p>
                      <a:r>
                        <a:rPr lang="en-GB" sz="2000" dirty="0"/>
                        <a:t>Save 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Interrupted users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Users on a shared device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075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0173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63CC634-1159-315E-EC1A-83C9339AE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first-time player finds a tournament with five minutes left to register. They are using a phone on a train. They need to check the entry requirements and submit their entry. The connection drops after they press “Enter”.</a:t>
            </a:r>
          </a:p>
          <a:p>
            <a:endParaRPr lang="en-GB" dirty="0"/>
          </a:p>
          <a:p>
            <a:pPr lvl="1"/>
            <a:r>
              <a:rPr lang="en-GB" dirty="0"/>
              <a:t>What does the user need to know?</a:t>
            </a:r>
          </a:p>
          <a:p>
            <a:pPr lvl="1"/>
            <a:r>
              <a:rPr lang="en-GB" dirty="0"/>
              <a:t>Where might your current design cause difficulty?</a:t>
            </a:r>
          </a:p>
          <a:p>
            <a:pPr lvl="1"/>
            <a:r>
              <a:rPr lang="en-GB" dirty="0"/>
              <a:t>What should the interface show after the connection returns?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47ED487-99F6-6473-0A8B-F5CB77FD4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</p:spTree>
    <p:extLst>
      <p:ext uri="{BB962C8B-B14F-4D97-AF65-F5344CB8AC3E}">
        <p14:creationId xmlns:p14="http://schemas.microsoft.com/office/powerpoint/2010/main" val="3622150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93DD9EA-5A8A-6FBF-5977-20C2B35E0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 design review is an informal review of the design rather than a formal usability test</a:t>
            </a:r>
          </a:p>
          <a:p>
            <a:r>
              <a:rPr lang="en-GB" dirty="0"/>
              <a:t>A second designer or design team attempts to follow the scenario as the user and asks questions relevant to the scenario</a:t>
            </a:r>
          </a:p>
          <a:p>
            <a:pPr lvl="1"/>
            <a:r>
              <a:rPr lang="en-GB" dirty="0"/>
              <a:t>Can I identify a suitable tournament?</a:t>
            </a:r>
          </a:p>
          <a:p>
            <a:pPr lvl="1"/>
            <a:r>
              <a:rPr lang="en-GB" dirty="0"/>
              <a:t>Can I understand whether I am eligible?</a:t>
            </a:r>
            <a:br>
              <a:rPr lang="en-GB" dirty="0"/>
            </a:br>
            <a:r>
              <a:rPr lang="en-GB" dirty="0"/>
              <a:t>Can I recover from an interrupted submission?</a:t>
            </a:r>
          </a:p>
          <a:p>
            <a:pPr lvl="1"/>
            <a:r>
              <a:rPr lang="en-GB" dirty="0"/>
              <a:t>Can I tell whether I am entered?</a:t>
            </a:r>
          </a:p>
          <a:p>
            <a:pPr lvl="1"/>
            <a:r>
              <a:rPr lang="en-GB" dirty="0"/>
              <a:t>What assumptions does this design make about me or my circumstances?</a:t>
            </a:r>
          </a:p>
          <a:p>
            <a:r>
              <a:rPr lang="en-GB" dirty="0"/>
              <a:t>This allows the original designer a chance to find issues they had not anticipated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7759742-03C8-C57B-E60E-D090103BC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Reviews</a:t>
            </a:r>
          </a:p>
        </p:txBody>
      </p:sp>
    </p:spTree>
    <p:extLst>
      <p:ext uri="{BB962C8B-B14F-4D97-AF65-F5344CB8AC3E}">
        <p14:creationId xmlns:p14="http://schemas.microsoft.com/office/powerpoint/2010/main" val="786483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579296" cy="5832648"/>
          </a:xfrm>
        </p:spPr>
        <p:txBody>
          <a:bodyPr>
            <a:normAutofit/>
          </a:bodyPr>
          <a:lstStyle/>
          <a:p>
            <a:r>
              <a:rPr lang="en-GB" sz="2400" dirty="0"/>
              <a:t>Return to your individual tournament entry wireframe from the last workshop</a:t>
            </a:r>
          </a:p>
          <a:p>
            <a:r>
              <a:rPr lang="en-GB" sz="2400" dirty="0"/>
              <a:t>Redesign it to cope with the scenario we have just discussed</a:t>
            </a:r>
          </a:p>
          <a:p>
            <a:pPr lvl="1"/>
            <a:r>
              <a:rPr lang="en-GB" sz="2200" dirty="0"/>
              <a:t>Keep the user’s goal: enter one tournament as an individual</a:t>
            </a:r>
          </a:p>
          <a:p>
            <a:pPr lvl="1"/>
            <a:r>
              <a:rPr lang="en-GB" sz="2200" dirty="0"/>
              <a:t>Show how they check suitability and eligibility</a:t>
            </a:r>
          </a:p>
          <a:p>
            <a:pPr lvl="1"/>
            <a:r>
              <a:rPr lang="en-GB" sz="2200" dirty="0"/>
              <a:t>Handle interruption and uncertain submission</a:t>
            </a:r>
          </a:p>
          <a:p>
            <a:pPr lvl="1"/>
            <a:r>
              <a:rPr lang="en-GB" sz="2200" dirty="0"/>
              <a:t>Make the final entry status clear</a:t>
            </a:r>
          </a:p>
          <a:p>
            <a:endParaRPr lang="en-GB" sz="2400" dirty="0"/>
          </a:p>
          <a:p>
            <a:r>
              <a:rPr lang="en-GB" sz="2400" dirty="0"/>
              <a:t>They are now using a phone, not a laptop, so you will need to redesign your interface to take this into account</a:t>
            </a:r>
          </a:p>
          <a:p>
            <a:endParaRPr lang="en-GB" sz="2400" dirty="0"/>
          </a:p>
          <a:p>
            <a:r>
              <a:rPr lang="en-GB" sz="2400" dirty="0"/>
              <a:t>When your design is complete, swap with another team and undertake a design review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801179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D8ECE96-0B1C-12A2-86EA-790E07752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Design decision</a:t>
            </a:r>
          </a:p>
          <a:p>
            <a:pPr lvl="1"/>
            <a:r>
              <a:rPr lang="en-GB" dirty="0"/>
              <a:t>Specifies what to change in an interface</a:t>
            </a:r>
          </a:p>
          <a:p>
            <a:pPr lvl="1"/>
            <a:r>
              <a:rPr lang="en-GB" i="1" dirty="0"/>
              <a:t>Save the user’s progress during registration</a:t>
            </a:r>
          </a:p>
          <a:p>
            <a:r>
              <a:rPr lang="en-GB" dirty="0"/>
              <a:t>Design claim</a:t>
            </a:r>
          </a:p>
          <a:p>
            <a:pPr lvl="1"/>
            <a:r>
              <a:rPr lang="en-GB" dirty="0"/>
              <a:t>States how that change is expected to help users</a:t>
            </a:r>
          </a:p>
          <a:p>
            <a:pPr lvl="1"/>
            <a:r>
              <a:rPr lang="en-GB" i="1" dirty="0"/>
              <a:t>Saving progress will help users recover from interruptions</a:t>
            </a:r>
          </a:p>
          <a:p>
            <a:r>
              <a:rPr lang="en-GB" dirty="0"/>
              <a:t>Evaluation question</a:t>
            </a:r>
          </a:p>
          <a:p>
            <a:pPr lvl="1"/>
            <a:r>
              <a:rPr lang="en-GB" dirty="0"/>
              <a:t>Identifies what needs to be investigated in usability testing</a:t>
            </a:r>
          </a:p>
          <a:p>
            <a:pPr lvl="1"/>
            <a:r>
              <a:rPr lang="en-GB" i="1" dirty="0"/>
              <a:t>After the connection drops, can users complete their entry without re-entering information or accidentally submitting twice?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FBD07B-AACE-4732-61D7-A5177AB6F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Claims </a:t>
            </a:r>
            <a:r>
              <a:rPr lang="en-GB" dirty="0">
                <a:latin typeface="Aptos" panose="020B0004020202020204" pitchFamily="34" charset="0"/>
              </a:rPr>
              <a:t>→ Evaluation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321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B33039F-C525-2D37-4BCC-01FDE8931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takeaways</a:t>
            </a:r>
          </a:p>
          <a:p>
            <a:pPr lvl="1"/>
            <a:r>
              <a:rPr lang="en-GB" dirty="0"/>
              <a:t>Describe the users, goal, and context before judging usability</a:t>
            </a:r>
          </a:p>
          <a:p>
            <a:pPr lvl="1"/>
            <a:r>
              <a:rPr lang="en-GB" dirty="0"/>
              <a:t>Make assumptions visible</a:t>
            </a:r>
          </a:p>
          <a:p>
            <a:pPr lvl="1"/>
            <a:r>
              <a:rPr lang="en-GB" dirty="0"/>
              <a:t>Explain design choices in terms of likely user difficulties</a:t>
            </a:r>
          </a:p>
          <a:p>
            <a:pPr lvl="1"/>
            <a:r>
              <a:rPr lang="en-GB" dirty="0"/>
              <a:t>Identify trade-offs and questions that need evidence</a:t>
            </a:r>
          </a:p>
          <a:p>
            <a:endParaRPr lang="en-GB" dirty="0"/>
          </a:p>
          <a:p>
            <a:r>
              <a:rPr lang="en-GB" dirty="0"/>
              <a:t>Effectiveness, efficiency, and satisfaction only become meaningful when we know </a:t>
            </a:r>
            <a:r>
              <a:rPr lang="en-GB" i="1" dirty="0"/>
              <a:t>for whom</a:t>
            </a:r>
            <a:r>
              <a:rPr lang="en-GB" dirty="0"/>
              <a:t>, </a:t>
            </a:r>
            <a:r>
              <a:rPr lang="en-GB" i="1" dirty="0"/>
              <a:t>for what task</a:t>
            </a:r>
            <a:r>
              <a:rPr lang="en-GB" dirty="0"/>
              <a:t>, and </a:t>
            </a:r>
            <a:r>
              <a:rPr lang="en-GB" i="1" dirty="0"/>
              <a:t>under what conditions</a:t>
            </a: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CCC84C1-C8C5-1335-C268-9BFCE1D1F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0640910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Evaluation Without Users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Homework: Read </a:t>
            </a:r>
            <a:r>
              <a:rPr lang="en-GB" i="1" dirty="0"/>
              <a:t>Don’t Make Me Think</a:t>
            </a:r>
            <a:r>
              <a:rPr lang="en-GB" dirty="0"/>
              <a:t> by Steve Krug.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1050</Words>
  <Application>Microsoft Office PowerPoint</Application>
  <PresentationFormat>On-screen Show (4:3)</PresentationFormat>
  <Paragraphs>174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The Definition Revisited</vt:lpstr>
      <vt:lpstr>Context of Use</vt:lpstr>
      <vt:lpstr>One Task, Different Circumstances</vt:lpstr>
      <vt:lpstr>Users Bring Different Knowledge</vt:lpstr>
      <vt:lpstr>One Interface, Many Goals</vt:lpstr>
      <vt:lpstr>Devices Change the Interaction</vt:lpstr>
      <vt:lpstr>Environmental Interruptions</vt:lpstr>
      <vt:lpstr>Accessibility Is Context</vt:lpstr>
      <vt:lpstr>Design Trade-offs</vt:lpstr>
      <vt:lpstr>Scenario</vt:lpstr>
      <vt:lpstr>Design Reviews</vt:lpstr>
      <vt:lpstr>Activity</vt:lpstr>
      <vt:lpstr>Design Claims → Evaluation Questions</vt:lpstr>
      <vt:lpstr>Summary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167</cp:revision>
  <dcterms:created xsi:type="dcterms:W3CDTF">2003-09-29T11:49:22Z</dcterms:created>
  <dcterms:modified xsi:type="dcterms:W3CDTF">2026-09-30T13:20:52Z</dcterms:modified>
</cp:coreProperties>
</file>