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D2BB65-96AD-B64F-906D-25A10E695F34}" type="datetimeFigureOut">
              <a:rPr lang="en-US" smtClean="0"/>
              <a:t>8/27/20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930FC7-2846-1244-86F3-E23DC3104716}" type="slidenum">
              <a:rPr lang="en-US" smtClean="0"/>
              <a:t>‹#›</a:t>
            </a:fld>
            <a:endParaRPr lang="en-US"/>
          </a:p>
        </p:txBody>
      </p:sp>
    </p:spTree>
    <p:extLst>
      <p:ext uri="{BB962C8B-B14F-4D97-AF65-F5344CB8AC3E}">
        <p14:creationId xmlns:p14="http://schemas.microsoft.com/office/powerpoint/2010/main" val="1841941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class, my name is Maria </a:t>
            </a:r>
            <a:r>
              <a:rPr lang="en-GB" dirty="0" err="1"/>
              <a:t>Stavrou</a:t>
            </a:r>
            <a:r>
              <a:rPr lang="en-GB" dirty="0"/>
              <a:t> and today I’d like to discuss the relevance of technology in the current fight against Covid-19. In particular, the track and trace technology and its implementation.</a:t>
            </a:r>
            <a:endParaRPr lang="en-US" dirty="0"/>
          </a:p>
        </p:txBody>
      </p:sp>
      <p:sp>
        <p:nvSpPr>
          <p:cNvPr id="4" name="Slide Number Placeholder 3"/>
          <p:cNvSpPr>
            <a:spLocks noGrp="1"/>
          </p:cNvSpPr>
          <p:nvPr>
            <p:ph type="sldNum" sz="quarter" idx="5"/>
          </p:nvPr>
        </p:nvSpPr>
        <p:spPr/>
        <p:txBody>
          <a:bodyPr/>
          <a:lstStyle/>
          <a:p>
            <a:fld id="{32930FC7-2846-1244-86F3-E23DC3104716}" type="slidenum">
              <a:rPr lang="en-US" smtClean="0"/>
              <a:t>1</a:t>
            </a:fld>
            <a:endParaRPr lang="en-US"/>
          </a:p>
        </p:txBody>
      </p:sp>
    </p:spTree>
    <p:extLst>
      <p:ext uri="{BB962C8B-B14F-4D97-AF65-F5344CB8AC3E}">
        <p14:creationId xmlns:p14="http://schemas.microsoft.com/office/powerpoint/2010/main" val="2271224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Covid-19 is a new illness that affects the airways and lungs. It’s caused by a virus called “Coronavirus’. In some cases this illness can be deadly. There is currently no vaccine on the market yet.</a:t>
            </a:r>
            <a:endParaRPr lang="en-US" dirty="0"/>
          </a:p>
        </p:txBody>
      </p:sp>
      <p:sp>
        <p:nvSpPr>
          <p:cNvPr id="4" name="Slide Number Placeholder 3"/>
          <p:cNvSpPr>
            <a:spLocks noGrp="1"/>
          </p:cNvSpPr>
          <p:nvPr>
            <p:ph type="sldNum" sz="quarter" idx="5"/>
          </p:nvPr>
        </p:nvSpPr>
        <p:spPr/>
        <p:txBody>
          <a:bodyPr/>
          <a:lstStyle/>
          <a:p>
            <a:fld id="{32930FC7-2846-1244-86F3-E23DC3104716}" type="slidenum">
              <a:rPr lang="en-US" smtClean="0"/>
              <a:t>2</a:t>
            </a:fld>
            <a:endParaRPr lang="en-US"/>
          </a:p>
        </p:txBody>
      </p:sp>
    </p:spTree>
    <p:extLst>
      <p:ext uri="{BB962C8B-B14F-4D97-AF65-F5344CB8AC3E}">
        <p14:creationId xmlns:p14="http://schemas.microsoft.com/office/powerpoint/2010/main" val="2377162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424242"/>
                </a:solidFill>
                <a:effectLst/>
                <a:latin typeface="arial" panose="020B0604020202020204" pitchFamily="34" charset="0"/>
              </a:rPr>
              <a:t>The main symptoms of coronavirus (COVID-19) according to the NHS are:</a:t>
            </a:r>
          </a:p>
          <a:p>
            <a:endParaRPr lang="en-GB" b="0" i="0" u="none" strike="noStrike" dirty="0">
              <a:solidFill>
                <a:srgbClr val="424242"/>
              </a:solidFill>
              <a:effectLst/>
              <a:latin typeface="arial" panose="020B0604020202020204" pitchFamily="34" charset="0"/>
            </a:endParaRPr>
          </a:p>
          <a:p>
            <a:r>
              <a:rPr lang="en-GB" b="0" i="0" u="none" strike="noStrike" dirty="0">
                <a:solidFill>
                  <a:srgbClr val="424242"/>
                </a:solidFill>
                <a:effectLst/>
                <a:latin typeface="arial" panose="020B0604020202020204" pitchFamily="34" charset="0"/>
              </a:rPr>
              <a:t>- A high temperature – this means you feel hot to touch on your chest or back (you do not need to measure your temperature)</a:t>
            </a:r>
          </a:p>
          <a:p>
            <a:endParaRPr lang="en-GB" b="0" i="0" u="none" strike="noStrike" dirty="0">
              <a:solidFill>
                <a:srgbClr val="424242"/>
              </a:solidFill>
              <a:effectLst/>
              <a:latin typeface="arial" panose="020B0604020202020204" pitchFamily="34" charset="0"/>
            </a:endParaRPr>
          </a:p>
          <a:p>
            <a:r>
              <a:rPr lang="en-GB" b="0" i="0" u="none" strike="noStrike" dirty="0">
                <a:solidFill>
                  <a:srgbClr val="424242"/>
                </a:solidFill>
                <a:effectLst/>
                <a:latin typeface="arial" panose="020B0604020202020204" pitchFamily="34" charset="0"/>
              </a:rPr>
              <a:t>-A new, continuous cough – this means coughing a lot for more than an hour, or 3 or more coughing episodes in 24 hours (if you usually have a cough, it may be worse than usual)</a:t>
            </a:r>
          </a:p>
          <a:p>
            <a:endParaRPr lang="en-GB" b="0" i="0" u="none" strike="noStrike" dirty="0">
              <a:solidFill>
                <a:srgbClr val="424242"/>
              </a:solidFill>
              <a:effectLst/>
              <a:latin typeface="arial" panose="020B0604020202020204" pitchFamily="34" charset="0"/>
            </a:endParaRPr>
          </a:p>
          <a:p>
            <a:r>
              <a:rPr lang="en-GB" b="0" i="0" u="none" strike="noStrike" dirty="0">
                <a:solidFill>
                  <a:srgbClr val="424242"/>
                </a:solidFill>
                <a:effectLst/>
                <a:latin typeface="arial" panose="020B0604020202020204" pitchFamily="34" charset="0"/>
              </a:rPr>
              <a:t>- A loss or change to your sense of smell or taste – this means you've noticed you cannot smell or taste anything, or things smell or taste different to normal</a:t>
            </a:r>
          </a:p>
          <a:p>
            <a:endParaRPr lang="en-GB" dirty="0"/>
          </a:p>
        </p:txBody>
      </p:sp>
      <p:sp>
        <p:nvSpPr>
          <p:cNvPr id="4" name="Slide Number Placeholder 3"/>
          <p:cNvSpPr>
            <a:spLocks noGrp="1"/>
          </p:cNvSpPr>
          <p:nvPr>
            <p:ph type="sldNum" sz="quarter" idx="5"/>
          </p:nvPr>
        </p:nvSpPr>
        <p:spPr/>
        <p:txBody>
          <a:bodyPr/>
          <a:lstStyle/>
          <a:p>
            <a:fld id="{32930FC7-2846-1244-86F3-E23DC3104716}" type="slidenum">
              <a:rPr lang="en-US" smtClean="0"/>
              <a:t>3</a:t>
            </a:fld>
            <a:endParaRPr lang="en-US"/>
          </a:p>
        </p:txBody>
      </p:sp>
    </p:spTree>
    <p:extLst>
      <p:ext uri="{BB962C8B-B14F-4D97-AF65-F5344CB8AC3E}">
        <p14:creationId xmlns:p14="http://schemas.microsoft.com/office/powerpoint/2010/main" val="15736825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what if I’m showing symptoms? Well, the official NHS statement in regards to showing symptoms is as follows: </a:t>
            </a:r>
          </a:p>
          <a:p>
            <a:endParaRPr lang="en-GB" dirty="0"/>
          </a:p>
          <a:p>
            <a:r>
              <a:rPr lang="en-GB" sz="1200" dirty="0"/>
              <a:t>”</a:t>
            </a:r>
            <a:r>
              <a:rPr lang="en-GB" sz="1200" b="0" i="0" u="none" strike="noStrike" dirty="0">
                <a:effectLst/>
                <a:latin typeface="arial" panose="020B0604020202020204" pitchFamily="34" charset="0"/>
              </a:rPr>
              <a:t>To protect others, do not go to places like a GP surgery, pharmacy or hospital if you have any of these symptoms. Get a test to check if you have coronavirus and stay at home until you get your result”</a:t>
            </a:r>
            <a:endParaRPr lang="en-US" dirty="0"/>
          </a:p>
        </p:txBody>
      </p:sp>
      <p:sp>
        <p:nvSpPr>
          <p:cNvPr id="4" name="Slide Number Placeholder 3"/>
          <p:cNvSpPr>
            <a:spLocks noGrp="1"/>
          </p:cNvSpPr>
          <p:nvPr>
            <p:ph type="sldNum" sz="quarter" idx="5"/>
          </p:nvPr>
        </p:nvSpPr>
        <p:spPr/>
        <p:txBody>
          <a:bodyPr/>
          <a:lstStyle/>
          <a:p>
            <a:fld id="{32930FC7-2846-1244-86F3-E23DC3104716}" type="slidenum">
              <a:rPr lang="en-US" smtClean="0"/>
              <a:t>4</a:t>
            </a:fld>
            <a:endParaRPr lang="en-US"/>
          </a:p>
        </p:txBody>
      </p:sp>
    </p:spTree>
    <p:extLst>
      <p:ext uri="{BB962C8B-B14F-4D97-AF65-F5344CB8AC3E}">
        <p14:creationId xmlns:p14="http://schemas.microsoft.com/office/powerpoint/2010/main" val="4211619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 has evolved in such a way it can now actively be used in the fight against this horrible pandemic.</a:t>
            </a:r>
          </a:p>
          <a:p>
            <a:endParaRPr lang="en-GB" dirty="0"/>
          </a:p>
          <a:p>
            <a:r>
              <a:rPr lang="en-GB" dirty="0"/>
              <a:t>Because Covid-19 is such a highly contagious illness, it is vital to know who came in contact with positive testers. The Government has therefor introduced a ‘Track and Trace’-scheme in which tracking and tracing back of potential infections is implemented by collecting customer details in pubs and restaurants, etc..</a:t>
            </a:r>
          </a:p>
          <a:p>
            <a:endParaRPr lang="en-GB" dirty="0"/>
          </a:p>
          <a:p>
            <a:r>
              <a:rPr lang="en-GB" dirty="0"/>
              <a:t>Pubs and restaurants are asked to collect customer’s personal details ( Address, Name, Phone number, etc.) and keep these details for 21 days. This is however at the venue’s discretion and cannot be demanded from customers. </a:t>
            </a:r>
          </a:p>
          <a:p>
            <a:endParaRPr lang="en-GB" dirty="0"/>
          </a:p>
          <a:p>
            <a:endParaRPr lang="en-GB" dirty="0"/>
          </a:p>
        </p:txBody>
      </p:sp>
      <p:sp>
        <p:nvSpPr>
          <p:cNvPr id="4" name="Slide Number Placeholder 3"/>
          <p:cNvSpPr>
            <a:spLocks noGrp="1"/>
          </p:cNvSpPr>
          <p:nvPr>
            <p:ph type="sldNum" sz="quarter" idx="5"/>
          </p:nvPr>
        </p:nvSpPr>
        <p:spPr/>
        <p:txBody>
          <a:bodyPr/>
          <a:lstStyle/>
          <a:p>
            <a:fld id="{32930FC7-2846-1244-86F3-E23DC3104716}" type="slidenum">
              <a:rPr lang="en-US" smtClean="0"/>
              <a:t>5</a:t>
            </a:fld>
            <a:endParaRPr lang="en-US"/>
          </a:p>
        </p:txBody>
      </p:sp>
    </p:spTree>
    <p:extLst>
      <p:ext uri="{BB962C8B-B14F-4D97-AF65-F5344CB8AC3E}">
        <p14:creationId xmlns:p14="http://schemas.microsoft.com/office/powerpoint/2010/main" val="1183717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Government has started a trial app in order for the track and trace system to be implemented more efficiently, and to be able to notify the potentially infected more swiftly.</a:t>
            </a:r>
          </a:p>
          <a:p>
            <a:endParaRPr lang="en-GB" dirty="0"/>
          </a:p>
          <a:p>
            <a:r>
              <a:rPr lang="en-GB" b="0" u="none" dirty="0"/>
              <a:t>It is only available for residents of </a:t>
            </a:r>
            <a:r>
              <a:rPr lang="en-GB" b="0" i="0" u="none" strike="noStrike" dirty="0">
                <a:solidFill>
                  <a:srgbClr val="3F3F42"/>
                </a:solidFill>
                <a:effectLst/>
                <a:latin typeface="ReithSans"/>
              </a:rPr>
              <a:t>Isle of Wight, the London Borough of Newham and NHS volunteers to  begin with.</a:t>
            </a:r>
          </a:p>
          <a:p>
            <a:endParaRPr lang="en-GB" b="0" i="0" u="none" strike="noStrike" dirty="0">
              <a:solidFill>
                <a:srgbClr val="3F3F42"/>
              </a:solidFill>
              <a:effectLst/>
              <a:latin typeface="ReithSans"/>
            </a:endParaRPr>
          </a:p>
          <a:p>
            <a:endParaRPr lang="en-US" b="0" u="none" dirty="0"/>
          </a:p>
        </p:txBody>
      </p:sp>
      <p:sp>
        <p:nvSpPr>
          <p:cNvPr id="4" name="Slide Number Placeholder 3"/>
          <p:cNvSpPr>
            <a:spLocks noGrp="1"/>
          </p:cNvSpPr>
          <p:nvPr>
            <p:ph type="sldNum" sz="quarter" idx="5"/>
          </p:nvPr>
        </p:nvSpPr>
        <p:spPr/>
        <p:txBody>
          <a:bodyPr/>
          <a:lstStyle/>
          <a:p>
            <a:fld id="{32930FC7-2846-1244-86F3-E23DC3104716}" type="slidenum">
              <a:rPr lang="en-US" smtClean="0"/>
              <a:t>7</a:t>
            </a:fld>
            <a:endParaRPr lang="en-US"/>
          </a:p>
        </p:txBody>
      </p:sp>
    </p:spTree>
    <p:extLst>
      <p:ext uri="{BB962C8B-B14F-4D97-AF65-F5344CB8AC3E}">
        <p14:creationId xmlns:p14="http://schemas.microsoft.com/office/powerpoint/2010/main" val="3723123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0" i="0" u="none" strike="noStrike" dirty="0">
                <a:solidFill>
                  <a:srgbClr val="3F3F42"/>
                </a:solidFill>
                <a:effectLst/>
                <a:latin typeface="inherit"/>
              </a:rPr>
              <a:t>The software will automatically track and trace potential carriers when a user tests positive. It will navigate which other users of the app the patient came in contact with over the last 21 days and notify the user to isolate. </a:t>
            </a:r>
          </a:p>
          <a:p>
            <a:pPr fontAlgn="base"/>
            <a:endParaRPr lang="en-GB" b="0" i="0" u="none" strike="noStrike" dirty="0">
              <a:solidFill>
                <a:srgbClr val="3F3F42"/>
              </a:solidFill>
              <a:effectLst/>
              <a:latin typeface="inherit"/>
            </a:endParaRPr>
          </a:p>
          <a:p>
            <a:pPr fontAlgn="base"/>
            <a:r>
              <a:rPr lang="en-GB" b="0" i="0" u="none" strike="noStrike" dirty="0">
                <a:solidFill>
                  <a:srgbClr val="3F3F42"/>
                </a:solidFill>
                <a:effectLst/>
                <a:latin typeface="inherit"/>
              </a:rPr>
              <a:t>implementing the automated contact-tracing feature is supported by the app’s many other features, including:</a:t>
            </a:r>
          </a:p>
          <a:p>
            <a:endParaRPr lang="en-GB" dirty="0"/>
          </a:p>
          <a:p>
            <a:r>
              <a:rPr lang="en-GB" dirty="0"/>
              <a:t>- A QR barcode scanner – used to check into venues</a:t>
            </a:r>
          </a:p>
          <a:p>
            <a:r>
              <a:rPr lang="en-GB" dirty="0"/>
              <a:t>- Symptom checking tools – Through which you can book a free tests and get results via app  in a discrete way</a:t>
            </a:r>
          </a:p>
          <a:p>
            <a:r>
              <a:rPr lang="en-GB" dirty="0"/>
              <a:t>- Five languages with more being added soon </a:t>
            </a:r>
          </a:p>
          <a:p>
            <a:r>
              <a:rPr lang="en-GB" dirty="0"/>
              <a:t>- Software will tell you if you need to isolate, it will also have a countdown function that shows how much  time is left </a:t>
            </a:r>
            <a:r>
              <a:rPr lang="en-GB" dirty="0" err="1"/>
              <a:t>untiil</a:t>
            </a:r>
            <a:r>
              <a:rPr lang="en-GB" dirty="0"/>
              <a:t> the end of your isolation period.</a:t>
            </a:r>
          </a:p>
          <a:p>
            <a:pPr fontAlgn="base"/>
            <a:endParaRPr lang="en-GB" b="0" i="0" u="none" strike="noStrike" dirty="0">
              <a:solidFill>
                <a:srgbClr val="3F3F42"/>
              </a:solidFill>
              <a:effectLst/>
              <a:latin typeface="inherit"/>
            </a:endParaRPr>
          </a:p>
        </p:txBody>
      </p:sp>
      <p:sp>
        <p:nvSpPr>
          <p:cNvPr id="4" name="Slide Number Placeholder 3"/>
          <p:cNvSpPr>
            <a:spLocks noGrp="1"/>
          </p:cNvSpPr>
          <p:nvPr>
            <p:ph type="sldNum" sz="quarter" idx="5"/>
          </p:nvPr>
        </p:nvSpPr>
        <p:spPr/>
        <p:txBody>
          <a:bodyPr/>
          <a:lstStyle/>
          <a:p>
            <a:fld id="{32930FC7-2846-1244-86F3-E23DC3104716}" type="slidenum">
              <a:rPr lang="en-US" smtClean="0"/>
              <a:t>8</a:t>
            </a:fld>
            <a:endParaRPr lang="en-US"/>
          </a:p>
        </p:txBody>
      </p:sp>
    </p:spTree>
    <p:extLst>
      <p:ext uri="{BB962C8B-B14F-4D97-AF65-F5344CB8AC3E}">
        <p14:creationId xmlns:p14="http://schemas.microsoft.com/office/powerpoint/2010/main" val="784218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trial of the app failure miserably, however the second trial is now being ran in the testing areas based on Google and Apple technology and seems to have a much higher success rate.</a:t>
            </a:r>
          </a:p>
          <a:p>
            <a:endParaRPr lang="en-GB" dirty="0"/>
          </a:p>
          <a:p>
            <a:r>
              <a:rPr lang="en-GB" dirty="0"/>
              <a:t>Local health teams dealing with outbreaks in the local community report having a 90% success rate when locating and notifying potentially infected patients. </a:t>
            </a:r>
          </a:p>
          <a:p>
            <a:endParaRPr lang="en-GB" dirty="0"/>
          </a:p>
          <a:p>
            <a:r>
              <a:rPr lang="en-GB" dirty="0"/>
              <a:t>Unfortunately, on a national scale this is only a 70% success rate in doing so.</a:t>
            </a:r>
          </a:p>
          <a:p>
            <a:endParaRPr lang="en-GB" dirty="0"/>
          </a:p>
          <a:p>
            <a:r>
              <a:rPr lang="en-GB" dirty="0"/>
              <a:t>One of the leaders of the Test and Trace initiative,  </a:t>
            </a:r>
            <a:r>
              <a:rPr lang="en-GB" dirty="0" err="1"/>
              <a:t>Baronness</a:t>
            </a:r>
            <a:r>
              <a:rPr lang="en-GB" dirty="0"/>
              <a:t> Dido Harding, has voiced her concern about the accuracy of the flagging of potential carriers. As it risks having people who got falsely flagged go into quarantine unnecessarily.</a:t>
            </a:r>
            <a:endParaRPr lang="en-US" dirty="0"/>
          </a:p>
        </p:txBody>
      </p:sp>
      <p:sp>
        <p:nvSpPr>
          <p:cNvPr id="4" name="Slide Number Placeholder 3"/>
          <p:cNvSpPr>
            <a:spLocks noGrp="1"/>
          </p:cNvSpPr>
          <p:nvPr>
            <p:ph type="sldNum" sz="quarter" idx="5"/>
          </p:nvPr>
        </p:nvSpPr>
        <p:spPr/>
        <p:txBody>
          <a:bodyPr/>
          <a:lstStyle/>
          <a:p>
            <a:fld id="{32930FC7-2846-1244-86F3-E23DC3104716}" type="slidenum">
              <a:rPr lang="en-US" smtClean="0"/>
              <a:t>9</a:t>
            </a:fld>
            <a:endParaRPr lang="en-US"/>
          </a:p>
        </p:txBody>
      </p:sp>
    </p:spTree>
    <p:extLst>
      <p:ext uri="{BB962C8B-B14F-4D97-AF65-F5344CB8AC3E}">
        <p14:creationId xmlns:p14="http://schemas.microsoft.com/office/powerpoint/2010/main" val="3306047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Conclusion is that we will still have to live with Covid-19 for a while, as at present there is no vaccine on the market yet. </a:t>
            </a:r>
          </a:p>
          <a:p>
            <a:endParaRPr lang="en-GB" dirty="0"/>
          </a:p>
          <a:p>
            <a:r>
              <a:rPr lang="en-GB" dirty="0"/>
              <a:t>Therefore we must continue to follow government guidelines and do our part in ensuring we keep ourselves and each other safe.</a:t>
            </a:r>
          </a:p>
          <a:p>
            <a:endParaRPr lang="en-GB" dirty="0"/>
          </a:p>
          <a:p>
            <a:r>
              <a:rPr lang="en-GB" dirty="0"/>
              <a:t>In contrast to the Spanish Flu, which was a similar pandemic several decades ago, we now have advanced technology on our side. The government has developed a Test, Track and Trace system which will be rolled out into an app available nationwide. This technology will give us the ability to track a potential infection hazard and trace whoever came in contact with said hazard. Those individuals will then be asked to quarantine and get tested.</a:t>
            </a:r>
          </a:p>
          <a:p>
            <a:endParaRPr lang="en-GB" dirty="0"/>
          </a:p>
          <a:p>
            <a:r>
              <a:rPr lang="en-GB" dirty="0"/>
              <a:t>This all seems like a wonderful idea, and it is. However I have my concerns about the long term privacy of the individuals and the power of total control we are giving the government over our lives.</a:t>
            </a:r>
          </a:p>
          <a:p>
            <a:endParaRPr lang="en-GB" dirty="0"/>
          </a:p>
          <a:p>
            <a:r>
              <a:rPr lang="en-GB" dirty="0"/>
              <a:t>It is obvious the app is a smart initiative, but it still needs a lot of work in order to be implemented successfully. </a:t>
            </a:r>
          </a:p>
          <a:p>
            <a:endParaRPr lang="en-GB" dirty="0"/>
          </a:p>
          <a:p>
            <a:endParaRPr lang="en-US" dirty="0"/>
          </a:p>
        </p:txBody>
      </p:sp>
      <p:sp>
        <p:nvSpPr>
          <p:cNvPr id="4" name="Slide Number Placeholder 3"/>
          <p:cNvSpPr>
            <a:spLocks noGrp="1"/>
          </p:cNvSpPr>
          <p:nvPr>
            <p:ph type="sldNum" sz="quarter" idx="5"/>
          </p:nvPr>
        </p:nvSpPr>
        <p:spPr/>
        <p:txBody>
          <a:bodyPr/>
          <a:lstStyle/>
          <a:p>
            <a:fld id="{32930FC7-2846-1244-86F3-E23DC3104716}" type="slidenum">
              <a:rPr lang="en-US" smtClean="0"/>
              <a:t>10</a:t>
            </a:fld>
            <a:endParaRPr lang="en-US"/>
          </a:p>
        </p:txBody>
      </p:sp>
    </p:spTree>
    <p:extLst>
      <p:ext uri="{BB962C8B-B14F-4D97-AF65-F5344CB8AC3E}">
        <p14:creationId xmlns:p14="http://schemas.microsoft.com/office/powerpoint/2010/main" val="1797232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8/27/20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8/27/20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8/27/20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8/27/20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8/27/20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8/27/20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8/27/20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8/27/20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8/27/20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8/27/20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8/27/20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8/27/20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8/27/20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8/27/20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8/27/20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EFEF8B6-8C8E-184F-A198-C3D57DEA8C27}"/>
              </a:ext>
            </a:extLst>
          </p:cNvPr>
          <p:cNvSpPr>
            <a:spLocks noGrp="1"/>
          </p:cNvSpPr>
          <p:nvPr>
            <p:ph type="subTitle" idx="1"/>
          </p:nvPr>
        </p:nvSpPr>
        <p:spPr/>
        <p:txBody>
          <a:bodyPr>
            <a:noAutofit/>
          </a:bodyPr>
          <a:lstStyle/>
          <a:p>
            <a:r>
              <a:rPr lang="en-GB" sz="2000" dirty="0"/>
              <a:t>Maria </a:t>
            </a:r>
            <a:r>
              <a:rPr lang="en-GB" sz="2000" dirty="0" err="1"/>
              <a:t>Stavrou</a:t>
            </a:r>
            <a:endParaRPr lang="en-GB" sz="2000" dirty="0"/>
          </a:p>
          <a:p>
            <a:r>
              <a:rPr lang="en-GB" sz="2000" dirty="0"/>
              <a:t>1817745</a:t>
            </a:r>
          </a:p>
          <a:p>
            <a:r>
              <a:rPr lang="en-GB" sz="2000" dirty="0"/>
              <a:t>Group 1</a:t>
            </a:r>
          </a:p>
          <a:p>
            <a:endParaRPr lang="en-US" sz="2000" dirty="0"/>
          </a:p>
        </p:txBody>
      </p:sp>
      <p:sp>
        <p:nvSpPr>
          <p:cNvPr id="7" name="Subtitle 2">
            <a:extLst>
              <a:ext uri="{FF2B5EF4-FFF2-40B4-BE49-F238E27FC236}">
                <a16:creationId xmlns:a16="http://schemas.microsoft.com/office/drawing/2014/main" id="{753E3BD2-3FB4-7743-86B4-2F6A8933DF61}"/>
              </a:ext>
            </a:extLst>
          </p:cNvPr>
          <p:cNvSpPr>
            <a:spLocks noGrp="1"/>
          </p:cNvSpPr>
          <p:nvPr/>
        </p:nvSpPr>
        <p:spPr>
          <a:xfrm rot="10800000" flipV="1">
            <a:off x="810000" y="1142179"/>
            <a:ext cx="10572000" cy="2069334"/>
          </a:xfrm>
          <a:prstGeom prst="rect">
            <a:avLst/>
          </a:prstGeom>
          <a:effectLst>
            <a:outerShdw blurRad="50800" dir="14400000">
              <a:srgbClr val="000000">
                <a:alpha val="40000"/>
              </a:srgbClr>
            </a:outerShdw>
          </a:effectLst>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accent1"/>
              </a:buClr>
              <a:buFont typeface="Wingdings 2" charset="2"/>
              <a:buNone/>
              <a:defRPr sz="1800" kern="1200">
                <a:solidFill>
                  <a:schemeClr val="tx1"/>
                </a:solidFill>
                <a:latin typeface="+mn-lt"/>
                <a:ea typeface="+mn-ea"/>
                <a:cs typeface="+mn-cs"/>
              </a:defRPr>
            </a:lvl1pPr>
            <a:lvl2pPr marL="457200" indent="0" algn="ctr" defTabSz="457200" rtl="0" eaLnBrk="1" latinLnBrk="0" hangingPunct="1">
              <a:spcBef>
                <a:spcPct val="20000"/>
              </a:spcBef>
              <a:spcAft>
                <a:spcPts val="600"/>
              </a:spcAft>
              <a:buClr>
                <a:schemeClr val="accent1"/>
              </a:buClr>
              <a:buFont typeface="Wingdings 2"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1"/>
              </a:buClr>
              <a:buFont typeface="Wingdings 2"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9pPr>
          </a:lstStyle>
          <a:p>
            <a:r>
              <a:rPr lang="en-GB" sz="3600" b="1" dirty="0">
                <a:ln w="9525">
                  <a:solidFill>
                    <a:schemeClr val="bg1"/>
                  </a:solidFill>
                  <a:prstDash val="solid"/>
                </a:ln>
                <a:effectLst>
                  <a:outerShdw blurRad="12700" dist="38100" dir="2700000" algn="tl" rotWithShape="0">
                    <a:schemeClr val="bg1">
                      <a:lumMod val="50000"/>
                    </a:schemeClr>
                  </a:outerShdw>
                </a:effectLst>
              </a:rPr>
              <a:t>BMSW4003 – Digital Skills and Research methods ( Resit )</a:t>
            </a:r>
            <a:endParaRPr lang="en-US" sz="3600" dirty="0"/>
          </a:p>
        </p:txBody>
      </p:sp>
      <p:sp>
        <p:nvSpPr>
          <p:cNvPr id="9" name="Subtitle 2">
            <a:extLst>
              <a:ext uri="{FF2B5EF4-FFF2-40B4-BE49-F238E27FC236}">
                <a16:creationId xmlns:a16="http://schemas.microsoft.com/office/drawing/2014/main" id="{A94076DC-1F70-4545-B4BA-A6B6AA317EAC}"/>
              </a:ext>
            </a:extLst>
          </p:cNvPr>
          <p:cNvSpPr txBox="1">
            <a:spLocks/>
          </p:cNvSpPr>
          <p:nvPr/>
        </p:nvSpPr>
        <p:spPr>
          <a:xfrm>
            <a:off x="810000" y="2776540"/>
            <a:ext cx="10572000" cy="434974"/>
          </a:xfrm>
          <a:prstGeom prst="rect">
            <a:avLst/>
          </a:prstGeom>
          <a:effectLst>
            <a:outerShdw blurRad="50800" dir="14400000">
              <a:srgbClr val="000000">
                <a:alpha val="40000"/>
              </a:srgbClr>
            </a:outerShdw>
          </a:effectLst>
        </p:spPr>
        <p:txBody>
          <a:bodyPr vert="horz" lIns="91440" tIns="45720" rIns="91440" bIns="45720" rtlCol="0" anchor="t">
            <a:noAutofit/>
          </a:bodyPr>
          <a:lstStyle>
            <a:lvl1pPr marL="0" indent="0" algn="l" defTabSz="457200" rtl="0" eaLnBrk="1" latinLnBrk="0" hangingPunct="1">
              <a:spcBef>
                <a:spcPct val="20000"/>
              </a:spcBef>
              <a:spcAft>
                <a:spcPts val="600"/>
              </a:spcAft>
              <a:buClr>
                <a:schemeClr val="accent1"/>
              </a:buClr>
              <a:buFont typeface="Wingdings 2" charset="2"/>
              <a:buNone/>
              <a:defRPr sz="1800" kern="1200">
                <a:solidFill>
                  <a:schemeClr val="tx1"/>
                </a:solidFill>
                <a:latin typeface="+mn-lt"/>
                <a:ea typeface="+mn-ea"/>
                <a:cs typeface="+mn-cs"/>
              </a:defRPr>
            </a:lvl1pPr>
            <a:lvl2pPr marL="457200" indent="0" algn="ctr" defTabSz="457200" rtl="0" eaLnBrk="1" latinLnBrk="0" hangingPunct="1">
              <a:spcBef>
                <a:spcPct val="20000"/>
              </a:spcBef>
              <a:spcAft>
                <a:spcPts val="600"/>
              </a:spcAft>
              <a:buClr>
                <a:schemeClr val="accent1"/>
              </a:buClr>
              <a:buFont typeface="Wingdings 2"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1"/>
              </a:buClr>
              <a:buFont typeface="Wingdings 2"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9pPr>
          </a:lstStyle>
          <a:p>
            <a:r>
              <a:rPr lang="en-GB" sz="2400" dirty="0">
                <a:solidFill>
                  <a:schemeClr val="bg1"/>
                </a:solidFill>
              </a:rPr>
              <a:t>The relevance of technology in the fight against Covid-19</a:t>
            </a:r>
            <a:endParaRPr lang="en-US" sz="2400" dirty="0">
              <a:solidFill>
                <a:schemeClr val="bg1"/>
              </a:solidFill>
            </a:endParaRPr>
          </a:p>
        </p:txBody>
      </p:sp>
    </p:spTree>
    <p:extLst>
      <p:ext uri="{BB962C8B-B14F-4D97-AF65-F5344CB8AC3E}">
        <p14:creationId xmlns:p14="http://schemas.microsoft.com/office/powerpoint/2010/main" val="4018801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47584-ACC9-C14C-B01E-CEC4D6C43509}"/>
              </a:ext>
            </a:extLst>
          </p:cNvPr>
          <p:cNvSpPr>
            <a:spLocks noGrp="1"/>
          </p:cNvSpPr>
          <p:nvPr>
            <p:ph type="title"/>
          </p:nvPr>
        </p:nvSpPr>
        <p:spPr>
          <a:xfrm>
            <a:off x="810000" y="447188"/>
            <a:ext cx="10571998" cy="970450"/>
          </a:xfrm>
        </p:spPr>
        <p:txBody>
          <a:bodyPr>
            <a:normAutofit/>
          </a:bodyPr>
          <a:lstStyle/>
          <a:p>
            <a:r>
              <a:rPr lang="en-GB" dirty="0"/>
              <a:t>What is Covid-19?</a:t>
            </a:r>
            <a:endParaRPr lang="en-US" dirty="0"/>
          </a:p>
        </p:txBody>
      </p:sp>
      <p:sp>
        <p:nvSpPr>
          <p:cNvPr id="3" name="Content Placeholder 2">
            <a:extLst>
              <a:ext uri="{FF2B5EF4-FFF2-40B4-BE49-F238E27FC236}">
                <a16:creationId xmlns:a16="http://schemas.microsoft.com/office/drawing/2014/main" id="{86E1068E-17DD-C340-A000-0081FC106742}"/>
              </a:ext>
            </a:extLst>
          </p:cNvPr>
          <p:cNvSpPr>
            <a:spLocks noGrp="1"/>
          </p:cNvSpPr>
          <p:nvPr>
            <p:ph idx="1"/>
          </p:nvPr>
        </p:nvSpPr>
        <p:spPr>
          <a:xfrm>
            <a:off x="818713" y="2413000"/>
            <a:ext cx="3835583" cy="3632200"/>
          </a:xfrm>
        </p:spPr>
        <p:txBody>
          <a:bodyPr>
            <a:normAutofit/>
          </a:bodyPr>
          <a:lstStyle/>
          <a:p>
            <a:r>
              <a:rPr lang="en-GB" sz="1600"/>
              <a:t>Global pandemic</a:t>
            </a:r>
          </a:p>
          <a:p>
            <a:r>
              <a:rPr lang="en-GB" sz="1600"/>
              <a:t>Very contagious  virus</a:t>
            </a:r>
          </a:p>
          <a:p>
            <a:r>
              <a:rPr lang="en-GB" sz="1600"/>
              <a:t>In some cases deadly</a:t>
            </a:r>
            <a:endParaRPr lang="en-US" sz="1600"/>
          </a:p>
        </p:txBody>
      </p:sp>
      <p:pic>
        <p:nvPicPr>
          <p:cNvPr id="8" name="Picture 7">
            <a:extLst>
              <a:ext uri="{FF2B5EF4-FFF2-40B4-BE49-F238E27FC236}">
                <a16:creationId xmlns:a16="http://schemas.microsoft.com/office/drawing/2014/main" id="{77D41049-4ADF-1C40-9F18-91EC03C0FA4C}"/>
              </a:ext>
            </a:extLst>
          </p:cNvPr>
          <p:cNvPicPr>
            <a:picLocks noChangeAspect="1"/>
          </p:cNvPicPr>
          <p:nvPr/>
        </p:nvPicPr>
        <p:blipFill>
          <a:blip r:embed="rId3"/>
          <a:stretch>
            <a:fillRect/>
          </a:stretch>
        </p:blipFill>
        <p:spPr>
          <a:xfrm>
            <a:off x="5101851" y="2819532"/>
            <a:ext cx="6277349" cy="2903274"/>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4099729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7731327-DE11-1E49-B035-3F0F9789C47E}"/>
              </a:ext>
            </a:extLst>
          </p:cNvPr>
          <p:cNvPicPr>
            <a:picLocks noChangeAspect="1"/>
          </p:cNvPicPr>
          <p:nvPr/>
        </p:nvPicPr>
        <p:blipFill rotWithShape="1">
          <a:blip r:embed="rId3">
            <a:duotone>
              <a:schemeClr val="accent1">
                <a:shade val="45000"/>
                <a:satMod val="135000"/>
              </a:schemeClr>
              <a:prstClr val="white"/>
            </a:duotone>
          </a:blip>
          <a:srcRect l="1023" r="6648"/>
          <a:stretch/>
        </p:blipFill>
        <p:spPr>
          <a:xfrm>
            <a:off x="6485467" y="-1"/>
            <a:ext cx="5706534" cy="6858001"/>
          </a:xfrm>
          <a:prstGeom prst="rect">
            <a:avLst/>
          </a:prstGeom>
        </p:spPr>
      </p:pic>
      <p:sp>
        <p:nvSpPr>
          <p:cNvPr id="17"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554C0-F836-CC4A-84BD-4905A1E841D2}"/>
              </a:ext>
            </a:extLst>
          </p:cNvPr>
          <p:cNvSpPr>
            <a:spLocks noGrp="1"/>
          </p:cNvSpPr>
          <p:nvPr>
            <p:ph type="title"/>
          </p:nvPr>
        </p:nvSpPr>
        <p:spPr>
          <a:xfrm>
            <a:off x="810000" y="447188"/>
            <a:ext cx="5070100" cy="1559412"/>
          </a:xfrm>
        </p:spPr>
        <p:txBody>
          <a:bodyPr>
            <a:normAutofit/>
          </a:bodyPr>
          <a:lstStyle/>
          <a:p>
            <a:r>
              <a:rPr lang="en-GB" dirty="0"/>
              <a:t>Covid-19 symptoms</a:t>
            </a:r>
            <a:endParaRPr lang="en-US" dirty="0"/>
          </a:p>
        </p:txBody>
      </p:sp>
      <p:sp>
        <p:nvSpPr>
          <p:cNvPr id="3" name="Content Placeholder 2">
            <a:extLst>
              <a:ext uri="{FF2B5EF4-FFF2-40B4-BE49-F238E27FC236}">
                <a16:creationId xmlns:a16="http://schemas.microsoft.com/office/drawing/2014/main" id="{B527810D-75DA-F542-B5BE-928D13C5F59B}"/>
              </a:ext>
            </a:extLst>
          </p:cNvPr>
          <p:cNvSpPr>
            <a:spLocks noGrp="1"/>
          </p:cNvSpPr>
          <p:nvPr>
            <p:ph idx="1"/>
          </p:nvPr>
        </p:nvSpPr>
        <p:spPr>
          <a:xfrm>
            <a:off x="818712" y="2413000"/>
            <a:ext cx="5055923" cy="3632200"/>
          </a:xfrm>
        </p:spPr>
        <p:txBody>
          <a:bodyPr>
            <a:normAutofit/>
          </a:bodyPr>
          <a:lstStyle/>
          <a:p>
            <a:pPr>
              <a:lnSpc>
                <a:spcPct val="90000"/>
              </a:lnSpc>
            </a:pPr>
            <a:r>
              <a:rPr lang="en-GB" sz="1500"/>
              <a:t>According to the NHS website, the symptoms of Covid-!9 are as follows:</a:t>
            </a:r>
          </a:p>
          <a:p>
            <a:pPr>
              <a:lnSpc>
                <a:spcPct val="90000"/>
              </a:lnSpc>
            </a:pPr>
            <a:endParaRPr lang="en-GB" sz="1500"/>
          </a:p>
          <a:p>
            <a:pPr>
              <a:lnSpc>
                <a:spcPct val="90000"/>
              </a:lnSpc>
            </a:pPr>
            <a:r>
              <a:rPr lang="en-GB" sz="1500" b="0" i="0" u="none" strike="noStrike">
                <a:effectLst/>
                <a:latin typeface="arial" panose="020B0604020202020204" pitchFamily="34" charset="0"/>
              </a:rPr>
              <a:t>a high temperature – this means you feel hot to touch on your chest or back (you do not need to measure your temperature)</a:t>
            </a:r>
          </a:p>
          <a:p>
            <a:pPr>
              <a:lnSpc>
                <a:spcPct val="90000"/>
              </a:lnSpc>
            </a:pPr>
            <a:r>
              <a:rPr lang="en-GB" sz="1500" b="0" i="0" u="none" strike="noStrike">
                <a:effectLst/>
                <a:latin typeface="arial" panose="020B0604020202020204" pitchFamily="34" charset="0"/>
              </a:rPr>
              <a:t>a new, continuous cough – this means coughing a lot for more than an hour, or 3 or more coughing episodes in 24 hours (if you usually have a cough, it may be worse than usual)</a:t>
            </a:r>
          </a:p>
          <a:p>
            <a:pPr>
              <a:lnSpc>
                <a:spcPct val="90000"/>
              </a:lnSpc>
            </a:pPr>
            <a:r>
              <a:rPr lang="en-GB" sz="1500" b="0" i="0" u="none" strike="noStrike">
                <a:effectLst/>
                <a:latin typeface="arial" panose="020B0604020202020204" pitchFamily="34" charset="0"/>
              </a:rPr>
              <a:t>a loss or change to your sense of smell or taste – this means you've noticed you cannot smell or taste anything, or things smell or taste different to normal</a:t>
            </a:r>
          </a:p>
          <a:p>
            <a:pPr>
              <a:lnSpc>
                <a:spcPct val="90000"/>
              </a:lnSpc>
            </a:pPr>
            <a:endParaRPr lang="en-US" sz="1500"/>
          </a:p>
        </p:txBody>
      </p:sp>
    </p:spTree>
    <p:extLst>
      <p:ext uri="{BB962C8B-B14F-4D97-AF65-F5344CB8AC3E}">
        <p14:creationId xmlns:p14="http://schemas.microsoft.com/office/powerpoint/2010/main" val="3865821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F7D26C8-96ED-46E3-BD94-C1608C54C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13EEA0A9-F720-41ED-8EBA-2A10A664F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34D52D-AADE-CB4D-B17B-4825EFEF21ED}"/>
              </a:ext>
            </a:extLst>
          </p:cNvPr>
          <p:cNvSpPr>
            <a:spLocks noGrp="1"/>
          </p:cNvSpPr>
          <p:nvPr>
            <p:ph type="title"/>
          </p:nvPr>
        </p:nvSpPr>
        <p:spPr>
          <a:xfrm>
            <a:off x="810001" y="447188"/>
            <a:ext cx="3413084" cy="1559412"/>
          </a:xfrm>
        </p:spPr>
        <p:txBody>
          <a:bodyPr>
            <a:normAutofit/>
          </a:bodyPr>
          <a:lstStyle/>
          <a:p>
            <a:r>
              <a:rPr lang="en-GB" sz="3200"/>
              <a:t>Showing Symptoms?</a:t>
            </a:r>
            <a:endParaRPr lang="en-US" sz="3200"/>
          </a:p>
        </p:txBody>
      </p:sp>
      <p:sp>
        <p:nvSpPr>
          <p:cNvPr id="3" name="Content Placeholder 2">
            <a:extLst>
              <a:ext uri="{FF2B5EF4-FFF2-40B4-BE49-F238E27FC236}">
                <a16:creationId xmlns:a16="http://schemas.microsoft.com/office/drawing/2014/main" id="{04291ED5-063E-EE41-9DCE-DB89B8F1B06E}"/>
              </a:ext>
            </a:extLst>
          </p:cNvPr>
          <p:cNvSpPr>
            <a:spLocks noGrp="1"/>
          </p:cNvSpPr>
          <p:nvPr>
            <p:ph idx="1"/>
          </p:nvPr>
        </p:nvSpPr>
        <p:spPr>
          <a:xfrm>
            <a:off x="818713" y="2413000"/>
            <a:ext cx="3404372" cy="3632200"/>
          </a:xfrm>
        </p:spPr>
        <p:txBody>
          <a:bodyPr>
            <a:normAutofit/>
          </a:bodyPr>
          <a:lstStyle/>
          <a:p>
            <a:r>
              <a:rPr lang="en-GB" sz="1600" dirty="0"/>
              <a:t>The official NHS’ advice is:                                  ”</a:t>
            </a:r>
            <a:r>
              <a:rPr lang="en-GB" sz="1600" b="0" i="0" u="none" strike="noStrike" dirty="0">
                <a:effectLst/>
                <a:latin typeface="arial" panose="020B0604020202020204" pitchFamily="34" charset="0"/>
              </a:rPr>
              <a:t>To protect others, do not go to places like a GP surgery, pharmacy or hospital if you have any of these symptoms. Get a test to check if you have coronavirus and stay at home until you get your result”</a:t>
            </a:r>
            <a:endParaRPr lang="en-GB" sz="1600" dirty="0"/>
          </a:p>
        </p:txBody>
      </p:sp>
      <p:sp>
        <p:nvSpPr>
          <p:cNvPr id="15" name="Rounded Rectangle 17">
            <a:extLst>
              <a:ext uri="{FF2B5EF4-FFF2-40B4-BE49-F238E27FC236}">
                <a16:creationId xmlns:a16="http://schemas.microsoft.com/office/drawing/2014/main" id="{03B27569-6089-4DC0-93E0-F3F6E1E93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3DFD429-3DEA-2C45-92D4-AFEFB34A38B6}"/>
              </a:ext>
            </a:extLst>
          </p:cNvPr>
          <p:cNvPicPr>
            <a:picLocks noChangeAspect="1"/>
          </p:cNvPicPr>
          <p:nvPr/>
        </p:nvPicPr>
        <p:blipFill rotWithShape="1">
          <a:blip r:embed="rId3"/>
          <a:srcRect l="1430" r="903"/>
          <a:stretch/>
        </p:blipFill>
        <p:spPr>
          <a:xfrm>
            <a:off x="5603706" y="1258529"/>
            <a:ext cx="5638853" cy="4330205"/>
          </a:xfrm>
          <a:prstGeom prst="rect">
            <a:avLst/>
          </a:prstGeom>
        </p:spPr>
      </p:pic>
    </p:spTree>
    <p:extLst>
      <p:ext uri="{BB962C8B-B14F-4D97-AF65-F5344CB8AC3E}">
        <p14:creationId xmlns:p14="http://schemas.microsoft.com/office/powerpoint/2010/main" val="45217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BC6DCAF-C975-5144-BB7D-97A4BDA94496}"/>
              </a:ext>
            </a:extLst>
          </p:cNvPr>
          <p:cNvPicPr>
            <a:picLocks noChangeAspect="1"/>
          </p:cNvPicPr>
          <p:nvPr/>
        </p:nvPicPr>
        <p:blipFill rotWithShape="1">
          <a:blip r:embed="rId3"/>
          <a:srcRect l="9091" t="7680" b="1411"/>
          <a:stretch/>
        </p:blipFill>
        <p:spPr>
          <a:xfrm>
            <a:off x="20" y="10"/>
            <a:ext cx="12191980" cy="6857989"/>
          </a:xfrm>
          <a:prstGeom prst="rect">
            <a:avLst/>
          </a:prstGeom>
        </p:spPr>
      </p:pic>
      <p:sp>
        <p:nvSpPr>
          <p:cNvPr id="11"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F77BDF5-3F76-9C41-8B67-B6870370DD94}"/>
              </a:ext>
            </a:extLst>
          </p:cNvPr>
          <p:cNvSpPr>
            <a:spLocks noGrp="1"/>
          </p:cNvSpPr>
          <p:nvPr>
            <p:ph type="title"/>
          </p:nvPr>
        </p:nvSpPr>
        <p:spPr>
          <a:xfrm>
            <a:off x="5723468" y="651932"/>
            <a:ext cx="5706532" cy="1354667"/>
          </a:xfrm>
        </p:spPr>
        <p:txBody>
          <a:bodyPr>
            <a:normAutofit/>
          </a:bodyPr>
          <a:lstStyle/>
          <a:p>
            <a:r>
              <a:rPr lang="en-GB" sz="3700"/>
              <a:t>Technology and COVID-19: Track&amp;Trace</a:t>
            </a:r>
            <a:endParaRPr lang="en-US" sz="3700"/>
          </a:p>
        </p:txBody>
      </p:sp>
      <p:sp>
        <p:nvSpPr>
          <p:cNvPr id="3" name="Content Placeholder 2">
            <a:extLst>
              <a:ext uri="{FF2B5EF4-FFF2-40B4-BE49-F238E27FC236}">
                <a16:creationId xmlns:a16="http://schemas.microsoft.com/office/drawing/2014/main" id="{60827A4E-C7B4-9C45-A1B3-C77C959DF53F}"/>
              </a:ext>
            </a:extLst>
          </p:cNvPr>
          <p:cNvSpPr>
            <a:spLocks noGrp="1"/>
          </p:cNvSpPr>
          <p:nvPr>
            <p:ph idx="1"/>
          </p:nvPr>
        </p:nvSpPr>
        <p:spPr>
          <a:xfrm>
            <a:off x="5723467" y="2116667"/>
            <a:ext cx="5706533" cy="3496733"/>
          </a:xfrm>
        </p:spPr>
        <p:txBody>
          <a:bodyPr>
            <a:normAutofit/>
          </a:bodyPr>
          <a:lstStyle/>
          <a:p>
            <a:pPr>
              <a:lnSpc>
                <a:spcPct val="90000"/>
              </a:lnSpc>
            </a:pPr>
            <a:r>
              <a:rPr lang="en-GB" dirty="0"/>
              <a:t>Pubs and restaurants must ensure they get their customer’s details and keep these for 21 days. Customers asked to fill in form with name, address, phone number. This usually goes via scanning a QR code. This provides access to your phone, thus your personal details and geolocation. When a test comes back positive, the potential spread can be traced back and the possibly affected people are asked to test or isolate.</a:t>
            </a:r>
          </a:p>
          <a:p>
            <a:pPr>
              <a:lnSpc>
                <a:spcPct val="90000"/>
              </a:lnSpc>
            </a:pPr>
            <a:endParaRPr lang="en-GB" dirty="0"/>
          </a:p>
          <a:p>
            <a:pPr>
              <a:lnSpc>
                <a:spcPct val="90000"/>
              </a:lnSpc>
            </a:pPr>
            <a:r>
              <a:rPr lang="en-GB" dirty="0"/>
              <a:t>This is called “Track and trace”</a:t>
            </a:r>
          </a:p>
        </p:txBody>
      </p:sp>
    </p:spTree>
    <p:extLst>
      <p:ext uri="{BB962C8B-B14F-4D97-AF65-F5344CB8AC3E}">
        <p14:creationId xmlns:p14="http://schemas.microsoft.com/office/powerpoint/2010/main" val="4020891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694AB4-F4F4-7147-BE04-95E35025787F}"/>
              </a:ext>
            </a:extLst>
          </p:cNvPr>
          <p:cNvSpPr>
            <a:spLocks noGrp="1"/>
          </p:cNvSpPr>
          <p:nvPr>
            <p:ph type="title"/>
          </p:nvPr>
        </p:nvSpPr>
        <p:spPr>
          <a:xfrm>
            <a:off x="451514" y="1800225"/>
            <a:ext cx="3444211" cy="4241136"/>
          </a:xfrm>
        </p:spPr>
        <p:txBody>
          <a:bodyPr vert="horz" lIns="91440" tIns="45720" rIns="91440" bIns="45720" rtlCol="0" anchor="t">
            <a:normAutofit/>
          </a:bodyPr>
          <a:lstStyle/>
          <a:p>
            <a:r>
              <a:rPr lang="en-US" sz="4400"/>
              <a:t>How it works: In more detail</a:t>
            </a:r>
          </a:p>
        </p:txBody>
      </p:sp>
      <p:pic>
        <p:nvPicPr>
          <p:cNvPr id="6" name="Picture 5">
            <a:extLst>
              <a:ext uri="{FF2B5EF4-FFF2-40B4-BE49-F238E27FC236}">
                <a16:creationId xmlns:a16="http://schemas.microsoft.com/office/drawing/2014/main" id="{BCA87DA5-797F-D041-8B1F-BD59570C7922}"/>
              </a:ext>
            </a:extLst>
          </p:cNvPr>
          <p:cNvPicPr>
            <a:picLocks noChangeAspect="1"/>
          </p:cNvPicPr>
          <p:nvPr/>
        </p:nvPicPr>
        <p:blipFill>
          <a:blip r:embed="rId3"/>
          <a:stretch>
            <a:fillRect/>
          </a:stretch>
        </p:blipFill>
        <p:spPr>
          <a:xfrm>
            <a:off x="6123856" y="329630"/>
            <a:ext cx="4483014" cy="6367216"/>
          </a:xfrm>
          <a:prstGeom prst="roundRect">
            <a:avLst>
              <a:gd name="adj" fmla="val 0"/>
            </a:avLst>
          </a:prstGeom>
          <a:ln>
            <a:solidFill>
              <a:schemeClr val="accent1"/>
            </a:solidFill>
          </a:ln>
          <a:effectLst/>
        </p:spPr>
      </p:pic>
    </p:spTree>
    <p:extLst>
      <p:ext uri="{BB962C8B-B14F-4D97-AF65-F5344CB8AC3E}">
        <p14:creationId xmlns:p14="http://schemas.microsoft.com/office/powerpoint/2010/main" val="224736292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7" name="Freeform: Shape 16">
            <a:extLst>
              <a:ext uri="{FF2B5EF4-FFF2-40B4-BE49-F238E27FC236}">
                <a16:creationId xmlns:a16="http://schemas.microsoft.com/office/drawing/2014/main" id="{9674F1F8-962D-4FF5-B378-D9D2FFDFD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896681"/>
            <a:ext cx="12188952" cy="1961319"/>
          </a:xfrm>
          <a:custGeom>
            <a:avLst/>
            <a:gdLst>
              <a:gd name="connsiteX0" fmla="*/ 0 w 12188952"/>
              <a:gd name="connsiteY0" fmla="*/ 0 h 1961319"/>
              <a:gd name="connsiteX1" fmla="*/ 1996017 w 12188952"/>
              <a:gd name="connsiteY1" fmla="*/ 0 h 1961319"/>
              <a:gd name="connsiteX2" fmla="*/ 2377017 w 12188952"/>
              <a:gd name="connsiteY2" fmla="*/ 263783 h 1961319"/>
              <a:gd name="connsiteX3" fmla="*/ 2385484 w 12188952"/>
              <a:gd name="connsiteY3" fmla="*/ 266713 h 1961319"/>
              <a:gd name="connsiteX4" fmla="*/ 2398184 w 12188952"/>
              <a:gd name="connsiteY4" fmla="*/ 271110 h 1961319"/>
              <a:gd name="connsiteX5" fmla="*/ 2410883 w 12188952"/>
              <a:gd name="connsiteY5" fmla="*/ 275506 h 1961319"/>
              <a:gd name="connsiteX6" fmla="*/ 2421467 w 12188952"/>
              <a:gd name="connsiteY6" fmla="*/ 275506 h 1961319"/>
              <a:gd name="connsiteX7" fmla="*/ 2434167 w 12188952"/>
              <a:gd name="connsiteY7" fmla="*/ 275506 h 1961319"/>
              <a:gd name="connsiteX8" fmla="*/ 2444750 w 12188952"/>
              <a:gd name="connsiteY8" fmla="*/ 271110 h 1961319"/>
              <a:gd name="connsiteX9" fmla="*/ 2457450 w 12188952"/>
              <a:gd name="connsiteY9" fmla="*/ 266713 h 1961319"/>
              <a:gd name="connsiteX10" fmla="*/ 2465917 w 12188952"/>
              <a:gd name="connsiteY10" fmla="*/ 263783 h 1961319"/>
              <a:gd name="connsiteX11" fmla="*/ 2846917 w 12188952"/>
              <a:gd name="connsiteY11" fmla="*/ 0 h 1961319"/>
              <a:gd name="connsiteX12" fmla="*/ 12188952 w 12188952"/>
              <a:gd name="connsiteY12" fmla="*/ 0 h 1961319"/>
              <a:gd name="connsiteX13" fmla="*/ 12188952 w 12188952"/>
              <a:gd name="connsiteY13" fmla="*/ 1264506 h 1961319"/>
              <a:gd name="connsiteX14" fmla="*/ 12188952 w 12188952"/>
              <a:gd name="connsiteY14" fmla="*/ 1917775 h 1961319"/>
              <a:gd name="connsiteX15" fmla="*/ 12188952 w 12188952"/>
              <a:gd name="connsiteY15" fmla="*/ 1961319 h 1961319"/>
              <a:gd name="connsiteX16" fmla="*/ 0 w 12188952"/>
              <a:gd name="connsiteY16" fmla="*/ 1961319 h 1961319"/>
              <a:gd name="connsiteX17" fmla="*/ 0 w 12188952"/>
              <a:gd name="connsiteY17" fmla="*/ 1917775 h 1961319"/>
              <a:gd name="connsiteX18" fmla="*/ 0 w 12188952"/>
              <a:gd name="connsiteY18" fmla="*/ 1264506 h 196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88952" h="1961319">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88952" y="0"/>
                </a:lnTo>
                <a:lnTo>
                  <a:pt x="12188952" y="1264506"/>
                </a:lnTo>
                <a:lnTo>
                  <a:pt x="12188952" y="1917775"/>
                </a:lnTo>
                <a:lnTo>
                  <a:pt x="12188952" y="1961319"/>
                </a:lnTo>
                <a:lnTo>
                  <a:pt x="0" y="1961319"/>
                </a:lnTo>
                <a:lnTo>
                  <a:pt x="0" y="1917775"/>
                </a:lnTo>
                <a:lnTo>
                  <a:pt x="0" y="1264506"/>
                </a:lnTo>
                <a:close/>
              </a:path>
            </a:pathLst>
          </a:custGeom>
          <a:solidFill>
            <a:srgbClr val="21212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C701CDB4-05E2-481A-9165-2455B6FE2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658" y="0"/>
            <a:ext cx="755294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14">
            <a:extLst>
              <a:ext uri="{FF2B5EF4-FFF2-40B4-BE49-F238E27FC236}">
                <a16:creationId xmlns:a16="http://schemas.microsoft.com/office/drawing/2014/main" id="{93C43E0F-EC0A-4928-BA40-42313C099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0386" y="958640"/>
            <a:ext cx="6258150" cy="4945244"/>
          </a:xfrm>
          <a:prstGeom prst="roundRect">
            <a:avLst>
              <a:gd name="adj" fmla="val 3513"/>
            </a:avLst>
          </a:prstGeom>
          <a:solidFill>
            <a:schemeClr val="bg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5150D4D7-723D-8048-A08B-C8F2940E23D1}"/>
              </a:ext>
            </a:extLst>
          </p:cNvPr>
          <p:cNvPicPr>
            <a:picLocks noChangeAspect="1"/>
          </p:cNvPicPr>
          <p:nvPr/>
        </p:nvPicPr>
        <p:blipFill>
          <a:blip r:embed="rId3"/>
          <a:stretch>
            <a:fillRect/>
          </a:stretch>
        </p:blipFill>
        <p:spPr>
          <a:xfrm>
            <a:off x="5612118" y="1830584"/>
            <a:ext cx="5630441" cy="3167123"/>
          </a:xfrm>
          <a:prstGeom prst="rect">
            <a:avLst/>
          </a:prstGeom>
        </p:spPr>
      </p:pic>
      <p:sp>
        <p:nvSpPr>
          <p:cNvPr id="16" name="Title 1">
            <a:extLst>
              <a:ext uri="{FF2B5EF4-FFF2-40B4-BE49-F238E27FC236}">
                <a16:creationId xmlns:a16="http://schemas.microsoft.com/office/drawing/2014/main" id="{769F02B4-D502-D048-B947-21B7ED2663F1}"/>
              </a:ext>
            </a:extLst>
          </p:cNvPr>
          <p:cNvSpPr txBox="1">
            <a:spLocks/>
          </p:cNvSpPr>
          <p:nvPr/>
        </p:nvSpPr>
        <p:spPr>
          <a:xfrm>
            <a:off x="751944" y="1554419"/>
            <a:ext cx="3444211" cy="2146334"/>
          </a:xfrm>
          <a:prstGeom prst="rect">
            <a:avLst/>
          </a:prstGeom>
          <a:effectLst>
            <a:outerShdw blurRad="50800" dir="14400000">
              <a:srgbClr val="000000">
                <a:alpha val="60000"/>
              </a:srgbClr>
            </a:outerShdw>
          </a:effectLst>
        </p:spPr>
        <p:txBody>
          <a:bodyPr vert="horz" lIns="91440" tIns="45720" rIns="91440" bIns="45720" rtlCol="0" anchor="t">
            <a:normAutofit fontScale="92500" lnSpcReduction="20000"/>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rtl="1"/>
            <a:r>
              <a:rPr lang="en-GB" sz="4400" dirty="0"/>
              <a:t>‘Track&amp; Trace’ Government App</a:t>
            </a:r>
            <a:endParaRPr lang="en-US" sz="4400" dirty="0"/>
          </a:p>
        </p:txBody>
      </p:sp>
      <p:sp>
        <p:nvSpPr>
          <p:cNvPr id="23" name="TextBox 22">
            <a:extLst>
              <a:ext uri="{FF2B5EF4-FFF2-40B4-BE49-F238E27FC236}">
                <a16:creationId xmlns:a16="http://schemas.microsoft.com/office/drawing/2014/main" id="{837C7FA3-D061-8D42-B5D5-4B790C144F29}"/>
              </a:ext>
            </a:extLst>
          </p:cNvPr>
          <p:cNvSpPr txBox="1"/>
          <p:nvPr/>
        </p:nvSpPr>
        <p:spPr>
          <a:xfrm>
            <a:off x="1359309" y="5287399"/>
            <a:ext cx="2204885" cy="369332"/>
          </a:xfrm>
          <a:prstGeom prst="rect">
            <a:avLst/>
          </a:prstGeom>
          <a:noFill/>
        </p:spPr>
        <p:txBody>
          <a:bodyPr wrap="square" rtlCol="0">
            <a:spAutoFit/>
          </a:bodyPr>
          <a:lstStyle/>
          <a:p>
            <a:pPr algn="l"/>
            <a:r>
              <a:rPr lang="en-GB" dirty="0">
                <a:solidFill>
                  <a:schemeClr val="bg1"/>
                </a:solidFill>
              </a:rPr>
              <a:t>Coming Soon…</a:t>
            </a:r>
            <a:endParaRPr lang="en-US" dirty="0">
              <a:solidFill>
                <a:schemeClr val="bg1"/>
              </a:solidFill>
            </a:endParaRPr>
          </a:p>
        </p:txBody>
      </p:sp>
    </p:spTree>
    <p:extLst>
      <p:ext uri="{BB962C8B-B14F-4D97-AF65-F5344CB8AC3E}">
        <p14:creationId xmlns:p14="http://schemas.microsoft.com/office/powerpoint/2010/main" val="372294438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9AE66-F439-254A-AA1C-D148136724B1}"/>
              </a:ext>
            </a:extLst>
          </p:cNvPr>
          <p:cNvSpPr>
            <a:spLocks noGrp="1"/>
          </p:cNvSpPr>
          <p:nvPr>
            <p:ph type="title"/>
          </p:nvPr>
        </p:nvSpPr>
        <p:spPr>
          <a:xfrm>
            <a:off x="1127500" y="513977"/>
            <a:ext cx="10571998" cy="970450"/>
          </a:xfrm>
        </p:spPr>
        <p:txBody>
          <a:bodyPr/>
          <a:lstStyle/>
          <a:p>
            <a:r>
              <a:rPr lang="en-GB" dirty="0"/>
              <a:t>App functions </a:t>
            </a:r>
            <a:endParaRPr lang="en-US" dirty="0"/>
          </a:p>
        </p:txBody>
      </p:sp>
      <p:sp>
        <p:nvSpPr>
          <p:cNvPr id="3" name="Content Placeholder 2">
            <a:extLst>
              <a:ext uri="{FF2B5EF4-FFF2-40B4-BE49-F238E27FC236}">
                <a16:creationId xmlns:a16="http://schemas.microsoft.com/office/drawing/2014/main" id="{CE40F0FD-5CA1-ED4E-9B4A-3A7775B90A87}"/>
              </a:ext>
            </a:extLst>
          </p:cNvPr>
          <p:cNvSpPr>
            <a:spLocks noGrp="1"/>
          </p:cNvSpPr>
          <p:nvPr>
            <p:ph idx="1"/>
          </p:nvPr>
        </p:nvSpPr>
        <p:spPr/>
        <p:txBody>
          <a:bodyPr/>
          <a:lstStyle/>
          <a:p>
            <a:r>
              <a:rPr lang="en-GB" dirty="0"/>
              <a:t>A QR barcode scanner – used to check into a venue</a:t>
            </a:r>
          </a:p>
          <a:p>
            <a:r>
              <a:rPr lang="en-GB" dirty="0"/>
              <a:t>Symptom checking tools – Through which you can book a free tests and get results via app  in a discrete way</a:t>
            </a:r>
          </a:p>
          <a:p>
            <a:r>
              <a:rPr lang="en-GB" dirty="0"/>
              <a:t>Five languages with more being added soon </a:t>
            </a:r>
          </a:p>
          <a:p>
            <a:r>
              <a:rPr lang="en-GB" dirty="0"/>
              <a:t>Software will tell you if you need to isolate, it will also have a countdown function that shows how much  time is left </a:t>
            </a:r>
            <a:r>
              <a:rPr lang="en-GB" dirty="0" err="1"/>
              <a:t>untiil</a:t>
            </a:r>
            <a:r>
              <a:rPr lang="en-GB" dirty="0"/>
              <a:t> the end of your isolation period.</a:t>
            </a:r>
          </a:p>
        </p:txBody>
      </p:sp>
    </p:spTree>
    <p:extLst>
      <p:ext uri="{BB962C8B-B14F-4D97-AF65-F5344CB8AC3E}">
        <p14:creationId xmlns:p14="http://schemas.microsoft.com/office/powerpoint/2010/main" val="3250979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F7D26C8-96ED-46E3-BD94-C1608C54C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23">
            <a:extLst>
              <a:ext uri="{FF2B5EF4-FFF2-40B4-BE49-F238E27FC236}">
                <a16:creationId xmlns:a16="http://schemas.microsoft.com/office/drawing/2014/main" id="{13EEA0A9-F720-41ED-8EBA-2A10A664F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3048F0-5679-5C4B-BA51-6249005EAE14}"/>
              </a:ext>
            </a:extLst>
          </p:cNvPr>
          <p:cNvSpPr>
            <a:spLocks noGrp="1"/>
          </p:cNvSpPr>
          <p:nvPr>
            <p:ph type="title"/>
          </p:nvPr>
        </p:nvSpPr>
        <p:spPr>
          <a:xfrm>
            <a:off x="810001" y="447188"/>
            <a:ext cx="3413084" cy="1559412"/>
          </a:xfrm>
        </p:spPr>
        <p:txBody>
          <a:bodyPr>
            <a:normAutofit/>
          </a:bodyPr>
          <a:lstStyle/>
          <a:p>
            <a:r>
              <a:rPr lang="en-GB" sz="3200"/>
              <a:t>Track and trace success rate</a:t>
            </a:r>
            <a:endParaRPr lang="en-US" sz="3200"/>
          </a:p>
        </p:txBody>
      </p:sp>
      <p:sp>
        <p:nvSpPr>
          <p:cNvPr id="10" name="Content Placeholder 9">
            <a:extLst>
              <a:ext uri="{FF2B5EF4-FFF2-40B4-BE49-F238E27FC236}">
                <a16:creationId xmlns:a16="http://schemas.microsoft.com/office/drawing/2014/main" id="{E275BA9E-41B1-4B70-A534-234B3894B111}"/>
              </a:ext>
            </a:extLst>
          </p:cNvPr>
          <p:cNvSpPr>
            <a:spLocks noGrp="1"/>
          </p:cNvSpPr>
          <p:nvPr>
            <p:ph idx="1"/>
          </p:nvPr>
        </p:nvSpPr>
        <p:spPr>
          <a:xfrm>
            <a:off x="818713" y="2413000"/>
            <a:ext cx="3404372" cy="3632200"/>
          </a:xfrm>
        </p:spPr>
        <p:txBody>
          <a:bodyPr>
            <a:normAutofit/>
          </a:bodyPr>
          <a:lstStyle/>
          <a:p>
            <a:r>
              <a:rPr lang="en-GB" sz="1600" dirty="0"/>
              <a:t>Local health teams dealing with local outbreaks – success rate of 90% potential infections traced and tracked</a:t>
            </a:r>
          </a:p>
          <a:p>
            <a:r>
              <a:rPr lang="en-GB" sz="1600" dirty="0"/>
              <a:t>On a national scale hits a success rate of only 70% of potential infections traced and tracked</a:t>
            </a:r>
          </a:p>
        </p:txBody>
      </p:sp>
      <p:sp>
        <p:nvSpPr>
          <p:cNvPr id="17" name="Rounded Rectangle 17">
            <a:extLst>
              <a:ext uri="{FF2B5EF4-FFF2-40B4-BE49-F238E27FC236}">
                <a16:creationId xmlns:a16="http://schemas.microsoft.com/office/drawing/2014/main" id="{03B27569-6089-4DC0-93E0-F3F6E1E93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96D3413A-AE86-1243-AA56-8E70EFAE86B9}"/>
              </a:ext>
            </a:extLst>
          </p:cNvPr>
          <p:cNvPicPr>
            <a:picLocks noChangeAspect="1"/>
          </p:cNvPicPr>
          <p:nvPr/>
        </p:nvPicPr>
        <p:blipFill rotWithShape="1">
          <a:blip r:embed="rId3"/>
          <a:srcRect l="2626" r="5893"/>
          <a:stretch/>
        </p:blipFill>
        <p:spPr>
          <a:xfrm>
            <a:off x="5603706" y="1258529"/>
            <a:ext cx="5638853" cy="4330205"/>
          </a:xfrm>
          <a:prstGeom prst="rect">
            <a:avLst/>
          </a:prstGeom>
        </p:spPr>
      </p:pic>
    </p:spTree>
    <p:extLst>
      <p:ext uri="{BB962C8B-B14F-4D97-AF65-F5344CB8AC3E}">
        <p14:creationId xmlns:p14="http://schemas.microsoft.com/office/powerpoint/2010/main" val="4015474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E9C4-82FD-0944-A6E0-0399D31383E3}"/>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C02EC5D8-CCEF-6449-9724-F7B962E6E9A4}"/>
              </a:ext>
            </a:extLst>
          </p:cNvPr>
          <p:cNvSpPr>
            <a:spLocks noGrp="1"/>
          </p:cNvSpPr>
          <p:nvPr>
            <p:ph idx="1"/>
          </p:nvPr>
        </p:nvSpPr>
        <p:spPr/>
        <p:txBody>
          <a:bodyPr/>
          <a:lstStyle/>
          <a:p>
            <a:r>
              <a:rPr lang="en-GB" dirty="0"/>
              <a:t>The Covid-19 Pandemic is far from over</a:t>
            </a:r>
          </a:p>
          <a:p>
            <a:r>
              <a:rPr lang="en-GB" dirty="0"/>
              <a:t>We must continue to do our part to keep ourselves and each other safe</a:t>
            </a:r>
          </a:p>
          <a:p>
            <a:r>
              <a:rPr lang="en-GB" dirty="0"/>
              <a:t>Track and Trace technology could be a huge step forward into isolating risk cases</a:t>
            </a:r>
          </a:p>
          <a:p>
            <a:r>
              <a:rPr lang="en-GB" dirty="0"/>
              <a:t>The App has a lot of potential, but still needs a lot of work in order to reach its ultimate goal of effectively isolating only relevant cases.</a:t>
            </a:r>
          </a:p>
          <a:p>
            <a:endParaRPr lang="en-US" dirty="0"/>
          </a:p>
        </p:txBody>
      </p:sp>
    </p:spTree>
    <p:extLst>
      <p:ext uri="{BB962C8B-B14F-4D97-AF65-F5344CB8AC3E}">
        <p14:creationId xmlns:p14="http://schemas.microsoft.com/office/powerpoint/2010/main" val="2954286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Freeform 6">
            <a:extLst>
              <a:ext uri="{FF2B5EF4-FFF2-40B4-BE49-F238E27FC236}">
                <a16:creationId xmlns:a16="http://schemas.microsoft.com/office/drawing/2014/main" id="{E446B7E6-8568-417F-959E-DB3D1E7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3AD1171-1CF2-EE47-BA30-838FCFAAD07C}"/>
              </a:ext>
            </a:extLst>
          </p:cNvPr>
          <p:cNvSpPr>
            <a:spLocks noGrp="1"/>
          </p:cNvSpPr>
          <p:nvPr>
            <p:ph type="title"/>
          </p:nvPr>
        </p:nvSpPr>
        <p:spPr>
          <a:xfrm>
            <a:off x="810001" y="639097"/>
            <a:ext cx="6446205" cy="3781101"/>
          </a:xfrm>
        </p:spPr>
        <p:txBody>
          <a:bodyPr vert="horz" lIns="91440" tIns="45720" rIns="91440" bIns="45720" rtlCol="0" anchor="b">
            <a:normAutofit/>
          </a:bodyPr>
          <a:lstStyle/>
          <a:p>
            <a:r>
              <a:rPr lang="en-US" sz="5400"/>
              <a:t>Any Questions?</a:t>
            </a:r>
          </a:p>
        </p:txBody>
      </p:sp>
      <p:sp>
        <p:nvSpPr>
          <p:cNvPr id="3" name="Text Placeholder 2">
            <a:extLst>
              <a:ext uri="{FF2B5EF4-FFF2-40B4-BE49-F238E27FC236}">
                <a16:creationId xmlns:a16="http://schemas.microsoft.com/office/drawing/2014/main" id="{063F85FD-6F0B-F043-8FF7-DADA2E5E2FAC}"/>
              </a:ext>
            </a:extLst>
          </p:cNvPr>
          <p:cNvSpPr>
            <a:spLocks noGrp="1"/>
          </p:cNvSpPr>
          <p:nvPr>
            <p:ph type="body" idx="1"/>
          </p:nvPr>
        </p:nvSpPr>
        <p:spPr>
          <a:xfrm>
            <a:off x="810001" y="5280847"/>
            <a:ext cx="6446205" cy="785656"/>
          </a:xfrm>
        </p:spPr>
        <p:txBody>
          <a:bodyPr vert="horz" lIns="91440" tIns="45720" rIns="91440" bIns="45720" rtlCol="0" anchor="t">
            <a:normAutofit/>
          </a:bodyPr>
          <a:lstStyle/>
          <a:p>
            <a:r>
              <a:rPr lang="en-US" b="1"/>
              <a:t>Thanks for listening !</a:t>
            </a:r>
            <a:endParaRPr lang="en-US" b="1" dirty="0"/>
          </a:p>
        </p:txBody>
      </p:sp>
      <p:pic>
        <p:nvPicPr>
          <p:cNvPr id="8" name="Picture 7">
            <a:extLst>
              <a:ext uri="{FF2B5EF4-FFF2-40B4-BE49-F238E27FC236}">
                <a16:creationId xmlns:a16="http://schemas.microsoft.com/office/drawing/2014/main" id="{41A60417-F5D9-DE41-9DB4-D09341080F14}"/>
              </a:ext>
            </a:extLst>
          </p:cNvPr>
          <p:cNvPicPr>
            <a:picLocks noChangeAspect="1"/>
          </p:cNvPicPr>
          <p:nvPr/>
        </p:nvPicPr>
        <p:blipFill rotWithShape="1">
          <a:blip r:embed="rId2"/>
          <a:srcRect l="26786" r="35069"/>
          <a:stretch/>
        </p:blipFill>
        <p:spPr>
          <a:xfrm>
            <a:off x="7541342" y="10"/>
            <a:ext cx="4650658" cy="6857990"/>
          </a:xfrm>
          <a:prstGeom prst="rect">
            <a:avLst/>
          </a:prstGeom>
        </p:spPr>
      </p:pic>
    </p:spTree>
    <p:extLst>
      <p:ext uri="{BB962C8B-B14F-4D97-AF65-F5344CB8AC3E}">
        <p14:creationId xmlns:p14="http://schemas.microsoft.com/office/powerpoint/2010/main" val="33142068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9</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Quotable</vt:lpstr>
      <vt:lpstr>PowerPoint Presentation</vt:lpstr>
      <vt:lpstr>What is Covid-19?</vt:lpstr>
      <vt:lpstr>Covid-19 symptoms</vt:lpstr>
      <vt:lpstr>Showing Symptoms?</vt:lpstr>
      <vt:lpstr>Technology and COVID-19: Track&amp;Trace</vt:lpstr>
      <vt:lpstr>How it works: In more detail</vt:lpstr>
      <vt:lpstr>PowerPoint Presentation</vt:lpstr>
      <vt:lpstr>App functions </vt:lpstr>
      <vt:lpstr>Track and trace success rate</vt:lpstr>
      <vt:lpstr>Conclusion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Jana Lefevre (1817736)</dc:creator>
  <cp:lastModifiedBy>Jana Lefevre (1817736)</cp:lastModifiedBy>
  <cp:revision>1</cp:revision>
  <dcterms:created xsi:type="dcterms:W3CDTF">2020-08-27T11:28:44Z</dcterms:created>
  <dcterms:modified xsi:type="dcterms:W3CDTF">2020-08-27T12:59:52Z</dcterms:modified>
</cp:coreProperties>
</file>