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82" r:id="rId2"/>
    <p:sldId id="474" r:id="rId3"/>
    <p:sldId id="266" r:id="rId4"/>
    <p:sldId id="262" r:id="rId5"/>
    <p:sldId id="480" r:id="rId6"/>
    <p:sldId id="484" r:id="rId7"/>
    <p:sldId id="264" r:id="rId8"/>
    <p:sldId id="259" r:id="rId9"/>
    <p:sldId id="269" r:id="rId10"/>
    <p:sldId id="485" r:id="rId11"/>
    <p:sldId id="268" r:id="rId12"/>
    <p:sldId id="481" r:id="rId13"/>
    <p:sldId id="487" r:id="rId14"/>
    <p:sldId id="500" r:id="rId15"/>
    <p:sldId id="492" r:id="rId16"/>
    <p:sldId id="494" r:id="rId17"/>
    <p:sldId id="498" r:id="rId18"/>
    <p:sldId id="499" r:id="rId19"/>
    <p:sldId id="501" r:id="rId20"/>
    <p:sldId id="504" r:id="rId21"/>
    <p:sldId id="505" r:id="rId22"/>
    <p:sldId id="510" r:id="rId23"/>
    <p:sldId id="508" r:id="rId24"/>
    <p:sldId id="509" r:id="rId25"/>
    <p:sldId id="263" r:id="rId26"/>
    <p:sldId id="507" r:id="rId27"/>
    <p:sldId id="258"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1" d="100"/>
          <a:sy n="61" d="100"/>
        </p:scale>
        <p:origin x="156"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FA25B9-C737-4D95-82A5-7E1C05321EF9}" type="datetimeFigureOut">
              <a:rPr lang="en-GB" smtClean="0"/>
              <a:t>27/05/2022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E45607-0DC4-4132-B75C-BE0804E52045}" type="slidenum">
              <a:rPr lang="en-GB" smtClean="0"/>
              <a:t>‹#›</a:t>
            </a:fld>
            <a:endParaRPr lang="en-GB"/>
          </a:p>
        </p:txBody>
      </p:sp>
    </p:spTree>
    <p:extLst>
      <p:ext uri="{BB962C8B-B14F-4D97-AF65-F5344CB8AC3E}">
        <p14:creationId xmlns:p14="http://schemas.microsoft.com/office/powerpoint/2010/main" val="26132777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E8EEAAE-330F-4935-AEB4-0B5D0B0247A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716322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*https://www.lefigaro.fr/culture/cette-annee-le-miracle-de-san-gennaro-n-a-pas-eu-lieu-a-naples-20201217</a:t>
            </a:r>
          </a:p>
          <a:p>
            <a:r>
              <a:rPr lang="en-US" dirty="0"/>
              <a:t>During Pope Francis' visit to Naples in 2015, the 'miracle of San Gennaro' had half happened. ALBERTO PIZZOLI / AFP.</a:t>
            </a:r>
          </a:p>
          <a:p>
            <a:r>
              <a:rPr lang="en-US" dirty="0"/>
              <a:t>Three times a year, the Neapolitans wait for the blood of their Saint, preserved in a solid state in two vials, to liquefy. But on December 16, nothing happened, announcing, according to tradition, a not very prosperous year for the Parthenopean city.</a:t>
            </a:r>
            <a:endParaRPr lang="en-GB" dirty="0"/>
          </a:p>
        </p:txBody>
      </p:sp>
      <p:sp>
        <p:nvSpPr>
          <p:cNvPr id="4" name="Slide Number Placeholder 3"/>
          <p:cNvSpPr>
            <a:spLocks noGrp="1"/>
          </p:cNvSpPr>
          <p:nvPr>
            <p:ph type="sldNum" sz="quarter" idx="5"/>
          </p:nvPr>
        </p:nvSpPr>
        <p:spPr/>
        <p:txBody>
          <a:bodyPr/>
          <a:lstStyle/>
          <a:p>
            <a:fld id="{0C2B7363-65FB-48CD-9670-55727B3AD618}" type="slidenum">
              <a:rPr lang="en-GB" smtClean="0"/>
              <a:t>14</a:t>
            </a:fld>
            <a:endParaRPr lang="en-GB"/>
          </a:p>
        </p:txBody>
      </p:sp>
    </p:spTree>
    <p:extLst>
      <p:ext uri="{BB962C8B-B14F-4D97-AF65-F5344CB8AC3E}">
        <p14:creationId xmlns:p14="http://schemas.microsoft.com/office/powerpoint/2010/main" val="2124104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taken from: https://aeon.co/ideas/what-was-the-beguiling-spell-of-jungs-collective-unconscious   </a:t>
            </a:r>
          </a:p>
        </p:txBody>
      </p:sp>
      <p:sp>
        <p:nvSpPr>
          <p:cNvPr id="4" name="Slide Number Placeholder 3"/>
          <p:cNvSpPr>
            <a:spLocks noGrp="1"/>
          </p:cNvSpPr>
          <p:nvPr>
            <p:ph type="sldNum" sz="quarter" idx="5"/>
          </p:nvPr>
        </p:nvSpPr>
        <p:spPr/>
        <p:txBody>
          <a:bodyPr/>
          <a:lstStyle/>
          <a:p>
            <a:fld id="{0C2B7363-65FB-48CD-9670-55727B3AD618}" type="slidenum">
              <a:rPr lang="en-GB" smtClean="0"/>
              <a:t>19</a:t>
            </a:fld>
            <a:endParaRPr lang="en-GB"/>
          </a:p>
        </p:txBody>
      </p:sp>
    </p:spTree>
    <p:extLst>
      <p:ext uri="{BB962C8B-B14F-4D97-AF65-F5344CB8AC3E}">
        <p14:creationId xmlns:p14="http://schemas.microsoft.com/office/powerpoint/2010/main" val="11880492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Image from: https://www.cgjungny.org/myth-and-psyche-sample-article/</a:t>
            </a:r>
          </a:p>
          <a:p>
            <a:endParaRPr lang="en-GB" dirty="0"/>
          </a:p>
        </p:txBody>
      </p:sp>
      <p:sp>
        <p:nvSpPr>
          <p:cNvPr id="4" name="Slide Number Placeholder 3"/>
          <p:cNvSpPr>
            <a:spLocks noGrp="1"/>
          </p:cNvSpPr>
          <p:nvPr>
            <p:ph type="sldNum" sz="quarter" idx="5"/>
          </p:nvPr>
        </p:nvSpPr>
        <p:spPr/>
        <p:txBody>
          <a:bodyPr/>
          <a:lstStyle/>
          <a:p>
            <a:fld id="{0C2B7363-65FB-48CD-9670-55727B3AD618}" type="slidenum">
              <a:rPr lang="en-GB" smtClean="0"/>
              <a:t>20</a:t>
            </a:fld>
            <a:endParaRPr lang="en-GB"/>
          </a:p>
        </p:txBody>
      </p:sp>
    </p:spTree>
    <p:extLst>
      <p:ext uri="{BB962C8B-B14F-4D97-AF65-F5344CB8AC3E}">
        <p14:creationId xmlns:p14="http://schemas.microsoft.com/office/powerpoint/2010/main" val="8147472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1B439-EC10-CE55-EFE1-2ED5D4AB02E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F77E871-5B13-0B69-66E5-BAE17A0F583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1807887-7E00-A275-18C6-A874D59B756A}"/>
              </a:ext>
            </a:extLst>
          </p:cNvPr>
          <p:cNvSpPr>
            <a:spLocks noGrp="1"/>
          </p:cNvSpPr>
          <p:nvPr>
            <p:ph type="dt" sz="half" idx="10"/>
          </p:nvPr>
        </p:nvSpPr>
        <p:spPr/>
        <p:txBody>
          <a:bodyPr/>
          <a:lstStyle/>
          <a:p>
            <a:fld id="{F9B1B2FB-8EE8-4426-BD9F-AB627CF897A2}" type="datetimeFigureOut">
              <a:rPr lang="en-GB" smtClean="0"/>
              <a:t>27/05/2022</a:t>
            </a:fld>
            <a:endParaRPr lang="en-GB"/>
          </a:p>
        </p:txBody>
      </p:sp>
      <p:sp>
        <p:nvSpPr>
          <p:cNvPr id="5" name="Footer Placeholder 4">
            <a:extLst>
              <a:ext uri="{FF2B5EF4-FFF2-40B4-BE49-F238E27FC236}">
                <a16:creationId xmlns:a16="http://schemas.microsoft.com/office/drawing/2014/main" id="{B7B9A7E5-C716-F464-FFAD-1FE74F2B86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903340-5C89-0C73-1776-3B907A603337}"/>
              </a:ext>
            </a:extLst>
          </p:cNvPr>
          <p:cNvSpPr>
            <a:spLocks noGrp="1"/>
          </p:cNvSpPr>
          <p:nvPr>
            <p:ph type="sldNum" sz="quarter" idx="12"/>
          </p:nvPr>
        </p:nvSpPr>
        <p:spPr/>
        <p:txBody>
          <a:bodyPr/>
          <a:lstStyle/>
          <a:p>
            <a:fld id="{81F9448A-CB79-4E9C-B682-BA4BA4B52271}" type="slidenum">
              <a:rPr lang="en-GB" smtClean="0"/>
              <a:t>‹#›</a:t>
            </a:fld>
            <a:endParaRPr lang="en-GB"/>
          </a:p>
        </p:txBody>
      </p:sp>
    </p:spTree>
    <p:extLst>
      <p:ext uri="{BB962C8B-B14F-4D97-AF65-F5344CB8AC3E}">
        <p14:creationId xmlns:p14="http://schemas.microsoft.com/office/powerpoint/2010/main" val="13213285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444C0-E8F3-0165-FA1E-5B639208531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11B838F-D94D-55C5-2221-3B13D3E4426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3FDF6A-2D7B-4297-B197-3F01AEF61DE9}"/>
              </a:ext>
            </a:extLst>
          </p:cNvPr>
          <p:cNvSpPr>
            <a:spLocks noGrp="1"/>
          </p:cNvSpPr>
          <p:nvPr>
            <p:ph type="dt" sz="half" idx="10"/>
          </p:nvPr>
        </p:nvSpPr>
        <p:spPr/>
        <p:txBody>
          <a:bodyPr/>
          <a:lstStyle/>
          <a:p>
            <a:fld id="{F9B1B2FB-8EE8-4426-BD9F-AB627CF897A2}" type="datetimeFigureOut">
              <a:rPr lang="en-GB" smtClean="0"/>
              <a:t>27/05/2022</a:t>
            </a:fld>
            <a:endParaRPr lang="en-GB"/>
          </a:p>
        </p:txBody>
      </p:sp>
      <p:sp>
        <p:nvSpPr>
          <p:cNvPr id="5" name="Footer Placeholder 4">
            <a:extLst>
              <a:ext uri="{FF2B5EF4-FFF2-40B4-BE49-F238E27FC236}">
                <a16:creationId xmlns:a16="http://schemas.microsoft.com/office/drawing/2014/main" id="{787B12C5-EDFA-D65E-47AA-DCE5826699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7E3380-3817-47CF-530E-488C00D00175}"/>
              </a:ext>
            </a:extLst>
          </p:cNvPr>
          <p:cNvSpPr>
            <a:spLocks noGrp="1"/>
          </p:cNvSpPr>
          <p:nvPr>
            <p:ph type="sldNum" sz="quarter" idx="12"/>
          </p:nvPr>
        </p:nvSpPr>
        <p:spPr/>
        <p:txBody>
          <a:bodyPr/>
          <a:lstStyle/>
          <a:p>
            <a:fld id="{81F9448A-CB79-4E9C-B682-BA4BA4B52271}" type="slidenum">
              <a:rPr lang="en-GB" smtClean="0"/>
              <a:t>‹#›</a:t>
            </a:fld>
            <a:endParaRPr lang="en-GB"/>
          </a:p>
        </p:txBody>
      </p:sp>
    </p:spTree>
    <p:extLst>
      <p:ext uri="{BB962C8B-B14F-4D97-AF65-F5344CB8AC3E}">
        <p14:creationId xmlns:p14="http://schemas.microsoft.com/office/powerpoint/2010/main" val="13228278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14CB6-9A32-3170-1760-B8DA4784812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8E2AA60-E9E1-05E8-2C36-4716313C47F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AAAD4AE-36DA-BFF7-7AE9-81ACA59F829D}"/>
              </a:ext>
            </a:extLst>
          </p:cNvPr>
          <p:cNvSpPr>
            <a:spLocks noGrp="1"/>
          </p:cNvSpPr>
          <p:nvPr>
            <p:ph type="dt" sz="half" idx="10"/>
          </p:nvPr>
        </p:nvSpPr>
        <p:spPr/>
        <p:txBody>
          <a:bodyPr/>
          <a:lstStyle/>
          <a:p>
            <a:fld id="{F9B1B2FB-8EE8-4426-BD9F-AB627CF897A2}" type="datetimeFigureOut">
              <a:rPr lang="en-GB" smtClean="0"/>
              <a:t>27/05/2022</a:t>
            </a:fld>
            <a:endParaRPr lang="en-GB"/>
          </a:p>
        </p:txBody>
      </p:sp>
      <p:sp>
        <p:nvSpPr>
          <p:cNvPr id="5" name="Footer Placeholder 4">
            <a:extLst>
              <a:ext uri="{FF2B5EF4-FFF2-40B4-BE49-F238E27FC236}">
                <a16:creationId xmlns:a16="http://schemas.microsoft.com/office/drawing/2014/main" id="{67624C7A-9DE7-401F-150E-484A992924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4B2799-A56A-3B6D-0D6F-D6A0020C52B4}"/>
              </a:ext>
            </a:extLst>
          </p:cNvPr>
          <p:cNvSpPr>
            <a:spLocks noGrp="1"/>
          </p:cNvSpPr>
          <p:nvPr>
            <p:ph type="sldNum" sz="quarter" idx="12"/>
          </p:nvPr>
        </p:nvSpPr>
        <p:spPr/>
        <p:txBody>
          <a:bodyPr/>
          <a:lstStyle/>
          <a:p>
            <a:fld id="{81F9448A-CB79-4E9C-B682-BA4BA4B52271}" type="slidenum">
              <a:rPr lang="en-GB" smtClean="0"/>
              <a:t>‹#›</a:t>
            </a:fld>
            <a:endParaRPr lang="en-GB"/>
          </a:p>
        </p:txBody>
      </p:sp>
    </p:spTree>
    <p:extLst>
      <p:ext uri="{BB962C8B-B14F-4D97-AF65-F5344CB8AC3E}">
        <p14:creationId xmlns:p14="http://schemas.microsoft.com/office/powerpoint/2010/main" val="13453309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4233D-6CED-C55A-8EE4-3DA29A9D4D1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CBEB6CA-B18F-5A60-4134-00C5A5A7E3B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00B4711-EEE5-224D-1FE6-8DC669B4782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F7B3E91-2378-228B-8558-56E4B13C1F4F}"/>
              </a:ext>
            </a:extLst>
          </p:cNvPr>
          <p:cNvSpPr>
            <a:spLocks noGrp="1"/>
          </p:cNvSpPr>
          <p:nvPr>
            <p:ph type="dt" sz="half" idx="10"/>
          </p:nvPr>
        </p:nvSpPr>
        <p:spPr/>
        <p:txBody>
          <a:bodyPr/>
          <a:lstStyle/>
          <a:p>
            <a:fld id="{F9B1B2FB-8EE8-4426-BD9F-AB627CF897A2}" type="datetimeFigureOut">
              <a:rPr lang="en-GB" smtClean="0"/>
              <a:t>27/05/2022</a:t>
            </a:fld>
            <a:endParaRPr lang="en-GB"/>
          </a:p>
        </p:txBody>
      </p:sp>
      <p:sp>
        <p:nvSpPr>
          <p:cNvPr id="6" name="Footer Placeholder 5">
            <a:extLst>
              <a:ext uri="{FF2B5EF4-FFF2-40B4-BE49-F238E27FC236}">
                <a16:creationId xmlns:a16="http://schemas.microsoft.com/office/drawing/2014/main" id="{20F5FD16-FD7A-9082-F354-A86795EA1AE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6D45CFC-5112-ED9E-EAAF-8C0AC598AC1D}"/>
              </a:ext>
            </a:extLst>
          </p:cNvPr>
          <p:cNvSpPr>
            <a:spLocks noGrp="1"/>
          </p:cNvSpPr>
          <p:nvPr>
            <p:ph type="sldNum" sz="quarter" idx="12"/>
          </p:nvPr>
        </p:nvSpPr>
        <p:spPr/>
        <p:txBody>
          <a:bodyPr/>
          <a:lstStyle/>
          <a:p>
            <a:fld id="{81F9448A-CB79-4E9C-B682-BA4BA4B52271}" type="slidenum">
              <a:rPr lang="en-GB" smtClean="0"/>
              <a:t>‹#›</a:t>
            </a:fld>
            <a:endParaRPr lang="en-GB"/>
          </a:p>
        </p:txBody>
      </p:sp>
    </p:spTree>
    <p:extLst>
      <p:ext uri="{BB962C8B-B14F-4D97-AF65-F5344CB8AC3E}">
        <p14:creationId xmlns:p14="http://schemas.microsoft.com/office/powerpoint/2010/main" val="35833415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72E73-2472-C1BD-0B7C-0F9315F18B2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435B787-7523-846A-A196-AB0B8365D7A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351180A-9E84-C130-9E6B-42811093409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A161835-DAEC-5EF4-D794-EC8E36AA4D3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997B29A-9497-46C7-0E5F-A4CD485A04D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3E68DD0-C57F-20EB-F38F-2E574F569FEE}"/>
              </a:ext>
            </a:extLst>
          </p:cNvPr>
          <p:cNvSpPr>
            <a:spLocks noGrp="1"/>
          </p:cNvSpPr>
          <p:nvPr>
            <p:ph type="dt" sz="half" idx="10"/>
          </p:nvPr>
        </p:nvSpPr>
        <p:spPr/>
        <p:txBody>
          <a:bodyPr/>
          <a:lstStyle/>
          <a:p>
            <a:fld id="{F9B1B2FB-8EE8-4426-BD9F-AB627CF897A2}" type="datetimeFigureOut">
              <a:rPr lang="en-GB" smtClean="0"/>
              <a:t>27/05/2022</a:t>
            </a:fld>
            <a:endParaRPr lang="en-GB"/>
          </a:p>
        </p:txBody>
      </p:sp>
      <p:sp>
        <p:nvSpPr>
          <p:cNvPr id="8" name="Footer Placeholder 7">
            <a:extLst>
              <a:ext uri="{FF2B5EF4-FFF2-40B4-BE49-F238E27FC236}">
                <a16:creationId xmlns:a16="http://schemas.microsoft.com/office/drawing/2014/main" id="{DFC42036-A9FF-560E-95D0-A67784245C6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E15859B-7ECC-11C3-D93D-67760DEF5523}"/>
              </a:ext>
            </a:extLst>
          </p:cNvPr>
          <p:cNvSpPr>
            <a:spLocks noGrp="1"/>
          </p:cNvSpPr>
          <p:nvPr>
            <p:ph type="sldNum" sz="quarter" idx="12"/>
          </p:nvPr>
        </p:nvSpPr>
        <p:spPr/>
        <p:txBody>
          <a:bodyPr/>
          <a:lstStyle/>
          <a:p>
            <a:fld id="{81F9448A-CB79-4E9C-B682-BA4BA4B52271}" type="slidenum">
              <a:rPr lang="en-GB" smtClean="0"/>
              <a:t>‹#›</a:t>
            </a:fld>
            <a:endParaRPr lang="en-GB"/>
          </a:p>
        </p:txBody>
      </p:sp>
    </p:spTree>
    <p:extLst>
      <p:ext uri="{BB962C8B-B14F-4D97-AF65-F5344CB8AC3E}">
        <p14:creationId xmlns:p14="http://schemas.microsoft.com/office/powerpoint/2010/main" val="26532153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7B42F-F097-F203-967A-C36FFDA393B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CE4691F-C970-F62B-71F3-49BFA4C6FAE8}"/>
              </a:ext>
            </a:extLst>
          </p:cNvPr>
          <p:cNvSpPr>
            <a:spLocks noGrp="1"/>
          </p:cNvSpPr>
          <p:nvPr>
            <p:ph type="dt" sz="half" idx="10"/>
          </p:nvPr>
        </p:nvSpPr>
        <p:spPr/>
        <p:txBody>
          <a:bodyPr/>
          <a:lstStyle/>
          <a:p>
            <a:fld id="{F9B1B2FB-8EE8-4426-BD9F-AB627CF897A2}" type="datetimeFigureOut">
              <a:rPr lang="en-GB" smtClean="0"/>
              <a:t>27/05/2022</a:t>
            </a:fld>
            <a:endParaRPr lang="en-GB"/>
          </a:p>
        </p:txBody>
      </p:sp>
      <p:sp>
        <p:nvSpPr>
          <p:cNvPr id="4" name="Footer Placeholder 3">
            <a:extLst>
              <a:ext uri="{FF2B5EF4-FFF2-40B4-BE49-F238E27FC236}">
                <a16:creationId xmlns:a16="http://schemas.microsoft.com/office/drawing/2014/main" id="{F91C5B01-046C-ECF7-13A4-0C881326471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790841B-2B2F-AED1-ED2D-CD0CB50F44A9}"/>
              </a:ext>
            </a:extLst>
          </p:cNvPr>
          <p:cNvSpPr>
            <a:spLocks noGrp="1"/>
          </p:cNvSpPr>
          <p:nvPr>
            <p:ph type="sldNum" sz="quarter" idx="12"/>
          </p:nvPr>
        </p:nvSpPr>
        <p:spPr/>
        <p:txBody>
          <a:bodyPr/>
          <a:lstStyle/>
          <a:p>
            <a:fld id="{81F9448A-CB79-4E9C-B682-BA4BA4B52271}" type="slidenum">
              <a:rPr lang="en-GB" smtClean="0"/>
              <a:t>‹#›</a:t>
            </a:fld>
            <a:endParaRPr lang="en-GB"/>
          </a:p>
        </p:txBody>
      </p:sp>
    </p:spTree>
    <p:extLst>
      <p:ext uri="{BB962C8B-B14F-4D97-AF65-F5344CB8AC3E}">
        <p14:creationId xmlns:p14="http://schemas.microsoft.com/office/powerpoint/2010/main" val="31298366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8F861B7-1AED-D777-C5E8-4554ECF345EC}"/>
              </a:ext>
            </a:extLst>
          </p:cNvPr>
          <p:cNvSpPr>
            <a:spLocks noGrp="1"/>
          </p:cNvSpPr>
          <p:nvPr>
            <p:ph type="dt" sz="half" idx="10"/>
          </p:nvPr>
        </p:nvSpPr>
        <p:spPr/>
        <p:txBody>
          <a:bodyPr/>
          <a:lstStyle/>
          <a:p>
            <a:fld id="{F9B1B2FB-8EE8-4426-BD9F-AB627CF897A2}" type="datetimeFigureOut">
              <a:rPr lang="en-GB" smtClean="0"/>
              <a:t>27/05/2022</a:t>
            </a:fld>
            <a:endParaRPr lang="en-GB"/>
          </a:p>
        </p:txBody>
      </p:sp>
      <p:sp>
        <p:nvSpPr>
          <p:cNvPr id="3" name="Footer Placeholder 2">
            <a:extLst>
              <a:ext uri="{FF2B5EF4-FFF2-40B4-BE49-F238E27FC236}">
                <a16:creationId xmlns:a16="http://schemas.microsoft.com/office/drawing/2014/main" id="{6FBA5E6F-1FDF-3A2F-40CE-D07E307AF7D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FDF82B3-ED34-18BC-1826-1884E4FF78D8}"/>
              </a:ext>
            </a:extLst>
          </p:cNvPr>
          <p:cNvSpPr>
            <a:spLocks noGrp="1"/>
          </p:cNvSpPr>
          <p:nvPr>
            <p:ph type="sldNum" sz="quarter" idx="12"/>
          </p:nvPr>
        </p:nvSpPr>
        <p:spPr/>
        <p:txBody>
          <a:bodyPr/>
          <a:lstStyle/>
          <a:p>
            <a:fld id="{81F9448A-CB79-4E9C-B682-BA4BA4B52271}" type="slidenum">
              <a:rPr lang="en-GB" smtClean="0"/>
              <a:t>‹#›</a:t>
            </a:fld>
            <a:endParaRPr lang="en-GB"/>
          </a:p>
        </p:txBody>
      </p:sp>
    </p:spTree>
    <p:extLst>
      <p:ext uri="{BB962C8B-B14F-4D97-AF65-F5344CB8AC3E}">
        <p14:creationId xmlns:p14="http://schemas.microsoft.com/office/powerpoint/2010/main" val="42076811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0386C-5130-D8C5-EF67-9E410FAB94D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308BA75-0B91-8FA9-1594-BA080CFD1C6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CD08D8E-C888-088C-88E9-DADCC963A4E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8B0D1CB-E608-2E1A-5902-C097F4CC5229}"/>
              </a:ext>
            </a:extLst>
          </p:cNvPr>
          <p:cNvSpPr>
            <a:spLocks noGrp="1"/>
          </p:cNvSpPr>
          <p:nvPr>
            <p:ph type="dt" sz="half" idx="10"/>
          </p:nvPr>
        </p:nvSpPr>
        <p:spPr/>
        <p:txBody>
          <a:bodyPr/>
          <a:lstStyle/>
          <a:p>
            <a:fld id="{F9B1B2FB-8EE8-4426-BD9F-AB627CF897A2}" type="datetimeFigureOut">
              <a:rPr lang="en-GB" smtClean="0"/>
              <a:t>27/05/2022</a:t>
            </a:fld>
            <a:endParaRPr lang="en-GB"/>
          </a:p>
        </p:txBody>
      </p:sp>
      <p:sp>
        <p:nvSpPr>
          <p:cNvPr id="6" name="Footer Placeholder 5">
            <a:extLst>
              <a:ext uri="{FF2B5EF4-FFF2-40B4-BE49-F238E27FC236}">
                <a16:creationId xmlns:a16="http://schemas.microsoft.com/office/drawing/2014/main" id="{7C536FEA-2910-3D83-1A8B-0E453D385A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E1A4CB7-70E3-0B4C-4DF8-32FC0EBA229E}"/>
              </a:ext>
            </a:extLst>
          </p:cNvPr>
          <p:cNvSpPr>
            <a:spLocks noGrp="1"/>
          </p:cNvSpPr>
          <p:nvPr>
            <p:ph type="sldNum" sz="quarter" idx="12"/>
          </p:nvPr>
        </p:nvSpPr>
        <p:spPr/>
        <p:txBody>
          <a:bodyPr/>
          <a:lstStyle/>
          <a:p>
            <a:fld id="{81F9448A-CB79-4E9C-B682-BA4BA4B52271}" type="slidenum">
              <a:rPr lang="en-GB" smtClean="0"/>
              <a:t>‹#›</a:t>
            </a:fld>
            <a:endParaRPr lang="en-GB"/>
          </a:p>
        </p:txBody>
      </p:sp>
    </p:spTree>
    <p:extLst>
      <p:ext uri="{BB962C8B-B14F-4D97-AF65-F5344CB8AC3E}">
        <p14:creationId xmlns:p14="http://schemas.microsoft.com/office/powerpoint/2010/main" val="963034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1988B-4A4E-1266-14BF-015AF8F24EB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7C0AE51-2B06-11A2-C75E-EDD54F52F12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9BC536B-C252-C5E1-1C2F-B22B781CC8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96B2ADA-7105-681D-3617-5BC3B6A12B88}"/>
              </a:ext>
            </a:extLst>
          </p:cNvPr>
          <p:cNvSpPr>
            <a:spLocks noGrp="1"/>
          </p:cNvSpPr>
          <p:nvPr>
            <p:ph type="dt" sz="half" idx="10"/>
          </p:nvPr>
        </p:nvSpPr>
        <p:spPr/>
        <p:txBody>
          <a:bodyPr/>
          <a:lstStyle/>
          <a:p>
            <a:fld id="{F9B1B2FB-8EE8-4426-BD9F-AB627CF897A2}" type="datetimeFigureOut">
              <a:rPr lang="en-GB" smtClean="0"/>
              <a:t>27/05/2022</a:t>
            </a:fld>
            <a:endParaRPr lang="en-GB"/>
          </a:p>
        </p:txBody>
      </p:sp>
      <p:sp>
        <p:nvSpPr>
          <p:cNvPr id="6" name="Footer Placeholder 5">
            <a:extLst>
              <a:ext uri="{FF2B5EF4-FFF2-40B4-BE49-F238E27FC236}">
                <a16:creationId xmlns:a16="http://schemas.microsoft.com/office/drawing/2014/main" id="{3720AC1E-6880-8D2E-82F1-AA1A2045880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D023EA-E548-C8C9-574E-4C0843C76E1B}"/>
              </a:ext>
            </a:extLst>
          </p:cNvPr>
          <p:cNvSpPr>
            <a:spLocks noGrp="1"/>
          </p:cNvSpPr>
          <p:nvPr>
            <p:ph type="sldNum" sz="quarter" idx="12"/>
          </p:nvPr>
        </p:nvSpPr>
        <p:spPr/>
        <p:txBody>
          <a:bodyPr/>
          <a:lstStyle/>
          <a:p>
            <a:fld id="{81F9448A-CB79-4E9C-B682-BA4BA4B52271}" type="slidenum">
              <a:rPr lang="en-GB" smtClean="0"/>
              <a:t>‹#›</a:t>
            </a:fld>
            <a:endParaRPr lang="en-GB"/>
          </a:p>
        </p:txBody>
      </p:sp>
    </p:spTree>
    <p:extLst>
      <p:ext uri="{BB962C8B-B14F-4D97-AF65-F5344CB8AC3E}">
        <p14:creationId xmlns:p14="http://schemas.microsoft.com/office/powerpoint/2010/main" val="23593175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D197A-4925-CEF6-17AD-C3A06C08EAD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59C7B71-61B1-8BC5-B318-24E79AAC74E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D9F12A-2593-07B8-4774-130BF5871301}"/>
              </a:ext>
            </a:extLst>
          </p:cNvPr>
          <p:cNvSpPr>
            <a:spLocks noGrp="1"/>
          </p:cNvSpPr>
          <p:nvPr>
            <p:ph type="dt" sz="half" idx="10"/>
          </p:nvPr>
        </p:nvSpPr>
        <p:spPr/>
        <p:txBody>
          <a:bodyPr/>
          <a:lstStyle/>
          <a:p>
            <a:fld id="{F9B1B2FB-8EE8-4426-BD9F-AB627CF897A2}" type="datetimeFigureOut">
              <a:rPr lang="en-GB" smtClean="0"/>
              <a:t>27/05/2022</a:t>
            </a:fld>
            <a:endParaRPr lang="en-GB"/>
          </a:p>
        </p:txBody>
      </p:sp>
      <p:sp>
        <p:nvSpPr>
          <p:cNvPr id="5" name="Footer Placeholder 4">
            <a:extLst>
              <a:ext uri="{FF2B5EF4-FFF2-40B4-BE49-F238E27FC236}">
                <a16:creationId xmlns:a16="http://schemas.microsoft.com/office/drawing/2014/main" id="{54110BAC-F4E9-0812-1D6D-0CBC7F7CB0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8A6D84-0F03-D298-EBD7-46E51248C0D1}"/>
              </a:ext>
            </a:extLst>
          </p:cNvPr>
          <p:cNvSpPr>
            <a:spLocks noGrp="1"/>
          </p:cNvSpPr>
          <p:nvPr>
            <p:ph type="sldNum" sz="quarter" idx="12"/>
          </p:nvPr>
        </p:nvSpPr>
        <p:spPr/>
        <p:txBody>
          <a:bodyPr/>
          <a:lstStyle/>
          <a:p>
            <a:fld id="{81F9448A-CB79-4E9C-B682-BA4BA4B52271}" type="slidenum">
              <a:rPr lang="en-GB" smtClean="0"/>
              <a:t>‹#›</a:t>
            </a:fld>
            <a:endParaRPr lang="en-GB"/>
          </a:p>
        </p:txBody>
      </p:sp>
    </p:spTree>
    <p:extLst>
      <p:ext uri="{BB962C8B-B14F-4D97-AF65-F5344CB8AC3E}">
        <p14:creationId xmlns:p14="http://schemas.microsoft.com/office/powerpoint/2010/main" val="38625198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9497837-3176-224A-9B2D-42AB54409A1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6513401-9FD9-3444-9A48-777889E1A5A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880973-C888-1F5D-6C66-C2983B8407CD}"/>
              </a:ext>
            </a:extLst>
          </p:cNvPr>
          <p:cNvSpPr>
            <a:spLocks noGrp="1"/>
          </p:cNvSpPr>
          <p:nvPr>
            <p:ph type="dt" sz="half" idx="10"/>
          </p:nvPr>
        </p:nvSpPr>
        <p:spPr/>
        <p:txBody>
          <a:bodyPr/>
          <a:lstStyle/>
          <a:p>
            <a:fld id="{F9B1B2FB-8EE8-4426-BD9F-AB627CF897A2}" type="datetimeFigureOut">
              <a:rPr lang="en-GB" smtClean="0"/>
              <a:t>27/05/2022</a:t>
            </a:fld>
            <a:endParaRPr lang="en-GB"/>
          </a:p>
        </p:txBody>
      </p:sp>
      <p:sp>
        <p:nvSpPr>
          <p:cNvPr id="5" name="Footer Placeholder 4">
            <a:extLst>
              <a:ext uri="{FF2B5EF4-FFF2-40B4-BE49-F238E27FC236}">
                <a16:creationId xmlns:a16="http://schemas.microsoft.com/office/drawing/2014/main" id="{D49AB44D-B37F-F1E6-E06F-C7883545A5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927DC5-7264-9434-5BCA-4AD182F2A1B8}"/>
              </a:ext>
            </a:extLst>
          </p:cNvPr>
          <p:cNvSpPr>
            <a:spLocks noGrp="1"/>
          </p:cNvSpPr>
          <p:nvPr>
            <p:ph type="sldNum" sz="quarter" idx="12"/>
          </p:nvPr>
        </p:nvSpPr>
        <p:spPr/>
        <p:txBody>
          <a:bodyPr/>
          <a:lstStyle/>
          <a:p>
            <a:fld id="{81F9448A-CB79-4E9C-B682-BA4BA4B52271}" type="slidenum">
              <a:rPr lang="en-GB" smtClean="0"/>
              <a:t>‹#›</a:t>
            </a:fld>
            <a:endParaRPr lang="en-GB"/>
          </a:p>
        </p:txBody>
      </p:sp>
    </p:spTree>
    <p:extLst>
      <p:ext uri="{BB962C8B-B14F-4D97-AF65-F5344CB8AC3E}">
        <p14:creationId xmlns:p14="http://schemas.microsoft.com/office/powerpoint/2010/main" val="15495626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98BB774-53F9-A2E8-A945-05767B68AB4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3AE5376-8242-9396-B96A-9B00FE2BD2A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2C8E146-C9DD-D66D-354E-A313BF62BDA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9B1B2FB-8EE8-4426-BD9F-AB627CF897A2}" type="datetimeFigureOut">
              <a:rPr lang="en-GB" smtClean="0"/>
              <a:t>27/05/2022</a:t>
            </a:fld>
            <a:endParaRPr lang="en-GB"/>
          </a:p>
        </p:txBody>
      </p:sp>
      <p:sp>
        <p:nvSpPr>
          <p:cNvPr id="5" name="Footer Placeholder 4">
            <a:extLst>
              <a:ext uri="{FF2B5EF4-FFF2-40B4-BE49-F238E27FC236}">
                <a16:creationId xmlns:a16="http://schemas.microsoft.com/office/drawing/2014/main" id="{06982ABD-5B75-7319-BDF4-1A84A604B03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82B9D56-DBC6-1B8B-4079-26F6FE6E991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F9448A-CB79-4E9C-B682-BA4BA4B52271}" type="slidenum">
              <a:rPr lang="en-GB" smtClean="0"/>
              <a:t>‹#›</a:t>
            </a:fld>
            <a:endParaRPr lang="en-GB"/>
          </a:p>
        </p:txBody>
      </p:sp>
    </p:spTree>
    <p:extLst>
      <p:ext uri="{BB962C8B-B14F-4D97-AF65-F5344CB8AC3E}">
        <p14:creationId xmlns:p14="http://schemas.microsoft.com/office/powerpoint/2010/main" val="1386234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s://www.youtube.com/watch?v=4288NRq1vVc" TargetMode="External"/><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19.png"/></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hyperlink" Target="https://www.simplypsychology.org/carl-jung.html" TargetMode="External"/><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D3283DF-43B7-CA82-6EA2-901EC9F8C985}"/>
              </a:ext>
            </a:extLst>
          </p:cNvPr>
          <p:cNvSpPr txBox="1"/>
          <p:nvPr/>
        </p:nvSpPr>
        <p:spPr>
          <a:xfrm>
            <a:off x="2005674" y="0"/>
            <a:ext cx="8011680" cy="1323439"/>
          </a:xfrm>
          <a:prstGeom prst="rect">
            <a:avLst/>
          </a:prstGeom>
          <a:noFill/>
        </p:spPr>
        <p:txBody>
          <a:bodyPr wrap="none" rtlCol="0">
            <a:spAutoFit/>
          </a:bodyPr>
          <a:lstStyle/>
          <a:p>
            <a:r>
              <a:rPr lang="en-GB" sz="8000" dirty="0">
                <a:solidFill>
                  <a:srgbClr val="FFC000"/>
                </a:solidFill>
                <a:latin typeface="+mj-lt"/>
              </a:rPr>
              <a:t>The Hero’s Journey</a:t>
            </a:r>
          </a:p>
        </p:txBody>
      </p:sp>
      <p:pic>
        <p:nvPicPr>
          <p:cNvPr id="7" name="Picture 6">
            <a:extLst>
              <a:ext uri="{FF2B5EF4-FFF2-40B4-BE49-F238E27FC236}">
                <a16:creationId xmlns:a16="http://schemas.microsoft.com/office/drawing/2014/main" id="{7613870D-D596-3F48-D382-7A7ADDF9ACCF}"/>
              </a:ext>
            </a:extLst>
          </p:cNvPr>
          <p:cNvPicPr>
            <a:picLocks noChangeAspect="1"/>
          </p:cNvPicPr>
          <p:nvPr/>
        </p:nvPicPr>
        <p:blipFill>
          <a:blip r:embed="rId2"/>
          <a:stretch>
            <a:fillRect/>
          </a:stretch>
        </p:blipFill>
        <p:spPr>
          <a:xfrm>
            <a:off x="1953551" y="1914580"/>
            <a:ext cx="8264578" cy="4142619"/>
          </a:xfrm>
          <a:prstGeom prst="rect">
            <a:avLst/>
          </a:prstGeom>
          <a:ln w="28575">
            <a:solidFill>
              <a:srgbClr val="FFC000"/>
            </a:solidFill>
          </a:ln>
        </p:spPr>
      </p:pic>
      <p:sp>
        <p:nvSpPr>
          <p:cNvPr id="9" name="TextBox 8">
            <a:extLst>
              <a:ext uri="{FF2B5EF4-FFF2-40B4-BE49-F238E27FC236}">
                <a16:creationId xmlns:a16="http://schemas.microsoft.com/office/drawing/2014/main" id="{CB414AA6-974D-F076-D2FB-75216A539B97}"/>
              </a:ext>
            </a:extLst>
          </p:cNvPr>
          <p:cNvSpPr txBox="1"/>
          <p:nvPr/>
        </p:nvSpPr>
        <p:spPr>
          <a:xfrm>
            <a:off x="1656080" y="1761682"/>
            <a:ext cx="2213478" cy="152898"/>
          </a:xfrm>
          <a:prstGeom prst="rect">
            <a:avLst/>
          </a:prstGeom>
          <a:noFill/>
        </p:spPr>
        <p:txBody>
          <a:bodyPr wrap="square">
            <a:spAutoFit/>
          </a:bodyPr>
          <a:lstStyle/>
          <a:p>
            <a:r>
              <a:rPr lang="en-GB" sz="400" dirty="0"/>
              <a:t>https://classicalwisdom.com/mythology/heroes/power-and-fate-the-aristocrats-in-the-iliad/</a:t>
            </a:r>
          </a:p>
        </p:txBody>
      </p:sp>
      <p:pic>
        <p:nvPicPr>
          <p:cNvPr id="2" name="Picture 1">
            <a:extLst>
              <a:ext uri="{FF2B5EF4-FFF2-40B4-BE49-F238E27FC236}">
                <a16:creationId xmlns:a16="http://schemas.microsoft.com/office/drawing/2014/main" id="{DFBFB9AD-629B-224C-A290-50A902C7CA26}"/>
              </a:ext>
            </a:extLst>
          </p:cNvPr>
          <p:cNvPicPr>
            <a:picLocks noChangeAspect="1"/>
          </p:cNvPicPr>
          <p:nvPr/>
        </p:nvPicPr>
        <p:blipFill>
          <a:blip r:embed="rId3"/>
          <a:stretch>
            <a:fillRect/>
          </a:stretch>
        </p:blipFill>
        <p:spPr>
          <a:xfrm>
            <a:off x="-152400" y="1110019"/>
            <a:ext cx="12476480" cy="494747"/>
          </a:xfrm>
          <a:prstGeom prst="rect">
            <a:avLst/>
          </a:prstGeom>
        </p:spPr>
      </p:pic>
      <p:sp>
        <p:nvSpPr>
          <p:cNvPr id="10" name="TextBox 9">
            <a:extLst>
              <a:ext uri="{FF2B5EF4-FFF2-40B4-BE49-F238E27FC236}">
                <a16:creationId xmlns:a16="http://schemas.microsoft.com/office/drawing/2014/main" id="{4750992C-D555-429D-A85E-0A39E2D24FF9}"/>
              </a:ext>
            </a:extLst>
          </p:cNvPr>
          <p:cNvSpPr txBox="1"/>
          <p:nvPr/>
        </p:nvSpPr>
        <p:spPr>
          <a:xfrm>
            <a:off x="183286" y="338553"/>
            <a:ext cx="1903668"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a:ln>
                  <a:noFill/>
                </a:ln>
                <a:solidFill>
                  <a:srgbClr val="FFC000"/>
                </a:solidFill>
                <a:effectLst/>
                <a:uLnTx/>
                <a:uFillTx/>
                <a:latin typeface="Calibri" panose="020F0502020204030204"/>
                <a:ea typeface="+mn-ea"/>
                <a:cs typeface="+mn-cs"/>
              </a:rPr>
              <a:t>Stories Make Us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a:ln>
                  <a:noFill/>
                </a:ln>
                <a:solidFill>
                  <a:srgbClr val="FFC000"/>
                </a:solidFill>
                <a:effectLst/>
                <a:uLnTx/>
                <a:uFillTx/>
                <a:latin typeface="Calibri" panose="020F0502020204030204"/>
                <a:ea typeface="+mn-ea"/>
                <a:cs typeface="+mn-cs"/>
              </a:rPr>
              <a:t>(HPED6005)</a:t>
            </a:r>
            <a:endParaRPr kumimoji="0" lang="en-GB"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CFEBDFDB-D6CD-D7F4-C1EF-1D9FEE088BD2}"/>
              </a:ext>
            </a:extLst>
          </p:cNvPr>
          <p:cNvSpPr txBox="1"/>
          <p:nvPr/>
        </p:nvSpPr>
        <p:spPr>
          <a:xfrm>
            <a:off x="1879600" y="1917772"/>
            <a:ext cx="2133600" cy="15388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https://classicalwisdom.com/mythology/heroes/power-and-fate-the-aristocrats-in-the-iliad/</a:t>
            </a:r>
          </a:p>
        </p:txBody>
      </p:sp>
    </p:spTree>
    <p:extLst>
      <p:ext uri="{BB962C8B-B14F-4D97-AF65-F5344CB8AC3E}">
        <p14:creationId xmlns:p14="http://schemas.microsoft.com/office/powerpoint/2010/main" val="18123001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C704429-43A4-419C-81E9-D945FBA3E061}"/>
              </a:ext>
            </a:extLst>
          </p:cNvPr>
          <p:cNvSpPr txBox="1"/>
          <p:nvPr/>
        </p:nvSpPr>
        <p:spPr>
          <a:xfrm>
            <a:off x="673734" y="188758"/>
            <a:ext cx="10644505" cy="570925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4800" dirty="0">
                <a:solidFill>
                  <a:srgbClr val="FFC000"/>
                </a:solidFill>
                <a:latin typeface="Calibri Light" panose="020F0302020204030204" pitchFamily="34" charset="0"/>
                <a:cs typeface="Calibri Light" panose="020F0302020204030204" pitchFamily="34" charset="0"/>
              </a:rPr>
              <a:t>Overview</a:t>
            </a:r>
            <a:r>
              <a:rPr kumimoji="0" lang="en-GB" sz="4800" b="0" i="0" u="none" strike="noStrike" kern="1200" cap="none" spc="0" normalizeH="0" baseline="0" noProof="0" dirty="0">
                <a:ln>
                  <a:noFill/>
                </a:ln>
                <a:solidFill>
                  <a:srgbClr val="FFC000"/>
                </a:solidFill>
                <a:effectLst/>
                <a:uLnTx/>
                <a:uFillTx/>
                <a:latin typeface="Calibri Light" panose="020F0302020204030204" pitchFamily="34" charset="0"/>
                <a:ea typeface="+mn-ea"/>
                <a:cs typeface="Calibri Light" panose="020F0302020204030204" pitchFamily="34" charset="0"/>
              </a:rPr>
              <a:t> of today’s Presentation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4800" dirty="0">
              <a:solidFill>
                <a:srgbClr val="FFC000"/>
              </a:solidFill>
              <a:latin typeface="Calibri Light" panose="020F0302020204030204" pitchFamily="34" charset="0"/>
              <a:cs typeface="Calibri Light" panose="020F0302020204030204" pitchFamily="34" charset="0"/>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Consider why common story-themes are found throughout different cultures and time periods (follows directly on from our last PowerPoint Presentation - The Science of Storytelling Part II).</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prstClr val="white"/>
              </a:solidFill>
              <a:effectLst/>
              <a:uLnTx/>
              <a:uFillTx/>
              <a:latin typeface="Calibri Light" panose="020F0302020204030204"/>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Explore Campbell’s idea of the Monomyth and how this relates to The Hero’s Journey.</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100" b="0" i="0" u="none" strike="noStrike" kern="1200" cap="none" spc="0" normalizeH="0" baseline="0" noProof="0" dirty="0">
              <a:ln>
                <a:noFill/>
              </a:ln>
              <a:solidFill>
                <a:srgbClr val="00B0F0"/>
              </a:solidFill>
              <a:effectLst/>
              <a:uLnTx/>
              <a:uFillTx/>
              <a:latin typeface="Calibri" panose="020F0502020204030204"/>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800" dirty="0">
                <a:solidFill>
                  <a:prstClr val="white"/>
                </a:solidFill>
                <a:latin typeface="Calibri" panose="020F0502020204030204"/>
              </a:rPr>
              <a:t>Evaluation of</a:t>
            </a: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 Campbell’s research</a:t>
            </a:r>
            <a:endParaRPr kumimoji="0" lang="en-US" sz="11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1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91760433-DCEB-498C-88F2-CFD67D10A6EB}"/>
              </a:ext>
            </a:extLst>
          </p:cNvPr>
          <p:cNvPicPr>
            <a:picLocks noChangeAspect="1"/>
          </p:cNvPicPr>
          <p:nvPr/>
        </p:nvPicPr>
        <p:blipFill>
          <a:blip r:embed="rId3"/>
          <a:stretch>
            <a:fillRect/>
          </a:stretch>
        </p:blipFill>
        <p:spPr>
          <a:xfrm>
            <a:off x="-215900" y="827241"/>
            <a:ext cx="12623800" cy="514562"/>
          </a:xfrm>
          <a:prstGeom prst="rect">
            <a:avLst/>
          </a:prstGeom>
        </p:spPr>
      </p:pic>
    </p:spTree>
    <p:extLst>
      <p:ext uri="{BB962C8B-B14F-4D97-AF65-F5344CB8AC3E}">
        <p14:creationId xmlns:p14="http://schemas.microsoft.com/office/powerpoint/2010/main" val="23435131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1ED0CFC-2497-4636-8675-3D2882889991}"/>
              </a:ext>
            </a:extLst>
          </p:cNvPr>
          <p:cNvSpPr txBox="1"/>
          <p:nvPr/>
        </p:nvSpPr>
        <p:spPr>
          <a:xfrm>
            <a:off x="233680" y="331675"/>
            <a:ext cx="11958320" cy="707886"/>
          </a:xfrm>
          <a:prstGeom prst="rect">
            <a:avLst/>
          </a:prstGeom>
          <a:noFill/>
        </p:spPr>
        <p:txBody>
          <a:bodyPr wrap="square" rtlCol="0">
            <a:spAutoFit/>
          </a:bodyPr>
          <a:lstStyle/>
          <a:p>
            <a:r>
              <a:rPr lang="en-GB" sz="4000" dirty="0">
                <a:solidFill>
                  <a:srgbClr val="FFC000"/>
                </a:solidFill>
                <a:latin typeface="+mj-lt"/>
              </a:rPr>
              <a:t>Campbell’s (1949) Hero With a Thousand Faces.</a:t>
            </a:r>
          </a:p>
        </p:txBody>
      </p:sp>
      <p:pic>
        <p:nvPicPr>
          <p:cNvPr id="6" name="Picture 5">
            <a:extLst>
              <a:ext uri="{FF2B5EF4-FFF2-40B4-BE49-F238E27FC236}">
                <a16:creationId xmlns:a16="http://schemas.microsoft.com/office/drawing/2014/main" id="{6A2C8ED1-8814-ABBC-7F1A-57C93CBC2426}"/>
              </a:ext>
            </a:extLst>
          </p:cNvPr>
          <p:cNvPicPr>
            <a:picLocks noChangeAspect="1"/>
          </p:cNvPicPr>
          <p:nvPr/>
        </p:nvPicPr>
        <p:blipFill>
          <a:blip r:embed="rId2"/>
          <a:stretch>
            <a:fillRect/>
          </a:stretch>
        </p:blipFill>
        <p:spPr>
          <a:xfrm>
            <a:off x="-215900" y="907481"/>
            <a:ext cx="12623800" cy="514562"/>
          </a:xfrm>
          <a:prstGeom prst="rect">
            <a:avLst/>
          </a:prstGeom>
        </p:spPr>
      </p:pic>
      <p:sp>
        <p:nvSpPr>
          <p:cNvPr id="4" name="TextBox 3">
            <a:extLst>
              <a:ext uri="{FF2B5EF4-FFF2-40B4-BE49-F238E27FC236}">
                <a16:creationId xmlns:a16="http://schemas.microsoft.com/office/drawing/2014/main" id="{87D679BC-206C-F74F-F807-A83D91C742A5}"/>
              </a:ext>
            </a:extLst>
          </p:cNvPr>
          <p:cNvSpPr txBox="1"/>
          <p:nvPr/>
        </p:nvSpPr>
        <p:spPr>
          <a:xfrm>
            <a:off x="640967" y="2608750"/>
            <a:ext cx="5921505" cy="1569660"/>
          </a:xfrm>
          <a:prstGeom prst="rect">
            <a:avLst/>
          </a:prstGeom>
          <a:noFill/>
        </p:spPr>
        <p:txBody>
          <a:bodyPr wrap="square" rtlCol="0">
            <a:spAutoFit/>
          </a:bodyPr>
          <a:lstStyle/>
          <a:p>
            <a:r>
              <a:rPr lang="en-GB" sz="2800" dirty="0">
                <a:solidFill>
                  <a:schemeClr val="bg1"/>
                </a:solidFill>
              </a:rPr>
              <a:t>Campbell (1949) studied </a:t>
            </a:r>
            <a:r>
              <a:rPr lang="en-GB" sz="2800" dirty="0">
                <a:solidFill>
                  <a:srgbClr val="00B0F0"/>
                </a:solidFill>
              </a:rPr>
              <a:t>mythography </a:t>
            </a:r>
            <a:r>
              <a:rPr lang="en-GB" sz="2800" dirty="0">
                <a:solidFill>
                  <a:schemeClr val="bg1"/>
                </a:solidFill>
              </a:rPr>
              <a:t>&amp; </a:t>
            </a:r>
            <a:r>
              <a:rPr lang="en-GB" sz="2800" dirty="0">
                <a:solidFill>
                  <a:srgbClr val="00B0F0"/>
                </a:solidFill>
              </a:rPr>
              <a:t>comparative religion</a:t>
            </a:r>
            <a:r>
              <a:rPr lang="en-GB" sz="2800" dirty="0">
                <a:solidFill>
                  <a:schemeClr val="bg1"/>
                </a:solidFill>
              </a:rPr>
              <a:t> to produce the book:</a:t>
            </a:r>
          </a:p>
          <a:p>
            <a:endParaRPr lang="en-GB" sz="1200" dirty="0">
              <a:solidFill>
                <a:schemeClr val="bg1"/>
              </a:solidFill>
            </a:endParaRPr>
          </a:p>
        </p:txBody>
      </p:sp>
      <p:sp>
        <p:nvSpPr>
          <p:cNvPr id="8" name="TextBox 7">
            <a:extLst>
              <a:ext uri="{FF2B5EF4-FFF2-40B4-BE49-F238E27FC236}">
                <a16:creationId xmlns:a16="http://schemas.microsoft.com/office/drawing/2014/main" id="{D60967A8-3CB8-8776-92FC-3CE63F59838A}"/>
              </a:ext>
            </a:extLst>
          </p:cNvPr>
          <p:cNvSpPr txBox="1"/>
          <p:nvPr/>
        </p:nvSpPr>
        <p:spPr>
          <a:xfrm>
            <a:off x="2359660" y="6332832"/>
            <a:ext cx="7706360" cy="769441"/>
          </a:xfrm>
          <a:prstGeom prst="rect">
            <a:avLst/>
          </a:prstGeom>
          <a:noFill/>
        </p:spPr>
        <p:txBody>
          <a:bodyPr wrap="square">
            <a:spAutoFit/>
          </a:bodyPr>
          <a:lstStyle/>
          <a:p>
            <a:r>
              <a:rPr lang="en-GB" sz="1600" dirty="0">
                <a:solidFill>
                  <a:schemeClr val="bg1"/>
                </a:solidFill>
              </a:rPr>
              <a:t>Quick 8 minute guide &amp; synopsis: </a:t>
            </a:r>
            <a:r>
              <a:rPr lang="en-GB" sz="1600" dirty="0">
                <a:solidFill>
                  <a:srgbClr val="00B0F0"/>
                </a:solidFill>
                <a:hlinkClick r:id="rId3">
                  <a:extLst>
                    <a:ext uri="{A12FA001-AC4F-418D-AE19-62706E023703}">
                      <ahyp:hlinkClr xmlns:ahyp="http://schemas.microsoft.com/office/drawing/2018/hyperlinkcolor" val="tx"/>
                    </a:ext>
                  </a:extLst>
                </a:hlinkClick>
              </a:rPr>
              <a:t>https://www.youtube.com/watch?v=4288NRq1vVc</a:t>
            </a:r>
            <a:endParaRPr lang="en-GB" sz="1600" dirty="0">
              <a:solidFill>
                <a:srgbClr val="00B0F0"/>
              </a:solidFill>
            </a:endParaRPr>
          </a:p>
          <a:p>
            <a:endParaRPr lang="en-GB" sz="2800" dirty="0">
              <a:solidFill>
                <a:schemeClr val="bg1"/>
              </a:solidFill>
            </a:endParaRPr>
          </a:p>
        </p:txBody>
      </p:sp>
      <p:pic>
        <p:nvPicPr>
          <p:cNvPr id="2" name="Picture 1">
            <a:extLst>
              <a:ext uri="{FF2B5EF4-FFF2-40B4-BE49-F238E27FC236}">
                <a16:creationId xmlns:a16="http://schemas.microsoft.com/office/drawing/2014/main" id="{6FC098B4-D929-8B69-A6BE-CEA56FE8531F}"/>
              </a:ext>
            </a:extLst>
          </p:cNvPr>
          <p:cNvPicPr>
            <a:picLocks noChangeAspect="1"/>
          </p:cNvPicPr>
          <p:nvPr/>
        </p:nvPicPr>
        <p:blipFill>
          <a:blip r:embed="rId4"/>
          <a:stretch>
            <a:fillRect/>
          </a:stretch>
        </p:blipFill>
        <p:spPr>
          <a:xfrm>
            <a:off x="7823200" y="1544247"/>
            <a:ext cx="2976655" cy="4523791"/>
          </a:xfrm>
          <a:prstGeom prst="rect">
            <a:avLst/>
          </a:prstGeom>
          <a:ln w="12700">
            <a:solidFill>
              <a:srgbClr val="FFC000"/>
            </a:solidFill>
          </a:ln>
        </p:spPr>
      </p:pic>
      <p:sp>
        <p:nvSpPr>
          <p:cNvPr id="9" name="TextBox 8">
            <a:extLst>
              <a:ext uri="{FF2B5EF4-FFF2-40B4-BE49-F238E27FC236}">
                <a16:creationId xmlns:a16="http://schemas.microsoft.com/office/drawing/2014/main" id="{470E98A7-96B5-841F-5010-A65CDED4FE2D}"/>
              </a:ext>
            </a:extLst>
          </p:cNvPr>
          <p:cNvSpPr txBox="1"/>
          <p:nvPr/>
        </p:nvSpPr>
        <p:spPr>
          <a:xfrm>
            <a:off x="802640" y="4230202"/>
            <a:ext cx="5598160" cy="523220"/>
          </a:xfrm>
          <a:prstGeom prst="rect">
            <a:avLst/>
          </a:prstGeom>
          <a:noFill/>
        </p:spPr>
        <p:txBody>
          <a:bodyPr wrap="square">
            <a:spAutoFit/>
          </a:bodyPr>
          <a:lstStyle/>
          <a:p>
            <a:r>
              <a:rPr lang="en-US" sz="2800" dirty="0">
                <a:solidFill>
                  <a:schemeClr val="bg1"/>
                </a:solidFill>
              </a:rPr>
              <a:t> “The Hero With a Thousand Faces”</a:t>
            </a:r>
          </a:p>
        </p:txBody>
      </p:sp>
    </p:spTree>
    <p:extLst>
      <p:ext uri="{BB962C8B-B14F-4D97-AF65-F5344CB8AC3E}">
        <p14:creationId xmlns:p14="http://schemas.microsoft.com/office/powerpoint/2010/main" val="32550152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FEFF63A-4746-4810-995D-1E66F232F970}"/>
              </a:ext>
            </a:extLst>
          </p:cNvPr>
          <p:cNvSpPr txBox="1"/>
          <p:nvPr/>
        </p:nvSpPr>
        <p:spPr>
          <a:xfrm>
            <a:off x="188136" y="55899"/>
            <a:ext cx="9144042" cy="707886"/>
          </a:xfrm>
          <a:prstGeom prst="rect">
            <a:avLst/>
          </a:prstGeom>
          <a:noFill/>
        </p:spPr>
        <p:txBody>
          <a:bodyPr wrap="none" rtlCol="0">
            <a:spAutoFit/>
          </a:bodyPr>
          <a:lstStyle/>
          <a:p>
            <a:r>
              <a:rPr lang="en-GB" sz="4000" dirty="0">
                <a:solidFill>
                  <a:srgbClr val="FFC000"/>
                </a:solidFill>
                <a:latin typeface="+mj-lt"/>
              </a:rPr>
              <a:t>Campbell’s summary of The Hero’s Journey:</a:t>
            </a:r>
            <a:endParaRPr lang="en-GB" sz="4000" dirty="0">
              <a:solidFill>
                <a:srgbClr val="FF0000"/>
              </a:solidFill>
              <a:latin typeface="+mj-lt"/>
            </a:endParaRPr>
          </a:p>
        </p:txBody>
      </p:sp>
      <p:sp>
        <p:nvSpPr>
          <p:cNvPr id="4" name="TextBox 3">
            <a:extLst>
              <a:ext uri="{FF2B5EF4-FFF2-40B4-BE49-F238E27FC236}">
                <a16:creationId xmlns:a16="http://schemas.microsoft.com/office/drawing/2014/main" id="{636881D3-8C62-4CE8-B75D-06699D3FAA4C}"/>
              </a:ext>
            </a:extLst>
          </p:cNvPr>
          <p:cNvSpPr txBox="1"/>
          <p:nvPr/>
        </p:nvSpPr>
        <p:spPr>
          <a:xfrm>
            <a:off x="683173" y="2354729"/>
            <a:ext cx="8785947" cy="3616375"/>
          </a:xfrm>
          <a:prstGeom prst="rect">
            <a:avLst/>
          </a:prstGeom>
          <a:noFill/>
        </p:spPr>
        <p:txBody>
          <a:bodyPr wrap="square" rtlCol="0">
            <a:spAutoFit/>
          </a:bodyPr>
          <a:lstStyle/>
          <a:p>
            <a:r>
              <a:rPr lang="en-GB" sz="2800" i="1" dirty="0">
                <a:solidFill>
                  <a:schemeClr val="bg1"/>
                </a:solidFill>
              </a:rPr>
              <a:t>“A hero ventures forth from the world of common day into a region of supernatural wonder: fabulous forces are there encountered and a decisive victory is won: the hero comes back from this mysterious adventure with the power to bestow boons on his fellow man.”</a:t>
            </a:r>
          </a:p>
          <a:p>
            <a:endParaRPr lang="en-GB" sz="900" i="1" dirty="0">
              <a:solidFill>
                <a:schemeClr val="bg1"/>
              </a:solidFill>
            </a:endParaRPr>
          </a:p>
          <a:p>
            <a:endParaRPr lang="en-GB" sz="1000" i="1" dirty="0">
              <a:solidFill>
                <a:schemeClr val="bg1"/>
              </a:solidFill>
            </a:endParaRPr>
          </a:p>
          <a:p>
            <a:endParaRPr lang="en-GB" sz="1000" i="1" dirty="0">
              <a:solidFill>
                <a:schemeClr val="bg1"/>
              </a:solidFill>
            </a:endParaRPr>
          </a:p>
          <a:p>
            <a:endParaRPr lang="en-GB" sz="1000" i="1" dirty="0">
              <a:solidFill>
                <a:schemeClr val="bg1"/>
              </a:solidFill>
            </a:endParaRPr>
          </a:p>
          <a:p>
            <a:endParaRPr lang="en-GB" sz="1000" i="1" dirty="0">
              <a:solidFill>
                <a:schemeClr val="bg1"/>
              </a:solidFill>
            </a:endParaRPr>
          </a:p>
          <a:p>
            <a:endParaRPr lang="en-GB" sz="1000" i="1" dirty="0">
              <a:solidFill>
                <a:schemeClr val="bg1"/>
              </a:solidFill>
            </a:endParaRPr>
          </a:p>
          <a:p>
            <a:endParaRPr lang="en-GB" sz="1000" i="1" dirty="0">
              <a:solidFill>
                <a:schemeClr val="bg1"/>
              </a:solidFill>
            </a:endParaRPr>
          </a:p>
          <a:p>
            <a:r>
              <a:rPr lang="en-GB" sz="2000" dirty="0">
                <a:solidFill>
                  <a:schemeClr val="bg1"/>
                </a:solidFill>
              </a:rPr>
              <a:t>                     Extract from </a:t>
            </a:r>
            <a:r>
              <a:rPr lang="en-GB" sz="2000" i="1" dirty="0">
                <a:solidFill>
                  <a:schemeClr val="bg1"/>
                </a:solidFill>
              </a:rPr>
              <a:t>“The Hero With A Thousand Faces” </a:t>
            </a:r>
            <a:r>
              <a:rPr lang="en-GB" sz="2000" dirty="0">
                <a:solidFill>
                  <a:schemeClr val="bg1"/>
                </a:solidFill>
              </a:rPr>
              <a:t>Campbell, 1993: 30</a:t>
            </a:r>
          </a:p>
        </p:txBody>
      </p:sp>
      <p:pic>
        <p:nvPicPr>
          <p:cNvPr id="6" name="Picture 5">
            <a:extLst>
              <a:ext uri="{FF2B5EF4-FFF2-40B4-BE49-F238E27FC236}">
                <a16:creationId xmlns:a16="http://schemas.microsoft.com/office/drawing/2014/main" id="{5795E73A-3902-6025-C4C7-77A8802AFD92}"/>
              </a:ext>
            </a:extLst>
          </p:cNvPr>
          <p:cNvPicPr>
            <a:picLocks noChangeAspect="1"/>
          </p:cNvPicPr>
          <p:nvPr/>
        </p:nvPicPr>
        <p:blipFill>
          <a:blip r:embed="rId2"/>
          <a:stretch>
            <a:fillRect/>
          </a:stretch>
        </p:blipFill>
        <p:spPr>
          <a:xfrm flipH="1">
            <a:off x="9087757" y="2017901"/>
            <a:ext cx="2799631" cy="4131348"/>
          </a:xfrm>
          <a:prstGeom prst="rect">
            <a:avLst/>
          </a:prstGeom>
          <a:effectLst>
            <a:softEdge rad="317500"/>
          </a:effectLst>
        </p:spPr>
      </p:pic>
      <p:sp>
        <p:nvSpPr>
          <p:cNvPr id="8" name="TextBox 7">
            <a:extLst>
              <a:ext uri="{FF2B5EF4-FFF2-40B4-BE49-F238E27FC236}">
                <a16:creationId xmlns:a16="http://schemas.microsoft.com/office/drawing/2014/main" id="{041E9BDA-1FD3-DBB7-D9EE-E55018C7FAF6}"/>
              </a:ext>
            </a:extLst>
          </p:cNvPr>
          <p:cNvSpPr txBox="1"/>
          <p:nvPr/>
        </p:nvSpPr>
        <p:spPr>
          <a:xfrm>
            <a:off x="9956799" y="5565699"/>
            <a:ext cx="1552028" cy="215444"/>
          </a:xfrm>
          <a:prstGeom prst="rect">
            <a:avLst/>
          </a:prstGeom>
          <a:noFill/>
        </p:spPr>
        <p:txBody>
          <a:bodyPr wrap="square">
            <a:spAutoFit/>
          </a:bodyPr>
          <a:lstStyle/>
          <a:p>
            <a:r>
              <a:rPr lang="en-GB" sz="400" dirty="0">
                <a:solidFill>
                  <a:schemeClr val="bg2">
                    <a:lumMod val="75000"/>
                  </a:schemeClr>
                </a:solidFill>
              </a:rPr>
              <a:t>https://upload.wikimedia.org/wikipedia/commons/thumb/9/97/Stgeorge-dragon.jpg/330px-Stgeorge-dragon.jpg</a:t>
            </a:r>
          </a:p>
        </p:txBody>
      </p:sp>
      <p:pic>
        <p:nvPicPr>
          <p:cNvPr id="7" name="Picture 6">
            <a:extLst>
              <a:ext uri="{FF2B5EF4-FFF2-40B4-BE49-F238E27FC236}">
                <a16:creationId xmlns:a16="http://schemas.microsoft.com/office/drawing/2014/main" id="{68AC796C-0B32-44E7-82DB-452484E80C78}"/>
              </a:ext>
            </a:extLst>
          </p:cNvPr>
          <p:cNvPicPr>
            <a:picLocks noChangeAspect="1"/>
          </p:cNvPicPr>
          <p:nvPr/>
        </p:nvPicPr>
        <p:blipFill>
          <a:blip r:embed="rId3"/>
          <a:stretch>
            <a:fillRect/>
          </a:stretch>
        </p:blipFill>
        <p:spPr>
          <a:xfrm>
            <a:off x="-215900" y="643959"/>
            <a:ext cx="12623800" cy="514562"/>
          </a:xfrm>
          <a:prstGeom prst="rect">
            <a:avLst/>
          </a:prstGeom>
        </p:spPr>
      </p:pic>
    </p:spTree>
    <p:extLst>
      <p:ext uri="{BB962C8B-B14F-4D97-AF65-F5344CB8AC3E}">
        <p14:creationId xmlns:p14="http://schemas.microsoft.com/office/powerpoint/2010/main" val="12116116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18FD85F-B031-4359-956B-D3FBB1E7C234}"/>
              </a:ext>
            </a:extLst>
          </p:cNvPr>
          <p:cNvPicPr>
            <a:picLocks noChangeAspect="1"/>
          </p:cNvPicPr>
          <p:nvPr/>
        </p:nvPicPr>
        <p:blipFill>
          <a:blip r:embed="rId2"/>
          <a:stretch>
            <a:fillRect/>
          </a:stretch>
        </p:blipFill>
        <p:spPr>
          <a:xfrm>
            <a:off x="-215900" y="643959"/>
            <a:ext cx="12623800" cy="514562"/>
          </a:xfrm>
          <a:prstGeom prst="rect">
            <a:avLst/>
          </a:prstGeom>
        </p:spPr>
      </p:pic>
      <p:pic>
        <p:nvPicPr>
          <p:cNvPr id="3" name="Picture 2">
            <a:extLst>
              <a:ext uri="{FF2B5EF4-FFF2-40B4-BE49-F238E27FC236}">
                <a16:creationId xmlns:a16="http://schemas.microsoft.com/office/drawing/2014/main" id="{FE7E8CB5-713C-D448-30C2-94489EB90490}"/>
              </a:ext>
            </a:extLst>
          </p:cNvPr>
          <p:cNvPicPr>
            <a:picLocks noChangeAspect="1"/>
          </p:cNvPicPr>
          <p:nvPr/>
        </p:nvPicPr>
        <p:blipFill>
          <a:blip r:embed="rId3"/>
          <a:stretch>
            <a:fillRect/>
          </a:stretch>
        </p:blipFill>
        <p:spPr>
          <a:xfrm>
            <a:off x="3224551" y="1618275"/>
            <a:ext cx="5377138" cy="4901609"/>
          </a:xfrm>
          <a:prstGeom prst="rect">
            <a:avLst/>
          </a:prstGeom>
        </p:spPr>
      </p:pic>
      <p:sp>
        <p:nvSpPr>
          <p:cNvPr id="6" name="TextBox 5">
            <a:extLst>
              <a:ext uri="{FF2B5EF4-FFF2-40B4-BE49-F238E27FC236}">
                <a16:creationId xmlns:a16="http://schemas.microsoft.com/office/drawing/2014/main" id="{84D01A38-B0F6-D9CE-7008-489AC6B7D10A}"/>
              </a:ext>
            </a:extLst>
          </p:cNvPr>
          <p:cNvSpPr txBox="1"/>
          <p:nvPr/>
        </p:nvSpPr>
        <p:spPr>
          <a:xfrm>
            <a:off x="172002" y="141903"/>
            <a:ext cx="10516405" cy="707886"/>
          </a:xfrm>
          <a:prstGeom prst="rect">
            <a:avLst/>
          </a:prstGeom>
          <a:noFill/>
        </p:spPr>
        <p:txBody>
          <a:bodyPr wrap="none" rtlCol="0">
            <a:spAutoFit/>
          </a:bodyPr>
          <a:lstStyle/>
          <a:p>
            <a:r>
              <a:rPr kumimoji="0" lang="en-GB" sz="4000" b="0" i="0" u="none" strike="noStrike" kern="1200" cap="none" spc="0" normalizeH="0" baseline="0" noProof="0" dirty="0">
                <a:ln>
                  <a:noFill/>
                </a:ln>
                <a:solidFill>
                  <a:srgbClr val="FFC000"/>
                </a:solidFill>
                <a:effectLst/>
                <a:uLnTx/>
                <a:uFillTx/>
                <a:latin typeface="Calibri Light" panose="020F0302020204030204"/>
                <a:ea typeface="+mn-ea"/>
                <a:cs typeface="+mn-cs"/>
              </a:rPr>
              <a:t>Schematic Portrayal of Campbell’s Hero’s Journey: </a:t>
            </a:r>
            <a:endParaRPr lang="en-GB" sz="4000" dirty="0"/>
          </a:p>
        </p:txBody>
      </p:sp>
      <p:sp>
        <p:nvSpPr>
          <p:cNvPr id="7" name="TextBox 6">
            <a:extLst>
              <a:ext uri="{FF2B5EF4-FFF2-40B4-BE49-F238E27FC236}">
                <a16:creationId xmlns:a16="http://schemas.microsoft.com/office/drawing/2014/main" id="{8A0E58FE-9C22-E037-CBAA-5D0F11E7A37F}"/>
              </a:ext>
            </a:extLst>
          </p:cNvPr>
          <p:cNvSpPr txBox="1"/>
          <p:nvPr/>
        </p:nvSpPr>
        <p:spPr>
          <a:xfrm>
            <a:off x="5312962" y="6304440"/>
            <a:ext cx="3566878" cy="215444"/>
          </a:xfrm>
          <a:prstGeom prst="rect">
            <a:avLst/>
          </a:prstGeom>
          <a:noFill/>
        </p:spPr>
        <p:txBody>
          <a:bodyPr wrap="square">
            <a:spAutoFit/>
          </a:bodyPr>
          <a:lstStyle/>
          <a:p>
            <a:r>
              <a:rPr lang="en-GB" sz="800" dirty="0">
                <a:solidFill>
                  <a:schemeClr val="bg1"/>
                </a:solidFill>
              </a:rPr>
              <a:t>https://creativeeducator.tech4learning.com/2013/lessons/Heros-Journey</a:t>
            </a:r>
          </a:p>
        </p:txBody>
      </p:sp>
    </p:spTree>
    <p:extLst>
      <p:ext uri="{BB962C8B-B14F-4D97-AF65-F5344CB8AC3E}">
        <p14:creationId xmlns:p14="http://schemas.microsoft.com/office/powerpoint/2010/main" val="15639167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18FD85F-B031-4359-956B-D3FBB1E7C234}"/>
              </a:ext>
            </a:extLst>
          </p:cNvPr>
          <p:cNvPicPr>
            <a:picLocks noChangeAspect="1"/>
          </p:cNvPicPr>
          <p:nvPr/>
        </p:nvPicPr>
        <p:blipFill>
          <a:blip r:embed="rId2"/>
          <a:stretch>
            <a:fillRect/>
          </a:stretch>
        </p:blipFill>
        <p:spPr>
          <a:xfrm>
            <a:off x="-215900" y="643959"/>
            <a:ext cx="12623800" cy="514562"/>
          </a:xfrm>
          <a:prstGeom prst="rect">
            <a:avLst/>
          </a:prstGeom>
        </p:spPr>
      </p:pic>
      <p:pic>
        <p:nvPicPr>
          <p:cNvPr id="6" name="Picture 5">
            <a:extLst>
              <a:ext uri="{FF2B5EF4-FFF2-40B4-BE49-F238E27FC236}">
                <a16:creationId xmlns:a16="http://schemas.microsoft.com/office/drawing/2014/main" id="{D0B55391-6253-FA05-A392-0ACF03B71ABC}"/>
              </a:ext>
            </a:extLst>
          </p:cNvPr>
          <p:cNvPicPr>
            <a:picLocks noChangeAspect="1"/>
          </p:cNvPicPr>
          <p:nvPr/>
        </p:nvPicPr>
        <p:blipFill rotWithShape="1">
          <a:blip r:embed="rId3"/>
          <a:srcRect t="16825"/>
          <a:stretch/>
        </p:blipFill>
        <p:spPr>
          <a:xfrm>
            <a:off x="409890" y="1239520"/>
            <a:ext cx="11372218" cy="5008880"/>
          </a:xfrm>
          <a:prstGeom prst="rect">
            <a:avLst/>
          </a:prstGeom>
          <a:ln>
            <a:solidFill>
              <a:srgbClr val="FFC000"/>
            </a:solidFill>
          </a:ln>
        </p:spPr>
      </p:pic>
      <p:sp>
        <p:nvSpPr>
          <p:cNvPr id="8" name="TextBox 7">
            <a:extLst>
              <a:ext uri="{FF2B5EF4-FFF2-40B4-BE49-F238E27FC236}">
                <a16:creationId xmlns:a16="http://schemas.microsoft.com/office/drawing/2014/main" id="{81EFBB69-6A5F-4D0B-1FD3-F18A3DE7FCE4}"/>
              </a:ext>
            </a:extLst>
          </p:cNvPr>
          <p:cNvSpPr txBox="1"/>
          <p:nvPr/>
        </p:nvSpPr>
        <p:spPr>
          <a:xfrm>
            <a:off x="9707380" y="6060153"/>
            <a:ext cx="2152518" cy="153888"/>
          </a:xfrm>
          <a:prstGeom prst="rect">
            <a:avLst/>
          </a:prstGeom>
          <a:noFill/>
        </p:spPr>
        <p:txBody>
          <a:bodyPr wrap="square">
            <a:spAutoFit/>
          </a:bodyPr>
          <a:lstStyle/>
          <a:p>
            <a:r>
              <a:rPr lang="en-GB" sz="400" dirty="0">
                <a:solidFill>
                  <a:schemeClr val="bg1"/>
                </a:solidFill>
              </a:rPr>
              <a:t>http://i.epochtimes.com/assets/uploads/2018/01/stage-1248769_1920-600x400.jpg</a:t>
            </a:r>
          </a:p>
        </p:txBody>
      </p:sp>
      <p:sp>
        <p:nvSpPr>
          <p:cNvPr id="4" name="TextBox 3">
            <a:extLst>
              <a:ext uri="{FF2B5EF4-FFF2-40B4-BE49-F238E27FC236}">
                <a16:creationId xmlns:a16="http://schemas.microsoft.com/office/drawing/2014/main" id="{B5C64695-DBFD-FB77-5AD4-9E39857D401D}"/>
              </a:ext>
            </a:extLst>
          </p:cNvPr>
          <p:cNvSpPr txBox="1"/>
          <p:nvPr/>
        </p:nvSpPr>
        <p:spPr>
          <a:xfrm>
            <a:off x="4084319" y="2828835"/>
            <a:ext cx="4023359" cy="1200329"/>
          </a:xfrm>
          <a:prstGeom prst="rect">
            <a:avLst/>
          </a:prstGeom>
          <a:noFill/>
        </p:spPr>
        <p:txBody>
          <a:bodyPr wrap="square" rtlCol="0">
            <a:spAutoFit/>
          </a:bodyPr>
          <a:lstStyle/>
          <a:p>
            <a:r>
              <a:rPr lang="en-US" sz="3600" b="1" dirty="0">
                <a:solidFill>
                  <a:schemeClr val="bg1"/>
                </a:solidFill>
              </a:rPr>
              <a:t>The Hero’s Journey:</a:t>
            </a:r>
          </a:p>
          <a:p>
            <a:r>
              <a:rPr lang="en-US" sz="3600" b="1" dirty="0">
                <a:solidFill>
                  <a:schemeClr val="bg1"/>
                </a:solidFill>
              </a:rPr>
              <a:t> A Drama in 3 Acts</a:t>
            </a:r>
          </a:p>
        </p:txBody>
      </p:sp>
      <p:sp>
        <p:nvSpPr>
          <p:cNvPr id="3" name="TextBox 2">
            <a:extLst>
              <a:ext uri="{FF2B5EF4-FFF2-40B4-BE49-F238E27FC236}">
                <a16:creationId xmlns:a16="http://schemas.microsoft.com/office/drawing/2014/main" id="{75BF5291-2ED6-C98A-8182-6662E7BC6007}"/>
              </a:ext>
            </a:extLst>
          </p:cNvPr>
          <p:cNvSpPr txBox="1"/>
          <p:nvPr/>
        </p:nvSpPr>
        <p:spPr>
          <a:xfrm>
            <a:off x="548640" y="60142"/>
            <a:ext cx="5602816" cy="769441"/>
          </a:xfrm>
          <a:prstGeom prst="rect">
            <a:avLst/>
          </a:prstGeom>
          <a:noFill/>
        </p:spPr>
        <p:txBody>
          <a:bodyPr wrap="none" rtlCol="0">
            <a:spAutoFit/>
          </a:bodyPr>
          <a:lstStyle/>
          <a:p>
            <a:r>
              <a:rPr lang="en-GB" sz="4400" dirty="0">
                <a:solidFill>
                  <a:srgbClr val="FFC000"/>
                </a:solidFill>
                <a:latin typeface="+mj-lt"/>
              </a:rPr>
              <a:t>Joseph Campbell (1949)</a:t>
            </a:r>
          </a:p>
        </p:txBody>
      </p:sp>
    </p:spTree>
    <p:extLst>
      <p:ext uri="{BB962C8B-B14F-4D97-AF65-F5344CB8AC3E}">
        <p14:creationId xmlns:p14="http://schemas.microsoft.com/office/powerpoint/2010/main" val="9281665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18FD85F-B031-4359-956B-D3FBB1E7C234}"/>
              </a:ext>
            </a:extLst>
          </p:cNvPr>
          <p:cNvPicPr>
            <a:picLocks noChangeAspect="1"/>
          </p:cNvPicPr>
          <p:nvPr/>
        </p:nvPicPr>
        <p:blipFill>
          <a:blip r:embed="rId2"/>
          <a:stretch>
            <a:fillRect/>
          </a:stretch>
        </p:blipFill>
        <p:spPr>
          <a:xfrm>
            <a:off x="-215900" y="643959"/>
            <a:ext cx="12623800" cy="514562"/>
          </a:xfrm>
          <a:prstGeom prst="rect">
            <a:avLst/>
          </a:prstGeom>
        </p:spPr>
      </p:pic>
      <p:sp>
        <p:nvSpPr>
          <p:cNvPr id="3" name="TextBox 2">
            <a:extLst>
              <a:ext uri="{FF2B5EF4-FFF2-40B4-BE49-F238E27FC236}">
                <a16:creationId xmlns:a16="http://schemas.microsoft.com/office/drawing/2014/main" id="{3FEFF63A-4746-4810-995D-1E66F232F970}"/>
              </a:ext>
            </a:extLst>
          </p:cNvPr>
          <p:cNvSpPr txBox="1"/>
          <p:nvPr/>
        </p:nvSpPr>
        <p:spPr>
          <a:xfrm>
            <a:off x="215813" y="120888"/>
            <a:ext cx="9018751" cy="707886"/>
          </a:xfrm>
          <a:prstGeom prst="rect">
            <a:avLst/>
          </a:prstGeom>
          <a:noFill/>
        </p:spPr>
        <p:txBody>
          <a:bodyPr wrap="none" rtlCol="0">
            <a:spAutoFit/>
          </a:bodyPr>
          <a:lstStyle/>
          <a:p>
            <a:r>
              <a:rPr lang="en-GB" sz="4000" dirty="0">
                <a:solidFill>
                  <a:srgbClr val="FFC000"/>
                </a:solidFill>
                <a:latin typeface="+mj-lt"/>
              </a:rPr>
              <a:t>The Hero’s Journey: A Drama in Three Acts</a:t>
            </a:r>
          </a:p>
        </p:txBody>
      </p:sp>
      <p:pic>
        <p:nvPicPr>
          <p:cNvPr id="6" name="Picture 5">
            <a:extLst>
              <a:ext uri="{FF2B5EF4-FFF2-40B4-BE49-F238E27FC236}">
                <a16:creationId xmlns:a16="http://schemas.microsoft.com/office/drawing/2014/main" id="{10770C18-1A2C-4763-A13D-6FD0C87BBF63}"/>
              </a:ext>
            </a:extLst>
          </p:cNvPr>
          <p:cNvPicPr>
            <a:picLocks noChangeAspect="1"/>
          </p:cNvPicPr>
          <p:nvPr/>
        </p:nvPicPr>
        <p:blipFill rotWithShape="1">
          <a:blip r:embed="rId3"/>
          <a:srcRect t="10694"/>
          <a:stretch/>
        </p:blipFill>
        <p:spPr>
          <a:xfrm>
            <a:off x="1473518" y="1438169"/>
            <a:ext cx="9123362" cy="4945000"/>
          </a:xfrm>
          <a:prstGeom prst="rect">
            <a:avLst/>
          </a:prstGeom>
          <a:ln w="19050">
            <a:solidFill>
              <a:srgbClr val="FFC000"/>
            </a:solidFill>
          </a:ln>
        </p:spPr>
      </p:pic>
      <p:sp>
        <p:nvSpPr>
          <p:cNvPr id="7" name="TextBox 6">
            <a:extLst>
              <a:ext uri="{FF2B5EF4-FFF2-40B4-BE49-F238E27FC236}">
                <a16:creationId xmlns:a16="http://schemas.microsoft.com/office/drawing/2014/main" id="{C1ADFDB7-CCFC-443E-35BF-5BF7E23CDDE3}"/>
              </a:ext>
            </a:extLst>
          </p:cNvPr>
          <p:cNvSpPr txBox="1"/>
          <p:nvPr/>
        </p:nvSpPr>
        <p:spPr>
          <a:xfrm>
            <a:off x="7645400" y="6167725"/>
            <a:ext cx="4008120" cy="215444"/>
          </a:xfrm>
          <a:prstGeom prst="rect">
            <a:avLst/>
          </a:prstGeom>
          <a:noFill/>
        </p:spPr>
        <p:txBody>
          <a:bodyPr wrap="square">
            <a:spAutoFit/>
          </a:bodyPr>
          <a:lstStyle/>
          <a:p>
            <a:r>
              <a:rPr lang="en-GB" sz="800" dirty="0"/>
              <a:t>https://www.pinterest.co.uk/brianpadian3/narrative-film-structures/</a:t>
            </a:r>
          </a:p>
        </p:txBody>
      </p:sp>
      <p:sp>
        <p:nvSpPr>
          <p:cNvPr id="4" name="TextBox 3">
            <a:extLst>
              <a:ext uri="{FF2B5EF4-FFF2-40B4-BE49-F238E27FC236}">
                <a16:creationId xmlns:a16="http://schemas.microsoft.com/office/drawing/2014/main" id="{BCB0D9E6-BDFE-0C46-FF88-B760D55B0373}"/>
              </a:ext>
            </a:extLst>
          </p:cNvPr>
          <p:cNvSpPr txBox="1"/>
          <p:nvPr/>
        </p:nvSpPr>
        <p:spPr>
          <a:xfrm>
            <a:off x="3514267" y="6383169"/>
            <a:ext cx="5163465" cy="369332"/>
          </a:xfrm>
          <a:prstGeom prst="rect">
            <a:avLst/>
          </a:prstGeom>
          <a:noFill/>
        </p:spPr>
        <p:txBody>
          <a:bodyPr wrap="none" rtlCol="0">
            <a:spAutoFit/>
          </a:bodyPr>
          <a:lstStyle/>
          <a:p>
            <a:r>
              <a:rPr lang="en-GB" dirty="0">
                <a:solidFill>
                  <a:schemeClr val="bg1"/>
                </a:solidFill>
              </a:rPr>
              <a:t>Vogler’s Representation of Campbell’s Hero’s Journey</a:t>
            </a:r>
          </a:p>
        </p:txBody>
      </p:sp>
    </p:spTree>
    <p:extLst>
      <p:ext uri="{BB962C8B-B14F-4D97-AF65-F5344CB8AC3E}">
        <p14:creationId xmlns:p14="http://schemas.microsoft.com/office/powerpoint/2010/main" val="21874526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18FD85F-B031-4359-956B-D3FBB1E7C234}"/>
              </a:ext>
            </a:extLst>
          </p:cNvPr>
          <p:cNvPicPr>
            <a:picLocks noChangeAspect="1"/>
          </p:cNvPicPr>
          <p:nvPr/>
        </p:nvPicPr>
        <p:blipFill>
          <a:blip r:embed="rId2"/>
          <a:stretch>
            <a:fillRect/>
          </a:stretch>
        </p:blipFill>
        <p:spPr>
          <a:xfrm>
            <a:off x="-215900" y="643959"/>
            <a:ext cx="12623800" cy="514562"/>
          </a:xfrm>
          <a:prstGeom prst="rect">
            <a:avLst/>
          </a:prstGeom>
        </p:spPr>
      </p:pic>
      <p:sp>
        <p:nvSpPr>
          <p:cNvPr id="3" name="TextBox 2">
            <a:extLst>
              <a:ext uri="{FF2B5EF4-FFF2-40B4-BE49-F238E27FC236}">
                <a16:creationId xmlns:a16="http://schemas.microsoft.com/office/drawing/2014/main" id="{3FEFF63A-4746-4810-995D-1E66F232F970}"/>
              </a:ext>
            </a:extLst>
          </p:cNvPr>
          <p:cNvSpPr txBox="1"/>
          <p:nvPr/>
        </p:nvSpPr>
        <p:spPr>
          <a:xfrm>
            <a:off x="1018453" y="115494"/>
            <a:ext cx="8664295" cy="830997"/>
          </a:xfrm>
          <a:prstGeom prst="rect">
            <a:avLst/>
          </a:prstGeom>
          <a:noFill/>
        </p:spPr>
        <p:txBody>
          <a:bodyPr wrap="none" rtlCol="0">
            <a:spAutoFit/>
          </a:bodyPr>
          <a:lstStyle/>
          <a:p>
            <a:r>
              <a:rPr lang="en-GB" sz="4800" dirty="0">
                <a:solidFill>
                  <a:srgbClr val="FFC000"/>
                </a:solidFill>
                <a:latin typeface="+mj-lt"/>
              </a:rPr>
              <a:t>The Monomyth: A Drama in 3 Acts</a:t>
            </a:r>
          </a:p>
        </p:txBody>
      </p:sp>
      <p:sp>
        <p:nvSpPr>
          <p:cNvPr id="4" name="TextBox 3">
            <a:extLst>
              <a:ext uri="{FF2B5EF4-FFF2-40B4-BE49-F238E27FC236}">
                <a16:creationId xmlns:a16="http://schemas.microsoft.com/office/drawing/2014/main" id="{6A5EE032-DE14-4BDD-A8A9-20440AF15C52}"/>
              </a:ext>
            </a:extLst>
          </p:cNvPr>
          <p:cNvSpPr txBox="1"/>
          <p:nvPr/>
        </p:nvSpPr>
        <p:spPr>
          <a:xfrm flipH="1">
            <a:off x="1018453" y="1405388"/>
            <a:ext cx="5829566" cy="4447371"/>
          </a:xfrm>
          <a:prstGeom prst="rect">
            <a:avLst/>
          </a:prstGeom>
          <a:noFill/>
        </p:spPr>
        <p:txBody>
          <a:bodyPr wrap="square" rtlCol="0">
            <a:spAutoFit/>
          </a:bodyPr>
          <a:lstStyle/>
          <a:p>
            <a:r>
              <a:rPr lang="en-GB" sz="3600" dirty="0">
                <a:solidFill>
                  <a:srgbClr val="FFC000"/>
                </a:solidFill>
              </a:rPr>
              <a:t>ACT I</a:t>
            </a:r>
          </a:p>
          <a:p>
            <a:endParaRPr lang="en-GB" sz="1100" dirty="0">
              <a:solidFill>
                <a:srgbClr val="FFC000"/>
              </a:solidFill>
            </a:endParaRPr>
          </a:p>
          <a:p>
            <a:r>
              <a:rPr lang="en-GB" sz="2800" dirty="0">
                <a:solidFill>
                  <a:srgbClr val="FFC000"/>
                </a:solidFill>
              </a:rPr>
              <a:t>Departure:</a:t>
            </a:r>
          </a:p>
          <a:p>
            <a:endParaRPr lang="en-GB" sz="2800" dirty="0">
              <a:solidFill>
                <a:srgbClr val="FFC000"/>
              </a:solidFill>
            </a:endParaRPr>
          </a:p>
          <a:p>
            <a:pPr marL="457200" indent="-457200">
              <a:buFont typeface="Arial" panose="020B0604020202020204" pitchFamily="34" charset="0"/>
              <a:buChar char="•"/>
            </a:pPr>
            <a:r>
              <a:rPr lang="en-GB" sz="2800" dirty="0">
                <a:solidFill>
                  <a:srgbClr val="00B0F0"/>
                </a:solidFill>
              </a:rPr>
              <a:t>The Call to Adventure</a:t>
            </a:r>
          </a:p>
          <a:p>
            <a:pPr marL="457200" indent="-457200">
              <a:buFont typeface="Arial" panose="020B0604020202020204" pitchFamily="34" charset="0"/>
              <a:buChar char="•"/>
            </a:pPr>
            <a:endParaRPr lang="en-GB" sz="1000" dirty="0">
              <a:solidFill>
                <a:schemeClr val="bg1"/>
              </a:solidFill>
            </a:endParaRPr>
          </a:p>
          <a:p>
            <a:pPr marL="457200" indent="-457200">
              <a:buFont typeface="Arial" panose="020B0604020202020204" pitchFamily="34" charset="0"/>
              <a:buChar char="•"/>
            </a:pPr>
            <a:r>
              <a:rPr lang="en-GB" sz="2800" dirty="0">
                <a:solidFill>
                  <a:schemeClr val="bg1"/>
                </a:solidFill>
              </a:rPr>
              <a:t>Refusal of the Call</a:t>
            </a:r>
          </a:p>
          <a:p>
            <a:pPr marL="457200" indent="-457200">
              <a:buFont typeface="Arial" panose="020B0604020202020204" pitchFamily="34" charset="0"/>
              <a:buChar char="•"/>
            </a:pPr>
            <a:endParaRPr lang="en-GB" sz="1000" dirty="0">
              <a:solidFill>
                <a:schemeClr val="bg1"/>
              </a:solidFill>
            </a:endParaRPr>
          </a:p>
          <a:p>
            <a:pPr marL="457200" indent="-457200">
              <a:buFont typeface="Arial" panose="020B0604020202020204" pitchFamily="34" charset="0"/>
              <a:buChar char="•"/>
            </a:pPr>
            <a:r>
              <a:rPr lang="en-GB" sz="2800" dirty="0">
                <a:solidFill>
                  <a:schemeClr val="bg1"/>
                </a:solidFill>
              </a:rPr>
              <a:t>Supernatural Aid</a:t>
            </a:r>
          </a:p>
          <a:p>
            <a:pPr marL="457200" indent="-457200">
              <a:buFont typeface="Arial" panose="020B0604020202020204" pitchFamily="34" charset="0"/>
              <a:buChar char="•"/>
            </a:pPr>
            <a:endParaRPr lang="en-GB" sz="1000" dirty="0">
              <a:solidFill>
                <a:schemeClr val="bg1"/>
              </a:solidFill>
            </a:endParaRPr>
          </a:p>
          <a:p>
            <a:pPr marL="457200" indent="-457200">
              <a:buFont typeface="Arial" panose="020B0604020202020204" pitchFamily="34" charset="0"/>
              <a:buChar char="•"/>
            </a:pPr>
            <a:r>
              <a:rPr lang="en-GB" sz="2800" dirty="0">
                <a:solidFill>
                  <a:schemeClr val="bg1"/>
                </a:solidFill>
              </a:rPr>
              <a:t>The Crossing of the First Threshold</a:t>
            </a:r>
          </a:p>
          <a:p>
            <a:pPr marL="457200" indent="-457200">
              <a:buFont typeface="Arial" panose="020B0604020202020204" pitchFamily="34" charset="0"/>
              <a:buChar char="•"/>
            </a:pPr>
            <a:endParaRPr lang="en-GB" sz="1000" dirty="0">
              <a:solidFill>
                <a:schemeClr val="bg1"/>
              </a:solidFill>
            </a:endParaRPr>
          </a:p>
          <a:p>
            <a:pPr marL="457200" indent="-457200">
              <a:buFont typeface="Arial" panose="020B0604020202020204" pitchFamily="34" charset="0"/>
              <a:buChar char="•"/>
            </a:pPr>
            <a:r>
              <a:rPr lang="en-GB" sz="2800" dirty="0">
                <a:solidFill>
                  <a:schemeClr val="bg1"/>
                </a:solidFill>
              </a:rPr>
              <a:t>The Belly of the Whale</a:t>
            </a:r>
          </a:p>
        </p:txBody>
      </p:sp>
      <p:pic>
        <p:nvPicPr>
          <p:cNvPr id="6" name="Picture 5">
            <a:extLst>
              <a:ext uri="{FF2B5EF4-FFF2-40B4-BE49-F238E27FC236}">
                <a16:creationId xmlns:a16="http://schemas.microsoft.com/office/drawing/2014/main" id="{09CA6E4B-6088-4A4B-B03F-10B0ACDC17F4}"/>
              </a:ext>
            </a:extLst>
          </p:cNvPr>
          <p:cNvPicPr>
            <a:picLocks noChangeAspect="1"/>
          </p:cNvPicPr>
          <p:nvPr/>
        </p:nvPicPr>
        <p:blipFill>
          <a:blip r:embed="rId3"/>
          <a:stretch>
            <a:fillRect/>
          </a:stretch>
        </p:blipFill>
        <p:spPr>
          <a:xfrm>
            <a:off x="7348174" y="1405388"/>
            <a:ext cx="3750749" cy="4808653"/>
          </a:xfrm>
          <a:prstGeom prst="rect">
            <a:avLst/>
          </a:prstGeom>
        </p:spPr>
      </p:pic>
      <p:sp>
        <p:nvSpPr>
          <p:cNvPr id="8" name="TextBox 7">
            <a:extLst>
              <a:ext uri="{FF2B5EF4-FFF2-40B4-BE49-F238E27FC236}">
                <a16:creationId xmlns:a16="http://schemas.microsoft.com/office/drawing/2014/main" id="{DCA01B88-EB92-4B7A-AE7B-6F9C16B36D50}"/>
              </a:ext>
            </a:extLst>
          </p:cNvPr>
          <p:cNvSpPr txBox="1"/>
          <p:nvPr/>
        </p:nvSpPr>
        <p:spPr>
          <a:xfrm>
            <a:off x="7940848" y="6214041"/>
            <a:ext cx="2565400" cy="153888"/>
          </a:xfrm>
          <a:prstGeom prst="rect">
            <a:avLst/>
          </a:prstGeom>
          <a:noFill/>
        </p:spPr>
        <p:txBody>
          <a:bodyPr wrap="square">
            <a:spAutoFit/>
          </a:bodyPr>
          <a:lstStyle/>
          <a:p>
            <a:r>
              <a:rPr lang="en-GB" sz="400" dirty="0">
                <a:solidFill>
                  <a:schemeClr val="bg1"/>
                </a:solidFill>
              </a:rPr>
              <a:t>https://kids.britannica.com/students/article/Lady-of-the-Lake/314402/media?assemblyId=180157</a:t>
            </a:r>
          </a:p>
        </p:txBody>
      </p:sp>
    </p:spTree>
    <p:extLst>
      <p:ext uri="{BB962C8B-B14F-4D97-AF65-F5344CB8AC3E}">
        <p14:creationId xmlns:p14="http://schemas.microsoft.com/office/powerpoint/2010/main" val="10098557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18FD85F-B031-4359-956B-D3FBB1E7C234}"/>
              </a:ext>
            </a:extLst>
          </p:cNvPr>
          <p:cNvPicPr>
            <a:picLocks noChangeAspect="1"/>
          </p:cNvPicPr>
          <p:nvPr/>
        </p:nvPicPr>
        <p:blipFill>
          <a:blip r:embed="rId2"/>
          <a:stretch>
            <a:fillRect/>
          </a:stretch>
        </p:blipFill>
        <p:spPr>
          <a:xfrm>
            <a:off x="-215900" y="591062"/>
            <a:ext cx="12623800" cy="514562"/>
          </a:xfrm>
          <a:prstGeom prst="rect">
            <a:avLst/>
          </a:prstGeom>
        </p:spPr>
      </p:pic>
      <p:sp>
        <p:nvSpPr>
          <p:cNvPr id="3" name="TextBox 2">
            <a:extLst>
              <a:ext uri="{FF2B5EF4-FFF2-40B4-BE49-F238E27FC236}">
                <a16:creationId xmlns:a16="http://schemas.microsoft.com/office/drawing/2014/main" id="{3FEFF63A-4746-4810-995D-1E66F232F970}"/>
              </a:ext>
            </a:extLst>
          </p:cNvPr>
          <p:cNvSpPr txBox="1"/>
          <p:nvPr/>
        </p:nvSpPr>
        <p:spPr>
          <a:xfrm>
            <a:off x="1251275" y="62448"/>
            <a:ext cx="7593874" cy="707886"/>
          </a:xfrm>
          <a:prstGeom prst="rect">
            <a:avLst/>
          </a:prstGeom>
          <a:noFill/>
        </p:spPr>
        <p:txBody>
          <a:bodyPr wrap="none" rtlCol="0">
            <a:spAutoFit/>
          </a:bodyPr>
          <a:lstStyle/>
          <a:p>
            <a:r>
              <a:rPr lang="en-GB" sz="4000" dirty="0">
                <a:solidFill>
                  <a:srgbClr val="FFC000"/>
                </a:solidFill>
                <a:latin typeface="+mj-lt"/>
              </a:rPr>
              <a:t>End of Act I:  Crossing the Threshold</a:t>
            </a:r>
            <a:endParaRPr lang="en-GB" sz="4000" dirty="0">
              <a:solidFill>
                <a:srgbClr val="FF0000"/>
              </a:solidFill>
              <a:latin typeface="+mj-lt"/>
            </a:endParaRPr>
          </a:p>
        </p:txBody>
      </p:sp>
      <p:pic>
        <p:nvPicPr>
          <p:cNvPr id="5" name="Picture 4">
            <a:extLst>
              <a:ext uri="{FF2B5EF4-FFF2-40B4-BE49-F238E27FC236}">
                <a16:creationId xmlns:a16="http://schemas.microsoft.com/office/drawing/2014/main" id="{925B0D23-FC8E-F890-5061-F4058B44FD56}"/>
              </a:ext>
            </a:extLst>
          </p:cNvPr>
          <p:cNvPicPr>
            <a:picLocks noChangeAspect="1"/>
          </p:cNvPicPr>
          <p:nvPr/>
        </p:nvPicPr>
        <p:blipFill>
          <a:blip r:embed="rId3"/>
          <a:stretch>
            <a:fillRect/>
          </a:stretch>
        </p:blipFill>
        <p:spPr>
          <a:xfrm>
            <a:off x="1942552" y="1855076"/>
            <a:ext cx="8306895" cy="3379076"/>
          </a:xfrm>
          <a:prstGeom prst="rect">
            <a:avLst/>
          </a:prstGeom>
        </p:spPr>
      </p:pic>
      <p:sp>
        <p:nvSpPr>
          <p:cNvPr id="6" name="TextBox 5">
            <a:extLst>
              <a:ext uri="{FF2B5EF4-FFF2-40B4-BE49-F238E27FC236}">
                <a16:creationId xmlns:a16="http://schemas.microsoft.com/office/drawing/2014/main" id="{0F0671CB-14F3-C38E-24B1-F250499B77EB}"/>
              </a:ext>
            </a:extLst>
          </p:cNvPr>
          <p:cNvSpPr txBox="1"/>
          <p:nvPr/>
        </p:nvSpPr>
        <p:spPr>
          <a:xfrm>
            <a:off x="2101924" y="5506550"/>
            <a:ext cx="7824450" cy="892552"/>
          </a:xfrm>
          <a:prstGeom prst="rect">
            <a:avLst/>
          </a:prstGeom>
          <a:noFill/>
        </p:spPr>
        <p:txBody>
          <a:bodyPr wrap="none" rtlCol="0">
            <a:spAutoFit/>
          </a:bodyPr>
          <a:lstStyle/>
          <a:p>
            <a:r>
              <a:rPr lang="en-GB" sz="2800" dirty="0">
                <a:solidFill>
                  <a:srgbClr val="FFC000"/>
                </a:solidFill>
              </a:rPr>
              <a:t>Sam about to cross the threshold of his own Journey</a:t>
            </a:r>
          </a:p>
          <a:p>
            <a:pPr algn="ctr"/>
            <a:r>
              <a:rPr lang="en-GB" sz="2400" dirty="0">
                <a:solidFill>
                  <a:srgbClr val="FFC000"/>
                </a:solidFill>
              </a:rPr>
              <a:t>in “The Fellowship of the Ring”</a:t>
            </a:r>
          </a:p>
        </p:txBody>
      </p:sp>
    </p:spTree>
    <p:extLst>
      <p:ext uri="{BB962C8B-B14F-4D97-AF65-F5344CB8AC3E}">
        <p14:creationId xmlns:p14="http://schemas.microsoft.com/office/powerpoint/2010/main" val="18151374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18FD85F-B031-4359-956B-D3FBB1E7C234}"/>
              </a:ext>
            </a:extLst>
          </p:cNvPr>
          <p:cNvPicPr>
            <a:picLocks noChangeAspect="1"/>
          </p:cNvPicPr>
          <p:nvPr/>
        </p:nvPicPr>
        <p:blipFill>
          <a:blip r:embed="rId2"/>
          <a:stretch>
            <a:fillRect/>
          </a:stretch>
        </p:blipFill>
        <p:spPr>
          <a:xfrm>
            <a:off x="-215900" y="591062"/>
            <a:ext cx="12623800" cy="514562"/>
          </a:xfrm>
          <a:prstGeom prst="rect">
            <a:avLst/>
          </a:prstGeom>
        </p:spPr>
      </p:pic>
      <p:sp>
        <p:nvSpPr>
          <p:cNvPr id="3" name="TextBox 2">
            <a:extLst>
              <a:ext uri="{FF2B5EF4-FFF2-40B4-BE49-F238E27FC236}">
                <a16:creationId xmlns:a16="http://schemas.microsoft.com/office/drawing/2014/main" id="{3FEFF63A-4746-4810-995D-1E66F232F970}"/>
              </a:ext>
            </a:extLst>
          </p:cNvPr>
          <p:cNvSpPr txBox="1"/>
          <p:nvPr/>
        </p:nvSpPr>
        <p:spPr>
          <a:xfrm>
            <a:off x="468955" y="43400"/>
            <a:ext cx="11434990" cy="707886"/>
          </a:xfrm>
          <a:prstGeom prst="rect">
            <a:avLst/>
          </a:prstGeom>
          <a:noFill/>
        </p:spPr>
        <p:txBody>
          <a:bodyPr wrap="none" rtlCol="0">
            <a:spAutoFit/>
          </a:bodyPr>
          <a:lstStyle/>
          <a:p>
            <a:r>
              <a:rPr lang="en-GB" sz="4000" dirty="0">
                <a:solidFill>
                  <a:srgbClr val="FFC000"/>
                </a:solidFill>
                <a:latin typeface="+mj-lt"/>
              </a:rPr>
              <a:t>Act II: The Ordeal </a:t>
            </a:r>
            <a:r>
              <a:rPr lang="en-GB" sz="3600" dirty="0">
                <a:solidFill>
                  <a:srgbClr val="FFC000"/>
                </a:solidFill>
                <a:latin typeface="+mj-lt"/>
              </a:rPr>
              <a:t>(Death of the Ego for the Greater Good)  </a:t>
            </a:r>
            <a:endParaRPr lang="en-GB" sz="3600" dirty="0">
              <a:solidFill>
                <a:srgbClr val="FF0000"/>
              </a:solidFill>
              <a:latin typeface="+mj-lt"/>
            </a:endParaRPr>
          </a:p>
        </p:txBody>
      </p:sp>
      <p:pic>
        <p:nvPicPr>
          <p:cNvPr id="9" name="Picture 8">
            <a:extLst>
              <a:ext uri="{FF2B5EF4-FFF2-40B4-BE49-F238E27FC236}">
                <a16:creationId xmlns:a16="http://schemas.microsoft.com/office/drawing/2014/main" id="{35B9C717-4363-ACEF-5067-DD38D2B7CED0}"/>
              </a:ext>
            </a:extLst>
          </p:cNvPr>
          <p:cNvPicPr>
            <a:picLocks noChangeAspect="1"/>
          </p:cNvPicPr>
          <p:nvPr/>
        </p:nvPicPr>
        <p:blipFill>
          <a:blip r:embed="rId3"/>
          <a:stretch>
            <a:fillRect/>
          </a:stretch>
        </p:blipFill>
        <p:spPr>
          <a:xfrm>
            <a:off x="3680460" y="1105624"/>
            <a:ext cx="4831080" cy="4831080"/>
          </a:xfrm>
          <a:prstGeom prst="rect">
            <a:avLst/>
          </a:prstGeom>
          <a:ln>
            <a:solidFill>
              <a:srgbClr val="FFC000"/>
            </a:solidFill>
          </a:ln>
        </p:spPr>
      </p:pic>
      <p:sp>
        <p:nvSpPr>
          <p:cNvPr id="11" name="TextBox 10">
            <a:extLst>
              <a:ext uri="{FF2B5EF4-FFF2-40B4-BE49-F238E27FC236}">
                <a16:creationId xmlns:a16="http://schemas.microsoft.com/office/drawing/2014/main" id="{D8636A88-8D43-2EC5-6076-846AC2D5EB1E}"/>
              </a:ext>
            </a:extLst>
          </p:cNvPr>
          <p:cNvSpPr txBox="1"/>
          <p:nvPr/>
        </p:nvSpPr>
        <p:spPr>
          <a:xfrm>
            <a:off x="3647225" y="5936704"/>
            <a:ext cx="5078450" cy="523220"/>
          </a:xfrm>
          <a:prstGeom prst="rect">
            <a:avLst/>
          </a:prstGeom>
          <a:noFill/>
        </p:spPr>
        <p:txBody>
          <a:bodyPr wrap="square">
            <a:spAutoFit/>
          </a:bodyPr>
          <a:lstStyle/>
          <a:p>
            <a:r>
              <a:rPr lang="en-US" sz="2800" dirty="0">
                <a:solidFill>
                  <a:srgbClr val="FFC000"/>
                </a:solidFill>
              </a:rPr>
              <a:t>Sir Gawain and the Green Knight</a:t>
            </a:r>
            <a:endParaRPr lang="en-GB" sz="2800" dirty="0">
              <a:solidFill>
                <a:srgbClr val="FFC000"/>
              </a:solidFill>
            </a:endParaRPr>
          </a:p>
        </p:txBody>
      </p:sp>
    </p:spTree>
    <p:extLst>
      <p:ext uri="{BB962C8B-B14F-4D97-AF65-F5344CB8AC3E}">
        <p14:creationId xmlns:p14="http://schemas.microsoft.com/office/powerpoint/2010/main" val="12389145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18FD85F-B031-4359-956B-D3FBB1E7C234}"/>
              </a:ext>
            </a:extLst>
          </p:cNvPr>
          <p:cNvPicPr>
            <a:picLocks noChangeAspect="1"/>
          </p:cNvPicPr>
          <p:nvPr/>
        </p:nvPicPr>
        <p:blipFill>
          <a:blip r:embed="rId2"/>
          <a:stretch>
            <a:fillRect/>
          </a:stretch>
        </p:blipFill>
        <p:spPr>
          <a:xfrm>
            <a:off x="-215900" y="643959"/>
            <a:ext cx="12519660" cy="514562"/>
          </a:xfrm>
          <a:prstGeom prst="rect">
            <a:avLst/>
          </a:prstGeom>
        </p:spPr>
      </p:pic>
      <p:sp>
        <p:nvSpPr>
          <p:cNvPr id="4" name="TextBox 3">
            <a:extLst>
              <a:ext uri="{FF2B5EF4-FFF2-40B4-BE49-F238E27FC236}">
                <a16:creationId xmlns:a16="http://schemas.microsoft.com/office/drawing/2014/main" id="{6A5EE032-DE14-4BDD-A8A9-20440AF15C52}"/>
              </a:ext>
            </a:extLst>
          </p:cNvPr>
          <p:cNvSpPr txBox="1"/>
          <p:nvPr/>
        </p:nvSpPr>
        <p:spPr>
          <a:xfrm flipH="1">
            <a:off x="1006541" y="1373356"/>
            <a:ext cx="5829566" cy="5324535"/>
          </a:xfrm>
          <a:prstGeom prst="rect">
            <a:avLst/>
          </a:prstGeom>
          <a:noFill/>
        </p:spPr>
        <p:txBody>
          <a:bodyPr wrap="square" rtlCol="0">
            <a:spAutoFit/>
          </a:bodyPr>
          <a:lstStyle/>
          <a:p>
            <a:endParaRPr lang="en-GB" sz="1100" dirty="0">
              <a:solidFill>
                <a:srgbClr val="FFC000"/>
              </a:solidFill>
            </a:endParaRPr>
          </a:p>
          <a:p>
            <a:r>
              <a:rPr lang="en-GB" sz="3200" dirty="0">
                <a:solidFill>
                  <a:srgbClr val="FFC000"/>
                </a:solidFill>
              </a:rPr>
              <a:t>Return:</a:t>
            </a:r>
          </a:p>
          <a:p>
            <a:endParaRPr lang="en-GB" sz="2300" dirty="0">
              <a:solidFill>
                <a:schemeClr val="bg1"/>
              </a:solidFill>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Refusal of the Return</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The Magic Flight</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Rescue from Without</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00B0F0"/>
                </a:solidFill>
                <a:effectLst/>
                <a:uLnTx/>
                <a:uFillTx/>
                <a:latin typeface="Calibri" panose="020F0502020204030204"/>
                <a:ea typeface="+mn-ea"/>
                <a:cs typeface="+mn-cs"/>
              </a:rPr>
              <a:t>The Crossing of the Return Threshold</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Master of the Two Worlds</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Freedom to Live</a:t>
            </a:r>
          </a:p>
          <a:p>
            <a:pPr marL="457200" indent="-457200">
              <a:buFont typeface="Arial" panose="020B0604020202020204" pitchFamily="34" charset="0"/>
              <a:buChar char="•"/>
            </a:pPr>
            <a:endParaRPr lang="en-GB" sz="2800" dirty="0">
              <a:solidFill>
                <a:schemeClr val="bg1"/>
              </a:solidFill>
            </a:endParaRPr>
          </a:p>
          <a:p>
            <a:pPr marL="457200" indent="-457200">
              <a:buFont typeface="Arial" panose="020B0604020202020204" pitchFamily="34" charset="0"/>
              <a:buChar char="•"/>
            </a:pPr>
            <a:endParaRPr lang="en-GB" sz="1000" dirty="0">
              <a:solidFill>
                <a:schemeClr val="bg1"/>
              </a:solidFill>
            </a:endParaRPr>
          </a:p>
        </p:txBody>
      </p:sp>
      <p:sp>
        <p:nvSpPr>
          <p:cNvPr id="3" name="TextBox 2">
            <a:extLst>
              <a:ext uri="{FF2B5EF4-FFF2-40B4-BE49-F238E27FC236}">
                <a16:creationId xmlns:a16="http://schemas.microsoft.com/office/drawing/2014/main" id="{3FEFF63A-4746-4810-995D-1E66F232F970}"/>
              </a:ext>
            </a:extLst>
          </p:cNvPr>
          <p:cNvSpPr txBox="1"/>
          <p:nvPr/>
        </p:nvSpPr>
        <p:spPr>
          <a:xfrm>
            <a:off x="1006541" y="50105"/>
            <a:ext cx="1585690" cy="830997"/>
          </a:xfrm>
          <a:prstGeom prst="rect">
            <a:avLst/>
          </a:prstGeom>
          <a:noFill/>
        </p:spPr>
        <p:txBody>
          <a:bodyPr wrap="none" rtlCol="0">
            <a:spAutoFit/>
          </a:bodyPr>
          <a:lstStyle/>
          <a:p>
            <a:r>
              <a:rPr lang="en-GB" sz="4800" dirty="0">
                <a:solidFill>
                  <a:srgbClr val="FFC000"/>
                </a:solidFill>
                <a:latin typeface="+mj-lt"/>
              </a:rPr>
              <a:t>Act III</a:t>
            </a:r>
          </a:p>
        </p:txBody>
      </p:sp>
      <p:pic>
        <p:nvPicPr>
          <p:cNvPr id="17" name="Picture 16">
            <a:extLst>
              <a:ext uri="{FF2B5EF4-FFF2-40B4-BE49-F238E27FC236}">
                <a16:creationId xmlns:a16="http://schemas.microsoft.com/office/drawing/2014/main" id="{CDE9213E-CAA2-72CC-A5CF-87A64F7A6620}"/>
              </a:ext>
            </a:extLst>
          </p:cNvPr>
          <p:cNvPicPr>
            <a:picLocks noChangeAspect="1"/>
          </p:cNvPicPr>
          <p:nvPr/>
        </p:nvPicPr>
        <p:blipFill rotWithShape="1">
          <a:blip r:embed="rId3">
            <a:alphaModFix/>
          </a:blip>
          <a:srcRect l="21118" t="37619" r="23727" b="13945"/>
          <a:stretch/>
        </p:blipFill>
        <p:spPr>
          <a:xfrm>
            <a:off x="5831349" y="2170642"/>
            <a:ext cx="5931997" cy="3906975"/>
          </a:xfrm>
          <a:prstGeom prst="rect">
            <a:avLst/>
          </a:prstGeom>
          <a:ln>
            <a:solidFill>
              <a:srgbClr val="FFC000"/>
            </a:solidFill>
          </a:ln>
        </p:spPr>
      </p:pic>
      <p:sp>
        <p:nvSpPr>
          <p:cNvPr id="20" name="TextBox 19">
            <a:extLst>
              <a:ext uri="{FF2B5EF4-FFF2-40B4-BE49-F238E27FC236}">
                <a16:creationId xmlns:a16="http://schemas.microsoft.com/office/drawing/2014/main" id="{2651F83E-5295-E9F7-AF7F-7BB553842361}"/>
              </a:ext>
            </a:extLst>
          </p:cNvPr>
          <p:cNvSpPr txBox="1"/>
          <p:nvPr/>
        </p:nvSpPr>
        <p:spPr>
          <a:xfrm>
            <a:off x="10057188" y="5846793"/>
            <a:ext cx="2016760" cy="153888"/>
          </a:xfrm>
          <a:prstGeom prst="rect">
            <a:avLst/>
          </a:prstGeom>
          <a:noFill/>
        </p:spPr>
        <p:txBody>
          <a:bodyPr wrap="square">
            <a:spAutoFit/>
          </a:bodyPr>
          <a:lstStyle/>
          <a:p>
            <a:r>
              <a:rPr lang="en-GB" sz="400" dirty="0">
                <a:solidFill>
                  <a:schemeClr val="bg1"/>
                </a:solidFill>
              </a:rPr>
              <a:t>https://slidetodoc.com/epic-hero-cycle-elements-of-the-epic-hero/</a:t>
            </a:r>
          </a:p>
        </p:txBody>
      </p:sp>
    </p:spTree>
    <p:extLst>
      <p:ext uri="{BB962C8B-B14F-4D97-AF65-F5344CB8AC3E}">
        <p14:creationId xmlns:p14="http://schemas.microsoft.com/office/powerpoint/2010/main" val="29494199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18FD85F-B031-4359-956B-D3FBB1E7C234}"/>
              </a:ext>
            </a:extLst>
          </p:cNvPr>
          <p:cNvPicPr>
            <a:picLocks noChangeAspect="1"/>
          </p:cNvPicPr>
          <p:nvPr/>
        </p:nvPicPr>
        <p:blipFill>
          <a:blip r:embed="rId2"/>
          <a:stretch>
            <a:fillRect/>
          </a:stretch>
        </p:blipFill>
        <p:spPr>
          <a:xfrm>
            <a:off x="-215900" y="591062"/>
            <a:ext cx="12623800" cy="514562"/>
          </a:xfrm>
          <a:prstGeom prst="rect">
            <a:avLst/>
          </a:prstGeom>
        </p:spPr>
      </p:pic>
      <p:sp>
        <p:nvSpPr>
          <p:cNvPr id="3" name="TextBox 2">
            <a:extLst>
              <a:ext uri="{FF2B5EF4-FFF2-40B4-BE49-F238E27FC236}">
                <a16:creationId xmlns:a16="http://schemas.microsoft.com/office/drawing/2014/main" id="{3FEFF63A-4746-4810-995D-1E66F232F970}"/>
              </a:ext>
            </a:extLst>
          </p:cNvPr>
          <p:cNvSpPr txBox="1"/>
          <p:nvPr/>
        </p:nvSpPr>
        <p:spPr>
          <a:xfrm>
            <a:off x="468955" y="43400"/>
            <a:ext cx="4804457" cy="707886"/>
          </a:xfrm>
          <a:prstGeom prst="rect">
            <a:avLst/>
          </a:prstGeom>
          <a:noFill/>
        </p:spPr>
        <p:txBody>
          <a:bodyPr wrap="none" rtlCol="0">
            <a:spAutoFit/>
          </a:bodyPr>
          <a:lstStyle/>
          <a:p>
            <a:r>
              <a:rPr lang="en-GB" sz="4000" dirty="0">
                <a:solidFill>
                  <a:srgbClr val="FFC000"/>
                </a:solidFill>
                <a:latin typeface="+mj-lt"/>
              </a:rPr>
              <a:t>Act III: The Road Back</a:t>
            </a:r>
            <a:r>
              <a:rPr lang="en-GB" sz="3600" dirty="0">
                <a:solidFill>
                  <a:srgbClr val="FFC000"/>
                </a:solidFill>
                <a:latin typeface="+mj-lt"/>
              </a:rPr>
              <a:t>  </a:t>
            </a:r>
            <a:endParaRPr lang="en-GB" sz="3600" dirty="0">
              <a:solidFill>
                <a:srgbClr val="FF0000"/>
              </a:solidFill>
              <a:latin typeface="+mj-lt"/>
            </a:endParaRPr>
          </a:p>
        </p:txBody>
      </p:sp>
      <p:pic>
        <p:nvPicPr>
          <p:cNvPr id="4" name="Picture 3">
            <a:extLst>
              <a:ext uri="{FF2B5EF4-FFF2-40B4-BE49-F238E27FC236}">
                <a16:creationId xmlns:a16="http://schemas.microsoft.com/office/drawing/2014/main" id="{D85315E8-CD38-60FF-2975-2B301C54CFAA}"/>
              </a:ext>
            </a:extLst>
          </p:cNvPr>
          <p:cNvPicPr>
            <a:picLocks noChangeAspect="1"/>
          </p:cNvPicPr>
          <p:nvPr/>
        </p:nvPicPr>
        <p:blipFill>
          <a:blip r:embed="rId3"/>
          <a:stretch>
            <a:fillRect/>
          </a:stretch>
        </p:blipFill>
        <p:spPr>
          <a:xfrm>
            <a:off x="1766146" y="1395853"/>
            <a:ext cx="8659707" cy="4871085"/>
          </a:xfrm>
          <a:prstGeom prst="rect">
            <a:avLst/>
          </a:prstGeom>
          <a:ln w="6350">
            <a:solidFill>
              <a:srgbClr val="FFC000"/>
            </a:solidFill>
          </a:ln>
        </p:spPr>
      </p:pic>
      <p:sp>
        <p:nvSpPr>
          <p:cNvPr id="8" name="TextBox 7">
            <a:extLst>
              <a:ext uri="{FF2B5EF4-FFF2-40B4-BE49-F238E27FC236}">
                <a16:creationId xmlns:a16="http://schemas.microsoft.com/office/drawing/2014/main" id="{06121FDE-20A9-7344-497C-24177FC05CD2}"/>
              </a:ext>
            </a:extLst>
          </p:cNvPr>
          <p:cNvSpPr txBox="1"/>
          <p:nvPr/>
        </p:nvSpPr>
        <p:spPr>
          <a:xfrm>
            <a:off x="8920480" y="6012640"/>
            <a:ext cx="1666240" cy="153888"/>
          </a:xfrm>
          <a:prstGeom prst="rect">
            <a:avLst/>
          </a:prstGeom>
          <a:noFill/>
        </p:spPr>
        <p:txBody>
          <a:bodyPr wrap="square">
            <a:spAutoFit/>
          </a:bodyPr>
          <a:lstStyle/>
          <a:p>
            <a:r>
              <a:rPr lang="en-GB" sz="400" dirty="0">
                <a:solidFill>
                  <a:schemeClr val="bg1"/>
                </a:solidFill>
              </a:rPr>
              <a:t>https://screencraft.org/wp-content/uploads/2019/09/indy.jpg</a:t>
            </a:r>
          </a:p>
        </p:txBody>
      </p:sp>
    </p:spTree>
    <p:extLst>
      <p:ext uri="{BB962C8B-B14F-4D97-AF65-F5344CB8AC3E}">
        <p14:creationId xmlns:p14="http://schemas.microsoft.com/office/powerpoint/2010/main" val="9784946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18FD85F-B031-4359-956B-D3FBB1E7C234}"/>
              </a:ext>
            </a:extLst>
          </p:cNvPr>
          <p:cNvPicPr>
            <a:picLocks noChangeAspect="1"/>
          </p:cNvPicPr>
          <p:nvPr/>
        </p:nvPicPr>
        <p:blipFill>
          <a:blip r:embed="rId2"/>
          <a:stretch>
            <a:fillRect/>
          </a:stretch>
        </p:blipFill>
        <p:spPr>
          <a:xfrm>
            <a:off x="-215900" y="694759"/>
            <a:ext cx="12623800" cy="514562"/>
          </a:xfrm>
          <a:prstGeom prst="rect">
            <a:avLst/>
          </a:prstGeom>
        </p:spPr>
      </p:pic>
      <p:sp>
        <p:nvSpPr>
          <p:cNvPr id="3" name="TextBox 2">
            <a:extLst>
              <a:ext uri="{FF2B5EF4-FFF2-40B4-BE49-F238E27FC236}">
                <a16:creationId xmlns:a16="http://schemas.microsoft.com/office/drawing/2014/main" id="{3FEFF63A-4746-4810-995D-1E66F232F970}"/>
              </a:ext>
            </a:extLst>
          </p:cNvPr>
          <p:cNvSpPr txBox="1"/>
          <p:nvPr/>
        </p:nvSpPr>
        <p:spPr>
          <a:xfrm>
            <a:off x="916853" y="173027"/>
            <a:ext cx="6063070" cy="830997"/>
          </a:xfrm>
          <a:prstGeom prst="rect">
            <a:avLst/>
          </a:prstGeom>
          <a:noFill/>
        </p:spPr>
        <p:txBody>
          <a:bodyPr wrap="none" rtlCol="0">
            <a:spAutoFit/>
          </a:bodyPr>
          <a:lstStyle/>
          <a:p>
            <a:r>
              <a:rPr lang="en-GB" sz="4800" dirty="0">
                <a:solidFill>
                  <a:srgbClr val="FFC000"/>
                </a:solidFill>
                <a:latin typeface="+mj-lt"/>
              </a:rPr>
              <a:t>Campbell’s Background </a:t>
            </a:r>
          </a:p>
        </p:txBody>
      </p:sp>
      <p:sp>
        <p:nvSpPr>
          <p:cNvPr id="5" name="TextBox 4">
            <a:extLst>
              <a:ext uri="{FF2B5EF4-FFF2-40B4-BE49-F238E27FC236}">
                <a16:creationId xmlns:a16="http://schemas.microsoft.com/office/drawing/2014/main" id="{615B7895-5657-D31C-ECDA-1E4E507B6938}"/>
              </a:ext>
            </a:extLst>
          </p:cNvPr>
          <p:cNvSpPr txBox="1"/>
          <p:nvPr/>
        </p:nvSpPr>
        <p:spPr>
          <a:xfrm>
            <a:off x="426720" y="1926968"/>
            <a:ext cx="5567680" cy="3693319"/>
          </a:xfrm>
          <a:prstGeom prst="rect">
            <a:avLst/>
          </a:prstGeom>
          <a:noFill/>
          <a:ln>
            <a:solidFill>
              <a:srgbClr val="FFC000"/>
            </a:solidFill>
          </a:ln>
        </p:spPr>
        <p:txBody>
          <a:bodyPr wrap="square" rtlCol="0">
            <a:spAutoFit/>
          </a:bodyPr>
          <a:lstStyle/>
          <a:p>
            <a:pPr marL="457200" indent="-457200">
              <a:buFont typeface="Arial" panose="020B0604020202020204" pitchFamily="34" charset="0"/>
              <a:buChar char="•"/>
            </a:pPr>
            <a:endParaRPr lang="en-GB" sz="1000" dirty="0">
              <a:solidFill>
                <a:schemeClr val="bg1"/>
              </a:solidFill>
            </a:endParaRPr>
          </a:p>
          <a:p>
            <a:pPr marL="457200" indent="-457200">
              <a:buFont typeface="Arial" panose="020B0604020202020204" pitchFamily="34" charset="0"/>
              <a:buChar char="•"/>
            </a:pPr>
            <a:r>
              <a:rPr lang="en-GB" sz="2800" dirty="0">
                <a:solidFill>
                  <a:schemeClr val="bg1"/>
                </a:solidFill>
              </a:rPr>
              <a:t>Campbell was an avid reader of religious and mythological source material.</a:t>
            </a:r>
          </a:p>
          <a:p>
            <a:pPr marL="457200" indent="-457200">
              <a:buFont typeface="Arial" panose="020B0604020202020204" pitchFamily="34" charset="0"/>
              <a:buChar char="•"/>
            </a:pPr>
            <a:endParaRPr lang="en-GB" sz="2800" dirty="0">
              <a:solidFill>
                <a:schemeClr val="bg1"/>
              </a:solidFill>
            </a:endParaRPr>
          </a:p>
          <a:p>
            <a:pPr marL="457200" indent="-457200">
              <a:buFont typeface="Arial" panose="020B0604020202020204" pitchFamily="34" charset="0"/>
              <a:buChar char="•"/>
            </a:pPr>
            <a:r>
              <a:rPr lang="en-GB" sz="2800" dirty="0">
                <a:solidFill>
                  <a:schemeClr val="bg1"/>
                </a:solidFill>
              </a:rPr>
              <a:t>He identified many cross-cultural themes, concepts and symbols appearing across time &amp; place. </a:t>
            </a:r>
          </a:p>
          <a:p>
            <a:r>
              <a:rPr lang="en-GB" sz="2800" dirty="0">
                <a:solidFill>
                  <a:schemeClr val="bg1"/>
                </a:solidFill>
              </a:rPr>
              <a:t> </a:t>
            </a:r>
          </a:p>
        </p:txBody>
      </p:sp>
      <p:pic>
        <p:nvPicPr>
          <p:cNvPr id="7" name="Picture 6">
            <a:extLst>
              <a:ext uri="{FF2B5EF4-FFF2-40B4-BE49-F238E27FC236}">
                <a16:creationId xmlns:a16="http://schemas.microsoft.com/office/drawing/2014/main" id="{83804622-409C-5F60-F03A-CF006D98407A}"/>
              </a:ext>
            </a:extLst>
          </p:cNvPr>
          <p:cNvPicPr>
            <a:picLocks noChangeAspect="1"/>
          </p:cNvPicPr>
          <p:nvPr/>
        </p:nvPicPr>
        <p:blipFill>
          <a:blip r:embed="rId3"/>
          <a:stretch>
            <a:fillRect/>
          </a:stretch>
        </p:blipFill>
        <p:spPr>
          <a:xfrm>
            <a:off x="7376160" y="1402375"/>
            <a:ext cx="3509010" cy="4544168"/>
          </a:xfrm>
          <a:prstGeom prst="rect">
            <a:avLst/>
          </a:prstGeom>
          <a:ln>
            <a:solidFill>
              <a:srgbClr val="FFC000"/>
            </a:solidFill>
          </a:ln>
        </p:spPr>
      </p:pic>
      <p:sp>
        <p:nvSpPr>
          <p:cNvPr id="9" name="TextBox 8">
            <a:extLst>
              <a:ext uri="{FF2B5EF4-FFF2-40B4-BE49-F238E27FC236}">
                <a16:creationId xmlns:a16="http://schemas.microsoft.com/office/drawing/2014/main" id="{532D486C-DDAD-C473-C720-A84F46E1B1D2}"/>
              </a:ext>
            </a:extLst>
          </p:cNvPr>
          <p:cNvSpPr txBox="1"/>
          <p:nvPr/>
        </p:nvSpPr>
        <p:spPr>
          <a:xfrm rot="16200000">
            <a:off x="10004930" y="2128728"/>
            <a:ext cx="1606593" cy="153888"/>
          </a:xfrm>
          <a:prstGeom prst="rect">
            <a:avLst/>
          </a:prstGeom>
          <a:noFill/>
        </p:spPr>
        <p:txBody>
          <a:bodyPr wrap="square">
            <a:spAutoFit/>
          </a:bodyPr>
          <a:lstStyle/>
          <a:p>
            <a:r>
              <a:rPr lang="en-GB" sz="400" dirty="0">
                <a:solidFill>
                  <a:schemeClr val="bg1"/>
                </a:solidFill>
              </a:rPr>
              <a:t>https://images.gr-assets.com/authors/1429114498p5/20105.jpg</a:t>
            </a:r>
          </a:p>
        </p:txBody>
      </p:sp>
    </p:spTree>
    <p:extLst>
      <p:ext uri="{BB962C8B-B14F-4D97-AF65-F5344CB8AC3E}">
        <p14:creationId xmlns:p14="http://schemas.microsoft.com/office/powerpoint/2010/main" val="13721464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18FD85F-B031-4359-956B-D3FBB1E7C234}"/>
              </a:ext>
            </a:extLst>
          </p:cNvPr>
          <p:cNvPicPr>
            <a:picLocks noChangeAspect="1"/>
          </p:cNvPicPr>
          <p:nvPr/>
        </p:nvPicPr>
        <p:blipFill>
          <a:blip r:embed="rId3"/>
          <a:stretch>
            <a:fillRect/>
          </a:stretch>
        </p:blipFill>
        <p:spPr>
          <a:xfrm>
            <a:off x="-215900" y="694759"/>
            <a:ext cx="12623800" cy="514562"/>
          </a:xfrm>
          <a:prstGeom prst="rect">
            <a:avLst/>
          </a:prstGeom>
        </p:spPr>
      </p:pic>
      <p:sp>
        <p:nvSpPr>
          <p:cNvPr id="3" name="TextBox 2">
            <a:extLst>
              <a:ext uri="{FF2B5EF4-FFF2-40B4-BE49-F238E27FC236}">
                <a16:creationId xmlns:a16="http://schemas.microsoft.com/office/drawing/2014/main" id="{3FEFF63A-4746-4810-995D-1E66F232F970}"/>
              </a:ext>
            </a:extLst>
          </p:cNvPr>
          <p:cNvSpPr txBox="1"/>
          <p:nvPr/>
        </p:nvSpPr>
        <p:spPr>
          <a:xfrm>
            <a:off x="916853" y="173027"/>
            <a:ext cx="5679375" cy="830997"/>
          </a:xfrm>
          <a:prstGeom prst="rect">
            <a:avLst/>
          </a:prstGeom>
          <a:noFill/>
        </p:spPr>
        <p:txBody>
          <a:bodyPr wrap="none" rtlCol="0">
            <a:spAutoFit/>
          </a:bodyPr>
          <a:lstStyle/>
          <a:p>
            <a:r>
              <a:rPr lang="en-GB" sz="4800" dirty="0">
                <a:solidFill>
                  <a:srgbClr val="FFC000"/>
                </a:solidFill>
                <a:latin typeface="+mj-lt"/>
              </a:rPr>
              <a:t>Campbell’s Influences </a:t>
            </a:r>
          </a:p>
        </p:txBody>
      </p:sp>
      <p:sp>
        <p:nvSpPr>
          <p:cNvPr id="5" name="TextBox 4">
            <a:extLst>
              <a:ext uri="{FF2B5EF4-FFF2-40B4-BE49-F238E27FC236}">
                <a16:creationId xmlns:a16="http://schemas.microsoft.com/office/drawing/2014/main" id="{615B7895-5657-D31C-ECDA-1E4E507B6938}"/>
              </a:ext>
            </a:extLst>
          </p:cNvPr>
          <p:cNvSpPr txBox="1"/>
          <p:nvPr/>
        </p:nvSpPr>
        <p:spPr>
          <a:xfrm>
            <a:off x="566300" y="1497469"/>
            <a:ext cx="6748861" cy="4585871"/>
          </a:xfrm>
          <a:prstGeom prst="rect">
            <a:avLst/>
          </a:prstGeom>
          <a:noFill/>
          <a:ln>
            <a:solidFill>
              <a:srgbClr val="FFC000"/>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Campbell (1969) believed Myths &amp; Symbols had both </a:t>
            </a:r>
            <a:r>
              <a:rPr kumimoji="0" lang="en-GB" sz="2800" b="0" i="0" u="none" strike="noStrike" kern="1200" cap="none" spc="0" normalizeH="0" baseline="0" noProof="0" dirty="0">
                <a:ln>
                  <a:noFill/>
                </a:ln>
                <a:solidFill>
                  <a:srgbClr val="00B0F0"/>
                </a:solidFill>
                <a:effectLst/>
                <a:uLnTx/>
                <a:uFillTx/>
                <a:latin typeface="Calibri" panose="020F0502020204030204"/>
                <a:ea typeface="+mn-ea"/>
                <a:cs typeface="+mn-cs"/>
              </a:rPr>
              <a:t>sociological</a:t>
            </a: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 and </a:t>
            </a:r>
            <a:r>
              <a:rPr kumimoji="0" lang="en-GB" sz="2800" b="0" i="0" u="none" strike="noStrike" kern="1200" cap="none" spc="0" normalizeH="0" baseline="0" noProof="0" dirty="0">
                <a:ln>
                  <a:noFill/>
                </a:ln>
                <a:solidFill>
                  <a:srgbClr val="00B0F0"/>
                </a:solidFill>
                <a:effectLst/>
                <a:uLnTx/>
                <a:uFillTx/>
                <a:latin typeface="Calibri" panose="020F0502020204030204"/>
                <a:ea typeface="+mn-ea"/>
                <a:cs typeface="+mn-cs"/>
              </a:rPr>
              <a:t>psychological</a:t>
            </a: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 functions:</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1" i="0" u="none" strike="noStrike" kern="1200" cap="none" spc="0" normalizeH="0" baseline="0" noProof="0" dirty="0">
                <a:ln>
                  <a:noFill/>
                </a:ln>
                <a:solidFill>
                  <a:prstClr val="white"/>
                </a:solidFill>
                <a:effectLst/>
                <a:uLnTx/>
                <a:uFillTx/>
                <a:latin typeface="Calibri" panose="020F0502020204030204"/>
                <a:ea typeface="+mn-ea"/>
                <a:cs typeface="+mn-cs"/>
              </a:rPr>
              <a:t>Sociological Purpose: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dirty="0">
                <a:solidFill>
                  <a:prstClr val="white"/>
                </a:solidFill>
                <a:latin typeface="Calibri" panose="020F0502020204030204"/>
              </a:rPr>
              <a:t>      </a:t>
            </a: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To protect the status quo.</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1" i="0" u="none" strike="noStrike" kern="1200" cap="none" spc="0" normalizeH="0" baseline="0" noProof="0" dirty="0">
                <a:ln>
                  <a:noFill/>
                </a:ln>
                <a:solidFill>
                  <a:prstClr val="white"/>
                </a:solidFill>
                <a:effectLst/>
                <a:uLnTx/>
                <a:uFillTx/>
                <a:latin typeface="Calibri" panose="020F0502020204030204"/>
                <a:ea typeface="+mn-ea"/>
                <a:cs typeface="+mn-cs"/>
              </a:rPr>
              <a:t>Psychological Purpose: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dirty="0">
                <a:solidFill>
                  <a:prstClr val="white"/>
                </a:solidFill>
                <a:latin typeface="Calibri" panose="020F0502020204030204"/>
              </a:rPr>
              <a:t>      </a:t>
            </a: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A guide to coping with life’s challenges.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000" dirty="0">
              <a:solidFill>
                <a:prstClr val="white"/>
              </a:solidFill>
              <a:latin typeface="Calibri" panose="020F050202020403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solidFill>
                  <a:prstClr val="white"/>
                </a:solidFill>
                <a:latin typeface="Calibri" panose="020F0502020204030204"/>
              </a:rPr>
              <a:t>                         </a:t>
            </a:r>
            <a:r>
              <a:rPr lang="en-US" sz="2000" dirty="0">
                <a:solidFill>
                  <a:prstClr val="white"/>
                </a:solidFill>
                <a:latin typeface="Calibri" panose="020F0502020204030204"/>
              </a:rPr>
              <a:t>Campbell (1969) </a:t>
            </a:r>
            <a:r>
              <a:rPr lang="en-US" sz="1600" dirty="0">
                <a:solidFill>
                  <a:prstClr val="white"/>
                </a:solidFill>
                <a:latin typeface="Calibri" panose="020F0502020204030204"/>
              </a:rPr>
              <a:t>Lectures II.1.1 The Function of Myth</a:t>
            </a:r>
            <a:endParaRPr lang="en-GB" sz="1600" dirty="0">
              <a:solidFill>
                <a:prstClr val="white"/>
              </a:solidFill>
              <a:latin typeface="Calibri" panose="020F0502020204030204"/>
            </a:endParaRPr>
          </a:p>
        </p:txBody>
      </p:sp>
      <p:sp>
        <p:nvSpPr>
          <p:cNvPr id="15" name="TextBox 14">
            <a:extLst>
              <a:ext uri="{FF2B5EF4-FFF2-40B4-BE49-F238E27FC236}">
                <a16:creationId xmlns:a16="http://schemas.microsoft.com/office/drawing/2014/main" id="{9855F3CC-3BDA-B61F-8BD2-B5182A3AEB45}"/>
              </a:ext>
            </a:extLst>
          </p:cNvPr>
          <p:cNvSpPr txBox="1"/>
          <p:nvPr/>
        </p:nvSpPr>
        <p:spPr>
          <a:xfrm>
            <a:off x="7625080" y="5291618"/>
            <a:ext cx="2199640" cy="153888"/>
          </a:xfrm>
          <a:prstGeom prst="rect">
            <a:avLst/>
          </a:prstGeom>
          <a:noFill/>
        </p:spPr>
        <p:txBody>
          <a:bodyPr wrap="square">
            <a:spAutoFit/>
          </a:bodyPr>
          <a:lstStyle/>
          <a:p>
            <a:r>
              <a:rPr lang="en-GB" sz="400" dirty="0">
                <a:solidFill>
                  <a:schemeClr val="bg1"/>
                </a:solidFill>
              </a:rPr>
              <a:t>/</a:t>
            </a:r>
          </a:p>
        </p:txBody>
      </p:sp>
      <p:pic>
        <p:nvPicPr>
          <p:cNvPr id="19" name="Picture 18">
            <a:extLst>
              <a:ext uri="{FF2B5EF4-FFF2-40B4-BE49-F238E27FC236}">
                <a16:creationId xmlns:a16="http://schemas.microsoft.com/office/drawing/2014/main" id="{8686F700-0A52-5B56-2B76-42CDFA7AF2BD}"/>
              </a:ext>
            </a:extLst>
          </p:cNvPr>
          <p:cNvPicPr>
            <a:picLocks noChangeAspect="1"/>
          </p:cNvPicPr>
          <p:nvPr/>
        </p:nvPicPr>
        <p:blipFill>
          <a:blip r:embed="rId4"/>
          <a:stretch>
            <a:fillRect/>
          </a:stretch>
        </p:blipFill>
        <p:spPr>
          <a:xfrm>
            <a:off x="5994400" y="1822494"/>
            <a:ext cx="5953300" cy="3714452"/>
          </a:xfrm>
          <a:prstGeom prst="ellipse">
            <a:avLst/>
          </a:prstGeom>
          <a:ln>
            <a:solidFill>
              <a:srgbClr val="FFC000"/>
            </a:solidFill>
          </a:ln>
        </p:spPr>
      </p:pic>
      <p:sp>
        <p:nvSpPr>
          <p:cNvPr id="21" name="TextBox 20">
            <a:extLst>
              <a:ext uri="{FF2B5EF4-FFF2-40B4-BE49-F238E27FC236}">
                <a16:creationId xmlns:a16="http://schemas.microsoft.com/office/drawing/2014/main" id="{E345B2B2-66B2-C07E-D701-6D2EACD147B6}"/>
              </a:ext>
            </a:extLst>
          </p:cNvPr>
          <p:cNvSpPr txBox="1"/>
          <p:nvPr/>
        </p:nvSpPr>
        <p:spPr>
          <a:xfrm rot="16200000">
            <a:off x="10713720" y="3636516"/>
            <a:ext cx="1478280" cy="153888"/>
          </a:xfrm>
          <a:prstGeom prst="rect">
            <a:avLst/>
          </a:prstGeom>
          <a:noFill/>
        </p:spPr>
        <p:txBody>
          <a:bodyPr wrap="square">
            <a:spAutoFit/>
          </a:bodyPr>
          <a:lstStyle/>
          <a:p>
            <a:r>
              <a:rPr lang="en-GB" sz="400" dirty="0">
                <a:solidFill>
                  <a:schemeClr val="bg1"/>
                </a:solidFill>
              </a:rPr>
              <a:t>https://www.yaplakal.com/forum7/topic1845244.html</a:t>
            </a:r>
          </a:p>
        </p:txBody>
      </p:sp>
    </p:spTree>
    <p:extLst>
      <p:ext uri="{BB962C8B-B14F-4D97-AF65-F5344CB8AC3E}">
        <p14:creationId xmlns:p14="http://schemas.microsoft.com/office/powerpoint/2010/main" val="33737997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18FD85F-B031-4359-956B-D3FBB1E7C234}"/>
              </a:ext>
            </a:extLst>
          </p:cNvPr>
          <p:cNvPicPr>
            <a:picLocks noChangeAspect="1"/>
          </p:cNvPicPr>
          <p:nvPr/>
        </p:nvPicPr>
        <p:blipFill>
          <a:blip r:embed="rId2"/>
          <a:stretch>
            <a:fillRect/>
          </a:stretch>
        </p:blipFill>
        <p:spPr>
          <a:xfrm>
            <a:off x="-215900" y="694759"/>
            <a:ext cx="12623800" cy="514562"/>
          </a:xfrm>
          <a:prstGeom prst="rect">
            <a:avLst/>
          </a:prstGeom>
        </p:spPr>
      </p:pic>
      <p:sp>
        <p:nvSpPr>
          <p:cNvPr id="3" name="TextBox 2">
            <a:extLst>
              <a:ext uri="{FF2B5EF4-FFF2-40B4-BE49-F238E27FC236}">
                <a16:creationId xmlns:a16="http://schemas.microsoft.com/office/drawing/2014/main" id="{3FEFF63A-4746-4810-995D-1E66F232F970}"/>
              </a:ext>
            </a:extLst>
          </p:cNvPr>
          <p:cNvSpPr txBox="1"/>
          <p:nvPr/>
        </p:nvSpPr>
        <p:spPr>
          <a:xfrm>
            <a:off x="916853" y="173027"/>
            <a:ext cx="5841279" cy="830997"/>
          </a:xfrm>
          <a:prstGeom prst="rect">
            <a:avLst/>
          </a:prstGeom>
          <a:noFill/>
        </p:spPr>
        <p:txBody>
          <a:bodyPr wrap="none" rtlCol="0">
            <a:spAutoFit/>
          </a:bodyPr>
          <a:lstStyle/>
          <a:p>
            <a:r>
              <a:rPr lang="en-GB" sz="4800" dirty="0">
                <a:solidFill>
                  <a:srgbClr val="FFC000"/>
                </a:solidFill>
                <a:latin typeface="+mj-lt"/>
              </a:rPr>
              <a:t>Campbell’s Influences: </a:t>
            </a:r>
          </a:p>
        </p:txBody>
      </p:sp>
      <p:sp>
        <p:nvSpPr>
          <p:cNvPr id="5" name="TextBox 4">
            <a:extLst>
              <a:ext uri="{FF2B5EF4-FFF2-40B4-BE49-F238E27FC236}">
                <a16:creationId xmlns:a16="http://schemas.microsoft.com/office/drawing/2014/main" id="{615B7895-5657-D31C-ECDA-1E4E507B6938}"/>
              </a:ext>
            </a:extLst>
          </p:cNvPr>
          <p:cNvSpPr txBox="1"/>
          <p:nvPr/>
        </p:nvSpPr>
        <p:spPr>
          <a:xfrm>
            <a:off x="996554" y="1762036"/>
            <a:ext cx="5498995" cy="440120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Campbell</a:t>
            </a:r>
            <a:r>
              <a:rPr lang="en-GB" sz="2800" dirty="0">
                <a:solidFill>
                  <a:prstClr val="white"/>
                </a:solidFill>
                <a:latin typeface="Calibri" panose="020F0502020204030204"/>
              </a:rPr>
              <a:t> drew upon </a:t>
            </a: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Carl Jung’s  Psychoanalytic Psychology &amp; his theory of the </a:t>
            </a:r>
            <a:r>
              <a:rPr kumimoji="0" lang="en-GB" sz="2800" b="0" i="0" u="none" strike="noStrike" kern="1200" cap="none" spc="0" normalizeH="0" baseline="0" noProof="0" dirty="0">
                <a:ln>
                  <a:noFill/>
                </a:ln>
                <a:solidFill>
                  <a:srgbClr val="00B0F0"/>
                </a:solidFill>
                <a:effectLst/>
                <a:uLnTx/>
                <a:uFillTx/>
                <a:latin typeface="Calibri" panose="020F0502020204030204"/>
                <a:ea typeface="+mn-ea"/>
                <a:cs typeface="+mn-cs"/>
              </a:rPr>
              <a:t>collective unconscious;</a:t>
            </a:r>
            <a:r>
              <a:rPr kumimoji="0" lang="en-GB" sz="2800" b="0" i="0" u="none" strike="noStrike" kern="1200" cap="none" spc="0" normalizeH="0" baseline="0" noProof="0" dirty="0">
                <a:ln>
                  <a:noFill/>
                </a:ln>
                <a:solidFill>
                  <a:schemeClr val="bg1"/>
                </a:solidFill>
                <a:effectLst/>
                <a:uLnTx/>
                <a:uFillTx/>
                <a:latin typeface="Calibri" panose="020F0502020204030204"/>
                <a:ea typeface="+mn-ea"/>
                <a:cs typeface="+mn-cs"/>
              </a:rPr>
              <a:t> the idea that we have evolved a common, shared,  part of the unconscious mind which, unlike </a:t>
            </a:r>
            <a:r>
              <a:rPr lang="en-GB" sz="2800" dirty="0">
                <a:solidFill>
                  <a:schemeClr val="bg1"/>
                </a:solidFill>
                <a:latin typeface="Calibri" panose="020F0502020204030204"/>
              </a:rPr>
              <a:t>the</a:t>
            </a:r>
            <a:r>
              <a:rPr kumimoji="0" lang="en-GB" sz="2800" b="0" i="0" u="none" strike="noStrike" kern="1200" cap="none" spc="0" normalizeH="0" baseline="0" noProof="0" dirty="0">
                <a:ln>
                  <a:noFill/>
                </a:ln>
                <a:solidFill>
                  <a:schemeClr val="bg1"/>
                </a:solidFill>
                <a:effectLst/>
                <a:uLnTx/>
                <a:uFillTx/>
                <a:latin typeface="Calibri" panose="020F0502020204030204"/>
                <a:ea typeface="+mn-ea"/>
                <a:cs typeface="+mn-cs"/>
              </a:rPr>
              <a:t> </a:t>
            </a:r>
            <a:r>
              <a:rPr kumimoji="0" lang="en-GB" sz="2800" b="0" i="0" u="none" strike="noStrike" kern="1200" cap="none" spc="0" normalizeH="0" baseline="0" noProof="0" dirty="0">
                <a:ln>
                  <a:noFill/>
                </a:ln>
                <a:solidFill>
                  <a:srgbClr val="00B0F0"/>
                </a:solidFill>
                <a:effectLst/>
                <a:uLnTx/>
                <a:uFillTx/>
                <a:latin typeface="Calibri" panose="020F0502020204030204"/>
                <a:ea typeface="+mn-ea"/>
                <a:cs typeface="+mn-cs"/>
              </a:rPr>
              <a:t>personal unconscious, </a:t>
            </a:r>
            <a:r>
              <a:rPr kumimoji="0" lang="en-GB" sz="2800" b="0" i="0" u="none" strike="noStrike" kern="1200" cap="none" spc="0" normalizeH="0" baseline="0" noProof="0" dirty="0">
                <a:ln>
                  <a:noFill/>
                </a:ln>
                <a:solidFill>
                  <a:schemeClr val="bg1"/>
                </a:solidFill>
                <a:effectLst/>
                <a:uLnTx/>
                <a:uFillTx/>
                <a:latin typeface="Calibri" panose="020F0502020204030204"/>
                <a:ea typeface="+mn-ea"/>
                <a:cs typeface="+mn-cs"/>
              </a:rPr>
              <a:t>is </a:t>
            </a:r>
            <a:r>
              <a:rPr lang="en-GB" sz="2800" dirty="0">
                <a:solidFill>
                  <a:schemeClr val="bg1"/>
                </a:solidFill>
                <a:latin typeface="Calibri" panose="020F0502020204030204"/>
              </a:rPr>
              <a:t>unaffected by</a:t>
            </a:r>
            <a:r>
              <a:rPr kumimoji="0" lang="en-GB" sz="2800" b="0" i="0" u="none" strike="noStrike" kern="1200" cap="none" spc="0" normalizeH="0" baseline="0" noProof="0" dirty="0">
                <a:ln>
                  <a:noFill/>
                </a:ln>
                <a:solidFill>
                  <a:schemeClr val="bg1"/>
                </a:solidFill>
                <a:effectLst/>
                <a:uLnTx/>
                <a:uFillTx/>
                <a:latin typeface="Calibri" panose="020F0502020204030204"/>
                <a:ea typeface="+mn-ea"/>
                <a:cs typeface="+mn-cs"/>
              </a:rPr>
              <a:t> personal experience. 	(Jung 1959: 42)</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5E7510CC-BB1B-46C5-145C-6BE9F50041BF}"/>
              </a:ext>
            </a:extLst>
          </p:cNvPr>
          <p:cNvPicPr>
            <a:picLocks noChangeAspect="1"/>
          </p:cNvPicPr>
          <p:nvPr/>
        </p:nvPicPr>
        <p:blipFill>
          <a:blip r:embed="rId3"/>
          <a:stretch>
            <a:fillRect/>
          </a:stretch>
        </p:blipFill>
        <p:spPr>
          <a:xfrm>
            <a:off x="7264060" y="2052730"/>
            <a:ext cx="3620813" cy="3620813"/>
          </a:xfrm>
          <a:prstGeom prst="rect">
            <a:avLst/>
          </a:prstGeom>
          <a:ln>
            <a:solidFill>
              <a:srgbClr val="FFC000"/>
            </a:solidFill>
          </a:ln>
        </p:spPr>
      </p:pic>
      <p:sp>
        <p:nvSpPr>
          <p:cNvPr id="10" name="TextBox 9">
            <a:extLst>
              <a:ext uri="{FF2B5EF4-FFF2-40B4-BE49-F238E27FC236}">
                <a16:creationId xmlns:a16="http://schemas.microsoft.com/office/drawing/2014/main" id="{6F3E3CF6-0624-9E38-21A0-B8280E82D1F5}"/>
              </a:ext>
            </a:extLst>
          </p:cNvPr>
          <p:cNvSpPr txBox="1"/>
          <p:nvPr/>
        </p:nvSpPr>
        <p:spPr>
          <a:xfrm rot="16200000">
            <a:off x="9493076" y="3991328"/>
            <a:ext cx="2687320" cy="276999"/>
          </a:xfrm>
          <a:prstGeom prst="rect">
            <a:avLst/>
          </a:prstGeom>
          <a:noFill/>
        </p:spPr>
        <p:txBody>
          <a:bodyPr wrap="square">
            <a:spAutoFit/>
          </a:bodyPr>
          <a:lstStyle/>
          <a:p>
            <a:r>
              <a:rPr lang="en-GB" sz="600" dirty="0">
                <a:solidFill>
                  <a:schemeClr val="bg1"/>
                </a:solidFill>
              </a:rPr>
              <a:t>https://www.biography.com/.image/ar_1:1%2Cc_fill%2Ccs_srgb%2Cfl_progressive%2Cq_auto:good%2Cw_1200/MTE5NTU2MzE2MjY4NjkzMDAz</a:t>
            </a:r>
            <a:endParaRPr lang="en-GB" sz="800" dirty="0">
              <a:solidFill>
                <a:schemeClr val="bg1"/>
              </a:solidFill>
            </a:endParaRPr>
          </a:p>
        </p:txBody>
      </p:sp>
      <p:sp>
        <p:nvSpPr>
          <p:cNvPr id="8" name="TextBox 7">
            <a:extLst>
              <a:ext uri="{FF2B5EF4-FFF2-40B4-BE49-F238E27FC236}">
                <a16:creationId xmlns:a16="http://schemas.microsoft.com/office/drawing/2014/main" id="{CF912FEA-1CFC-CAEC-FC04-CBAC39BAA161}"/>
              </a:ext>
            </a:extLst>
          </p:cNvPr>
          <p:cNvSpPr txBox="1"/>
          <p:nvPr/>
        </p:nvSpPr>
        <p:spPr>
          <a:xfrm>
            <a:off x="7523400" y="5750219"/>
            <a:ext cx="3102131" cy="523220"/>
          </a:xfrm>
          <a:prstGeom prst="rect">
            <a:avLst/>
          </a:prstGeom>
          <a:noFill/>
        </p:spPr>
        <p:txBody>
          <a:bodyPr wrap="none" rtlCol="0">
            <a:spAutoFit/>
          </a:bodyPr>
          <a:lstStyle/>
          <a:p>
            <a:r>
              <a:rPr lang="en-GB" sz="2800" dirty="0">
                <a:solidFill>
                  <a:srgbClr val="FFC000"/>
                </a:solidFill>
              </a:rPr>
              <a:t>Carl Jung </a:t>
            </a:r>
            <a:r>
              <a:rPr lang="en-GB" sz="2400" dirty="0">
                <a:solidFill>
                  <a:srgbClr val="FFC000"/>
                </a:solidFill>
              </a:rPr>
              <a:t>(1875-1961)</a:t>
            </a:r>
          </a:p>
        </p:txBody>
      </p:sp>
    </p:spTree>
    <p:extLst>
      <p:ext uri="{BB962C8B-B14F-4D97-AF65-F5344CB8AC3E}">
        <p14:creationId xmlns:p14="http://schemas.microsoft.com/office/powerpoint/2010/main" val="1009379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18FD85F-B031-4359-956B-D3FBB1E7C234}"/>
              </a:ext>
            </a:extLst>
          </p:cNvPr>
          <p:cNvPicPr>
            <a:picLocks noChangeAspect="1"/>
          </p:cNvPicPr>
          <p:nvPr/>
        </p:nvPicPr>
        <p:blipFill>
          <a:blip r:embed="rId2"/>
          <a:stretch>
            <a:fillRect/>
          </a:stretch>
        </p:blipFill>
        <p:spPr>
          <a:xfrm>
            <a:off x="-215900" y="694759"/>
            <a:ext cx="12623800" cy="514562"/>
          </a:xfrm>
          <a:prstGeom prst="rect">
            <a:avLst/>
          </a:prstGeom>
        </p:spPr>
      </p:pic>
      <p:sp>
        <p:nvSpPr>
          <p:cNvPr id="3" name="TextBox 2">
            <a:extLst>
              <a:ext uri="{FF2B5EF4-FFF2-40B4-BE49-F238E27FC236}">
                <a16:creationId xmlns:a16="http://schemas.microsoft.com/office/drawing/2014/main" id="{3FEFF63A-4746-4810-995D-1E66F232F970}"/>
              </a:ext>
            </a:extLst>
          </p:cNvPr>
          <p:cNvSpPr txBox="1"/>
          <p:nvPr/>
        </p:nvSpPr>
        <p:spPr>
          <a:xfrm>
            <a:off x="571413" y="121043"/>
            <a:ext cx="8764707" cy="830997"/>
          </a:xfrm>
          <a:prstGeom prst="rect">
            <a:avLst/>
          </a:prstGeom>
          <a:noFill/>
        </p:spPr>
        <p:txBody>
          <a:bodyPr wrap="none" rtlCol="0">
            <a:spAutoFit/>
          </a:bodyPr>
          <a:lstStyle/>
          <a:p>
            <a:r>
              <a:rPr lang="en-GB" sz="4800" dirty="0">
                <a:solidFill>
                  <a:srgbClr val="FFC000"/>
                </a:solidFill>
                <a:latin typeface="+mj-lt"/>
              </a:rPr>
              <a:t>Jung &amp; the Collective Unconscious </a:t>
            </a:r>
          </a:p>
        </p:txBody>
      </p:sp>
      <p:sp>
        <p:nvSpPr>
          <p:cNvPr id="5" name="TextBox 4">
            <a:extLst>
              <a:ext uri="{FF2B5EF4-FFF2-40B4-BE49-F238E27FC236}">
                <a16:creationId xmlns:a16="http://schemas.microsoft.com/office/drawing/2014/main" id="{615B7895-5657-D31C-ECDA-1E4E507B6938}"/>
              </a:ext>
            </a:extLst>
          </p:cNvPr>
          <p:cNvSpPr txBox="1"/>
          <p:nvPr/>
        </p:nvSpPr>
        <p:spPr>
          <a:xfrm>
            <a:off x="704184" y="1744980"/>
            <a:ext cx="5060713" cy="3970318"/>
          </a:xfrm>
          <a:prstGeom prst="rect">
            <a:avLst/>
          </a:prstGeom>
          <a:noFill/>
          <a:ln>
            <a:solidFill>
              <a:srgbClr val="FFC000"/>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“In addition to our immediate consciousness …..  there exists a second psychic system of a collective, universal and impersonal nature which is identical in all individuals. This </a:t>
            </a:r>
            <a:r>
              <a:rPr kumimoji="0" lang="en-GB" sz="2800" b="0" i="0" u="none" strike="noStrike" kern="1200" cap="none" spc="0" normalizeH="0" baseline="0" noProof="0" dirty="0">
                <a:ln>
                  <a:noFill/>
                </a:ln>
                <a:solidFill>
                  <a:srgbClr val="00B0F0"/>
                </a:solidFill>
                <a:effectLst/>
                <a:uLnTx/>
                <a:uFillTx/>
                <a:latin typeface="Calibri" panose="020F0502020204030204"/>
                <a:ea typeface="+mn-ea"/>
                <a:cs typeface="+mn-cs"/>
              </a:rPr>
              <a:t>collective unconscious </a:t>
            </a: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does not develop individually but is inherited.”       </a:t>
            </a: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 </a:t>
            </a:r>
            <a:r>
              <a:rPr kumimoji="0" lang="en-GB" sz="2200" b="0" i="0" u="none" strike="noStrike" kern="1200" cap="none" spc="0" normalizeH="0" baseline="0" noProof="0" dirty="0">
                <a:ln>
                  <a:noFill/>
                </a:ln>
                <a:solidFill>
                  <a:prstClr val="white"/>
                </a:solidFill>
                <a:effectLst/>
                <a:uLnTx/>
                <a:uFillTx/>
                <a:latin typeface="Calibri" panose="020F0502020204030204"/>
                <a:ea typeface="+mn-ea"/>
                <a:cs typeface="+mn-cs"/>
              </a:rPr>
              <a:t>(Jung, 1959: 43)</a:t>
            </a:r>
          </a:p>
        </p:txBody>
      </p:sp>
      <p:pic>
        <p:nvPicPr>
          <p:cNvPr id="6" name="Picture 5">
            <a:extLst>
              <a:ext uri="{FF2B5EF4-FFF2-40B4-BE49-F238E27FC236}">
                <a16:creationId xmlns:a16="http://schemas.microsoft.com/office/drawing/2014/main" id="{C03C807F-2EFD-3F93-7F4D-5BBFA560B151}"/>
              </a:ext>
            </a:extLst>
          </p:cNvPr>
          <p:cNvPicPr>
            <a:picLocks noChangeAspect="1"/>
          </p:cNvPicPr>
          <p:nvPr/>
        </p:nvPicPr>
        <p:blipFill>
          <a:blip r:embed="rId3"/>
          <a:stretch>
            <a:fillRect/>
          </a:stretch>
        </p:blipFill>
        <p:spPr>
          <a:xfrm>
            <a:off x="5931145" y="1783037"/>
            <a:ext cx="6059949" cy="3932261"/>
          </a:xfrm>
          <a:prstGeom prst="rect">
            <a:avLst/>
          </a:prstGeom>
        </p:spPr>
      </p:pic>
      <p:sp>
        <p:nvSpPr>
          <p:cNvPr id="11" name="TextBox 10">
            <a:extLst>
              <a:ext uri="{FF2B5EF4-FFF2-40B4-BE49-F238E27FC236}">
                <a16:creationId xmlns:a16="http://schemas.microsoft.com/office/drawing/2014/main" id="{0537F46C-768E-66EF-68F5-3D42D1A72DF8}"/>
              </a:ext>
            </a:extLst>
          </p:cNvPr>
          <p:cNvSpPr txBox="1"/>
          <p:nvPr/>
        </p:nvSpPr>
        <p:spPr>
          <a:xfrm>
            <a:off x="6263640" y="5188344"/>
            <a:ext cx="3618556"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The Collective Unconscious</a:t>
            </a:r>
          </a:p>
        </p:txBody>
      </p:sp>
    </p:spTree>
    <p:extLst>
      <p:ext uri="{BB962C8B-B14F-4D97-AF65-F5344CB8AC3E}">
        <p14:creationId xmlns:p14="http://schemas.microsoft.com/office/powerpoint/2010/main" val="19737839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18FD85F-B031-4359-956B-D3FBB1E7C234}"/>
              </a:ext>
            </a:extLst>
          </p:cNvPr>
          <p:cNvPicPr>
            <a:picLocks noChangeAspect="1"/>
          </p:cNvPicPr>
          <p:nvPr/>
        </p:nvPicPr>
        <p:blipFill>
          <a:blip r:embed="rId2"/>
          <a:stretch>
            <a:fillRect/>
          </a:stretch>
        </p:blipFill>
        <p:spPr>
          <a:xfrm>
            <a:off x="-215900" y="694759"/>
            <a:ext cx="12623800" cy="514562"/>
          </a:xfrm>
          <a:prstGeom prst="rect">
            <a:avLst/>
          </a:prstGeom>
        </p:spPr>
      </p:pic>
      <p:sp>
        <p:nvSpPr>
          <p:cNvPr id="3" name="TextBox 2">
            <a:extLst>
              <a:ext uri="{FF2B5EF4-FFF2-40B4-BE49-F238E27FC236}">
                <a16:creationId xmlns:a16="http://schemas.microsoft.com/office/drawing/2014/main" id="{3FEFF63A-4746-4810-995D-1E66F232F970}"/>
              </a:ext>
            </a:extLst>
          </p:cNvPr>
          <p:cNvSpPr txBox="1"/>
          <p:nvPr/>
        </p:nvSpPr>
        <p:spPr>
          <a:xfrm>
            <a:off x="90375" y="224032"/>
            <a:ext cx="11850232" cy="707886"/>
          </a:xfrm>
          <a:prstGeom prst="rect">
            <a:avLst/>
          </a:prstGeom>
          <a:noFill/>
        </p:spPr>
        <p:txBody>
          <a:bodyPr wrap="none" rtlCol="0">
            <a:spAutoFit/>
          </a:bodyPr>
          <a:lstStyle/>
          <a:p>
            <a:r>
              <a:rPr lang="en-GB" sz="4000" dirty="0">
                <a:solidFill>
                  <a:srgbClr val="FFC000"/>
                </a:solidFill>
                <a:latin typeface="+mj-lt"/>
              </a:rPr>
              <a:t>Campbell (1949): On Myth &amp; the Collective Unconscious </a:t>
            </a:r>
          </a:p>
        </p:txBody>
      </p:sp>
      <p:sp>
        <p:nvSpPr>
          <p:cNvPr id="7" name="TextBox 6">
            <a:extLst>
              <a:ext uri="{FF2B5EF4-FFF2-40B4-BE49-F238E27FC236}">
                <a16:creationId xmlns:a16="http://schemas.microsoft.com/office/drawing/2014/main" id="{1365C13C-4FB3-37C5-1B26-04E99BFB0FCF}"/>
              </a:ext>
            </a:extLst>
          </p:cNvPr>
          <p:cNvSpPr txBox="1"/>
          <p:nvPr/>
        </p:nvSpPr>
        <p:spPr>
          <a:xfrm>
            <a:off x="1637030" y="1402645"/>
            <a:ext cx="8614410" cy="4555093"/>
          </a:xfrm>
          <a:prstGeom prst="rect">
            <a:avLst/>
          </a:prstGeom>
          <a:noFill/>
        </p:spPr>
        <p:txBody>
          <a:bodyPr wrap="square">
            <a:spAutoFit/>
          </a:bodyPr>
          <a:lstStyle/>
          <a:p>
            <a:r>
              <a:rPr lang="en-US" sz="4000" dirty="0">
                <a:solidFill>
                  <a:schemeClr val="bg1"/>
                </a:solidFill>
              </a:rPr>
              <a:t>“Dream is the personalized myth, myth the depersonalized dream; </a:t>
            </a:r>
          </a:p>
          <a:p>
            <a:endParaRPr lang="en-US" sz="1000" dirty="0">
              <a:solidFill>
                <a:schemeClr val="bg1"/>
              </a:solidFill>
            </a:endParaRPr>
          </a:p>
          <a:p>
            <a:r>
              <a:rPr lang="en-US" sz="3200" dirty="0">
                <a:solidFill>
                  <a:schemeClr val="bg1"/>
                </a:solidFill>
              </a:rPr>
              <a:t>both myth &amp; dream are symbolic in the way of the</a:t>
            </a:r>
            <a:r>
              <a:rPr lang="en-US" sz="2800" dirty="0">
                <a:solidFill>
                  <a:schemeClr val="bg1"/>
                </a:solidFill>
              </a:rPr>
              <a:t> dynamics of the psyche. But in the dream the forms are quickened by the peculiar troubles of the dreamer, whereas in myth the problems and solutions shown are directly valid for all mankind.”</a:t>
            </a:r>
          </a:p>
          <a:p>
            <a:endParaRPr lang="en-US" sz="2800" dirty="0">
              <a:solidFill>
                <a:schemeClr val="bg1"/>
              </a:solidFill>
            </a:endParaRPr>
          </a:p>
          <a:p>
            <a:r>
              <a:rPr lang="en-US" sz="2400" dirty="0">
                <a:solidFill>
                  <a:schemeClr val="bg1"/>
                </a:solidFill>
              </a:rPr>
              <a:t>						(Campbell 1993:19)</a:t>
            </a:r>
            <a:endParaRPr lang="en-GB" sz="2400" dirty="0">
              <a:solidFill>
                <a:schemeClr val="bg1"/>
              </a:solidFill>
            </a:endParaRPr>
          </a:p>
        </p:txBody>
      </p:sp>
    </p:spTree>
    <p:extLst>
      <p:ext uri="{BB962C8B-B14F-4D97-AF65-F5344CB8AC3E}">
        <p14:creationId xmlns:p14="http://schemas.microsoft.com/office/powerpoint/2010/main" val="1760738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18FD85F-B031-4359-956B-D3FBB1E7C234}"/>
              </a:ext>
            </a:extLst>
          </p:cNvPr>
          <p:cNvPicPr>
            <a:picLocks noChangeAspect="1"/>
          </p:cNvPicPr>
          <p:nvPr/>
        </p:nvPicPr>
        <p:blipFill>
          <a:blip r:embed="rId2"/>
          <a:stretch>
            <a:fillRect/>
          </a:stretch>
        </p:blipFill>
        <p:spPr>
          <a:xfrm>
            <a:off x="-215900" y="694759"/>
            <a:ext cx="12623800" cy="514562"/>
          </a:xfrm>
          <a:prstGeom prst="rect">
            <a:avLst/>
          </a:prstGeom>
        </p:spPr>
      </p:pic>
      <p:sp>
        <p:nvSpPr>
          <p:cNvPr id="3" name="TextBox 2">
            <a:extLst>
              <a:ext uri="{FF2B5EF4-FFF2-40B4-BE49-F238E27FC236}">
                <a16:creationId xmlns:a16="http://schemas.microsoft.com/office/drawing/2014/main" id="{3FEFF63A-4746-4810-995D-1E66F232F970}"/>
              </a:ext>
            </a:extLst>
          </p:cNvPr>
          <p:cNvSpPr txBox="1"/>
          <p:nvPr/>
        </p:nvSpPr>
        <p:spPr>
          <a:xfrm>
            <a:off x="588215" y="173869"/>
            <a:ext cx="6032036" cy="707886"/>
          </a:xfrm>
          <a:prstGeom prst="rect">
            <a:avLst/>
          </a:prstGeom>
          <a:noFill/>
        </p:spPr>
        <p:txBody>
          <a:bodyPr wrap="none" rtlCol="0">
            <a:spAutoFit/>
          </a:bodyPr>
          <a:lstStyle/>
          <a:p>
            <a:r>
              <a:rPr lang="en-GB" sz="4000" dirty="0">
                <a:solidFill>
                  <a:srgbClr val="FFC000"/>
                </a:solidFill>
                <a:latin typeface="+mj-lt"/>
              </a:rPr>
              <a:t>The Collective Unconscious: </a:t>
            </a:r>
          </a:p>
        </p:txBody>
      </p:sp>
      <p:sp>
        <p:nvSpPr>
          <p:cNvPr id="7" name="TextBox 6">
            <a:extLst>
              <a:ext uri="{FF2B5EF4-FFF2-40B4-BE49-F238E27FC236}">
                <a16:creationId xmlns:a16="http://schemas.microsoft.com/office/drawing/2014/main" id="{1365C13C-4FB3-37C5-1B26-04E99BFB0FCF}"/>
              </a:ext>
            </a:extLst>
          </p:cNvPr>
          <p:cNvSpPr txBox="1"/>
          <p:nvPr/>
        </p:nvSpPr>
        <p:spPr>
          <a:xfrm>
            <a:off x="696630" y="1402645"/>
            <a:ext cx="5582250" cy="4647426"/>
          </a:xfrm>
          <a:prstGeom prst="rect">
            <a:avLst/>
          </a:prstGeom>
          <a:noFill/>
          <a:ln>
            <a:solidFill>
              <a:srgbClr val="FFC000"/>
            </a:solidFill>
          </a:ln>
        </p:spPr>
        <p:txBody>
          <a:bodyPr wrap="square">
            <a:spAutoFit/>
          </a:bodyPr>
          <a:lstStyle/>
          <a:p>
            <a:pPr marL="457200" indent="-457200">
              <a:buFont typeface="Arial" panose="020B0604020202020204" pitchFamily="34" charset="0"/>
              <a:buChar char="•"/>
            </a:pPr>
            <a:r>
              <a:rPr lang="en-US" sz="2800" dirty="0">
                <a:solidFill>
                  <a:schemeClr val="bg1"/>
                </a:solidFill>
              </a:rPr>
              <a:t>Holds reserves of inherited insight and wisdom which are of value not just for the individual, but for humanity in general.</a:t>
            </a:r>
          </a:p>
          <a:p>
            <a:pPr marL="457200" indent="-457200">
              <a:buFont typeface="Arial" panose="020B0604020202020204" pitchFamily="34" charset="0"/>
              <a:buChar char="•"/>
            </a:pPr>
            <a:endParaRPr lang="en-US" sz="1000" dirty="0">
              <a:solidFill>
                <a:schemeClr val="bg1"/>
              </a:solidFill>
            </a:endParaRPr>
          </a:p>
          <a:p>
            <a:pPr marL="457200" indent="-457200">
              <a:buFont typeface="Arial" panose="020B0604020202020204" pitchFamily="34" charset="0"/>
              <a:buChar char="•"/>
            </a:pPr>
            <a:r>
              <a:rPr lang="en-US" sz="2800" dirty="0">
                <a:solidFill>
                  <a:schemeClr val="bg1"/>
                </a:solidFill>
              </a:rPr>
              <a:t>Co-evolves with us as a species and lies deep within the unconscious. </a:t>
            </a:r>
          </a:p>
          <a:p>
            <a:pPr marL="457200" indent="-457200">
              <a:buFont typeface="Arial" panose="020B0604020202020204" pitchFamily="34" charset="0"/>
              <a:buChar char="•"/>
            </a:pPr>
            <a:endParaRPr lang="en-US" sz="1000" dirty="0">
              <a:solidFill>
                <a:schemeClr val="bg1"/>
              </a:solidFill>
            </a:endParaRPr>
          </a:p>
          <a:p>
            <a:pPr marL="457200" indent="-457200">
              <a:buFont typeface="Arial" panose="020B0604020202020204" pitchFamily="34" charset="0"/>
              <a:buChar char="•"/>
            </a:pPr>
            <a:r>
              <a:rPr lang="en-US" sz="2800" dirty="0">
                <a:solidFill>
                  <a:schemeClr val="bg1"/>
                </a:solidFill>
              </a:rPr>
              <a:t>Finds outward expression in myth and symbolism.</a:t>
            </a:r>
          </a:p>
          <a:p>
            <a:r>
              <a:rPr lang="en-US" sz="2400" dirty="0">
                <a:solidFill>
                  <a:schemeClr val="bg1"/>
                </a:solidFill>
              </a:rPr>
              <a:t>			   (Campbell 1993:19)</a:t>
            </a:r>
            <a:endParaRPr lang="en-GB" sz="2400" dirty="0">
              <a:solidFill>
                <a:schemeClr val="bg1"/>
              </a:solidFill>
            </a:endParaRPr>
          </a:p>
        </p:txBody>
      </p:sp>
      <p:pic>
        <p:nvPicPr>
          <p:cNvPr id="4" name="Picture 3">
            <a:extLst>
              <a:ext uri="{FF2B5EF4-FFF2-40B4-BE49-F238E27FC236}">
                <a16:creationId xmlns:a16="http://schemas.microsoft.com/office/drawing/2014/main" id="{B03C17BC-31B1-4C55-37A8-C4FFF48122FB}"/>
              </a:ext>
            </a:extLst>
          </p:cNvPr>
          <p:cNvPicPr>
            <a:picLocks noChangeAspect="1"/>
          </p:cNvPicPr>
          <p:nvPr/>
        </p:nvPicPr>
        <p:blipFill>
          <a:blip r:embed="rId3"/>
          <a:stretch>
            <a:fillRect/>
          </a:stretch>
        </p:blipFill>
        <p:spPr>
          <a:xfrm>
            <a:off x="5963920" y="1736540"/>
            <a:ext cx="6105419" cy="3979636"/>
          </a:xfrm>
          <a:prstGeom prst="ellipse">
            <a:avLst/>
          </a:prstGeom>
          <a:ln w="12700">
            <a:solidFill>
              <a:srgbClr val="FFC000"/>
            </a:solidFill>
          </a:ln>
        </p:spPr>
      </p:pic>
    </p:spTree>
    <p:extLst>
      <p:ext uri="{BB962C8B-B14F-4D97-AF65-F5344CB8AC3E}">
        <p14:creationId xmlns:p14="http://schemas.microsoft.com/office/powerpoint/2010/main" val="37580454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18FD85F-B031-4359-956B-D3FBB1E7C234}"/>
              </a:ext>
            </a:extLst>
          </p:cNvPr>
          <p:cNvPicPr>
            <a:picLocks noChangeAspect="1"/>
          </p:cNvPicPr>
          <p:nvPr/>
        </p:nvPicPr>
        <p:blipFill>
          <a:blip r:embed="rId3"/>
          <a:stretch>
            <a:fillRect/>
          </a:stretch>
        </p:blipFill>
        <p:spPr>
          <a:xfrm>
            <a:off x="-215900" y="694759"/>
            <a:ext cx="12623800" cy="514562"/>
          </a:xfrm>
          <a:prstGeom prst="rect">
            <a:avLst/>
          </a:prstGeom>
        </p:spPr>
      </p:pic>
      <p:sp>
        <p:nvSpPr>
          <p:cNvPr id="3" name="TextBox 2">
            <a:extLst>
              <a:ext uri="{FF2B5EF4-FFF2-40B4-BE49-F238E27FC236}">
                <a16:creationId xmlns:a16="http://schemas.microsoft.com/office/drawing/2014/main" id="{3FEFF63A-4746-4810-995D-1E66F232F970}"/>
              </a:ext>
            </a:extLst>
          </p:cNvPr>
          <p:cNvSpPr txBox="1"/>
          <p:nvPr/>
        </p:nvSpPr>
        <p:spPr>
          <a:xfrm>
            <a:off x="588215" y="173869"/>
            <a:ext cx="6032036" cy="707886"/>
          </a:xfrm>
          <a:prstGeom prst="rect">
            <a:avLst/>
          </a:prstGeom>
          <a:noFill/>
        </p:spPr>
        <p:txBody>
          <a:bodyPr wrap="none" rtlCol="0">
            <a:spAutoFit/>
          </a:bodyPr>
          <a:lstStyle/>
          <a:p>
            <a:r>
              <a:rPr lang="en-GB" sz="4000" dirty="0">
                <a:solidFill>
                  <a:srgbClr val="FFC000"/>
                </a:solidFill>
                <a:latin typeface="+mj-lt"/>
              </a:rPr>
              <a:t>The Collective Unconscious: </a:t>
            </a:r>
          </a:p>
        </p:txBody>
      </p:sp>
      <p:sp>
        <p:nvSpPr>
          <p:cNvPr id="7" name="TextBox 6">
            <a:extLst>
              <a:ext uri="{FF2B5EF4-FFF2-40B4-BE49-F238E27FC236}">
                <a16:creationId xmlns:a16="http://schemas.microsoft.com/office/drawing/2014/main" id="{1365C13C-4FB3-37C5-1B26-04E99BFB0FCF}"/>
              </a:ext>
            </a:extLst>
          </p:cNvPr>
          <p:cNvSpPr txBox="1"/>
          <p:nvPr/>
        </p:nvSpPr>
        <p:spPr>
          <a:xfrm>
            <a:off x="696630" y="1402645"/>
            <a:ext cx="5582250" cy="4647426"/>
          </a:xfrm>
          <a:prstGeom prst="rect">
            <a:avLst/>
          </a:prstGeom>
          <a:noFill/>
          <a:ln>
            <a:solidFill>
              <a:srgbClr val="FFC000"/>
            </a:solidFill>
          </a:ln>
        </p:spPr>
        <p:txBody>
          <a:bodyPr wrap="square">
            <a:spAutoFit/>
          </a:bodyPr>
          <a:lstStyle/>
          <a:p>
            <a:pPr marL="457200" indent="-457200">
              <a:buFont typeface="Arial" panose="020B0604020202020204" pitchFamily="34" charset="0"/>
              <a:buChar char="•"/>
            </a:pPr>
            <a:r>
              <a:rPr lang="en-US" sz="2800" dirty="0">
                <a:solidFill>
                  <a:schemeClr val="bg1"/>
                </a:solidFill>
              </a:rPr>
              <a:t>Holds reserves of inherited insight and wisdom which are of value not just for the individual, but for humanity in general.</a:t>
            </a:r>
          </a:p>
          <a:p>
            <a:pPr marL="457200" indent="-457200">
              <a:buFont typeface="Arial" panose="020B0604020202020204" pitchFamily="34" charset="0"/>
              <a:buChar char="•"/>
            </a:pPr>
            <a:endParaRPr lang="en-US" sz="1000" dirty="0">
              <a:solidFill>
                <a:schemeClr val="bg1"/>
              </a:solidFill>
            </a:endParaRPr>
          </a:p>
          <a:p>
            <a:pPr marL="457200" indent="-457200">
              <a:buFont typeface="Arial" panose="020B0604020202020204" pitchFamily="34" charset="0"/>
              <a:buChar char="•"/>
            </a:pPr>
            <a:r>
              <a:rPr lang="en-US" sz="2800" dirty="0">
                <a:solidFill>
                  <a:schemeClr val="bg1"/>
                </a:solidFill>
              </a:rPr>
              <a:t>Co-evolves with us as a species and lies deep within the unconscious. </a:t>
            </a:r>
          </a:p>
          <a:p>
            <a:pPr marL="457200" indent="-457200">
              <a:buFont typeface="Arial" panose="020B0604020202020204" pitchFamily="34" charset="0"/>
              <a:buChar char="•"/>
            </a:pPr>
            <a:endParaRPr lang="en-US" sz="1000" dirty="0">
              <a:solidFill>
                <a:schemeClr val="bg1"/>
              </a:solidFill>
            </a:endParaRPr>
          </a:p>
          <a:p>
            <a:pPr marL="457200" indent="-457200">
              <a:buFont typeface="Arial" panose="020B0604020202020204" pitchFamily="34" charset="0"/>
              <a:buChar char="•"/>
            </a:pPr>
            <a:r>
              <a:rPr lang="en-US" sz="2800" dirty="0">
                <a:solidFill>
                  <a:schemeClr val="bg1"/>
                </a:solidFill>
              </a:rPr>
              <a:t>Finds outward expression in myth and symbolism.</a:t>
            </a:r>
          </a:p>
          <a:p>
            <a:r>
              <a:rPr lang="en-US" sz="2400" dirty="0">
                <a:solidFill>
                  <a:schemeClr val="bg1"/>
                </a:solidFill>
              </a:rPr>
              <a:t>			   (Campbell 1993:19)</a:t>
            </a:r>
            <a:endParaRPr lang="en-GB" sz="2400" dirty="0">
              <a:solidFill>
                <a:schemeClr val="bg1"/>
              </a:solidFill>
            </a:endParaRPr>
          </a:p>
        </p:txBody>
      </p:sp>
      <p:pic>
        <p:nvPicPr>
          <p:cNvPr id="5" name="Picture 4">
            <a:extLst>
              <a:ext uri="{FF2B5EF4-FFF2-40B4-BE49-F238E27FC236}">
                <a16:creationId xmlns:a16="http://schemas.microsoft.com/office/drawing/2014/main" id="{EF869D5E-5C3C-E10C-7D0F-81CD56B991BF}"/>
              </a:ext>
            </a:extLst>
          </p:cNvPr>
          <p:cNvPicPr>
            <a:picLocks noChangeAspect="1"/>
          </p:cNvPicPr>
          <p:nvPr/>
        </p:nvPicPr>
        <p:blipFill>
          <a:blip r:embed="rId4"/>
          <a:stretch>
            <a:fillRect/>
          </a:stretch>
        </p:blipFill>
        <p:spPr>
          <a:xfrm>
            <a:off x="5821680" y="1868424"/>
            <a:ext cx="6250093" cy="3750056"/>
          </a:xfrm>
          <a:prstGeom prst="flowChartConnector">
            <a:avLst/>
          </a:prstGeom>
          <a:ln w="12700">
            <a:solidFill>
              <a:srgbClr val="FFC000"/>
            </a:solidFill>
          </a:ln>
        </p:spPr>
      </p:pic>
      <p:sp>
        <p:nvSpPr>
          <p:cNvPr id="6" name="TextBox 5">
            <a:extLst>
              <a:ext uri="{FF2B5EF4-FFF2-40B4-BE49-F238E27FC236}">
                <a16:creationId xmlns:a16="http://schemas.microsoft.com/office/drawing/2014/main" id="{52E395EB-B6F9-366B-904E-407E397AFB13}"/>
              </a:ext>
            </a:extLst>
          </p:cNvPr>
          <p:cNvSpPr txBox="1"/>
          <p:nvPr/>
        </p:nvSpPr>
        <p:spPr>
          <a:xfrm>
            <a:off x="8056880" y="5680739"/>
            <a:ext cx="1939121" cy="369332"/>
          </a:xfrm>
          <a:prstGeom prst="rect">
            <a:avLst/>
          </a:prstGeom>
          <a:noFill/>
        </p:spPr>
        <p:txBody>
          <a:bodyPr wrap="none" rtlCol="0">
            <a:spAutoFit/>
          </a:bodyPr>
          <a:lstStyle/>
          <a:p>
            <a:r>
              <a:rPr lang="en-GB" dirty="0">
                <a:solidFill>
                  <a:srgbClr val="FFC000"/>
                </a:solidFill>
              </a:rPr>
              <a:t>*Tibetan Mandala</a:t>
            </a:r>
            <a:r>
              <a:rPr lang="en-GB" dirty="0"/>
              <a:t> </a:t>
            </a:r>
          </a:p>
        </p:txBody>
      </p:sp>
    </p:spTree>
    <p:extLst>
      <p:ext uri="{BB962C8B-B14F-4D97-AF65-F5344CB8AC3E}">
        <p14:creationId xmlns:p14="http://schemas.microsoft.com/office/powerpoint/2010/main" val="25501637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18FD85F-B031-4359-956B-D3FBB1E7C234}"/>
              </a:ext>
            </a:extLst>
          </p:cNvPr>
          <p:cNvPicPr>
            <a:picLocks noChangeAspect="1"/>
          </p:cNvPicPr>
          <p:nvPr/>
        </p:nvPicPr>
        <p:blipFill>
          <a:blip r:embed="rId3"/>
          <a:stretch>
            <a:fillRect/>
          </a:stretch>
        </p:blipFill>
        <p:spPr>
          <a:xfrm>
            <a:off x="-215900" y="694759"/>
            <a:ext cx="12623800" cy="514562"/>
          </a:xfrm>
          <a:prstGeom prst="rect">
            <a:avLst/>
          </a:prstGeom>
        </p:spPr>
      </p:pic>
      <p:sp>
        <p:nvSpPr>
          <p:cNvPr id="3" name="TextBox 2">
            <a:extLst>
              <a:ext uri="{FF2B5EF4-FFF2-40B4-BE49-F238E27FC236}">
                <a16:creationId xmlns:a16="http://schemas.microsoft.com/office/drawing/2014/main" id="{3FEFF63A-4746-4810-995D-1E66F232F970}"/>
              </a:ext>
            </a:extLst>
          </p:cNvPr>
          <p:cNvSpPr txBox="1"/>
          <p:nvPr/>
        </p:nvSpPr>
        <p:spPr>
          <a:xfrm>
            <a:off x="835573" y="141363"/>
            <a:ext cx="324128" cy="830997"/>
          </a:xfrm>
          <a:prstGeom prst="rect">
            <a:avLst/>
          </a:prstGeom>
          <a:noFill/>
        </p:spPr>
        <p:txBody>
          <a:bodyPr wrap="none" rtlCol="0">
            <a:spAutoFit/>
          </a:bodyPr>
          <a:lstStyle/>
          <a:p>
            <a:r>
              <a:rPr lang="en-GB" sz="4800" dirty="0">
                <a:solidFill>
                  <a:srgbClr val="FFC000"/>
                </a:solidFill>
                <a:latin typeface="+mj-lt"/>
              </a:rPr>
              <a:t> </a:t>
            </a:r>
          </a:p>
        </p:txBody>
      </p:sp>
      <p:sp>
        <p:nvSpPr>
          <p:cNvPr id="6" name="TextBox 5">
            <a:extLst>
              <a:ext uri="{FF2B5EF4-FFF2-40B4-BE49-F238E27FC236}">
                <a16:creationId xmlns:a16="http://schemas.microsoft.com/office/drawing/2014/main" id="{BD3B7675-9EAF-F834-FABF-DC65F9CE150A}"/>
              </a:ext>
            </a:extLst>
          </p:cNvPr>
          <p:cNvSpPr txBox="1"/>
          <p:nvPr/>
        </p:nvSpPr>
        <p:spPr>
          <a:xfrm>
            <a:off x="533400" y="2332006"/>
            <a:ext cx="8473440" cy="2369880"/>
          </a:xfrm>
          <a:prstGeom prst="rect">
            <a:avLst/>
          </a:prstGeom>
          <a:noFill/>
          <a:ln>
            <a:solidFill>
              <a:srgbClr val="FFC000"/>
            </a:solidFill>
          </a:ln>
        </p:spPr>
        <p:txBody>
          <a:bodyPr wrap="square">
            <a:spAutoFit/>
          </a:bodyPr>
          <a:lstStyle/>
          <a:p>
            <a:r>
              <a:rPr lang="en-US" dirty="0"/>
              <a:t>‘</a:t>
            </a:r>
            <a:r>
              <a:rPr lang="en-US" sz="2800" dirty="0">
                <a:solidFill>
                  <a:schemeClr val="bg1"/>
                </a:solidFill>
              </a:rPr>
              <a:t>The collective unconscious appears to consist of mythological motifs or primordial images … In fact, the whole of mythology could be taken as a sort of projection of the collective unconscious.’</a:t>
            </a:r>
          </a:p>
          <a:p>
            <a:endParaRPr lang="en-US" sz="1200" dirty="0">
              <a:solidFill>
                <a:schemeClr val="bg1"/>
              </a:solidFill>
            </a:endParaRPr>
          </a:p>
          <a:p>
            <a:r>
              <a:rPr lang="en-US" sz="2400" dirty="0">
                <a:solidFill>
                  <a:schemeClr val="bg1"/>
                </a:solidFill>
              </a:rPr>
              <a:t>			(Jung 1927, cited in Melechi 2018) </a:t>
            </a:r>
          </a:p>
        </p:txBody>
      </p:sp>
      <p:sp>
        <p:nvSpPr>
          <p:cNvPr id="8" name="TextBox 7">
            <a:extLst>
              <a:ext uri="{FF2B5EF4-FFF2-40B4-BE49-F238E27FC236}">
                <a16:creationId xmlns:a16="http://schemas.microsoft.com/office/drawing/2014/main" id="{E740477D-0874-AB23-4E45-2CC699623B95}"/>
              </a:ext>
            </a:extLst>
          </p:cNvPr>
          <p:cNvSpPr txBox="1"/>
          <p:nvPr/>
        </p:nvSpPr>
        <p:spPr>
          <a:xfrm>
            <a:off x="533400" y="202918"/>
            <a:ext cx="6309360" cy="70788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srgbClr val="FFC000"/>
                </a:solidFill>
                <a:effectLst/>
                <a:uLnTx/>
                <a:uFillTx/>
                <a:latin typeface="Calibri Light" panose="020F0302020204030204"/>
                <a:ea typeface="+mn-ea"/>
                <a:cs typeface="+mn-cs"/>
              </a:rPr>
              <a:t>The Collective Unconscious: </a:t>
            </a:r>
          </a:p>
        </p:txBody>
      </p:sp>
      <p:pic>
        <p:nvPicPr>
          <p:cNvPr id="9" name="Picture 8">
            <a:extLst>
              <a:ext uri="{FF2B5EF4-FFF2-40B4-BE49-F238E27FC236}">
                <a16:creationId xmlns:a16="http://schemas.microsoft.com/office/drawing/2014/main" id="{8AE40298-AE97-2A02-EB08-9C7B19956316}"/>
              </a:ext>
            </a:extLst>
          </p:cNvPr>
          <p:cNvPicPr>
            <a:picLocks noChangeAspect="1"/>
          </p:cNvPicPr>
          <p:nvPr/>
        </p:nvPicPr>
        <p:blipFill>
          <a:blip r:embed="rId4"/>
          <a:stretch>
            <a:fillRect/>
          </a:stretch>
        </p:blipFill>
        <p:spPr>
          <a:xfrm>
            <a:off x="8549640" y="1872614"/>
            <a:ext cx="3288665" cy="3288665"/>
          </a:xfrm>
          <a:prstGeom prst="flowChartConnector">
            <a:avLst/>
          </a:prstGeom>
          <a:ln w="19050">
            <a:solidFill>
              <a:srgbClr val="FFC000"/>
            </a:solidFill>
          </a:ln>
        </p:spPr>
      </p:pic>
      <p:sp>
        <p:nvSpPr>
          <p:cNvPr id="10" name="TextBox 9">
            <a:extLst>
              <a:ext uri="{FF2B5EF4-FFF2-40B4-BE49-F238E27FC236}">
                <a16:creationId xmlns:a16="http://schemas.microsoft.com/office/drawing/2014/main" id="{93087B4A-061E-A57F-1D4C-632904AEBE64}"/>
              </a:ext>
            </a:extLst>
          </p:cNvPr>
          <p:cNvSpPr txBox="1"/>
          <p:nvPr/>
        </p:nvSpPr>
        <p:spPr>
          <a:xfrm>
            <a:off x="9109376" y="5304277"/>
            <a:ext cx="2587696" cy="369332"/>
          </a:xfrm>
          <a:prstGeom prst="rect">
            <a:avLst/>
          </a:prstGeom>
          <a:noFill/>
        </p:spPr>
        <p:txBody>
          <a:bodyPr wrap="none" rtlCol="0">
            <a:spAutoFit/>
          </a:bodyPr>
          <a:lstStyle/>
          <a:p>
            <a:r>
              <a:rPr lang="en-GB" dirty="0">
                <a:solidFill>
                  <a:srgbClr val="FFC000"/>
                </a:solidFill>
              </a:rPr>
              <a:t>*Dragon Disgorging Jason</a:t>
            </a:r>
          </a:p>
        </p:txBody>
      </p:sp>
      <p:sp>
        <p:nvSpPr>
          <p:cNvPr id="12" name="TextBox 11">
            <a:extLst>
              <a:ext uri="{FF2B5EF4-FFF2-40B4-BE49-F238E27FC236}">
                <a16:creationId xmlns:a16="http://schemas.microsoft.com/office/drawing/2014/main" id="{12CDC957-68FB-8889-4B2B-1B35D8580468}"/>
              </a:ext>
            </a:extLst>
          </p:cNvPr>
          <p:cNvSpPr txBox="1"/>
          <p:nvPr/>
        </p:nvSpPr>
        <p:spPr>
          <a:xfrm rot="16200000">
            <a:off x="10756156" y="3234174"/>
            <a:ext cx="1651000" cy="153888"/>
          </a:xfrm>
          <a:prstGeom prst="rect">
            <a:avLst/>
          </a:prstGeom>
          <a:noFill/>
        </p:spPr>
        <p:txBody>
          <a:bodyPr wrap="square">
            <a:spAutoFit/>
          </a:bodyPr>
          <a:lstStyle/>
          <a:p>
            <a:r>
              <a:rPr lang="en-GB" sz="400" dirty="0">
                <a:solidFill>
                  <a:schemeClr val="bg1"/>
                </a:solidFill>
              </a:rPr>
              <a:t>https://www.cgjungny.org/myth-and-psyche-sample-article/</a:t>
            </a:r>
          </a:p>
        </p:txBody>
      </p:sp>
    </p:spTree>
    <p:extLst>
      <p:ext uri="{BB962C8B-B14F-4D97-AF65-F5344CB8AC3E}">
        <p14:creationId xmlns:p14="http://schemas.microsoft.com/office/powerpoint/2010/main" val="3060556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18FD85F-B031-4359-956B-D3FBB1E7C234}"/>
              </a:ext>
            </a:extLst>
          </p:cNvPr>
          <p:cNvPicPr>
            <a:picLocks noChangeAspect="1"/>
          </p:cNvPicPr>
          <p:nvPr/>
        </p:nvPicPr>
        <p:blipFill>
          <a:blip r:embed="rId2"/>
          <a:stretch>
            <a:fillRect/>
          </a:stretch>
        </p:blipFill>
        <p:spPr>
          <a:xfrm>
            <a:off x="-215900" y="694759"/>
            <a:ext cx="12623800" cy="514562"/>
          </a:xfrm>
          <a:prstGeom prst="rect">
            <a:avLst/>
          </a:prstGeom>
        </p:spPr>
      </p:pic>
      <p:sp>
        <p:nvSpPr>
          <p:cNvPr id="3" name="TextBox 2">
            <a:extLst>
              <a:ext uri="{FF2B5EF4-FFF2-40B4-BE49-F238E27FC236}">
                <a16:creationId xmlns:a16="http://schemas.microsoft.com/office/drawing/2014/main" id="{3FEFF63A-4746-4810-995D-1E66F232F970}"/>
              </a:ext>
            </a:extLst>
          </p:cNvPr>
          <p:cNvSpPr txBox="1"/>
          <p:nvPr/>
        </p:nvSpPr>
        <p:spPr>
          <a:xfrm>
            <a:off x="835573" y="141363"/>
            <a:ext cx="7209794" cy="830997"/>
          </a:xfrm>
          <a:prstGeom prst="rect">
            <a:avLst/>
          </a:prstGeom>
          <a:noFill/>
        </p:spPr>
        <p:txBody>
          <a:bodyPr wrap="none" rtlCol="0">
            <a:spAutoFit/>
          </a:bodyPr>
          <a:lstStyle/>
          <a:p>
            <a:r>
              <a:rPr lang="en-GB" sz="4800" dirty="0">
                <a:solidFill>
                  <a:srgbClr val="FFC000"/>
                </a:solidFill>
                <a:latin typeface="+mj-lt"/>
              </a:rPr>
              <a:t>The Collective Unconscious: </a:t>
            </a:r>
          </a:p>
        </p:txBody>
      </p:sp>
      <p:sp>
        <p:nvSpPr>
          <p:cNvPr id="7" name="TextBox 6">
            <a:extLst>
              <a:ext uri="{FF2B5EF4-FFF2-40B4-BE49-F238E27FC236}">
                <a16:creationId xmlns:a16="http://schemas.microsoft.com/office/drawing/2014/main" id="{1365C13C-4FB3-37C5-1B26-04E99BFB0FCF}"/>
              </a:ext>
            </a:extLst>
          </p:cNvPr>
          <p:cNvSpPr txBox="1"/>
          <p:nvPr/>
        </p:nvSpPr>
        <p:spPr>
          <a:xfrm>
            <a:off x="1922780" y="1873088"/>
            <a:ext cx="8346440" cy="3693319"/>
          </a:xfrm>
          <a:prstGeom prst="rect">
            <a:avLst/>
          </a:prstGeom>
          <a:noFill/>
        </p:spPr>
        <p:txBody>
          <a:bodyPr wrap="square">
            <a:spAutoFit/>
          </a:bodyPr>
          <a:lstStyle/>
          <a:p>
            <a:r>
              <a:rPr lang="en-US" sz="2800" dirty="0">
                <a:solidFill>
                  <a:schemeClr val="bg1"/>
                </a:solidFill>
              </a:rPr>
              <a:t>“The collective unconscious is a universal version of the personal unconscious, holding mental patterns, or memory traces, which are shared with other members of the human species (Jung, 1928). These ancestral memories, which Jung called archetypes, are represented by universal themes in various cultures, as expressed through literature, art, and dreams.”</a:t>
            </a:r>
          </a:p>
          <a:p>
            <a:endParaRPr lang="en-US" sz="1400" dirty="0">
              <a:solidFill>
                <a:schemeClr val="bg1"/>
              </a:solidFill>
            </a:endParaRPr>
          </a:p>
          <a:p>
            <a:r>
              <a:rPr lang="en-GB" sz="2000" dirty="0">
                <a:solidFill>
                  <a:schemeClr val="bg1"/>
                </a:solidFill>
              </a:rPr>
              <a:t>						</a:t>
            </a:r>
            <a:r>
              <a:rPr lang="en-GB" sz="2400" dirty="0">
                <a:solidFill>
                  <a:schemeClr val="bg1"/>
                </a:solidFill>
              </a:rPr>
              <a:t>McLeod (2018)</a:t>
            </a:r>
          </a:p>
        </p:txBody>
      </p:sp>
    </p:spTree>
    <p:extLst>
      <p:ext uri="{BB962C8B-B14F-4D97-AF65-F5344CB8AC3E}">
        <p14:creationId xmlns:p14="http://schemas.microsoft.com/office/powerpoint/2010/main" val="23874506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18FD85F-B031-4359-956B-D3FBB1E7C234}"/>
              </a:ext>
            </a:extLst>
          </p:cNvPr>
          <p:cNvPicPr>
            <a:picLocks noChangeAspect="1"/>
          </p:cNvPicPr>
          <p:nvPr/>
        </p:nvPicPr>
        <p:blipFill>
          <a:blip r:embed="rId2"/>
          <a:stretch>
            <a:fillRect/>
          </a:stretch>
        </p:blipFill>
        <p:spPr>
          <a:xfrm>
            <a:off x="-215900" y="694759"/>
            <a:ext cx="12623800" cy="514562"/>
          </a:xfrm>
          <a:prstGeom prst="rect">
            <a:avLst/>
          </a:prstGeom>
        </p:spPr>
      </p:pic>
      <p:sp>
        <p:nvSpPr>
          <p:cNvPr id="3" name="TextBox 2">
            <a:extLst>
              <a:ext uri="{FF2B5EF4-FFF2-40B4-BE49-F238E27FC236}">
                <a16:creationId xmlns:a16="http://schemas.microsoft.com/office/drawing/2014/main" id="{3FEFF63A-4746-4810-995D-1E66F232F970}"/>
              </a:ext>
            </a:extLst>
          </p:cNvPr>
          <p:cNvSpPr txBox="1"/>
          <p:nvPr/>
        </p:nvSpPr>
        <p:spPr>
          <a:xfrm>
            <a:off x="479973" y="110910"/>
            <a:ext cx="7894149" cy="830997"/>
          </a:xfrm>
          <a:prstGeom prst="rect">
            <a:avLst/>
          </a:prstGeom>
          <a:noFill/>
        </p:spPr>
        <p:txBody>
          <a:bodyPr wrap="none" rtlCol="0">
            <a:spAutoFit/>
          </a:bodyPr>
          <a:lstStyle/>
          <a:p>
            <a:r>
              <a:rPr lang="en-GB" sz="4800" dirty="0">
                <a:solidFill>
                  <a:srgbClr val="FFC000"/>
                </a:solidFill>
                <a:latin typeface="+mj-lt"/>
              </a:rPr>
              <a:t>Evaluating the Hero’s Journey </a:t>
            </a:r>
          </a:p>
        </p:txBody>
      </p:sp>
      <p:pic>
        <p:nvPicPr>
          <p:cNvPr id="4" name="Picture 3">
            <a:extLst>
              <a:ext uri="{FF2B5EF4-FFF2-40B4-BE49-F238E27FC236}">
                <a16:creationId xmlns:a16="http://schemas.microsoft.com/office/drawing/2014/main" id="{D82F34A4-83FE-1BFB-D2AA-3FC4D102936C}"/>
              </a:ext>
            </a:extLst>
          </p:cNvPr>
          <p:cNvPicPr>
            <a:picLocks noChangeAspect="1"/>
          </p:cNvPicPr>
          <p:nvPr/>
        </p:nvPicPr>
        <p:blipFill>
          <a:blip r:embed="rId3"/>
          <a:stretch>
            <a:fillRect/>
          </a:stretch>
        </p:blipFill>
        <p:spPr>
          <a:xfrm>
            <a:off x="2395407" y="1545172"/>
            <a:ext cx="7401185" cy="3767655"/>
          </a:xfrm>
          <a:prstGeom prst="rect">
            <a:avLst/>
          </a:prstGeom>
          <a:effectLst>
            <a:softEdge rad="635000"/>
          </a:effectLst>
        </p:spPr>
      </p:pic>
    </p:spTree>
    <p:extLst>
      <p:ext uri="{BB962C8B-B14F-4D97-AF65-F5344CB8AC3E}">
        <p14:creationId xmlns:p14="http://schemas.microsoft.com/office/powerpoint/2010/main" val="35774572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18FD85F-B031-4359-956B-D3FBB1E7C234}"/>
              </a:ext>
            </a:extLst>
          </p:cNvPr>
          <p:cNvPicPr>
            <a:picLocks noChangeAspect="1"/>
          </p:cNvPicPr>
          <p:nvPr/>
        </p:nvPicPr>
        <p:blipFill>
          <a:blip r:embed="rId2"/>
          <a:stretch>
            <a:fillRect/>
          </a:stretch>
        </p:blipFill>
        <p:spPr>
          <a:xfrm>
            <a:off x="-215900" y="694759"/>
            <a:ext cx="12623800" cy="514562"/>
          </a:xfrm>
          <a:prstGeom prst="rect">
            <a:avLst/>
          </a:prstGeom>
        </p:spPr>
      </p:pic>
      <p:sp>
        <p:nvSpPr>
          <p:cNvPr id="3" name="TextBox 2">
            <a:extLst>
              <a:ext uri="{FF2B5EF4-FFF2-40B4-BE49-F238E27FC236}">
                <a16:creationId xmlns:a16="http://schemas.microsoft.com/office/drawing/2014/main" id="{3FEFF63A-4746-4810-995D-1E66F232F970}"/>
              </a:ext>
            </a:extLst>
          </p:cNvPr>
          <p:cNvSpPr txBox="1"/>
          <p:nvPr/>
        </p:nvSpPr>
        <p:spPr>
          <a:xfrm>
            <a:off x="195493" y="157433"/>
            <a:ext cx="11036547" cy="707886"/>
          </a:xfrm>
          <a:prstGeom prst="rect">
            <a:avLst/>
          </a:prstGeom>
          <a:noFill/>
        </p:spPr>
        <p:txBody>
          <a:bodyPr wrap="none" rtlCol="0">
            <a:spAutoFit/>
          </a:bodyPr>
          <a:lstStyle/>
          <a:p>
            <a:r>
              <a:rPr lang="en-GB" sz="4000" dirty="0">
                <a:solidFill>
                  <a:srgbClr val="FFC000"/>
                </a:solidFill>
                <a:latin typeface="+mj-lt"/>
              </a:rPr>
              <a:t>Evaluation of Campbell’s ideas &amp; the Hero’s Journey: </a:t>
            </a:r>
          </a:p>
        </p:txBody>
      </p:sp>
      <p:sp>
        <p:nvSpPr>
          <p:cNvPr id="7" name="TextBox 6">
            <a:extLst>
              <a:ext uri="{FF2B5EF4-FFF2-40B4-BE49-F238E27FC236}">
                <a16:creationId xmlns:a16="http://schemas.microsoft.com/office/drawing/2014/main" id="{1365C13C-4FB3-37C5-1B26-04E99BFB0FCF}"/>
              </a:ext>
            </a:extLst>
          </p:cNvPr>
          <p:cNvSpPr txBox="1"/>
          <p:nvPr/>
        </p:nvSpPr>
        <p:spPr>
          <a:xfrm>
            <a:off x="784860" y="1555264"/>
            <a:ext cx="9222740" cy="4955203"/>
          </a:xfrm>
          <a:prstGeom prst="rect">
            <a:avLst/>
          </a:prstGeom>
          <a:noFill/>
        </p:spPr>
        <p:txBody>
          <a:bodyPr wrap="square">
            <a:spAutoFit/>
          </a:bodyPr>
          <a:lstStyle/>
          <a:p>
            <a:pPr marL="457200" indent="-457200">
              <a:buFont typeface="Arial" panose="020B0604020202020204" pitchFamily="34" charset="0"/>
              <a:buChar char="•"/>
            </a:pPr>
            <a:r>
              <a:rPr lang="en-US" sz="2800" dirty="0">
                <a:solidFill>
                  <a:schemeClr val="bg1"/>
                </a:solidFill>
              </a:rPr>
              <a:t>Difficult to objectively prove - Carl Popper states a good theory is one which allows many </a:t>
            </a:r>
            <a:r>
              <a:rPr lang="en-US" sz="2800" dirty="0">
                <a:solidFill>
                  <a:srgbClr val="00B0F0"/>
                </a:solidFill>
              </a:rPr>
              <a:t>testable hypotheses.</a:t>
            </a:r>
          </a:p>
          <a:p>
            <a:pPr marL="457200" indent="-457200">
              <a:buFont typeface="Arial" panose="020B0604020202020204" pitchFamily="34" charset="0"/>
              <a:buChar char="•"/>
            </a:pPr>
            <a:endParaRPr lang="en-US" sz="1000" dirty="0">
              <a:solidFill>
                <a:schemeClr val="bg1"/>
              </a:solidFill>
            </a:endParaRPr>
          </a:p>
          <a:p>
            <a:pPr marL="457200" indent="-457200">
              <a:buFont typeface="Arial" panose="020B0604020202020204" pitchFamily="34" charset="0"/>
              <a:buChar char="•"/>
            </a:pPr>
            <a:r>
              <a:rPr lang="en-US" sz="2800" dirty="0">
                <a:solidFill>
                  <a:schemeClr val="bg1"/>
                </a:solidFill>
              </a:rPr>
              <a:t>The theory is susceptible to confirmation bias.</a:t>
            </a:r>
          </a:p>
          <a:p>
            <a:pPr marL="457200" indent="-457200">
              <a:buFont typeface="Arial" panose="020B0604020202020204" pitchFamily="34" charset="0"/>
              <a:buChar char="•"/>
            </a:pPr>
            <a:endParaRPr lang="en-US" sz="1000" dirty="0">
              <a:solidFill>
                <a:schemeClr val="bg1"/>
              </a:solidFill>
            </a:endParaRPr>
          </a:p>
          <a:p>
            <a:pPr marL="457200" indent="-457200">
              <a:buFont typeface="Arial" panose="020B0604020202020204" pitchFamily="34" charset="0"/>
              <a:buChar char="•"/>
            </a:pPr>
            <a:r>
              <a:rPr lang="en-US" sz="2800" dirty="0">
                <a:solidFill>
                  <a:schemeClr val="bg1"/>
                </a:solidFill>
              </a:rPr>
              <a:t>At a superficial level it can become a </a:t>
            </a:r>
            <a:r>
              <a:rPr lang="en-US" sz="2800" dirty="0">
                <a:solidFill>
                  <a:srgbClr val="00B0F0"/>
                </a:solidFill>
              </a:rPr>
              <a:t>‘self-fulfilling prophecy’ </a:t>
            </a:r>
            <a:r>
              <a:rPr lang="en-US" sz="2800" dirty="0">
                <a:solidFill>
                  <a:schemeClr val="bg1"/>
                </a:solidFill>
              </a:rPr>
              <a:t>if applied to modern stories.</a:t>
            </a:r>
          </a:p>
          <a:p>
            <a:pPr marL="457200" indent="-457200">
              <a:buFont typeface="Arial" panose="020B0604020202020204" pitchFamily="34" charset="0"/>
              <a:buChar char="•"/>
            </a:pPr>
            <a:endParaRPr lang="en-US" sz="1000" dirty="0">
              <a:solidFill>
                <a:schemeClr val="bg1"/>
              </a:solidFill>
            </a:endParaRPr>
          </a:p>
          <a:p>
            <a:pPr marL="457200" indent="-457200">
              <a:buFont typeface="Arial" panose="020B0604020202020204" pitchFamily="34" charset="0"/>
              <a:buChar char="•"/>
            </a:pPr>
            <a:r>
              <a:rPr lang="en-US" sz="2800" dirty="0">
                <a:solidFill>
                  <a:schemeClr val="bg1"/>
                </a:solidFill>
              </a:rPr>
              <a:t>Sharing much in common with Jungian psychology, it is difficult to test </a:t>
            </a:r>
            <a:r>
              <a:rPr lang="en-US" sz="2800" dirty="0">
                <a:solidFill>
                  <a:srgbClr val="00B0F0"/>
                </a:solidFill>
              </a:rPr>
              <a:t>empirically</a:t>
            </a:r>
            <a:r>
              <a:rPr lang="en-US" sz="2800" dirty="0">
                <a:solidFill>
                  <a:schemeClr val="bg1"/>
                </a:solidFill>
              </a:rPr>
              <a:t>.</a:t>
            </a:r>
          </a:p>
          <a:p>
            <a:pPr marL="457200" indent="-457200">
              <a:buFont typeface="Arial" panose="020B0604020202020204" pitchFamily="34" charset="0"/>
              <a:buChar char="•"/>
            </a:pPr>
            <a:endParaRPr lang="en-US" sz="1000" dirty="0">
              <a:solidFill>
                <a:schemeClr val="bg1"/>
              </a:solidFill>
            </a:endParaRPr>
          </a:p>
          <a:p>
            <a:pPr marL="457200" indent="-457200">
              <a:buFont typeface="Arial" panose="020B0604020202020204" pitchFamily="34" charset="0"/>
              <a:buChar char="•"/>
            </a:pPr>
            <a:r>
              <a:rPr lang="en-US" sz="2800" dirty="0">
                <a:solidFill>
                  <a:schemeClr val="bg1"/>
                </a:solidFill>
              </a:rPr>
              <a:t>Lefkowitz (1990) claims Campbell’s theory has a Western Christian bias and being male centric in orientation.</a:t>
            </a:r>
          </a:p>
          <a:p>
            <a:endParaRPr lang="en-GB" sz="2400" dirty="0">
              <a:solidFill>
                <a:schemeClr val="bg1"/>
              </a:solidFill>
            </a:endParaRPr>
          </a:p>
        </p:txBody>
      </p:sp>
    </p:spTree>
    <p:extLst>
      <p:ext uri="{BB962C8B-B14F-4D97-AF65-F5344CB8AC3E}">
        <p14:creationId xmlns:p14="http://schemas.microsoft.com/office/powerpoint/2010/main" val="20765543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18FD85F-B031-4359-956B-D3FBB1E7C234}"/>
              </a:ext>
            </a:extLst>
          </p:cNvPr>
          <p:cNvPicPr>
            <a:picLocks noChangeAspect="1"/>
          </p:cNvPicPr>
          <p:nvPr/>
        </p:nvPicPr>
        <p:blipFill>
          <a:blip r:embed="rId2"/>
          <a:stretch>
            <a:fillRect/>
          </a:stretch>
        </p:blipFill>
        <p:spPr>
          <a:xfrm>
            <a:off x="-215900" y="694759"/>
            <a:ext cx="12623800" cy="514562"/>
          </a:xfrm>
          <a:prstGeom prst="rect">
            <a:avLst/>
          </a:prstGeom>
        </p:spPr>
      </p:pic>
      <p:sp>
        <p:nvSpPr>
          <p:cNvPr id="3" name="TextBox 2">
            <a:extLst>
              <a:ext uri="{FF2B5EF4-FFF2-40B4-BE49-F238E27FC236}">
                <a16:creationId xmlns:a16="http://schemas.microsoft.com/office/drawing/2014/main" id="{3FEFF63A-4746-4810-995D-1E66F232F970}"/>
              </a:ext>
            </a:extLst>
          </p:cNvPr>
          <p:cNvSpPr txBox="1"/>
          <p:nvPr/>
        </p:nvSpPr>
        <p:spPr>
          <a:xfrm>
            <a:off x="195493" y="157433"/>
            <a:ext cx="9299212" cy="707886"/>
          </a:xfrm>
          <a:prstGeom prst="rect">
            <a:avLst/>
          </a:prstGeom>
          <a:noFill/>
        </p:spPr>
        <p:txBody>
          <a:bodyPr wrap="none" rtlCol="0">
            <a:spAutoFit/>
          </a:bodyPr>
          <a:lstStyle/>
          <a:p>
            <a:r>
              <a:rPr lang="en-GB" sz="4000" dirty="0">
                <a:solidFill>
                  <a:srgbClr val="FFC000"/>
                </a:solidFill>
                <a:latin typeface="+mj-lt"/>
              </a:rPr>
              <a:t>Evaluation of the Hero’s Journey Continued: </a:t>
            </a:r>
          </a:p>
        </p:txBody>
      </p:sp>
      <p:sp>
        <p:nvSpPr>
          <p:cNvPr id="7" name="TextBox 6">
            <a:extLst>
              <a:ext uri="{FF2B5EF4-FFF2-40B4-BE49-F238E27FC236}">
                <a16:creationId xmlns:a16="http://schemas.microsoft.com/office/drawing/2014/main" id="{1365C13C-4FB3-37C5-1B26-04E99BFB0FCF}"/>
              </a:ext>
            </a:extLst>
          </p:cNvPr>
          <p:cNvSpPr txBox="1"/>
          <p:nvPr/>
        </p:nvSpPr>
        <p:spPr>
          <a:xfrm>
            <a:off x="855980" y="1228397"/>
            <a:ext cx="9222740" cy="4708981"/>
          </a:xfrm>
          <a:prstGeom prst="rect">
            <a:avLst/>
          </a:prstGeom>
          <a:noFill/>
        </p:spPr>
        <p:txBody>
          <a:bodyPr wrap="square">
            <a:spAutoFit/>
          </a:bodyPr>
          <a:lstStyle/>
          <a:p>
            <a:r>
              <a:rPr lang="en-US" sz="2800" dirty="0">
                <a:solidFill>
                  <a:schemeClr val="bg1"/>
                </a:solidFill>
              </a:rPr>
              <a:t>Despite these issues, The hero’s Journey has successfully stimulated cross-fertilization and research into other disciplines such as:</a:t>
            </a:r>
          </a:p>
          <a:p>
            <a:pPr marL="457200" indent="-457200">
              <a:buFont typeface="Arial" panose="020B0604020202020204" pitchFamily="34" charset="0"/>
              <a:buChar char="•"/>
            </a:pPr>
            <a:endParaRPr lang="en-US" sz="2800" dirty="0">
              <a:solidFill>
                <a:schemeClr val="bg1"/>
              </a:solidFill>
            </a:endParaRPr>
          </a:p>
          <a:p>
            <a:pPr marL="457200" indent="-457200">
              <a:buFont typeface="Arial" panose="020B0604020202020204" pitchFamily="34" charset="0"/>
              <a:buChar char="•"/>
            </a:pPr>
            <a:r>
              <a:rPr lang="en-US" sz="2800" dirty="0">
                <a:solidFill>
                  <a:schemeClr val="bg1"/>
                </a:solidFill>
              </a:rPr>
              <a:t>Clinical therapy (e.g., Gordon 2009, Duffy 2010 &amp; Bray 2017, cited in Williams 2019)</a:t>
            </a:r>
          </a:p>
          <a:p>
            <a:pPr marL="457200" indent="-457200">
              <a:buFont typeface="Arial" panose="020B0604020202020204" pitchFamily="34" charset="0"/>
              <a:buChar char="•"/>
            </a:pPr>
            <a:endParaRPr lang="en-US" sz="1000" dirty="0">
              <a:solidFill>
                <a:schemeClr val="bg1"/>
              </a:solidFill>
            </a:endParaRPr>
          </a:p>
          <a:p>
            <a:pPr marL="457200" indent="-457200">
              <a:buFont typeface="Arial" panose="020B0604020202020204" pitchFamily="34" charset="0"/>
              <a:buChar char="•"/>
            </a:pPr>
            <a:r>
              <a:rPr lang="en-US" sz="2800" dirty="0" err="1">
                <a:solidFill>
                  <a:schemeClr val="bg1"/>
                </a:solidFill>
              </a:rPr>
              <a:t>Organisational</a:t>
            </a:r>
            <a:r>
              <a:rPr lang="en-US" sz="2800" dirty="0">
                <a:solidFill>
                  <a:schemeClr val="bg1"/>
                </a:solidFill>
              </a:rPr>
              <a:t> psychology (e.g., Allison &amp; Goethals, cited in Williams 2019).</a:t>
            </a:r>
          </a:p>
          <a:p>
            <a:pPr marL="457200" indent="-457200">
              <a:buFont typeface="Arial" panose="020B0604020202020204" pitchFamily="34" charset="0"/>
              <a:buChar char="•"/>
            </a:pPr>
            <a:endParaRPr lang="en-US" sz="1000" dirty="0">
              <a:solidFill>
                <a:schemeClr val="bg1"/>
              </a:solidFill>
            </a:endParaRPr>
          </a:p>
          <a:p>
            <a:pPr marL="457200" indent="-457200">
              <a:buFont typeface="Arial" panose="020B0604020202020204" pitchFamily="34" charset="0"/>
              <a:buChar char="•"/>
            </a:pPr>
            <a:r>
              <a:rPr lang="en-US" sz="2800" dirty="0">
                <a:solidFill>
                  <a:schemeClr val="bg1"/>
                </a:solidFill>
              </a:rPr>
              <a:t>Other examples listed by Williams (2019) include extreme fitness training, nursing &amp; personal development.</a:t>
            </a:r>
            <a:endParaRPr lang="en-GB" sz="2400" dirty="0">
              <a:solidFill>
                <a:schemeClr val="bg1"/>
              </a:solidFill>
            </a:endParaRPr>
          </a:p>
        </p:txBody>
      </p:sp>
    </p:spTree>
    <p:extLst>
      <p:ext uri="{BB962C8B-B14F-4D97-AF65-F5344CB8AC3E}">
        <p14:creationId xmlns:p14="http://schemas.microsoft.com/office/powerpoint/2010/main" val="31750539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18FD85F-B031-4359-956B-D3FBB1E7C234}"/>
              </a:ext>
            </a:extLst>
          </p:cNvPr>
          <p:cNvPicPr>
            <a:picLocks noChangeAspect="1"/>
          </p:cNvPicPr>
          <p:nvPr/>
        </p:nvPicPr>
        <p:blipFill>
          <a:blip r:embed="rId2"/>
          <a:stretch>
            <a:fillRect/>
          </a:stretch>
        </p:blipFill>
        <p:spPr>
          <a:xfrm>
            <a:off x="-215900" y="643959"/>
            <a:ext cx="12623800" cy="514562"/>
          </a:xfrm>
          <a:prstGeom prst="rect">
            <a:avLst/>
          </a:prstGeom>
        </p:spPr>
      </p:pic>
      <p:sp>
        <p:nvSpPr>
          <p:cNvPr id="3" name="TextBox 2">
            <a:extLst>
              <a:ext uri="{FF2B5EF4-FFF2-40B4-BE49-F238E27FC236}">
                <a16:creationId xmlns:a16="http://schemas.microsoft.com/office/drawing/2014/main" id="{3FEFF63A-4746-4810-995D-1E66F232F970}"/>
              </a:ext>
            </a:extLst>
          </p:cNvPr>
          <p:cNvSpPr txBox="1"/>
          <p:nvPr/>
        </p:nvSpPr>
        <p:spPr>
          <a:xfrm>
            <a:off x="643331" y="43795"/>
            <a:ext cx="3063403" cy="830997"/>
          </a:xfrm>
          <a:prstGeom prst="rect">
            <a:avLst/>
          </a:prstGeom>
          <a:noFill/>
        </p:spPr>
        <p:txBody>
          <a:bodyPr wrap="none" rtlCol="0">
            <a:spAutoFit/>
          </a:bodyPr>
          <a:lstStyle/>
          <a:p>
            <a:r>
              <a:rPr lang="en-GB" sz="4800" dirty="0">
                <a:solidFill>
                  <a:srgbClr val="FFC000"/>
                </a:solidFill>
                <a:latin typeface="+mj-lt"/>
              </a:rPr>
              <a:t>References:</a:t>
            </a:r>
          </a:p>
        </p:txBody>
      </p:sp>
      <p:sp>
        <p:nvSpPr>
          <p:cNvPr id="4" name="TextBox 3">
            <a:extLst>
              <a:ext uri="{FF2B5EF4-FFF2-40B4-BE49-F238E27FC236}">
                <a16:creationId xmlns:a16="http://schemas.microsoft.com/office/drawing/2014/main" id="{6A5EE032-DE14-4BDD-A8A9-20440AF15C52}"/>
              </a:ext>
            </a:extLst>
          </p:cNvPr>
          <p:cNvSpPr txBox="1"/>
          <p:nvPr/>
        </p:nvSpPr>
        <p:spPr>
          <a:xfrm flipH="1">
            <a:off x="165808" y="1355133"/>
            <a:ext cx="11619791" cy="421653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rPr>
              <a:t>Campbell, J. (1969) Lectures II.1.1 The Function of Myth (given at The </a:t>
            </a:r>
            <a:r>
              <a:rPr kumimoji="0" lang="en-US" sz="2400" b="0" i="0" u="none" strike="noStrike" kern="1200" cap="none" spc="0" normalizeH="0" baseline="0" noProof="0" dirty="0" err="1">
                <a:ln>
                  <a:noFill/>
                </a:ln>
                <a:solidFill>
                  <a:prstClr val="white"/>
                </a:solidFill>
                <a:effectLst/>
                <a:uLnTx/>
                <a:uFillTx/>
                <a:latin typeface="Calibri" panose="020F0502020204030204"/>
                <a:ea typeface="+mn-ea"/>
                <a:cs typeface="+mn-cs"/>
              </a:rPr>
              <a:t>Esalen</a:t>
            </a:r>
            <a:r>
              <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rPr>
              <a:t> Institute in August 1969).</a:t>
            </a:r>
          </a:p>
          <a:p>
            <a:endParaRPr lang="en-GB" sz="2400" dirty="0">
              <a:solidFill>
                <a:schemeClr val="bg1"/>
              </a:solidFill>
            </a:endParaRPr>
          </a:p>
          <a:p>
            <a:r>
              <a:rPr lang="en-GB" sz="2400" dirty="0">
                <a:solidFill>
                  <a:schemeClr val="bg1"/>
                </a:solidFill>
              </a:rPr>
              <a:t>Campbell, J. (1993). </a:t>
            </a:r>
            <a:r>
              <a:rPr lang="en-GB" sz="2400" i="1" dirty="0">
                <a:solidFill>
                  <a:schemeClr val="bg1"/>
                </a:solidFill>
              </a:rPr>
              <a:t>The Hero With a Thousand Faces</a:t>
            </a:r>
            <a:r>
              <a:rPr lang="en-GB" sz="2400" dirty="0">
                <a:solidFill>
                  <a:schemeClr val="bg1"/>
                </a:solidFill>
              </a:rPr>
              <a:t>. London: Fontana Press.</a:t>
            </a:r>
          </a:p>
          <a:p>
            <a:endParaRPr lang="en-GB" sz="2400" dirty="0">
              <a:solidFill>
                <a:schemeClr val="bg1"/>
              </a:solidFill>
            </a:endParaRPr>
          </a:p>
          <a:p>
            <a:r>
              <a:rPr lang="en-US" sz="2400" dirty="0">
                <a:solidFill>
                  <a:schemeClr val="bg1"/>
                </a:solidFill>
              </a:rPr>
              <a:t>Jung, C. G. (1959) </a:t>
            </a:r>
            <a:r>
              <a:rPr lang="en-US" sz="2400" i="1" dirty="0">
                <a:solidFill>
                  <a:schemeClr val="bg1"/>
                </a:solidFill>
              </a:rPr>
              <a:t>The Collective Works of C. G. Jung, The Archetypes &amp; the Collective Unconscious. </a:t>
            </a:r>
            <a:r>
              <a:rPr lang="en-US" sz="2400" dirty="0">
                <a:solidFill>
                  <a:schemeClr val="bg1"/>
                </a:solidFill>
              </a:rPr>
              <a:t>Vol. 9 Part 1. London: Routledge &amp; Kegan Paul Ltd.</a:t>
            </a:r>
          </a:p>
          <a:p>
            <a:endParaRPr lang="en-US" sz="2400" dirty="0">
              <a:solidFill>
                <a:schemeClr val="bg1"/>
              </a:solidFill>
            </a:endParaRPr>
          </a:p>
          <a:p>
            <a:r>
              <a:rPr lang="en-US" sz="2400" dirty="0">
                <a:solidFill>
                  <a:schemeClr val="bg1"/>
                </a:solidFill>
              </a:rPr>
              <a:t>Lefkowitz, M. R. (1990) The Myth of Joseph Campbell. The American Scholar. Vol. 59 (3) 429-434.</a:t>
            </a:r>
          </a:p>
          <a:p>
            <a:endParaRPr lang="en-US" sz="2800" dirty="0">
              <a:solidFill>
                <a:schemeClr val="bg1"/>
              </a:solidFill>
            </a:endParaRPr>
          </a:p>
        </p:txBody>
      </p:sp>
    </p:spTree>
    <p:extLst>
      <p:ext uri="{BB962C8B-B14F-4D97-AF65-F5344CB8AC3E}">
        <p14:creationId xmlns:p14="http://schemas.microsoft.com/office/powerpoint/2010/main" val="38801846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18FD85F-B031-4359-956B-D3FBB1E7C234}"/>
              </a:ext>
            </a:extLst>
          </p:cNvPr>
          <p:cNvPicPr>
            <a:picLocks noChangeAspect="1"/>
          </p:cNvPicPr>
          <p:nvPr/>
        </p:nvPicPr>
        <p:blipFill>
          <a:blip r:embed="rId2"/>
          <a:stretch>
            <a:fillRect/>
          </a:stretch>
        </p:blipFill>
        <p:spPr>
          <a:xfrm>
            <a:off x="-215900" y="643959"/>
            <a:ext cx="12623800" cy="514562"/>
          </a:xfrm>
          <a:prstGeom prst="rect">
            <a:avLst/>
          </a:prstGeom>
        </p:spPr>
      </p:pic>
      <p:sp>
        <p:nvSpPr>
          <p:cNvPr id="3" name="TextBox 2">
            <a:extLst>
              <a:ext uri="{FF2B5EF4-FFF2-40B4-BE49-F238E27FC236}">
                <a16:creationId xmlns:a16="http://schemas.microsoft.com/office/drawing/2014/main" id="{3FEFF63A-4746-4810-995D-1E66F232F970}"/>
              </a:ext>
            </a:extLst>
          </p:cNvPr>
          <p:cNvSpPr txBox="1"/>
          <p:nvPr/>
        </p:nvSpPr>
        <p:spPr>
          <a:xfrm>
            <a:off x="643331" y="43795"/>
            <a:ext cx="3063403" cy="830997"/>
          </a:xfrm>
          <a:prstGeom prst="rect">
            <a:avLst/>
          </a:prstGeom>
          <a:noFill/>
        </p:spPr>
        <p:txBody>
          <a:bodyPr wrap="none" rtlCol="0">
            <a:spAutoFit/>
          </a:bodyPr>
          <a:lstStyle/>
          <a:p>
            <a:r>
              <a:rPr lang="en-GB" sz="4800" dirty="0">
                <a:solidFill>
                  <a:srgbClr val="FFC000"/>
                </a:solidFill>
                <a:latin typeface="+mj-lt"/>
              </a:rPr>
              <a:t>References:</a:t>
            </a:r>
          </a:p>
        </p:txBody>
      </p:sp>
      <p:sp>
        <p:nvSpPr>
          <p:cNvPr id="4" name="TextBox 3">
            <a:extLst>
              <a:ext uri="{FF2B5EF4-FFF2-40B4-BE49-F238E27FC236}">
                <a16:creationId xmlns:a16="http://schemas.microsoft.com/office/drawing/2014/main" id="{6A5EE032-DE14-4BDD-A8A9-20440AF15C52}"/>
              </a:ext>
            </a:extLst>
          </p:cNvPr>
          <p:cNvSpPr txBox="1"/>
          <p:nvPr/>
        </p:nvSpPr>
        <p:spPr>
          <a:xfrm flipH="1">
            <a:off x="165808" y="1355133"/>
            <a:ext cx="11619791" cy="2739211"/>
          </a:xfrm>
          <a:prstGeom prst="rect">
            <a:avLst/>
          </a:prstGeom>
          <a:noFill/>
        </p:spPr>
        <p:txBody>
          <a:bodyPr wrap="square" rtlCol="0">
            <a:spAutoFit/>
          </a:bodyPr>
          <a:lstStyle/>
          <a:p>
            <a:r>
              <a:rPr lang="en-US" sz="2800" dirty="0">
                <a:solidFill>
                  <a:schemeClr val="bg1"/>
                </a:solidFill>
              </a:rPr>
              <a:t> </a:t>
            </a:r>
            <a:r>
              <a:rPr lang="en-US" sz="2400" dirty="0">
                <a:solidFill>
                  <a:schemeClr val="bg1"/>
                </a:solidFill>
              </a:rPr>
              <a:t>McLeod, S. (2018) Carl Jung. Available at:</a:t>
            </a:r>
          </a:p>
          <a:p>
            <a:r>
              <a:rPr lang="en-GB" sz="2400" dirty="0">
                <a:solidFill>
                  <a:schemeClr val="bg1"/>
                </a:solidFill>
                <a:hlinkClick r:id="rId3"/>
              </a:rPr>
              <a:t>https://www.simplypsychology.org/carl-jung.html</a:t>
            </a:r>
            <a:r>
              <a:rPr lang="en-GB" sz="2400" dirty="0">
                <a:solidFill>
                  <a:schemeClr val="bg1"/>
                </a:solidFill>
              </a:rPr>
              <a:t> [Accessed 5th May 2020]</a:t>
            </a:r>
          </a:p>
          <a:p>
            <a:endParaRPr lang="en-GB" sz="2400" dirty="0">
              <a:solidFill>
                <a:schemeClr val="bg1"/>
              </a:solidFill>
            </a:endParaRPr>
          </a:p>
          <a:p>
            <a:r>
              <a:rPr lang="en-GB" sz="2400" dirty="0">
                <a:solidFill>
                  <a:schemeClr val="bg1"/>
                </a:solidFill>
              </a:rPr>
              <a:t>Vogler, C. (1999). </a:t>
            </a:r>
            <a:r>
              <a:rPr lang="en-GB" sz="2400" i="1" dirty="0">
                <a:solidFill>
                  <a:schemeClr val="bg1"/>
                </a:solidFill>
              </a:rPr>
              <a:t>The Writer’s Journey. </a:t>
            </a:r>
            <a:r>
              <a:rPr lang="en-GB" sz="2400" dirty="0">
                <a:solidFill>
                  <a:schemeClr val="bg1"/>
                </a:solidFill>
              </a:rPr>
              <a:t>London:</a:t>
            </a:r>
            <a:r>
              <a:rPr lang="en-GB" sz="2400" i="1" dirty="0">
                <a:solidFill>
                  <a:schemeClr val="bg1"/>
                </a:solidFill>
              </a:rPr>
              <a:t> </a:t>
            </a:r>
            <a:r>
              <a:rPr lang="en-GB" sz="2400" dirty="0">
                <a:solidFill>
                  <a:schemeClr val="bg1"/>
                </a:solidFill>
              </a:rPr>
              <a:t>Pan Books.</a:t>
            </a:r>
          </a:p>
          <a:p>
            <a:endParaRPr lang="en-GB" sz="2400" dirty="0">
              <a:solidFill>
                <a:schemeClr val="bg1"/>
              </a:solidFill>
            </a:endParaRPr>
          </a:p>
          <a:p>
            <a:r>
              <a:rPr lang="en-GB" sz="2400" dirty="0">
                <a:solidFill>
                  <a:schemeClr val="bg1"/>
                </a:solidFill>
              </a:rPr>
              <a:t>Williams, C. (2019). The Hero’s Journey: A Mudmap for Change. </a:t>
            </a:r>
            <a:r>
              <a:rPr lang="en-GB" sz="2400" i="1" dirty="0">
                <a:solidFill>
                  <a:schemeClr val="bg1"/>
                </a:solidFill>
              </a:rPr>
              <a:t>Journal of Humanistic Psychology</a:t>
            </a:r>
            <a:r>
              <a:rPr lang="en-GB" sz="2400" dirty="0">
                <a:solidFill>
                  <a:schemeClr val="bg1"/>
                </a:solidFill>
              </a:rPr>
              <a:t> Vol. 59:4 522-539</a:t>
            </a:r>
          </a:p>
        </p:txBody>
      </p:sp>
    </p:spTree>
    <p:extLst>
      <p:ext uri="{BB962C8B-B14F-4D97-AF65-F5344CB8AC3E}">
        <p14:creationId xmlns:p14="http://schemas.microsoft.com/office/powerpoint/2010/main" val="2240268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2690170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76</TotalTime>
  <Words>1546</Words>
  <Application>Microsoft Office PowerPoint</Application>
  <PresentationFormat>Widescreen</PresentationFormat>
  <Paragraphs>177</Paragraphs>
  <Slides>27</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Andy Coard</dc:creator>
  <cp:lastModifiedBy>Andy Coard</cp:lastModifiedBy>
  <cp:revision>1</cp:revision>
  <dcterms:created xsi:type="dcterms:W3CDTF">2022-05-27T07:30:52Z</dcterms:created>
  <dcterms:modified xsi:type="dcterms:W3CDTF">2022-05-27T08:47:47Z</dcterms:modified>
</cp:coreProperties>
</file>