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8"/>
  </p:notesMasterIdLst>
  <p:sldIdLst>
    <p:sldId id="263" r:id="rId5"/>
    <p:sldId id="258" r:id="rId6"/>
    <p:sldId id="356" r:id="rId7"/>
    <p:sldId id="288" r:id="rId8"/>
    <p:sldId id="354" r:id="rId9"/>
    <p:sldId id="355" r:id="rId10"/>
    <p:sldId id="269" r:id="rId11"/>
    <p:sldId id="268" r:id="rId12"/>
    <p:sldId id="267" r:id="rId13"/>
    <p:sldId id="350" r:id="rId14"/>
    <p:sldId id="313" r:id="rId15"/>
    <p:sldId id="304" r:id="rId16"/>
    <p:sldId id="309" r:id="rId17"/>
    <p:sldId id="303" r:id="rId18"/>
    <p:sldId id="283" r:id="rId19"/>
    <p:sldId id="262" r:id="rId20"/>
    <p:sldId id="312" r:id="rId21"/>
    <p:sldId id="287" r:id="rId22"/>
    <p:sldId id="293" r:id="rId23"/>
    <p:sldId id="278" r:id="rId24"/>
    <p:sldId id="351" r:id="rId25"/>
    <p:sldId id="311" r:id="rId26"/>
    <p:sldId id="257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07E8C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595" autoAdjust="0"/>
    <p:restoredTop sz="96395" autoAdjust="0"/>
  </p:normalViewPr>
  <p:slideViewPr>
    <p:cSldViewPr snapToGrid="0" showGuides="1">
      <p:cViewPr varScale="1">
        <p:scale>
          <a:sx n="98" d="100"/>
          <a:sy n="98" d="100"/>
        </p:scale>
        <p:origin x="150" y="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85" d="100"/>
          <a:sy n="85" d="100"/>
        </p:scale>
        <p:origin x="2952" y="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AA00697-9901-476D-A449-984F60F21984}" type="doc">
      <dgm:prSet loTypeId="urn:microsoft.com/office/officeart/2005/8/layout/default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816A3E3-7D02-41DB-BBA3-43D1A069AEE9}">
      <dgm:prSet/>
      <dgm:spPr/>
      <dgm:t>
        <a:bodyPr/>
        <a:lstStyle/>
        <a:p>
          <a:r>
            <a:rPr lang="en-US" b="1" dirty="0"/>
            <a:t>Definition and purpose of referencing?</a:t>
          </a:r>
          <a:endParaRPr lang="en-US" dirty="0"/>
        </a:p>
      </dgm:t>
    </dgm:pt>
    <dgm:pt modelId="{121EF901-B215-4A4C-AE20-90824FAD9606}" type="parTrans" cxnId="{B1E1609F-B195-4A49-A925-7BA0CAAF4527}">
      <dgm:prSet/>
      <dgm:spPr/>
      <dgm:t>
        <a:bodyPr/>
        <a:lstStyle/>
        <a:p>
          <a:endParaRPr lang="en-US"/>
        </a:p>
      </dgm:t>
    </dgm:pt>
    <dgm:pt modelId="{E38FE0FB-EE71-4D8C-89D7-92539E15BF98}" type="sibTrans" cxnId="{B1E1609F-B195-4A49-A925-7BA0CAAF4527}">
      <dgm:prSet/>
      <dgm:spPr/>
      <dgm:t>
        <a:bodyPr/>
        <a:lstStyle/>
        <a:p>
          <a:endParaRPr lang="en-US"/>
        </a:p>
      </dgm:t>
    </dgm:pt>
    <dgm:pt modelId="{44AAE7E6-836B-442A-8B7C-1A1D90380A2C}">
      <dgm:prSet/>
      <dgm:spPr/>
      <dgm:t>
        <a:bodyPr/>
        <a:lstStyle/>
        <a:p>
          <a:r>
            <a:rPr lang="en-GB" b="1" dirty="0"/>
            <a:t>When to reference</a:t>
          </a:r>
          <a:endParaRPr lang="en-US" dirty="0"/>
        </a:p>
      </dgm:t>
    </dgm:pt>
    <dgm:pt modelId="{35BF8453-BBF1-420B-9C66-52ED2D01822B}" type="parTrans" cxnId="{B98B5F25-32FA-42A3-B7B2-C1EBDCD80A4B}">
      <dgm:prSet/>
      <dgm:spPr/>
      <dgm:t>
        <a:bodyPr/>
        <a:lstStyle/>
        <a:p>
          <a:endParaRPr lang="en-US"/>
        </a:p>
      </dgm:t>
    </dgm:pt>
    <dgm:pt modelId="{67549AC3-C1E2-4AB5-8AD4-C426553EAC54}" type="sibTrans" cxnId="{B98B5F25-32FA-42A3-B7B2-C1EBDCD80A4B}">
      <dgm:prSet/>
      <dgm:spPr/>
      <dgm:t>
        <a:bodyPr/>
        <a:lstStyle/>
        <a:p>
          <a:endParaRPr lang="en-US"/>
        </a:p>
      </dgm:t>
    </dgm:pt>
    <dgm:pt modelId="{D429006A-CFDD-4C6B-BF47-6A35494FC806}">
      <dgm:prSet/>
      <dgm:spPr/>
      <dgm:t>
        <a:bodyPr/>
        <a:lstStyle/>
        <a:p>
          <a:r>
            <a:rPr lang="en-US" dirty="0"/>
            <a:t>In-text citations </a:t>
          </a:r>
        </a:p>
      </dgm:t>
    </dgm:pt>
    <dgm:pt modelId="{9ACC6316-75D2-4115-BCFE-D5ED7477AD60}" type="parTrans" cxnId="{0788402C-3B56-4264-AC65-6F3A2FB155E0}">
      <dgm:prSet/>
      <dgm:spPr/>
      <dgm:t>
        <a:bodyPr/>
        <a:lstStyle/>
        <a:p>
          <a:endParaRPr lang="en-US"/>
        </a:p>
      </dgm:t>
    </dgm:pt>
    <dgm:pt modelId="{3E8139ED-70F5-4F39-AAF6-7A949465BBDA}" type="sibTrans" cxnId="{0788402C-3B56-4264-AC65-6F3A2FB155E0}">
      <dgm:prSet/>
      <dgm:spPr/>
      <dgm:t>
        <a:bodyPr/>
        <a:lstStyle/>
        <a:p>
          <a:endParaRPr lang="en-US"/>
        </a:p>
      </dgm:t>
    </dgm:pt>
    <dgm:pt modelId="{A1273385-3E01-4431-BA97-9D42D0322E45}">
      <dgm:prSet/>
      <dgm:spPr/>
      <dgm:t>
        <a:bodyPr/>
        <a:lstStyle/>
        <a:p>
          <a:r>
            <a:rPr lang="en-GB" b="1" dirty="0"/>
            <a:t>Other Resources and Reference list</a:t>
          </a:r>
          <a:endParaRPr lang="en-US" dirty="0"/>
        </a:p>
      </dgm:t>
    </dgm:pt>
    <dgm:pt modelId="{C7AC9B50-1FD6-4D42-B5D7-839693879513}" type="parTrans" cxnId="{BB3309C6-32F6-4236-80AE-0B0145DDECC7}">
      <dgm:prSet/>
      <dgm:spPr/>
      <dgm:t>
        <a:bodyPr/>
        <a:lstStyle/>
        <a:p>
          <a:endParaRPr lang="en-US"/>
        </a:p>
      </dgm:t>
    </dgm:pt>
    <dgm:pt modelId="{E1CB0384-424E-4460-9231-34A808A4547C}" type="sibTrans" cxnId="{BB3309C6-32F6-4236-80AE-0B0145DDECC7}">
      <dgm:prSet/>
      <dgm:spPr/>
      <dgm:t>
        <a:bodyPr/>
        <a:lstStyle/>
        <a:p>
          <a:endParaRPr lang="en-US"/>
        </a:p>
      </dgm:t>
    </dgm:pt>
    <dgm:pt modelId="{CD40F5B1-508C-47BE-BCEE-934894A3FE90}">
      <dgm:prSet/>
      <dgm:spPr/>
      <dgm:t>
        <a:bodyPr/>
        <a:lstStyle/>
        <a:p>
          <a:r>
            <a:rPr lang="en-US" b="1" dirty="0"/>
            <a:t>Group activity and examples</a:t>
          </a:r>
          <a:endParaRPr lang="en-US" dirty="0"/>
        </a:p>
      </dgm:t>
    </dgm:pt>
    <dgm:pt modelId="{B60895B4-A41F-49B4-97C8-4150C9EEA577}" type="parTrans" cxnId="{FB9CECE9-C22B-448D-9B73-1F8542EC90A9}">
      <dgm:prSet/>
      <dgm:spPr/>
      <dgm:t>
        <a:bodyPr/>
        <a:lstStyle/>
        <a:p>
          <a:endParaRPr lang="en-US"/>
        </a:p>
      </dgm:t>
    </dgm:pt>
    <dgm:pt modelId="{5912A8E4-8A2C-4EE5-A44E-DB155E372ED3}" type="sibTrans" cxnId="{FB9CECE9-C22B-448D-9B73-1F8542EC90A9}">
      <dgm:prSet/>
      <dgm:spPr/>
      <dgm:t>
        <a:bodyPr/>
        <a:lstStyle/>
        <a:p>
          <a:endParaRPr lang="en-US"/>
        </a:p>
      </dgm:t>
    </dgm:pt>
    <dgm:pt modelId="{5F4AA8E2-EA5D-4ED9-B953-F8EFA51C78CD}">
      <dgm:prSet/>
      <dgm:spPr/>
      <dgm:t>
        <a:bodyPr/>
        <a:lstStyle/>
        <a:p>
          <a:r>
            <a:rPr lang="en-US" b="1" dirty="0"/>
            <a:t>Reference guide and  Infoskills Modules</a:t>
          </a:r>
          <a:endParaRPr lang="en-US" dirty="0"/>
        </a:p>
      </dgm:t>
    </dgm:pt>
    <dgm:pt modelId="{FF49D20D-6ACE-4EE3-AF7C-E42928C3EE78}" type="parTrans" cxnId="{CF59CF0E-4454-489F-8A4A-408AE94F2DAC}">
      <dgm:prSet/>
      <dgm:spPr/>
      <dgm:t>
        <a:bodyPr/>
        <a:lstStyle/>
        <a:p>
          <a:endParaRPr lang="en-US"/>
        </a:p>
      </dgm:t>
    </dgm:pt>
    <dgm:pt modelId="{7DEAA0DE-F771-4D6E-B4C0-E1FC1FCA724E}" type="sibTrans" cxnId="{CF59CF0E-4454-489F-8A4A-408AE94F2DAC}">
      <dgm:prSet/>
      <dgm:spPr/>
      <dgm:t>
        <a:bodyPr/>
        <a:lstStyle/>
        <a:p>
          <a:endParaRPr lang="en-US"/>
        </a:p>
      </dgm:t>
    </dgm:pt>
    <dgm:pt modelId="{EB39F300-4889-4CC7-A5E5-5B1405881F5E}">
      <dgm:prSet/>
      <dgm:spPr/>
      <dgm:t>
        <a:bodyPr/>
        <a:lstStyle/>
        <a:p>
          <a:r>
            <a:rPr lang="en-US" b="1" dirty="0"/>
            <a:t>Further Support and </a:t>
          </a:r>
        </a:p>
        <a:p>
          <a:r>
            <a:rPr lang="en-US" b="1" dirty="0"/>
            <a:t>Questions?</a:t>
          </a:r>
          <a:endParaRPr lang="en-US" dirty="0"/>
        </a:p>
      </dgm:t>
    </dgm:pt>
    <dgm:pt modelId="{F9016455-3327-4586-AECF-47C9BFC48F2C}" type="parTrans" cxnId="{6CA3A20F-3952-46E3-8A1A-48AF4D31667C}">
      <dgm:prSet/>
      <dgm:spPr/>
      <dgm:t>
        <a:bodyPr/>
        <a:lstStyle/>
        <a:p>
          <a:endParaRPr lang="en-US"/>
        </a:p>
      </dgm:t>
    </dgm:pt>
    <dgm:pt modelId="{F37714B7-DF1F-4BD8-93F2-53C99EEA2209}" type="sibTrans" cxnId="{6CA3A20F-3952-46E3-8A1A-48AF4D31667C}">
      <dgm:prSet/>
      <dgm:spPr/>
      <dgm:t>
        <a:bodyPr/>
        <a:lstStyle/>
        <a:p>
          <a:endParaRPr lang="en-US"/>
        </a:p>
      </dgm:t>
    </dgm:pt>
    <dgm:pt modelId="{E8806AAB-018A-4441-BAAD-CECCC375ED3E}" type="pres">
      <dgm:prSet presAssocID="{5AA00697-9901-476D-A449-984F60F21984}" presName="diagram" presStyleCnt="0">
        <dgm:presLayoutVars>
          <dgm:dir/>
          <dgm:resizeHandles val="exact"/>
        </dgm:presLayoutVars>
      </dgm:prSet>
      <dgm:spPr/>
    </dgm:pt>
    <dgm:pt modelId="{69FCF5CB-9C64-4CDF-8165-5993DE70E0A5}" type="pres">
      <dgm:prSet presAssocID="{B816A3E3-7D02-41DB-BBA3-43D1A069AEE9}" presName="node" presStyleLbl="node1" presStyleIdx="0" presStyleCnt="7">
        <dgm:presLayoutVars>
          <dgm:bulletEnabled val="1"/>
        </dgm:presLayoutVars>
      </dgm:prSet>
      <dgm:spPr/>
    </dgm:pt>
    <dgm:pt modelId="{BE94769E-5A73-434C-BFC1-04073EC17F5F}" type="pres">
      <dgm:prSet presAssocID="{E38FE0FB-EE71-4D8C-89D7-92539E15BF98}" presName="sibTrans" presStyleCnt="0"/>
      <dgm:spPr/>
    </dgm:pt>
    <dgm:pt modelId="{F5EB61F9-FC6B-465A-B0FE-6CFF34762575}" type="pres">
      <dgm:prSet presAssocID="{44AAE7E6-836B-442A-8B7C-1A1D90380A2C}" presName="node" presStyleLbl="node1" presStyleIdx="1" presStyleCnt="7">
        <dgm:presLayoutVars>
          <dgm:bulletEnabled val="1"/>
        </dgm:presLayoutVars>
      </dgm:prSet>
      <dgm:spPr/>
    </dgm:pt>
    <dgm:pt modelId="{A1FDD4FA-F197-495E-AFC2-D7C322F49569}" type="pres">
      <dgm:prSet presAssocID="{67549AC3-C1E2-4AB5-8AD4-C426553EAC54}" presName="sibTrans" presStyleCnt="0"/>
      <dgm:spPr/>
    </dgm:pt>
    <dgm:pt modelId="{4F677104-F5F1-4865-97E6-17EC21F01F5D}" type="pres">
      <dgm:prSet presAssocID="{D429006A-CFDD-4C6B-BF47-6A35494FC806}" presName="node" presStyleLbl="node1" presStyleIdx="2" presStyleCnt="7">
        <dgm:presLayoutVars>
          <dgm:bulletEnabled val="1"/>
        </dgm:presLayoutVars>
      </dgm:prSet>
      <dgm:spPr/>
    </dgm:pt>
    <dgm:pt modelId="{E3B2E173-E1B4-414E-91A3-A6D23211553F}" type="pres">
      <dgm:prSet presAssocID="{3E8139ED-70F5-4F39-AAF6-7A949465BBDA}" presName="sibTrans" presStyleCnt="0"/>
      <dgm:spPr/>
    </dgm:pt>
    <dgm:pt modelId="{4DD24595-10F4-45EC-9016-E0C7648419D2}" type="pres">
      <dgm:prSet presAssocID="{A1273385-3E01-4431-BA97-9D42D0322E45}" presName="node" presStyleLbl="node1" presStyleIdx="3" presStyleCnt="7">
        <dgm:presLayoutVars>
          <dgm:bulletEnabled val="1"/>
        </dgm:presLayoutVars>
      </dgm:prSet>
      <dgm:spPr/>
    </dgm:pt>
    <dgm:pt modelId="{57D79934-4B08-422F-B99C-D1BB82FE43F1}" type="pres">
      <dgm:prSet presAssocID="{E1CB0384-424E-4460-9231-34A808A4547C}" presName="sibTrans" presStyleCnt="0"/>
      <dgm:spPr/>
    </dgm:pt>
    <dgm:pt modelId="{114C142E-2642-4564-9EDC-8EE78B936849}" type="pres">
      <dgm:prSet presAssocID="{CD40F5B1-508C-47BE-BCEE-934894A3FE90}" presName="node" presStyleLbl="node1" presStyleIdx="4" presStyleCnt="7">
        <dgm:presLayoutVars>
          <dgm:bulletEnabled val="1"/>
        </dgm:presLayoutVars>
      </dgm:prSet>
      <dgm:spPr/>
    </dgm:pt>
    <dgm:pt modelId="{25BB1904-DDFA-4428-800C-5E93D27D8E25}" type="pres">
      <dgm:prSet presAssocID="{5912A8E4-8A2C-4EE5-A44E-DB155E372ED3}" presName="sibTrans" presStyleCnt="0"/>
      <dgm:spPr/>
    </dgm:pt>
    <dgm:pt modelId="{9EC19D52-F4E0-4947-B6AD-0EF32A84959E}" type="pres">
      <dgm:prSet presAssocID="{5F4AA8E2-EA5D-4ED9-B953-F8EFA51C78CD}" presName="node" presStyleLbl="node1" presStyleIdx="5" presStyleCnt="7">
        <dgm:presLayoutVars>
          <dgm:bulletEnabled val="1"/>
        </dgm:presLayoutVars>
      </dgm:prSet>
      <dgm:spPr/>
    </dgm:pt>
    <dgm:pt modelId="{811C57EC-F5E8-4360-AFB7-E3E5DE692363}" type="pres">
      <dgm:prSet presAssocID="{7DEAA0DE-F771-4D6E-B4C0-E1FC1FCA724E}" presName="sibTrans" presStyleCnt="0"/>
      <dgm:spPr/>
    </dgm:pt>
    <dgm:pt modelId="{4C88D68F-BAD6-4EAD-A088-E6038B8C5BE7}" type="pres">
      <dgm:prSet presAssocID="{EB39F300-4889-4CC7-A5E5-5B1405881F5E}" presName="node" presStyleLbl="node1" presStyleIdx="6" presStyleCnt="7">
        <dgm:presLayoutVars>
          <dgm:bulletEnabled val="1"/>
        </dgm:presLayoutVars>
      </dgm:prSet>
      <dgm:spPr/>
    </dgm:pt>
  </dgm:ptLst>
  <dgm:cxnLst>
    <dgm:cxn modelId="{CF59CF0E-4454-489F-8A4A-408AE94F2DAC}" srcId="{5AA00697-9901-476D-A449-984F60F21984}" destId="{5F4AA8E2-EA5D-4ED9-B953-F8EFA51C78CD}" srcOrd="5" destOrd="0" parTransId="{FF49D20D-6ACE-4EE3-AF7C-E42928C3EE78}" sibTransId="{7DEAA0DE-F771-4D6E-B4C0-E1FC1FCA724E}"/>
    <dgm:cxn modelId="{6CA3A20F-3952-46E3-8A1A-48AF4D31667C}" srcId="{5AA00697-9901-476D-A449-984F60F21984}" destId="{EB39F300-4889-4CC7-A5E5-5B1405881F5E}" srcOrd="6" destOrd="0" parTransId="{F9016455-3327-4586-AECF-47C9BFC48F2C}" sibTransId="{F37714B7-DF1F-4BD8-93F2-53C99EEA2209}"/>
    <dgm:cxn modelId="{B98B5F25-32FA-42A3-B7B2-C1EBDCD80A4B}" srcId="{5AA00697-9901-476D-A449-984F60F21984}" destId="{44AAE7E6-836B-442A-8B7C-1A1D90380A2C}" srcOrd="1" destOrd="0" parTransId="{35BF8453-BBF1-420B-9C66-52ED2D01822B}" sibTransId="{67549AC3-C1E2-4AB5-8AD4-C426553EAC54}"/>
    <dgm:cxn modelId="{0788402C-3B56-4264-AC65-6F3A2FB155E0}" srcId="{5AA00697-9901-476D-A449-984F60F21984}" destId="{D429006A-CFDD-4C6B-BF47-6A35494FC806}" srcOrd="2" destOrd="0" parTransId="{9ACC6316-75D2-4115-BCFE-D5ED7477AD60}" sibTransId="{3E8139ED-70F5-4F39-AAF6-7A949465BBDA}"/>
    <dgm:cxn modelId="{8F7E8A6E-AA57-4626-BA15-80036770E0F3}" type="presOf" srcId="{44AAE7E6-836B-442A-8B7C-1A1D90380A2C}" destId="{F5EB61F9-FC6B-465A-B0FE-6CFF34762575}" srcOrd="0" destOrd="0" presId="urn:microsoft.com/office/officeart/2005/8/layout/default"/>
    <dgm:cxn modelId="{BD27D974-8E94-4193-BD5E-D4338C5F3347}" type="presOf" srcId="{5AA00697-9901-476D-A449-984F60F21984}" destId="{E8806AAB-018A-4441-BAAD-CECCC375ED3E}" srcOrd="0" destOrd="0" presId="urn:microsoft.com/office/officeart/2005/8/layout/default"/>
    <dgm:cxn modelId="{31A7AF87-EE27-48B0-AAFA-6005E8963714}" type="presOf" srcId="{CD40F5B1-508C-47BE-BCEE-934894A3FE90}" destId="{114C142E-2642-4564-9EDC-8EE78B936849}" srcOrd="0" destOrd="0" presId="urn:microsoft.com/office/officeart/2005/8/layout/default"/>
    <dgm:cxn modelId="{72626999-27C7-41B5-9EBD-93491452AA55}" type="presOf" srcId="{D429006A-CFDD-4C6B-BF47-6A35494FC806}" destId="{4F677104-F5F1-4865-97E6-17EC21F01F5D}" srcOrd="0" destOrd="0" presId="urn:microsoft.com/office/officeart/2005/8/layout/default"/>
    <dgm:cxn modelId="{B1E1609F-B195-4A49-A925-7BA0CAAF4527}" srcId="{5AA00697-9901-476D-A449-984F60F21984}" destId="{B816A3E3-7D02-41DB-BBA3-43D1A069AEE9}" srcOrd="0" destOrd="0" parTransId="{121EF901-B215-4A4C-AE20-90824FAD9606}" sibTransId="{E38FE0FB-EE71-4D8C-89D7-92539E15BF98}"/>
    <dgm:cxn modelId="{3EA049B0-820C-4C3D-A82D-8E231AE869D1}" type="presOf" srcId="{A1273385-3E01-4431-BA97-9D42D0322E45}" destId="{4DD24595-10F4-45EC-9016-E0C7648419D2}" srcOrd="0" destOrd="0" presId="urn:microsoft.com/office/officeart/2005/8/layout/default"/>
    <dgm:cxn modelId="{BB3309C6-32F6-4236-80AE-0B0145DDECC7}" srcId="{5AA00697-9901-476D-A449-984F60F21984}" destId="{A1273385-3E01-4431-BA97-9D42D0322E45}" srcOrd="3" destOrd="0" parTransId="{C7AC9B50-1FD6-4D42-B5D7-839693879513}" sibTransId="{E1CB0384-424E-4460-9231-34A808A4547C}"/>
    <dgm:cxn modelId="{1F852FDA-3DD9-419D-8935-709C452DB30C}" type="presOf" srcId="{B816A3E3-7D02-41DB-BBA3-43D1A069AEE9}" destId="{69FCF5CB-9C64-4CDF-8165-5993DE70E0A5}" srcOrd="0" destOrd="0" presId="urn:microsoft.com/office/officeart/2005/8/layout/default"/>
    <dgm:cxn modelId="{FB9CECE9-C22B-448D-9B73-1F8542EC90A9}" srcId="{5AA00697-9901-476D-A449-984F60F21984}" destId="{CD40F5B1-508C-47BE-BCEE-934894A3FE90}" srcOrd="4" destOrd="0" parTransId="{B60895B4-A41F-49B4-97C8-4150C9EEA577}" sibTransId="{5912A8E4-8A2C-4EE5-A44E-DB155E372ED3}"/>
    <dgm:cxn modelId="{A4552FEA-13D3-454E-9DD1-C4CBFBA21E4F}" type="presOf" srcId="{5F4AA8E2-EA5D-4ED9-B953-F8EFA51C78CD}" destId="{9EC19D52-F4E0-4947-B6AD-0EF32A84959E}" srcOrd="0" destOrd="0" presId="urn:microsoft.com/office/officeart/2005/8/layout/default"/>
    <dgm:cxn modelId="{7E8990F9-7FD8-45F2-8F3D-59FF49836326}" type="presOf" srcId="{EB39F300-4889-4CC7-A5E5-5B1405881F5E}" destId="{4C88D68F-BAD6-4EAD-A088-E6038B8C5BE7}" srcOrd="0" destOrd="0" presId="urn:microsoft.com/office/officeart/2005/8/layout/default"/>
    <dgm:cxn modelId="{6C2BBD9F-C340-497E-A446-A1F9CBDA925B}" type="presParOf" srcId="{E8806AAB-018A-4441-BAAD-CECCC375ED3E}" destId="{69FCF5CB-9C64-4CDF-8165-5993DE70E0A5}" srcOrd="0" destOrd="0" presId="urn:microsoft.com/office/officeart/2005/8/layout/default"/>
    <dgm:cxn modelId="{E9AA4AFA-4DC1-4079-8848-15539BFC3920}" type="presParOf" srcId="{E8806AAB-018A-4441-BAAD-CECCC375ED3E}" destId="{BE94769E-5A73-434C-BFC1-04073EC17F5F}" srcOrd="1" destOrd="0" presId="urn:microsoft.com/office/officeart/2005/8/layout/default"/>
    <dgm:cxn modelId="{BB1D9E5E-1F9E-46C7-9BBC-7E947F0175D6}" type="presParOf" srcId="{E8806AAB-018A-4441-BAAD-CECCC375ED3E}" destId="{F5EB61F9-FC6B-465A-B0FE-6CFF34762575}" srcOrd="2" destOrd="0" presId="urn:microsoft.com/office/officeart/2005/8/layout/default"/>
    <dgm:cxn modelId="{58F540CC-A288-4A0B-A44A-5FAF37BF10E3}" type="presParOf" srcId="{E8806AAB-018A-4441-BAAD-CECCC375ED3E}" destId="{A1FDD4FA-F197-495E-AFC2-D7C322F49569}" srcOrd="3" destOrd="0" presId="urn:microsoft.com/office/officeart/2005/8/layout/default"/>
    <dgm:cxn modelId="{EC762060-4B14-45CB-86C9-50E8F9217916}" type="presParOf" srcId="{E8806AAB-018A-4441-BAAD-CECCC375ED3E}" destId="{4F677104-F5F1-4865-97E6-17EC21F01F5D}" srcOrd="4" destOrd="0" presId="urn:microsoft.com/office/officeart/2005/8/layout/default"/>
    <dgm:cxn modelId="{90FAF7D6-2D7A-4AC4-80C9-1DDE97412D9B}" type="presParOf" srcId="{E8806AAB-018A-4441-BAAD-CECCC375ED3E}" destId="{E3B2E173-E1B4-414E-91A3-A6D23211553F}" srcOrd="5" destOrd="0" presId="urn:microsoft.com/office/officeart/2005/8/layout/default"/>
    <dgm:cxn modelId="{2931D802-4459-47A1-90C5-80E2163F7AA4}" type="presParOf" srcId="{E8806AAB-018A-4441-BAAD-CECCC375ED3E}" destId="{4DD24595-10F4-45EC-9016-E0C7648419D2}" srcOrd="6" destOrd="0" presId="urn:microsoft.com/office/officeart/2005/8/layout/default"/>
    <dgm:cxn modelId="{270CC0F0-87E6-4609-AF49-C23ECFB7DE0D}" type="presParOf" srcId="{E8806AAB-018A-4441-BAAD-CECCC375ED3E}" destId="{57D79934-4B08-422F-B99C-D1BB82FE43F1}" srcOrd="7" destOrd="0" presId="urn:microsoft.com/office/officeart/2005/8/layout/default"/>
    <dgm:cxn modelId="{300C006C-E7C7-41F3-AAAC-655FEB8AE278}" type="presParOf" srcId="{E8806AAB-018A-4441-BAAD-CECCC375ED3E}" destId="{114C142E-2642-4564-9EDC-8EE78B936849}" srcOrd="8" destOrd="0" presId="urn:microsoft.com/office/officeart/2005/8/layout/default"/>
    <dgm:cxn modelId="{EABE4D95-6665-4013-8D7E-D5BE661AEF17}" type="presParOf" srcId="{E8806AAB-018A-4441-BAAD-CECCC375ED3E}" destId="{25BB1904-DDFA-4428-800C-5E93D27D8E25}" srcOrd="9" destOrd="0" presId="urn:microsoft.com/office/officeart/2005/8/layout/default"/>
    <dgm:cxn modelId="{5A83206B-E2B1-4B11-B446-F7C3FEF9A32D}" type="presParOf" srcId="{E8806AAB-018A-4441-BAAD-CECCC375ED3E}" destId="{9EC19D52-F4E0-4947-B6AD-0EF32A84959E}" srcOrd="10" destOrd="0" presId="urn:microsoft.com/office/officeart/2005/8/layout/default"/>
    <dgm:cxn modelId="{0EC8D8C6-9E88-4F8B-9810-2FE4674E642A}" type="presParOf" srcId="{E8806AAB-018A-4441-BAAD-CECCC375ED3E}" destId="{811C57EC-F5E8-4360-AFB7-E3E5DE692363}" srcOrd="11" destOrd="0" presId="urn:microsoft.com/office/officeart/2005/8/layout/default"/>
    <dgm:cxn modelId="{1B29259D-D043-4A22-B29E-F89D65D4FF69}" type="presParOf" srcId="{E8806AAB-018A-4441-BAAD-CECCC375ED3E}" destId="{4C88D68F-BAD6-4EAD-A088-E6038B8C5BE7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FCF5CB-9C64-4CDF-8165-5993DE70E0A5}">
      <dsp:nvSpPr>
        <dsp:cNvPr id="0" name=""/>
        <dsp:cNvSpPr/>
      </dsp:nvSpPr>
      <dsp:spPr>
        <a:xfrm>
          <a:off x="3162" y="656095"/>
          <a:ext cx="2509114" cy="150546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 dirty="0"/>
            <a:t>Definition and purpose of referencing?</a:t>
          </a:r>
          <a:endParaRPr lang="en-US" sz="2700" kern="1200" dirty="0"/>
        </a:p>
      </dsp:txBody>
      <dsp:txXfrm>
        <a:off x="3162" y="656095"/>
        <a:ext cx="2509114" cy="1505468"/>
      </dsp:txXfrm>
    </dsp:sp>
    <dsp:sp modelId="{F5EB61F9-FC6B-465A-B0FE-6CFF34762575}">
      <dsp:nvSpPr>
        <dsp:cNvPr id="0" name=""/>
        <dsp:cNvSpPr/>
      </dsp:nvSpPr>
      <dsp:spPr>
        <a:xfrm>
          <a:off x="2763188" y="656095"/>
          <a:ext cx="2509114" cy="150546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/>
            <a:t>When to reference</a:t>
          </a:r>
          <a:endParaRPr lang="en-US" sz="2700" kern="1200" dirty="0"/>
        </a:p>
      </dsp:txBody>
      <dsp:txXfrm>
        <a:off x="2763188" y="656095"/>
        <a:ext cx="2509114" cy="1505468"/>
      </dsp:txXfrm>
    </dsp:sp>
    <dsp:sp modelId="{4F677104-F5F1-4865-97E6-17EC21F01F5D}">
      <dsp:nvSpPr>
        <dsp:cNvPr id="0" name=""/>
        <dsp:cNvSpPr/>
      </dsp:nvSpPr>
      <dsp:spPr>
        <a:xfrm>
          <a:off x="5523214" y="656095"/>
          <a:ext cx="2509114" cy="150546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In-text citations </a:t>
          </a:r>
        </a:p>
      </dsp:txBody>
      <dsp:txXfrm>
        <a:off x="5523214" y="656095"/>
        <a:ext cx="2509114" cy="1505468"/>
      </dsp:txXfrm>
    </dsp:sp>
    <dsp:sp modelId="{4DD24595-10F4-45EC-9016-E0C7648419D2}">
      <dsp:nvSpPr>
        <dsp:cNvPr id="0" name=""/>
        <dsp:cNvSpPr/>
      </dsp:nvSpPr>
      <dsp:spPr>
        <a:xfrm>
          <a:off x="8283240" y="656095"/>
          <a:ext cx="2509114" cy="150546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/>
            <a:t>Other Resources and Reference list</a:t>
          </a:r>
          <a:endParaRPr lang="en-US" sz="2700" kern="1200" dirty="0"/>
        </a:p>
      </dsp:txBody>
      <dsp:txXfrm>
        <a:off x="8283240" y="656095"/>
        <a:ext cx="2509114" cy="1505468"/>
      </dsp:txXfrm>
    </dsp:sp>
    <dsp:sp modelId="{114C142E-2642-4564-9EDC-8EE78B936849}">
      <dsp:nvSpPr>
        <dsp:cNvPr id="0" name=""/>
        <dsp:cNvSpPr/>
      </dsp:nvSpPr>
      <dsp:spPr>
        <a:xfrm>
          <a:off x="1383175" y="2412475"/>
          <a:ext cx="2509114" cy="150546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 dirty="0"/>
            <a:t>Group activity and examples</a:t>
          </a:r>
          <a:endParaRPr lang="en-US" sz="2700" kern="1200" dirty="0"/>
        </a:p>
      </dsp:txBody>
      <dsp:txXfrm>
        <a:off x="1383175" y="2412475"/>
        <a:ext cx="2509114" cy="1505468"/>
      </dsp:txXfrm>
    </dsp:sp>
    <dsp:sp modelId="{9EC19D52-F4E0-4947-B6AD-0EF32A84959E}">
      <dsp:nvSpPr>
        <dsp:cNvPr id="0" name=""/>
        <dsp:cNvSpPr/>
      </dsp:nvSpPr>
      <dsp:spPr>
        <a:xfrm>
          <a:off x="4143201" y="2412475"/>
          <a:ext cx="2509114" cy="150546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 dirty="0"/>
            <a:t>Reference guide and  Infoskills Modules</a:t>
          </a:r>
          <a:endParaRPr lang="en-US" sz="2700" kern="1200" dirty="0"/>
        </a:p>
      </dsp:txBody>
      <dsp:txXfrm>
        <a:off x="4143201" y="2412475"/>
        <a:ext cx="2509114" cy="1505468"/>
      </dsp:txXfrm>
    </dsp:sp>
    <dsp:sp modelId="{4C88D68F-BAD6-4EAD-A088-E6038B8C5BE7}">
      <dsp:nvSpPr>
        <dsp:cNvPr id="0" name=""/>
        <dsp:cNvSpPr/>
      </dsp:nvSpPr>
      <dsp:spPr>
        <a:xfrm>
          <a:off x="6903227" y="2412475"/>
          <a:ext cx="2509114" cy="1505468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 dirty="0"/>
            <a:t>Further Support and </a:t>
          </a:r>
        </a:p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 dirty="0"/>
            <a:t>Questions?</a:t>
          </a:r>
          <a:endParaRPr lang="en-US" sz="2700" kern="1200" dirty="0"/>
        </a:p>
      </dsp:txBody>
      <dsp:txXfrm>
        <a:off x="6903227" y="2412475"/>
        <a:ext cx="2509114" cy="15054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11/02/2026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Referencing is an essential skill to learn during your academic studies. Being able to accurately recognise the elements of a reference will help you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identify key sources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during your research, in addition to helping you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reference them correctly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in your assignments.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70355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  <a:buFont typeface="Wingdings"/>
              <a:buChar char="ü"/>
            </a:pPr>
            <a:r>
              <a:rPr lang="en-GB" sz="1200" dirty="0">
                <a:latin typeface="+mn-lt"/>
                <a:cs typeface="Arial"/>
              </a:rPr>
              <a:t>To </a:t>
            </a:r>
            <a:r>
              <a:rPr lang="en-GB" sz="1200" b="1" dirty="0">
                <a:latin typeface="+mn-lt"/>
                <a:cs typeface="Arial"/>
              </a:rPr>
              <a:t>acknowledge </a:t>
            </a:r>
            <a:r>
              <a:rPr lang="en-GB" sz="1200" dirty="0">
                <a:latin typeface="+mn-lt"/>
                <a:cs typeface="Arial"/>
              </a:rPr>
              <a:t>when someone else’s ideas, theories or research have influenced your work</a:t>
            </a:r>
            <a:endParaRPr lang="en-US" sz="1200" dirty="0">
              <a:latin typeface="+mn-lt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200" dirty="0">
              <a:latin typeface="+mn-lt"/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Wingdings"/>
              <a:buChar char="ü"/>
            </a:pPr>
            <a:r>
              <a:rPr lang="en-GB" sz="1200" dirty="0">
                <a:latin typeface="+mn-lt"/>
                <a:cs typeface="Arial"/>
              </a:rPr>
              <a:t>To show the </a:t>
            </a:r>
            <a:r>
              <a:rPr lang="en-GB" sz="1200" b="1" dirty="0">
                <a:latin typeface="+mn-lt"/>
                <a:cs typeface="Arial"/>
              </a:rPr>
              <a:t>extent of the research</a:t>
            </a:r>
            <a:r>
              <a:rPr lang="en-GB" sz="1200" dirty="0">
                <a:latin typeface="+mn-lt"/>
                <a:cs typeface="Arial"/>
              </a:rPr>
              <a:t> you have undertaken</a:t>
            </a:r>
            <a:endParaRPr lang="en-US" sz="1200" dirty="0">
              <a:latin typeface="+mn-lt"/>
              <a:ea typeface="+mn-lt"/>
              <a:cs typeface="+mn-lt"/>
            </a:endParaRPr>
          </a:p>
          <a:p>
            <a:endParaRPr lang="en-GB" dirty="0"/>
          </a:p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13163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what p is..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473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When referencing use the ‘who’ ‘what’ ‘when’ and ‘where’ keywords to structure your book reference.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74246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20532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02746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Show how to add it to </a:t>
            </a:r>
            <a:r>
              <a:rPr lang="en-GB" b="1" dirty="0"/>
              <a:t>favourites, choose ‘style’ </a:t>
            </a:r>
            <a:r>
              <a:rPr lang="en-GB" b="0" dirty="0"/>
              <a:t>and ‘basics of referencing’. Also mention ‘You try’ box.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29750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95287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30012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72962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2150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7.png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Layouts/_rels/slideLayout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5.png"/><Relationship Id="rId7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hyperlink" Target="https://forms.office.com/pages/responsepage.aspx?id=-REPTm4EBUWcuNshUjEeIWD5hXZOvT5Lg-sisozjrcVURE5STzRZSkc5UjZDRzlUVDk5UTdXUlgzOCQlQCN0PWcu" TargetMode="External"/><Relationship Id="rId4" Type="http://schemas.openxmlformats.org/officeDocument/2006/relationships/image" Target="../media/image8.png"/></Relationships>
</file>

<file path=ppt/slideLayouts/_rels/slideLayout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5.png"/><Relationship Id="rId7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hyperlink" Target="https://forms.office.com/Pages/ResponsePage.aspx?id=-REPTm4EBUWcuNshUjEeIWD5hXZOvT5Lg-sisozjrcVURVZBR1FBVVZBSE9PQ0s4S1hFVUpEVlZQQSQlQCN0PWcu" TargetMode="External"/><Relationship Id="rId4" Type="http://schemas.openxmlformats.org/officeDocument/2006/relationships/image" Target="../media/image9.png"/></Relationships>
</file>

<file path=ppt/slideLayouts/_rels/slideLayout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5.png"/><Relationship Id="rId7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6.png"/><Relationship Id="rId5" Type="http://schemas.openxmlformats.org/officeDocument/2006/relationships/hyperlink" Target="https://forms.office.com/pages/responsepage.aspx?id=-REPTm4EBUWcuNshUjEeIWD5hXZOvT5Lg-sisozjrcVUNEQwRDJYRUdVOFhBQTVSME44UDdCME5YUyQlQCN0PWcu" TargetMode="External"/><Relationship Id="rId4" Type="http://schemas.openxmlformats.org/officeDocument/2006/relationships/image" Target="../media/image10.png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pic>
        <p:nvPicPr>
          <p:cNvPr id="6" name="Picture 5" descr="A black and white logo&#10;&#10;AI-generated content may be incorrect.">
            <a:extLst>
              <a:ext uri="{FF2B5EF4-FFF2-40B4-BE49-F238E27FC236}">
                <a16:creationId xmlns:a16="http://schemas.microsoft.com/office/drawing/2014/main" id="{D6F840CD-D6FA-25DD-4919-90492F5F82ED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85078" y="6497814"/>
            <a:ext cx="1390476" cy="237334"/>
          </a:xfrm>
          <a:prstGeom prst="rect">
            <a:avLst/>
          </a:prstGeom>
        </p:spPr>
      </p:pic>
      <p:pic>
        <p:nvPicPr>
          <p:cNvPr id="8" name="Picture 7" descr="A close-up of a black background&#10;&#10;AI-generated content may be incorrect.">
            <a:extLst>
              <a:ext uri="{FF2B5EF4-FFF2-40B4-BE49-F238E27FC236}">
                <a16:creationId xmlns:a16="http://schemas.microsoft.com/office/drawing/2014/main" id="{B78E7FA8-95D9-9D13-80B5-C4DAE642DC6D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6480894"/>
            <a:ext cx="1908377" cy="26991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8926139-CC09-713E-4AC9-3A157AC796AE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8788" y="6450909"/>
            <a:ext cx="2829852" cy="310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72279F1-D9AF-8330-23A0-0B7F6D6F37F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629067" y="1143000"/>
            <a:ext cx="4749196" cy="474919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3372429-B5EF-DCEC-B9A4-6C9727750B1D}"/>
              </a:ext>
            </a:extLst>
          </p:cNvPr>
          <p:cNvSpPr txBox="1"/>
          <p:nvPr userDrawn="1"/>
        </p:nvSpPr>
        <p:spPr>
          <a:xfrm>
            <a:off x="6424763" y="2967909"/>
            <a:ext cx="543141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0" dirty="0">
                <a:solidFill>
                  <a:schemeClr val="bg1"/>
                </a:solidFill>
                <a:latin typeface="+mj-lt"/>
              </a:rPr>
              <a:t>Let us know how we did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CACF734-E5EA-D4B2-D0F7-78E9C34BF521}"/>
              </a:ext>
            </a:extLst>
          </p:cNvPr>
          <p:cNvSpPr txBox="1"/>
          <p:nvPr userDrawn="1"/>
        </p:nvSpPr>
        <p:spPr>
          <a:xfrm>
            <a:off x="6424763" y="4765340"/>
            <a:ext cx="54969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If you have 5 minutes, please scan the QR code and fill out our feedback form.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27FCAFD-91C0-4A3C-8824-F6D518FEE414}"/>
              </a:ext>
            </a:extLst>
          </p:cNvPr>
          <p:cNvSpPr txBox="1"/>
          <p:nvPr userDrawn="1"/>
        </p:nvSpPr>
        <p:spPr>
          <a:xfrm>
            <a:off x="1004753" y="6316937"/>
            <a:ext cx="39063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hlinkClick r:id="rId5"/>
              </a:rPr>
              <a:t>Link to Form</a:t>
            </a:r>
            <a:endParaRPr lang="en-GB" dirty="0"/>
          </a:p>
        </p:txBody>
      </p:sp>
      <p:pic>
        <p:nvPicPr>
          <p:cNvPr id="4" name="Picture 3" descr="A black and white logo&#10;&#10;AI-generated content may be incorrect.">
            <a:extLst>
              <a:ext uri="{FF2B5EF4-FFF2-40B4-BE49-F238E27FC236}">
                <a16:creationId xmlns:a16="http://schemas.microsoft.com/office/drawing/2014/main" id="{749C4315-D2A6-92D2-CA98-82C4A686EE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85078" y="6497814"/>
            <a:ext cx="1390476" cy="237334"/>
          </a:xfrm>
          <a:prstGeom prst="rect">
            <a:avLst/>
          </a:prstGeom>
        </p:spPr>
      </p:pic>
      <p:pic>
        <p:nvPicPr>
          <p:cNvPr id="6" name="Picture 5" descr="A close-up of a black background&#10;&#10;AI-generated content may be incorrect.">
            <a:extLst>
              <a:ext uri="{FF2B5EF4-FFF2-40B4-BE49-F238E27FC236}">
                <a16:creationId xmlns:a16="http://schemas.microsoft.com/office/drawing/2014/main" id="{60A3E19D-6E5C-7F18-C5E7-05AFC6937FE0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6480894"/>
            <a:ext cx="1908377" cy="26991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E8C7CC5-7C4C-6E60-1EB9-6B2767849496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8788" y="6450909"/>
            <a:ext cx="2829852" cy="310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8647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Info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EE56C175-BBBE-0BAE-C02E-78ED3D5ADC1E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0310" y="1027238"/>
            <a:ext cx="4803524" cy="480352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11763D3-A6C2-1640-BD53-64669FC12D48}"/>
              </a:ext>
            </a:extLst>
          </p:cNvPr>
          <p:cNvSpPr txBox="1"/>
          <p:nvPr userDrawn="1"/>
        </p:nvSpPr>
        <p:spPr>
          <a:xfrm>
            <a:off x="6424763" y="2967909"/>
            <a:ext cx="543141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0" dirty="0">
                <a:solidFill>
                  <a:schemeClr val="bg1"/>
                </a:solidFill>
                <a:latin typeface="+mj-lt"/>
              </a:rPr>
              <a:t>Let us know how we did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B9DC532-7011-30AD-8341-79447E24DF3A}"/>
              </a:ext>
            </a:extLst>
          </p:cNvPr>
          <p:cNvSpPr txBox="1"/>
          <p:nvPr userDrawn="1"/>
        </p:nvSpPr>
        <p:spPr>
          <a:xfrm>
            <a:off x="6424763" y="4765340"/>
            <a:ext cx="54969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If you have 5 minutes, please scan the QR code and fill out our feedback form.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A31F5A-B2A5-53B6-1AEF-1228ABD16FC2}"/>
              </a:ext>
            </a:extLst>
          </p:cNvPr>
          <p:cNvSpPr txBox="1"/>
          <p:nvPr userDrawn="1"/>
        </p:nvSpPr>
        <p:spPr>
          <a:xfrm>
            <a:off x="1015253" y="6374338"/>
            <a:ext cx="39063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hlinkClick r:id="rId5"/>
              </a:rPr>
              <a:t>Link to Form</a:t>
            </a:r>
            <a:endParaRPr lang="en-GB" dirty="0"/>
          </a:p>
        </p:txBody>
      </p:sp>
      <p:pic>
        <p:nvPicPr>
          <p:cNvPr id="4" name="Picture 3" descr="A black and white logo&#10;&#10;AI-generated content may be incorrect.">
            <a:extLst>
              <a:ext uri="{FF2B5EF4-FFF2-40B4-BE49-F238E27FC236}">
                <a16:creationId xmlns:a16="http://schemas.microsoft.com/office/drawing/2014/main" id="{DA77890C-A63D-BE9F-1EDB-1BBAE5600EFD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85078" y="6497814"/>
            <a:ext cx="1390476" cy="237334"/>
          </a:xfrm>
          <a:prstGeom prst="rect">
            <a:avLst/>
          </a:prstGeom>
        </p:spPr>
      </p:pic>
      <p:pic>
        <p:nvPicPr>
          <p:cNvPr id="6" name="Picture 5" descr="A close-up of a black background&#10;&#10;AI-generated content may be incorrect.">
            <a:extLst>
              <a:ext uri="{FF2B5EF4-FFF2-40B4-BE49-F238E27FC236}">
                <a16:creationId xmlns:a16="http://schemas.microsoft.com/office/drawing/2014/main" id="{1F362C93-EEB4-66DD-16B6-56E2085967BD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6480894"/>
            <a:ext cx="1908377" cy="26991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31C7527-8C08-5E4A-B790-DA7F10C784CC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8788" y="6450909"/>
            <a:ext cx="2829852" cy="310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1203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gital 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45FC1B08-1DA5-0BBC-025B-C52B2715E9F3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047" y="997647"/>
            <a:ext cx="4862705" cy="486270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E689F3F-E9D8-CDB7-32C5-517B3653C5A8}"/>
              </a:ext>
            </a:extLst>
          </p:cNvPr>
          <p:cNvSpPr txBox="1"/>
          <p:nvPr userDrawn="1"/>
        </p:nvSpPr>
        <p:spPr>
          <a:xfrm>
            <a:off x="6424763" y="2967909"/>
            <a:ext cx="543141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0" dirty="0">
                <a:solidFill>
                  <a:schemeClr val="bg1"/>
                </a:solidFill>
                <a:latin typeface="+mj-lt"/>
              </a:rPr>
              <a:t>Let us know how we did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6C38E71-46AF-AC74-9983-1FC248798D26}"/>
              </a:ext>
            </a:extLst>
          </p:cNvPr>
          <p:cNvSpPr txBox="1"/>
          <p:nvPr userDrawn="1"/>
        </p:nvSpPr>
        <p:spPr>
          <a:xfrm>
            <a:off x="6424763" y="4765340"/>
            <a:ext cx="54969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If you have 5 minutes, please scan the QR code and fill out our feedback form.</a:t>
            </a: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CE6162-0E6D-3BD5-FA50-FE1429FF6F8B}"/>
              </a:ext>
            </a:extLst>
          </p:cNvPr>
          <p:cNvSpPr txBox="1"/>
          <p:nvPr userDrawn="1"/>
        </p:nvSpPr>
        <p:spPr>
          <a:xfrm>
            <a:off x="1024537" y="6316937"/>
            <a:ext cx="40744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hlinkClick r:id="rId5"/>
              </a:rPr>
              <a:t>Link to Form</a:t>
            </a:r>
            <a:endParaRPr lang="en-GB" dirty="0"/>
          </a:p>
        </p:txBody>
      </p:sp>
      <p:pic>
        <p:nvPicPr>
          <p:cNvPr id="4" name="Picture 3" descr="A black and white logo&#10;&#10;AI-generated content may be incorrect.">
            <a:extLst>
              <a:ext uri="{FF2B5EF4-FFF2-40B4-BE49-F238E27FC236}">
                <a16:creationId xmlns:a16="http://schemas.microsoft.com/office/drawing/2014/main" id="{8197ABEA-A25A-D025-755F-D29A3CAEF541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85078" y="6497814"/>
            <a:ext cx="1390476" cy="237334"/>
          </a:xfrm>
          <a:prstGeom prst="rect">
            <a:avLst/>
          </a:prstGeom>
        </p:spPr>
      </p:pic>
      <p:pic>
        <p:nvPicPr>
          <p:cNvPr id="6" name="Picture 5" descr="A close-up of a black background&#10;&#10;AI-generated content may be incorrect.">
            <a:extLst>
              <a:ext uri="{FF2B5EF4-FFF2-40B4-BE49-F238E27FC236}">
                <a16:creationId xmlns:a16="http://schemas.microsoft.com/office/drawing/2014/main" id="{82F35218-AED9-B4D1-6371-1B8186FC9B5C}"/>
              </a:ext>
            </a:extLst>
          </p:cNvPr>
          <p:cNvPicPr>
            <a:picLocks noChangeAspect="1"/>
          </p:cNvPicPr>
          <p:nvPr userDrawn="1"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6480894"/>
            <a:ext cx="1908377" cy="26991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CB70CB5-B851-DBF5-23CC-370345767235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8788" y="6450909"/>
            <a:ext cx="2829852" cy="310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37753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 dirty="0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 dirty="0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 dirty="0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 dirty="0"/>
              <a:t>For more information please contact:</a:t>
            </a:r>
            <a:endParaRPr lang="en-GB" dirty="0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58099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cial me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24"/>
          <p:cNvPicPr>
            <a:picLocks noChangeAspect="1"/>
          </p:cNvPicPr>
          <p:nvPr userDrawn="1"/>
        </p:nvPicPr>
        <p:blipFill>
          <a:blip r:embed="rId2"/>
          <a:srcRect t="6165" b="6165"/>
          <a:stretch>
            <a:fillRect/>
          </a:stretch>
        </p:blipFill>
        <p:spPr>
          <a:xfrm>
            <a:off x="6254749" y="1600201"/>
            <a:ext cx="5239011" cy="4565650"/>
          </a:xfrm>
          <a:prstGeom prst="rect">
            <a:avLst/>
          </a:prstGeom>
        </p:spPr>
      </p:pic>
      <p:sp>
        <p:nvSpPr>
          <p:cNvPr id="6" name="TextBox 5"/>
          <p:cNvSpPr txBox="1"/>
          <p:nvPr userDrawn="1"/>
        </p:nvSpPr>
        <p:spPr>
          <a:xfrm>
            <a:off x="582170" y="1600201"/>
            <a:ext cx="5253296" cy="4298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Bluesky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  <a:p>
            <a:endParaRPr lang="en-GB" dirty="0"/>
          </a:p>
        </p:txBody>
      </p:sp>
      <p:sp>
        <p:nvSpPr>
          <p:cNvPr id="7" name="TextBox 6"/>
          <p:cNvSpPr txBox="1"/>
          <p:nvPr userDrawn="1"/>
        </p:nvSpPr>
        <p:spPr>
          <a:xfrm>
            <a:off x="698242" y="486759"/>
            <a:ext cx="10795518" cy="769441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"/>
                <a:ea typeface="+mj-ea"/>
                <a:cs typeface="+mj-cs"/>
              </a:rPr>
              <a:t>Find us on social media!</a:t>
            </a:r>
            <a:endParaRPr lang="en-GB" dirty="0"/>
          </a:p>
        </p:txBody>
      </p:sp>
      <p:pic>
        <p:nvPicPr>
          <p:cNvPr id="4" name="Picture 3" descr="A black square with a black circle&#10;&#10;AI-generated content may be incorrect.">
            <a:extLst>
              <a:ext uri="{FF2B5EF4-FFF2-40B4-BE49-F238E27FC236}">
                <a16:creationId xmlns:a16="http://schemas.microsoft.com/office/drawing/2014/main" id="{9CB31BC0-2FC6-2DBA-8ACC-B76A6DD098C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170" y="3157628"/>
            <a:ext cx="4543531" cy="778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85367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7" name="Picture 6" descr="A black and white logo&#10;&#10;AI-generated content may be incorrect.">
            <a:extLst>
              <a:ext uri="{FF2B5EF4-FFF2-40B4-BE49-F238E27FC236}">
                <a16:creationId xmlns:a16="http://schemas.microsoft.com/office/drawing/2014/main" id="{D44CC347-21E3-B14E-02B6-66D983C72BC2}"/>
              </a:ext>
            </a:extLst>
          </p:cNvPr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8532" y="6404865"/>
            <a:ext cx="2061769" cy="351913"/>
          </a:xfrm>
          <a:prstGeom prst="rect">
            <a:avLst/>
          </a:prstGeom>
        </p:spPr>
      </p:pic>
      <p:pic>
        <p:nvPicPr>
          <p:cNvPr id="4" name="Picture 3" descr="A close-up of a black background&#10;&#10;AI-generated content may be incorrect.">
            <a:extLst>
              <a:ext uri="{FF2B5EF4-FFF2-40B4-BE49-F238E27FC236}">
                <a16:creationId xmlns:a16="http://schemas.microsoft.com/office/drawing/2014/main" id="{4A67ED4E-8A5F-36E6-29BD-E7A2EF6A9270}"/>
              </a:ext>
            </a:extLst>
          </p:cNvPr>
          <p:cNvPicPr>
            <a:picLocks noChangeAspect="1"/>
          </p:cNvPicPr>
          <p:nvPr userDrawn="1"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91298" y="6380847"/>
            <a:ext cx="3060457" cy="43285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75CA8D4-1DC3-582C-2A5A-08D4A0BF1A9E}"/>
              </a:ext>
            </a:extLst>
          </p:cNvPr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6520" y="6342898"/>
            <a:ext cx="4389129" cy="481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7" r:id="rId2"/>
    <p:sldLayoutId id="2147483668" r:id="rId3"/>
    <p:sldLayoutId id="2147483669" r:id="rId4"/>
    <p:sldLayoutId id="2147483660" r:id="rId5"/>
    <p:sldLayoutId id="2147483658" r:id="rId6"/>
    <p:sldLayoutId id="2147483652" r:id="rId7"/>
    <p:sldLayoutId id="2147483661" r:id="rId8"/>
    <p:sldLayoutId id="2147483653" r:id="rId9"/>
    <p:sldLayoutId id="2147483650" r:id="rId10"/>
    <p:sldLayoutId id="2147483662" r:id="rId11"/>
    <p:sldLayoutId id="2147483651" r:id="rId12"/>
    <p:sldLayoutId id="2147483654" r:id="rId13"/>
    <p:sldLayoutId id="2147483655" r:id="rId14"/>
    <p:sldLayoutId id="2147483665" r:id="rId15"/>
    <p:sldLayoutId id="2147483666" r:id="rId16"/>
    <p:sldLayoutId id="214748366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biblioinfor.blogspot.com/p/open-access-week-2016-em-2016-semana.html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irtuallibrary.info/referencing.html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hyperlink" Target="https://creativecommons.org/licenses/by-nc-sa/3.0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s://digitalservices.uwtsd.ac.uk/library/" TargetMode="Externa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tethemrightonline.com/home?utm_source=Bloomsbury+Academic+Print&amp;utm_campaign=da6611320b-EMAIL_CAMPAIGN_2025_07_07_10_21_COPY_01&amp;utm_medium=email&amp;utm_term=0_-95c06accc8-605453955&amp;mc_cid=da6611320b&amp;mc_eid=9236ac5b29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2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mailto:infoskills@uwtsd.ac.uk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5" Type="http://schemas.openxmlformats.org/officeDocument/2006/relationships/hyperlink" Target="https://www.publicdomainpictures.net/en/view-image.php?image=88234&amp;picture=you-are-here-graffiti" TargetMode="External"/><Relationship Id="rId4" Type="http://schemas.openxmlformats.org/officeDocument/2006/relationships/image" Target="../media/image22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mailto:t.johal@uwtsd.ac.uk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5.png"/><Relationship Id="rId5" Type="http://schemas.openxmlformats.org/officeDocument/2006/relationships/hyperlink" Target="https://creativecommons.org/licenses/by-nc/3.0/" TargetMode="External"/><Relationship Id="rId4" Type="http://schemas.openxmlformats.org/officeDocument/2006/relationships/hyperlink" Target="https://freepngimg.com/png/85229-text-photography-question-interrogation-communication-stock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6A6D0102-BB99-F6E7-0710-82994FDF416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1827133"/>
            <a:ext cx="6102350" cy="3203733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Level 4 – February 2026</a:t>
            </a:r>
          </a:p>
        </p:txBody>
      </p:sp>
      <p:sp>
        <p:nvSpPr>
          <p:cNvPr id="17" name="Title 3">
            <a:extLst>
              <a:ext uri="{FF2B5EF4-FFF2-40B4-BE49-F238E27FC236}">
                <a16:creationId xmlns:a16="http://schemas.microsoft.com/office/drawing/2014/main" id="{DAFF8EC5-6A36-268C-8E05-0D817802B8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158180"/>
          </a:xfrm>
        </p:spPr>
        <p:txBody>
          <a:bodyPr>
            <a:normAutofit/>
          </a:bodyPr>
          <a:lstStyle/>
          <a:p>
            <a:pPr algn="ctr"/>
            <a:r>
              <a:rPr lang="en-GB" sz="3200" b="1" i="1" dirty="0"/>
              <a:t>  Sofie Arif </a:t>
            </a:r>
            <a:br>
              <a:rPr lang="en-GB" sz="3200" b="1" i="1" dirty="0"/>
            </a:br>
            <a:r>
              <a:rPr lang="en-GB" sz="2400" dirty="0"/>
              <a:t>Academic Librarian </a:t>
            </a:r>
            <a:br>
              <a:rPr lang="en-GB" sz="2400" dirty="0"/>
            </a:br>
            <a:r>
              <a:rPr lang="en-GB" sz="2400" dirty="0"/>
              <a:t>Library and Learning Resources</a:t>
            </a:r>
            <a:endParaRPr lang="en-US" sz="24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E398052-D19B-35F2-8426-C6100814CDF1}"/>
              </a:ext>
            </a:extLst>
          </p:cNvPr>
          <p:cNvSpPr txBox="1"/>
          <p:nvPr/>
        </p:nvSpPr>
        <p:spPr>
          <a:xfrm>
            <a:off x="1189339" y="4794654"/>
            <a:ext cx="243528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4" tooltip="https://biblioinfor.blogspot.com/p/open-access-week-2016-em-2016-semana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89557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719A6-0AEA-C4A7-5969-1FAC477A46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Session Content</a:t>
            </a:r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098C401F-05F1-2954-B7F8-6A01E2588D2B}"/>
              </a:ext>
            </a:extLst>
          </p:cNvPr>
          <p:cNvGraphicFramePr>
            <a:graphicFrameLocks noGrp="1"/>
          </p:cNvGraphicFramePr>
          <p:nvPr>
            <p:ph sz="quarter" idx="10"/>
            <p:extLst>
              <p:ext uri="{D42A27DB-BD31-4B8C-83A1-F6EECF244321}">
                <p14:modId xmlns:p14="http://schemas.microsoft.com/office/powerpoint/2010/main" val="937046732"/>
              </p:ext>
            </p:extLst>
          </p:nvPr>
        </p:nvGraphicFramePr>
        <p:xfrm>
          <a:off x="698242" y="1592263"/>
          <a:ext cx="10795518" cy="4574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847773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CC6BD-A0D6-E51C-0F0C-94CEFAE164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Referencing?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BB6086-C25F-07AB-B957-A93AC6FA1992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pPr fontAlgn="base"/>
            <a:r>
              <a:rPr lang="en-GB" dirty="0"/>
              <a:t>How you let your reader know which sources (books, journals, webpages, videos etc.) you have used in your written work.</a:t>
            </a:r>
          </a:p>
          <a:p>
            <a:pPr marL="0" indent="0" fontAlgn="base">
              <a:buNone/>
            </a:pPr>
            <a:endParaRPr lang="en-GB" dirty="0"/>
          </a:p>
          <a:p>
            <a:pPr fontAlgn="base"/>
            <a:r>
              <a:rPr lang="en-GB" dirty="0"/>
              <a:t>Understanding how a reference is constructed will help you </a:t>
            </a:r>
            <a:r>
              <a:rPr lang="en-GB" b="1" dirty="0"/>
              <a:t>identify and locate relevant material</a:t>
            </a:r>
            <a:r>
              <a:rPr lang="en-GB" dirty="0"/>
              <a:t> for your research.</a:t>
            </a:r>
          </a:p>
          <a:p>
            <a:pPr marL="0" indent="0" fontAlgn="base">
              <a:buNone/>
            </a:pPr>
            <a:endParaRPr lang="en-GB" dirty="0"/>
          </a:p>
          <a:p>
            <a:pPr fontAlgn="base"/>
            <a:r>
              <a:rPr lang="en-GB" dirty="0"/>
              <a:t>These details must be presented in a consistent and recognised way, using the </a:t>
            </a:r>
            <a:r>
              <a:rPr lang="en-GB" b="1" dirty="0">
                <a:highlight>
                  <a:srgbClr val="FF00FF"/>
                </a:highlight>
              </a:rPr>
              <a:t>Harvard</a:t>
            </a:r>
            <a:r>
              <a:rPr lang="en-GB" dirty="0"/>
              <a:t> referencing style.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71899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BF8D079-2C79-44E9-9DEC-CCAC93ADE3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10814180" cy="45656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dirty="0"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0414A23-19CD-4691-B523-187CF2903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5103" y="-50899"/>
            <a:ext cx="6559695" cy="1003916"/>
          </a:xfrm>
        </p:spPr>
        <p:txBody>
          <a:bodyPr/>
          <a:lstStyle/>
          <a:p>
            <a:r>
              <a:rPr lang="en-GB" dirty="0">
                <a:latin typeface="Calibri"/>
                <a:cs typeface="Calibri"/>
              </a:rPr>
              <a:t>Why should you reference?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0CCBF0D-E426-2334-EA09-508CF7A45C4E}"/>
              </a:ext>
            </a:extLst>
          </p:cNvPr>
          <p:cNvSpPr txBox="1"/>
          <p:nvPr/>
        </p:nvSpPr>
        <p:spPr>
          <a:xfrm>
            <a:off x="1079565" y="5637492"/>
            <a:ext cx="479107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www.virtuallibrary.info/referencing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nc-sa/3.0/"/>
              </a:rPr>
              <a:t>CC BY-SA-NC</a:t>
            </a:r>
            <a:endParaRPr lang="en-GB" sz="9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D047FC7-8A5D-1B09-27B5-1EF58966699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39391" y="1331117"/>
            <a:ext cx="4791075" cy="42195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4A33C18-DBF0-9F95-F799-4C43137D6970}"/>
              </a:ext>
            </a:extLst>
          </p:cNvPr>
          <p:cNvSpPr txBox="1"/>
          <p:nvPr/>
        </p:nvSpPr>
        <p:spPr>
          <a:xfrm>
            <a:off x="5771535" y="1710813"/>
            <a:ext cx="5940168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</a:pPr>
            <a:r>
              <a:rPr lang="en-GB" sz="2400" dirty="0">
                <a:latin typeface="Calibri"/>
                <a:cs typeface="Arial"/>
              </a:rPr>
              <a:t>To </a:t>
            </a:r>
            <a:r>
              <a:rPr lang="en-GB" sz="2400" b="1" dirty="0">
                <a:latin typeface="Calibri"/>
                <a:cs typeface="Arial"/>
              </a:rPr>
              <a:t>acknowledge </a:t>
            </a:r>
            <a:r>
              <a:rPr lang="en-GB" sz="2400" dirty="0">
                <a:latin typeface="Calibri"/>
                <a:cs typeface="Arial"/>
              </a:rPr>
              <a:t>when someone else’s ideas, theories or research have influenced your work.</a:t>
            </a:r>
            <a:endParaRPr lang="en-GB" sz="2400" dirty="0">
              <a:latin typeface="Calibri"/>
              <a:ea typeface="+mn-lt"/>
              <a:cs typeface="+mn-lt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</a:pPr>
            <a:r>
              <a:rPr lang="en-GB" sz="2400" dirty="0">
                <a:latin typeface="Calibri"/>
                <a:cs typeface="Arial"/>
              </a:rPr>
              <a:t>To show the </a:t>
            </a:r>
            <a:r>
              <a:rPr lang="en-GB" sz="2400" b="1" dirty="0">
                <a:latin typeface="Calibri"/>
                <a:cs typeface="Arial"/>
              </a:rPr>
              <a:t>extent of research</a:t>
            </a:r>
            <a:r>
              <a:rPr lang="en-GB" sz="2400" dirty="0">
                <a:latin typeface="Calibri"/>
                <a:cs typeface="Arial"/>
              </a:rPr>
              <a:t> you have done.</a:t>
            </a:r>
          </a:p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GB" sz="2400" dirty="0">
                <a:latin typeface="Calibri"/>
                <a:cs typeface="Arial"/>
              </a:rPr>
              <a:t>To enable your audience to</a:t>
            </a:r>
            <a:r>
              <a:rPr lang="en-GB" sz="2400" b="1" dirty="0">
                <a:latin typeface="Calibri"/>
                <a:cs typeface="Arial"/>
              </a:rPr>
              <a:t> find the sources</a:t>
            </a:r>
            <a:r>
              <a:rPr lang="en-GB" sz="2400" dirty="0">
                <a:latin typeface="Calibri"/>
                <a:cs typeface="Arial"/>
              </a:rPr>
              <a:t> you have used. 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457200" indent="-457200">
              <a:buFont typeface="Courier New" panose="02070309020205020404" pitchFamily="49" charset="0"/>
              <a:buChar char="o"/>
            </a:pPr>
            <a:r>
              <a:rPr lang="en-GB" sz="2400" dirty="0">
                <a:latin typeface="Calibri"/>
                <a:cs typeface="Arial"/>
              </a:rPr>
              <a:t>To add </a:t>
            </a:r>
            <a:r>
              <a:rPr lang="en-GB" sz="2400" b="1" dirty="0">
                <a:latin typeface="Calibri"/>
                <a:cs typeface="Arial"/>
              </a:rPr>
              <a:t>academic trustworthiness</a:t>
            </a:r>
            <a:r>
              <a:rPr lang="en-GB" sz="2400" dirty="0">
                <a:latin typeface="Calibri"/>
                <a:cs typeface="Arial"/>
              </a:rPr>
              <a:t> to your arguments by providing the evidence behind them.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</a:pPr>
            <a:endParaRPr lang="en-GB" sz="2800" dirty="0">
              <a:latin typeface="Calibri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Wingdings"/>
              <a:buChar char="ü"/>
            </a:pPr>
            <a:endParaRPr lang="en-GB" dirty="0">
              <a:latin typeface="Calibri"/>
              <a:ea typeface="+mn-lt"/>
              <a:cs typeface="Arial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Wingdings"/>
              <a:buChar char="ü"/>
            </a:pPr>
            <a:endParaRPr lang="en-US" dirty="0">
              <a:latin typeface="Calibri"/>
              <a:ea typeface="+mn-lt"/>
              <a:cs typeface="+mn-lt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97217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BCE0466-5111-BF81-26E2-B96037EADF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11168743" cy="45656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Calibri"/>
                <a:cs typeface="Arial"/>
              </a:rPr>
              <a:t>Each time </a:t>
            </a:r>
            <a:r>
              <a:rPr lang="en-GB" dirty="0">
                <a:latin typeface="Calibri"/>
                <a:cs typeface="Arial"/>
              </a:rPr>
              <a:t>you use some-one else’s work </a:t>
            </a:r>
            <a:endParaRPr lang="en-US" dirty="0"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 dirty="0">
              <a:latin typeface="Calibri"/>
              <a:ea typeface="+mn-lt"/>
              <a:cs typeface="+mn-lt"/>
            </a:endParaRPr>
          </a:p>
          <a:p>
            <a:pPr>
              <a:buFont typeface="Wingdings"/>
              <a:buChar char="§"/>
            </a:pPr>
            <a:r>
              <a:rPr lang="en-GB" dirty="0">
                <a:latin typeface="Calibri"/>
                <a:cs typeface="Arial"/>
              </a:rPr>
              <a:t>Direct quote</a:t>
            </a:r>
            <a:endParaRPr lang="en-US" dirty="0">
              <a:latin typeface="Calibri"/>
              <a:ea typeface="+mn-lt"/>
              <a:cs typeface="+mn-lt"/>
            </a:endParaRPr>
          </a:p>
          <a:p>
            <a:pPr>
              <a:buFont typeface="Wingdings"/>
              <a:buChar char="§"/>
            </a:pPr>
            <a:r>
              <a:rPr lang="en-GB" dirty="0">
                <a:latin typeface="Calibri"/>
                <a:cs typeface="Arial"/>
              </a:rPr>
              <a:t>Paraphrase </a:t>
            </a:r>
            <a:endParaRPr lang="en-US" dirty="0">
              <a:latin typeface="Calibri"/>
              <a:ea typeface="+mn-lt"/>
              <a:cs typeface="+mn-lt"/>
            </a:endParaRPr>
          </a:p>
          <a:p>
            <a:pPr>
              <a:buFont typeface="Wingdings"/>
              <a:buChar char="§"/>
            </a:pPr>
            <a:r>
              <a:rPr lang="en-GB" dirty="0">
                <a:latin typeface="Calibri"/>
                <a:cs typeface="Arial"/>
              </a:rPr>
              <a:t>Summary </a:t>
            </a:r>
            <a:endParaRPr lang="en-US" dirty="0">
              <a:latin typeface="Calibri"/>
              <a:ea typeface="+mn-lt"/>
              <a:cs typeface="+mn-lt"/>
            </a:endParaRPr>
          </a:p>
          <a:p>
            <a:pPr>
              <a:buFont typeface="Wingdings"/>
              <a:buChar char="§"/>
            </a:pPr>
            <a:r>
              <a:rPr lang="en-GB" dirty="0">
                <a:latin typeface="Calibri"/>
                <a:cs typeface="Arial"/>
              </a:rPr>
              <a:t>All data …including images, graphs, tables etc.</a:t>
            </a:r>
            <a:endParaRPr lang="en-US" dirty="0"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 dirty="0"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2AB1023-0B1C-2A2A-0040-7A5CCED4F3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to reference</a:t>
            </a:r>
          </a:p>
        </p:txBody>
      </p:sp>
    </p:spTree>
    <p:extLst>
      <p:ext uri="{BB962C8B-B14F-4D97-AF65-F5344CB8AC3E}">
        <p14:creationId xmlns:p14="http://schemas.microsoft.com/office/powerpoint/2010/main" val="19470425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032CD98-7EA5-4E51-ADB4-A4D14B9B6D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47810" y="1364877"/>
            <a:ext cx="11331480" cy="478189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endParaRPr lang="en-GB" sz="5400" dirty="0">
              <a:latin typeface="Calibri"/>
              <a:cs typeface="Arial"/>
            </a:endParaRP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6600" dirty="0">
                <a:latin typeface="Calibri"/>
                <a:cs typeface="Arial"/>
              </a:rPr>
              <a:t>In-text citation</a:t>
            </a:r>
            <a:endParaRPr lang="en-GB" sz="6600" dirty="0">
              <a:latin typeface="Calibri"/>
              <a:ea typeface="+mn-lt"/>
              <a:cs typeface="+mn-lt"/>
            </a:endParaRP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endParaRPr lang="en-GB" sz="6600" dirty="0">
              <a:latin typeface="Calibri"/>
              <a:cs typeface="Arial"/>
            </a:endParaRP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6600" dirty="0">
                <a:latin typeface="Calibri"/>
                <a:cs typeface="Arial"/>
              </a:rPr>
              <a:t>Reference List</a:t>
            </a:r>
            <a:endParaRPr lang="en-GB" sz="6600" dirty="0">
              <a:latin typeface="Calibri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400" dirty="0">
              <a:latin typeface="Calibri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dirty="0"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6B1424D-CF5C-4017-BD61-D807E6E918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3432" y="209272"/>
            <a:ext cx="7207045" cy="1003916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latin typeface="Calibri"/>
                <a:cs typeface="Calibri"/>
              </a:rPr>
              <a:t>Two parts of Referencing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4568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0C765-0F5C-FB7C-2D37-DB8A71F8FB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In-text citations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0F31D6-8011-4E38-99DB-B499144149B4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In-text citations might look like this: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(Bell, 2018, p.30)</a:t>
            </a:r>
          </a:p>
          <a:p>
            <a:pPr marL="0" indent="0">
              <a:buNone/>
            </a:pPr>
            <a:endParaRPr lang="en-GB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chemeClr val="accent2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(Schindler, 2008, p.620)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260969-AE30-DA63-E44B-C423CDDD2462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The Reference List might appear like this: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Bell, J. (2018) 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Doing your research project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. 7th edn. Open University Press.</a:t>
            </a:r>
          </a:p>
          <a:p>
            <a:pPr marL="0" indent="0">
              <a:buNone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Schindler, S. (2008) 'Model, theory, and evidence in the discovery of the DNA structure', </a:t>
            </a:r>
            <a:r>
              <a:rPr lang="en-GB" sz="2800" i="1" dirty="0">
                <a:latin typeface="Calibri" panose="020F0502020204030204" pitchFamily="34" charset="0"/>
                <a:cs typeface="Calibri" panose="020F0502020204030204" pitchFamily="34" charset="0"/>
              </a:rPr>
              <a:t>The British Journal for the Philosophy of Science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, 59(4), pp. 619-658.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9694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F4B242-CDE7-4EA4-8516-894C6C8751F6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There are two different types of in-text citations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: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When the author’s name is used at the start of your writing</a:t>
            </a: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Smith (2012, p. 47) argued that…</a:t>
            </a:r>
          </a:p>
          <a:p>
            <a:pPr marL="0" indent="0">
              <a:buNone/>
            </a:pPr>
            <a:endParaRPr lang="en-GB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b="1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When the author’s name is cited later in your writing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In a recent study (Smith, 2012, p.47) it was argued that…</a:t>
            </a:r>
          </a:p>
        </p:txBody>
      </p:sp>
    </p:spTree>
    <p:extLst>
      <p:ext uri="{BB962C8B-B14F-4D97-AF65-F5344CB8AC3E}">
        <p14:creationId xmlns:p14="http://schemas.microsoft.com/office/powerpoint/2010/main" val="3831033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4925AD-6535-4D01-9F63-A381EB2C13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Position of In-text Citations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9FFB2E-32B8-49FA-A020-EB500958AD7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1" y="1509136"/>
            <a:ext cx="10795518" cy="4574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The In-text citation could be: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“Thorough referencing is essential to success” </a:t>
            </a:r>
            <a:r>
              <a:rPr lang="en-GB" dirty="0">
                <a:highlight>
                  <a:srgbClr val="FFFF00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(Blaxter, Hughes and Tight, 2012, p.30).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highlight>
                  <a:srgbClr val="FFFF00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Harrison (2007, p.48)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clearly distinguishes between the historical… 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5038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80E20FD-6D50-86B4-5310-E6B7DC47DB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 text citations of other sources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CE7E3A-AC7A-8AA5-C288-F7BB430943DA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75304" y="1592263"/>
            <a:ext cx="7678994" cy="45740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u="sng" dirty="0"/>
              <a:t>Articles</a:t>
            </a:r>
          </a:p>
          <a:p>
            <a:r>
              <a:rPr lang="en-GB" dirty="0"/>
              <a:t>Author surname, year of publication, (Page number if a direct quote)</a:t>
            </a:r>
          </a:p>
          <a:p>
            <a:r>
              <a:rPr lang="en-GB" dirty="0">
                <a:solidFill>
                  <a:srgbClr val="0070C0"/>
                </a:solidFill>
              </a:rPr>
              <a:t>Khan, 2024 (p. 159)</a:t>
            </a:r>
          </a:p>
          <a:p>
            <a:endParaRPr lang="en-GB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b="1" u="sng" dirty="0"/>
              <a:t>Websites</a:t>
            </a:r>
          </a:p>
          <a:p>
            <a:r>
              <a:rPr lang="en-GB" dirty="0"/>
              <a:t>Author surname/</a:t>
            </a:r>
            <a:r>
              <a:rPr lang="en-GB" b="1" dirty="0"/>
              <a:t>organisation </a:t>
            </a:r>
            <a:r>
              <a:rPr lang="en-GB" dirty="0"/>
              <a:t>name, year of publication.</a:t>
            </a:r>
          </a:p>
          <a:p>
            <a:r>
              <a:rPr lang="en-GB" dirty="0">
                <a:solidFill>
                  <a:srgbClr val="0070C0"/>
                </a:solidFill>
              </a:rPr>
              <a:t>Smith, 2021</a:t>
            </a:r>
          </a:p>
          <a:p>
            <a:r>
              <a:rPr lang="en-GB" dirty="0">
                <a:solidFill>
                  <a:srgbClr val="0070C0"/>
                </a:solidFill>
              </a:rPr>
              <a:t>BBC, 2024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14695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77D42-50B2-179C-87A9-FB51C6615E7C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1" y="1363663"/>
            <a:ext cx="10795518" cy="4574040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8800" dirty="0"/>
              <a:t>WHO</a:t>
            </a:r>
          </a:p>
          <a:p>
            <a:pPr marL="0" indent="0" algn="ctr">
              <a:buNone/>
            </a:pPr>
            <a:r>
              <a:rPr lang="en-GB" sz="8800" dirty="0"/>
              <a:t>WHEN </a:t>
            </a:r>
          </a:p>
          <a:p>
            <a:pPr marL="0" indent="0" algn="ctr">
              <a:buNone/>
            </a:pPr>
            <a:r>
              <a:rPr lang="en-GB" sz="8800" dirty="0"/>
              <a:t>WHAT</a:t>
            </a:r>
          </a:p>
          <a:p>
            <a:pPr marL="0" indent="0" algn="ctr">
              <a:buNone/>
            </a:pPr>
            <a:r>
              <a:rPr lang="en-GB" sz="8800" dirty="0"/>
              <a:t>WHO</a:t>
            </a:r>
          </a:p>
        </p:txBody>
      </p:sp>
    </p:spTree>
    <p:extLst>
      <p:ext uri="{BB962C8B-B14F-4D97-AF65-F5344CB8AC3E}">
        <p14:creationId xmlns:p14="http://schemas.microsoft.com/office/powerpoint/2010/main" val="2911193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AF877F-9CEB-0F9C-C58F-82BF4B0D82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Group Activity -Reference List Task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1F2A001-120F-D39F-9FB3-3ECD46E724E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Facet</a:t>
            </a:r>
          </a:p>
          <a:p>
            <a:r>
              <a:rPr lang="en-GB" sz="4000" dirty="0"/>
              <a:t>2018</a:t>
            </a:r>
          </a:p>
          <a:p>
            <a:r>
              <a:rPr lang="en-GB" sz="4000" i="0" dirty="0">
                <a:solidFill>
                  <a:srgbClr val="333333"/>
                </a:solidFill>
                <a:effectLst/>
              </a:rPr>
              <a:t>Digital Literacy Unpacked</a:t>
            </a:r>
            <a:endParaRPr lang="en-GB" sz="4000" dirty="0"/>
          </a:p>
          <a:p>
            <a:r>
              <a:rPr lang="en-GB" sz="4000" dirty="0"/>
              <a:t>Katherine Reedy and Jo Parker</a:t>
            </a:r>
          </a:p>
        </p:txBody>
      </p:sp>
      <p:pic>
        <p:nvPicPr>
          <p:cNvPr id="1026" name="Picture 2" descr="Digital Literacy Unpacked: Amazon.co.uk: Reedy, Katharine, Parker, Jo:  9781783301973: Books">
            <a:extLst>
              <a:ext uri="{FF2B5EF4-FFF2-40B4-BE49-F238E27FC236}">
                <a16:creationId xmlns:a16="http://schemas.microsoft.com/office/drawing/2014/main" id="{AA238D69-34BA-996E-1988-D4450A3981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5569" y="1256200"/>
            <a:ext cx="3386068" cy="5067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19871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AF877F-9CEB-0F9C-C58F-82BF4B0D82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Put it into practice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1F2A001-120F-D39F-9FB3-3ECD46E724E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5400" i="0" dirty="0">
                <a:solidFill>
                  <a:srgbClr val="333333"/>
                </a:solidFill>
                <a:effectLst/>
              </a:rPr>
              <a:t>Reedy, K and Parker, J. (eds.) (2018) </a:t>
            </a:r>
            <a:r>
              <a:rPr lang="en-GB" sz="5400" i="1" dirty="0">
                <a:solidFill>
                  <a:srgbClr val="333333"/>
                </a:solidFill>
                <a:effectLst/>
              </a:rPr>
              <a:t>Digital LiteracyUnpacked. </a:t>
            </a:r>
            <a:r>
              <a:rPr lang="en-GB" sz="5400" i="0" dirty="0">
                <a:solidFill>
                  <a:srgbClr val="333333"/>
                </a:solidFill>
                <a:effectLst/>
              </a:rPr>
              <a:t>Facet.</a:t>
            </a:r>
          </a:p>
        </p:txBody>
      </p:sp>
      <p:pic>
        <p:nvPicPr>
          <p:cNvPr id="3" name="Picture 2" descr="Digital Literacy Unpacked: Amazon.co.uk: Reedy, Katharine, Parker, Jo:  9781783301973: Books">
            <a:extLst>
              <a:ext uri="{FF2B5EF4-FFF2-40B4-BE49-F238E27FC236}">
                <a16:creationId xmlns:a16="http://schemas.microsoft.com/office/drawing/2014/main" id="{20ACC14A-07E5-7AF3-2507-F46AF73CCC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5569" y="1256200"/>
            <a:ext cx="3386068" cy="5067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48147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71E50C-5B90-BB37-1EB4-46B98FCC4C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Journal Articles Example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A044E08-B4BC-CA96-528A-60AEDB069D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902" t="30454" r="4007" b="26970"/>
          <a:stretch/>
        </p:blipFill>
        <p:spPr>
          <a:xfrm>
            <a:off x="421008" y="1631372"/>
            <a:ext cx="11349983" cy="4073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93171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C8025F-F011-4AEF-B98C-19F24F27DE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596" y="148375"/>
            <a:ext cx="10795518" cy="1003916"/>
          </a:xfrm>
        </p:spPr>
        <p:txBody>
          <a:bodyPr/>
          <a:lstStyle/>
          <a:p>
            <a:r>
              <a:rPr lang="en-GB" dirty="0"/>
              <a:t>Website Example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FA1EF20-90B3-848E-BF8D-E7D42289B2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901" t="31818" r="2896" b="31061"/>
          <a:stretch/>
        </p:blipFill>
        <p:spPr>
          <a:xfrm>
            <a:off x="170023" y="1839191"/>
            <a:ext cx="12021977" cy="3709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60025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1570BC-D066-29EB-1D3B-747DFA89D1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9985F1-F0DE-4670-B336-50568F58B8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 Accessing the Library website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31E38F-C83D-5546-700B-5E34AF37305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682E9FC-965E-9C76-C151-AB6F593498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1410" y="1592263"/>
            <a:ext cx="10432026" cy="4178703"/>
          </a:xfrm>
          <a:prstGeom prst="rect">
            <a:avLst/>
          </a:prstGeom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F5157E2D-9A66-D2B6-AF34-F531DB9EE57B}"/>
              </a:ext>
            </a:extLst>
          </p:cNvPr>
          <p:cNvSpPr/>
          <p:nvPr/>
        </p:nvSpPr>
        <p:spPr>
          <a:xfrm rot="8047949">
            <a:off x="3050364" y="2623601"/>
            <a:ext cx="2290916" cy="573492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49499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010630F-8E8E-5F9E-D3AB-5EBBA4131B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Library Catalogue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B05587B-5A66-34D9-0591-C4292A93B1D7}"/>
              </a:ext>
            </a:extLst>
          </p:cNvPr>
          <p:cNvSpPr txBox="1"/>
          <p:nvPr/>
        </p:nvSpPr>
        <p:spPr>
          <a:xfrm>
            <a:off x="9310255" y="2576944"/>
            <a:ext cx="2183505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hlinkClick r:id="rId2"/>
              </a:rPr>
              <a:t>Library &amp; Learning Services at UWTSD</a:t>
            </a:r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5577650-7CE5-3706-9AFB-DB6CABF375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236" y="1370501"/>
            <a:ext cx="8666019" cy="4554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30498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788332B-44BC-5F44-5B1D-63B2602CA340}"/>
              </a:ext>
            </a:extLst>
          </p:cNvPr>
          <p:cNvSpPr txBox="1"/>
          <p:nvPr/>
        </p:nvSpPr>
        <p:spPr>
          <a:xfrm>
            <a:off x="9736282" y="2639291"/>
            <a:ext cx="178723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hlinkClick r:id="rId3"/>
              </a:rPr>
              <a:t>Cite Them Right - Home</a:t>
            </a:r>
            <a:endParaRPr lang="en-GB" sz="4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A08F462-CE6C-C25A-70F6-4A8CB4F28A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3945" y="1319645"/>
            <a:ext cx="7957862" cy="497724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8B9F44C-D893-AE1D-19EB-CD3792713B55}"/>
              </a:ext>
            </a:extLst>
          </p:cNvPr>
          <p:cNvSpPr txBox="1"/>
          <p:nvPr/>
        </p:nvSpPr>
        <p:spPr>
          <a:xfrm>
            <a:off x="1602658" y="491613"/>
            <a:ext cx="885886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chemeClr val="bg1"/>
                </a:solidFill>
              </a:rPr>
              <a:t>Online Referencing Guide</a:t>
            </a:r>
          </a:p>
        </p:txBody>
      </p:sp>
    </p:spTree>
    <p:extLst>
      <p:ext uri="{BB962C8B-B14F-4D97-AF65-F5344CB8AC3E}">
        <p14:creationId xmlns:p14="http://schemas.microsoft.com/office/powerpoint/2010/main" val="224046655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C20D5-12B3-8430-0FC7-BAFC2A1365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277" y="116116"/>
            <a:ext cx="7301800" cy="1003916"/>
          </a:xfrm>
        </p:spPr>
        <p:txBody>
          <a:bodyPr>
            <a:normAutofit/>
          </a:bodyPr>
          <a:lstStyle/>
          <a:p>
            <a:r>
              <a:rPr lang="en-GB" dirty="0"/>
              <a:t>InfoSkills Modules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80A5C3-266A-0F09-836D-A80C7F00C1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53960" y="1509135"/>
            <a:ext cx="11738040" cy="4574040"/>
          </a:xfrm>
        </p:spPr>
        <p:txBody>
          <a:bodyPr>
            <a:normAutofit lnSpcReduction="10000"/>
          </a:bodyPr>
          <a:lstStyle/>
          <a:p>
            <a:r>
              <a:rPr lang="en-GB" sz="3600" dirty="0"/>
              <a:t>Available via Moodle (</a:t>
            </a:r>
            <a:r>
              <a:rPr lang="en-GB" sz="3600" b="1" dirty="0"/>
              <a:t>Search </a:t>
            </a:r>
            <a:r>
              <a:rPr lang="en-GB" sz="3600" b="1" i="1" dirty="0"/>
              <a:t>InfoSkills</a:t>
            </a:r>
            <a:r>
              <a:rPr lang="en-GB" sz="3600" b="1" dirty="0"/>
              <a:t>, click </a:t>
            </a:r>
            <a:r>
              <a:rPr lang="en-GB" sz="3600" b="1" i="1" dirty="0"/>
              <a:t>Enrol Me</a:t>
            </a:r>
            <a:r>
              <a:rPr lang="en-GB" sz="3600" b="1" dirty="0"/>
              <a:t>)</a:t>
            </a:r>
          </a:p>
          <a:p>
            <a:pPr marL="0" indent="0">
              <a:buNone/>
            </a:pPr>
            <a:endParaRPr lang="en-GB" sz="3600" b="1" dirty="0"/>
          </a:p>
          <a:p>
            <a:r>
              <a:rPr lang="en-GB" sz="3600" dirty="0"/>
              <a:t>Help you develop key academic skills to enable you to succeed in your studies.</a:t>
            </a:r>
          </a:p>
          <a:p>
            <a:endParaRPr lang="en-GB" sz="3600" dirty="0"/>
          </a:p>
          <a:p>
            <a:r>
              <a:rPr lang="en-GB" sz="3600" dirty="0"/>
              <a:t>Complete the section on Referencing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>
                <a:hlinkClick r:id="rId3"/>
              </a:rPr>
              <a:t>UWTSD Moodle</a:t>
            </a:r>
            <a:endParaRPr lang="en-GB" sz="4400" dirty="0"/>
          </a:p>
          <a:p>
            <a:pPr marL="0" indent="0">
              <a:buNone/>
            </a:pP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14554620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FA4B10-56C6-4790-80A8-42571B5DB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ctr">
            <a:normAutofit/>
          </a:bodyPr>
          <a:lstStyle/>
          <a:p>
            <a:r>
              <a:rPr lang="en-GB" dirty="0"/>
              <a:t>Further Support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85F952-C6C6-4B8E-BDF5-740E5C9DCFC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191251" y="1592263"/>
            <a:ext cx="5302509" cy="457404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dirty="0"/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3200" dirty="0">
                <a:hlinkClick r:id="rId3"/>
              </a:rPr>
              <a:t>infoskills@uwtsd.ac.uk</a:t>
            </a:r>
            <a:endParaRPr lang="en-GB" sz="3200" dirty="0"/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dirty="0"/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dirty="0"/>
              <a:t>121 Appointments available face to face and online via </a:t>
            </a:r>
            <a:r>
              <a:rPr lang="en-GB" b="1" dirty="0"/>
              <a:t>Microsoft Teams. 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r>
              <a:rPr lang="en-GB" dirty="0"/>
              <a:t>Ask at Reception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dirty="0"/>
          </a:p>
          <a:p>
            <a:pPr>
              <a:spcBef>
                <a:spcPts val="0"/>
              </a:spcBef>
              <a:spcAft>
                <a:spcPts val="600"/>
              </a:spcAft>
            </a:pPr>
            <a:endParaRPr lang="en-GB" dirty="0"/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20411EF-9DB2-603C-A0B9-B529757CA58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98240" y="1897626"/>
            <a:ext cx="4542353" cy="37854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3192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C32D9C7-47C4-F77A-42C7-148AB7B537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English Language and Digital Support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167A972-394D-44BC-CA1D-81FA005E1A3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736628" y="1537855"/>
            <a:ext cx="5238750" cy="488581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ACADEMIC SKILLS AND ENGLISH LANGUAGE SUPPORT</a:t>
            </a:r>
          </a:p>
          <a:p>
            <a:r>
              <a:rPr lang="en-GB" dirty="0"/>
              <a:t>Talk to your lecturers who can give you details.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DIGITAL SKILLS</a:t>
            </a:r>
          </a:p>
          <a:p>
            <a:pPr marL="0" indent="0">
              <a:buNone/>
            </a:pPr>
            <a:r>
              <a:rPr lang="en-GB" dirty="0"/>
              <a:t>Tarandeep Johal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t.johal@uwtsd.ac.uk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0C7AB894-2366-E8C8-2439-7C0690C899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622" y="1995558"/>
            <a:ext cx="6382806" cy="37298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844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33E269C-E0F0-CF77-2ECD-E05AB023BEF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98242" y="-1003916"/>
            <a:ext cx="10795518" cy="10039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dirty="0"/>
              <a:t>Any Questions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1DD9828-7587-B03D-1619-B1159518BAF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569829" y="115416"/>
            <a:ext cx="5024576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DCB30F8-45D2-FFDA-077C-DE552910A524}"/>
              </a:ext>
            </a:extLst>
          </p:cNvPr>
          <p:cNvSpPr txBox="1"/>
          <p:nvPr/>
        </p:nvSpPr>
        <p:spPr>
          <a:xfrm>
            <a:off x="3583712" y="6858000"/>
            <a:ext cx="502457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4" tooltip="https://freepngimg.com/png/85229-text-photography-question-interrogation-communication-stock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5" tooltip="https://creativecommons.org/licenses/by-nc/3.0/"/>
              </a:rPr>
              <a:t>CC BY-NC</a:t>
            </a:r>
            <a:endParaRPr lang="en-GB" sz="900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7055251-7191-8AF7-4A38-9AF5AFFAE6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63" y="1976285"/>
            <a:ext cx="4188542" cy="2595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28041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274207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 template-pink" id="{F7462D3D-D48D-4AB6-9278-D669C7334178}" vid="{654700EC-0B91-455D-9D68-7BA7C910119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61b8a593-e33f-405c-9ec9-a885dee76581">
      <UserInfo>
        <DisplayName/>
        <AccountId xsi:nil="true"/>
        <AccountType/>
      </UserInfo>
    </SharedWithUsers>
    <lcf76f155ced4ddcb4097134ff3c332f xmlns="316f2420-4a0a-4c49-8a81-53a9bcc36554">
      <Terms xmlns="http://schemas.microsoft.com/office/infopath/2007/PartnerControls"/>
    </lcf76f155ced4ddcb4097134ff3c332f>
    <TaxCatchAll xmlns="61b8a593-e33f-405c-9ec9-a885dee76581" xsi:nil="true"/>
    <uploadedtowebsite xmlns="316f2420-4a0a-4c49-8a81-53a9bcc36554">false</uploadedtowebsite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4002A07E5FB6438DEE2217A7119FC0" ma:contentTypeVersion="21" ma:contentTypeDescription="Create a new document." ma:contentTypeScope="" ma:versionID="b7ea5b5cadedbff8adbc8033d2ea9242">
  <xsd:schema xmlns:xsd="http://www.w3.org/2001/XMLSchema" xmlns:xs="http://www.w3.org/2001/XMLSchema" xmlns:p="http://schemas.microsoft.com/office/2006/metadata/properties" xmlns:ns2="316f2420-4a0a-4c49-8a81-53a9bcc36554" xmlns:ns3="61b8a593-e33f-405c-9ec9-a885dee76581" targetNamespace="http://schemas.microsoft.com/office/2006/metadata/properties" ma:root="true" ma:fieldsID="ccee045e6a2a9926db7910b5caa3d3da" ns2:_="" ns3:_="">
    <xsd:import namespace="316f2420-4a0a-4c49-8a81-53a9bcc36554"/>
    <xsd:import namespace="61b8a593-e33f-405c-9ec9-a885dee7658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uploadedtowebsite" minOccurs="0"/>
                <xsd:element ref="ns2:MediaServiceSearchProperties" minOccurs="0"/>
                <xsd:element ref="ns2:MediaServiceObjectDetectorVersion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6f2420-4a0a-4c49-8a81-53a9bcc3655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uploadedtowebsite" ma:index="23" nillable="true" ma:displayName="uploaded to website" ma:default="0" ma:format="Dropdown" ma:internalName="uploadedtowebsite">
      <xsd:simpleType>
        <xsd:restriction base="dms:Boolean"/>
      </xsd:simpleType>
    </xsd:element>
    <xsd:element name="MediaServiceSearchProperties" ma:index="2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BillingMetadata" ma:index="26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b8a593-e33f-405c-9ec9-a885dee76581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2" nillable="true" ma:displayName="Taxonomy Catch All Column" ma:hidden="true" ma:list="{f475d125-4262-4684-8c3a-69fdb9666f71}" ma:internalName="TaxCatchAll" ma:showField="CatchAllData" ma:web="61b8a593-e33f-405c-9ec9-a885dee7658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49DB88A-4CDB-4A02-BBF8-EAC6701E3581}">
  <ds:schemaRefs>
    <ds:schemaRef ds:uri="9a4d144a-fc25-4fdb-964c-6d631b2b63e0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99ce1279-2350-47db-8704-eccecdd1905d"/>
    <ds:schemaRef ds:uri="http://purl.org/dc/terms/"/>
    <ds:schemaRef ds:uri="http://schemas.openxmlformats.org/package/2006/metadata/core-properties"/>
    <ds:schemaRef ds:uri="http://www.w3.org/XML/1998/namespace"/>
    <ds:schemaRef ds:uri="http://purl.org/dc/elements/1.1/"/>
    <ds:schemaRef ds:uri="61b8a593-e33f-405c-9ec9-a885dee76581"/>
    <ds:schemaRef ds:uri="316f2420-4a0a-4c49-8a81-53a9bcc36554"/>
  </ds:schemaRefs>
</ds:datastoreItem>
</file>

<file path=customXml/itemProps2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A4072CA-4D01-4A34-8F13-30AAA08655B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6f2420-4a0a-4c49-8a81-53a9bcc36554"/>
    <ds:schemaRef ds:uri="61b8a593-e33f-405c-9ec9-a885dee7658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 template-pink</Template>
  <TotalTime>345</TotalTime>
  <Words>773</Words>
  <Application>Microsoft Office PowerPoint</Application>
  <PresentationFormat>Widescreen</PresentationFormat>
  <Paragraphs>138</Paragraphs>
  <Slides>23</Slides>
  <Notes>11</Notes>
  <HiddenSlides>2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Arial,Sans-Serif</vt:lpstr>
      <vt:lpstr>Arial</vt:lpstr>
      <vt:lpstr>Calibri</vt:lpstr>
      <vt:lpstr>Calibri Light</vt:lpstr>
      <vt:lpstr>Courier New</vt:lpstr>
      <vt:lpstr>Lucida Sans</vt:lpstr>
      <vt:lpstr>Wingdings</vt:lpstr>
      <vt:lpstr>Office Theme</vt:lpstr>
      <vt:lpstr>  Sofie Arif  Academic Librarian  Library and Learning Resources</vt:lpstr>
      <vt:lpstr>Session Content</vt:lpstr>
      <vt:lpstr>What is Referencing?</vt:lpstr>
      <vt:lpstr>Why should you reference?</vt:lpstr>
      <vt:lpstr>When to reference</vt:lpstr>
      <vt:lpstr>Two parts of Referencing</vt:lpstr>
      <vt:lpstr>In-text citations</vt:lpstr>
      <vt:lpstr>PowerPoint Presentation</vt:lpstr>
      <vt:lpstr>Position of In-text Citations </vt:lpstr>
      <vt:lpstr>In text citations of other sources </vt:lpstr>
      <vt:lpstr>PowerPoint Presentation</vt:lpstr>
      <vt:lpstr>Group Activity -Reference List Task</vt:lpstr>
      <vt:lpstr>Put it into practice</vt:lpstr>
      <vt:lpstr>Journal Articles Example</vt:lpstr>
      <vt:lpstr>Website Example</vt:lpstr>
      <vt:lpstr> Accessing the Library website </vt:lpstr>
      <vt:lpstr>Library Catalogue </vt:lpstr>
      <vt:lpstr>PowerPoint Presentation</vt:lpstr>
      <vt:lpstr>InfoSkills Modules </vt:lpstr>
      <vt:lpstr>Further Support</vt:lpstr>
      <vt:lpstr>English Language and Digital Support</vt:lpstr>
      <vt:lpstr>Any Questions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Jenny Hedges</dc:creator>
  <cp:lastModifiedBy>Sofie Arif</cp:lastModifiedBy>
  <cp:revision>23</cp:revision>
  <dcterms:created xsi:type="dcterms:W3CDTF">2024-01-22T14:28:58Z</dcterms:created>
  <dcterms:modified xsi:type="dcterms:W3CDTF">2026-02-11T13:53:20Z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0x010100294002A07E5FB6438DEE2217A7119FC0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  <property fmtid="{D5CDD505-2E9C-101B-9397-08002B2CF9AE}" pid="8" name="MediaServiceImageTags">
    <vt:lpwstr/>
  </property>
</Properties>
</file>