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sldIdLst>
    <p:sldId id="257" r:id="rId3"/>
    <p:sldId id="258" r:id="rId4"/>
    <p:sldId id="259" r:id="rId5"/>
    <p:sldId id="260" r:id="rId6"/>
    <p:sldId id="261" r:id="rId7"/>
    <p:sldId id="271" r:id="rId8"/>
    <p:sldId id="262" r:id="rId9"/>
    <p:sldId id="275" r:id="rId10"/>
    <p:sldId id="274" r:id="rId11"/>
    <p:sldId id="263" r:id="rId12"/>
    <p:sldId id="264" r:id="rId13"/>
    <p:sldId id="265" r:id="rId14"/>
    <p:sldId id="266" r:id="rId15"/>
    <p:sldId id="267" r:id="rId16"/>
    <p:sldId id="268" r:id="rId17"/>
    <p:sldId id="269" r:id="rId18"/>
    <p:sldId id="270" r:id="rId19"/>
    <p:sldId id="272"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0347C"/>
    <a:srgbClr val="848484"/>
    <a:srgbClr val="C8C7CB"/>
    <a:srgbClr val="C6690C"/>
    <a:srgbClr val="9E9EA4"/>
    <a:srgbClr val="C8CC1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115" d="100"/>
          <a:sy n="115" d="100"/>
        </p:scale>
        <p:origin x="141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83361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462619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0F11AC-ED79-489B-AB56-40868A929356}" type="datetimeFigureOut">
              <a:rPr lang="en-GB" smtClean="0"/>
              <a:pPr/>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7570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C0F11AC-ED79-489B-AB56-40868A929356}" type="datetimeFigureOut">
              <a:rPr lang="en-GB" smtClean="0"/>
              <a:pPr/>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534655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C0F11AC-ED79-489B-AB56-40868A929356}" type="datetimeFigureOut">
              <a:rPr lang="en-GB" smtClean="0"/>
              <a:pPr/>
              <a:t>30/04/2019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356743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C0F11AC-ED79-489B-AB56-40868A929356}" type="datetimeFigureOut">
              <a:rPr lang="en-GB" smtClean="0"/>
              <a:pPr/>
              <a:t>30/04/2019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0005639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0F11AC-ED79-489B-AB56-40868A929356}" type="datetimeFigureOut">
              <a:rPr lang="en-GB" smtClean="0"/>
              <a:pPr/>
              <a:t>30/04/2019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694734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C0F11AC-ED79-489B-AB56-40868A929356}" type="datetimeFigureOut">
              <a:rPr lang="en-GB" smtClean="0"/>
              <a:pPr/>
              <a:t>30/04/2019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solidFill>
                <a:srgbClr val="637052"/>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7F6761A-60D9-4D11-BDEB-AFA01E645AB6}" type="slidenum">
              <a:rPr lang="en-GB" smtClean="0">
                <a:solidFill>
                  <a:srgbClr val="637052"/>
                </a:solidFill>
              </a:rPr>
              <a:pPr/>
              <a:t>‹#›</a:t>
            </a:fld>
            <a:endParaRPr lang="en-GB">
              <a:solidFill>
                <a:srgbClr val="637052"/>
              </a:solidFill>
            </a:endParaRPr>
          </a:p>
        </p:txBody>
      </p:sp>
    </p:spTree>
    <p:extLst>
      <p:ext uri="{BB962C8B-B14F-4D97-AF65-F5344CB8AC3E}">
        <p14:creationId xmlns:p14="http://schemas.microsoft.com/office/powerpoint/2010/main" val="40845660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C0F11AC-ED79-489B-AB56-40868A929356}" type="datetimeFigureOut">
              <a:rPr lang="en-GB" smtClean="0"/>
              <a:pPr/>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182545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245028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2250285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26115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8703298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0F11AC-ED79-489B-AB56-40868A929356}" type="datetimeFigureOut">
              <a:rPr lang="en-GB" smtClean="0"/>
              <a:pPr/>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4064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C0F11AC-ED79-489B-AB56-40868A929356}" type="datetimeFigureOut">
              <a:rPr lang="en-GB" smtClean="0"/>
              <a:pPr/>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8849787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C0F11AC-ED79-489B-AB56-40868A929356}" type="datetimeFigureOut">
              <a:rPr lang="en-GB" smtClean="0"/>
              <a:pPr/>
              <a:t>30/04/2019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9976448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C0F11AC-ED79-489B-AB56-40868A929356}" type="datetimeFigureOut">
              <a:rPr lang="en-GB" smtClean="0"/>
              <a:pPr/>
              <a:t>30/04/2019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1509337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0F11AC-ED79-489B-AB56-40868A929356}" type="datetimeFigureOut">
              <a:rPr lang="en-GB" smtClean="0"/>
              <a:pPr/>
              <a:t>30/04/2019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5999298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C0F11AC-ED79-489B-AB56-40868A929356}" type="datetimeFigureOut">
              <a:rPr lang="en-GB" smtClean="0"/>
              <a:pPr/>
              <a:t>30/04/2019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solidFill>
                <a:srgbClr val="637052"/>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7F6761A-60D9-4D11-BDEB-AFA01E645AB6}" type="slidenum">
              <a:rPr lang="en-GB" smtClean="0">
                <a:solidFill>
                  <a:srgbClr val="637052"/>
                </a:solidFill>
              </a:rPr>
              <a:pPr/>
              <a:t>‹#›</a:t>
            </a:fld>
            <a:endParaRPr lang="en-GB">
              <a:solidFill>
                <a:srgbClr val="637052"/>
              </a:solidFill>
            </a:endParaRPr>
          </a:p>
        </p:txBody>
      </p:sp>
    </p:spTree>
    <p:extLst>
      <p:ext uri="{BB962C8B-B14F-4D97-AF65-F5344CB8AC3E}">
        <p14:creationId xmlns:p14="http://schemas.microsoft.com/office/powerpoint/2010/main" val="24962366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C0F11AC-ED79-489B-AB56-40868A929356}" type="datetimeFigureOut">
              <a:rPr lang="en-GB" smtClean="0"/>
              <a:pPr/>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3078579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5683002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490918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defTabSz="457200"/>
            <a:fld id="{8C0F11AC-ED79-489B-AB56-40868A929356}" type="datetimeFigureOut">
              <a:rPr lang="en-GB" smtClean="0"/>
              <a:pPr defTabSz="457200"/>
              <a:t>30/04/2019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defTabSz="457200"/>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defTabSz="457200"/>
            <a:fld id="{77F6761A-60D9-4D11-BDEB-AFA01E645AB6}" type="slidenum">
              <a:rPr lang="en-GB" smtClean="0"/>
              <a:pPr defTabSz="45720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225508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defTabSz="457200"/>
            <a:fld id="{8C0F11AC-ED79-489B-AB56-40868A929356}" type="datetimeFigureOut">
              <a:rPr lang="en-GB" smtClean="0"/>
              <a:pPr defTabSz="457200"/>
              <a:t>30/04/2019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defTabSz="457200"/>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defTabSz="457200"/>
            <a:fld id="{77F6761A-60D9-4D11-BDEB-AFA01E645AB6}" type="slidenum">
              <a:rPr lang="en-GB" smtClean="0"/>
              <a:pPr defTabSz="45720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372063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8.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8.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Myth and Art</a:t>
            </a:r>
            <a:endParaRPr lang="en-GB" b="1" dirty="0"/>
          </a:p>
        </p:txBody>
      </p:sp>
      <p:sp>
        <p:nvSpPr>
          <p:cNvPr id="3" name="Subtitle 2"/>
          <p:cNvSpPr>
            <a:spLocks noGrp="1"/>
          </p:cNvSpPr>
          <p:nvPr>
            <p:ph type="subTitle" idx="1"/>
          </p:nvPr>
        </p:nvSpPr>
        <p:spPr>
          <a:xfrm>
            <a:off x="822960" y="4455621"/>
            <a:ext cx="7770322" cy="1143000"/>
          </a:xfrm>
        </p:spPr>
        <p:txBody>
          <a:bodyPr>
            <a:normAutofit fontScale="92500"/>
          </a:bodyPr>
          <a:lstStyle/>
          <a:p>
            <a:r>
              <a:rPr lang="en-GB" dirty="0" smtClean="0"/>
              <a:t>The Creation of Humankind and gender in myth </a:t>
            </a:r>
          </a:p>
          <a:p>
            <a:r>
              <a:rPr lang="en-GB" dirty="0" smtClean="0"/>
              <a:t>(HPAH4002)</a:t>
            </a:r>
            <a:endParaRPr lang="en-GB" dirty="0"/>
          </a:p>
        </p:txBody>
      </p:sp>
    </p:spTree>
    <p:extLst>
      <p:ext uri="{BB962C8B-B14F-4D97-AF65-F5344CB8AC3E}">
        <p14:creationId xmlns:p14="http://schemas.microsoft.com/office/powerpoint/2010/main" val="26067737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origins of </a:t>
            </a:r>
            <a:r>
              <a:rPr lang="en-GB" b="1" u="sng" dirty="0" smtClean="0"/>
              <a:t>Man</a:t>
            </a:r>
            <a:r>
              <a:rPr lang="en-GB" b="1" dirty="0" smtClean="0"/>
              <a:t>kind</a:t>
            </a:r>
            <a:endParaRPr lang="en-GB" b="1" dirty="0"/>
          </a:p>
        </p:txBody>
      </p:sp>
      <p:sp>
        <p:nvSpPr>
          <p:cNvPr id="3" name="Content Placeholder 2"/>
          <p:cNvSpPr>
            <a:spLocks noGrp="1"/>
          </p:cNvSpPr>
          <p:nvPr>
            <p:ph idx="1"/>
          </p:nvPr>
        </p:nvSpPr>
        <p:spPr>
          <a:xfrm>
            <a:off x="135082" y="1845734"/>
            <a:ext cx="5185063" cy="1896735"/>
          </a:xfrm>
        </p:spPr>
        <p:txBody>
          <a:bodyPr>
            <a:normAutofit fontScale="92500" lnSpcReduction="10000"/>
          </a:bodyPr>
          <a:lstStyle/>
          <a:p>
            <a:pPr>
              <a:buFont typeface="Arial" panose="020B0604020202020204" pitchFamily="34" charset="0"/>
              <a:buChar char="•"/>
            </a:pPr>
            <a:r>
              <a:rPr lang="en-GB" dirty="0" smtClean="0"/>
              <a:t> A number of variant traditions that have either Zeus (along or in combination with other gods) or Prometheus create mortal men (and then Zeus womankind). </a:t>
            </a:r>
          </a:p>
          <a:p>
            <a:pPr>
              <a:buFont typeface="Arial" panose="020B0604020202020204" pitchFamily="34" charset="0"/>
              <a:buChar char="•"/>
            </a:pPr>
            <a:endParaRPr lang="en-GB" sz="100" dirty="0"/>
          </a:p>
          <a:p>
            <a:pPr>
              <a:buFont typeface="Arial" panose="020B0604020202020204" pitchFamily="34" charset="0"/>
              <a:buChar char="•"/>
            </a:pPr>
            <a:r>
              <a:rPr lang="en-GB" dirty="0" smtClean="0"/>
              <a:t> A fragment (no. 268 </a:t>
            </a:r>
            <a:r>
              <a:rPr lang="en-GB" dirty="0" err="1" smtClean="0"/>
              <a:t>Rzach</a:t>
            </a:r>
            <a:r>
              <a:rPr lang="en-GB" dirty="0" smtClean="0"/>
              <a:t>) ascribed to Hesiod adds the detail that Athena breathed life into the clay. </a:t>
            </a:r>
          </a:p>
          <a:p>
            <a:pPr>
              <a:buFont typeface="Arial" panose="020B0604020202020204" pitchFamily="34" charset="0"/>
              <a:buChar char="•"/>
            </a:pPr>
            <a:endParaRPr lang="en-GB" dirty="0"/>
          </a:p>
          <a:p>
            <a:pPr>
              <a:buFont typeface="Arial" panose="020B0604020202020204" pitchFamily="34" charset="0"/>
              <a:buChar char="•"/>
            </a:pPr>
            <a:endParaRPr lang="en-GB" dirty="0"/>
          </a:p>
        </p:txBody>
      </p:sp>
      <p:pic>
        <p:nvPicPr>
          <p:cNvPr id="4" name="Picture 3"/>
          <p:cNvPicPr>
            <a:picLocks noChangeAspect="1"/>
          </p:cNvPicPr>
          <p:nvPr/>
        </p:nvPicPr>
        <p:blipFill>
          <a:blip r:embed="rId2"/>
          <a:stretch>
            <a:fillRect/>
          </a:stretch>
        </p:blipFill>
        <p:spPr>
          <a:xfrm>
            <a:off x="5416835" y="2057400"/>
            <a:ext cx="3562407" cy="3141395"/>
          </a:xfrm>
          <a:prstGeom prst="rect">
            <a:avLst/>
          </a:prstGeom>
        </p:spPr>
      </p:pic>
      <p:sp>
        <p:nvSpPr>
          <p:cNvPr id="5" name="TextBox 4"/>
          <p:cNvSpPr txBox="1"/>
          <p:nvPr/>
        </p:nvSpPr>
        <p:spPr>
          <a:xfrm>
            <a:off x="5416835" y="5373684"/>
            <a:ext cx="3562407"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Prometheus creating men, watched by Athena. Marble relief from Italy, third century AD. </a:t>
            </a:r>
            <a:endParaRPr lang="en-GB" dirty="0"/>
          </a:p>
        </p:txBody>
      </p:sp>
      <p:sp>
        <p:nvSpPr>
          <p:cNvPr id="6" name="Rectangle 5"/>
          <p:cNvSpPr/>
          <p:nvPr/>
        </p:nvSpPr>
        <p:spPr>
          <a:xfrm>
            <a:off x="135082" y="3742469"/>
            <a:ext cx="5265327" cy="2554545"/>
          </a:xfrm>
          <a:prstGeom prst="rect">
            <a:avLst/>
          </a:prstGeom>
        </p:spPr>
        <p:txBody>
          <a:bodyPr wrap="square">
            <a:spAutoFit/>
          </a:bodyPr>
          <a:lstStyle/>
          <a:p>
            <a:r>
              <a:rPr lang="en-GB" sz="1600" dirty="0" smtClean="0"/>
              <a:t>Then Humankind was born. Either the creator god, source of a better world, seeded it from the divine, or the </a:t>
            </a:r>
            <a:r>
              <a:rPr lang="en-GB" sz="1600" dirty="0" err="1" smtClean="0"/>
              <a:t>newborn</a:t>
            </a:r>
            <a:r>
              <a:rPr lang="en-GB" sz="1600" dirty="0" smtClean="0"/>
              <a:t> earth just drawn from the highest heavens still contained fragments related to the skies, so that Prometheus, blending them with streams of rain, moulded them into an image of the all-controlling gods… commanding them to look towards the skies, and, upright, raise their face to the stars. So the earth, that had been, a moment ago, uncarved and imageless, changed and assumed the unknown shapes of human beings.’ – </a:t>
            </a:r>
            <a:r>
              <a:rPr lang="en-GB" sz="1600" b="1" dirty="0" smtClean="0"/>
              <a:t>Ovid </a:t>
            </a:r>
            <a:r>
              <a:rPr lang="en-GB" sz="1600" b="1" i="1" dirty="0" smtClean="0"/>
              <a:t>Met. </a:t>
            </a:r>
            <a:r>
              <a:rPr lang="en-GB" sz="1600" b="1" dirty="0" smtClean="0"/>
              <a:t>1.76 ff</a:t>
            </a:r>
            <a:r>
              <a:rPr lang="en-GB" sz="1600" dirty="0" smtClean="0"/>
              <a:t>.</a:t>
            </a:r>
            <a:endParaRPr lang="en-GB" sz="1600" dirty="0"/>
          </a:p>
        </p:txBody>
      </p:sp>
    </p:spTree>
    <p:extLst>
      <p:ext uri="{BB962C8B-B14F-4D97-AF65-F5344CB8AC3E}">
        <p14:creationId xmlns:p14="http://schemas.microsoft.com/office/powerpoint/2010/main" val="96641648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Ages of Man</a:t>
            </a:r>
            <a:endParaRPr lang="en-GB" b="1" dirty="0"/>
          </a:p>
        </p:txBody>
      </p:sp>
      <p:sp>
        <p:nvSpPr>
          <p:cNvPr id="4" name="Content Placeholder 3"/>
          <p:cNvSpPr>
            <a:spLocks noGrp="1"/>
          </p:cNvSpPr>
          <p:nvPr>
            <p:ph sz="half" idx="1"/>
          </p:nvPr>
        </p:nvSpPr>
        <p:spPr>
          <a:xfrm>
            <a:off x="290945" y="1845734"/>
            <a:ext cx="8717973" cy="1375448"/>
          </a:xfrm>
        </p:spPr>
        <p:txBody>
          <a:bodyPr>
            <a:normAutofit lnSpcReduction="10000"/>
          </a:bodyPr>
          <a:lstStyle/>
          <a:p>
            <a:pPr>
              <a:buFont typeface="Arial" panose="020B0604020202020204" pitchFamily="34" charset="0"/>
              <a:buChar char="•"/>
            </a:pPr>
            <a:r>
              <a:rPr lang="en-GB" dirty="0" smtClean="0"/>
              <a:t> Ovid gives further account of the four ages of man: gold, silver, bronze and iron. </a:t>
            </a:r>
          </a:p>
          <a:p>
            <a:pPr>
              <a:buFont typeface="Arial" panose="020B0604020202020204" pitchFamily="34" charset="0"/>
              <a:buChar char="•"/>
            </a:pPr>
            <a:endParaRPr lang="en-GB" sz="100" dirty="0"/>
          </a:p>
          <a:p>
            <a:pPr>
              <a:buFont typeface="Arial" panose="020B0604020202020204" pitchFamily="34" charset="0"/>
              <a:buChar char="•"/>
            </a:pPr>
            <a:r>
              <a:rPr lang="en-GB" dirty="0" smtClean="0"/>
              <a:t> The much earlier account of Hesiod has five ages, with the addition of the age of Heroes (preceding the age of Iron). </a:t>
            </a:r>
            <a:endParaRPr lang="en-GB" dirty="0"/>
          </a:p>
        </p:txBody>
      </p:sp>
      <p:sp>
        <p:nvSpPr>
          <p:cNvPr id="5" name="Content Placeholder 4"/>
          <p:cNvSpPr>
            <a:spLocks noGrp="1"/>
          </p:cNvSpPr>
          <p:nvPr>
            <p:ph sz="half" idx="2"/>
          </p:nvPr>
        </p:nvSpPr>
        <p:spPr>
          <a:xfrm>
            <a:off x="145473" y="3148446"/>
            <a:ext cx="4177145" cy="3241964"/>
          </a:xfrm>
        </p:spPr>
        <p:txBody>
          <a:bodyPr>
            <a:normAutofit lnSpcReduction="10000"/>
          </a:bodyPr>
          <a:lstStyle/>
          <a:p>
            <a:r>
              <a:rPr lang="en-GB" b="1" dirty="0" smtClean="0">
                <a:solidFill>
                  <a:srgbClr val="C8CC12"/>
                </a:solidFill>
              </a:rPr>
              <a:t>Age of gold: </a:t>
            </a:r>
            <a:r>
              <a:rPr lang="en-GB" dirty="0" err="1" smtClean="0"/>
              <a:t>Chronos</a:t>
            </a:r>
            <a:r>
              <a:rPr lang="en-GB" dirty="0" smtClean="0"/>
              <a:t> king in heaven, lived without toil, ageless, peaceful deaths; they have no become beginning spirits. Covered over by Gaia.</a:t>
            </a:r>
          </a:p>
          <a:p>
            <a:pPr>
              <a:spcBef>
                <a:spcPts val="600"/>
              </a:spcBef>
              <a:spcAft>
                <a:spcPts val="600"/>
              </a:spcAft>
            </a:pPr>
            <a:endParaRPr lang="en-GB" sz="100" dirty="0"/>
          </a:p>
          <a:p>
            <a:r>
              <a:rPr lang="en-GB" b="1" dirty="0" smtClean="0">
                <a:solidFill>
                  <a:srgbClr val="9E9EA4"/>
                </a:solidFill>
              </a:rPr>
              <a:t>Age of silver: </a:t>
            </a:r>
            <a:r>
              <a:rPr lang="en-GB" dirty="0" smtClean="0"/>
              <a:t>lived as children for 100 years, playing beside their mothers, they lived only a short time after reaching adulthood. Arrogant and refused to worship the gods respectfully. Hidden away by Zeus and covered over by Gaia. </a:t>
            </a:r>
            <a:endParaRPr lang="en-GB" dirty="0"/>
          </a:p>
        </p:txBody>
      </p:sp>
      <p:sp>
        <p:nvSpPr>
          <p:cNvPr id="6" name="Content Placeholder 2"/>
          <p:cNvSpPr txBox="1">
            <a:spLocks/>
          </p:cNvSpPr>
          <p:nvPr/>
        </p:nvSpPr>
        <p:spPr>
          <a:xfrm>
            <a:off x="4468091" y="3148444"/>
            <a:ext cx="4540828" cy="3345873"/>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b="1" dirty="0" smtClean="0">
                <a:solidFill>
                  <a:srgbClr val="C6690C"/>
                </a:solidFill>
              </a:rPr>
              <a:t>Age of Bronze: </a:t>
            </a:r>
            <a:r>
              <a:rPr lang="en-GB" dirty="0" smtClean="0"/>
              <a:t>a warlike race of men, bronze arms, bronze homes and bronze implements; they wiped themselves out.</a:t>
            </a:r>
          </a:p>
          <a:p>
            <a:pPr>
              <a:spcBef>
                <a:spcPts val="600"/>
              </a:spcBef>
            </a:pPr>
            <a:endParaRPr lang="en-GB" sz="100" dirty="0"/>
          </a:p>
          <a:p>
            <a:r>
              <a:rPr lang="en-GB" b="1" dirty="0" smtClean="0">
                <a:solidFill>
                  <a:srgbClr val="80347C"/>
                </a:solidFill>
              </a:rPr>
              <a:t>Age of Heroes</a:t>
            </a:r>
            <a:r>
              <a:rPr lang="en-GB" dirty="0" smtClean="0"/>
              <a:t>: valiant in war but more just, some died at the gates of Thebes, and others Troy, others still live on the Islands of the Blessed ruled by </a:t>
            </a:r>
            <a:r>
              <a:rPr lang="en-GB" dirty="0" err="1" smtClean="0"/>
              <a:t>Chronos</a:t>
            </a:r>
            <a:r>
              <a:rPr lang="en-GB" dirty="0" smtClean="0"/>
              <a:t> at the edges of the earth. </a:t>
            </a:r>
          </a:p>
          <a:p>
            <a:pPr>
              <a:spcBef>
                <a:spcPts val="600"/>
              </a:spcBef>
            </a:pPr>
            <a:endParaRPr lang="en-GB" sz="100" dirty="0"/>
          </a:p>
          <a:p>
            <a:r>
              <a:rPr lang="en-GB" b="1" dirty="0" smtClean="0">
                <a:solidFill>
                  <a:srgbClr val="848484"/>
                </a:solidFill>
              </a:rPr>
              <a:t>Age of Iron: </a:t>
            </a:r>
            <a:r>
              <a:rPr lang="en-GB" dirty="0" smtClean="0"/>
              <a:t>current age full of toil.  </a:t>
            </a:r>
            <a:endParaRPr lang="en-GB" dirty="0"/>
          </a:p>
        </p:txBody>
      </p:sp>
    </p:spTree>
    <p:extLst>
      <p:ext uri="{BB962C8B-B14F-4D97-AF65-F5344CB8AC3E}">
        <p14:creationId xmlns:p14="http://schemas.microsoft.com/office/powerpoint/2010/main" val="18851573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Prometheus’ gifts to man</a:t>
            </a:r>
            <a:endParaRPr lang="en-GB" b="1" dirty="0"/>
          </a:p>
        </p:txBody>
      </p:sp>
      <p:sp>
        <p:nvSpPr>
          <p:cNvPr id="4" name="Content Placeholder 3"/>
          <p:cNvSpPr>
            <a:spLocks noGrp="1"/>
          </p:cNvSpPr>
          <p:nvPr>
            <p:ph sz="half" idx="1"/>
          </p:nvPr>
        </p:nvSpPr>
        <p:spPr>
          <a:xfrm>
            <a:off x="249382" y="1845734"/>
            <a:ext cx="4276898" cy="4440766"/>
          </a:xfrm>
        </p:spPr>
        <p:txBody>
          <a:bodyPr>
            <a:normAutofit/>
          </a:bodyPr>
          <a:lstStyle/>
          <a:p>
            <a:pPr>
              <a:buFont typeface="Arial" panose="020B0604020202020204" pitchFamily="34" charset="0"/>
              <a:buChar char="•"/>
            </a:pPr>
            <a:r>
              <a:rPr lang="en-GB" dirty="0" smtClean="0"/>
              <a:t> Quarrel of the gods and men at </a:t>
            </a:r>
            <a:r>
              <a:rPr lang="en-GB" dirty="0" err="1" smtClean="0"/>
              <a:t>Mecone</a:t>
            </a:r>
            <a:r>
              <a:rPr lang="en-GB" dirty="0" smtClean="0"/>
              <a:t> (Sicyon?) over the division of the sacrifice. Prometheus creates two portions:</a:t>
            </a:r>
          </a:p>
          <a:p>
            <a:pPr lvl="1">
              <a:buFont typeface="Arial" panose="020B0604020202020204" pitchFamily="34" charset="0"/>
              <a:buChar char="•"/>
            </a:pPr>
            <a:r>
              <a:rPr lang="en-GB" dirty="0" smtClean="0"/>
              <a:t>Flesh and rich and fatty innards wrapped in the ox’s gut;</a:t>
            </a:r>
          </a:p>
          <a:p>
            <a:pPr lvl="1">
              <a:buFont typeface="Arial" panose="020B0604020202020204" pitchFamily="34" charset="0"/>
              <a:buChar char="•"/>
            </a:pPr>
            <a:r>
              <a:rPr lang="en-GB" dirty="0" smtClean="0"/>
              <a:t>White bones of the ox wrapped in white fat. </a:t>
            </a:r>
          </a:p>
          <a:p>
            <a:pPr>
              <a:buFont typeface="Arial" panose="020B0604020202020204" pitchFamily="34" charset="0"/>
              <a:buChar char="•"/>
            </a:pPr>
            <a:r>
              <a:rPr lang="en-GB" dirty="0" smtClean="0"/>
              <a:t>Aetiological explanation for specific cultic practices. </a:t>
            </a:r>
            <a:endParaRPr lang="en-GB" dirty="0"/>
          </a:p>
          <a:p>
            <a:pPr>
              <a:buFont typeface="Arial" panose="020B0604020202020204" pitchFamily="34" charset="0"/>
              <a:buChar char="•"/>
            </a:pPr>
            <a:endParaRPr lang="en-GB" sz="100" dirty="0"/>
          </a:p>
          <a:p>
            <a:pPr>
              <a:buFont typeface="Arial" panose="020B0604020202020204" pitchFamily="34" charset="0"/>
              <a:buChar char="•"/>
            </a:pPr>
            <a:r>
              <a:rPr lang="en-GB" dirty="0" smtClean="0"/>
              <a:t> Zeus punished man by taking away fire, but Prometheus stole some back, sneaking it out in a hollow fennel stalk.</a:t>
            </a:r>
          </a:p>
          <a:p>
            <a:pPr>
              <a:buFont typeface="Arial" panose="020B0604020202020204" pitchFamily="34" charset="0"/>
              <a:buChar char="•"/>
            </a:pPr>
            <a:endParaRPr lang="en-GB" dirty="0" smtClean="0"/>
          </a:p>
          <a:p>
            <a:pPr>
              <a:buFont typeface="Arial" panose="020B0604020202020204" pitchFamily="34" charset="0"/>
              <a:buChar char="•"/>
            </a:pPr>
            <a:endParaRPr lang="en-GB" dirty="0"/>
          </a:p>
        </p:txBody>
      </p:sp>
      <p:pic>
        <p:nvPicPr>
          <p:cNvPr id="6" name="Content Placeholder 5"/>
          <p:cNvPicPr>
            <a:picLocks noGrp="1" noChangeAspect="1"/>
          </p:cNvPicPr>
          <p:nvPr>
            <p:ph sz="half" idx="2"/>
          </p:nvPr>
        </p:nvPicPr>
        <p:blipFill>
          <a:blip r:embed="rId2"/>
          <a:stretch>
            <a:fillRect/>
          </a:stretch>
        </p:blipFill>
        <p:spPr>
          <a:xfrm>
            <a:off x="4830329" y="1950746"/>
            <a:ext cx="3981162" cy="3564926"/>
          </a:xfrm>
          <a:prstGeom prst="rect">
            <a:avLst/>
          </a:prstGeom>
        </p:spPr>
      </p:pic>
      <p:sp>
        <p:nvSpPr>
          <p:cNvPr id="7" name="TextBox 6"/>
          <p:cNvSpPr txBox="1"/>
          <p:nvPr/>
        </p:nvSpPr>
        <p:spPr>
          <a:xfrm>
            <a:off x="4830329" y="5590308"/>
            <a:ext cx="4148913"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Prometheus and Satyr, </a:t>
            </a:r>
            <a:r>
              <a:rPr lang="en-GB" dirty="0" err="1" smtClean="0"/>
              <a:t>Campana</a:t>
            </a:r>
            <a:r>
              <a:rPr lang="en-GB" dirty="0" smtClean="0"/>
              <a:t> krater, c. 450s BC, Lipari, </a:t>
            </a:r>
            <a:r>
              <a:rPr lang="en-GB" dirty="0" err="1" smtClean="0"/>
              <a:t>Museo</a:t>
            </a:r>
            <a:r>
              <a:rPr lang="en-GB" dirty="0" smtClean="0"/>
              <a:t> </a:t>
            </a:r>
            <a:r>
              <a:rPr lang="en-GB" dirty="0" err="1" smtClean="0"/>
              <a:t>Eoliano</a:t>
            </a:r>
            <a:endParaRPr lang="en-GB" dirty="0"/>
          </a:p>
        </p:txBody>
      </p:sp>
    </p:spTree>
    <p:extLst>
      <p:ext uri="{BB962C8B-B14F-4D97-AF65-F5344CB8AC3E}">
        <p14:creationId xmlns:p14="http://schemas.microsoft.com/office/powerpoint/2010/main" val="32718174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Pandora </a:t>
            </a:r>
            <a:endParaRPr lang="en-GB" b="1" dirty="0"/>
          </a:p>
        </p:txBody>
      </p:sp>
      <p:sp>
        <p:nvSpPr>
          <p:cNvPr id="3" name="Content Placeholder 2"/>
          <p:cNvSpPr>
            <a:spLocks noGrp="1"/>
          </p:cNvSpPr>
          <p:nvPr>
            <p:ph idx="1"/>
          </p:nvPr>
        </p:nvSpPr>
        <p:spPr>
          <a:xfrm>
            <a:off x="103908" y="1845733"/>
            <a:ext cx="8811492" cy="4843415"/>
          </a:xfrm>
        </p:spPr>
        <p:txBody>
          <a:bodyPr>
            <a:normAutofit/>
          </a:bodyPr>
          <a:lstStyle/>
          <a:p>
            <a:pPr>
              <a:buFont typeface="Arial" panose="020B0604020202020204" pitchFamily="34" charset="0"/>
              <a:buChar char="•"/>
            </a:pPr>
            <a:r>
              <a:rPr lang="en-GB" dirty="0" smtClean="0"/>
              <a:t> Pandora = “All-gift” – fashioned by Hephaestus on the orders of Zeus; dressed in silvery clothes and garlands by Athena:.</a:t>
            </a:r>
          </a:p>
          <a:p>
            <a:pPr lvl="1">
              <a:buFont typeface="Arial" panose="020B0604020202020204" pitchFamily="34" charset="0"/>
              <a:buChar char="•"/>
            </a:pPr>
            <a:r>
              <a:rPr lang="en-GB" dirty="0"/>
              <a:t>‘For from her is the race of women and female kind: of her is the deadly race and tribe of women who live amongst mortal men to their great trouble, no helpmeets in hateful poverty, but only in wealth</a:t>
            </a:r>
            <a:r>
              <a:rPr lang="en-GB" dirty="0" smtClean="0"/>
              <a:t>… Zeus </a:t>
            </a:r>
            <a:r>
              <a:rPr lang="en-GB" dirty="0"/>
              <a:t>who thunders on high made women to be an evil to mortal men, with a nature to do </a:t>
            </a:r>
            <a:r>
              <a:rPr lang="en-GB" dirty="0" smtClean="0"/>
              <a:t>evil.’ – </a:t>
            </a:r>
            <a:r>
              <a:rPr lang="en-GB" b="1" dirty="0" smtClean="0"/>
              <a:t>Hesiod </a:t>
            </a:r>
            <a:r>
              <a:rPr lang="en-GB" b="1" i="1" dirty="0" smtClean="0"/>
              <a:t>Theogony </a:t>
            </a:r>
            <a:r>
              <a:rPr lang="en-GB" b="1" dirty="0" smtClean="0"/>
              <a:t>590 ff</a:t>
            </a:r>
            <a:r>
              <a:rPr lang="en-GB" dirty="0" smtClean="0"/>
              <a:t>.</a:t>
            </a:r>
            <a:r>
              <a:rPr lang="en-GB" i="1" dirty="0" smtClean="0"/>
              <a:t> </a:t>
            </a:r>
          </a:p>
          <a:p>
            <a:pPr>
              <a:buFont typeface="Arial" panose="020B0604020202020204" pitchFamily="34" charset="0"/>
              <a:buChar char="•"/>
            </a:pPr>
            <a:endParaRPr lang="en-GB" sz="100" dirty="0"/>
          </a:p>
        </p:txBody>
      </p:sp>
      <p:pic>
        <p:nvPicPr>
          <p:cNvPr id="4" name="Picture 3"/>
          <p:cNvPicPr>
            <a:picLocks noChangeAspect="1"/>
          </p:cNvPicPr>
          <p:nvPr/>
        </p:nvPicPr>
        <p:blipFill>
          <a:blip r:embed="rId2"/>
          <a:stretch>
            <a:fillRect/>
          </a:stretch>
        </p:blipFill>
        <p:spPr>
          <a:xfrm>
            <a:off x="5469411" y="3477107"/>
            <a:ext cx="3280602" cy="2221922"/>
          </a:xfrm>
          <a:prstGeom prst="rect">
            <a:avLst/>
          </a:prstGeom>
        </p:spPr>
      </p:pic>
      <p:sp>
        <p:nvSpPr>
          <p:cNvPr id="5" name="TextBox 4"/>
          <p:cNvSpPr txBox="1"/>
          <p:nvPr/>
        </p:nvSpPr>
        <p:spPr>
          <a:xfrm>
            <a:off x="5268190" y="5374803"/>
            <a:ext cx="3875810"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The birth of Pandora, with Epimetheus, Athenian red-figure amphora c. 5th C BC, Ashmolean Museum</a:t>
            </a:r>
            <a:endParaRPr lang="en-GB" dirty="0"/>
          </a:p>
        </p:txBody>
      </p:sp>
      <p:sp>
        <p:nvSpPr>
          <p:cNvPr id="8" name="Rectangle 7"/>
          <p:cNvSpPr/>
          <p:nvPr/>
        </p:nvSpPr>
        <p:spPr>
          <a:xfrm>
            <a:off x="103908" y="3667275"/>
            <a:ext cx="5200116" cy="2604303"/>
          </a:xfrm>
          <a:prstGeom prst="rect">
            <a:avLst/>
          </a:prstGeom>
        </p:spPr>
        <p:txBody>
          <a:bodyPr wrap="square">
            <a:spAutoFit/>
          </a:bodyPr>
          <a:lstStyle/>
          <a:p>
            <a:pPr marL="91440" lvl="0" indent="-91440">
              <a:lnSpc>
                <a:spcPct val="90000"/>
              </a:lnSpc>
              <a:spcBef>
                <a:spcPts val="1200"/>
              </a:spcBef>
              <a:spcAft>
                <a:spcPts val="200"/>
              </a:spcAft>
              <a:buClr>
                <a:srgbClr val="E48312"/>
              </a:buClr>
              <a:buSzPct val="100000"/>
              <a:buFont typeface="Arial" panose="020B0604020202020204" pitchFamily="34" charset="0"/>
              <a:buChar char="•"/>
            </a:pPr>
            <a:r>
              <a:rPr lang="en-GB" sz="2000" dirty="0">
                <a:solidFill>
                  <a:srgbClr val="000000">
                    <a:lumMod val="75000"/>
                    <a:lumOff val="25000"/>
                  </a:srgbClr>
                </a:solidFill>
              </a:rPr>
              <a:t> </a:t>
            </a:r>
            <a:r>
              <a:rPr lang="en-GB" sz="2000" dirty="0" smtClean="0">
                <a:solidFill>
                  <a:srgbClr val="000000">
                    <a:lumMod val="75000"/>
                    <a:lumOff val="25000"/>
                  </a:srgbClr>
                </a:solidFill>
              </a:rPr>
              <a:t>In the </a:t>
            </a:r>
            <a:r>
              <a:rPr lang="en-GB" sz="2000" i="1" dirty="0" smtClean="0">
                <a:solidFill>
                  <a:srgbClr val="000000">
                    <a:lumMod val="75000"/>
                    <a:lumOff val="25000"/>
                  </a:srgbClr>
                </a:solidFill>
              </a:rPr>
              <a:t>Works and Days </a:t>
            </a:r>
            <a:r>
              <a:rPr lang="en-GB" sz="2000" dirty="0" smtClean="0">
                <a:solidFill>
                  <a:srgbClr val="000000">
                    <a:lumMod val="75000"/>
                    <a:lumOff val="25000"/>
                  </a:srgbClr>
                </a:solidFill>
              </a:rPr>
              <a:t>Athena teachers her the art of weaving, while Aphrodite imbues her with longing and sorrow, while Hermes is commanded to give her a lying and thieving nature. </a:t>
            </a:r>
          </a:p>
          <a:p>
            <a:pPr marL="91440" lvl="0" indent="-91440">
              <a:lnSpc>
                <a:spcPct val="90000"/>
              </a:lnSpc>
              <a:spcBef>
                <a:spcPts val="600"/>
              </a:spcBef>
              <a:spcAft>
                <a:spcPts val="200"/>
              </a:spcAft>
              <a:buClr>
                <a:srgbClr val="E48312"/>
              </a:buClr>
              <a:buSzPct val="100000"/>
              <a:buFont typeface="Arial" panose="020B0604020202020204" pitchFamily="34" charset="0"/>
              <a:buChar char="•"/>
            </a:pPr>
            <a:endParaRPr lang="en-GB" sz="100" dirty="0" smtClean="0">
              <a:solidFill>
                <a:srgbClr val="000000">
                  <a:lumMod val="75000"/>
                  <a:lumOff val="25000"/>
                </a:srgbClr>
              </a:solidFill>
            </a:endParaRPr>
          </a:p>
          <a:p>
            <a:pPr marL="91440" lvl="0" indent="-91440">
              <a:lnSpc>
                <a:spcPct val="90000"/>
              </a:lnSpc>
              <a:spcBef>
                <a:spcPts val="1200"/>
              </a:spcBef>
              <a:spcAft>
                <a:spcPts val="200"/>
              </a:spcAft>
              <a:buClr>
                <a:srgbClr val="E48312"/>
              </a:buClr>
              <a:buSzPct val="100000"/>
              <a:buFont typeface="Arial" panose="020B0604020202020204" pitchFamily="34" charset="0"/>
              <a:buChar char="•"/>
            </a:pPr>
            <a:r>
              <a:rPr lang="en-GB" sz="2000" dirty="0" smtClean="0">
                <a:solidFill>
                  <a:srgbClr val="000000">
                    <a:lumMod val="75000"/>
                    <a:lumOff val="25000"/>
                  </a:srgbClr>
                </a:solidFill>
              </a:rPr>
              <a:t>Given </a:t>
            </a:r>
            <a:r>
              <a:rPr lang="en-GB" sz="2000" dirty="0">
                <a:solidFill>
                  <a:srgbClr val="000000">
                    <a:lumMod val="75000"/>
                    <a:lumOff val="25000"/>
                  </a:srgbClr>
                </a:solidFill>
              </a:rPr>
              <a:t>to Epimetheus (“Afterthought”) as a “gift”. Pandora herself receives the </a:t>
            </a:r>
            <a:r>
              <a:rPr lang="en-GB" sz="2000" dirty="0" err="1">
                <a:solidFill>
                  <a:srgbClr val="000000">
                    <a:lumMod val="75000"/>
                    <a:lumOff val="25000"/>
                  </a:srgbClr>
                </a:solidFill>
              </a:rPr>
              <a:t>pithos</a:t>
            </a:r>
            <a:r>
              <a:rPr lang="en-GB" sz="2000" dirty="0">
                <a:solidFill>
                  <a:srgbClr val="000000">
                    <a:lumMod val="75000"/>
                    <a:lumOff val="25000"/>
                  </a:srgbClr>
                </a:solidFill>
              </a:rPr>
              <a:t> </a:t>
            </a:r>
            <a:r>
              <a:rPr lang="en-GB" sz="2000" dirty="0" smtClean="0">
                <a:solidFill>
                  <a:srgbClr val="000000">
                    <a:lumMod val="75000"/>
                    <a:lumOff val="25000"/>
                  </a:srgbClr>
                </a:solidFill>
              </a:rPr>
              <a:t>(a large storage jar) with all the various ills inside.  </a:t>
            </a:r>
            <a:endParaRPr lang="en-GB" sz="2000" dirty="0">
              <a:solidFill>
                <a:srgbClr val="000000">
                  <a:lumMod val="75000"/>
                  <a:lumOff val="25000"/>
                </a:srgbClr>
              </a:solidFill>
            </a:endParaRPr>
          </a:p>
        </p:txBody>
      </p:sp>
    </p:spTree>
    <p:extLst>
      <p:ext uri="{BB962C8B-B14F-4D97-AF65-F5344CB8AC3E}">
        <p14:creationId xmlns:p14="http://schemas.microsoft.com/office/powerpoint/2010/main" val="354309674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3331" y="286604"/>
            <a:ext cx="8071658" cy="1450757"/>
          </a:xfrm>
        </p:spPr>
        <p:txBody>
          <a:bodyPr/>
          <a:lstStyle/>
          <a:p>
            <a:r>
              <a:rPr lang="en-GB" b="1" dirty="0" smtClean="0"/>
              <a:t>The creation of women in myth</a:t>
            </a:r>
            <a:endParaRPr lang="en-GB" b="1" dirty="0"/>
          </a:p>
        </p:txBody>
      </p:sp>
      <p:sp>
        <p:nvSpPr>
          <p:cNvPr id="3" name="Content Placeholder 2"/>
          <p:cNvSpPr>
            <a:spLocks noGrp="1"/>
          </p:cNvSpPr>
          <p:nvPr>
            <p:ph idx="1"/>
          </p:nvPr>
        </p:nvSpPr>
        <p:spPr>
          <a:xfrm>
            <a:off x="216131" y="1845733"/>
            <a:ext cx="5228705" cy="4447001"/>
          </a:xfrm>
        </p:spPr>
        <p:txBody>
          <a:bodyPr>
            <a:normAutofit/>
          </a:bodyPr>
          <a:lstStyle/>
          <a:p>
            <a:pPr>
              <a:buFont typeface="Arial" panose="020B0604020202020204" pitchFamily="34" charset="0"/>
              <a:buChar char="•"/>
            </a:pPr>
            <a:r>
              <a:rPr lang="en-GB" dirty="0" smtClean="0"/>
              <a:t> Pandora is created after man and is represented as the cause of all his troubles (cf. Adam and Eve). </a:t>
            </a:r>
          </a:p>
          <a:p>
            <a:pPr lvl="1">
              <a:buFont typeface="Arial" panose="020B0604020202020204" pitchFamily="34" charset="0"/>
              <a:buChar char="•"/>
            </a:pPr>
            <a:r>
              <a:rPr lang="en-GB" dirty="0" smtClean="0"/>
              <a:t>Aetiological explanation for the existence of pain and suffering in the world. </a:t>
            </a:r>
          </a:p>
          <a:p>
            <a:pPr lvl="1">
              <a:buFont typeface="Arial" panose="020B0604020202020204" pitchFamily="34" charset="0"/>
              <a:buChar char="•"/>
            </a:pPr>
            <a:r>
              <a:rPr lang="en-GB" dirty="0" smtClean="0"/>
              <a:t>Jar (</a:t>
            </a:r>
            <a:r>
              <a:rPr lang="en-GB" dirty="0" err="1" smtClean="0"/>
              <a:t>pithos</a:t>
            </a:r>
            <a:r>
              <a:rPr lang="en-GB" dirty="0" smtClean="0"/>
              <a:t>) an allegory for the drive for procreation, the womb and the suffering that comes from existence. </a:t>
            </a:r>
          </a:p>
          <a:p>
            <a:pPr lvl="1">
              <a:buFont typeface="Arial" panose="020B0604020202020204" pitchFamily="34" charset="0"/>
              <a:buChar char="•"/>
            </a:pPr>
            <a:endParaRPr lang="en-GB" sz="100" dirty="0"/>
          </a:p>
          <a:p>
            <a:pPr>
              <a:buFont typeface="Arial" panose="020B0604020202020204" pitchFamily="34" charset="0"/>
              <a:buChar char="•"/>
            </a:pPr>
            <a:r>
              <a:rPr lang="en-GB" dirty="0" smtClean="0"/>
              <a:t> Various contradictions and issues in Hesiod’s accounts:</a:t>
            </a:r>
          </a:p>
          <a:p>
            <a:pPr lvl="1">
              <a:buFont typeface="Arial" panose="020B0604020202020204" pitchFamily="34" charset="0"/>
              <a:buChar char="•"/>
            </a:pPr>
            <a:r>
              <a:rPr lang="en-GB" dirty="0" smtClean="0"/>
              <a:t>Were only men made of clay? </a:t>
            </a:r>
          </a:p>
          <a:p>
            <a:pPr lvl="1">
              <a:buFont typeface="Arial" panose="020B0604020202020204" pitchFamily="34" charset="0"/>
              <a:buChar char="•"/>
            </a:pPr>
            <a:r>
              <a:rPr lang="en-GB" dirty="0" smtClean="0"/>
              <a:t>Did no women exist before Pandora (what about the Silver Age)?</a:t>
            </a:r>
          </a:p>
          <a:p>
            <a:pPr lvl="1">
              <a:buFont typeface="Arial" panose="020B0604020202020204" pitchFamily="34" charset="0"/>
              <a:buChar char="•"/>
            </a:pPr>
            <a:r>
              <a:rPr lang="en-GB" dirty="0" smtClean="0"/>
              <a:t>Possible conflation of a number of myths. </a:t>
            </a:r>
          </a:p>
          <a:p>
            <a:pPr lvl="1">
              <a:buFont typeface="Arial" panose="020B0604020202020204" pitchFamily="34" charset="0"/>
              <a:buChar char="•"/>
            </a:pPr>
            <a:r>
              <a:rPr lang="en-GB" dirty="0" smtClean="0"/>
              <a:t>Should hope be seen as a blessing or a curse? </a:t>
            </a:r>
          </a:p>
        </p:txBody>
      </p:sp>
      <p:pic>
        <p:nvPicPr>
          <p:cNvPr id="5" name="Picture 4"/>
          <p:cNvPicPr>
            <a:picLocks noChangeAspect="1"/>
          </p:cNvPicPr>
          <p:nvPr/>
        </p:nvPicPr>
        <p:blipFill>
          <a:blip r:embed="rId2"/>
          <a:stretch>
            <a:fillRect/>
          </a:stretch>
        </p:blipFill>
        <p:spPr>
          <a:xfrm>
            <a:off x="5552803" y="1911927"/>
            <a:ext cx="3383599" cy="3651366"/>
          </a:xfrm>
          <a:prstGeom prst="rect">
            <a:avLst/>
          </a:prstGeom>
        </p:spPr>
      </p:pic>
      <p:sp>
        <p:nvSpPr>
          <p:cNvPr id="6" name="TextBox 5"/>
          <p:cNvSpPr txBox="1"/>
          <p:nvPr/>
        </p:nvSpPr>
        <p:spPr>
          <a:xfrm>
            <a:off x="5694218" y="5671665"/>
            <a:ext cx="3117274"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Pandora, by Lawrence </a:t>
            </a:r>
            <a:r>
              <a:rPr lang="en-GB" dirty="0" err="1" smtClean="0"/>
              <a:t>Alam-Tadema</a:t>
            </a:r>
            <a:r>
              <a:rPr lang="en-GB" dirty="0" smtClean="0"/>
              <a:t>, 1881 </a:t>
            </a:r>
            <a:endParaRPr lang="en-GB" dirty="0"/>
          </a:p>
        </p:txBody>
      </p:sp>
    </p:spTree>
    <p:extLst>
      <p:ext uri="{BB962C8B-B14F-4D97-AF65-F5344CB8AC3E}">
        <p14:creationId xmlns:p14="http://schemas.microsoft.com/office/powerpoint/2010/main" val="30325249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Prometheus as Culture Hero</a:t>
            </a:r>
            <a:endParaRPr lang="en-GB" b="1" dirty="0"/>
          </a:p>
        </p:txBody>
      </p:sp>
      <p:sp>
        <p:nvSpPr>
          <p:cNvPr id="3" name="Content Placeholder 2"/>
          <p:cNvSpPr>
            <a:spLocks noGrp="1"/>
          </p:cNvSpPr>
          <p:nvPr>
            <p:ph idx="1"/>
          </p:nvPr>
        </p:nvSpPr>
        <p:spPr>
          <a:xfrm>
            <a:off x="114301" y="1845733"/>
            <a:ext cx="5590308" cy="4596631"/>
          </a:xfrm>
        </p:spPr>
        <p:txBody>
          <a:bodyPr>
            <a:normAutofit fontScale="92500"/>
          </a:bodyPr>
          <a:lstStyle/>
          <a:p>
            <a:pPr>
              <a:buFont typeface="Arial" panose="020B0604020202020204" pitchFamily="34" charset="0"/>
              <a:buChar char="•"/>
            </a:pPr>
            <a:r>
              <a:rPr lang="en-GB" dirty="0"/>
              <a:t> </a:t>
            </a:r>
            <a:r>
              <a:rPr lang="en-GB" dirty="0" smtClean="0"/>
              <a:t>Prometheus can be as a </a:t>
            </a:r>
            <a:r>
              <a:rPr lang="en-GB" dirty="0"/>
              <a:t>craftsman, as a symbol of technology, progress, and of man’s desire to create </a:t>
            </a:r>
            <a:r>
              <a:rPr lang="en-GB" dirty="0" smtClean="0"/>
              <a:t>life.</a:t>
            </a:r>
          </a:p>
          <a:p>
            <a:pPr>
              <a:spcBef>
                <a:spcPts val="600"/>
              </a:spcBef>
              <a:buFont typeface="Arial" panose="020B0604020202020204" pitchFamily="34" charset="0"/>
              <a:buChar char="•"/>
            </a:pPr>
            <a:endParaRPr lang="en-GB" sz="100" dirty="0"/>
          </a:p>
          <a:p>
            <a:pPr>
              <a:buFont typeface="Arial" panose="020B0604020202020204" pitchFamily="34" charset="0"/>
              <a:buChar char="•"/>
            </a:pPr>
            <a:r>
              <a:rPr lang="en-GB" dirty="0" smtClean="0"/>
              <a:t> The </a:t>
            </a:r>
            <a:r>
              <a:rPr lang="en-GB" dirty="0"/>
              <a:t>theft of fire/life (and the punishment of a trickster) are common motifs (mythemes, themes) in many myths around the world. </a:t>
            </a:r>
            <a:r>
              <a:rPr lang="en-GB" dirty="0" smtClean="0"/>
              <a:t>Compare</a:t>
            </a:r>
            <a:r>
              <a:rPr lang="en-GB" dirty="0"/>
              <a:t>: </a:t>
            </a:r>
            <a:r>
              <a:rPr lang="en-GB" dirty="0" smtClean="0"/>
              <a:t>Adam, </a:t>
            </a:r>
            <a:r>
              <a:rPr lang="en-GB" dirty="0"/>
              <a:t>Eve </a:t>
            </a:r>
            <a:r>
              <a:rPr lang="en-GB" dirty="0" smtClean="0"/>
              <a:t>and </a:t>
            </a:r>
            <a:r>
              <a:rPr lang="en-GB" dirty="0"/>
              <a:t>the </a:t>
            </a:r>
            <a:r>
              <a:rPr lang="en-GB" dirty="0" smtClean="0"/>
              <a:t>serpent; Anansi (spider-like trickster god) and the ants. </a:t>
            </a:r>
          </a:p>
          <a:p>
            <a:pPr>
              <a:spcBef>
                <a:spcPts val="600"/>
              </a:spcBef>
              <a:buFont typeface="Arial" panose="020B0604020202020204" pitchFamily="34" charset="0"/>
              <a:buChar char="•"/>
            </a:pPr>
            <a:endParaRPr lang="en-GB" sz="100" dirty="0"/>
          </a:p>
          <a:p>
            <a:pPr>
              <a:buFont typeface="Arial" panose="020B0604020202020204" pitchFamily="34" charset="0"/>
              <a:buChar char="•"/>
            </a:pPr>
            <a:r>
              <a:rPr lang="en-GB" dirty="0" smtClean="0"/>
              <a:t> Representations</a:t>
            </a:r>
            <a:r>
              <a:rPr lang="en-GB" dirty="0"/>
              <a:t>:</a:t>
            </a:r>
          </a:p>
          <a:p>
            <a:pPr lvl="1">
              <a:buFont typeface="Arial" panose="020B0604020202020204" pitchFamily="34" charset="0"/>
              <a:buChar char="•"/>
            </a:pPr>
            <a:r>
              <a:rPr lang="en-GB" dirty="0" smtClean="0"/>
              <a:t>In </a:t>
            </a:r>
            <a:r>
              <a:rPr lang="en-GB" dirty="0"/>
              <a:t>earlier periods, mainly popular in Athens – cult and temple, and part of ritual. </a:t>
            </a:r>
          </a:p>
          <a:p>
            <a:pPr lvl="1">
              <a:buFont typeface="Arial" panose="020B0604020202020204" pitchFamily="34" charset="0"/>
              <a:buChar char="•"/>
            </a:pPr>
            <a:r>
              <a:rPr lang="en-GB" dirty="0" err="1" smtClean="0"/>
              <a:t>Panathenaic</a:t>
            </a:r>
            <a:r>
              <a:rPr lang="en-GB" dirty="0" smtClean="0"/>
              <a:t> </a:t>
            </a:r>
            <a:r>
              <a:rPr lang="en-GB" dirty="0"/>
              <a:t>festival began with </a:t>
            </a:r>
            <a:r>
              <a:rPr lang="en-GB" dirty="0" err="1"/>
              <a:t>Prometheia</a:t>
            </a:r>
            <a:r>
              <a:rPr lang="en-GB" dirty="0"/>
              <a:t> - torch race through city by young men. Torch race began at an altar to Prometheus outside the city</a:t>
            </a:r>
          </a:p>
          <a:p>
            <a:pPr lvl="1">
              <a:buFont typeface="Arial" panose="020B0604020202020204" pitchFamily="34" charset="0"/>
              <a:buChar char="•"/>
            </a:pPr>
            <a:r>
              <a:rPr lang="en-GB" dirty="0" smtClean="0"/>
              <a:t>Later </a:t>
            </a:r>
            <a:r>
              <a:rPr lang="en-GB" dirty="0"/>
              <a:t>the shift of the race/festival is to Athena and </a:t>
            </a:r>
            <a:r>
              <a:rPr lang="en-GB" dirty="0" smtClean="0"/>
              <a:t>Hephaestus </a:t>
            </a:r>
            <a:r>
              <a:rPr lang="en-GB" dirty="0"/>
              <a:t>only. </a:t>
            </a:r>
          </a:p>
          <a:p>
            <a:pPr>
              <a:buFont typeface="Arial" panose="020B0604020202020204" pitchFamily="34" charset="0"/>
              <a:buChar char="•"/>
            </a:pPr>
            <a:endParaRPr lang="en-GB" dirty="0"/>
          </a:p>
          <a:p>
            <a:pPr>
              <a:buFont typeface="Arial" panose="020B0604020202020204" pitchFamily="34" charset="0"/>
              <a:buChar char="•"/>
            </a:pPr>
            <a:endParaRPr lang="en-GB" dirty="0"/>
          </a:p>
        </p:txBody>
      </p:sp>
      <p:pic>
        <p:nvPicPr>
          <p:cNvPr id="4" name="Picture 3"/>
          <p:cNvPicPr>
            <a:picLocks noChangeAspect="1"/>
          </p:cNvPicPr>
          <p:nvPr/>
        </p:nvPicPr>
        <p:blipFill>
          <a:blip r:embed="rId2"/>
          <a:stretch>
            <a:fillRect/>
          </a:stretch>
        </p:blipFill>
        <p:spPr>
          <a:xfrm>
            <a:off x="5808519" y="1845733"/>
            <a:ext cx="3200400" cy="3200400"/>
          </a:xfrm>
          <a:prstGeom prst="rect">
            <a:avLst/>
          </a:prstGeom>
        </p:spPr>
      </p:pic>
      <p:sp>
        <p:nvSpPr>
          <p:cNvPr id="5" name="TextBox 4"/>
          <p:cNvSpPr txBox="1"/>
          <p:nvPr/>
        </p:nvSpPr>
        <p:spPr>
          <a:xfrm>
            <a:off x="5943600" y="5156593"/>
            <a:ext cx="2899064"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Atlas and Prometheus on a black-figure </a:t>
            </a:r>
            <a:r>
              <a:rPr lang="en-GB" dirty="0" err="1" smtClean="0"/>
              <a:t>Lakonian</a:t>
            </a:r>
            <a:r>
              <a:rPr lang="en-GB" dirty="0" smtClean="0"/>
              <a:t> kylix, c. 570-560 BC.</a:t>
            </a:r>
            <a:endParaRPr lang="en-GB" dirty="0"/>
          </a:p>
        </p:txBody>
      </p:sp>
    </p:spTree>
    <p:extLst>
      <p:ext uri="{BB962C8B-B14F-4D97-AF65-F5344CB8AC3E}">
        <p14:creationId xmlns:p14="http://schemas.microsoft.com/office/powerpoint/2010/main" val="134043463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Herakles and Prometheus </a:t>
            </a:r>
            <a:endParaRPr lang="en-GB" b="1" dirty="0"/>
          </a:p>
        </p:txBody>
      </p:sp>
      <p:pic>
        <p:nvPicPr>
          <p:cNvPr id="10" name="Content Placeholder 9"/>
          <p:cNvPicPr>
            <a:picLocks noGrp="1" noChangeAspect="1"/>
          </p:cNvPicPr>
          <p:nvPr>
            <p:ph idx="1"/>
          </p:nvPr>
        </p:nvPicPr>
        <p:blipFill rotWithShape="1">
          <a:blip r:embed="rId2"/>
          <a:srcRect t="11059"/>
          <a:stretch/>
        </p:blipFill>
        <p:spPr>
          <a:xfrm>
            <a:off x="5431736" y="1820488"/>
            <a:ext cx="3321565" cy="3937516"/>
          </a:xfrm>
          <a:prstGeom prst="rect">
            <a:avLst/>
          </a:prstGeom>
        </p:spPr>
      </p:pic>
      <p:sp>
        <p:nvSpPr>
          <p:cNvPr id="11" name="TextBox 10"/>
          <p:cNvSpPr txBox="1"/>
          <p:nvPr/>
        </p:nvSpPr>
        <p:spPr>
          <a:xfrm>
            <a:off x="5431736" y="5374803"/>
            <a:ext cx="3321565"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Herakles freeing </a:t>
            </a:r>
            <a:r>
              <a:rPr lang="en-GB" dirty="0" smtClean="0"/>
              <a:t>Prometheus, from </a:t>
            </a:r>
            <a:r>
              <a:rPr lang="en-GB" dirty="0"/>
              <a:t>the Temple of Aphrodite at </a:t>
            </a:r>
            <a:r>
              <a:rPr lang="en-GB" dirty="0" err="1"/>
              <a:t>Aphrodisias</a:t>
            </a:r>
            <a:endParaRPr lang="en-GB" dirty="0"/>
          </a:p>
        </p:txBody>
      </p:sp>
      <p:sp>
        <p:nvSpPr>
          <p:cNvPr id="12" name="Content Placeholder 2"/>
          <p:cNvSpPr txBox="1">
            <a:spLocks/>
          </p:cNvSpPr>
          <p:nvPr/>
        </p:nvSpPr>
        <p:spPr>
          <a:xfrm>
            <a:off x="166255" y="1845734"/>
            <a:ext cx="5128953" cy="4737946"/>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dirty="0" smtClean="0"/>
              <a:t> Zeus ordered Strength (</a:t>
            </a:r>
            <a:r>
              <a:rPr lang="en-GB" dirty="0" err="1" smtClean="0"/>
              <a:t>Kratos</a:t>
            </a:r>
            <a:r>
              <a:rPr lang="en-GB" dirty="0" smtClean="0"/>
              <a:t>) and Force (Bia) to bring Prometheus to the land of Scythia, with Hephaestus accompanying them, in order to attached Prometheus desolate crags. This was as a punishment for his philanthropy. </a:t>
            </a:r>
          </a:p>
          <a:p>
            <a:pPr lvl="1">
              <a:buFont typeface="Arial" panose="020B0604020202020204" pitchFamily="34" charset="0"/>
              <a:buChar char="•"/>
            </a:pPr>
            <a:r>
              <a:rPr lang="en-GB" dirty="0" smtClean="0"/>
              <a:t>Note that a common tradition held the Prometheus was chained upon the Caucasian mountains. </a:t>
            </a:r>
          </a:p>
          <a:p>
            <a:pPr lvl="1">
              <a:spcBef>
                <a:spcPts val="100"/>
              </a:spcBef>
              <a:buFont typeface="Arial" panose="020B0604020202020204" pitchFamily="34" charset="0"/>
              <a:buChar char="•"/>
            </a:pPr>
            <a:endParaRPr lang="en-GB" sz="100" dirty="0" smtClean="0"/>
          </a:p>
          <a:p>
            <a:pPr>
              <a:buFont typeface="Arial" panose="020B0604020202020204" pitchFamily="34" charset="0"/>
              <a:buChar char="•"/>
            </a:pPr>
            <a:r>
              <a:rPr lang="en-GB" dirty="0" smtClean="0"/>
              <a:t> An eagle is sent daily to peck out Prometheus’ liver. </a:t>
            </a:r>
          </a:p>
          <a:p>
            <a:pPr>
              <a:spcBef>
                <a:spcPts val="100"/>
              </a:spcBef>
              <a:buFont typeface="Arial" panose="020B0604020202020204" pitchFamily="34" charset="0"/>
              <a:buChar char="•"/>
            </a:pPr>
            <a:endParaRPr lang="en-GB" sz="100" dirty="0" smtClean="0"/>
          </a:p>
          <a:p>
            <a:pPr>
              <a:buFont typeface="Arial" panose="020B0604020202020204" pitchFamily="34" charset="0"/>
              <a:buChar char="•"/>
            </a:pPr>
            <a:r>
              <a:rPr lang="en-GB" dirty="0" smtClean="0"/>
              <a:t> Zeus eventually sends Herakles to kill the eagle and free Prometheus, after the latter reveals the prophecy about Thetis (that she was destined to give birth of a son greater than his father).  </a:t>
            </a:r>
            <a:endParaRPr lang="en-GB" dirty="0"/>
          </a:p>
        </p:txBody>
      </p:sp>
    </p:spTree>
    <p:extLst>
      <p:ext uri="{BB962C8B-B14F-4D97-AF65-F5344CB8AC3E}">
        <p14:creationId xmlns:p14="http://schemas.microsoft.com/office/powerpoint/2010/main" val="35756002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Popularity of the Imagery </a:t>
            </a:r>
            <a:endParaRPr lang="en-GB" b="1" dirty="0"/>
          </a:p>
        </p:txBody>
      </p:sp>
      <p:sp>
        <p:nvSpPr>
          <p:cNvPr id="3" name="Content Placeholder 2"/>
          <p:cNvSpPr>
            <a:spLocks noGrp="1"/>
          </p:cNvSpPr>
          <p:nvPr>
            <p:ph idx="1"/>
          </p:nvPr>
        </p:nvSpPr>
        <p:spPr>
          <a:xfrm>
            <a:off x="423949" y="1845733"/>
            <a:ext cx="8412480" cy="4604943"/>
          </a:xfrm>
        </p:spPr>
        <p:txBody>
          <a:bodyPr>
            <a:normAutofit lnSpcReduction="10000"/>
          </a:bodyPr>
          <a:lstStyle/>
          <a:p>
            <a:pPr>
              <a:buFont typeface="Arial" panose="020B0604020202020204" pitchFamily="34" charset="0"/>
              <a:buChar char="•"/>
            </a:pPr>
            <a:r>
              <a:rPr lang="en-GB" dirty="0"/>
              <a:t> The image of Prometheus bound and suffering can be found </a:t>
            </a:r>
            <a:r>
              <a:rPr lang="en-GB" dirty="0" smtClean="0"/>
              <a:t>from the Archaic period down to the Roman Imperial period. </a:t>
            </a:r>
          </a:p>
          <a:p>
            <a:pPr>
              <a:buFont typeface="Arial" panose="020B0604020202020204" pitchFamily="34" charset="0"/>
              <a:buChar char="•"/>
            </a:pPr>
            <a:endParaRPr lang="en-GB" sz="100" dirty="0"/>
          </a:p>
          <a:p>
            <a:pPr>
              <a:buFont typeface="Arial" panose="020B0604020202020204" pitchFamily="34" charset="0"/>
              <a:buChar char="•"/>
            </a:pPr>
            <a:r>
              <a:rPr lang="en-GB" dirty="0" smtClean="0"/>
              <a:t> The </a:t>
            </a:r>
            <a:r>
              <a:rPr lang="en-GB" dirty="0"/>
              <a:t>image of his rescue by Herakles is also common. These two parts of the myths surrounding Prometheus are the most popular</a:t>
            </a:r>
            <a:r>
              <a:rPr lang="en-GB" dirty="0" smtClean="0"/>
              <a:t>.</a:t>
            </a:r>
          </a:p>
          <a:p>
            <a:pPr>
              <a:buFont typeface="Arial" panose="020B0604020202020204" pitchFamily="34" charset="0"/>
              <a:buChar char="•"/>
            </a:pPr>
            <a:endParaRPr lang="en-GB" sz="100" dirty="0"/>
          </a:p>
          <a:p>
            <a:pPr>
              <a:buFont typeface="Arial" panose="020B0604020202020204" pitchFamily="34" charset="0"/>
              <a:buChar char="•"/>
            </a:pPr>
            <a:r>
              <a:rPr lang="en-GB" dirty="0" smtClean="0"/>
              <a:t> Images on gem engravings – a skill practiced in the Minoan period, but (re)acquired by the Greeks in the sixth century BC (paralleling the development of coinage). </a:t>
            </a:r>
          </a:p>
          <a:p>
            <a:pPr lvl="1">
              <a:buFont typeface="Arial" panose="020B0604020202020204" pitchFamily="34" charset="0"/>
              <a:buChar char="•"/>
            </a:pPr>
            <a:r>
              <a:rPr lang="en-GB" dirty="0"/>
              <a:t>Overlap in the technique, by at least </a:t>
            </a:r>
            <a:r>
              <a:rPr lang="en-GB" dirty="0" smtClean="0"/>
              <a:t>first to second centuries AD </a:t>
            </a:r>
            <a:r>
              <a:rPr lang="en-GB" dirty="0"/>
              <a:t>gem carvers could provide the coin-dies for coins (a </a:t>
            </a:r>
            <a:r>
              <a:rPr lang="en-GB" dirty="0" smtClean="0"/>
              <a:t>“stamp” </a:t>
            </a:r>
            <a:r>
              <a:rPr lang="en-GB" dirty="0"/>
              <a:t>with the inverse of the image to be stamped onto the coin</a:t>
            </a:r>
            <a:r>
              <a:rPr lang="en-GB" dirty="0" smtClean="0"/>
              <a:t>).</a:t>
            </a:r>
          </a:p>
          <a:p>
            <a:pPr lvl="1">
              <a:buFont typeface="Arial" panose="020B0604020202020204" pitchFamily="34" charset="0"/>
              <a:buChar char="•"/>
            </a:pPr>
            <a:r>
              <a:rPr lang="en-GB" dirty="0" smtClean="0"/>
              <a:t>Various gem craftsmen </a:t>
            </a:r>
            <a:r>
              <a:rPr lang="en-GB" dirty="0"/>
              <a:t>provided intaglio stones for Roman officials and private individuals as ornaments and as official signatures</a:t>
            </a:r>
            <a:r>
              <a:rPr lang="en-GB" dirty="0" smtClean="0"/>
              <a:t>.</a:t>
            </a:r>
          </a:p>
          <a:p>
            <a:pPr lvl="2">
              <a:buFont typeface="Arial" panose="020B0604020202020204" pitchFamily="34" charset="0"/>
              <a:buChar char="•"/>
            </a:pPr>
            <a:r>
              <a:rPr lang="en-GB" dirty="0" smtClean="0"/>
              <a:t>Intaglio – a method of engraving where the image was cut into the stone. </a:t>
            </a:r>
          </a:p>
          <a:p>
            <a:pPr lvl="2">
              <a:buFont typeface="Arial" panose="020B0604020202020204" pitchFamily="34" charset="0"/>
              <a:buChar char="•"/>
            </a:pPr>
            <a:r>
              <a:rPr lang="en-GB" dirty="0" smtClean="0"/>
              <a:t>Cameo – a method of engraving a raised image in the stone (from fourth century BC). </a:t>
            </a:r>
            <a:endParaRPr lang="en-GB" dirty="0"/>
          </a:p>
          <a:p>
            <a:pPr lvl="1">
              <a:buFont typeface="Arial" panose="020B0604020202020204" pitchFamily="34" charset="0"/>
              <a:buChar char="•"/>
            </a:pPr>
            <a:endParaRPr lang="en-GB" dirty="0"/>
          </a:p>
          <a:p>
            <a:pPr lvl="1">
              <a:buFont typeface="Arial" panose="020B0604020202020204" pitchFamily="34" charset="0"/>
              <a:buChar char="•"/>
            </a:pPr>
            <a:endParaRPr lang="en-GB" dirty="0"/>
          </a:p>
          <a:p>
            <a:pPr>
              <a:buFont typeface="Arial" panose="020B0604020202020204" pitchFamily="34" charset="0"/>
              <a:buChar char="•"/>
            </a:pPr>
            <a:endParaRPr lang="en-GB" dirty="0"/>
          </a:p>
          <a:p>
            <a:pPr>
              <a:buFont typeface="Arial" panose="020B0604020202020204" pitchFamily="34" charset="0"/>
              <a:buChar char="•"/>
            </a:pPr>
            <a:endParaRPr lang="en-GB" dirty="0"/>
          </a:p>
        </p:txBody>
      </p:sp>
      <p:pic>
        <p:nvPicPr>
          <p:cNvPr id="7" name="Picture 6"/>
          <p:cNvPicPr>
            <a:picLocks noChangeAspect="1"/>
          </p:cNvPicPr>
          <p:nvPr/>
        </p:nvPicPr>
        <p:blipFill>
          <a:blip r:embed="rId2"/>
          <a:stretch>
            <a:fillRect/>
          </a:stretch>
        </p:blipFill>
        <p:spPr>
          <a:xfrm>
            <a:off x="307571" y="2360815"/>
            <a:ext cx="4325371" cy="3770564"/>
          </a:xfrm>
          <a:prstGeom prst="rect">
            <a:avLst/>
          </a:prstGeom>
        </p:spPr>
      </p:pic>
      <p:pic>
        <p:nvPicPr>
          <p:cNvPr id="11" name="Picture 10" descr="Screen Shot 2017-10-18 at 19.16.35.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6" y="2978275"/>
            <a:ext cx="9144000" cy="3153103"/>
          </a:xfrm>
          <a:prstGeom prst="rect">
            <a:avLst/>
          </a:prstGeom>
        </p:spPr>
      </p:pic>
      <p:pic>
        <p:nvPicPr>
          <p:cNvPr id="12" name="Picture 11"/>
          <p:cNvPicPr>
            <a:picLocks noChangeAspect="1"/>
          </p:cNvPicPr>
          <p:nvPr/>
        </p:nvPicPr>
        <p:blipFill>
          <a:blip r:embed="rId4"/>
          <a:stretch>
            <a:fillRect/>
          </a:stretch>
        </p:blipFill>
        <p:spPr>
          <a:xfrm>
            <a:off x="4389120" y="2591012"/>
            <a:ext cx="4663440" cy="3481849"/>
          </a:xfrm>
          <a:prstGeom prst="rect">
            <a:avLst/>
          </a:prstGeom>
        </p:spPr>
      </p:pic>
      <p:pic>
        <p:nvPicPr>
          <p:cNvPr id="13" name="Content Placeholder 6"/>
          <p:cNvPicPr>
            <a:picLocks noChangeAspect="1"/>
          </p:cNvPicPr>
          <p:nvPr/>
        </p:nvPicPr>
        <p:blipFill>
          <a:blip r:embed="rId5"/>
          <a:stretch>
            <a:fillRect/>
          </a:stretch>
        </p:blipFill>
        <p:spPr>
          <a:xfrm>
            <a:off x="116435" y="1612669"/>
            <a:ext cx="4555994" cy="4534090"/>
          </a:xfrm>
          <a:prstGeom prst="rect">
            <a:avLst/>
          </a:prstGeom>
        </p:spPr>
      </p:pic>
    </p:spTree>
    <p:extLst>
      <p:ext uri="{BB962C8B-B14F-4D97-AF65-F5344CB8AC3E}">
        <p14:creationId xmlns:p14="http://schemas.microsoft.com/office/powerpoint/2010/main" val="1007653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wipe(down)">
                                      <p:cBhvr>
                                        <p:cTn id="14" dur="500"/>
                                        <p:tgtEl>
                                          <p:spTgt spid="11"/>
                                        </p:tgtEl>
                                      </p:cBhvr>
                                    </p:animEffect>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wheel(1)">
                                      <p:cBhvr>
                                        <p:cTn id="19" dur="2000"/>
                                        <p:tgtEl>
                                          <p:spTgt spid="12"/>
                                        </p:tgtEl>
                                      </p:cBhvr>
                                    </p:animEffect>
                                  </p:childTnLst>
                                </p:cTn>
                              </p:par>
                              <p:par>
                                <p:cTn id="20" presetID="21" presetClass="entr" presetSubtype="1" fill="hold"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wheel(1)">
                                      <p:cBhvr>
                                        <p:cTn id="22"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a:solidFill>
                <a:prstClr val="white"/>
              </a:solidFill>
            </a:endParaRPr>
          </a:p>
        </p:txBody>
      </p:sp>
      <p:sp>
        <p:nvSpPr>
          <p:cNvPr id="3" name="Title 1"/>
          <p:cNvSpPr txBox="1">
            <a:spLocks/>
          </p:cNvSpPr>
          <p:nvPr/>
        </p:nvSpPr>
        <p:spPr>
          <a:xfrm>
            <a:off x="2286000" y="2888488"/>
            <a:ext cx="4395355"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b="1" dirty="0" smtClean="0">
                <a:solidFill>
                  <a:srgbClr val="000000">
                    <a:lumMod val="75000"/>
                    <a:lumOff val="25000"/>
                  </a:srgbClr>
                </a:solidFill>
              </a:rPr>
              <a:t>Myth and gender </a:t>
            </a:r>
            <a:endParaRPr lang="en-GB" b="1" dirty="0">
              <a:solidFill>
                <a:srgbClr val="000000">
                  <a:lumMod val="75000"/>
                  <a:lumOff val="25000"/>
                </a:srgbClr>
              </a:solidFill>
            </a:endParaRPr>
          </a:p>
        </p:txBody>
      </p:sp>
    </p:spTree>
    <p:extLst>
      <p:ext uri="{BB962C8B-B14F-4D97-AF65-F5344CB8AC3E}">
        <p14:creationId xmlns:p14="http://schemas.microsoft.com/office/powerpoint/2010/main" val="174402424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455" y="286604"/>
            <a:ext cx="8250381" cy="1450757"/>
          </a:xfrm>
        </p:spPr>
        <p:txBody>
          <a:bodyPr/>
          <a:lstStyle/>
          <a:p>
            <a:r>
              <a:rPr lang="en-GB" b="1" dirty="0" smtClean="0"/>
              <a:t>Men and Women in Aristotle’s Biology</a:t>
            </a:r>
            <a:endParaRPr lang="en-GB" b="1" dirty="0"/>
          </a:p>
        </p:txBody>
      </p:sp>
      <p:sp>
        <p:nvSpPr>
          <p:cNvPr id="3" name="Content Placeholder 2"/>
          <p:cNvSpPr>
            <a:spLocks noGrp="1"/>
          </p:cNvSpPr>
          <p:nvPr>
            <p:ph idx="1"/>
          </p:nvPr>
        </p:nvSpPr>
        <p:spPr>
          <a:xfrm>
            <a:off x="176645" y="1948621"/>
            <a:ext cx="7159181" cy="3541352"/>
          </a:xfrm>
        </p:spPr>
        <p:txBody>
          <a:bodyPr/>
          <a:lstStyle/>
          <a:p>
            <a:pPr>
              <a:buFont typeface="Arial" panose="020B0604020202020204" pitchFamily="34" charset="0"/>
              <a:buChar char="•"/>
            </a:pPr>
            <a:r>
              <a:rPr lang="en-GB" dirty="0" smtClean="0"/>
              <a:t> </a:t>
            </a:r>
            <a:r>
              <a:rPr lang="en-GB" dirty="0" smtClean="0">
                <a:solidFill>
                  <a:schemeClr val="tx1"/>
                </a:solidFill>
              </a:rPr>
              <a:t>Aristotle wrote several books on biology</a:t>
            </a:r>
          </a:p>
          <a:p>
            <a:pPr lvl="1"/>
            <a:r>
              <a:rPr lang="en-GB" dirty="0" smtClean="0">
                <a:solidFill>
                  <a:schemeClr val="tx1"/>
                </a:solidFill>
              </a:rPr>
              <a:t>Parts of Animals</a:t>
            </a:r>
          </a:p>
          <a:p>
            <a:pPr lvl="1"/>
            <a:r>
              <a:rPr lang="en-GB" dirty="0" smtClean="0">
                <a:solidFill>
                  <a:schemeClr val="tx1"/>
                </a:solidFill>
              </a:rPr>
              <a:t>Generation of Animals</a:t>
            </a:r>
          </a:p>
          <a:p>
            <a:pPr lvl="1"/>
            <a:r>
              <a:rPr lang="en-GB" dirty="0" smtClean="0">
                <a:solidFill>
                  <a:schemeClr val="tx1"/>
                </a:solidFill>
              </a:rPr>
              <a:t>Movement of Animals</a:t>
            </a:r>
          </a:p>
          <a:p>
            <a:pPr lvl="1"/>
            <a:r>
              <a:rPr lang="en-GB" dirty="0" smtClean="0">
                <a:solidFill>
                  <a:schemeClr val="tx1"/>
                </a:solidFill>
              </a:rPr>
              <a:t>History of Animals</a:t>
            </a:r>
          </a:p>
          <a:p>
            <a:pPr>
              <a:buFont typeface="Arial" panose="020B0604020202020204" pitchFamily="34" charset="0"/>
              <a:buChar char="•"/>
            </a:pPr>
            <a:r>
              <a:rPr lang="en-GB" dirty="0" smtClean="0">
                <a:solidFill>
                  <a:schemeClr val="tx1"/>
                </a:solidFill>
              </a:rPr>
              <a:t> In these he laid out his ideas about how the natural world worked.</a:t>
            </a:r>
            <a:endParaRPr lang="en-GB" dirty="0">
              <a:solidFill>
                <a:schemeClr val="tx1"/>
              </a:solidFill>
            </a:endParaRPr>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335826" y="1948621"/>
            <a:ext cx="1657507" cy="2218134"/>
          </a:xfrm>
          <a:prstGeom prst="rect">
            <a:avLst/>
          </a:prstGeom>
        </p:spPr>
      </p:pic>
      <p:sp>
        <p:nvSpPr>
          <p:cNvPr id="5" name="Rectangle 4"/>
          <p:cNvSpPr/>
          <p:nvPr/>
        </p:nvSpPr>
        <p:spPr>
          <a:xfrm>
            <a:off x="103909" y="4166755"/>
            <a:ext cx="8889423" cy="2308324"/>
          </a:xfrm>
          <a:prstGeom prst="rect">
            <a:avLst/>
          </a:prstGeom>
        </p:spPr>
        <p:txBody>
          <a:bodyPr wrap="square">
            <a:spAutoFit/>
          </a:bodyPr>
          <a:lstStyle/>
          <a:p>
            <a:r>
              <a:rPr lang="en-GB" dirty="0" smtClean="0"/>
              <a:t>Some offspring take after their parents and some do not… Males take after their father more than their mother, females more after their mother... For anyone who does not take after their parents is really in a way a monstrosity, since in these cases Nature has in away strayed from the generic type. – </a:t>
            </a:r>
            <a:r>
              <a:rPr lang="en-GB" b="1" dirty="0" smtClean="0"/>
              <a:t>Ar. </a:t>
            </a:r>
            <a:r>
              <a:rPr lang="en-GB" b="1" i="1" dirty="0" smtClean="0"/>
              <a:t>Generation of Animals </a:t>
            </a:r>
            <a:r>
              <a:rPr lang="en-GB" b="1" dirty="0" smtClean="0"/>
              <a:t>767a36-b</a:t>
            </a:r>
          </a:p>
          <a:p>
            <a:pPr algn="r"/>
            <a:endParaRPr lang="en-GB" dirty="0"/>
          </a:p>
          <a:p>
            <a:r>
              <a:rPr lang="en-GB" dirty="0" smtClean="0"/>
              <a:t>The first start of this deviation is when a female is formed instead of a male – </a:t>
            </a:r>
            <a:r>
              <a:rPr lang="en-GB" b="1" i="1" dirty="0" smtClean="0"/>
              <a:t>GA</a:t>
            </a:r>
            <a:r>
              <a:rPr lang="en-GB" b="1" dirty="0" smtClean="0"/>
              <a:t> 767b4-8</a:t>
            </a:r>
          </a:p>
          <a:p>
            <a:endParaRPr lang="en-GB" dirty="0" smtClean="0"/>
          </a:p>
          <a:p>
            <a:r>
              <a:rPr lang="en-GB" dirty="0" smtClean="0"/>
              <a:t>…the female is as it were a deformed male… – </a:t>
            </a:r>
            <a:r>
              <a:rPr lang="en-GB" b="1" i="1" dirty="0" smtClean="0"/>
              <a:t>GA </a:t>
            </a:r>
            <a:r>
              <a:rPr lang="en-GB" b="1" dirty="0" smtClean="0"/>
              <a:t>737a27</a:t>
            </a:r>
            <a:endParaRPr lang="en-GB" b="1" dirty="0"/>
          </a:p>
        </p:txBody>
      </p:sp>
    </p:spTree>
    <p:extLst>
      <p:ext uri="{BB962C8B-B14F-4D97-AF65-F5344CB8AC3E}">
        <p14:creationId xmlns:p14="http://schemas.microsoft.com/office/powerpoint/2010/main" val="349219296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900996" y="2967112"/>
            <a:ext cx="2263909" cy="3033638"/>
          </a:xfrm>
          <a:prstGeom prst="rect">
            <a:avLst/>
          </a:prstGeom>
        </p:spPr>
      </p:pic>
      <p:pic>
        <p:nvPicPr>
          <p:cNvPr id="5" name="Picture 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166284" y="3377527"/>
            <a:ext cx="1731328" cy="2623223"/>
          </a:xfrm>
          <a:prstGeom prst="rect">
            <a:avLst/>
          </a:prstGeom>
        </p:spPr>
      </p:pic>
      <p:pic>
        <p:nvPicPr>
          <p:cNvPr id="6" name="Picture 5"/>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1351850" y="2714625"/>
            <a:ext cx="2029590" cy="3365043"/>
          </a:xfrm>
          <a:prstGeom prst="rect">
            <a:avLst/>
          </a:prstGeom>
        </p:spPr>
      </p:pic>
      <p:pic>
        <p:nvPicPr>
          <p:cNvPr id="7" name="Picture 6"/>
          <p:cNvPicPr>
            <a:picLocks noChangeAspect="1"/>
          </p:cNvPicPr>
          <p:nvPr/>
        </p:nvPicPr>
        <p:blipFill>
          <a:blip r:embed="rId5"/>
          <a:stretch>
            <a:fillRect/>
          </a:stretch>
        </p:blipFill>
        <p:spPr>
          <a:xfrm>
            <a:off x="-20904" y="856419"/>
            <a:ext cx="1565637" cy="3232283"/>
          </a:xfrm>
          <a:prstGeom prst="rect">
            <a:avLst/>
          </a:prstGeom>
        </p:spPr>
      </p:pic>
      <p:pic>
        <p:nvPicPr>
          <p:cNvPr id="8" name="Picture 2" descr="http://www.italymagazine.com/sites/default/files/point-of-interest/riace-bronzes.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329577" y="888559"/>
            <a:ext cx="2856096" cy="25160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646316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p:cNvPicPr>
            <a:picLocks noGrp="1" noChangeAspect="1"/>
          </p:cNvPicPr>
          <p:nvPr>
            <p:ph idx="4294967295"/>
          </p:nvPr>
        </p:nvPicPr>
        <p:blipFill>
          <a:blip r:embed="rId2"/>
          <a:stretch>
            <a:fillRect/>
          </a:stretch>
        </p:blipFill>
        <p:spPr>
          <a:xfrm>
            <a:off x="6540500" y="857250"/>
            <a:ext cx="2603500" cy="2603500"/>
          </a:xfrm>
          <a:prstGeom prst="rect">
            <a:avLst/>
          </a:prstGeom>
        </p:spPr>
      </p:pic>
      <p:pic>
        <p:nvPicPr>
          <p:cNvPr id="4" name="Picture 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401554" y="3429000"/>
            <a:ext cx="3742447" cy="2638425"/>
          </a:xfrm>
          <a:prstGeom prst="rect">
            <a:avLst/>
          </a:prstGeom>
        </p:spPr>
      </p:pic>
      <p:pic>
        <p:nvPicPr>
          <p:cNvPr id="5" name="Picture 4"/>
          <p:cNvPicPr>
            <a:picLocks noChangeAspect="1"/>
          </p:cNvPicPr>
          <p:nvPr/>
        </p:nvPicPr>
        <p:blipFill>
          <a:blip r:embed="rId4"/>
          <a:stretch>
            <a:fillRect/>
          </a:stretch>
        </p:blipFill>
        <p:spPr>
          <a:xfrm>
            <a:off x="0" y="857250"/>
            <a:ext cx="1800225" cy="4016198"/>
          </a:xfrm>
          <a:prstGeom prst="rect">
            <a:avLst/>
          </a:prstGeom>
        </p:spPr>
      </p:pic>
      <p:pic>
        <p:nvPicPr>
          <p:cNvPr id="5122" name="Picture 2" descr="http://www.grisel.net/images/greece/NikeSandal.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77115" y="857250"/>
            <a:ext cx="2632604" cy="379095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ttp://web-archives.mansfield.edu/~art/Papyrus2GeoffreyBeadlea_picture_of_women_weaving_in_th_files/image00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88058" y="2309812"/>
            <a:ext cx="2143125" cy="3757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640700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Herakles</a:t>
            </a:r>
            <a:r>
              <a:rPr lang="en-GB" b="1" dirty="0" smtClean="0"/>
              <a:t>/Hercules</a:t>
            </a:r>
            <a:endParaRPr lang="en-GB" b="1" dirty="0"/>
          </a:p>
        </p:txBody>
      </p:sp>
      <p:sp>
        <p:nvSpPr>
          <p:cNvPr id="3" name="Content Placeholder 2"/>
          <p:cNvSpPr>
            <a:spLocks noGrp="1"/>
          </p:cNvSpPr>
          <p:nvPr>
            <p:ph idx="1"/>
          </p:nvPr>
        </p:nvSpPr>
        <p:spPr>
          <a:xfrm>
            <a:off x="249382" y="1845734"/>
            <a:ext cx="4946074" cy="4419984"/>
          </a:xfrm>
        </p:spPr>
        <p:txBody>
          <a:bodyPr/>
          <a:lstStyle/>
          <a:p>
            <a:pPr>
              <a:buFont typeface="Arial" panose="020B0604020202020204" pitchFamily="34" charset="0"/>
              <a:buChar char="•"/>
            </a:pPr>
            <a:r>
              <a:rPr lang="en-GB" dirty="0" smtClean="0"/>
              <a:t> Hugely popular hero</a:t>
            </a:r>
          </a:p>
          <a:p>
            <a:pPr lvl="1"/>
            <a:r>
              <a:rPr lang="en-GB" dirty="0" smtClean="0"/>
              <a:t>Featured in iconography and literature from all over the Greco-Roman world.</a:t>
            </a:r>
          </a:p>
          <a:p>
            <a:pPr>
              <a:buFont typeface="Arial" panose="020B0604020202020204" pitchFamily="34" charset="0"/>
              <a:buChar char="•"/>
            </a:pPr>
            <a:r>
              <a:rPr lang="en-GB" dirty="0" smtClean="0"/>
              <a:t> Hyper-masculine figure:</a:t>
            </a:r>
          </a:p>
          <a:p>
            <a:pPr lvl="1"/>
            <a:r>
              <a:rPr lang="en-GB" dirty="0" smtClean="0"/>
              <a:t>In many narratives of battles</a:t>
            </a:r>
          </a:p>
          <a:p>
            <a:pPr lvl="1"/>
            <a:r>
              <a:rPr lang="en-GB" dirty="0" smtClean="0"/>
              <a:t>Or defeating monstrous opponents, usually during his labours</a:t>
            </a:r>
          </a:p>
          <a:p>
            <a:pPr>
              <a:buFont typeface="Arial" panose="020B0604020202020204" pitchFamily="34" charset="0"/>
              <a:buChar char="•"/>
            </a:pPr>
            <a:r>
              <a:rPr lang="en-GB" dirty="0" smtClean="0"/>
              <a:t> Usually depicted wearing a lion skin and holding a club.</a:t>
            </a:r>
          </a:p>
          <a:p>
            <a:pPr lvl="1"/>
            <a:endParaRPr lang="en-GB" dirty="0"/>
          </a:p>
        </p:txBody>
      </p:sp>
      <p:pic>
        <p:nvPicPr>
          <p:cNvPr id="4" name="Picture 3"/>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194831" y="4709714"/>
            <a:ext cx="3000625" cy="1864466"/>
          </a:xfrm>
          <a:prstGeom prst="rect">
            <a:avLst/>
          </a:prstGeom>
        </p:spPr>
      </p:pic>
      <p:sp>
        <p:nvSpPr>
          <p:cNvPr id="5" name="TextBox 4"/>
          <p:cNvSpPr txBox="1"/>
          <p:nvPr/>
        </p:nvSpPr>
        <p:spPr>
          <a:xfrm>
            <a:off x="145473" y="5041783"/>
            <a:ext cx="1953491" cy="147732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Red figure vessel, </a:t>
            </a:r>
            <a:r>
              <a:rPr lang="en-GB" dirty="0" err="1" smtClean="0"/>
              <a:t>Harkales</a:t>
            </a:r>
            <a:r>
              <a:rPr lang="en-GB" dirty="0" smtClean="0"/>
              <a:t> with lion-skin and club, </a:t>
            </a:r>
            <a:r>
              <a:rPr lang="en-GB" dirty="0" err="1" smtClean="0"/>
              <a:t>Lysippides</a:t>
            </a:r>
            <a:r>
              <a:rPr lang="en-GB" dirty="0" smtClean="0"/>
              <a:t> Painter, 525-520 BC.</a:t>
            </a:r>
            <a:endParaRPr lang="en-GB" dirty="0"/>
          </a:p>
        </p:txBody>
      </p:sp>
      <p:pic>
        <p:nvPicPr>
          <p:cNvPr id="6" name="Picture 5"/>
          <p:cNvPicPr>
            <a:picLocks noChangeAspect="1"/>
          </p:cNvPicPr>
          <p:nvPr/>
        </p:nvPicPr>
        <p:blipFill>
          <a:blip r:embed="rId3"/>
          <a:stretch>
            <a:fillRect/>
          </a:stretch>
        </p:blipFill>
        <p:spPr>
          <a:xfrm>
            <a:off x="5465618" y="1845734"/>
            <a:ext cx="3464089" cy="4232637"/>
          </a:xfrm>
          <a:prstGeom prst="rect">
            <a:avLst/>
          </a:prstGeom>
        </p:spPr>
      </p:pic>
      <p:sp>
        <p:nvSpPr>
          <p:cNvPr id="7" name="TextBox 6"/>
          <p:cNvSpPr txBox="1"/>
          <p:nvPr/>
        </p:nvSpPr>
        <p:spPr>
          <a:xfrm>
            <a:off x="5382491" y="5804053"/>
            <a:ext cx="3630342"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Attic Black figure vessel, Heracles bringing the </a:t>
            </a:r>
            <a:r>
              <a:rPr lang="en-GB" dirty="0" err="1" smtClean="0"/>
              <a:t>Erymanthian</a:t>
            </a:r>
            <a:r>
              <a:rPr lang="en-GB" dirty="0" smtClean="0"/>
              <a:t> boar to </a:t>
            </a:r>
            <a:r>
              <a:rPr lang="en-GB" dirty="0" err="1" smtClean="0"/>
              <a:t>Eurystheus</a:t>
            </a:r>
            <a:r>
              <a:rPr lang="en-GB" dirty="0" smtClean="0"/>
              <a:t>, 540-530 BC.</a:t>
            </a:r>
            <a:endParaRPr lang="en-GB" dirty="0"/>
          </a:p>
        </p:txBody>
      </p:sp>
    </p:spTree>
    <p:extLst>
      <p:ext uri="{BB962C8B-B14F-4D97-AF65-F5344CB8AC3E}">
        <p14:creationId xmlns:p14="http://schemas.microsoft.com/office/powerpoint/2010/main" val="126302089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Penelope</a:t>
            </a:r>
            <a:endParaRPr lang="en-GB" b="1" dirty="0"/>
          </a:p>
        </p:txBody>
      </p:sp>
      <p:sp>
        <p:nvSpPr>
          <p:cNvPr id="3" name="Content Placeholder 2"/>
          <p:cNvSpPr>
            <a:spLocks noGrp="1"/>
          </p:cNvSpPr>
          <p:nvPr>
            <p:ph idx="1"/>
          </p:nvPr>
        </p:nvSpPr>
        <p:spPr>
          <a:xfrm>
            <a:off x="187036" y="1880754"/>
            <a:ext cx="4197928" cy="4364182"/>
          </a:xfrm>
        </p:spPr>
        <p:txBody>
          <a:bodyPr>
            <a:normAutofit/>
          </a:bodyPr>
          <a:lstStyle/>
          <a:p>
            <a:pPr>
              <a:buFont typeface="Arial" panose="020B0604020202020204" pitchFamily="34" charset="0"/>
              <a:buChar char="•"/>
            </a:pPr>
            <a:r>
              <a:rPr lang="en-GB" dirty="0" smtClean="0"/>
              <a:t> Wife of Odysseus who waited for him to come back from the Trojan War for 20 years</a:t>
            </a:r>
          </a:p>
          <a:p>
            <a:pPr>
              <a:buFont typeface="Arial" panose="020B0604020202020204" pitchFamily="34" charset="0"/>
              <a:buChar char="•"/>
            </a:pPr>
            <a:r>
              <a:rPr lang="en-GB" dirty="0" smtClean="0"/>
              <a:t> Depicted as the perfect wife:</a:t>
            </a:r>
          </a:p>
          <a:p>
            <a:pPr lvl="1"/>
            <a:r>
              <a:rPr lang="en-GB" dirty="0" smtClean="0"/>
              <a:t>faithful</a:t>
            </a:r>
          </a:p>
          <a:p>
            <a:pPr lvl="1"/>
            <a:r>
              <a:rPr lang="en-GB" dirty="0" smtClean="0"/>
              <a:t>patient</a:t>
            </a:r>
          </a:p>
          <a:p>
            <a:pPr lvl="1"/>
            <a:r>
              <a:rPr lang="en-GB" dirty="0" smtClean="0"/>
              <a:t>subservient to male figures (although does trick the suitors with the weaving)</a:t>
            </a:r>
          </a:p>
          <a:p>
            <a:pPr lvl="1"/>
            <a:r>
              <a:rPr lang="en-GB" dirty="0" smtClean="0"/>
              <a:t>matched to her husband: clever and good at formulating tricks</a:t>
            </a:r>
          </a:p>
        </p:txBody>
      </p:sp>
      <p:sp>
        <p:nvSpPr>
          <p:cNvPr id="4" name="Rectangle 3"/>
          <p:cNvSpPr/>
          <p:nvPr/>
        </p:nvSpPr>
        <p:spPr>
          <a:xfrm>
            <a:off x="116378" y="5011202"/>
            <a:ext cx="8956964" cy="1477328"/>
          </a:xfrm>
          <a:prstGeom prst="rect">
            <a:avLst/>
          </a:prstGeom>
        </p:spPr>
        <p:txBody>
          <a:bodyPr wrap="square">
            <a:spAutoFit/>
          </a:bodyPr>
          <a:lstStyle/>
          <a:p>
            <a:r>
              <a:rPr lang="en-GB" dirty="0" smtClean="0"/>
              <a:t>‘Stranger, all my worth, my beauty, and my looks were destroyed by the immortal gods when the Argives set sail for </a:t>
            </a:r>
            <a:r>
              <a:rPr lang="en-GB" dirty="0" err="1" smtClean="0"/>
              <a:t>Ilios</a:t>
            </a:r>
            <a:r>
              <a:rPr lang="en-GB" dirty="0" smtClean="0"/>
              <a:t> and my husband Odysseus went with them. If he were to return and look after his life of mine, then my repute would be the greater and the fairer. But as it is I live in grief – so many are the miseries that god has sent on me. … I just pine away in my heart’s longing for Odysseus’. –  </a:t>
            </a:r>
            <a:r>
              <a:rPr lang="en-GB" b="1" i="1" dirty="0" smtClean="0"/>
              <a:t>Od</a:t>
            </a:r>
            <a:r>
              <a:rPr lang="en-GB" b="1" dirty="0" smtClean="0"/>
              <a:t>. 19.122-135.</a:t>
            </a:r>
            <a:endParaRPr lang="en-GB" b="1" dirty="0"/>
          </a:p>
        </p:txBody>
      </p:sp>
      <p:pic>
        <p:nvPicPr>
          <p:cNvPr id="5" name="Picture 4"/>
          <p:cNvPicPr>
            <a:picLocks noChangeAspect="1"/>
          </p:cNvPicPr>
          <p:nvPr/>
        </p:nvPicPr>
        <p:blipFill>
          <a:blip r:embed="rId2"/>
          <a:stretch>
            <a:fillRect/>
          </a:stretch>
        </p:blipFill>
        <p:spPr>
          <a:xfrm>
            <a:off x="4543612" y="1880754"/>
            <a:ext cx="4236706" cy="3018653"/>
          </a:xfrm>
          <a:prstGeom prst="rect">
            <a:avLst/>
          </a:prstGeom>
        </p:spPr>
      </p:pic>
    </p:spTree>
    <p:extLst>
      <p:ext uri="{BB962C8B-B14F-4D97-AF65-F5344CB8AC3E}">
        <p14:creationId xmlns:p14="http://schemas.microsoft.com/office/powerpoint/2010/main" val="302726538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Clytemnestra</a:t>
            </a:r>
            <a:endParaRPr lang="en-GB" b="1" dirty="0"/>
          </a:p>
        </p:txBody>
      </p:sp>
      <p:sp>
        <p:nvSpPr>
          <p:cNvPr id="3" name="Content Placeholder 2"/>
          <p:cNvSpPr>
            <a:spLocks noGrp="1"/>
          </p:cNvSpPr>
          <p:nvPr>
            <p:ph idx="1"/>
          </p:nvPr>
        </p:nvSpPr>
        <p:spPr>
          <a:xfrm>
            <a:off x="249383" y="1845734"/>
            <a:ext cx="4956462" cy="4023360"/>
          </a:xfrm>
        </p:spPr>
        <p:txBody>
          <a:bodyPr/>
          <a:lstStyle/>
          <a:p>
            <a:pPr>
              <a:buFont typeface="Arial" panose="020B0604020202020204" pitchFamily="34" charset="0"/>
              <a:buChar char="•"/>
            </a:pPr>
            <a:r>
              <a:rPr lang="en-GB" dirty="0" smtClean="0"/>
              <a:t> Wife of Agamemnon who kills him in revenge for sacrificing their daughter Iphigenia to Artemis – and/or bringing back Cassandra. </a:t>
            </a:r>
          </a:p>
          <a:p>
            <a:pPr lvl="1">
              <a:buFont typeface="Arial" panose="020B0604020202020204" pitchFamily="34" charset="0"/>
              <a:buChar char="•"/>
            </a:pPr>
            <a:r>
              <a:rPr lang="en-GB" dirty="0" smtClean="0"/>
              <a:t>Aided </a:t>
            </a:r>
            <a:r>
              <a:rPr lang="en-GB" dirty="0" err="1" smtClean="0"/>
              <a:t>Aegisthus</a:t>
            </a:r>
            <a:r>
              <a:rPr lang="en-GB" dirty="0" smtClean="0"/>
              <a:t> (or primarily done by him).</a:t>
            </a:r>
          </a:p>
          <a:p>
            <a:pPr>
              <a:buFont typeface="Arial" panose="020B0604020202020204" pitchFamily="34" charset="0"/>
              <a:buChar char="•"/>
            </a:pPr>
            <a:r>
              <a:rPr lang="en-GB" dirty="0" smtClean="0"/>
              <a:t> Frequently depicted as having masculine qualities</a:t>
            </a:r>
            <a:endParaRPr lang="en-GB" dirty="0"/>
          </a:p>
        </p:txBody>
      </p:sp>
      <p:pic>
        <p:nvPicPr>
          <p:cNvPr id="4" name="Picture 3"/>
          <p:cNvPicPr>
            <a:picLocks noChangeAspect="1"/>
          </p:cNvPicPr>
          <p:nvPr/>
        </p:nvPicPr>
        <p:blipFill>
          <a:blip r:embed="rId2"/>
          <a:stretch>
            <a:fillRect/>
          </a:stretch>
        </p:blipFill>
        <p:spPr>
          <a:xfrm>
            <a:off x="249383" y="4003643"/>
            <a:ext cx="8790708" cy="2216367"/>
          </a:xfrm>
          <a:prstGeom prst="rect">
            <a:avLst/>
          </a:prstGeom>
        </p:spPr>
      </p:pic>
      <p:sp>
        <p:nvSpPr>
          <p:cNvPr id="5" name="TextBox 4"/>
          <p:cNvSpPr txBox="1"/>
          <p:nvPr/>
        </p:nvSpPr>
        <p:spPr>
          <a:xfrm>
            <a:off x="1350818" y="6261253"/>
            <a:ext cx="6764483"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Calyx krater, </a:t>
            </a:r>
            <a:r>
              <a:rPr lang="en-GB" dirty="0" err="1" smtClean="0"/>
              <a:t>Dokimasia</a:t>
            </a:r>
            <a:r>
              <a:rPr lang="en-GB" dirty="0" smtClean="0"/>
              <a:t> Painter, c. 460 BC; Museum of Fine Arts Boston</a:t>
            </a:r>
            <a:endParaRPr lang="en-GB" dirty="0"/>
          </a:p>
        </p:txBody>
      </p:sp>
      <p:pic>
        <p:nvPicPr>
          <p:cNvPr id="6" name="Picture 5"/>
          <p:cNvPicPr>
            <a:picLocks noChangeAspect="1"/>
          </p:cNvPicPr>
          <p:nvPr/>
        </p:nvPicPr>
        <p:blipFill>
          <a:blip r:embed="rId3"/>
          <a:stretch>
            <a:fillRect/>
          </a:stretch>
        </p:blipFill>
        <p:spPr>
          <a:xfrm>
            <a:off x="5531776" y="264488"/>
            <a:ext cx="3425187" cy="3583602"/>
          </a:xfrm>
          <a:prstGeom prst="rect">
            <a:avLst/>
          </a:prstGeom>
        </p:spPr>
      </p:pic>
      <p:sp>
        <p:nvSpPr>
          <p:cNvPr id="7" name="TextBox 6"/>
          <p:cNvSpPr txBox="1"/>
          <p:nvPr/>
        </p:nvSpPr>
        <p:spPr>
          <a:xfrm>
            <a:off x="4042064" y="3625639"/>
            <a:ext cx="4998027"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Iphigenia in Aulis, House of the Tragic Poet, Pompeii</a:t>
            </a:r>
            <a:endParaRPr lang="en-GB" dirty="0"/>
          </a:p>
        </p:txBody>
      </p:sp>
    </p:spTree>
    <p:extLst>
      <p:ext uri="{BB962C8B-B14F-4D97-AF65-F5344CB8AC3E}">
        <p14:creationId xmlns:p14="http://schemas.microsoft.com/office/powerpoint/2010/main" val="5981315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Pentheus</a:t>
            </a:r>
            <a:endParaRPr lang="en-GB" b="1" dirty="0"/>
          </a:p>
        </p:txBody>
      </p:sp>
      <p:sp>
        <p:nvSpPr>
          <p:cNvPr id="3" name="Content Placeholder 2"/>
          <p:cNvSpPr>
            <a:spLocks noGrp="1"/>
          </p:cNvSpPr>
          <p:nvPr>
            <p:ph idx="1"/>
          </p:nvPr>
        </p:nvSpPr>
        <p:spPr>
          <a:xfrm>
            <a:off x="280555" y="1943100"/>
            <a:ext cx="8697190" cy="4530436"/>
          </a:xfrm>
        </p:spPr>
        <p:txBody>
          <a:bodyPr>
            <a:normAutofit lnSpcReduction="10000"/>
          </a:bodyPr>
          <a:lstStyle/>
          <a:p>
            <a:pPr marL="360000" indent="-457200">
              <a:buNone/>
            </a:pPr>
            <a:r>
              <a:rPr lang="en-GB" b="1" dirty="0" err="1" smtClean="0"/>
              <a:t>Pentheus</a:t>
            </a:r>
            <a:r>
              <a:rPr lang="en-GB" dirty="0" smtClean="0"/>
              <a:t>: How </a:t>
            </a:r>
            <a:r>
              <a:rPr lang="en-GB" dirty="0"/>
              <a:t>do I look? Don't I have the posture of </a:t>
            </a:r>
            <a:r>
              <a:rPr lang="en-GB" dirty="0" err="1"/>
              <a:t>Ino</a:t>
            </a:r>
            <a:r>
              <a:rPr lang="en-GB" dirty="0"/>
              <a:t>, or of my mother </a:t>
            </a:r>
            <a:r>
              <a:rPr lang="en-GB" dirty="0" smtClean="0"/>
              <a:t>Agave</a:t>
            </a:r>
            <a:r>
              <a:rPr lang="en-GB" dirty="0"/>
              <a:t>?</a:t>
            </a:r>
          </a:p>
          <a:p>
            <a:pPr marL="360000" indent="-457200">
              <a:buNone/>
            </a:pPr>
            <a:r>
              <a:rPr lang="en-GB" b="1" dirty="0" smtClean="0"/>
              <a:t>Dionysus</a:t>
            </a:r>
            <a:r>
              <a:rPr lang="en-GB" dirty="0" smtClean="0"/>
              <a:t>: Looking </a:t>
            </a:r>
            <a:r>
              <a:rPr lang="en-GB" dirty="0"/>
              <a:t>at you I think I see them. But this lock of your hair </a:t>
            </a:r>
            <a:r>
              <a:rPr lang="en-GB" dirty="0" smtClean="0"/>
              <a:t>has come </a:t>
            </a:r>
            <a:r>
              <a:rPr lang="en-GB" dirty="0"/>
              <a:t>out </a:t>
            </a:r>
            <a:r>
              <a:rPr lang="en-GB" dirty="0" smtClean="0"/>
              <a:t>of </a:t>
            </a:r>
            <a:r>
              <a:rPr lang="en-GB" dirty="0"/>
              <a:t>place, not the way I arranged it under your headband.</a:t>
            </a:r>
          </a:p>
          <a:p>
            <a:pPr marL="360000" indent="-457200">
              <a:buNone/>
            </a:pPr>
            <a:r>
              <a:rPr lang="en-GB" b="1" dirty="0" err="1" smtClean="0"/>
              <a:t>Pentheus</a:t>
            </a:r>
            <a:r>
              <a:rPr lang="en-GB" dirty="0" smtClean="0"/>
              <a:t>: I </a:t>
            </a:r>
            <a:r>
              <a:rPr lang="en-GB" dirty="0"/>
              <a:t>displaced it indoors, shaking my head forwards and </a:t>
            </a:r>
            <a:r>
              <a:rPr lang="en-GB" dirty="0" smtClean="0"/>
              <a:t>backwards and practising </a:t>
            </a:r>
            <a:r>
              <a:rPr lang="en-GB" dirty="0"/>
              <a:t>my Bacchic revelry.</a:t>
            </a:r>
          </a:p>
          <a:p>
            <a:pPr marL="360000" indent="-457200">
              <a:buNone/>
            </a:pPr>
            <a:r>
              <a:rPr lang="en-GB" b="1" dirty="0" smtClean="0"/>
              <a:t>Dionysus</a:t>
            </a:r>
            <a:r>
              <a:rPr lang="en-GB" dirty="0" smtClean="0"/>
              <a:t>: But </a:t>
            </a:r>
            <a:r>
              <a:rPr lang="en-GB" dirty="0"/>
              <a:t>I who ought to wait on you will re-arrange it. Hold up your head.</a:t>
            </a:r>
          </a:p>
          <a:p>
            <a:pPr marL="360000" indent="-457200">
              <a:buNone/>
            </a:pPr>
            <a:r>
              <a:rPr lang="en-GB" b="1" dirty="0" err="1" smtClean="0"/>
              <a:t>Pentheus</a:t>
            </a:r>
            <a:r>
              <a:rPr lang="en-GB" dirty="0" smtClean="0"/>
              <a:t>: Here</a:t>
            </a:r>
            <a:r>
              <a:rPr lang="en-GB" dirty="0"/>
              <a:t>, you arrange it; for I depend on you, indeed.</a:t>
            </a:r>
          </a:p>
          <a:p>
            <a:pPr marL="360000" indent="-457200">
              <a:buNone/>
            </a:pPr>
            <a:r>
              <a:rPr lang="en-GB" b="1" dirty="0" smtClean="0"/>
              <a:t>Dionysus</a:t>
            </a:r>
            <a:r>
              <a:rPr lang="en-GB" dirty="0" smtClean="0"/>
              <a:t>: Your </a:t>
            </a:r>
            <a:r>
              <a:rPr lang="en-GB" dirty="0"/>
              <a:t>girdle has come loose, and the pleats of your gown do not </a:t>
            </a:r>
            <a:r>
              <a:rPr lang="en-GB" dirty="0" smtClean="0"/>
              <a:t>extend </a:t>
            </a:r>
            <a:r>
              <a:rPr lang="en-GB" dirty="0"/>
              <a:t>regularly down around your ankles.</a:t>
            </a:r>
          </a:p>
          <a:p>
            <a:pPr marL="360000" indent="-457200">
              <a:buNone/>
            </a:pPr>
            <a:r>
              <a:rPr lang="en-GB" b="1" dirty="0" err="1" smtClean="0"/>
              <a:t>Pentheus</a:t>
            </a:r>
            <a:r>
              <a:rPr lang="en-GB" dirty="0" smtClean="0"/>
              <a:t>: At </a:t>
            </a:r>
            <a:r>
              <a:rPr lang="en-GB" dirty="0"/>
              <a:t>least on my right leg, I believe they don't. But on this side </a:t>
            </a:r>
            <a:r>
              <a:rPr lang="en-GB" dirty="0" smtClean="0"/>
              <a:t>the robe </a:t>
            </a:r>
            <a:r>
              <a:rPr lang="en-GB" dirty="0"/>
              <a:t>sits well around the back of my leg</a:t>
            </a:r>
            <a:r>
              <a:rPr lang="en-GB" dirty="0" smtClean="0"/>
              <a:t>.</a:t>
            </a:r>
          </a:p>
          <a:p>
            <a:pPr marL="0" indent="0" algn="r">
              <a:buNone/>
            </a:pPr>
            <a:r>
              <a:rPr lang="en-GB" b="1" dirty="0" smtClean="0"/>
              <a:t>Euripides </a:t>
            </a:r>
            <a:r>
              <a:rPr lang="en-GB" b="1" i="1" dirty="0" smtClean="0"/>
              <a:t>Bacchae</a:t>
            </a:r>
            <a:r>
              <a:rPr lang="en-GB" b="1" dirty="0" smtClean="0"/>
              <a:t> 925-37</a:t>
            </a:r>
            <a:endParaRPr lang="en-GB" b="1" dirty="0"/>
          </a:p>
        </p:txBody>
      </p:sp>
    </p:spTree>
    <p:extLst>
      <p:ext uri="{BB962C8B-B14F-4D97-AF65-F5344CB8AC3E}">
        <p14:creationId xmlns:p14="http://schemas.microsoft.com/office/powerpoint/2010/main" val="233230628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a:t>
            </a:r>
            <a:r>
              <a:rPr lang="en-GB" dirty="0" smtClean="0"/>
              <a:t> </a:t>
            </a:r>
            <a:endParaRPr lang="en-GB" dirty="0"/>
          </a:p>
        </p:txBody>
      </p:sp>
      <p:sp>
        <p:nvSpPr>
          <p:cNvPr id="3" name="Content Placeholder 2"/>
          <p:cNvSpPr>
            <a:spLocks noGrp="1"/>
          </p:cNvSpPr>
          <p:nvPr>
            <p:ph idx="1"/>
          </p:nvPr>
        </p:nvSpPr>
        <p:spPr>
          <a:xfrm>
            <a:off x="532015" y="1903615"/>
            <a:ext cx="8237912" cy="4422370"/>
          </a:xfrm>
        </p:spPr>
        <p:txBody>
          <a:bodyPr>
            <a:normAutofit/>
          </a:bodyPr>
          <a:lstStyle/>
          <a:p>
            <a:pPr>
              <a:buFont typeface="Arial" panose="020B0604020202020204" pitchFamily="34" charset="0"/>
              <a:buChar char="•"/>
            </a:pPr>
            <a:r>
              <a:rPr lang="en-GB" sz="2400" dirty="0"/>
              <a:t> </a:t>
            </a:r>
            <a:r>
              <a:rPr lang="en-GB" sz="2400" dirty="0"/>
              <a:t>Doherty, L. (2003</a:t>
            </a:r>
            <a:r>
              <a:rPr lang="en-GB" sz="2400" dirty="0" smtClean="0"/>
              <a:t>) </a:t>
            </a:r>
            <a:r>
              <a:rPr lang="en-GB" sz="2400" i="1" dirty="0"/>
              <a:t>Gender and the interpretation of classical </a:t>
            </a:r>
            <a:r>
              <a:rPr lang="en-GB" sz="2400" i="1" dirty="0" smtClean="0"/>
              <a:t>myth</a:t>
            </a:r>
            <a:r>
              <a:rPr lang="en-GB" sz="2400" dirty="0" smtClean="0"/>
              <a:t>. London: Bloomsbury.</a:t>
            </a:r>
          </a:p>
          <a:p>
            <a:pPr>
              <a:spcBef>
                <a:spcPts val="600"/>
              </a:spcBef>
              <a:buFont typeface="Arial" panose="020B0604020202020204" pitchFamily="34" charset="0"/>
              <a:buChar char="•"/>
            </a:pPr>
            <a:endParaRPr lang="en-GB" sz="100" dirty="0" smtClean="0"/>
          </a:p>
          <a:p>
            <a:pPr>
              <a:buFont typeface="Arial" panose="020B0604020202020204" pitchFamily="34" charset="0"/>
              <a:buChar char="•"/>
            </a:pPr>
            <a:r>
              <a:rPr lang="en-GB" sz="2400" dirty="0" smtClean="0"/>
              <a:t> </a:t>
            </a:r>
            <a:r>
              <a:rPr lang="en-GB" sz="2400" dirty="0" err="1" smtClean="0"/>
              <a:t>Morford</a:t>
            </a:r>
            <a:r>
              <a:rPr lang="en-GB" sz="2400" dirty="0"/>
              <a:t>, M. P. O., </a:t>
            </a:r>
            <a:r>
              <a:rPr lang="en-GB" sz="2400" dirty="0" err="1"/>
              <a:t>Lenardon</a:t>
            </a:r>
            <a:r>
              <a:rPr lang="en-GB" sz="2400" dirty="0"/>
              <a:t>, R. J. and Sham, M. (2015) </a:t>
            </a:r>
            <a:r>
              <a:rPr lang="en-GB" sz="2400" i="1" dirty="0"/>
              <a:t>Classical Mythology</a:t>
            </a:r>
            <a:r>
              <a:rPr lang="en-GB" sz="2400" dirty="0"/>
              <a:t>, International tenth edition. Oxford: Oxford University Press</a:t>
            </a:r>
            <a:r>
              <a:rPr lang="en-GB" sz="2400" dirty="0" smtClean="0"/>
              <a:t>.</a:t>
            </a:r>
          </a:p>
          <a:p>
            <a:pPr>
              <a:spcBef>
                <a:spcPts val="600"/>
              </a:spcBef>
              <a:buFont typeface="Arial" panose="020B0604020202020204" pitchFamily="34" charset="0"/>
              <a:buChar char="•"/>
            </a:pPr>
            <a:endParaRPr lang="en-GB" sz="100" dirty="0"/>
          </a:p>
          <a:p>
            <a:pPr>
              <a:buFont typeface="Arial" panose="020B0604020202020204" pitchFamily="34" charset="0"/>
              <a:buChar char="•"/>
            </a:pPr>
            <a:r>
              <a:rPr lang="en-GB" dirty="0" smtClean="0"/>
              <a:t> </a:t>
            </a:r>
            <a:r>
              <a:rPr lang="en-GB" sz="2400" dirty="0" smtClean="0"/>
              <a:t>O'Brien</a:t>
            </a:r>
            <a:r>
              <a:rPr lang="en-GB" sz="2400" dirty="0"/>
              <a:t>, J</a:t>
            </a:r>
            <a:r>
              <a:rPr lang="en-GB" sz="2400" dirty="0" smtClean="0"/>
              <a:t>. and </a:t>
            </a:r>
            <a:r>
              <a:rPr lang="en-GB" sz="2400" dirty="0"/>
              <a:t>Major, W. (1982</a:t>
            </a:r>
            <a:r>
              <a:rPr lang="en-GB" sz="2400" dirty="0" smtClean="0"/>
              <a:t>) </a:t>
            </a:r>
            <a:r>
              <a:rPr lang="en-GB" sz="2400" i="1" dirty="0"/>
              <a:t>In the </a:t>
            </a:r>
            <a:r>
              <a:rPr lang="en-GB" sz="2400" i="1" dirty="0" smtClean="0"/>
              <a:t>beginning: </a:t>
            </a:r>
            <a:r>
              <a:rPr lang="en-GB" sz="2400" i="1" dirty="0"/>
              <a:t>Creation myths from ancient Mesopotamia, Israel, and </a:t>
            </a:r>
            <a:r>
              <a:rPr lang="en-GB" sz="2400" i="1" dirty="0" smtClean="0"/>
              <a:t>Greece</a:t>
            </a:r>
            <a:r>
              <a:rPr lang="en-GB" sz="2400" dirty="0" smtClean="0"/>
              <a:t>. </a:t>
            </a:r>
            <a:r>
              <a:rPr lang="en-GB" sz="2400" dirty="0"/>
              <a:t>Chico, CA: Scholars Press</a:t>
            </a:r>
            <a:r>
              <a:rPr lang="en-GB" sz="2400" dirty="0" smtClean="0"/>
              <a:t>.</a:t>
            </a:r>
          </a:p>
          <a:p>
            <a:pPr>
              <a:spcBef>
                <a:spcPts val="600"/>
              </a:spcBef>
              <a:buFont typeface="Arial" panose="020B0604020202020204" pitchFamily="34" charset="0"/>
              <a:buChar char="•"/>
            </a:pPr>
            <a:endParaRPr lang="en-GB" sz="100" dirty="0"/>
          </a:p>
          <a:p>
            <a:pPr>
              <a:buFont typeface="Arial" panose="020B0604020202020204" pitchFamily="34" charset="0"/>
              <a:buChar char="•"/>
            </a:pPr>
            <a:r>
              <a:rPr lang="en-GB" dirty="0"/>
              <a:t> </a:t>
            </a:r>
            <a:r>
              <a:rPr lang="en-GB" sz="2400" dirty="0"/>
              <a:t>Scully, S. (2015</a:t>
            </a:r>
            <a:r>
              <a:rPr lang="en-GB" sz="2400" dirty="0" smtClean="0"/>
              <a:t>) </a:t>
            </a:r>
            <a:r>
              <a:rPr lang="en-GB" sz="2400" i="1" dirty="0"/>
              <a:t>Hesiod's </a:t>
            </a:r>
            <a:r>
              <a:rPr lang="en-GB" sz="2400" i="1" dirty="0" smtClean="0"/>
              <a:t>Theogony: </a:t>
            </a:r>
            <a:r>
              <a:rPr lang="en-GB" sz="2400" i="1" dirty="0"/>
              <a:t>From Near Eastern creation myths to Paradise lost</a:t>
            </a:r>
            <a:r>
              <a:rPr lang="en-GB" sz="2400" dirty="0" smtClean="0"/>
              <a:t>. New York: Oxford University Press. </a:t>
            </a:r>
            <a:endParaRPr lang="en-GB" sz="2400"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831454885"/>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1_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TotalTime>306</TotalTime>
  <Words>1963</Words>
  <Application>Microsoft Office PowerPoint</Application>
  <PresentationFormat>On-screen Show (4:3)</PresentationFormat>
  <Paragraphs>130</Paragraphs>
  <Slides>18</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18</vt:i4>
      </vt:variant>
    </vt:vector>
  </HeadingPairs>
  <TitlesOfParts>
    <vt:vector size="23" baseType="lpstr">
      <vt:lpstr>Arial</vt:lpstr>
      <vt:lpstr>Calibri</vt:lpstr>
      <vt:lpstr>Calibri Light</vt:lpstr>
      <vt:lpstr>Retrospect</vt:lpstr>
      <vt:lpstr>1_Retrospect</vt:lpstr>
      <vt:lpstr>Myth and Art</vt:lpstr>
      <vt:lpstr>The origins of Mankind</vt:lpstr>
      <vt:lpstr>The Ages of Man</vt:lpstr>
      <vt:lpstr>Prometheus’ gifts to man</vt:lpstr>
      <vt:lpstr>Pandora </vt:lpstr>
      <vt:lpstr>The creation of women in myth</vt:lpstr>
      <vt:lpstr>Prometheus as Culture Hero</vt:lpstr>
      <vt:lpstr>Herakles and Prometheus </vt:lpstr>
      <vt:lpstr>Popularity of the Imagery </vt:lpstr>
      <vt:lpstr>PowerPoint Presentation</vt:lpstr>
      <vt:lpstr>Men and Women in Aristotle’s Biology</vt:lpstr>
      <vt:lpstr>PowerPoint Presentation</vt:lpstr>
      <vt:lpstr>PowerPoint Presentation</vt:lpstr>
      <vt:lpstr>Herakles/Hercules</vt:lpstr>
      <vt:lpstr>Penelope</vt:lpstr>
      <vt:lpstr>Clytemnestra</vt:lpstr>
      <vt:lpstr>Pentheus</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Myth and Art</dc:title>
  <dc:creator>Matt</dc:creator>
  <cp:lastModifiedBy>Matthew Cobb</cp:lastModifiedBy>
  <cp:revision>77</cp:revision>
  <dcterms:created xsi:type="dcterms:W3CDTF">2019-04-23T18:30:01Z</dcterms:created>
  <dcterms:modified xsi:type="dcterms:W3CDTF">2019-04-30T15:52:10Z</dcterms:modified>
</cp:coreProperties>
</file>