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9"/>
  </p:notesMasterIdLst>
  <p:sldIdLst>
    <p:sldId id="256" r:id="rId2"/>
    <p:sldId id="258" r:id="rId3"/>
    <p:sldId id="257" r:id="rId4"/>
    <p:sldId id="260" r:id="rId5"/>
    <p:sldId id="365" r:id="rId6"/>
    <p:sldId id="341" r:id="rId7"/>
    <p:sldId id="259" r:id="rId8"/>
    <p:sldId id="354" r:id="rId9"/>
    <p:sldId id="343" r:id="rId10"/>
    <p:sldId id="344" r:id="rId11"/>
    <p:sldId id="351" r:id="rId12"/>
    <p:sldId id="347" r:id="rId13"/>
    <p:sldId id="366" r:id="rId14"/>
    <p:sldId id="319" r:id="rId15"/>
    <p:sldId id="345" r:id="rId16"/>
    <p:sldId id="348" r:id="rId17"/>
    <p:sldId id="350" r:id="rId18"/>
    <p:sldId id="367" r:id="rId19"/>
    <p:sldId id="353" r:id="rId20"/>
    <p:sldId id="261" r:id="rId21"/>
    <p:sldId id="342" r:id="rId22"/>
    <p:sldId id="321" r:id="rId23"/>
    <p:sldId id="352" r:id="rId24"/>
    <p:sldId id="270" r:id="rId25"/>
    <p:sldId id="356" r:id="rId26"/>
    <p:sldId id="322" r:id="rId27"/>
    <p:sldId id="355" r:id="rId28"/>
    <p:sldId id="271" r:id="rId29"/>
    <p:sldId id="323" r:id="rId30"/>
    <p:sldId id="272" r:id="rId31"/>
    <p:sldId id="276" r:id="rId32"/>
    <p:sldId id="273" r:id="rId33"/>
    <p:sldId id="293" r:id="rId34"/>
    <p:sldId id="362" r:id="rId35"/>
    <p:sldId id="274" r:id="rId36"/>
    <p:sldId id="287" r:id="rId37"/>
    <p:sldId id="357" r:id="rId38"/>
    <p:sldId id="358" r:id="rId39"/>
    <p:sldId id="324" r:id="rId40"/>
    <p:sldId id="359" r:id="rId41"/>
    <p:sldId id="265" r:id="rId42"/>
    <p:sldId id="325" r:id="rId43"/>
    <p:sldId id="360" r:id="rId44"/>
    <p:sldId id="361" r:id="rId45"/>
    <p:sldId id="369" r:id="rId46"/>
    <p:sldId id="364" r:id="rId47"/>
    <p:sldId id="36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36829F6-1DF6-4287-9608-F18E9EE69C84}">
          <p14:sldIdLst>
            <p14:sldId id="256"/>
            <p14:sldId id="258"/>
            <p14:sldId id="257"/>
            <p14:sldId id="260"/>
            <p14:sldId id="365"/>
            <p14:sldId id="341"/>
            <p14:sldId id="259"/>
            <p14:sldId id="354"/>
            <p14:sldId id="343"/>
            <p14:sldId id="344"/>
            <p14:sldId id="351"/>
            <p14:sldId id="347"/>
            <p14:sldId id="366"/>
            <p14:sldId id="319"/>
            <p14:sldId id="345"/>
            <p14:sldId id="348"/>
            <p14:sldId id="350"/>
            <p14:sldId id="367"/>
            <p14:sldId id="353"/>
            <p14:sldId id="261"/>
            <p14:sldId id="342"/>
            <p14:sldId id="321"/>
            <p14:sldId id="352"/>
            <p14:sldId id="270"/>
            <p14:sldId id="356"/>
            <p14:sldId id="322"/>
            <p14:sldId id="355"/>
            <p14:sldId id="271"/>
            <p14:sldId id="323"/>
            <p14:sldId id="272"/>
            <p14:sldId id="276"/>
            <p14:sldId id="273"/>
            <p14:sldId id="293"/>
            <p14:sldId id="362"/>
            <p14:sldId id="274"/>
            <p14:sldId id="287"/>
            <p14:sldId id="357"/>
            <p14:sldId id="358"/>
            <p14:sldId id="324"/>
            <p14:sldId id="359"/>
            <p14:sldId id="265"/>
            <p14:sldId id="325"/>
            <p14:sldId id="360"/>
            <p14:sldId id="361"/>
            <p14:sldId id="369"/>
            <p14:sldId id="364"/>
            <p14:sldId id="3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62348" autoAdjust="0"/>
  </p:normalViewPr>
  <p:slideViewPr>
    <p:cSldViewPr snapToGrid="0">
      <p:cViewPr varScale="1">
        <p:scale>
          <a:sx n="41" d="100"/>
          <a:sy n="41" d="100"/>
        </p:scale>
        <p:origin x="1668" y="40"/>
      </p:cViewPr>
      <p:guideLst/>
    </p:cSldViewPr>
  </p:slideViewPr>
  <p:notesTextViewPr>
    <p:cViewPr>
      <p:scale>
        <a:sx n="1" d="1"/>
        <a:sy n="1" d="1"/>
      </p:scale>
      <p:origin x="0" y="0"/>
    </p:cViewPr>
  </p:notesTextViewPr>
  <p:sorterViewPr>
    <p:cViewPr>
      <p:scale>
        <a:sx n="100" d="100"/>
        <a:sy n="100" d="100"/>
      </p:scale>
      <p:origin x="0" y="-52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800" b="0" i="0" u="none" strike="noStrike" kern="1200" baseline="0">
                <a:solidFill>
                  <a:schemeClr val="dk1">
                    <a:lumMod val="65000"/>
                    <a:lumOff val="35000"/>
                  </a:schemeClr>
                </a:solidFill>
                <a:effectLst/>
                <a:latin typeface="+mn-lt"/>
                <a:ea typeface="+mn-ea"/>
                <a:cs typeface="+mn-cs"/>
              </a:defRPr>
            </a:pPr>
            <a:r>
              <a:rPr lang="en-US" sz="2800" dirty="0"/>
              <a:t>Top 3 steps taken to improve retention</a:t>
            </a:r>
          </a:p>
        </c:rich>
      </c:tx>
      <c:overlay val="0"/>
      <c:spPr>
        <a:noFill/>
        <a:ln>
          <a:noFill/>
        </a:ln>
        <a:effectLst/>
      </c:spPr>
      <c:txPr>
        <a:bodyPr rot="0" spcFirstLastPara="1" vertOverflow="ellipsis" vert="horz" wrap="square" anchor="ctr" anchorCtr="1"/>
        <a:lstStyle/>
        <a:p>
          <a:pPr>
            <a:defRPr sz="2800" b="0" i="0" u="none" strike="noStrike" kern="1200" baseline="0">
              <a:solidFill>
                <a:schemeClr val="dk1">
                  <a:lumMod val="65000"/>
                  <a:lumOff val="35000"/>
                </a:schemeClr>
              </a:solidFill>
              <a:effectLst/>
              <a:latin typeface="+mn-lt"/>
              <a:ea typeface="+mn-ea"/>
              <a:cs typeface="+mn-cs"/>
            </a:defRPr>
          </a:pPr>
          <a:endParaRPr lang="en-US"/>
        </a:p>
      </c:txPr>
    </c:title>
    <c:autoTitleDeleted val="0"/>
    <c:plotArea>
      <c:layout>
        <c:manualLayout>
          <c:layoutTarget val="inner"/>
          <c:xMode val="edge"/>
          <c:yMode val="edge"/>
          <c:x val="6.1364441381355488E-2"/>
          <c:y val="0.15422020554349192"/>
          <c:w val="0.74102971043741461"/>
          <c:h val="0.60438182394089379"/>
        </c:manualLayout>
      </c:layout>
      <c:barChart>
        <c:barDir val="col"/>
        <c:grouping val="clustered"/>
        <c:varyColors val="0"/>
        <c:ser>
          <c:idx val="0"/>
          <c:order val="0"/>
          <c:tx>
            <c:strRef>
              <c:f>Sheet1!$B$1</c:f>
              <c:strCache>
                <c:ptCount val="1"/>
                <c:pt idx="0">
                  <c:v>%</c:v>
                </c:pt>
              </c:strCache>
            </c:strRef>
          </c:tx>
          <c:spPr>
            <a:gradFill>
              <a:gsLst>
                <a:gs pos="0">
                  <a:schemeClr val="accent1"/>
                </a:gs>
                <a:gs pos="100000">
                  <a:schemeClr val="accent1">
                    <a:lumMod val="84000"/>
                  </a:schemeClr>
                </a:gs>
              </a:gsLst>
              <a:lin ang="5400000" scaled="1"/>
            </a:gradFill>
            <a:ln>
              <a:noFill/>
            </a:ln>
            <a:effectLst>
              <a:outerShdw blurRad="76200" dir="18900000" sy="23000" kx="-1200000" algn="bl" rotWithShape="0">
                <a:prstClr val="black">
                  <a:alpha val="20000"/>
                </a:prst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Sheet1!$A$2:$A$4</c:f>
              <c:strCache>
                <c:ptCount val="3"/>
                <c:pt idx="0">
                  <c:v>Increased Learning and Development</c:v>
                </c:pt>
                <c:pt idx="1">
                  <c:v>Improved Induction process</c:v>
                </c:pt>
                <c:pt idx="2">
                  <c:v>Improved benefits</c:v>
                </c:pt>
              </c:strCache>
            </c:strRef>
          </c:cat>
          <c:val>
            <c:numRef>
              <c:f>Sheet1!$B$2:$B$4</c:f>
              <c:numCache>
                <c:formatCode>General</c:formatCode>
                <c:ptCount val="3"/>
                <c:pt idx="0">
                  <c:v>57</c:v>
                </c:pt>
                <c:pt idx="1">
                  <c:v>56</c:v>
                </c:pt>
                <c:pt idx="2">
                  <c:v>50</c:v>
                </c:pt>
              </c:numCache>
            </c:numRef>
          </c:val>
          <c:extLst>
            <c:ext xmlns:c16="http://schemas.microsoft.com/office/drawing/2014/chart" uri="{C3380CC4-5D6E-409C-BE32-E72D297353CC}">
              <c16:uniqueId val="{00000000-CD94-417D-ADB6-63634CA3EA2C}"/>
            </c:ext>
          </c:extLst>
        </c:ser>
        <c:dLbls>
          <c:dLblPos val="inEnd"/>
          <c:showLegendKey val="0"/>
          <c:showVal val="1"/>
          <c:showCatName val="0"/>
          <c:showSerName val="0"/>
          <c:showPercent val="0"/>
          <c:showBubbleSize val="0"/>
        </c:dLbls>
        <c:gapWidth val="41"/>
        <c:axId val="1341424032"/>
        <c:axId val="1408559488"/>
      </c:barChart>
      <c:catAx>
        <c:axId val="1341424032"/>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dk1">
                    <a:lumMod val="65000"/>
                    <a:lumOff val="35000"/>
                  </a:schemeClr>
                </a:solidFill>
                <a:effectLst/>
                <a:latin typeface="+mn-lt"/>
                <a:ea typeface="+mn-ea"/>
                <a:cs typeface="+mn-cs"/>
              </a:defRPr>
            </a:pPr>
            <a:endParaRPr lang="en-US"/>
          </a:p>
        </c:txPr>
        <c:crossAx val="1408559488"/>
        <c:crosses val="autoZero"/>
        <c:auto val="1"/>
        <c:lblAlgn val="ctr"/>
        <c:lblOffset val="100"/>
        <c:noMultiLvlLbl val="0"/>
      </c:catAx>
      <c:valAx>
        <c:axId val="1408559488"/>
        <c:scaling>
          <c:orientation val="minMax"/>
        </c:scaling>
        <c:delete val="1"/>
        <c:axPos val="l"/>
        <c:numFmt formatCode="General" sourceLinked="1"/>
        <c:majorTickMark val="none"/>
        <c:minorTickMark val="none"/>
        <c:tickLblPos val="nextTo"/>
        <c:crossAx val="1341424032"/>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4">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defRPr sz="1197" kern="1200">
      <a:effectLst/>
    </cs:defRPr>
  </cs:categoryAxis>
  <cs:chartArea>
    <cs:lnRef idx="0"/>
    <cs:fillRef idx="0"/>
    <cs:effectRef idx="0"/>
    <cs:fontRef idx="minor">
      <a:schemeClr val="dk1"/>
    </cs:fontRef>
    <cs: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cs:spPr>
    <cs:defRPr sz="1330" kern="1200"/>
  </cs:chartArea>
  <cs:dataLabel>
    <cs:lnRef idx="0"/>
    <cs:fillRef idx="0"/>
    <cs:effectRef idx="0"/>
    <cs:fontRef idx="minor">
      <a:schemeClr val="lt1"/>
    </cs:fontRef>
    <cs:spPr/>
    <cs:defRPr sz="133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33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
  <cs:dataPoint3D>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3D>
  <cs:dataPointLine>
    <cs:lnRef idx="0">
      <cs:styleClr val="auto"/>
    </cs:lnRef>
    <cs:fillRef idx="0"/>
    <cs:effectRef idx="0"/>
    <cs:fontRef idx="minor">
      <a:schemeClr val="dk1"/>
    </cs:fontRef>
    <cs:spPr>
      <a:ln w="28575" cap="rnd">
        <a:gradFill>
          <a:gsLst>
            <a:gs pos="0">
              <a:schemeClr val="phClr"/>
            </a:gs>
            <a:gs pos="100000">
              <a:schemeClr val="phClr">
                <a:lumMod val="84000"/>
              </a:schemeClr>
            </a:gs>
          </a:gsLst>
          <a:lin ang="5400000" scaled="1"/>
        </a:gradFill>
        <a:round/>
      </a:ln>
    </cs:spPr>
  </cs:dataPointLine>
  <cs:dataPointMarker>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1197" kern="1200"/>
  </cs:dataTable>
  <cs:downBar>
    <cs:lnRef idx="0"/>
    <cs:fillRef idx="0"/>
    <cs:effectRef idx="0"/>
    <cs:fontRef idx="minor">
      <a:schemeClr val="dk1"/>
    </cs:fontRef>
    <cs:spPr>
      <a:solidFill>
        <a:schemeClr val="dk1">
          <a:lumMod val="35000"/>
          <a:lumOff val="6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50000"/>
            <a:lumOff val="50000"/>
          </a:schemeClr>
        </a:solidFill>
        <a:round/>
      </a:ln>
    </cs:spPr>
  </cs:dropLine>
  <cs:errorBar>
    <cs:lnRef idx="0"/>
    <cs:fillRef idx="0"/>
    <cs:effectRef idx="0"/>
    <cs:fontRef idx="minor">
      <a:schemeClr val="dk1"/>
    </cs:fontRef>
    <cs:spPr>
      <a:ln w="9525">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50000"/>
            <a:lumOff val="50000"/>
          </a:schemeClr>
        </a:solidFill>
        <a:round/>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65000"/>
        <a:lumOff val="35000"/>
      </a:schemeClr>
    </cs:fontRef>
    <cs:defRPr kern="1200">
      <a:effectLst/>
    </cs:defRPr>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lumMod val="95000"/>
        </a:schemeClr>
      </a:solidFill>
      <a:ln w="9525">
        <a:solidFill>
          <a:schemeClr val="dk1">
            <a:lumMod val="15000"/>
            <a:lumOff val="85000"/>
          </a:schemeClr>
        </a:solidFill>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C853E9-F24D-4DAC-BA18-4197C6DA75D1}" type="doc">
      <dgm:prSet loTypeId="urn:microsoft.com/office/officeart/2005/8/layout/cycle8" loCatId="cycle" qsTypeId="urn:microsoft.com/office/officeart/2005/8/quickstyle/simple1" qsCatId="simple" csTypeId="urn:microsoft.com/office/officeart/2005/8/colors/accent1_2" csCatId="accent1" phldr="1"/>
      <dgm:spPr/>
    </dgm:pt>
    <dgm:pt modelId="{AB4DDABC-59F7-462D-8C56-5F9C466AC98C}">
      <dgm:prSet phldrT="[Text]" custT="1"/>
      <dgm:spPr/>
      <dgm:t>
        <a:bodyPr/>
        <a:lstStyle/>
        <a:p>
          <a:r>
            <a:rPr lang="en-GB" sz="1600" dirty="0"/>
            <a:t>Workforce Planning</a:t>
          </a:r>
        </a:p>
      </dgm:t>
    </dgm:pt>
    <dgm:pt modelId="{2E6B9150-2842-459E-B18D-818E0ECEA580}" type="parTrans" cxnId="{93D69CB8-0B27-4F24-B500-E44DC57C747E}">
      <dgm:prSet/>
      <dgm:spPr/>
      <dgm:t>
        <a:bodyPr/>
        <a:lstStyle/>
        <a:p>
          <a:endParaRPr lang="en-GB"/>
        </a:p>
      </dgm:t>
    </dgm:pt>
    <dgm:pt modelId="{14761E05-704C-42CD-A800-2B8508E389F1}" type="sibTrans" cxnId="{93D69CB8-0B27-4F24-B500-E44DC57C747E}">
      <dgm:prSet/>
      <dgm:spPr/>
      <dgm:t>
        <a:bodyPr/>
        <a:lstStyle/>
        <a:p>
          <a:endParaRPr lang="en-GB"/>
        </a:p>
      </dgm:t>
    </dgm:pt>
    <dgm:pt modelId="{394A0141-9601-481F-BFB7-E7CF6B6CB3E1}">
      <dgm:prSet phldrT="[Text]" custT="1"/>
      <dgm:spPr/>
      <dgm:t>
        <a:bodyPr/>
        <a:lstStyle/>
        <a:p>
          <a:r>
            <a:rPr lang="en-GB" sz="1600" dirty="0"/>
            <a:t>Succession planning</a:t>
          </a:r>
        </a:p>
      </dgm:t>
    </dgm:pt>
    <dgm:pt modelId="{1952C557-6D09-4F08-9C39-A46BB71590CC}" type="parTrans" cxnId="{98DFB9E5-3DFC-44BC-91AB-D921F67CEE2B}">
      <dgm:prSet/>
      <dgm:spPr/>
      <dgm:t>
        <a:bodyPr/>
        <a:lstStyle/>
        <a:p>
          <a:endParaRPr lang="en-GB"/>
        </a:p>
      </dgm:t>
    </dgm:pt>
    <dgm:pt modelId="{27FCB12C-8A7A-4C33-8991-1270C0F709F0}" type="sibTrans" cxnId="{98DFB9E5-3DFC-44BC-91AB-D921F67CEE2B}">
      <dgm:prSet/>
      <dgm:spPr/>
      <dgm:t>
        <a:bodyPr/>
        <a:lstStyle/>
        <a:p>
          <a:endParaRPr lang="en-GB"/>
        </a:p>
      </dgm:t>
    </dgm:pt>
    <dgm:pt modelId="{684D6C26-99E2-49DF-82C5-98E5D9587E2C}">
      <dgm:prSet phldrT="[Text]" custT="1"/>
      <dgm:spPr/>
      <dgm:t>
        <a:bodyPr/>
        <a:lstStyle/>
        <a:p>
          <a:r>
            <a:rPr lang="en-GB" sz="1600" dirty="0"/>
            <a:t>Retirement and Dismissal</a:t>
          </a:r>
        </a:p>
      </dgm:t>
    </dgm:pt>
    <dgm:pt modelId="{72A57110-E704-4C6B-B835-578C5C439B1B}" type="parTrans" cxnId="{655630EC-5671-4067-99F8-C1DE42B68565}">
      <dgm:prSet/>
      <dgm:spPr/>
      <dgm:t>
        <a:bodyPr/>
        <a:lstStyle/>
        <a:p>
          <a:endParaRPr lang="en-GB"/>
        </a:p>
      </dgm:t>
    </dgm:pt>
    <dgm:pt modelId="{3A7C634B-CC1F-4050-9986-0C6EAF2FB48B}" type="sibTrans" cxnId="{655630EC-5671-4067-99F8-C1DE42B68565}">
      <dgm:prSet/>
      <dgm:spPr/>
      <dgm:t>
        <a:bodyPr/>
        <a:lstStyle/>
        <a:p>
          <a:endParaRPr lang="en-GB"/>
        </a:p>
      </dgm:t>
    </dgm:pt>
    <dgm:pt modelId="{E25C9A20-B386-4814-B8E9-98866120920A}">
      <dgm:prSet custT="1"/>
      <dgm:spPr/>
      <dgm:t>
        <a:bodyPr/>
        <a:lstStyle/>
        <a:p>
          <a:r>
            <a:rPr lang="en-GB" sz="1600" dirty="0"/>
            <a:t>Job Design</a:t>
          </a:r>
        </a:p>
      </dgm:t>
    </dgm:pt>
    <dgm:pt modelId="{71FDD61B-8C9A-4F00-9CC7-232B07F2C83B}" type="parTrans" cxnId="{E95062A0-3B89-44D7-9C3A-5F92CAD563A4}">
      <dgm:prSet/>
      <dgm:spPr/>
      <dgm:t>
        <a:bodyPr/>
        <a:lstStyle/>
        <a:p>
          <a:endParaRPr lang="en-GB"/>
        </a:p>
      </dgm:t>
    </dgm:pt>
    <dgm:pt modelId="{83FBFA45-E964-45C1-B5F5-BDAAF79163F5}" type="sibTrans" cxnId="{E95062A0-3B89-44D7-9C3A-5F92CAD563A4}">
      <dgm:prSet/>
      <dgm:spPr/>
      <dgm:t>
        <a:bodyPr/>
        <a:lstStyle/>
        <a:p>
          <a:endParaRPr lang="en-GB"/>
        </a:p>
      </dgm:t>
    </dgm:pt>
    <dgm:pt modelId="{D6779764-DD0A-4B14-9EAB-2EB3192E14B0}">
      <dgm:prSet custT="1"/>
      <dgm:spPr/>
      <dgm:t>
        <a:bodyPr/>
        <a:lstStyle/>
        <a:p>
          <a:r>
            <a:rPr lang="en-GB" sz="1600" dirty="0"/>
            <a:t>Recruitment and Selection</a:t>
          </a:r>
        </a:p>
      </dgm:t>
    </dgm:pt>
    <dgm:pt modelId="{33161093-4712-44B7-A18D-5019FEDF3D90}" type="parTrans" cxnId="{006D9D7B-ABCD-4059-B247-DBF4489267C7}">
      <dgm:prSet/>
      <dgm:spPr/>
      <dgm:t>
        <a:bodyPr/>
        <a:lstStyle/>
        <a:p>
          <a:endParaRPr lang="en-GB"/>
        </a:p>
      </dgm:t>
    </dgm:pt>
    <dgm:pt modelId="{9D97838C-ACE7-4038-A944-1C3EB9619AF0}" type="sibTrans" cxnId="{006D9D7B-ABCD-4059-B247-DBF4489267C7}">
      <dgm:prSet/>
      <dgm:spPr/>
      <dgm:t>
        <a:bodyPr/>
        <a:lstStyle/>
        <a:p>
          <a:endParaRPr lang="en-GB"/>
        </a:p>
      </dgm:t>
    </dgm:pt>
    <dgm:pt modelId="{A18491B7-F28A-4CAB-BCCF-D6AF9F69DF33}">
      <dgm:prSet custT="1"/>
      <dgm:spPr/>
      <dgm:t>
        <a:bodyPr/>
        <a:lstStyle/>
        <a:p>
          <a:r>
            <a:rPr lang="en-GB" sz="1600" dirty="0"/>
            <a:t>Retention</a:t>
          </a:r>
        </a:p>
      </dgm:t>
    </dgm:pt>
    <dgm:pt modelId="{E89A0023-01A4-4163-A0E3-C4F642DBB489}" type="parTrans" cxnId="{92D98C3A-4BDC-492E-BC63-8E19A62B2338}">
      <dgm:prSet/>
      <dgm:spPr/>
      <dgm:t>
        <a:bodyPr/>
        <a:lstStyle/>
        <a:p>
          <a:endParaRPr lang="en-GB"/>
        </a:p>
      </dgm:t>
    </dgm:pt>
    <dgm:pt modelId="{4806886E-4D3D-4E37-A256-112F02E4158F}" type="sibTrans" cxnId="{92D98C3A-4BDC-492E-BC63-8E19A62B2338}">
      <dgm:prSet/>
      <dgm:spPr/>
      <dgm:t>
        <a:bodyPr/>
        <a:lstStyle/>
        <a:p>
          <a:endParaRPr lang="en-GB"/>
        </a:p>
      </dgm:t>
    </dgm:pt>
    <dgm:pt modelId="{95DBCF4A-EB1A-4328-B4CF-28484327116E}">
      <dgm:prSet phldrT="[Text]" custT="1"/>
      <dgm:spPr/>
      <dgm:t>
        <a:bodyPr/>
        <a:lstStyle/>
        <a:p>
          <a:r>
            <a:rPr lang="en-GB" sz="1600" dirty="0"/>
            <a:t>Labour market analysis</a:t>
          </a:r>
        </a:p>
      </dgm:t>
    </dgm:pt>
    <dgm:pt modelId="{F68483F7-CE37-4E76-9641-90A4DAC46547}" type="parTrans" cxnId="{B9D0A583-DB22-4F4C-A985-9D445C9B7DE6}">
      <dgm:prSet/>
      <dgm:spPr/>
      <dgm:t>
        <a:bodyPr/>
        <a:lstStyle/>
        <a:p>
          <a:endParaRPr lang="en-GB"/>
        </a:p>
      </dgm:t>
    </dgm:pt>
    <dgm:pt modelId="{A7004910-D901-4A6C-BF4F-9D3CA9848087}" type="sibTrans" cxnId="{B9D0A583-DB22-4F4C-A985-9D445C9B7DE6}">
      <dgm:prSet/>
      <dgm:spPr/>
      <dgm:t>
        <a:bodyPr/>
        <a:lstStyle/>
        <a:p>
          <a:endParaRPr lang="en-GB"/>
        </a:p>
      </dgm:t>
    </dgm:pt>
    <dgm:pt modelId="{C22B1684-C1DC-415E-AF84-69982EE4DB46}" type="pres">
      <dgm:prSet presAssocID="{FEC853E9-F24D-4DAC-BA18-4197C6DA75D1}" presName="compositeShape" presStyleCnt="0">
        <dgm:presLayoutVars>
          <dgm:chMax val="7"/>
          <dgm:dir/>
          <dgm:resizeHandles val="exact"/>
        </dgm:presLayoutVars>
      </dgm:prSet>
      <dgm:spPr/>
    </dgm:pt>
    <dgm:pt modelId="{F39C7FF0-931A-4D9D-B4DA-FC42C82847FE}" type="pres">
      <dgm:prSet presAssocID="{FEC853E9-F24D-4DAC-BA18-4197C6DA75D1}" presName="wedge1" presStyleLbl="node1" presStyleIdx="0" presStyleCnt="7"/>
      <dgm:spPr/>
    </dgm:pt>
    <dgm:pt modelId="{0DBC9A9C-643D-4B78-846C-FF362020FE9E}" type="pres">
      <dgm:prSet presAssocID="{FEC853E9-F24D-4DAC-BA18-4197C6DA75D1}" presName="dummy1a" presStyleCnt="0"/>
      <dgm:spPr/>
    </dgm:pt>
    <dgm:pt modelId="{8115D998-89B3-45BB-A543-ECDB6F728B40}" type="pres">
      <dgm:prSet presAssocID="{FEC853E9-F24D-4DAC-BA18-4197C6DA75D1}" presName="dummy1b" presStyleCnt="0"/>
      <dgm:spPr/>
    </dgm:pt>
    <dgm:pt modelId="{23BF17F2-25F0-4E0E-88D8-C9B21302FE77}" type="pres">
      <dgm:prSet presAssocID="{FEC853E9-F24D-4DAC-BA18-4197C6DA75D1}" presName="wedge1Tx" presStyleLbl="node1" presStyleIdx="0" presStyleCnt="7">
        <dgm:presLayoutVars>
          <dgm:chMax val="0"/>
          <dgm:chPref val="0"/>
          <dgm:bulletEnabled val="1"/>
        </dgm:presLayoutVars>
      </dgm:prSet>
      <dgm:spPr/>
    </dgm:pt>
    <dgm:pt modelId="{A4450BE5-4D21-4888-8D6A-00D846CAC200}" type="pres">
      <dgm:prSet presAssocID="{FEC853E9-F24D-4DAC-BA18-4197C6DA75D1}" presName="wedge2" presStyleLbl="node1" presStyleIdx="1" presStyleCnt="7"/>
      <dgm:spPr/>
    </dgm:pt>
    <dgm:pt modelId="{896CA96F-056C-4FFA-A0CF-7A3443A6A661}" type="pres">
      <dgm:prSet presAssocID="{FEC853E9-F24D-4DAC-BA18-4197C6DA75D1}" presName="dummy2a" presStyleCnt="0"/>
      <dgm:spPr/>
    </dgm:pt>
    <dgm:pt modelId="{9EE1D995-3FA5-4739-9678-1277CCF7F35E}" type="pres">
      <dgm:prSet presAssocID="{FEC853E9-F24D-4DAC-BA18-4197C6DA75D1}" presName="dummy2b" presStyleCnt="0"/>
      <dgm:spPr/>
    </dgm:pt>
    <dgm:pt modelId="{941E3C30-A0E1-40C4-A75E-CC8D4318BB03}" type="pres">
      <dgm:prSet presAssocID="{FEC853E9-F24D-4DAC-BA18-4197C6DA75D1}" presName="wedge2Tx" presStyleLbl="node1" presStyleIdx="1" presStyleCnt="7">
        <dgm:presLayoutVars>
          <dgm:chMax val="0"/>
          <dgm:chPref val="0"/>
          <dgm:bulletEnabled val="1"/>
        </dgm:presLayoutVars>
      </dgm:prSet>
      <dgm:spPr/>
    </dgm:pt>
    <dgm:pt modelId="{0FB712FF-FEB6-4EF7-8B9E-B7FA8259D1D0}" type="pres">
      <dgm:prSet presAssocID="{FEC853E9-F24D-4DAC-BA18-4197C6DA75D1}" presName="wedge3" presStyleLbl="node1" presStyleIdx="2" presStyleCnt="7"/>
      <dgm:spPr/>
    </dgm:pt>
    <dgm:pt modelId="{ABAB1E70-28A5-46B5-A693-8BD7B2BD05AC}" type="pres">
      <dgm:prSet presAssocID="{FEC853E9-F24D-4DAC-BA18-4197C6DA75D1}" presName="dummy3a" presStyleCnt="0"/>
      <dgm:spPr/>
    </dgm:pt>
    <dgm:pt modelId="{0A571366-BA37-400D-B687-58CA899547C7}" type="pres">
      <dgm:prSet presAssocID="{FEC853E9-F24D-4DAC-BA18-4197C6DA75D1}" presName="dummy3b" presStyleCnt="0"/>
      <dgm:spPr/>
    </dgm:pt>
    <dgm:pt modelId="{353C63C1-CD0E-40EA-BBD9-872CB9F62339}" type="pres">
      <dgm:prSet presAssocID="{FEC853E9-F24D-4DAC-BA18-4197C6DA75D1}" presName="wedge3Tx" presStyleLbl="node1" presStyleIdx="2" presStyleCnt="7">
        <dgm:presLayoutVars>
          <dgm:chMax val="0"/>
          <dgm:chPref val="0"/>
          <dgm:bulletEnabled val="1"/>
        </dgm:presLayoutVars>
      </dgm:prSet>
      <dgm:spPr/>
    </dgm:pt>
    <dgm:pt modelId="{80EFB8D9-DDD4-469C-AEC7-9DABCCCE4BA8}" type="pres">
      <dgm:prSet presAssocID="{FEC853E9-F24D-4DAC-BA18-4197C6DA75D1}" presName="wedge4" presStyleLbl="node1" presStyleIdx="3" presStyleCnt="7"/>
      <dgm:spPr/>
    </dgm:pt>
    <dgm:pt modelId="{33B345D2-567D-4930-AA84-F5FCB19011AC}" type="pres">
      <dgm:prSet presAssocID="{FEC853E9-F24D-4DAC-BA18-4197C6DA75D1}" presName="dummy4a" presStyleCnt="0"/>
      <dgm:spPr/>
    </dgm:pt>
    <dgm:pt modelId="{B404AD24-F5F1-4383-843B-89A3DCA3AE9E}" type="pres">
      <dgm:prSet presAssocID="{FEC853E9-F24D-4DAC-BA18-4197C6DA75D1}" presName="dummy4b" presStyleCnt="0"/>
      <dgm:spPr/>
    </dgm:pt>
    <dgm:pt modelId="{B9C885A8-D2CB-4334-B014-56D75A831AC4}" type="pres">
      <dgm:prSet presAssocID="{FEC853E9-F24D-4DAC-BA18-4197C6DA75D1}" presName="wedge4Tx" presStyleLbl="node1" presStyleIdx="3" presStyleCnt="7">
        <dgm:presLayoutVars>
          <dgm:chMax val="0"/>
          <dgm:chPref val="0"/>
          <dgm:bulletEnabled val="1"/>
        </dgm:presLayoutVars>
      </dgm:prSet>
      <dgm:spPr/>
    </dgm:pt>
    <dgm:pt modelId="{92F25ECF-BFE7-4FE3-AB26-61584BFD3AE0}" type="pres">
      <dgm:prSet presAssocID="{FEC853E9-F24D-4DAC-BA18-4197C6DA75D1}" presName="wedge5" presStyleLbl="node1" presStyleIdx="4" presStyleCnt="7"/>
      <dgm:spPr/>
    </dgm:pt>
    <dgm:pt modelId="{1E2E568B-0990-4854-A45D-93D1CF157651}" type="pres">
      <dgm:prSet presAssocID="{FEC853E9-F24D-4DAC-BA18-4197C6DA75D1}" presName="dummy5a" presStyleCnt="0"/>
      <dgm:spPr/>
    </dgm:pt>
    <dgm:pt modelId="{CFC59F6D-3C1F-4B9E-8F44-D1607833408E}" type="pres">
      <dgm:prSet presAssocID="{FEC853E9-F24D-4DAC-BA18-4197C6DA75D1}" presName="dummy5b" presStyleCnt="0"/>
      <dgm:spPr/>
    </dgm:pt>
    <dgm:pt modelId="{282B1DCB-011E-4E22-8849-D891DD3BEB4E}" type="pres">
      <dgm:prSet presAssocID="{FEC853E9-F24D-4DAC-BA18-4197C6DA75D1}" presName="wedge5Tx" presStyleLbl="node1" presStyleIdx="4" presStyleCnt="7">
        <dgm:presLayoutVars>
          <dgm:chMax val="0"/>
          <dgm:chPref val="0"/>
          <dgm:bulletEnabled val="1"/>
        </dgm:presLayoutVars>
      </dgm:prSet>
      <dgm:spPr/>
    </dgm:pt>
    <dgm:pt modelId="{81B6FBFE-B1EA-4280-A42E-09CD62D5823F}" type="pres">
      <dgm:prSet presAssocID="{FEC853E9-F24D-4DAC-BA18-4197C6DA75D1}" presName="wedge6" presStyleLbl="node1" presStyleIdx="5" presStyleCnt="7"/>
      <dgm:spPr/>
    </dgm:pt>
    <dgm:pt modelId="{235A6ED6-4EDF-4E2E-8B36-BC6B878B20F0}" type="pres">
      <dgm:prSet presAssocID="{FEC853E9-F24D-4DAC-BA18-4197C6DA75D1}" presName="dummy6a" presStyleCnt="0"/>
      <dgm:spPr/>
    </dgm:pt>
    <dgm:pt modelId="{B677AB6E-1A1C-4290-97B7-A2AE53CE6225}" type="pres">
      <dgm:prSet presAssocID="{FEC853E9-F24D-4DAC-BA18-4197C6DA75D1}" presName="dummy6b" presStyleCnt="0"/>
      <dgm:spPr/>
    </dgm:pt>
    <dgm:pt modelId="{9E7693E3-2728-44E3-8F6F-E22D8262EB8C}" type="pres">
      <dgm:prSet presAssocID="{FEC853E9-F24D-4DAC-BA18-4197C6DA75D1}" presName="wedge6Tx" presStyleLbl="node1" presStyleIdx="5" presStyleCnt="7">
        <dgm:presLayoutVars>
          <dgm:chMax val="0"/>
          <dgm:chPref val="0"/>
          <dgm:bulletEnabled val="1"/>
        </dgm:presLayoutVars>
      </dgm:prSet>
      <dgm:spPr/>
    </dgm:pt>
    <dgm:pt modelId="{18A5E5D1-67C1-4985-979C-5697C7EC9EE2}" type="pres">
      <dgm:prSet presAssocID="{FEC853E9-F24D-4DAC-BA18-4197C6DA75D1}" presName="wedge7" presStyleLbl="node1" presStyleIdx="6" presStyleCnt="7"/>
      <dgm:spPr/>
    </dgm:pt>
    <dgm:pt modelId="{18353954-0DF0-4B76-B407-12F3AD988A6C}" type="pres">
      <dgm:prSet presAssocID="{FEC853E9-F24D-4DAC-BA18-4197C6DA75D1}" presName="dummy7a" presStyleCnt="0"/>
      <dgm:spPr/>
    </dgm:pt>
    <dgm:pt modelId="{58D95AD1-E58F-4051-B429-A898AD62CCE2}" type="pres">
      <dgm:prSet presAssocID="{FEC853E9-F24D-4DAC-BA18-4197C6DA75D1}" presName="dummy7b" presStyleCnt="0"/>
      <dgm:spPr/>
    </dgm:pt>
    <dgm:pt modelId="{9DC60D9E-FBC3-4032-B12D-D6A46865B9B1}" type="pres">
      <dgm:prSet presAssocID="{FEC853E9-F24D-4DAC-BA18-4197C6DA75D1}" presName="wedge7Tx" presStyleLbl="node1" presStyleIdx="6" presStyleCnt="7">
        <dgm:presLayoutVars>
          <dgm:chMax val="0"/>
          <dgm:chPref val="0"/>
          <dgm:bulletEnabled val="1"/>
        </dgm:presLayoutVars>
      </dgm:prSet>
      <dgm:spPr/>
    </dgm:pt>
    <dgm:pt modelId="{C7C7F2EF-3754-45F1-B3EC-C345322EFCF2}" type="pres">
      <dgm:prSet presAssocID="{A7004910-D901-4A6C-BF4F-9D3CA9848087}" presName="arrowWedge1" presStyleLbl="fgSibTrans2D1" presStyleIdx="0" presStyleCnt="7"/>
      <dgm:spPr/>
    </dgm:pt>
    <dgm:pt modelId="{E888BC48-C56B-403D-BC3B-1CD57AEE317E}" type="pres">
      <dgm:prSet presAssocID="{14761E05-704C-42CD-A800-2B8508E389F1}" presName="arrowWedge2" presStyleLbl="fgSibTrans2D1" presStyleIdx="1" presStyleCnt="7"/>
      <dgm:spPr/>
    </dgm:pt>
    <dgm:pt modelId="{975B856E-1B19-47E7-860C-AFCC4B1F9818}" type="pres">
      <dgm:prSet presAssocID="{83FBFA45-E964-45C1-B5F5-BDAAF79163F5}" presName="arrowWedge3" presStyleLbl="fgSibTrans2D1" presStyleIdx="2" presStyleCnt="7"/>
      <dgm:spPr/>
    </dgm:pt>
    <dgm:pt modelId="{6E3D5193-5F54-4AD9-8F9E-B960CEE613B2}" type="pres">
      <dgm:prSet presAssocID="{9D97838C-ACE7-4038-A944-1C3EB9619AF0}" presName="arrowWedge4" presStyleLbl="fgSibTrans2D1" presStyleIdx="3" presStyleCnt="7"/>
      <dgm:spPr/>
    </dgm:pt>
    <dgm:pt modelId="{36F3DBF9-0564-4E24-B164-67E953D432E6}" type="pres">
      <dgm:prSet presAssocID="{4806886E-4D3D-4E37-A256-112F02E4158F}" presName="arrowWedge5" presStyleLbl="fgSibTrans2D1" presStyleIdx="4" presStyleCnt="7"/>
      <dgm:spPr/>
    </dgm:pt>
    <dgm:pt modelId="{89CC7C2C-5107-4C0F-887D-27B322750B30}" type="pres">
      <dgm:prSet presAssocID="{27FCB12C-8A7A-4C33-8991-1270C0F709F0}" presName="arrowWedge6" presStyleLbl="fgSibTrans2D1" presStyleIdx="5" presStyleCnt="7"/>
      <dgm:spPr/>
    </dgm:pt>
    <dgm:pt modelId="{07170AAF-50A4-4381-9875-2BCB50D92923}" type="pres">
      <dgm:prSet presAssocID="{3A7C634B-CC1F-4050-9986-0C6EAF2FB48B}" presName="arrowWedge7" presStyleLbl="fgSibTrans2D1" presStyleIdx="6" presStyleCnt="7"/>
      <dgm:spPr/>
    </dgm:pt>
  </dgm:ptLst>
  <dgm:cxnLst>
    <dgm:cxn modelId="{0D9CC513-6CF4-4938-A370-21A2FB51C158}" type="presOf" srcId="{A18491B7-F28A-4CAB-BCCF-D6AF9F69DF33}" destId="{92F25ECF-BFE7-4FE3-AB26-61584BFD3AE0}" srcOrd="0" destOrd="0" presId="urn:microsoft.com/office/officeart/2005/8/layout/cycle8"/>
    <dgm:cxn modelId="{0FC54724-81E9-43B8-9BE1-3EBD10C95BFF}" type="presOf" srcId="{E25C9A20-B386-4814-B8E9-98866120920A}" destId="{0FB712FF-FEB6-4EF7-8B9E-B7FA8259D1D0}" srcOrd="0" destOrd="0" presId="urn:microsoft.com/office/officeart/2005/8/layout/cycle8"/>
    <dgm:cxn modelId="{92D98C3A-4BDC-492E-BC63-8E19A62B2338}" srcId="{FEC853E9-F24D-4DAC-BA18-4197C6DA75D1}" destId="{A18491B7-F28A-4CAB-BCCF-D6AF9F69DF33}" srcOrd="4" destOrd="0" parTransId="{E89A0023-01A4-4163-A0E3-C4F642DBB489}" sibTransId="{4806886E-4D3D-4E37-A256-112F02E4158F}"/>
    <dgm:cxn modelId="{F4FAD646-9FA4-4EA0-A9A6-F444CC2EE8F4}" type="presOf" srcId="{A18491B7-F28A-4CAB-BCCF-D6AF9F69DF33}" destId="{282B1DCB-011E-4E22-8849-D891DD3BEB4E}" srcOrd="1" destOrd="0" presId="urn:microsoft.com/office/officeart/2005/8/layout/cycle8"/>
    <dgm:cxn modelId="{25C70F6F-0C6C-47E3-A264-D1B2ED6D43CE}" type="presOf" srcId="{394A0141-9601-481F-BFB7-E7CF6B6CB3E1}" destId="{9E7693E3-2728-44E3-8F6F-E22D8262EB8C}" srcOrd="1" destOrd="0" presId="urn:microsoft.com/office/officeart/2005/8/layout/cycle8"/>
    <dgm:cxn modelId="{027A2B74-CA84-431D-B274-41974D15B26C}" type="presOf" srcId="{684D6C26-99E2-49DF-82C5-98E5D9587E2C}" destId="{9DC60D9E-FBC3-4032-B12D-D6A46865B9B1}" srcOrd="1" destOrd="0" presId="urn:microsoft.com/office/officeart/2005/8/layout/cycle8"/>
    <dgm:cxn modelId="{006D9D7B-ABCD-4059-B247-DBF4489267C7}" srcId="{FEC853E9-F24D-4DAC-BA18-4197C6DA75D1}" destId="{D6779764-DD0A-4B14-9EAB-2EB3192E14B0}" srcOrd="3" destOrd="0" parTransId="{33161093-4712-44B7-A18D-5019FEDF3D90}" sibTransId="{9D97838C-ACE7-4038-A944-1C3EB9619AF0}"/>
    <dgm:cxn modelId="{9AFFA87C-7833-46E4-9C07-93B15C66835F}" type="presOf" srcId="{AB4DDABC-59F7-462D-8C56-5F9C466AC98C}" destId="{941E3C30-A0E1-40C4-A75E-CC8D4318BB03}" srcOrd="1" destOrd="0" presId="urn:microsoft.com/office/officeart/2005/8/layout/cycle8"/>
    <dgm:cxn modelId="{B9D0A583-DB22-4F4C-A985-9D445C9B7DE6}" srcId="{FEC853E9-F24D-4DAC-BA18-4197C6DA75D1}" destId="{95DBCF4A-EB1A-4328-B4CF-28484327116E}" srcOrd="0" destOrd="0" parTransId="{F68483F7-CE37-4E76-9641-90A4DAC46547}" sibTransId="{A7004910-D901-4A6C-BF4F-9D3CA9848087}"/>
    <dgm:cxn modelId="{2C8C3684-89D2-41B8-9AFF-7339EE8336DB}" type="presOf" srcId="{AB4DDABC-59F7-462D-8C56-5F9C466AC98C}" destId="{A4450BE5-4D21-4888-8D6A-00D846CAC200}" srcOrd="0" destOrd="0" presId="urn:microsoft.com/office/officeart/2005/8/layout/cycle8"/>
    <dgm:cxn modelId="{E95062A0-3B89-44D7-9C3A-5F92CAD563A4}" srcId="{FEC853E9-F24D-4DAC-BA18-4197C6DA75D1}" destId="{E25C9A20-B386-4814-B8E9-98866120920A}" srcOrd="2" destOrd="0" parTransId="{71FDD61B-8C9A-4F00-9CC7-232B07F2C83B}" sibTransId="{83FBFA45-E964-45C1-B5F5-BDAAF79163F5}"/>
    <dgm:cxn modelId="{93D69CB8-0B27-4F24-B500-E44DC57C747E}" srcId="{FEC853E9-F24D-4DAC-BA18-4197C6DA75D1}" destId="{AB4DDABC-59F7-462D-8C56-5F9C466AC98C}" srcOrd="1" destOrd="0" parTransId="{2E6B9150-2842-459E-B18D-818E0ECEA580}" sibTransId="{14761E05-704C-42CD-A800-2B8508E389F1}"/>
    <dgm:cxn modelId="{5DE4F4CB-E461-4C21-BEDA-32CBC8985EC2}" type="presOf" srcId="{684D6C26-99E2-49DF-82C5-98E5D9587E2C}" destId="{18A5E5D1-67C1-4985-979C-5697C7EC9EE2}" srcOrd="0" destOrd="0" presId="urn:microsoft.com/office/officeart/2005/8/layout/cycle8"/>
    <dgm:cxn modelId="{D4EE5FD0-7292-455A-9271-0F442B4A880A}" type="presOf" srcId="{95DBCF4A-EB1A-4328-B4CF-28484327116E}" destId="{F39C7FF0-931A-4D9D-B4DA-FC42C82847FE}" srcOrd="0" destOrd="0" presId="urn:microsoft.com/office/officeart/2005/8/layout/cycle8"/>
    <dgm:cxn modelId="{DFDD4CD6-4811-4885-9C39-CC3AC7623E16}" type="presOf" srcId="{D6779764-DD0A-4B14-9EAB-2EB3192E14B0}" destId="{80EFB8D9-DDD4-469C-AEC7-9DABCCCE4BA8}" srcOrd="0" destOrd="0" presId="urn:microsoft.com/office/officeart/2005/8/layout/cycle8"/>
    <dgm:cxn modelId="{65DA0EE2-02AA-40D1-9CDC-F2E17743F885}" type="presOf" srcId="{95DBCF4A-EB1A-4328-B4CF-28484327116E}" destId="{23BF17F2-25F0-4E0E-88D8-C9B21302FE77}" srcOrd="1" destOrd="0" presId="urn:microsoft.com/office/officeart/2005/8/layout/cycle8"/>
    <dgm:cxn modelId="{98DFB9E5-3DFC-44BC-91AB-D921F67CEE2B}" srcId="{FEC853E9-F24D-4DAC-BA18-4197C6DA75D1}" destId="{394A0141-9601-481F-BFB7-E7CF6B6CB3E1}" srcOrd="5" destOrd="0" parTransId="{1952C557-6D09-4F08-9C39-A46BB71590CC}" sibTransId="{27FCB12C-8A7A-4C33-8991-1270C0F709F0}"/>
    <dgm:cxn modelId="{8B4931E7-A344-4F4F-95AC-D85FEB1B56F7}" type="presOf" srcId="{394A0141-9601-481F-BFB7-E7CF6B6CB3E1}" destId="{81B6FBFE-B1EA-4280-A42E-09CD62D5823F}" srcOrd="0" destOrd="0" presId="urn:microsoft.com/office/officeart/2005/8/layout/cycle8"/>
    <dgm:cxn modelId="{68D6FCE7-1D10-4FF2-A97F-2E846652EF4E}" type="presOf" srcId="{E25C9A20-B386-4814-B8E9-98866120920A}" destId="{353C63C1-CD0E-40EA-BBD9-872CB9F62339}" srcOrd="1" destOrd="0" presId="urn:microsoft.com/office/officeart/2005/8/layout/cycle8"/>
    <dgm:cxn modelId="{655630EC-5671-4067-99F8-C1DE42B68565}" srcId="{FEC853E9-F24D-4DAC-BA18-4197C6DA75D1}" destId="{684D6C26-99E2-49DF-82C5-98E5D9587E2C}" srcOrd="6" destOrd="0" parTransId="{72A57110-E704-4C6B-B835-578C5C439B1B}" sibTransId="{3A7C634B-CC1F-4050-9986-0C6EAF2FB48B}"/>
    <dgm:cxn modelId="{78BD51EC-D84C-4E07-AC38-80E5BFF47388}" type="presOf" srcId="{D6779764-DD0A-4B14-9EAB-2EB3192E14B0}" destId="{B9C885A8-D2CB-4334-B014-56D75A831AC4}" srcOrd="1" destOrd="0" presId="urn:microsoft.com/office/officeart/2005/8/layout/cycle8"/>
    <dgm:cxn modelId="{C63E44F6-FA76-4E36-8380-5351687C2DC3}" type="presOf" srcId="{FEC853E9-F24D-4DAC-BA18-4197C6DA75D1}" destId="{C22B1684-C1DC-415E-AF84-69982EE4DB46}" srcOrd="0" destOrd="0" presId="urn:microsoft.com/office/officeart/2005/8/layout/cycle8"/>
    <dgm:cxn modelId="{4B50A2A2-6BAA-4415-8E18-BA5116C4987C}" type="presParOf" srcId="{C22B1684-C1DC-415E-AF84-69982EE4DB46}" destId="{F39C7FF0-931A-4D9D-B4DA-FC42C82847FE}" srcOrd="0" destOrd="0" presId="urn:microsoft.com/office/officeart/2005/8/layout/cycle8"/>
    <dgm:cxn modelId="{FC21F108-84D5-4E8A-B90B-9809D7F00536}" type="presParOf" srcId="{C22B1684-C1DC-415E-AF84-69982EE4DB46}" destId="{0DBC9A9C-643D-4B78-846C-FF362020FE9E}" srcOrd="1" destOrd="0" presId="urn:microsoft.com/office/officeart/2005/8/layout/cycle8"/>
    <dgm:cxn modelId="{85C0E71E-8752-4215-A994-1C8E7C35421D}" type="presParOf" srcId="{C22B1684-C1DC-415E-AF84-69982EE4DB46}" destId="{8115D998-89B3-45BB-A543-ECDB6F728B40}" srcOrd="2" destOrd="0" presId="urn:microsoft.com/office/officeart/2005/8/layout/cycle8"/>
    <dgm:cxn modelId="{EE97F4E2-0B02-4A68-9DED-0DA7D64C4D1F}" type="presParOf" srcId="{C22B1684-C1DC-415E-AF84-69982EE4DB46}" destId="{23BF17F2-25F0-4E0E-88D8-C9B21302FE77}" srcOrd="3" destOrd="0" presId="urn:microsoft.com/office/officeart/2005/8/layout/cycle8"/>
    <dgm:cxn modelId="{222BA892-B91C-4F03-80D5-07E525775FC1}" type="presParOf" srcId="{C22B1684-C1DC-415E-AF84-69982EE4DB46}" destId="{A4450BE5-4D21-4888-8D6A-00D846CAC200}" srcOrd="4" destOrd="0" presId="urn:microsoft.com/office/officeart/2005/8/layout/cycle8"/>
    <dgm:cxn modelId="{B55FCDB0-EF30-4D96-91A5-48131B671396}" type="presParOf" srcId="{C22B1684-C1DC-415E-AF84-69982EE4DB46}" destId="{896CA96F-056C-4FFA-A0CF-7A3443A6A661}" srcOrd="5" destOrd="0" presId="urn:microsoft.com/office/officeart/2005/8/layout/cycle8"/>
    <dgm:cxn modelId="{622A9A39-BDE4-4BFB-A462-59A19309ACA2}" type="presParOf" srcId="{C22B1684-C1DC-415E-AF84-69982EE4DB46}" destId="{9EE1D995-3FA5-4739-9678-1277CCF7F35E}" srcOrd="6" destOrd="0" presId="urn:microsoft.com/office/officeart/2005/8/layout/cycle8"/>
    <dgm:cxn modelId="{31BFE4B3-E2A6-489E-A80B-95B17511C51E}" type="presParOf" srcId="{C22B1684-C1DC-415E-AF84-69982EE4DB46}" destId="{941E3C30-A0E1-40C4-A75E-CC8D4318BB03}" srcOrd="7" destOrd="0" presId="urn:microsoft.com/office/officeart/2005/8/layout/cycle8"/>
    <dgm:cxn modelId="{33E7AC5D-564D-4315-AE42-2259604A4896}" type="presParOf" srcId="{C22B1684-C1DC-415E-AF84-69982EE4DB46}" destId="{0FB712FF-FEB6-4EF7-8B9E-B7FA8259D1D0}" srcOrd="8" destOrd="0" presId="urn:microsoft.com/office/officeart/2005/8/layout/cycle8"/>
    <dgm:cxn modelId="{AA6209F5-6495-4474-B7B3-DA417EE0854D}" type="presParOf" srcId="{C22B1684-C1DC-415E-AF84-69982EE4DB46}" destId="{ABAB1E70-28A5-46B5-A693-8BD7B2BD05AC}" srcOrd="9" destOrd="0" presId="urn:microsoft.com/office/officeart/2005/8/layout/cycle8"/>
    <dgm:cxn modelId="{1CFFC4FA-73E8-4594-890E-CD2BDE4DDF94}" type="presParOf" srcId="{C22B1684-C1DC-415E-AF84-69982EE4DB46}" destId="{0A571366-BA37-400D-B687-58CA899547C7}" srcOrd="10" destOrd="0" presId="urn:microsoft.com/office/officeart/2005/8/layout/cycle8"/>
    <dgm:cxn modelId="{4E9EB7C3-826B-4E48-9F6A-5E331FEA8508}" type="presParOf" srcId="{C22B1684-C1DC-415E-AF84-69982EE4DB46}" destId="{353C63C1-CD0E-40EA-BBD9-872CB9F62339}" srcOrd="11" destOrd="0" presId="urn:microsoft.com/office/officeart/2005/8/layout/cycle8"/>
    <dgm:cxn modelId="{7EF5E4AC-3DBF-48B7-8871-55A593437CC7}" type="presParOf" srcId="{C22B1684-C1DC-415E-AF84-69982EE4DB46}" destId="{80EFB8D9-DDD4-469C-AEC7-9DABCCCE4BA8}" srcOrd="12" destOrd="0" presId="urn:microsoft.com/office/officeart/2005/8/layout/cycle8"/>
    <dgm:cxn modelId="{44FC6815-AD4F-419B-9D32-F7DF514C02EA}" type="presParOf" srcId="{C22B1684-C1DC-415E-AF84-69982EE4DB46}" destId="{33B345D2-567D-4930-AA84-F5FCB19011AC}" srcOrd="13" destOrd="0" presId="urn:microsoft.com/office/officeart/2005/8/layout/cycle8"/>
    <dgm:cxn modelId="{84B709BF-4DCF-4A53-93FD-45B338443262}" type="presParOf" srcId="{C22B1684-C1DC-415E-AF84-69982EE4DB46}" destId="{B404AD24-F5F1-4383-843B-89A3DCA3AE9E}" srcOrd="14" destOrd="0" presId="urn:microsoft.com/office/officeart/2005/8/layout/cycle8"/>
    <dgm:cxn modelId="{AF480A18-74BC-4812-AC3B-EC0FFC646EAE}" type="presParOf" srcId="{C22B1684-C1DC-415E-AF84-69982EE4DB46}" destId="{B9C885A8-D2CB-4334-B014-56D75A831AC4}" srcOrd="15" destOrd="0" presId="urn:microsoft.com/office/officeart/2005/8/layout/cycle8"/>
    <dgm:cxn modelId="{32672E1E-8312-4B81-97F1-7FF710028213}" type="presParOf" srcId="{C22B1684-C1DC-415E-AF84-69982EE4DB46}" destId="{92F25ECF-BFE7-4FE3-AB26-61584BFD3AE0}" srcOrd="16" destOrd="0" presId="urn:microsoft.com/office/officeart/2005/8/layout/cycle8"/>
    <dgm:cxn modelId="{31BD28DD-5AE4-4C32-9AD1-9155A882E156}" type="presParOf" srcId="{C22B1684-C1DC-415E-AF84-69982EE4DB46}" destId="{1E2E568B-0990-4854-A45D-93D1CF157651}" srcOrd="17" destOrd="0" presId="urn:microsoft.com/office/officeart/2005/8/layout/cycle8"/>
    <dgm:cxn modelId="{A43FAD62-7884-4F0B-BAF1-F0D017D8A765}" type="presParOf" srcId="{C22B1684-C1DC-415E-AF84-69982EE4DB46}" destId="{CFC59F6D-3C1F-4B9E-8F44-D1607833408E}" srcOrd="18" destOrd="0" presId="urn:microsoft.com/office/officeart/2005/8/layout/cycle8"/>
    <dgm:cxn modelId="{0DF9B0BA-CEC3-4325-AEFD-EE7C2A337489}" type="presParOf" srcId="{C22B1684-C1DC-415E-AF84-69982EE4DB46}" destId="{282B1DCB-011E-4E22-8849-D891DD3BEB4E}" srcOrd="19" destOrd="0" presId="urn:microsoft.com/office/officeart/2005/8/layout/cycle8"/>
    <dgm:cxn modelId="{6A3E675C-EA76-4859-B589-A845D6CAA520}" type="presParOf" srcId="{C22B1684-C1DC-415E-AF84-69982EE4DB46}" destId="{81B6FBFE-B1EA-4280-A42E-09CD62D5823F}" srcOrd="20" destOrd="0" presId="urn:microsoft.com/office/officeart/2005/8/layout/cycle8"/>
    <dgm:cxn modelId="{A161CE26-E2CB-4880-964D-66DCD966F183}" type="presParOf" srcId="{C22B1684-C1DC-415E-AF84-69982EE4DB46}" destId="{235A6ED6-4EDF-4E2E-8B36-BC6B878B20F0}" srcOrd="21" destOrd="0" presId="urn:microsoft.com/office/officeart/2005/8/layout/cycle8"/>
    <dgm:cxn modelId="{5D61AFF8-DCD0-43DF-B012-2C7AB301465F}" type="presParOf" srcId="{C22B1684-C1DC-415E-AF84-69982EE4DB46}" destId="{B677AB6E-1A1C-4290-97B7-A2AE53CE6225}" srcOrd="22" destOrd="0" presId="urn:microsoft.com/office/officeart/2005/8/layout/cycle8"/>
    <dgm:cxn modelId="{D5AF6F1B-F690-4FA7-BAE9-8EE69A69E157}" type="presParOf" srcId="{C22B1684-C1DC-415E-AF84-69982EE4DB46}" destId="{9E7693E3-2728-44E3-8F6F-E22D8262EB8C}" srcOrd="23" destOrd="0" presId="urn:microsoft.com/office/officeart/2005/8/layout/cycle8"/>
    <dgm:cxn modelId="{E22980EB-05CC-4D29-8CA3-576CEE3AE5E6}" type="presParOf" srcId="{C22B1684-C1DC-415E-AF84-69982EE4DB46}" destId="{18A5E5D1-67C1-4985-979C-5697C7EC9EE2}" srcOrd="24" destOrd="0" presId="urn:microsoft.com/office/officeart/2005/8/layout/cycle8"/>
    <dgm:cxn modelId="{6BD78DA0-6F80-41DE-8F33-C64BEC0D1BA4}" type="presParOf" srcId="{C22B1684-C1DC-415E-AF84-69982EE4DB46}" destId="{18353954-0DF0-4B76-B407-12F3AD988A6C}" srcOrd="25" destOrd="0" presId="urn:microsoft.com/office/officeart/2005/8/layout/cycle8"/>
    <dgm:cxn modelId="{8FAC4CF6-8316-4176-BBAF-4C4A647C9FBA}" type="presParOf" srcId="{C22B1684-C1DC-415E-AF84-69982EE4DB46}" destId="{58D95AD1-E58F-4051-B429-A898AD62CCE2}" srcOrd="26" destOrd="0" presId="urn:microsoft.com/office/officeart/2005/8/layout/cycle8"/>
    <dgm:cxn modelId="{F431E268-66C5-45E2-9AF7-8BA77D532CB3}" type="presParOf" srcId="{C22B1684-C1DC-415E-AF84-69982EE4DB46}" destId="{9DC60D9E-FBC3-4032-B12D-D6A46865B9B1}" srcOrd="27" destOrd="0" presId="urn:microsoft.com/office/officeart/2005/8/layout/cycle8"/>
    <dgm:cxn modelId="{57566E60-B076-468F-8037-A902DE7CFE49}" type="presParOf" srcId="{C22B1684-C1DC-415E-AF84-69982EE4DB46}" destId="{C7C7F2EF-3754-45F1-B3EC-C345322EFCF2}" srcOrd="28" destOrd="0" presId="urn:microsoft.com/office/officeart/2005/8/layout/cycle8"/>
    <dgm:cxn modelId="{DD7A5CFC-20E3-45F4-8509-9DDAB1B8123E}" type="presParOf" srcId="{C22B1684-C1DC-415E-AF84-69982EE4DB46}" destId="{E888BC48-C56B-403D-BC3B-1CD57AEE317E}" srcOrd="29" destOrd="0" presId="urn:microsoft.com/office/officeart/2005/8/layout/cycle8"/>
    <dgm:cxn modelId="{3FFF60A8-7BF7-49E2-A6DF-54D1C663ABE7}" type="presParOf" srcId="{C22B1684-C1DC-415E-AF84-69982EE4DB46}" destId="{975B856E-1B19-47E7-860C-AFCC4B1F9818}" srcOrd="30" destOrd="0" presId="urn:microsoft.com/office/officeart/2005/8/layout/cycle8"/>
    <dgm:cxn modelId="{0278BCE2-AA17-4C78-846E-894CC669576D}" type="presParOf" srcId="{C22B1684-C1DC-415E-AF84-69982EE4DB46}" destId="{6E3D5193-5F54-4AD9-8F9E-B960CEE613B2}" srcOrd="31" destOrd="0" presId="urn:microsoft.com/office/officeart/2005/8/layout/cycle8"/>
    <dgm:cxn modelId="{AB96B13C-11A4-4604-874D-8CBDB44A0917}" type="presParOf" srcId="{C22B1684-C1DC-415E-AF84-69982EE4DB46}" destId="{36F3DBF9-0564-4E24-B164-67E953D432E6}" srcOrd="32" destOrd="0" presId="urn:microsoft.com/office/officeart/2005/8/layout/cycle8"/>
    <dgm:cxn modelId="{1A727D42-9C48-4747-9B25-ED58A857B030}" type="presParOf" srcId="{C22B1684-C1DC-415E-AF84-69982EE4DB46}" destId="{89CC7C2C-5107-4C0F-887D-27B322750B30}" srcOrd="33" destOrd="0" presId="urn:microsoft.com/office/officeart/2005/8/layout/cycle8"/>
    <dgm:cxn modelId="{9E23F681-D47D-4903-ABE7-9584577668BF}" type="presParOf" srcId="{C22B1684-C1DC-415E-AF84-69982EE4DB46}" destId="{07170AAF-50A4-4381-9875-2BCB50D92923}" srcOrd="3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F80EE7-5B8F-4947-B29A-E68F8A9E752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E0C82C1-935B-4F14-96CD-5DAB9EA11CC3}">
      <dgm:prSet phldrT="[Text]"/>
      <dgm:spPr/>
      <dgm:t>
        <a:bodyPr/>
        <a:lstStyle/>
        <a:p>
          <a:r>
            <a:rPr lang="en-GB" dirty="0"/>
            <a:t>Number of EU nationals working in UK is falling</a:t>
          </a:r>
        </a:p>
      </dgm:t>
    </dgm:pt>
    <dgm:pt modelId="{ACABAC7E-D9D4-425B-AC2B-9ACE44733E53}" type="parTrans" cxnId="{59237578-7822-4F03-A36B-D0F8FB69B452}">
      <dgm:prSet/>
      <dgm:spPr/>
      <dgm:t>
        <a:bodyPr/>
        <a:lstStyle/>
        <a:p>
          <a:endParaRPr lang="en-GB"/>
        </a:p>
      </dgm:t>
    </dgm:pt>
    <dgm:pt modelId="{0136892F-928A-46D7-B287-E6FB5C74FCB1}" type="sibTrans" cxnId="{59237578-7822-4F03-A36B-D0F8FB69B452}">
      <dgm:prSet/>
      <dgm:spPr/>
      <dgm:t>
        <a:bodyPr/>
        <a:lstStyle/>
        <a:p>
          <a:endParaRPr lang="en-GB"/>
        </a:p>
      </dgm:t>
    </dgm:pt>
    <dgm:pt modelId="{1396F5FC-C303-483B-90E9-AC4A16CE4014}">
      <dgm:prSet phldrT="[Text]"/>
      <dgm:spPr/>
      <dgm:t>
        <a:bodyPr/>
        <a:lstStyle/>
        <a:p>
          <a:r>
            <a:rPr lang="en-GB" dirty="0"/>
            <a:t>7% of the UK workforce is from EU </a:t>
          </a:r>
        </a:p>
      </dgm:t>
    </dgm:pt>
    <dgm:pt modelId="{E1A0E820-E7BD-4D08-88A1-02AB7B4AC38D}" type="parTrans" cxnId="{BB37D799-3C97-40D8-9C81-398D693CA12C}">
      <dgm:prSet/>
      <dgm:spPr/>
      <dgm:t>
        <a:bodyPr/>
        <a:lstStyle/>
        <a:p>
          <a:endParaRPr lang="en-GB"/>
        </a:p>
      </dgm:t>
    </dgm:pt>
    <dgm:pt modelId="{9FEDAF5F-AB0F-494B-864C-8EE13494437B}" type="sibTrans" cxnId="{BB37D799-3C97-40D8-9C81-398D693CA12C}">
      <dgm:prSet/>
      <dgm:spPr/>
      <dgm:t>
        <a:bodyPr/>
        <a:lstStyle/>
        <a:p>
          <a:endParaRPr lang="en-GB"/>
        </a:p>
      </dgm:t>
    </dgm:pt>
    <dgm:pt modelId="{36DDB865-10C5-4B4E-8BC8-956EA7C94359}">
      <dgm:prSet phldrT="[Text]"/>
      <dgm:spPr/>
      <dgm:t>
        <a:bodyPr/>
        <a:lstStyle/>
        <a:p>
          <a:r>
            <a:rPr lang="en-GB" dirty="0"/>
            <a:t>10% of manufacturing and hospitality workforce</a:t>
          </a:r>
        </a:p>
      </dgm:t>
    </dgm:pt>
    <dgm:pt modelId="{24B423BC-05E8-4CCC-B495-9D6F08A4F069}" type="parTrans" cxnId="{882E796A-0E80-44EB-A5CF-F584FB7226E2}">
      <dgm:prSet/>
      <dgm:spPr/>
      <dgm:t>
        <a:bodyPr/>
        <a:lstStyle/>
        <a:p>
          <a:endParaRPr lang="en-GB"/>
        </a:p>
      </dgm:t>
    </dgm:pt>
    <dgm:pt modelId="{21D4B22A-EDF6-43CA-B312-69BEED3FDDA3}" type="sibTrans" cxnId="{882E796A-0E80-44EB-A5CF-F584FB7226E2}">
      <dgm:prSet/>
      <dgm:spPr/>
      <dgm:t>
        <a:bodyPr/>
        <a:lstStyle/>
        <a:p>
          <a:endParaRPr lang="en-GB"/>
        </a:p>
      </dgm:t>
    </dgm:pt>
    <dgm:pt modelId="{58FC60BA-C0EA-4317-92AD-E3939BC65F46}">
      <dgm:prSet phldrT="[Text]"/>
      <dgm:spPr/>
      <dgm:t>
        <a:bodyPr/>
        <a:lstStyle/>
        <a:p>
          <a:r>
            <a:rPr lang="en-GB" dirty="0"/>
            <a:t>20% of UK veterinary workforce</a:t>
          </a:r>
        </a:p>
      </dgm:t>
    </dgm:pt>
    <dgm:pt modelId="{C3C91D1C-BFA5-442D-884C-3B9626A60FFA}" type="parTrans" cxnId="{563D2498-07E6-4DE7-ACB1-A2474F30FCF5}">
      <dgm:prSet/>
      <dgm:spPr/>
      <dgm:t>
        <a:bodyPr/>
        <a:lstStyle/>
        <a:p>
          <a:endParaRPr lang="en-GB"/>
        </a:p>
      </dgm:t>
    </dgm:pt>
    <dgm:pt modelId="{87574BCC-3DFC-41F2-A24B-2EF710D4FFD2}" type="sibTrans" cxnId="{563D2498-07E6-4DE7-ACB1-A2474F30FCF5}">
      <dgm:prSet/>
      <dgm:spPr/>
      <dgm:t>
        <a:bodyPr/>
        <a:lstStyle/>
        <a:p>
          <a:endParaRPr lang="en-GB"/>
        </a:p>
      </dgm:t>
    </dgm:pt>
    <dgm:pt modelId="{7113A803-971F-4A72-9E53-1AD120AC51F9}">
      <dgm:prSet phldrT="[Text]"/>
      <dgm:spPr/>
      <dgm:t>
        <a:bodyPr/>
        <a:lstStyle/>
        <a:p>
          <a:r>
            <a:rPr lang="en-GB" dirty="0"/>
            <a:t>Focus on brightest and best from EU</a:t>
          </a:r>
        </a:p>
      </dgm:t>
    </dgm:pt>
    <dgm:pt modelId="{7B825485-6BC6-4D30-9A80-E872C867D424}" type="parTrans" cxnId="{92D14FF5-DF9C-4F99-B8C8-AF46DC4984F2}">
      <dgm:prSet/>
      <dgm:spPr/>
      <dgm:t>
        <a:bodyPr/>
        <a:lstStyle/>
        <a:p>
          <a:endParaRPr lang="en-GB"/>
        </a:p>
      </dgm:t>
    </dgm:pt>
    <dgm:pt modelId="{B98550B3-2964-4A00-B7CD-6463B13C2404}" type="sibTrans" cxnId="{92D14FF5-DF9C-4F99-B8C8-AF46DC4984F2}">
      <dgm:prSet/>
      <dgm:spPr/>
      <dgm:t>
        <a:bodyPr/>
        <a:lstStyle/>
        <a:p>
          <a:endParaRPr lang="en-GB"/>
        </a:p>
      </dgm:t>
    </dgm:pt>
    <dgm:pt modelId="{96392F47-ED0F-4CF8-B0F0-D09A976F2995}" type="pres">
      <dgm:prSet presAssocID="{C1F80EE7-5B8F-4947-B29A-E68F8A9E7521}" presName="diagram" presStyleCnt="0">
        <dgm:presLayoutVars>
          <dgm:dir/>
          <dgm:resizeHandles val="exact"/>
        </dgm:presLayoutVars>
      </dgm:prSet>
      <dgm:spPr/>
    </dgm:pt>
    <dgm:pt modelId="{27774F1D-62F9-4E38-8BCB-9A148394E9AA}" type="pres">
      <dgm:prSet presAssocID="{8E0C82C1-935B-4F14-96CD-5DAB9EA11CC3}" presName="node" presStyleLbl="node1" presStyleIdx="0" presStyleCnt="5" custLinFactY="14566" custLinFactNeighborX="44385" custLinFactNeighborY="100000">
        <dgm:presLayoutVars>
          <dgm:bulletEnabled val="1"/>
        </dgm:presLayoutVars>
      </dgm:prSet>
      <dgm:spPr/>
    </dgm:pt>
    <dgm:pt modelId="{84E5D600-39CE-4A34-B8E9-70782DCAFC23}" type="pres">
      <dgm:prSet presAssocID="{0136892F-928A-46D7-B287-E6FB5C74FCB1}" presName="sibTrans" presStyleCnt="0"/>
      <dgm:spPr/>
    </dgm:pt>
    <dgm:pt modelId="{B652CA41-9E83-4B17-9D1B-09EC4090E84C}" type="pres">
      <dgm:prSet presAssocID="{1396F5FC-C303-483B-90E9-AC4A16CE4014}" presName="node" presStyleLbl="node1" presStyleIdx="1" presStyleCnt="5" custLinFactX="-7818" custLinFactNeighborX="-100000" custLinFactNeighborY="-1818">
        <dgm:presLayoutVars>
          <dgm:bulletEnabled val="1"/>
        </dgm:presLayoutVars>
      </dgm:prSet>
      <dgm:spPr/>
    </dgm:pt>
    <dgm:pt modelId="{07C745CE-E2D7-4103-97B8-2593043DE7A1}" type="pres">
      <dgm:prSet presAssocID="{9FEDAF5F-AB0F-494B-864C-8EE13494437B}" presName="sibTrans" presStyleCnt="0"/>
      <dgm:spPr/>
    </dgm:pt>
    <dgm:pt modelId="{88920650-6F20-4817-AC3D-4D1581734B71}" type="pres">
      <dgm:prSet presAssocID="{36DDB865-10C5-4B4E-8BC8-956EA7C94359}" presName="node" presStyleLbl="node1" presStyleIdx="2" presStyleCnt="5" custLinFactX="-8759" custLinFactNeighborX="-100000" custLinFactNeighborY="-1818">
        <dgm:presLayoutVars>
          <dgm:bulletEnabled val="1"/>
        </dgm:presLayoutVars>
      </dgm:prSet>
      <dgm:spPr/>
    </dgm:pt>
    <dgm:pt modelId="{E855A3FA-24EB-4E79-B8C7-4F350996E11A}" type="pres">
      <dgm:prSet presAssocID="{21D4B22A-EDF6-43CA-B312-69BEED3FDDA3}" presName="sibTrans" presStyleCnt="0"/>
      <dgm:spPr/>
    </dgm:pt>
    <dgm:pt modelId="{91FFE397-FC34-4FD4-8A3C-6EA8B30DC1DF}" type="pres">
      <dgm:prSet presAssocID="{58FC60BA-C0EA-4317-92AD-E3939BC65F46}" presName="node" presStyleLbl="node1" presStyleIdx="3" presStyleCnt="5" custLinFactX="63845" custLinFactY="-18484" custLinFactNeighborX="100000" custLinFactNeighborY="-100000">
        <dgm:presLayoutVars>
          <dgm:bulletEnabled val="1"/>
        </dgm:presLayoutVars>
      </dgm:prSet>
      <dgm:spPr/>
    </dgm:pt>
    <dgm:pt modelId="{FC4CCFAA-A4AA-496D-B8A5-94E0C11DE099}" type="pres">
      <dgm:prSet presAssocID="{87574BCC-3DFC-41F2-A24B-2EF710D4FFD2}" presName="sibTrans" presStyleCnt="0"/>
      <dgm:spPr/>
    </dgm:pt>
    <dgm:pt modelId="{812E44AA-400F-4A34-9458-6B31376AE5D1}" type="pres">
      <dgm:prSet presAssocID="{7113A803-971F-4A72-9E53-1AD120AC51F9}" presName="node" presStyleLbl="node1" presStyleIdx="4" presStyleCnt="5" custLinFactNeighborX="942" custLinFactNeighborY="-1569">
        <dgm:presLayoutVars>
          <dgm:bulletEnabled val="1"/>
        </dgm:presLayoutVars>
      </dgm:prSet>
      <dgm:spPr/>
    </dgm:pt>
  </dgm:ptLst>
  <dgm:cxnLst>
    <dgm:cxn modelId="{659AE72B-273E-4992-AEAB-87DBA0359F51}" type="presOf" srcId="{8E0C82C1-935B-4F14-96CD-5DAB9EA11CC3}" destId="{27774F1D-62F9-4E38-8BCB-9A148394E9AA}" srcOrd="0" destOrd="0" presId="urn:microsoft.com/office/officeart/2005/8/layout/default"/>
    <dgm:cxn modelId="{F4676262-50A9-4C2B-AE3A-0ACCE210A1D2}" type="presOf" srcId="{58FC60BA-C0EA-4317-92AD-E3939BC65F46}" destId="{91FFE397-FC34-4FD4-8A3C-6EA8B30DC1DF}" srcOrd="0" destOrd="0" presId="urn:microsoft.com/office/officeart/2005/8/layout/default"/>
    <dgm:cxn modelId="{882E796A-0E80-44EB-A5CF-F584FB7226E2}" srcId="{C1F80EE7-5B8F-4947-B29A-E68F8A9E7521}" destId="{36DDB865-10C5-4B4E-8BC8-956EA7C94359}" srcOrd="2" destOrd="0" parTransId="{24B423BC-05E8-4CCC-B495-9D6F08A4F069}" sibTransId="{21D4B22A-EDF6-43CA-B312-69BEED3FDDA3}"/>
    <dgm:cxn modelId="{59237578-7822-4F03-A36B-D0F8FB69B452}" srcId="{C1F80EE7-5B8F-4947-B29A-E68F8A9E7521}" destId="{8E0C82C1-935B-4F14-96CD-5DAB9EA11CC3}" srcOrd="0" destOrd="0" parTransId="{ACABAC7E-D9D4-425B-AC2B-9ACE44733E53}" sibTransId="{0136892F-928A-46D7-B287-E6FB5C74FCB1}"/>
    <dgm:cxn modelId="{AF915C7C-248B-4821-9975-29CA8B3D9D39}" type="presOf" srcId="{C1F80EE7-5B8F-4947-B29A-E68F8A9E7521}" destId="{96392F47-ED0F-4CF8-B0F0-D09A976F2995}" srcOrd="0" destOrd="0" presId="urn:microsoft.com/office/officeart/2005/8/layout/default"/>
    <dgm:cxn modelId="{F0DADB83-F820-49F8-86DD-CE02A833EABC}" type="presOf" srcId="{7113A803-971F-4A72-9E53-1AD120AC51F9}" destId="{812E44AA-400F-4A34-9458-6B31376AE5D1}" srcOrd="0" destOrd="0" presId="urn:microsoft.com/office/officeart/2005/8/layout/default"/>
    <dgm:cxn modelId="{B0966090-65B4-49D9-A0F4-156DA64A1B4D}" type="presOf" srcId="{36DDB865-10C5-4B4E-8BC8-956EA7C94359}" destId="{88920650-6F20-4817-AC3D-4D1581734B71}" srcOrd="0" destOrd="0" presId="urn:microsoft.com/office/officeart/2005/8/layout/default"/>
    <dgm:cxn modelId="{563D2498-07E6-4DE7-ACB1-A2474F30FCF5}" srcId="{C1F80EE7-5B8F-4947-B29A-E68F8A9E7521}" destId="{58FC60BA-C0EA-4317-92AD-E3939BC65F46}" srcOrd="3" destOrd="0" parTransId="{C3C91D1C-BFA5-442D-884C-3B9626A60FFA}" sibTransId="{87574BCC-3DFC-41F2-A24B-2EF710D4FFD2}"/>
    <dgm:cxn modelId="{BB37D799-3C97-40D8-9C81-398D693CA12C}" srcId="{C1F80EE7-5B8F-4947-B29A-E68F8A9E7521}" destId="{1396F5FC-C303-483B-90E9-AC4A16CE4014}" srcOrd="1" destOrd="0" parTransId="{E1A0E820-E7BD-4D08-88A1-02AB7B4AC38D}" sibTransId="{9FEDAF5F-AB0F-494B-864C-8EE13494437B}"/>
    <dgm:cxn modelId="{22A84C9B-FD13-4F34-A31D-66E5DA5264E6}" type="presOf" srcId="{1396F5FC-C303-483B-90E9-AC4A16CE4014}" destId="{B652CA41-9E83-4B17-9D1B-09EC4090E84C}" srcOrd="0" destOrd="0" presId="urn:microsoft.com/office/officeart/2005/8/layout/default"/>
    <dgm:cxn modelId="{92D14FF5-DF9C-4F99-B8C8-AF46DC4984F2}" srcId="{C1F80EE7-5B8F-4947-B29A-E68F8A9E7521}" destId="{7113A803-971F-4A72-9E53-1AD120AC51F9}" srcOrd="4" destOrd="0" parTransId="{7B825485-6BC6-4D30-9A80-E872C867D424}" sibTransId="{B98550B3-2964-4A00-B7CD-6463B13C2404}"/>
    <dgm:cxn modelId="{36447F8E-8F49-4327-9BFA-12D18D4E1A62}" type="presParOf" srcId="{96392F47-ED0F-4CF8-B0F0-D09A976F2995}" destId="{27774F1D-62F9-4E38-8BCB-9A148394E9AA}" srcOrd="0" destOrd="0" presId="urn:microsoft.com/office/officeart/2005/8/layout/default"/>
    <dgm:cxn modelId="{183AC0A4-CF75-4472-832C-B14D36D6D9A9}" type="presParOf" srcId="{96392F47-ED0F-4CF8-B0F0-D09A976F2995}" destId="{84E5D600-39CE-4A34-B8E9-70782DCAFC23}" srcOrd="1" destOrd="0" presId="urn:microsoft.com/office/officeart/2005/8/layout/default"/>
    <dgm:cxn modelId="{B03ECE00-4AD6-44AD-8973-FEC7C0F0CB57}" type="presParOf" srcId="{96392F47-ED0F-4CF8-B0F0-D09A976F2995}" destId="{B652CA41-9E83-4B17-9D1B-09EC4090E84C}" srcOrd="2" destOrd="0" presId="urn:microsoft.com/office/officeart/2005/8/layout/default"/>
    <dgm:cxn modelId="{550B5529-61FD-4C65-A5F6-873FE1DA8673}" type="presParOf" srcId="{96392F47-ED0F-4CF8-B0F0-D09A976F2995}" destId="{07C745CE-E2D7-4103-97B8-2593043DE7A1}" srcOrd="3" destOrd="0" presId="urn:microsoft.com/office/officeart/2005/8/layout/default"/>
    <dgm:cxn modelId="{91B6E015-34B2-4AB0-87A8-909F4F4DE744}" type="presParOf" srcId="{96392F47-ED0F-4CF8-B0F0-D09A976F2995}" destId="{88920650-6F20-4817-AC3D-4D1581734B71}" srcOrd="4" destOrd="0" presId="urn:microsoft.com/office/officeart/2005/8/layout/default"/>
    <dgm:cxn modelId="{EEADA6F4-2F23-48AA-A101-0F3B6343949F}" type="presParOf" srcId="{96392F47-ED0F-4CF8-B0F0-D09A976F2995}" destId="{E855A3FA-24EB-4E79-B8C7-4F350996E11A}" srcOrd="5" destOrd="0" presId="urn:microsoft.com/office/officeart/2005/8/layout/default"/>
    <dgm:cxn modelId="{109862CD-4049-484A-9DAA-FCB76B85E9F2}" type="presParOf" srcId="{96392F47-ED0F-4CF8-B0F0-D09A976F2995}" destId="{91FFE397-FC34-4FD4-8A3C-6EA8B30DC1DF}" srcOrd="6" destOrd="0" presId="urn:microsoft.com/office/officeart/2005/8/layout/default"/>
    <dgm:cxn modelId="{7F401861-0187-45A4-942C-2C1ECF8CB4CE}" type="presParOf" srcId="{96392F47-ED0F-4CF8-B0F0-D09A976F2995}" destId="{FC4CCFAA-A4AA-496D-B8A5-94E0C11DE099}" srcOrd="7" destOrd="0" presId="urn:microsoft.com/office/officeart/2005/8/layout/default"/>
    <dgm:cxn modelId="{D82BB42D-BD3B-4BD4-B49B-3799B642A7DD}" type="presParOf" srcId="{96392F47-ED0F-4CF8-B0F0-D09A976F2995}" destId="{812E44AA-400F-4A34-9458-6B31376AE5D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21F11B-550E-4C71-8AA1-541B5FDAB32A}"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0372F9EE-9A3B-4163-A11C-969A30CF3973}">
      <dgm:prSet phldrT="[Text]" custT="1"/>
      <dgm:spPr/>
      <dgm:t>
        <a:bodyPr/>
        <a:lstStyle/>
        <a:p>
          <a:r>
            <a:rPr lang="en-GB" sz="1600" dirty="0"/>
            <a:t>Forecasting Demand</a:t>
          </a:r>
        </a:p>
      </dgm:t>
    </dgm:pt>
    <dgm:pt modelId="{23BBF53B-7600-495C-B52E-56212E4B1AB8}" type="parTrans" cxnId="{6AAD613B-6723-44B0-9D92-B5AB76B04ADB}">
      <dgm:prSet/>
      <dgm:spPr/>
      <dgm:t>
        <a:bodyPr/>
        <a:lstStyle/>
        <a:p>
          <a:endParaRPr lang="en-GB" sz="1600"/>
        </a:p>
      </dgm:t>
    </dgm:pt>
    <dgm:pt modelId="{AA4AE73E-C6EC-4417-B51C-449160064328}" type="sibTrans" cxnId="{6AAD613B-6723-44B0-9D92-B5AB76B04ADB}">
      <dgm:prSet/>
      <dgm:spPr/>
      <dgm:t>
        <a:bodyPr/>
        <a:lstStyle/>
        <a:p>
          <a:endParaRPr lang="en-GB" sz="1600"/>
        </a:p>
      </dgm:t>
    </dgm:pt>
    <dgm:pt modelId="{3E7FF149-AFBF-4A7D-9E9B-6947D812B0E3}">
      <dgm:prSet phldrT="[Text]" custT="1"/>
      <dgm:spPr/>
      <dgm:t>
        <a:bodyPr/>
        <a:lstStyle/>
        <a:p>
          <a:r>
            <a:rPr lang="en-GB" sz="1600" dirty="0"/>
            <a:t>Systematic Techniques</a:t>
          </a:r>
        </a:p>
      </dgm:t>
    </dgm:pt>
    <dgm:pt modelId="{EF14C4E0-90E8-4F9A-90EE-47018C34DD57}" type="parTrans" cxnId="{EBB9B62C-CAAB-4ADE-BC39-B96968940C41}">
      <dgm:prSet/>
      <dgm:spPr/>
      <dgm:t>
        <a:bodyPr/>
        <a:lstStyle/>
        <a:p>
          <a:endParaRPr lang="en-GB" sz="1600"/>
        </a:p>
      </dgm:t>
    </dgm:pt>
    <dgm:pt modelId="{A3039C32-C131-42D0-BCC8-FB160F11B6FB}" type="sibTrans" cxnId="{EBB9B62C-CAAB-4ADE-BC39-B96968940C41}">
      <dgm:prSet/>
      <dgm:spPr/>
      <dgm:t>
        <a:bodyPr/>
        <a:lstStyle/>
        <a:p>
          <a:endParaRPr lang="en-GB" sz="1600"/>
        </a:p>
      </dgm:t>
    </dgm:pt>
    <dgm:pt modelId="{2DE3E3D8-13B8-425C-A437-AF39407FF403}">
      <dgm:prSet phldrT="[Text]" custT="1"/>
      <dgm:spPr/>
      <dgm:t>
        <a:bodyPr/>
        <a:lstStyle/>
        <a:p>
          <a:r>
            <a:rPr lang="en-GB" sz="1600" dirty="0"/>
            <a:t>Managerial Judgement</a:t>
          </a:r>
        </a:p>
      </dgm:t>
    </dgm:pt>
    <dgm:pt modelId="{20535D34-B349-4B76-9D84-350DA3CAE01C}" type="parTrans" cxnId="{96825964-DC98-42DB-9402-38CE7DB1E388}">
      <dgm:prSet/>
      <dgm:spPr/>
      <dgm:t>
        <a:bodyPr/>
        <a:lstStyle/>
        <a:p>
          <a:endParaRPr lang="en-GB" sz="1600"/>
        </a:p>
      </dgm:t>
    </dgm:pt>
    <dgm:pt modelId="{8486EB6E-1391-433E-9E43-06AE8F6A7077}" type="sibTrans" cxnId="{96825964-DC98-42DB-9402-38CE7DB1E388}">
      <dgm:prSet/>
      <dgm:spPr/>
      <dgm:t>
        <a:bodyPr/>
        <a:lstStyle/>
        <a:p>
          <a:endParaRPr lang="en-GB" sz="1600"/>
        </a:p>
      </dgm:t>
    </dgm:pt>
    <dgm:pt modelId="{20FF2069-859E-4701-9D84-147DF88E4A46}">
      <dgm:prSet phldrT="[Text]" custT="1"/>
      <dgm:spPr/>
      <dgm:t>
        <a:bodyPr/>
        <a:lstStyle/>
        <a:p>
          <a:r>
            <a:rPr lang="en-GB" sz="1600" dirty="0"/>
            <a:t>Forecasting Supply</a:t>
          </a:r>
        </a:p>
      </dgm:t>
    </dgm:pt>
    <dgm:pt modelId="{11E464CB-9551-4766-BCE7-189B41EC1DFB}" type="parTrans" cxnId="{62F60AA4-9315-4E68-B420-8AA0A9DA6F27}">
      <dgm:prSet/>
      <dgm:spPr/>
      <dgm:t>
        <a:bodyPr/>
        <a:lstStyle/>
        <a:p>
          <a:endParaRPr lang="en-GB" sz="1600"/>
        </a:p>
      </dgm:t>
    </dgm:pt>
    <dgm:pt modelId="{E56067E3-8B1B-4C4E-AE0C-59E5FE5E3FCD}" type="sibTrans" cxnId="{62F60AA4-9315-4E68-B420-8AA0A9DA6F27}">
      <dgm:prSet/>
      <dgm:spPr/>
      <dgm:t>
        <a:bodyPr/>
        <a:lstStyle/>
        <a:p>
          <a:endParaRPr lang="en-GB" sz="1600"/>
        </a:p>
      </dgm:t>
    </dgm:pt>
    <dgm:pt modelId="{6E27ABDB-7FDD-4C36-8710-58955D7393A6}">
      <dgm:prSet phldrT="[Text]" custT="1"/>
      <dgm:spPr/>
      <dgm:t>
        <a:bodyPr/>
        <a:lstStyle/>
        <a:p>
          <a:r>
            <a:rPr lang="en-GB" sz="1600" dirty="0"/>
            <a:t>Composition and Skills of current workforce</a:t>
          </a:r>
        </a:p>
      </dgm:t>
    </dgm:pt>
    <dgm:pt modelId="{2729FC34-A371-4AE6-942B-AA8B9C751B20}" type="parTrans" cxnId="{67F687D4-6FD7-4026-848C-8066BCADD77A}">
      <dgm:prSet/>
      <dgm:spPr/>
      <dgm:t>
        <a:bodyPr/>
        <a:lstStyle/>
        <a:p>
          <a:endParaRPr lang="en-GB" sz="1600"/>
        </a:p>
      </dgm:t>
    </dgm:pt>
    <dgm:pt modelId="{2AD5D1CC-21E8-4A09-9B51-AD733ECE79C4}" type="sibTrans" cxnId="{67F687D4-6FD7-4026-848C-8066BCADD77A}">
      <dgm:prSet/>
      <dgm:spPr/>
      <dgm:t>
        <a:bodyPr/>
        <a:lstStyle/>
        <a:p>
          <a:endParaRPr lang="en-GB" sz="1600"/>
        </a:p>
      </dgm:t>
    </dgm:pt>
    <dgm:pt modelId="{CD577B9C-8CD3-49DD-AFCE-797AF810E014}">
      <dgm:prSet phldrT="[Text]" custT="1"/>
      <dgm:spPr/>
      <dgm:t>
        <a:bodyPr/>
        <a:lstStyle/>
        <a:p>
          <a:r>
            <a:rPr lang="en-GB" sz="1600" dirty="0"/>
            <a:t>How many will remain?</a:t>
          </a:r>
        </a:p>
      </dgm:t>
    </dgm:pt>
    <dgm:pt modelId="{4279523F-DFA3-4DD1-9CB7-7B7B403FA0A7}" type="parTrans" cxnId="{3019E53E-AAC9-433B-8F26-B7DE5A073EF9}">
      <dgm:prSet/>
      <dgm:spPr/>
      <dgm:t>
        <a:bodyPr/>
        <a:lstStyle/>
        <a:p>
          <a:endParaRPr lang="en-GB" sz="1600"/>
        </a:p>
      </dgm:t>
    </dgm:pt>
    <dgm:pt modelId="{A173CB18-3083-463A-B589-E7E2DFF9A2E6}" type="sibTrans" cxnId="{3019E53E-AAC9-433B-8F26-B7DE5A073EF9}">
      <dgm:prSet/>
      <dgm:spPr/>
      <dgm:t>
        <a:bodyPr/>
        <a:lstStyle/>
        <a:p>
          <a:endParaRPr lang="en-GB" sz="1600"/>
        </a:p>
      </dgm:t>
    </dgm:pt>
    <dgm:pt modelId="{47733865-358E-4607-BAA4-0FC1213D6462}">
      <dgm:prSet phldrT="[Text]" custT="1"/>
      <dgm:spPr/>
      <dgm:t>
        <a:bodyPr/>
        <a:lstStyle/>
        <a:p>
          <a:r>
            <a:rPr lang="en-GB" sz="1600" dirty="0"/>
            <a:t>Identifying Gaps</a:t>
          </a:r>
        </a:p>
      </dgm:t>
    </dgm:pt>
    <dgm:pt modelId="{2D97B00A-0616-47A2-B0EC-49D45E5FA394}" type="parTrans" cxnId="{CA1A1453-CBB8-40DF-B631-AEE057C4A93E}">
      <dgm:prSet/>
      <dgm:spPr/>
      <dgm:t>
        <a:bodyPr/>
        <a:lstStyle/>
        <a:p>
          <a:endParaRPr lang="en-GB" sz="1600"/>
        </a:p>
      </dgm:t>
    </dgm:pt>
    <dgm:pt modelId="{BCE5EDAD-CD63-45E9-A311-7ACD758C202B}" type="sibTrans" cxnId="{CA1A1453-CBB8-40DF-B631-AEE057C4A93E}">
      <dgm:prSet/>
      <dgm:spPr/>
      <dgm:t>
        <a:bodyPr/>
        <a:lstStyle/>
        <a:p>
          <a:endParaRPr lang="en-GB" sz="1600"/>
        </a:p>
      </dgm:t>
    </dgm:pt>
    <dgm:pt modelId="{1BBB6183-E3CE-45BD-A46B-4CB680780CBF}">
      <dgm:prSet phldrT="[Text]" custT="1"/>
      <dgm:spPr/>
      <dgm:t>
        <a:bodyPr/>
        <a:lstStyle/>
        <a:p>
          <a:r>
            <a:rPr lang="en-GB" sz="1600" dirty="0"/>
            <a:t>Competency framework</a:t>
          </a:r>
        </a:p>
      </dgm:t>
    </dgm:pt>
    <dgm:pt modelId="{3C129023-FEC4-4D74-AFCA-018B07E4F61E}" type="parTrans" cxnId="{1F63B389-8EF7-4212-BCC8-4133913A21A4}">
      <dgm:prSet/>
      <dgm:spPr/>
      <dgm:t>
        <a:bodyPr/>
        <a:lstStyle/>
        <a:p>
          <a:endParaRPr lang="en-GB" sz="1600"/>
        </a:p>
      </dgm:t>
    </dgm:pt>
    <dgm:pt modelId="{04598A8A-7694-4053-82C2-0E75F0694762}" type="sibTrans" cxnId="{1F63B389-8EF7-4212-BCC8-4133913A21A4}">
      <dgm:prSet/>
      <dgm:spPr/>
      <dgm:t>
        <a:bodyPr/>
        <a:lstStyle/>
        <a:p>
          <a:endParaRPr lang="en-GB" sz="1600"/>
        </a:p>
      </dgm:t>
    </dgm:pt>
    <dgm:pt modelId="{2309C2CD-FD8C-4B65-893D-4554578EA8D8}">
      <dgm:prSet phldrT="[Text]" custT="1"/>
      <dgm:spPr/>
      <dgm:t>
        <a:bodyPr/>
        <a:lstStyle/>
        <a:p>
          <a:r>
            <a:rPr lang="en-GB" sz="1600" dirty="0"/>
            <a:t>Assess current employees</a:t>
          </a:r>
        </a:p>
      </dgm:t>
    </dgm:pt>
    <dgm:pt modelId="{8249FD91-4C35-4615-8245-246D1BE0DE1D}" type="parTrans" cxnId="{27AE494E-DA18-46C6-AD9A-C2C23DC88532}">
      <dgm:prSet/>
      <dgm:spPr/>
      <dgm:t>
        <a:bodyPr/>
        <a:lstStyle/>
        <a:p>
          <a:endParaRPr lang="en-GB" sz="1600"/>
        </a:p>
      </dgm:t>
    </dgm:pt>
    <dgm:pt modelId="{A3A8D11C-77BB-46A4-9BD0-BF3759592830}" type="sibTrans" cxnId="{27AE494E-DA18-46C6-AD9A-C2C23DC88532}">
      <dgm:prSet/>
      <dgm:spPr/>
      <dgm:t>
        <a:bodyPr/>
        <a:lstStyle/>
        <a:p>
          <a:endParaRPr lang="en-GB" sz="1600"/>
        </a:p>
      </dgm:t>
    </dgm:pt>
    <dgm:pt modelId="{A9477E2F-7B30-44DE-A1E9-86CF2D3B0347}">
      <dgm:prSet phldrT="[Text]" custT="1"/>
      <dgm:spPr/>
      <dgm:t>
        <a:bodyPr/>
        <a:lstStyle/>
        <a:p>
          <a:r>
            <a:rPr lang="en-GB" sz="1600" dirty="0"/>
            <a:t>Working back from costs</a:t>
          </a:r>
        </a:p>
      </dgm:t>
    </dgm:pt>
    <dgm:pt modelId="{3E6C6B97-A649-44E0-9362-90196A1F069A}" type="parTrans" cxnId="{611E6596-149F-49A7-B97C-4CB8817D5DDC}">
      <dgm:prSet/>
      <dgm:spPr/>
      <dgm:t>
        <a:bodyPr/>
        <a:lstStyle/>
        <a:p>
          <a:endParaRPr lang="en-GB" sz="1600"/>
        </a:p>
      </dgm:t>
    </dgm:pt>
    <dgm:pt modelId="{8637EFD2-61F8-4A68-BECB-EA8DA8B9A67E}" type="sibTrans" cxnId="{611E6596-149F-49A7-B97C-4CB8817D5DDC}">
      <dgm:prSet/>
      <dgm:spPr/>
      <dgm:t>
        <a:bodyPr/>
        <a:lstStyle/>
        <a:p>
          <a:endParaRPr lang="en-GB" sz="1600"/>
        </a:p>
      </dgm:t>
    </dgm:pt>
    <dgm:pt modelId="{2EF81A28-3FEA-4B73-B760-306098AA0CA7}">
      <dgm:prSet phldrT="[Text]" custT="1"/>
      <dgm:spPr/>
      <dgm:t>
        <a:bodyPr/>
        <a:lstStyle/>
        <a:p>
          <a:r>
            <a:rPr lang="en-GB" sz="1600" dirty="0"/>
            <a:t>Current skills v Future needs</a:t>
          </a:r>
        </a:p>
      </dgm:t>
    </dgm:pt>
    <dgm:pt modelId="{04CD8C70-8035-4665-8A87-B09BDA083605}" type="parTrans" cxnId="{03B8788D-6558-4E01-B6A4-0FD2C1A59FC0}">
      <dgm:prSet/>
      <dgm:spPr/>
      <dgm:t>
        <a:bodyPr/>
        <a:lstStyle/>
        <a:p>
          <a:endParaRPr lang="en-GB" sz="1600"/>
        </a:p>
      </dgm:t>
    </dgm:pt>
    <dgm:pt modelId="{BD96432B-209B-432F-80AD-72913E3EBD49}" type="sibTrans" cxnId="{03B8788D-6558-4E01-B6A4-0FD2C1A59FC0}">
      <dgm:prSet/>
      <dgm:spPr/>
      <dgm:t>
        <a:bodyPr/>
        <a:lstStyle/>
        <a:p>
          <a:endParaRPr lang="en-GB" sz="1600"/>
        </a:p>
      </dgm:t>
    </dgm:pt>
    <dgm:pt modelId="{6ABD540D-9273-426F-9042-ABC2DD6B2751}">
      <dgm:prSet custT="1"/>
      <dgm:spPr/>
      <dgm:t>
        <a:bodyPr/>
        <a:lstStyle/>
        <a:p>
          <a:r>
            <a:rPr lang="en-GB" sz="1600" dirty="0"/>
            <a:t>Addressing the gaps</a:t>
          </a:r>
        </a:p>
      </dgm:t>
    </dgm:pt>
    <dgm:pt modelId="{F6AE3B7D-0DBD-4027-9A6A-1C5419FAB8B9}" type="parTrans" cxnId="{BFA5637A-9B49-4251-8E8B-7AEC5515C03E}">
      <dgm:prSet/>
      <dgm:spPr/>
      <dgm:t>
        <a:bodyPr/>
        <a:lstStyle/>
        <a:p>
          <a:endParaRPr lang="en-GB" sz="1600"/>
        </a:p>
      </dgm:t>
    </dgm:pt>
    <dgm:pt modelId="{1CE6E43D-2482-4AE2-BB05-0695C59BE7EB}" type="sibTrans" cxnId="{BFA5637A-9B49-4251-8E8B-7AEC5515C03E}">
      <dgm:prSet/>
      <dgm:spPr/>
      <dgm:t>
        <a:bodyPr/>
        <a:lstStyle/>
        <a:p>
          <a:endParaRPr lang="en-GB" sz="1600"/>
        </a:p>
      </dgm:t>
    </dgm:pt>
    <dgm:pt modelId="{FA91B09A-0C5F-4015-A5A1-D6794B4C946B}">
      <dgm:prSet custT="1"/>
      <dgm:spPr/>
      <dgm:t>
        <a:bodyPr/>
        <a:lstStyle/>
        <a:p>
          <a:r>
            <a:rPr lang="en-GB" sz="1600" dirty="0"/>
            <a:t>Using existing resources</a:t>
          </a:r>
        </a:p>
      </dgm:t>
    </dgm:pt>
    <dgm:pt modelId="{9D6CC758-A5DD-4B0F-BCE5-346D2C100CEF}" type="parTrans" cxnId="{0DD602A1-21A1-4C23-A924-8F52065F8264}">
      <dgm:prSet/>
      <dgm:spPr/>
      <dgm:t>
        <a:bodyPr/>
        <a:lstStyle/>
        <a:p>
          <a:endParaRPr lang="en-GB" sz="1600"/>
        </a:p>
      </dgm:t>
    </dgm:pt>
    <dgm:pt modelId="{858DA91B-6F34-4117-BA22-DDF19823CCD3}" type="sibTrans" cxnId="{0DD602A1-21A1-4C23-A924-8F52065F8264}">
      <dgm:prSet/>
      <dgm:spPr/>
      <dgm:t>
        <a:bodyPr/>
        <a:lstStyle/>
        <a:p>
          <a:endParaRPr lang="en-GB" sz="1600"/>
        </a:p>
      </dgm:t>
    </dgm:pt>
    <dgm:pt modelId="{F1567321-643E-4889-B3ED-65C8424D1F2F}">
      <dgm:prSet custT="1"/>
      <dgm:spPr/>
      <dgm:t>
        <a:bodyPr/>
        <a:lstStyle/>
        <a:p>
          <a:r>
            <a:rPr lang="en-GB" sz="1600" dirty="0"/>
            <a:t>Identifying external sources</a:t>
          </a:r>
        </a:p>
      </dgm:t>
    </dgm:pt>
    <dgm:pt modelId="{FC34FB83-DF9D-4C13-8AF9-EA223934FE05}" type="parTrans" cxnId="{F46EA454-ACD2-4F8C-A063-A4E4DB1A509E}">
      <dgm:prSet/>
      <dgm:spPr/>
      <dgm:t>
        <a:bodyPr/>
        <a:lstStyle/>
        <a:p>
          <a:endParaRPr lang="en-GB" sz="1600"/>
        </a:p>
      </dgm:t>
    </dgm:pt>
    <dgm:pt modelId="{C575429D-79DC-4569-A3B5-148A85611E43}" type="sibTrans" cxnId="{F46EA454-ACD2-4F8C-A063-A4E4DB1A509E}">
      <dgm:prSet/>
      <dgm:spPr/>
      <dgm:t>
        <a:bodyPr/>
        <a:lstStyle/>
        <a:p>
          <a:endParaRPr lang="en-GB" sz="1600"/>
        </a:p>
      </dgm:t>
    </dgm:pt>
    <dgm:pt modelId="{BBDBC432-3680-46F5-994D-B7C365F10F72}" type="pres">
      <dgm:prSet presAssocID="{5D21F11B-550E-4C71-8AA1-541B5FDAB32A}" presName="linearFlow" presStyleCnt="0">
        <dgm:presLayoutVars>
          <dgm:dir/>
          <dgm:animLvl val="lvl"/>
          <dgm:resizeHandles val="exact"/>
        </dgm:presLayoutVars>
      </dgm:prSet>
      <dgm:spPr/>
    </dgm:pt>
    <dgm:pt modelId="{3664B73F-1604-4A6B-A3D0-BE1D1EC20F5B}" type="pres">
      <dgm:prSet presAssocID="{0372F9EE-9A3B-4163-A11C-969A30CF3973}" presName="composite" presStyleCnt="0"/>
      <dgm:spPr/>
    </dgm:pt>
    <dgm:pt modelId="{22F0D142-5654-4765-B2BF-8D5110F602CF}" type="pres">
      <dgm:prSet presAssocID="{0372F9EE-9A3B-4163-A11C-969A30CF3973}" presName="parentText" presStyleLbl="alignNode1" presStyleIdx="0" presStyleCnt="4">
        <dgm:presLayoutVars>
          <dgm:chMax val="1"/>
          <dgm:bulletEnabled val="1"/>
        </dgm:presLayoutVars>
      </dgm:prSet>
      <dgm:spPr/>
    </dgm:pt>
    <dgm:pt modelId="{B255BC06-BDF2-49E3-80B1-775B5E5A1094}" type="pres">
      <dgm:prSet presAssocID="{0372F9EE-9A3B-4163-A11C-969A30CF3973}" presName="descendantText" presStyleLbl="alignAcc1" presStyleIdx="0" presStyleCnt="4">
        <dgm:presLayoutVars>
          <dgm:bulletEnabled val="1"/>
        </dgm:presLayoutVars>
      </dgm:prSet>
      <dgm:spPr/>
    </dgm:pt>
    <dgm:pt modelId="{ABC3ED53-F7AF-46B4-952F-07D116C384BA}" type="pres">
      <dgm:prSet presAssocID="{AA4AE73E-C6EC-4417-B51C-449160064328}" presName="sp" presStyleCnt="0"/>
      <dgm:spPr/>
    </dgm:pt>
    <dgm:pt modelId="{74FA5EDF-9C79-435A-BBB2-22F56B55A8D2}" type="pres">
      <dgm:prSet presAssocID="{20FF2069-859E-4701-9D84-147DF88E4A46}" presName="composite" presStyleCnt="0"/>
      <dgm:spPr/>
    </dgm:pt>
    <dgm:pt modelId="{09653E35-22ED-413D-90E7-199F4E87684E}" type="pres">
      <dgm:prSet presAssocID="{20FF2069-859E-4701-9D84-147DF88E4A46}" presName="parentText" presStyleLbl="alignNode1" presStyleIdx="1" presStyleCnt="4">
        <dgm:presLayoutVars>
          <dgm:chMax val="1"/>
          <dgm:bulletEnabled val="1"/>
        </dgm:presLayoutVars>
      </dgm:prSet>
      <dgm:spPr/>
    </dgm:pt>
    <dgm:pt modelId="{AAB0EEB2-A432-45B5-B049-719ECC5851C6}" type="pres">
      <dgm:prSet presAssocID="{20FF2069-859E-4701-9D84-147DF88E4A46}" presName="descendantText" presStyleLbl="alignAcc1" presStyleIdx="1" presStyleCnt="4">
        <dgm:presLayoutVars>
          <dgm:bulletEnabled val="1"/>
        </dgm:presLayoutVars>
      </dgm:prSet>
      <dgm:spPr/>
    </dgm:pt>
    <dgm:pt modelId="{5575329B-AC40-4364-A1FF-ECC05DAA5A54}" type="pres">
      <dgm:prSet presAssocID="{E56067E3-8B1B-4C4E-AE0C-59E5FE5E3FCD}" presName="sp" presStyleCnt="0"/>
      <dgm:spPr/>
    </dgm:pt>
    <dgm:pt modelId="{E7454B6E-DD4F-4DA5-ACFD-84C05CDC8B3F}" type="pres">
      <dgm:prSet presAssocID="{47733865-358E-4607-BAA4-0FC1213D6462}" presName="composite" presStyleCnt="0"/>
      <dgm:spPr/>
    </dgm:pt>
    <dgm:pt modelId="{C0876EC3-4485-4BE8-8462-4C507E291DDA}" type="pres">
      <dgm:prSet presAssocID="{47733865-358E-4607-BAA4-0FC1213D6462}" presName="parentText" presStyleLbl="alignNode1" presStyleIdx="2" presStyleCnt="4">
        <dgm:presLayoutVars>
          <dgm:chMax val="1"/>
          <dgm:bulletEnabled val="1"/>
        </dgm:presLayoutVars>
      </dgm:prSet>
      <dgm:spPr/>
    </dgm:pt>
    <dgm:pt modelId="{9BAC845B-8A23-4F71-9782-AE7B56919D3E}" type="pres">
      <dgm:prSet presAssocID="{47733865-358E-4607-BAA4-0FC1213D6462}" presName="descendantText" presStyleLbl="alignAcc1" presStyleIdx="2" presStyleCnt="4">
        <dgm:presLayoutVars>
          <dgm:bulletEnabled val="1"/>
        </dgm:presLayoutVars>
      </dgm:prSet>
      <dgm:spPr/>
    </dgm:pt>
    <dgm:pt modelId="{55F7F960-36A3-44CB-B7A5-570BF85AEAC2}" type="pres">
      <dgm:prSet presAssocID="{BCE5EDAD-CD63-45E9-A311-7ACD758C202B}" presName="sp" presStyleCnt="0"/>
      <dgm:spPr/>
    </dgm:pt>
    <dgm:pt modelId="{456B30BB-C822-4AE1-90D5-CBAD77F6F644}" type="pres">
      <dgm:prSet presAssocID="{6ABD540D-9273-426F-9042-ABC2DD6B2751}" presName="composite" presStyleCnt="0"/>
      <dgm:spPr/>
    </dgm:pt>
    <dgm:pt modelId="{98A5EFD7-3C47-4BFF-9F55-504CF62A6340}" type="pres">
      <dgm:prSet presAssocID="{6ABD540D-9273-426F-9042-ABC2DD6B2751}" presName="parentText" presStyleLbl="alignNode1" presStyleIdx="3" presStyleCnt="4">
        <dgm:presLayoutVars>
          <dgm:chMax val="1"/>
          <dgm:bulletEnabled val="1"/>
        </dgm:presLayoutVars>
      </dgm:prSet>
      <dgm:spPr/>
    </dgm:pt>
    <dgm:pt modelId="{E0A95F85-CC3E-4323-8C70-E321495E1311}" type="pres">
      <dgm:prSet presAssocID="{6ABD540D-9273-426F-9042-ABC2DD6B2751}" presName="descendantText" presStyleLbl="alignAcc1" presStyleIdx="3" presStyleCnt="4">
        <dgm:presLayoutVars>
          <dgm:bulletEnabled val="1"/>
        </dgm:presLayoutVars>
      </dgm:prSet>
      <dgm:spPr/>
    </dgm:pt>
  </dgm:ptLst>
  <dgm:cxnLst>
    <dgm:cxn modelId="{EBB9B62C-CAAB-4ADE-BC39-B96968940C41}" srcId="{0372F9EE-9A3B-4163-A11C-969A30CF3973}" destId="{3E7FF149-AFBF-4A7D-9E9B-6947D812B0E3}" srcOrd="0" destOrd="0" parTransId="{EF14C4E0-90E8-4F9A-90EE-47018C34DD57}" sibTransId="{A3039C32-C131-42D0-BCC8-FB160F11B6FB}"/>
    <dgm:cxn modelId="{D7AC1A2D-C033-442E-8A68-DDCA03D55C5B}" type="presOf" srcId="{FA91B09A-0C5F-4015-A5A1-D6794B4C946B}" destId="{E0A95F85-CC3E-4323-8C70-E321495E1311}" srcOrd="0" destOrd="0" presId="urn:microsoft.com/office/officeart/2005/8/layout/chevron2"/>
    <dgm:cxn modelId="{6AAD613B-6723-44B0-9D92-B5AB76B04ADB}" srcId="{5D21F11B-550E-4C71-8AA1-541B5FDAB32A}" destId="{0372F9EE-9A3B-4163-A11C-969A30CF3973}" srcOrd="0" destOrd="0" parTransId="{23BBF53B-7600-495C-B52E-56212E4B1AB8}" sibTransId="{AA4AE73E-C6EC-4417-B51C-449160064328}"/>
    <dgm:cxn modelId="{3019E53E-AAC9-433B-8F26-B7DE5A073EF9}" srcId="{20FF2069-859E-4701-9D84-147DF88E4A46}" destId="{CD577B9C-8CD3-49DD-AFCE-797AF810E014}" srcOrd="1" destOrd="0" parTransId="{4279523F-DFA3-4DD1-9CB7-7B7B403FA0A7}" sibTransId="{A173CB18-3083-463A-B589-E7E2DFF9A2E6}"/>
    <dgm:cxn modelId="{954AAC61-5909-4049-ABEC-961E03A299B0}" type="presOf" srcId="{6ABD540D-9273-426F-9042-ABC2DD6B2751}" destId="{98A5EFD7-3C47-4BFF-9F55-504CF62A6340}" srcOrd="0" destOrd="0" presId="urn:microsoft.com/office/officeart/2005/8/layout/chevron2"/>
    <dgm:cxn modelId="{FFBDF761-8B51-4157-85B5-0995920F4AF4}" type="presOf" srcId="{2309C2CD-FD8C-4B65-893D-4554578EA8D8}" destId="{9BAC845B-8A23-4F71-9782-AE7B56919D3E}" srcOrd="0" destOrd="1" presId="urn:microsoft.com/office/officeart/2005/8/layout/chevron2"/>
    <dgm:cxn modelId="{43578663-5BBE-47D7-A49E-81FFB40C920D}" type="presOf" srcId="{0372F9EE-9A3B-4163-A11C-969A30CF3973}" destId="{22F0D142-5654-4765-B2BF-8D5110F602CF}" srcOrd="0" destOrd="0" presId="urn:microsoft.com/office/officeart/2005/8/layout/chevron2"/>
    <dgm:cxn modelId="{96825964-DC98-42DB-9402-38CE7DB1E388}" srcId="{0372F9EE-9A3B-4163-A11C-969A30CF3973}" destId="{2DE3E3D8-13B8-425C-A437-AF39407FF403}" srcOrd="1" destOrd="0" parTransId="{20535D34-B349-4B76-9D84-350DA3CAE01C}" sibTransId="{8486EB6E-1391-433E-9E43-06AE8F6A7077}"/>
    <dgm:cxn modelId="{27AE494E-DA18-46C6-AD9A-C2C23DC88532}" srcId="{47733865-358E-4607-BAA4-0FC1213D6462}" destId="{2309C2CD-FD8C-4B65-893D-4554578EA8D8}" srcOrd="1" destOrd="0" parTransId="{8249FD91-4C35-4615-8245-246D1BE0DE1D}" sibTransId="{A3A8D11C-77BB-46A4-9BD0-BF3759592830}"/>
    <dgm:cxn modelId="{446CEE71-A469-4D59-B168-A7BDD6699893}" type="presOf" srcId="{F1567321-643E-4889-B3ED-65C8424D1F2F}" destId="{E0A95F85-CC3E-4323-8C70-E321495E1311}" srcOrd="0" destOrd="1" presId="urn:microsoft.com/office/officeart/2005/8/layout/chevron2"/>
    <dgm:cxn modelId="{CA1A1453-CBB8-40DF-B631-AEE057C4A93E}" srcId="{5D21F11B-550E-4C71-8AA1-541B5FDAB32A}" destId="{47733865-358E-4607-BAA4-0FC1213D6462}" srcOrd="2" destOrd="0" parTransId="{2D97B00A-0616-47A2-B0EC-49D45E5FA394}" sibTransId="{BCE5EDAD-CD63-45E9-A311-7ACD758C202B}"/>
    <dgm:cxn modelId="{F46EA454-ACD2-4F8C-A063-A4E4DB1A509E}" srcId="{6ABD540D-9273-426F-9042-ABC2DD6B2751}" destId="{F1567321-643E-4889-B3ED-65C8424D1F2F}" srcOrd="1" destOrd="0" parTransId="{FC34FB83-DF9D-4C13-8AF9-EA223934FE05}" sibTransId="{C575429D-79DC-4569-A3B5-148A85611E43}"/>
    <dgm:cxn modelId="{7AEF0058-A44F-47C4-A654-996E53D8E213}" type="presOf" srcId="{6E27ABDB-7FDD-4C36-8710-58955D7393A6}" destId="{AAB0EEB2-A432-45B5-B049-719ECC5851C6}" srcOrd="0" destOrd="0" presId="urn:microsoft.com/office/officeart/2005/8/layout/chevron2"/>
    <dgm:cxn modelId="{BFA5637A-9B49-4251-8E8B-7AEC5515C03E}" srcId="{5D21F11B-550E-4C71-8AA1-541B5FDAB32A}" destId="{6ABD540D-9273-426F-9042-ABC2DD6B2751}" srcOrd="3" destOrd="0" parTransId="{F6AE3B7D-0DBD-4027-9A6A-1C5419FAB8B9}" sibTransId="{1CE6E43D-2482-4AE2-BB05-0695C59BE7EB}"/>
    <dgm:cxn modelId="{1F63B389-8EF7-4212-BCC8-4133913A21A4}" srcId="{47733865-358E-4607-BAA4-0FC1213D6462}" destId="{1BBB6183-E3CE-45BD-A46B-4CB680780CBF}" srcOrd="0" destOrd="0" parTransId="{3C129023-FEC4-4D74-AFCA-018B07E4F61E}" sibTransId="{04598A8A-7694-4053-82C2-0E75F0694762}"/>
    <dgm:cxn modelId="{03B8788D-6558-4E01-B6A4-0FD2C1A59FC0}" srcId="{47733865-358E-4607-BAA4-0FC1213D6462}" destId="{2EF81A28-3FEA-4B73-B760-306098AA0CA7}" srcOrd="2" destOrd="0" parTransId="{04CD8C70-8035-4665-8A87-B09BDA083605}" sibTransId="{BD96432B-209B-432F-80AD-72913E3EBD49}"/>
    <dgm:cxn modelId="{CD5C5992-3865-4C50-BD73-217608AA62B8}" type="presOf" srcId="{2DE3E3D8-13B8-425C-A437-AF39407FF403}" destId="{B255BC06-BDF2-49E3-80B1-775B5E5A1094}" srcOrd="0" destOrd="1" presId="urn:microsoft.com/office/officeart/2005/8/layout/chevron2"/>
    <dgm:cxn modelId="{611E6596-149F-49A7-B97C-4CB8817D5DDC}" srcId="{0372F9EE-9A3B-4163-A11C-969A30CF3973}" destId="{A9477E2F-7B30-44DE-A1E9-86CF2D3B0347}" srcOrd="2" destOrd="0" parTransId="{3E6C6B97-A649-44E0-9362-90196A1F069A}" sibTransId="{8637EFD2-61F8-4A68-BECB-EA8DA8B9A67E}"/>
    <dgm:cxn modelId="{0DD602A1-21A1-4C23-A924-8F52065F8264}" srcId="{6ABD540D-9273-426F-9042-ABC2DD6B2751}" destId="{FA91B09A-0C5F-4015-A5A1-D6794B4C946B}" srcOrd="0" destOrd="0" parTransId="{9D6CC758-A5DD-4B0F-BCE5-346D2C100CEF}" sibTransId="{858DA91B-6F34-4117-BA22-DDF19823CCD3}"/>
    <dgm:cxn modelId="{886F6DA2-B53D-4730-B4A2-01B385716D14}" type="presOf" srcId="{CD577B9C-8CD3-49DD-AFCE-797AF810E014}" destId="{AAB0EEB2-A432-45B5-B049-719ECC5851C6}" srcOrd="0" destOrd="1" presId="urn:microsoft.com/office/officeart/2005/8/layout/chevron2"/>
    <dgm:cxn modelId="{62F60AA4-9315-4E68-B420-8AA0A9DA6F27}" srcId="{5D21F11B-550E-4C71-8AA1-541B5FDAB32A}" destId="{20FF2069-859E-4701-9D84-147DF88E4A46}" srcOrd="1" destOrd="0" parTransId="{11E464CB-9551-4766-BCE7-189B41EC1DFB}" sibTransId="{E56067E3-8B1B-4C4E-AE0C-59E5FE5E3FCD}"/>
    <dgm:cxn modelId="{8251FAAA-D766-4618-9DF3-FC8AC5215579}" type="presOf" srcId="{20FF2069-859E-4701-9D84-147DF88E4A46}" destId="{09653E35-22ED-413D-90E7-199F4E87684E}" srcOrd="0" destOrd="0" presId="urn:microsoft.com/office/officeart/2005/8/layout/chevron2"/>
    <dgm:cxn modelId="{655795AD-A142-4051-952E-A45A057F934E}" type="presOf" srcId="{5D21F11B-550E-4C71-8AA1-541B5FDAB32A}" destId="{BBDBC432-3680-46F5-994D-B7C365F10F72}" srcOrd="0" destOrd="0" presId="urn:microsoft.com/office/officeart/2005/8/layout/chevron2"/>
    <dgm:cxn modelId="{F39930B2-B816-4036-BC08-26D95ED5E875}" type="presOf" srcId="{2EF81A28-3FEA-4B73-B760-306098AA0CA7}" destId="{9BAC845B-8A23-4F71-9782-AE7B56919D3E}" srcOrd="0" destOrd="2" presId="urn:microsoft.com/office/officeart/2005/8/layout/chevron2"/>
    <dgm:cxn modelId="{7D870AB9-941E-410B-B0A0-0ED6782B5475}" type="presOf" srcId="{3E7FF149-AFBF-4A7D-9E9B-6947D812B0E3}" destId="{B255BC06-BDF2-49E3-80B1-775B5E5A1094}" srcOrd="0" destOrd="0" presId="urn:microsoft.com/office/officeart/2005/8/layout/chevron2"/>
    <dgm:cxn modelId="{B19D9BBD-49E4-4039-BE7B-165964879AC0}" type="presOf" srcId="{47733865-358E-4607-BAA4-0FC1213D6462}" destId="{C0876EC3-4485-4BE8-8462-4C507E291DDA}" srcOrd="0" destOrd="0" presId="urn:microsoft.com/office/officeart/2005/8/layout/chevron2"/>
    <dgm:cxn modelId="{EC2C34C5-2B4F-4BE5-BB13-AEA1D8CA3B0C}" type="presOf" srcId="{1BBB6183-E3CE-45BD-A46B-4CB680780CBF}" destId="{9BAC845B-8A23-4F71-9782-AE7B56919D3E}" srcOrd="0" destOrd="0" presId="urn:microsoft.com/office/officeart/2005/8/layout/chevron2"/>
    <dgm:cxn modelId="{67F687D4-6FD7-4026-848C-8066BCADD77A}" srcId="{20FF2069-859E-4701-9D84-147DF88E4A46}" destId="{6E27ABDB-7FDD-4C36-8710-58955D7393A6}" srcOrd="0" destOrd="0" parTransId="{2729FC34-A371-4AE6-942B-AA8B9C751B20}" sibTransId="{2AD5D1CC-21E8-4A09-9B51-AD733ECE79C4}"/>
    <dgm:cxn modelId="{0EDEC4F8-B5BD-4249-9B3C-576602AEFFF8}" type="presOf" srcId="{A9477E2F-7B30-44DE-A1E9-86CF2D3B0347}" destId="{B255BC06-BDF2-49E3-80B1-775B5E5A1094}" srcOrd="0" destOrd="2" presId="urn:microsoft.com/office/officeart/2005/8/layout/chevron2"/>
    <dgm:cxn modelId="{2A9923EB-CB4F-481A-9037-554CFA28C884}" type="presParOf" srcId="{BBDBC432-3680-46F5-994D-B7C365F10F72}" destId="{3664B73F-1604-4A6B-A3D0-BE1D1EC20F5B}" srcOrd="0" destOrd="0" presId="urn:microsoft.com/office/officeart/2005/8/layout/chevron2"/>
    <dgm:cxn modelId="{BFCEF440-BC22-40B4-837D-26652900ED0C}" type="presParOf" srcId="{3664B73F-1604-4A6B-A3D0-BE1D1EC20F5B}" destId="{22F0D142-5654-4765-B2BF-8D5110F602CF}" srcOrd="0" destOrd="0" presId="urn:microsoft.com/office/officeart/2005/8/layout/chevron2"/>
    <dgm:cxn modelId="{7003D639-67BB-4F01-9B62-99E689B27461}" type="presParOf" srcId="{3664B73F-1604-4A6B-A3D0-BE1D1EC20F5B}" destId="{B255BC06-BDF2-49E3-80B1-775B5E5A1094}" srcOrd="1" destOrd="0" presId="urn:microsoft.com/office/officeart/2005/8/layout/chevron2"/>
    <dgm:cxn modelId="{061047DD-CC92-41BA-9A6A-0FE309C618A1}" type="presParOf" srcId="{BBDBC432-3680-46F5-994D-B7C365F10F72}" destId="{ABC3ED53-F7AF-46B4-952F-07D116C384BA}" srcOrd="1" destOrd="0" presId="urn:microsoft.com/office/officeart/2005/8/layout/chevron2"/>
    <dgm:cxn modelId="{8D446B3C-C532-40A1-9660-68E97AF359AE}" type="presParOf" srcId="{BBDBC432-3680-46F5-994D-B7C365F10F72}" destId="{74FA5EDF-9C79-435A-BBB2-22F56B55A8D2}" srcOrd="2" destOrd="0" presId="urn:microsoft.com/office/officeart/2005/8/layout/chevron2"/>
    <dgm:cxn modelId="{BE875B88-3E9A-420B-826B-213412B79840}" type="presParOf" srcId="{74FA5EDF-9C79-435A-BBB2-22F56B55A8D2}" destId="{09653E35-22ED-413D-90E7-199F4E87684E}" srcOrd="0" destOrd="0" presId="urn:microsoft.com/office/officeart/2005/8/layout/chevron2"/>
    <dgm:cxn modelId="{58E425B0-5159-4C0D-A7CF-942E23C923CF}" type="presParOf" srcId="{74FA5EDF-9C79-435A-BBB2-22F56B55A8D2}" destId="{AAB0EEB2-A432-45B5-B049-719ECC5851C6}" srcOrd="1" destOrd="0" presId="urn:microsoft.com/office/officeart/2005/8/layout/chevron2"/>
    <dgm:cxn modelId="{567683EF-FE06-4459-93DE-41A6FE69CDA4}" type="presParOf" srcId="{BBDBC432-3680-46F5-994D-B7C365F10F72}" destId="{5575329B-AC40-4364-A1FF-ECC05DAA5A54}" srcOrd="3" destOrd="0" presId="urn:microsoft.com/office/officeart/2005/8/layout/chevron2"/>
    <dgm:cxn modelId="{03E4ACB7-2FEC-4356-B414-43B0326CA1AD}" type="presParOf" srcId="{BBDBC432-3680-46F5-994D-B7C365F10F72}" destId="{E7454B6E-DD4F-4DA5-ACFD-84C05CDC8B3F}" srcOrd="4" destOrd="0" presId="urn:microsoft.com/office/officeart/2005/8/layout/chevron2"/>
    <dgm:cxn modelId="{2E49DC6F-9C8C-41BA-9850-A0DCEE2A4DA8}" type="presParOf" srcId="{E7454B6E-DD4F-4DA5-ACFD-84C05CDC8B3F}" destId="{C0876EC3-4485-4BE8-8462-4C507E291DDA}" srcOrd="0" destOrd="0" presId="urn:microsoft.com/office/officeart/2005/8/layout/chevron2"/>
    <dgm:cxn modelId="{55112C95-CCD5-41D5-AD51-22CF9D449B4F}" type="presParOf" srcId="{E7454B6E-DD4F-4DA5-ACFD-84C05CDC8B3F}" destId="{9BAC845B-8A23-4F71-9782-AE7B56919D3E}" srcOrd="1" destOrd="0" presId="urn:microsoft.com/office/officeart/2005/8/layout/chevron2"/>
    <dgm:cxn modelId="{579CBD34-D99F-495E-8413-55060A96BBD9}" type="presParOf" srcId="{BBDBC432-3680-46F5-994D-B7C365F10F72}" destId="{55F7F960-36A3-44CB-B7A5-570BF85AEAC2}" srcOrd="5" destOrd="0" presId="urn:microsoft.com/office/officeart/2005/8/layout/chevron2"/>
    <dgm:cxn modelId="{8E2EDE2D-9011-4141-8AC8-B91F7BA0535B}" type="presParOf" srcId="{BBDBC432-3680-46F5-994D-B7C365F10F72}" destId="{456B30BB-C822-4AE1-90D5-CBAD77F6F644}" srcOrd="6" destOrd="0" presId="urn:microsoft.com/office/officeart/2005/8/layout/chevron2"/>
    <dgm:cxn modelId="{AFB66623-A4CB-451F-BDDE-C6D506EA4E14}" type="presParOf" srcId="{456B30BB-C822-4AE1-90D5-CBAD77F6F644}" destId="{98A5EFD7-3C47-4BFF-9F55-504CF62A6340}" srcOrd="0" destOrd="0" presId="urn:microsoft.com/office/officeart/2005/8/layout/chevron2"/>
    <dgm:cxn modelId="{7D073965-9FB0-4AE6-B82A-574CB4601E36}" type="presParOf" srcId="{456B30BB-C822-4AE1-90D5-CBAD77F6F644}" destId="{E0A95F85-CC3E-4323-8C70-E321495E131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F44ABA-288C-457B-9409-936C63742BA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48B9968-1EC9-4B5A-8E2D-6BA3185E58E1}">
      <dgm:prSet phldrT="[Text]" custT="1"/>
      <dgm:spPr/>
      <dgm:t>
        <a:bodyPr/>
        <a:lstStyle/>
        <a:p>
          <a:r>
            <a:rPr lang="en-GB" sz="3200" dirty="0"/>
            <a:t>Be aware of your organisation’s competitors</a:t>
          </a:r>
        </a:p>
      </dgm:t>
    </dgm:pt>
    <dgm:pt modelId="{6D5DBF2C-E735-4066-A83E-2D223D383927}" type="parTrans" cxnId="{11CB73C4-2D8E-41EC-9A76-6F2FBB3261D2}">
      <dgm:prSet/>
      <dgm:spPr/>
      <dgm:t>
        <a:bodyPr/>
        <a:lstStyle/>
        <a:p>
          <a:endParaRPr lang="en-GB"/>
        </a:p>
      </dgm:t>
    </dgm:pt>
    <dgm:pt modelId="{9C7B8CAE-7CED-4FDF-A9D1-9849F6BA7CCD}" type="sibTrans" cxnId="{11CB73C4-2D8E-41EC-9A76-6F2FBB3261D2}">
      <dgm:prSet/>
      <dgm:spPr/>
      <dgm:t>
        <a:bodyPr/>
        <a:lstStyle/>
        <a:p>
          <a:endParaRPr lang="en-GB"/>
        </a:p>
      </dgm:t>
    </dgm:pt>
    <dgm:pt modelId="{00440731-33AB-4C4F-94D1-50D4C6274A88}">
      <dgm:prSet phldrT="[Text]"/>
      <dgm:spPr/>
      <dgm:t>
        <a:bodyPr/>
        <a:lstStyle/>
        <a:p>
          <a:r>
            <a:rPr lang="en-GB" dirty="0"/>
            <a:t>A tight labour market brings fierce competition for talent</a:t>
          </a:r>
        </a:p>
      </dgm:t>
    </dgm:pt>
    <dgm:pt modelId="{CDC32BC2-9F08-4690-8CF7-017DF2E3B18E}" type="parTrans" cxnId="{F49444C8-DBD1-432D-9B97-1DC6F162E6FA}">
      <dgm:prSet/>
      <dgm:spPr/>
      <dgm:t>
        <a:bodyPr/>
        <a:lstStyle/>
        <a:p>
          <a:endParaRPr lang="en-GB"/>
        </a:p>
      </dgm:t>
    </dgm:pt>
    <dgm:pt modelId="{03E293A5-C826-4C4E-BA38-0A5C2203375F}" type="sibTrans" cxnId="{F49444C8-DBD1-432D-9B97-1DC6F162E6FA}">
      <dgm:prSet/>
      <dgm:spPr/>
      <dgm:t>
        <a:bodyPr/>
        <a:lstStyle/>
        <a:p>
          <a:endParaRPr lang="en-GB"/>
        </a:p>
      </dgm:t>
    </dgm:pt>
    <dgm:pt modelId="{00B8FB97-41EF-417B-B116-F5FE5C38F2D4}">
      <dgm:prSet phldrT="[Text]"/>
      <dgm:spPr/>
      <dgm:t>
        <a:bodyPr/>
        <a:lstStyle/>
        <a:p>
          <a:r>
            <a:rPr lang="en-GB" dirty="0"/>
            <a:t>Know your organisation’s positioning</a:t>
          </a:r>
        </a:p>
      </dgm:t>
    </dgm:pt>
    <dgm:pt modelId="{3091121A-2132-40A6-80F8-7163309BC98E}" type="parTrans" cxnId="{3D21AD8F-7E8E-43D3-A52A-3414E937EBCD}">
      <dgm:prSet/>
      <dgm:spPr/>
      <dgm:t>
        <a:bodyPr/>
        <a:lstStyle/>
        <a:p>
          <a:endParaRPr lang="en-GB"/>
        </a:p>
      </dgm:t>
    </dgm:pt>
    <dgm:pt modelId="{11EAA215-6387-4940-8FCD-9B8F4A15B0B7}" type="sibTrans" cxnId="{3D21AD8F-7E8E-43D3-A52A-3414E937EBCD}">
      <dgm:prSet/>
      <dgm:spPr/>
      <dgm:t>
        <a:bodyPr/>
        <a:lstStyle/>
        <a:p>
          <a:endParaRPr lang="en-GB"/>
        </a:p>
      </dgm:t>
    </dgm:pt>
    <dgm:pt modelId="{BB44D29A-4914-4ED0-AD16-6393A2767FBA}">
      <dgm:prSet phldrT="[Text]"/>
      <dgm:spPr/>
      <dgm:t>
        <a:bodyPr/>
        <a:lstStyle/>
        <a:p>
          <a:r>
            <a:rPr lang="en-GB" dirty="0"/>
            <a:t>Employer of cash – treats employee’s harshly but pays them well</a:t>
          </a:r>
        </a:p>
      </dgm:t>
    </dgm:pt>
    <dgm:pt modelId="{B7DDC6E7-99B5-459A-A7E3-2E7246CFABD3}" type="parTrans" cxnId="{578DDD45-507C-40C7-A9EC-836D9BC51D93}">
      <dgm:prSet/>
      <dgm:spPr/>
      <dgm:t>
        <a:bodyPr/>
        <a:lstStyle/>
        <a:p>
          <a:endParaRPr lang="en-GB"/>
        </a:p>
      </dgm:t>
    </dgm:pt>
    <dgm:pt modelId="{8A6840D2-2720-417E-AF8F-E3F62FEE41A3}" type="sibTrans" cxnId="{578DDD45-507C-40C7-A9EC-836D9BC51D93}">
      <dgm:prSet/>
      <dgm:spPr/>
      <dgm:t>
        <a:bodyPr/>
        <a:lstStyle/>
        <a:p>
          <a:endParaRPr lang="en-GB"/>
        </a:p>
      </dgm:t>
    </dgm:pt>
    <dgm:pt modelId="{25FF97B3-F151-4584-9FE4-9431FBB1CE6D}">
      <dgm:prSet phldrT="[Text]"/>
      <dgm:spPr/>
      <dgm:t>
        <a:bodyPr/>
        <a:lstStyle/>
        <a:p>
          <a:r>
            <a:rPr lang="en-GB" dirty="0"/>
            <a:t>Know the strengths and weaknesses of employment deals they offer</a:t>
          </a:r>
        </a:p>
      </dgm:t>
    </dgm:pt>
    <dgm:pt modelId="{0F6C5514-AA88-46DE-A176-AE0A3C736BB2}" type="parTrans" cxnId="{A9333352-999B-4953-9561-3E1FBCC85B60}">
      <dgm:prSet/>
      <dgm:spPr/>
      <dgm:t>
        <a:bodyPr/>
        <a:lstStyle/>
        <a:p>
          <a:endParaRPr lang="en-GB"/>
        </a:p>
      </dgm:t>
    </dgm:pt>
    <dgm:pt modelId="{D5F40707-252A-4428-B625-39524BAF35C1}" type="sibTrans" cxnId="{A9333352-999B-4953-9561-3E1FBCC85B60}">
      <dgm:prSet/>
      <dgm:spPr/>
      <dgm:t>
        <a:bodyPr/>
        <a:lstStyle/>
        <a:p>
          <a:endParaRPr lang="en-GB"/>
        </a:p>
      </dgm:t>
    </dgm:pt>
    <dgm:pt modelId="{7D604759-2F15-446E-A381-CD1184083A72}">
      <dgm:prSet phldrT="[Text]"/>
      <dgm:spPr/>
      <dgm:t>
        <a:bodyPr/>
        <a:lstStyle/>
        <a:p>
          <a:r>
            <a:rPr lang="en-GB" dirty="0"/>
            <a:t>Employer of values – cannot pay market rate, treats employees very well</a:t>
          </a:r>
        </a:p>
      </dgm:t>
    </dgm:pt>
    <dgm:pt modelId="{86C19685-DB7F-4700-84E0-90C8D84E5FD1}" type="parTrans" cxnId="{24F9E7F6-A3F8-4DF9-96C4-06125BC20FFD}">
      <dgm:prSet/>
      <dgm:spPr/>
      <dgm:t>
        <a:bodyPr/>
        <a:lstStyle/>
        <a:p>
          <a:endParaRPr lang="en-GB"/>
        </a:p>
      </dgm:t>
    </dgm:pt>
    <dgm:pt modelId="{7B7269B3-5872-4CA0-B8C8-1EB4F868A202}" type="sibTrans" cxnId="{24F9E7F6-A3F8-4DF9-96C4-06125BC20FFD}">
      <dgm:prSet/>
      <dgm:spPr/>
      <dgm:t>
        <a:bodyPr/>
        <a:lstStyle/>
        <a:p>
          <a:endParaRPr lang="en-GB"/>
        </a:p>
      </dgm:t>
    </dgm:pt>
    <dgm:pt modelId="{773CCDB8-B0AF-43B1-B5A0-793DC267EF50}">
      <dgm:prSet phldrT="[Text]"/>
      <dgm:spPr/>
      <dgm:t>
        <a:bodyPr/>
        <a:lstStyle/>
        <a:p>
          <a:r>
            <a:rPr lang="en-GB" dirty="0"/>
            <a:t>Employer of churn – both pays poorly and treats employee’s harshly</a:t>
          </a:r>
        </a:p>
      </dgm:t>
    </dgm:pt>
    <dgm:pt modelId="{E06EBEDD-0F2F-4780-90F0-17F25CA112E5}" type="parTrans" cxnId="{333D8CB8-C397-4545-BB17-488D634B68B5}">
      <dgm:prSet/>
      <dgm:spPr/>
      <dgm:t>
        <a:bodyPr/>
        <a:lstStyle/>
        <a:p>
          <a:endParaRPr lang="en-GB"/>
        </a:p>
      </dgm:t>
    </dgm:pt>
    <dgm:pt modelId="{B42BD72D-B3B5-42DF-B5B7-DD0F629C5E95}" type="sibTrans" cxnId="{333D8CB8-C397-4545-BB17-488D634B68B5}">
      <dgm:prSet/>
      <dgm:spPr/>
      <dgm:t>
        <a:bodyPr/>
        <a:lstStyle/>
        <a:p>
          <a:endParaRPr lang="en-GB"/>
        </a:p>
      </dgm:t>
    </dgm:pt>
    <dgm:pt modelId="{E230DDD5-8D46-46C4-8991-AD8DA432D7F4}">
      <dgm:prSet phldrT="[Text]"/>
      <dgm:spPr/>
      <dgm:t>
        <a:bodyPr/>
        <a:lstStyle/>
        <a:p>
          <a:r>
            <a:rPr lang="en-GB" dirty="0"/>
            <a:t>Employer of choice – both pays well and treats employee’s fairly. </a:t>
          </a:r>
        </a:p>
      </dgm:t>
    </dgm:pt>
    <dgm:pt modelId="{96C826D2-6910-4C67-9929-AC3C006E70AE}" type="parTrans" cxnId="{F97BD226-B9DC-4280-BDFF-A92530EE1481}">
      <dgm:prSet/>
      <dgm:spPr/>
      <dgm:t>
        <a:bodyPr/>
        <a:lstStyle/>
        <a:p>
          <a:endParaRPr lang="en-GB"/>
        </a:p>
      </dgm:t>
    </dgm:pt>
    <dgm:pt modelId="{DC56E5BF-EF63-4EE8-8F8A-1516FB8B9B10}" type="sibTrans" cxnId="{F97BD226-B9DC-4280-BDFF-A92530EE1481}">
      <dgm:prSet/>
      <dgm:spPr/>
      <dgm:t>
        <a:bodyPr/>
        <a:lstStyle/>
        <a:p>
          <a:endParaRPr lang="en-GB"/>
        </a:p>
      </dgm:t>
    </dgm:pt>
    <dgm:pt modelId="{0C39B73D-65AF-4C4D-B8C8-CB0C79BDCE6F}" type="pres">
      <dgm:prSet presAssocID="{7CF44ABA-288C-457B-9409-936C63742BAA}" presName="linear" presStyleCnt="0">
        <dgm:presLayoutVars>
          <dgm:animLvl val="lvl"/>
          <dgm:resizeHandles val="exact"/>
        </dgm:presLayoutVars>
      </dgm:prSet>
      <dgm:spPr/>
    </dgm:pt>
    <dgm:pt modelId="{C5030288-D29D-41D2-962F-34C0B9AC91C2}" type="pres">
      <dgm:prSet presAssocID="{148B9968-1EC9-4B5A-8E2D-6BA3185E58E1}" presName="parentText" presStyleLbl="node1" presStyleIdx="0" presStyleCnt="2">
        <dgm:presLayoutVars>
          <dgm:chMax val="0"/>
          <dgm:bulletEnabled val="1"/>
        </dgm:presLayoutVars>
      </dgm:prSet>
      <dgm:spPr/>
    </dgm:pt>
    <dgm:pt modelId="{A5FBE08D-79B3-472A-A208-B83172711F49}" type="pres">
      <dgm:prSet presAssocID="{148B9968-1EC9-4B5A-8E2D-6BA3185E58E1}" presName="childText" presStyleLbl="revTx" presStyleIdx="0" presStyleCnt="2">
        <dgm:presLayoutVars>
          <dgm:bulletEnabled val="1"/>
        </dgm:presLayoutVars>
      </dgm:prSet>
      <dgm:spPr/>
    </dgm:pt>
    <dgm:pt modelId="{4A5A2D82-CA8C-42F1-A676-42BDF25EE1AD}" type="pres">
      <dgm:prSet presAssocID="{00B8FB97-41EF-417B-B116-F5FE5C38F2D4}" presName="parentText" presStyleLbl="node1" presStyleIdx="1" presStyleCnt="2" custLinFactNeighborX="0" custLinFactNeighborY="2587">
        <dgm:presLayoutVars>
          <dgm:chMax val="0"/>
          <dgm:bulletEnabled val="1"/>
        </dgm:presLayoutVars>
      </dgm:prSet>
      <dgm:spPr/>
    </dgm:pt>
    <dgm:pt modelId="{37BC599E-BB8D-40A4-A04C-A0A71938912F}" type="pres">
      <dgm:prSet presAssocID="{00B8FB97-41EF-417B-B116-F5FE5C38F2D4}" presName="childText" presStyleLbl="revTx" presStyleIdx="1" presStyleCnt="2" custScaleX="97127" custScaleY="95400" custLinFactNeighborX="-238" custLinFactNeighborY="11917">
        <dgm:presLayoutVars>
          <dgm:bulletEnabled val="1"/>
        </dgm:presLayoutVars>
      </dgm:prSet>
      <dgm:spPr/>
    </dgm:pt>
  </dgm:ptLst>
  <dgm:cxnLst>
    <dgm:cxn modelId="{F97BD226-B9DC-4280-BDFF-A92530EE1481}" srcId="{00B8FB97-41EF-417B-B116-F5FE5C38F2D4}" destId="{E230DDD5-8D46-46C4-8991-AD8DA432D7F4}" srcOrd="3" destOrd="0" parTransId="{96C826D2-6910-4C67-9929-AC3C006E70AE}" sibTransId="{DC56E5BF-EF63-4EE8-8F8A-1516FB8B9B10}"/>
    <dgm:cxn modelId="{7667573C-A1E0-406E-BA64-55E8F054D77B}" type="presOf" srcId="{25FF97B3-F151-4584-9FE4-9431FBB1CE6D}" destId="{A5FBE08D-79B3-472A-A208-B83172711F49}" srcOrd="0" destOrd="1" presId="urn:microsoft.com/office/officeart/2005/8/layout/vList2"/>
    <dgm:cxn modelId="{578DDD45-507C-40C7-A9EC-836D9BC51D93}" srcId="{00B8FB97-41EF-417B-B116-F5FE5C38F2D4}" destId="{BB44D29A-4914-4ED0-AD16-6393A2767FBA}" srcOrd="0" destOrd="0" parTransId="{B7DDC6E7-99B5-459A-A7E3-2E7246CFABD3}" sibTransId="{8A6840D2-2720-417E-AF8F-E3F62FEE41A3}"/>
    <dgm:cxn modelId="{A9333352-999B-4953-9561-3E1FBCC85B60}" srcId="{148B9968-1EC9-4B5A-8E2D-6BA3185E58E1}" destId="{25FF97B3-F151-4584-9FE4-9431FBB1CE6D}" srcOrd="1" destOrd="0" parTransId="{0F6C5514-AA88-46DE-A176-AE0A3C736BB2}" sibTransId="{D5F40707-252A-4428-B625-39524BAF35C1}"/>
    <dgm:cxn modelId="{F04E2C76-306A-492E-BF42-DF31B8685AA8}" type="presOf" srcId="{7D604759-2F15-446E-A381-CD1184083A72}" destId="{37BC599E-BB8D-40A4-A04C-A0A71938912F}" srcOrd="0" destOrd="1" presId="urn:microsoft.com/office/officeart/2005/8/layout/vList2"/>
    <dgm:cxn modelId="{1A628E7A-6AF4-4952-B7FE-183FDDFB9288}" type="presOf" srcId="{00440731-33AB-4C4F-94D1-50D4C6274A88}" destId="{A5FBE08D-79B3-472A-A208-B83172711F49}" srcOrd="0" destOrd="0" presId="urn:microsoft.com/office/officeart/2005/8/layout/vList2"/>
    <dgm:cxn modelId="{3D21AD8F-7E8E-43D3-A52A-3414E937EBCD}" srcId="{7CF44ABA-288C-457B-9409-936C63742BAA}" destId="{00B8FB97-41EF-417B-B116-F5FE5C38F2D4}" srcOrd="1" destOrd="0" parTransId="{3091121A-2132-40A6-80F8-7163309BC98E}" sibTransId="{11EAA215-6387-4940-8FCD-9B8F4A15B0B7}"/>
    <dgm:cxn modelId="{4274E08F-1804-4FBD-B80B-C2D77EB09451}" type="presOf" srcId="{E230DDD5-8D46-46C4-8991-AD8DA432D7F4}" destId="{37BC599E-BB8D-40A4-A04C-A0A71938912F}" srcOrd="0" destOrd="3" presId="urn:microsoft.com/office/officeart/2005/8/layout/vList2"/>
    <dgm:cxn modelId="{333D8CB8-C397-4545-BB17-488D634B68B5}" srcId="{00B8FB97-41EF-417B-B116-F5FE5C38F2D4}" destId="{773CCDB8-B0AF-43B1-B5A0-793DC267EF50}" srcOrd="2" destOrd="0" parTransId="{E06EBEDD-0F2F-4780-90F0-17F25CA112E5}" sibTransId="{B42BD72D-B3B5-42DF-B5B7-DD0F629C5E95}"/>
    <dgm:cxn modelId="{162421C1-9DBC-4D4F-BC96-BF5F632A7FF6}" type="presOf" srcId="{00B8FB97-41EF-417B-B116-F5FE5C38F2D4}" destId="{4A5A2D82-CA8C-42F1-A676-42BDF25EE1AD}" srcOrd="0" destOrd="0" presId="urn:microsoft.com/office/officeart/2005/8/layout/vList2"/>
    <dgm:cxn modelId="{11CB73C4-2D8E-41EC-9A76-6F2FBB3261D2}" srcId="{7CF44ABA-288C-457B-9409-936C63742BAA}" destId="{148B9968-1EC9-4B5A-8E2D-6BA3185E58E1}" srcOrd="0" destOrd="0" parTransId="{6D5DBF2C-E735-4066-A83E-2D223D383927}" sibTransId="{9C7B8CAE-7CED-4FDF-A9D1-9849F6BA7CCD}"/>
    <dgm:cxn modelId="{F49444C8-DBD1-432D-9B97-1DC6F162E6FA}" srcId="{148B9968-1EC9-4B5A-8E2D-6BA3185E58E1}" destId="{00440731-33AB-4C4F-94D1-50D4C6274A88}" srcOrd="0" destOrd="0" parTransId="{CDC32BC2-9F08-4690-8CF7-017DF2E3B18E}" sibTransId="{03E293A5-C826-4C4E-BA38-0A5C2203375F}"/>
    <dgm:cxn modelId="{80A9E2CB-C692-445E-870E-73BB55ED3173}" type="presOf" srcId="{773CCDB8-B0AF-43B1-B5A0-793DC267EF50}" destId="{37BC599E-BB8D-40A4-A04C-A0A71938912F}" srcOrd="0" destOrd="2" presId="urn:microsoft.com/office/officeart/2005/8/layout/vList2"/>
    <dgm:cxn modelId="{90DC2DCE-3E4C-4659-B256-34B03BD102A5}" type="presOf" srcId="{BB44D29A-4914-4ED0-AD16-6393A2767FBA}" destId="{37BC599E-BB8D-40A4-A04C-A0A71938912F}" srcOrd="0" destOrd="0" presId="urn:microsoft.com/office/officeart/2005/8/layout/vList2"/>
    <dgm:cxn modelId="{5489EFD7-59A4-4BEE-B876-AA2FCE0E5251}" type="presOf" srcId="{148B9968-1EC9-4B5A-8E2D-6BA3185E58E1}" destId="{C5030288-D29D-41D2-962F-34C0B9AC91C2}" srcOrd="0" destOrd="0" presId="urn:microsoft.com/office/officeart/2005/8/layout/vList2"/>
    <dgm:cxn modelId="{24F9E7F6-A3F8-4DF9-96C4-06125BC20FFD}" srcId="{00B8FB97-41EF-417B-B116-F5FE5C38F2D4}" destId="{7D604759-2F15-446E-A381-CD1184083A72}" srcOrd="1" destOrd="0" parTransId="{86C19685-DB7F-4700-84E0-90C8D84E5FD1}" sibTransId="{7B7269B3-5872-4CA0-B8C8-1EB4F868A202}"/>
    <dgm:cxn modelId="{8E0C8BFC-1E16-4EEC-86C2-681C6F98B977}" type="presOf" srcId="{7CF44ABA-288C-457B-9409-936C63742BAA}" destId="{0C39B73D-65AF-4C4D-B8C8-CB0C79BDCE6F}" srcOrd="0" destOrd="0" presId="urn:microsoft.com/office/officeart/2005/8/layout/vList2"/>
    <dgm:cxn modelId="{438295AA-0D26-40BB-BE2D-F6AB461D341A}" type="presParOf" srcId="{0C39B73D-65AF-4C4D-B8C8-CB0C79BDCE6F}" destId="{C5030288-D29D-41D2-962F-34C0B9AC91C2}" srcOrd="0" destOrd="0" presId="urn:microsoft.com/office/officeart/2005/8/layout/vList2"/>
    <dgm:cxn modelId="{DEFF84A8-67C5-44F7-9BD8-E5481C21BF2B}" type="presParOf" srcId="{0C39B73D-65AF-4C4D-B8C8-CB0C79BDCE6F}" destId="{A5FBE08D-79B3-472A-A208-B83172711F49}" srcOrd="1" destOrd="0" presId="urn:microsoft.com/office/officeart/2005/8/layout/vList2"/>
    <dgm:cxn modelId="{8DF79751-399E-4B76-87BC-1B0A2B2B1CEB}" type="presParOf" srcId="{0C39B73D-65AF-4C4D-B8C8-CB0C79BDCE6F}" destId="{4A5A2D82-CA8C-42F1-A676-42BDF25EE1AD}" srcOrd="2" destOrd="0" presId="urn:microsoft.com/office/officeart/2005/8/layout/vList2"/>
    <dgm:cxn modelId="{C97E0470-E8ED-4A7E-A125-7233F78EFD79}" type="presParOf" srcId="{0C39B73D-65AF-4C4D-B8C8-CB0C79BDCE6F}" destId="{37BC599E-BB8D-40A4-A04C-A0A71938912F}"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366006-108A-429F-924A-AF2EF8FCA8E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E1E5E43C-4D35-4D5F-94CF-1C0B2384BA13}">
      <dgm:prSet phldrT="[Text]"/>
      <dgm:spPr/>
      <dgm:t>
        <a:bodyPr/>
        <a:lstStyle/>
        <a:p>
          <a:r>
            <a:rPr lang="en-GB" dirty="0"/>
            <a:t>Exit interviews</a:t>
          </a:r>
        </a:p>
      </dgm:t>
    </dgm:pt>
    <dgm:pt modelId="{F1354CF4-DE3A-4C05-9EEA-033CBBC05137}" type="parTrans" cxnId="{3421D725-C46F-4F81-8BD5-863909BE1808}">
      <dgm:prSet/>
      <dgm:spPr/>
      <dgm:t>
        <a:bodyPr/>
        <a:lstStyle/>
        <a:p>
          <a:endParaRPr lang="en-GB"/>
        </a:p>
      </dgm:t>
    </dgm:pt>
    <dgm:pt modelId="{1CD32730-F6FB-41E4-8F17-415592F212FF}" type="sibTrans" cxnId="{3421D725-C46F-4F81-8BD5-863909BE1808}">
      <dgm:prSet/>
      <dgm:spPr/>
      <dgm:t>
        <a:bodyPr/>
        <a:lstStyle/>
        <a:p>
          <a:endParaRPr lang="en-GB"/>
        </a:p>
      </dgm:t>
    </dgm:pt>
    <dgm:pt modelId="{45096350-2613-4BC5-8498-90AAE23450E6}">
      <dgm:prSet phldrT="[Text]" custT="1"/>
      <dgm:spPr/>
      <dgm:t>
        <a:bodyPr/>
        <a:lstStyle/>
        <a:p>
          <a:r>
            <a:rPr lang="en-GB" sz="1800" dirty="0"/>
            <a:t>Discussion with employee leaving</a:t>
          </a:r>
        </a:p>
      </dgm:t>
    </dgm:pt>
    <dgm:pt modelId="{B1284B15-E680-4FCC-9993-2B5F93B02B1C}" type="parTrans" cxnId="{16AB7BBB-D8E4-4F20-AAAE-1AC5D1AF4CBB}">
      <dgm:prSet/>
      <dgm:spPr/>
      <dgm:t>
        <a:bodyPr/>
        <a:lstStyle/>
        <a:p>
          <a:endParaRPr lang="en-GB"/>
        </a:p>
      </dgm:t>
    </dgm:pt>
    <dgm:pt modelId="{78CEDECF-E31C-40FE-878B-C426F04C07A5}" type="sibTrans" cxnId="{16AB7BBB-D8E4-4F20-AAAE-1AC5D1AF4CBB}">
      <dgm:prSet/>
      <dgm:spPr/>
      <dgm:t>
        <a:bodyPr/>
        <a:lstStyle/>
        <a:p>
          <a:endParaRPr lang="en-GB"/>
        </a:p>
      </dgm:t>
    </dgm:pt>
    <dgm:pt modelId="{05AAFC66-5E20-4061-82F9-2BC213A440A4}">
      <dgm:prSet phldrT="[Text]" custT="1"/>
      <dgm:spPr/>
      <dgm:t>
        <a:bodyPr/>
        <a:lstStyle/>
        <a:p>
          <a:r>
            <a:rPr lang="en-GB" sz="1800" dirty="0"/>
            <a:t>Establish main reason for leaving</a:t>
          </a:r>
        </a:p>
      </dgm:t>
    </dgm:pt>
    <dgm:pt modelId="{21E2689D-5BC3-45FB-9323-240816B5711A}" type="parTrans" cxnId="{D3C21E22-3A59-4F8D-9104-320AAEBA30FE}">
      <dgm:prSet/>
      <dgm:spPr/>
      <dgm:t>
        <a:bodyPr/>
        <a:lstStyle/>
        <a:p>
          <a:endParaRPr lang="en-GB"/>
        </a:p>
      </dgm:t>
    </dgm:pt>
    <dgm:pt modelId="{BC16CCF7-0272-4793-B931-CD2ACC5766F9}" type="sibTrans" cxnId="{D3C21E22-3A59-4F8D-9104-320AAEBA30FE}">
      <dgm:prSet/>
      <dgm:spPr/>
      <dgm:t>
        <a:bodyPr/>
        <a:lstStyle/>
        <a:p>
          <a:endParaRPr lang="en-GB"/>
        </a:p>
      </dgm:t>
    </dgm:pt>
    <dgm:pt modelId="{F8A48A17-B239-4C6D-A90D-2A25D7FE28FC}">
      <dgm:prSet phldrT="[Text]"/>
      <dgm:spPr/>
      <dgm:t>
        <a:bodyPr/>
        <a:lstStyle/>
        <a:p>
          <a:r>
            <a:rPr lang="en-GB" dirty="0"/>
            <a:t>Staff Attitude surveys</a:t>
          </a:r>
        </a:p>
      </dgm:t>
    </dgm:pt>
    <dgm:pt modelId="{36C16DDA-451A-4B7C-B706-7E3B46F9B6B3}" type="parTrans" cxnId="{5A99FF7E-92C8-4C01-B93E-FD7BFCF8A786}">
      <dgm:prSet/>
      <dgm:spPr/>
      <dgm:t>
        <a:bodyPr/>
        <a:lstStyle/>
        <a:p>
          <a:endParaRPr lang="en-GB"/>
        </a:p>
      </dgm:t>
    </dgm:pt>
    <dgm:pt modelId="{F09DAC50-7F31-44FC-8CA9-585B1505A0FE}" type="sibTrans" cxnId="{5A99FF7E-92C8-4C01-B93E-FD7BFCF8A786}">
      <dgm:prSet/>
      <dgm:spPr/>
      <dgm:t>
        <a:bodyPr/>
        <a:lstStyle/>
        <a:p>
          <a:endParaRPr lang="en-GB"/>
        </a:p>
      </dgm:t>
    </dgm:pt>
    <dgm:pt modelId="{F45A750F-1DB6-4A4D-ACBE-73DF19C11245}">
      <dgm:prSet phldrT="[Text]" custT="1"/>
      <dgm:spPr/>
      <dgm:t>
        <a:bodyPr/>
        <a:lstStyle/>
        <a:p>
          <a:r>
            <a:rPr lang="en-GB" sz="1800" dirty="0"/>
            <a:t>Gauge morale and pick up issues</a:t>
          </a:r>
        </a:p>
      </dgm:t>
    </dgm:pt>
    <dgm:pt modelId="{72913C95-17BB-463C-A4F1-0CFEEA0131EC}" type="parTrans" cxnId="{A8AFE4C6-5353-4B9D-B47B-4E9D68095EDC}">
      <dgm:prSet/>
      <dgm:spPr/>
      <dgm:t>
        <a:bodyPr/>
        <a:lstStyle/>
        <a:p>
          <a:endParaRPr lang="en-GB"/>
        </a:p>
      </dgm:t>
    </dgm:pt>
    <dgm:pt modelId="{B753E4A2-A5AA-4B40-82EC-0BE4C58A1FDD}" type="sibTrans" cxnId="{A8AFE4C6-5353-4B9D-B47B-4E9D68095EDC}">
      <dgm:prSet/>
      <dgm:spPr/>
      <dgm:t>
        <a:bodyPr/>
        <a:lstStyle/>
        <a:p>
          <a:endParaRPr lang="en-GB"/>
        </a:p>
      </dgm:t>
    </dgm:pt>
    <dgm:pt modelId="{18D99BB5-D567-4C72-A340-C130312DF0C1}">
      <dgm:prSet phldrT="[Text]" custT="1"/>
      <dgm:spPr/>
      <dgm:t>
        <a:bodyPr/>
        <a:lstStyle/>
        <a:p>
          <a:r>
            <a:rPr lang="en-GB" sz="1800" dirty="0"/>
            <a:t>Whole workforce or business areas/job groups</a:t>
          </a:r>
        </a:p>
      </dgm:t>
    </dgm:pt>
    <dgm:pt modelId="{48B0C532-2632-4C0D-9A31-3554314986D3}" type="parTrans" cxnId="{54FC50AF-3574-4596-9E50-4072EF03BE5A}">
      <dgm:prSet/>
      <dgm:spPr/>
      <dgm:t>
        <a:bodyPr/>
        <a:lstStyle/>
        <a:p>
          <a:endParaRPr lang="en-GB"/>
        </a:p>
      </dgm:t>
    </dgm:pt>
    <dgm:pt modelId="{C804B108-9A68-479B-8519-306C4A8F9DFF}" type="sibTrans" cxnId="{54FC50AF-3574-4596-9E50-4072EF03BE5A}">
      <dgm:prSet/>
      <dgm:spPr/>
      <dgm:t>
        <a:bodyPr/>
        <a:lstStyle/>
        <a:p>
          <a:endParaRPr lang="en-GB"/>
        </a:p>
      </dgm:t>
    </dgm:pt>
    <dgm:pt modelId="{7837D75C-8D8B-4242-A43C-48E7B68113E9}">
      <dgm:prSet phldrT="[Text]"/>
      <dgm:spPr/>
      <dgm:t>
        <a:bodyPr/>
        <a:lstStyle/>
        <a:p>
          <a:r>
            <a:rPr lang="en-GB" dirty="0"/>
            <a:t>Surveys of former employees</a:t>
          </a:r>
        </a:p>
      </dgm:t>
    </dgm:pt>
    <dgm:pt modelId="{6D6A9B29-7A52-4004-9310-2C7D7245ED39}" type="parTrans" cxnId="{BDE62909-48CA-42AB-8B98-2A2E81B43EB0}">
      <dgm:prSet/>
      <dgm:spPr/>
      <dgm:t>
        <a:bodyPr/>
        <a:lstStyle/>
        <a:p>
          <a:endParaRPr lang="en-GB"/>
        </a:p>
      </dgm:t>
    </dgm:pt>
    <dgm:pt modelId="{FD937C62-03A2-4EBC-BA7F-72567A2DC0F9}" type="sibTrans" cxnId="{BDE62909-48CA-42AB-8B98-2A2E81B43EB0}">
      <dgm:prSet/>
      <dgm:spPr/>
      <dgm:t>
        <a:bodyPr/>
        <a:lstStyle/>
        <a:p>
          <a:endParaRPr lang="en-GB"/>
        </a:p>
      </dgm:t>
    </dgm:pt>
    <dgm:pt modelId="{D5D59047-E358-4F0C-8644-8DA57D096110}">
      <dgm:prSet phldrT="[Text]"/>
      <dgm:spPr/>
      <dgm:t>
        <a:bodyPr/>
        <a:lstStyle/>
        <a:p>
          <a:r>
            <a:rPr lang="en-GB" dirty="0"/>
            <a:t>Weeks or months after they have left</a:t>
          </a:r>
        </a:p>
      </dgm:t>
    </dgm:pt>
    <dgm:pt modelId="{1C7E6929-F017-494C-B45F-786A0A593B58}" type="parTrans" cxnId="{493710C7-48FB-48F2-8AF1-1EF646DE23AD}">
      <dgm:prSet/>
      <dgm:spPr/>
      <dgm:t>
        <a:bodyPr/>
        <a:lstStyle/>
        <a:p>
          <a:endParaRPr lang="en-GB"/>
        </a:p>
      </dgm:t>
    </dgm:pt>
    <dgm:pt modelId="{B4CCF2A5-F6E8-44F0-A503-31979A36C056}" type="sibTrans" cxnId="{493710C7-48FB-48F2-8AF1-1EF646DE23AD}">
      <dgm:prSet/>
      <dgm:spPr/>
      <dgm:t>
        <a:bodyPr/>
        <a:lstStyle/>
        <a:p>
          <a:endParaRPr lang="en-GB"/>
        </a:p>
      </dgm:t>
    </dgm:pt>
    <dgm:pt modelId="{036B1055-E404-43FE-A203-51E464BBB5EA}">
      <dgm:prSet phldrT="[Text]"/>
      <dgm:spPr/>
      <dgm:t>
        <a:bodyPr/>
        <a:lstStyle/>
        <a:p>
          <a:r>
            <a:rPr lang="en-GB" dirty="0"/>
            <a:t>More considered response on reason for leaving</a:t>
          </a:r>
        </a:p>
      </dgm:t>
    </dgm:pt>
    <dgm:pt modelId="{07C9776A-4062-461A-9073-126A1CA1DD44}" type="parTrans" cxnId="{B4CB8043-A79A-4BF7-83A4-1738AE02BACF}">
      <dgm:prSet/>
      <dgm:spPr/>
      <dgm:t>
        <a:bodyPr/>
        <a:lstStyle/>
        <a:p>
          <a:endParaRPr lang="en-GB"/>
        </a:p>
      </dgm:t>
    </dgm:pt>
    <dgm:pt modelId="{04B999E6-16D7-4F21-837D-13D089F933F9}" type="sibTrans" cxnId="{B4CB8043-A79A-4BF7-83A4-1738AE02BACF}">
      <dgm:prSet/>
      <dgm:spPr/>
      <dgm:t>
        <a:bodyPr/>
        <a:lstStyle/>
        <a:p>
          <a:endParaRPr lang="en-GB"/>
        </a:p>
      </dgm:t>
    </dgm:pt>
    <dgm:pt modelId="{CB22CDBA-7A29-4BDC-8BF1-27DE9EB87264}">
      <dgm:prSet phldrT="[Text]" custT="1"/>
      <dgm:spPr/>
      <dgm:t>
        <a:bodyPr/>
        <a:lstStyle/>
        <a:p>
          <a:r>
            <a:rPr lang="en-GB" sz="1800" dirty="0"/>
            <a:t>See if could prevent resignation </a:t>
          </a:r>
        </a:p>
      </dgm:t>
    </dgm:pt>
    <dgm:pt modelId="{87FD4773-2795-453C-AC4E-6D3CF3148685}" type="parTrans" cxnId="{051740F8-2B38-494A-B16F-E6F2C1430886}">
      <dgm:prSet/>
      <dgm:spPr/>
      <dgm:t>
        <a:bodyPr/>
        <a:lstStyle/>
        <a:p>
          <a:endParaRPr lang="en-GB"/>
        </a:p>
      </dgm:t>
    </dgm:pt>
    <dgm:pt modelId="{062F2373-9953-4B7E-B0E6-CFBDBD7A5905}" type="sibTrans" cxnId="{051740F8-2B38-494A-B16F-E6F2C1430886}">
      <dgm:prSet/>
      <dgm:spPr/>
      <dgm:t>
        <a:bodyPr/>
        <a:lstStyle/>
        <a:p>
          <a:endParaRPr lang="en-GB"/>
        </a:p>
      </dgm:t>
    </dgm:pt>
    <dgm:pt modelId="{6DC527D9-7B88-47B7-8B9D-594AC85485AA}">
      <dgm:prSet phldrT="[Text]" custT="1"/>
      <dgm:spPr/>
      <dgm:t>
        <a:bodyPr/>
        <a:lstStyle/>
        <a:p>
          <a:r>
            <a:rPr lang="en-GB" sz="1800" dirty="0"/>
            <a:t>Employees will not always give true reason</a:t>
          </a:r>
        </a:p>
      </dgm:t>
    </dgm:pt>
    <dgm:pt modelId="{DB80139C-7DCA-493F-B0A3-6C3461ADC74D}" type="parTrans" cxnId="{BDE143CF-8E37-4083-8149-75BCEEC600BE}">
      <dgm:prSet/>
      <dgm:spPr/>
      <dgm:t>
        <a:bodyPr/>
        <a:lstStyle/>
        <a:p>
          <a:endParaRPr lang="en-GB"/>
        </a:p>
      </dgm:t>
    </dgm:pt>
    <dgm:pt modelId="{2183453C-3BD5-4061-9414-0C492BA015A3}" type="sibTrans" cxnId="{BDE143CF-8E37-4083-8149-75BCEEC600BE}">
      <dgm:prSet/>
      <dgm:spPr/>
      <dgm:t>
        <a:bodyPr/>
        <a:lstStyle/>
        <a:p>
          <a:endParaRPr lang="en-GB"/>
        </a:p>
      </dgm:t>
    </dgm:pt>
    <dgm:pt modelId="{078F5DBD-97F7-4FA8-8176-EC4D8FB6F76F}">
      <dgm:prSet phldrT="[Text]" custT="1"/>
      <dgm:spPr/>
      <dgm:t>
        <a:bodyPr/>
        <a:lstStyle/>
        <a:p>
          <a:r>
            <a:rPr lang="en-GB" sz="1800" dirty="0"/>
            <a:t>Anonymous</a:t>
          </a:r>
        </a:p>
      </dgm:t>
    </dgm:pt>
    <dgm:pt modelId="{A5C44F90-A1FB-4C27-BC59-41446295EB26}" type="parTrans" cxnId="{67BC9614-859A-451C-8DEE-CF768992B3E8}">
      <dgm:prSet/>
      <dgm:spPr/>
      <dgm:t>
        <a:bodyPr/>
        <a:lstStyle/>
        <a:p>
          <a:endParaRPr lang="en-GB"/>
        </a:p>
      </dgm:t>
    </dgm:pt>
    <dgm:pt modelId="{9CCA9537-8E4A-4CB2-8FF0-BEBC905079C1}" type="sibTrans" cxnId="{67BC9614-859A-451C-8DEE-CF768992B3E8}">
      <dgm:prSet/>
      <dgm:spPr/>
      <dgm:t>
        <a:bodyPr/>
        <a:lstStyle/>
        <a:p>
          <a:endParaRPr lang="en-GB"/>
        </a:p>
      </dgm:t>
    </dgm:pt>
    <dgm:pt modelId="{DF140BAD-C379-4F36-A34C-2835C45FBFF1}">
      <dgm:prSet phldrT="[Text]" custT="1"/>
      <dgm:spPr/>
      <dgm:t>
        <a:bodyPr/>
        <a:lstStyle/>
        <a:p>
          <a:r>
            <a:rPr lang="en-GB" sz="1800" dirty="0"/>
            <a:t>Hard to establish what impacts turnover</a:t>
          </a:r>
        </a:p>
      </dgm:t>
    </dgm:pt>
    <dgm:pt modelId="{A12DC870-FECD-44C6-8E29-69573BBCD700}" type="parTrans" cxnId="{A61C6717-5485-4E43-BCA6-4E622B8796F1}">
      <dgm:prSet/>
      <dgm:spPr/>
      <dgm:t>
        <a:bodyPr/>
        <a:lstStyle/>
        <a:p>
          <a:endParaRPr lang="en-GB"/>
        </a:p>
      </dgm:t>
    </dgm:pt>
    <dgm:pt modelId="{02E9A663-1951-420B-A90E-DB0EF1B75B47}" type="sibTrans" cxnId="{A61C6717-5485-4E43-BCA6-4E622B8796F1}">
      <dgm:prSet/>
      <dgm:spPr/>
      <dgm:t>
        <a:bodyPr/>
        <a:lstStyle/>
        <a:p>
          <a:endParaRPr lang="en-GB"/>
        </a:p>
      </dgm:t>
    </dgm:pt>
    <dgm:pt modelId="{1002566C-C164-45BA-A9BD-6BA3E75405A8}">
      <dgm:prSet phldrT="[Text]"/>
      <dgm:spPr/>
      <dgm:t>
        <a:bodyPr/>
        <a:lstStyle/>
        <a:p>
          <a:r>
            <a:rPr lang="en-GB" dirty="0"/>
            <a:t>Confidential/Independent </a:t>
          </a:r>
        </a:p>
      </dgm:t>
    </dgm:pt>
    <dgm:pt modelId="{8844DF35-BBC7-4A87-81E6-9A0AC2CD2172}" type="parTrans" cxnId="{AA4C8EF3-1D7D-45FE-9E63-0444648F0102}">
      <dgm:prSet/>
      <dgm:spPr/>
      <dgm:t>
        <a:bodyPr/>
        <a:lstStyle/>
        <a:p>
          <a:endParaRPr lang="en-GB"/>
        </a:p>
      </dgm:t>
    </dgm:pt>
    <dgm:pt modelId="{213EF8B2-1CA7-486D-A722-C8615332AEC2}" type="sibTrans" cxnId="{AA4C8EF3-1D7D-45FE-9E63-0444648F0102}">
      <dgm:prSet/>
      <dgm:spPr/>
      <dgm:t>
        <a:bodyPr/>
        <a:lstStyle/>
        <a:p>
          <a:endParaRPr lang="en-GB"/>
        </a:p>
      </dgm:t>
    </dgm:pt>
    <dgm:pt modelId="{F908F7E4-8DC8-447D-8378-61D0EF3911C5}" type="pres">
      <dgm:prSet presAssocID="{13366006-108A-429F-924A-AF2EF8FCA8E6}" presName="Name0" presStyleCnt="0">
        <dgm:presLayoutVars>
          <dgm:dir/>
          <dgm:animLvl val="lvl"/>
          <dgm:resizeHandles val="exact"/>
        </dgm:presLayoutVars>
      </dgm:prSet>
      <dgm:spPr/>
    </dgm:pt>
    <dgm:pt modelId="{B1315FA4-4198-4420-9E0B-11D4EA9D2835}" type="pres">
      <dgm:prSet presAssocID="{E1E5E43C-4D35-4D5F-94CF-1C0B2384BA13}" presName="linNode" presStyleCnt="0"/>
      <dgm:spPr/>
    </dgm:pt>
    <dgm:pt modelId="{D90D1E09-DD7D-45FB-841B-78E57F49C0A9}" type="pres">
      <dgm:prSet presAssocID="{E1E5E43C-4D35-4D5F-94CF-1C0B2384BA13}" presName="parentText" presStyleLbl="node1" presStyleIdx="0" presStyleCnt="3">
        <dgm:presLayoutVars>
          <dgm:chMax val="1"/>
          <dgm:bulletEnabled val="1"/>
        </dgm:presLayoutVars>
      </dgm:prSet>
      <dgm:spPr/>
    </dgm:pt>
    <dgm:pt modelId="{37BD025F-F138-4310-9F67-47643091BB6F}" type="pres">
      <dgm:prSet presAssocID="{E1E5E43C-4D35-4D5F-94CF-1C0B2384BA13}" presName="descendantText" presStyleLbl="alignAccFollowNode1" presStyleIdx="0" presStyleCnt="3">
        <dgm:presLayoutVars>
          <dgm:bulletEnabled val="1"/>
        </dgm:presLayoutVars>
      </dgm:prSet>
      <dgm:spPr/>
    </dgm:pt>
    <dgm:pt modelId="{68AB48F3-9859-4B82-B140-BB5250F52B87}" type="pres">
      <dgm:prSet presAssocID="{1CD32730-F6FB-41E4-8F17-415592F212FF}" presName="sp" presStyleCnt="0"/>
      <dgm:spPr/>
    </dgm:pt>
    <dgm:pt modelId="{9A50C685-F792-4EC8-A703-6F2CBBAAB07A}" type="pres">
      <dgm:prSet presAssocID="{F8A48A17-B239-4C6D-A90D-2A25D7FE28FC}" presName="linNode" presStyleCnt="0"/>
      <dgm:spPr/>
    </dgm:pt>
    <dgm:pt modelId="{575B182C-44B3-4F74-BC99-F9837B2DADFE}" type="pres">
      <dgm:prSet presAssocID="{F8A48A17-B239-4C6D-A90D-2A25D7FE28FC}" presName="parentText" presStyleLbl="node1" presStyleIdx="1" presStyleCnt="3">
        <dgm:presLayoutVars>
          <dgm:chMax val="1"/>
          <dgm:bulletEnabled val="1"/>
        </dgm:presLayoutVars>
      </dgm:prSet>
      <dgm:spPr/>
    </dgm:pt>
    <dgm:pt modelId="{2939ED38-241D-4730-850C-95E3FB292889}" type="pres">
      <dgm:prSet presAssocID="{F8A48A17-B239-4C6D-A90D-2A25D7FE28FC}" presName="descendantText" presStyleLbl="alignAccFollowNode1" presStyleIdx="1" presStyleCnt="3">
        <dgm:presLayoutVars>
          <dgm:bulletEnabled val="1"/>
        </dgm:presLayoutVars>
      </dgm:prSet>
      <dgm:spPr/>
    </dgm:pt>
    <dgm:pt modelId="{2CBA7C8D-233E-4EC3-B687-F00EF2E1B308}" type="pres">
      <dgm:prSet presAssocID="{F09DAC50-7F31-44FC-8CA9-585B1505A0FE}" presName="sp" presStyleCnt="0"/>
      <dgm:spPr/>
    </dgm:pt>
    <dgm:pt modelId="{38C9BC31-F1F1-4E8E-9A78-75854F1F678C}" type="pres">
      <dgm:prSet presAssocID="{7837D75C-8D8B-4242-A43C-48E7B68113E9}" presName="linNode" presStyleCnt="0"/>
      <dgm:spPr/>
    </dgm:pt>
    <dgm:pt modelId="{A4AD5DAE-40A1-467D-8C6F-35AC8D69CD1B}" type="pres">
      <dgm:prSet presAssocID="{7837D75C-8D8B-4242-A43C-48E7B68113E9}" presName="parentText" presStyleLbl="node1" presStyleIdx="2" presStyleCnt="3">
        <dgm:presLayoutVars>
          <dgm:chMax val="1"/>
          <dgm:bulletEnabled val="1"/>
        </dgm:presLayoutVars>
      </dgm:prSet>
      <dgm:spPr/>
    </dgm:pt>
    <dgm:pt modelId="{11A58941-0243-41F6-8AD7-13CDE57079B5}" type="pres">
      <dgm:prSet presAssocID="{7837D75C-8D8B-4242-A43C-48E7B68113E9}" presName="descendantText" presStyleLbl="alignAccFollowNode1" presStyleIdx="2" presStyleCnt="3">
        <dgm:presLayoutVars>
          <dgm:bulletEnabled val="1"/>
        </dgm:presLayoutVars>
      </dgm:prSet>
      <dgm:spPr/>
    </dgm:pt>
  </dgm:ptLst>
  <dgm:cxnLst>
    <dgm:cxn modelId="{51A5D501-39FF-4D1A-8CC6-6EF0CA66F809}" type="presOf" srcId="{13366006-108A-429F-924A-AF2EF8FCA8E6}" destId="{F908F7E4-8DC8-447D-8378-61D0EF3911C5}" srcOrd="0" destOrd="0" presId="urn:microsoft.com/office/officeart/2005/8/layout/vList5"/>
    <dgm:cxn modelId="{BDE62909-48CA-42AB-8B98-2A2E81B43EB0}" srcId="{13366006-108A-429F-924A-AF2EF8FCA8E6}" destId="{7837D75C-8D8B-4242-A43C-48E7B68113E9}" srcOrd="2" destOrd="0" parTransId="{6D6A9B29-7A52-4004-9310-2C7D7245ED39}" sibTransId="{FD937C62-03A2-4EBC-BA7F-72567A2DC0F9}"/>
    <dgm:cxn modelId="{67BC9614-859A-451C-8DEE-CF768992B3E8}" srcId="{F8A48A17-B239-4C6D-A90D-2A25D7FE28FC}" destId="{078F5DBD-97F7-4FA8-8176-EC4D8FB6F76F}" srcOrd="2" destOrd="0" parTransId="{A5C44F90-A1FB-4C27-BC59-41446295EB26}" sibTransId="{9CCA9537-8E4A-4CB2-8FF0-BEBC905079C1}"/>
    <dgm:cxn modelId="{A61C6717-5485-4E43-BCA6-4E622B8796F1}" srcId="{F8A48A17-B239-4C6D-A90D-2A25D7FE28FC}" destId="{DF140BAD-C379-4F36-A34C-2835C45FBFF1}" srcOrd="3" destOrd="0" parTransId="{A12DC870-FECD-44C6-8E29-69573BBCD700}" sibTransId="{02E9A663-1951-420B-A90E-DB0EF1B75B47}"/>
    <dgm:cxn modelId="{8C841E20-6AB2-4942-8451-2AC956B5EF65}" type="presOf" srcId="{1002566C-C164-45BA-A9BD-6BA3E75405A8}" destId="{11A58941-0243-41F6-8AD7-13CDE57079B5}" srcOrd="0" destOrd="2" presId="urn:microsoft.com/office/officeart/2005/8/layout/vList5"/>
    <dgm:cxn modelId="{D3C21E22-3A59-4F8D-9104-320AAEBA30FE}" srcId="{E1E5E43C-4D35-4D5F-94CF-1C0B2384BA13}" destId="{05AAFC66-5E20-4061-82F9-2BC213A440A4}" srcOrd="1" destOrd="0" parTransId="{21E2689D-5BC3-45FB-9323-240816B5711A}" sibTransId="{BC16CCF7-0272-4793-B931-CD2ACC5766F9}"/>
    <dgm:cxn modelId="{3421D725-C46F-4F81-8BD5-863909BE1808}" srcId="{13366006-108A-429F-924A-AF2EF8FCA8E6}" destId="{E1E5E43C-4D35-4D5F-94CF-1C0B2384BA13}" srcOrd="0" destOrd="0" parTransId="{F1354CF4-DE3A-4C05-9EEA-033CBBC05137}" sibTransId="{1CD32730-F6FB-41E4-8F17-415592F212FF}"/>
    <dgm:cxn modelId="{07734D42-BFB8-4DC3-9D32-44D04B0659B9}" type="presOf" srcId="{CB22CDBA-7A29-4BDC-8BF1-27DE9EB87264}" destId="{37BD025F-F138-4310-9F67-47643091BB6F}" srcOrd="0" destOrd="2" presId="urn:microsoft.com/office/officeart/2005/8/layout/vList5"/>
    <dgm:cxn modelId="{B4CB8043-A79A-4BF7-83A4-1738AE02BACF}" srcId="{7837D75C-8D8B-4242-A43C-48E7B68113E9}" destId="{036B1055-E404-43FE-A203-51E464BBB5EA}" srcOrd="1" destOrd="0" parTransId="{07C9776A-4062-461A-9073-126A1CA1DD44}" sibTransId="{04B999E6-16D7-4F21-837D-13D089F933F9}"/>
    <dgm:cxn modelId="{9A301D66-7A54-4CE0-8BD5-F14D2E7DF9EC}" type="presOf" srcId="{F8A48A17-B239-4C6D-A90D-2A25D7FE28FC}" destId="{575B182C-44B3-4F74-BC99-F9837B2DADFE}" srcOrd="0" destOrd="0" presId="urn:microsoft.com/office/officeart/2005/8/layout/vList5"/>
    <dgm:cxn modelId="{574F406F-A32C-4B45-921A-EEDDF77E6BB6}" type="presOf" srcId="{DF140BAD-C379-4F36-A34C-2835C45FBFF1}" destId="{2939ED38-241D-4730-850C-95E3FB292889}" srcOrd="0" destOrd="3" presId="urn:microsoft.com/office/officeart/2005/8/layout/vList5"/>
    <dgm:cxn modelId="{F5D0D75A-F235-4D74-8DAE-2F73E071A312}" type="presOf" srcId="{F45A750F-1DB6-4A4D-ACBE-73DF19C11245}" destId="{2939ED38-241D-4730-850C-95E3FB292889}" srcOrd="0" destOrd="0" presId="urn:microsoft.com/office/officeart/2005/8/layout/vList5"/>
    <dgm:cxn modelId="{F7598F7B-CD01-43EC-B3BE-41A20BE5DA83}" type="presOf" srcId="{7837D75C-8D8B-4242-A43C-48E7B68113E9}" destId="{A4AD5DAE-40A1-467D-8C6F-35AC8D69CD1B}" srcOrd="0" destOrd="0" presId="urn:microsoft.com/office/officeart/2005/8/layout/vList5"/>
    <dgm:cxn modelId="{5A99FF7E-92C8-4C01-B93E-FD7BFCF8A786}" srcId="{13366006-108A-429F-924A-AF2EF8FCA8E6}" destId="{F8A48A17-B239-4C6D-A90D-2A25D7FE28FC}" srcOrd="1" destOrd="0" parTransId="{36C16DDA-451A-4B7C-B706-7E3B46F9B6B3}" sibTransId="{F09DAC50-7F31-44FC-8CA9-585B1505A0FE}"/>
    <dgm:cxn modelId="{9B0EC48E-F5EF-4C57-910C-0B5C1AF098D9}" type="presOf" srcId="{078F5DBD-97F7-4FA8-8176-EC4D8FB6F76F}" destId="{2939ED38-241D-4730-850C-95E3FB292889}" srcOrd="0" destOrd="2" presId="urn:microsoft.com/office/officeart/2005/8/layout/vList5"/>
    <dgm:cxn modelId="{5DFC8D99-5C18-461A-A2A6-62982AC0F68E}" type="presOf" srcId="{D5D59047-E358-4F0C-8644-8DA57D096110}" destId="{11A58941-0243-41F6-8AD7-13CDE57079B5}" srcOrd="0" destOrd="0" presId="urn:microsoft.com/office/officeart/2005/8/layout/vList5"/>
    <dgm:cxn modelId="{49F1D69D-B83D-4552-AE55-B41D7426B2C5}" type="presOf" srcId="{6DC527D9-7B88-47B7-8B9D-594AC85485AA}" destId="{37BD025F-F138-4310-9F67-47643091BB6F}" srcOrd="0" destOrd="3" presId="urn:microsoft.com/office/officeart/2005/8/layout/vList5"/>
    <dgm:cxn modelId="{54FC50AF-3574-4596-9E50-4072EF03BE5A}" srcId="{F8A48A17-B239-4C6D-A90D-2A25D7FE28FC}" destId="{18D99BB5-D567-4C72-A340-C130312DF0C1}" srcOrd="1" destOrd="0" parTransId="{48B0C532-2632-4C0D-9A31-3554314986D3}" sibTransId="{C804B108-9A68-479B-8519-306C4A8F9DFF}"/>
    <dgm:cxn modelId="{9D1B49B8-9DE8-40E1-BF9F-550E1D44D7F2}" type="presOf" srcId="{E1E5E43C-4D35-4D5F-94CF-1C0B2384BA13}" destId="{D90D1E09-DD7D-45FB-841B-78E57F49C0A9}" srcOrd="0" destOrd="0" presId="urn:microsoft.com/office/officeart/2005/8/layout/vList5"/>
    <dgm:cxn modelId="{ADB30FB9-81D1-477A-98FD-CFA7DA80624A}" type="presOf" srcId="{05AAFC66-5E20-4061-82F9-2BC213A440A4}" destId="{37BD025F-F138-4310-9F67-47643091BB6F}" srcOrd="0" destOrd="1" presId="urn:microsoft.com/office/officeart/2005/8/layout/vList5"/>
    <dgm:cxn modelId="{16AB7BBB-D8E4-4F20-AAAE-1AC5D1AF4CBB}" srcId="{E1E5E43C-4D35-4D5F-94CF-1C0B2384BA13}" destId="{45096350-2613-4BC5-8498-90AAE23450E6}" srcOrd="0" destOrd="0" parTransId="{B1284B15-E680-4FCC-9993-2B5F93B02B1C}" sibTransId="{78CEDECF-E31C-40FE-878B-C426F04C07A5}"/>
    <dgm:cxn modelId="{A8AFE4C6-5353-4B9D-B47B-4E9D68095EDC}" srcId="{F8A48A17-B239-4C6D-A90D-2A25D7FE28FC}" destId="{F45A750F-1DB6-4A4D-ACBE-73DF19C11245}" srcOrd="0" destOrd="0" parTransId="{72913C95-17BB-463C-A4F1-0CFEEA0131EC}" sibTransId="{B753E4A2-A5AA-4B40-82EC-0BE4C58A1FDD}"/>
    <dgm:cxn modelId="{493710C7-48FB-48F2-8AF1-1EF646DE23AD}" srcId="{7837D75C-8D8B-4242-A43C-48E7B68113E9}" destId="{D5D59047-E358-4F0C-8644-8DA57D096110}" srcOrd="0" destOrd="0" parTransId="{1C7E6929-F017-494C-B45F-786A0A593B58}" sibTransId="{B4CCF2A5-F6E8-44F0-A503-31979A36C056}"/>
    <dgm:cxn modelId="{F01343CE-CB71-4A07-B394-83542580DEDD}" type="presOf" srcId="{45096350-2613-4BC5-8498-90AAE23450E6}" destId="{37BD025F-F138-4310-9F67-47643091BB6F}" srcOrd="0" destOrd="0" presId="urn:microsoft.com/office/officeart/2005/8/layout/vList5"/>
    <dgm:cxn modelId="{BDE143CF-8E37-4083-8149-75BCEEC600BE}" srcId="{E1E5E43C-4D35-4D5F-94CF-1C0B2384BA13}" destId="{6DC527D9-7B88-47B7-8B9D-594AC85485AA}" srcOrd="3" destOrd="0" parTransId="{DB80139C-7DCA-493F-B0A3-6C3461ADC74D}" sibTransId="{2183453C-3BD5-4061-9414-0C492BA015A3}"/>
    <dgm:cxn modelId="{29EC4BD9-7225-48F9-A048-244D17519B1E}" type="presOf" srcId="{036B1055-E404-43FE-A203-51E464BBB5EA}" destId="{11A58941-0243-41F6-8AD7-13CDE57079B5}" srcOrd="0" destOrd="1" presId="urn:microsoft.com/office/officeart/2005/8/layout/vList5"/>
    <dgm:cxn modelId="{AA4C8EF3-1D7D-45FE-9E63-0444648F0102}" srcId="{7837D75C-8D8B-4242-A43C-48E7B68113E9}" destId="{1002566C-C164-45BA-A9BD-6BA3E75405A8}" srcOrd="2" destOrd="0" parTransId="{8844DF35-BBC7-4A87-81E6-9A0AC2CD2172}" sibTransId="{213EF8B2-1CA7-486D-A722-C8615332AEC2}"/>
    <dgm:cxn modelId="{52CB69F5-8E3A-417C-A1AA-301AAD47D173}" type="presOf" srcId="{18D99BB5-D567-4C72-A340-C130312DF0C1}" destId="{2939ED38-241D-4730-850C-95E3FB292889}" srcOrd="0" destOrd="1" presId="urn:microsoft.com/office/officeart/2005/8/layout/vList5"/>
    <dgm:cxn modelId="{051740F8-2B38-494A-B16F-E6F2C1430886}" srcId="{E1E5E43C-4D35-4D5F-94CF-1C0B2384BA13}" destId="{CB22CDBA-7A29-4BDC-8BF1-27DE9EB87264}" srcOrd="2" destOrd="0" parTransId="{87FD4773-2795-453C-AC4E-6D3CF3148685}" sibTransId="{062F2373-9953-4B7E-B0E6-CFBDBD7A5905}"/>
    <dgm:cxn modelId="{5666542A-04ED-4519-A547-0F9F7D114663}" type="presParOf" srcId="{F908F7E4-8DC8-447D-8378-61D0EF3911C5}" destId="{B1315FA4-4198-4420-9E0B-11D4EA9D2835}" srcOrd="0" destOrd="0" presId="urn:microsoft.com/office/officeart/2005/8/layout/vList5"/>
    <dgm:cxn modelId="{72FC5CEC-0039-47D9-8C39-12B9BF697D7E}" type="presParOf" srcId="{B1315FA4-4198-4420-9E0B-11D4EA9D2835}" destId="{D90D1E09-DD7D-45FB-841B-78E57F49C0A9}" srcOrd="0" destOrd="0" presId="urn:microsoft.com/office/officeart/2005/8/layout/vList5"/>
    <dgm:cxn modelId="{7F8F2026-85A4-4E37-81A4-BBA3DFF9BD3E}" type="presParOf" srcId="{B1315FA4-4198-4420-9E0B-11D4EA9D2835}" destId="{37BD025F-F138-4310-9F67-47643091BB6F}" srcOrd="1" destOrd="0" presId="urn:microsoft.com/office/officeart/2005/8/layout/vList5"/>
    <dgm:cxn modelId="{20EDA68D-2C99-4E60-AB10-DB90689D24F3}" type="presParOf" srcId="{F908F7E4-8DC8-447D-8378-61D0EF3911C5}" destId="{68AB48F3-9859-4B82-B140-BB5250F52B87}" srcOrd="1" destOrd="0" presId="urn:microsoft.com/office/officeart/2005/8/layout/vList5"/>
    <dgm:cxn modelId="{28101488-87B5-48C8-AF30-9C78E84C9A07}" type="presParOf" srcId="{F908F7E4-8DC8-447D-8378-61D0EF3911C5}" destId="{9A50C685-F792-4EC8-A703-6F2CBBAAB07A}" srcOrd="2" destOrd="0" presId="urn:microsoft.com/office/officeart/2005/8/layout/vList5"/>
    <dgm:cxn modelId="{76FB734F-8950-42A9-9063-4D6665C8ADAD}" type="presParOf" srcId="{9A50C685-F792-4EC8-A703-6F2CBBAAB07A}" destId="{575B182C-44B3-4F74-BC99-F9837B2DADFE}" srcOrd="0" destOrd="0" presId="urn:microsoft.com/office/officeart/2005/8/layout/vList5"/>
    <dgm:cxn modelId="{DE61AB92-5F1B-4BE0-89DD-31C87EE33BF0}" type="presParOf" srcId="{9A50C685-F792-4EC8-A703-6F2CBBAAB07A}" destId="{2939ED38-241D-4730-850C-95E3FB292889}" srcOrd="1" destOrd="0" presId="urn:microsoft.com/office/officeart/2005/8/layout/vList5"/>
    <dgm:cxn modelId="{458AC015-EB94-4A27-B6CA-88374381E194}" type="presParOf" srcId="{F908F7E4-8DC8-447D-8378-61D0EF3911C5}" destId="{2CBA7C8D-233E-4EC3-B687-F00EF2E1B308}" srcOrd="3" destOrd="0" presId="urn:microsoft.com/office/officeart/2005/8/layout/vList5"/>
    <dgm:cxn modelId="{E877DB66-8D3D-41FC-A9CC-CF78F0658B26}" type="presParOf" srcId="{F908F7E4-8DC8-447D-8378-61D0EF3911C5}" destId="{38C9BC31-F1F1-4E8E-9A78-75854F1F678C}" srcOrd="4" destOrd="0" presId="urn:microsoft.com/office/officeart/2005/8/layout/vList5"/>
    <dgm:cxn modelId="{14CAE415-8A33-45F1-972A-3C15900798E4}" type="presParOf" srcId="{38C9BC31-F1F1-4E8E-9A78-75854F1F678C}" destId="{A4AD5DAE-40A1-467D-8C6F-35AC8D69CD1B}" srcOrd="0" destOrd="0" presId="urn:microsoft.com/office/officeart/2005/8/layout/vList5"/>
    <dgm:cxn modelId="{F9377B19-476D-4FB2-8E02-6466A6E1CCC9}" type="presParOf" srcId="{38C9BC31-F1F1-4E8E-9A78-75854F1F678C}" destId="{11A58941-0243-41F6-8AD7-13CDE57079B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D019303-52A5-415D-9353-E39FA915444B}"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A4A78054-37EE-49B3-AE9B-6CC92AADD791}">
      <dgm:prSet phldrT="[Text]" custT="1"/>
      <dgm:spPr/>
      <dgm:t>
        <a:bodyPr/>
        <a:lstStyle/>
        <a:p>
          <a:r>
            <a:rPr lang="en-GB" sz="3000" dirty="0"/>
            <a:t>Methods of Selection</a:t>
          </a:r>
        </a:p>
      </dgm:t>
    </dgm:pt>
    <dgm:pt modelId="{B32E34FA-315D-4D07-8077-A5E88BF33B2A}" type="parTrans" cxnId="{3C31DC77-3E18-4D17-BDD0-F20D97EA931E}">
      <dgm:prSet/>
      <dgm:spPr/>
      <dgm:t>
        <a:bodyPr/>
        <a:lstStyle/>
        <a:p>
          <a:endParaRPr lang="en-GB" sz="2800"/>
        </a:p>
      </dgm:t>
    </dgm:pt>
    <dgm:pt modelId="{6A47E932-5538-4EAE-818D-4393A33FD130}" type="sibTrans" cxnId="{3C31DC77-3E18-4D17-BDD0-F20D97EA931E}">
      <dgm:prSet/>
      <dgm:spPr/>
      <dgm:t>
        <a:bodyPr/>
        <a:lstStyle/>
        <a:p>
          <a:endParaRPr lang="en-GB" sz="2800"/>
        </a:p>
      </dgm:t>
    </dgm:pt>
    <dgm:pt modelId="{AAD933FB-0BE5-4212-8259-FA835FE3773A}">
      <dgm:prSet phldrT="[Text]" custT="1"/>
      <dgm:spPr/>
      <dgm:t>
        <a:bodyPr/>
        <a:lstStyle/>
        <a:p>
          <a:r>
            <a:rPr lang="en-GB" sz="2600" b="1" dirty="0"/>
            <a:t>Application procedures – </a:t>
          </a:r>
          <a:r>
            <a:rPr lang="en-GB" sz="2600" b="0" dirty="0"/>
            <a:t>Submit CV, application form</a:t>
          </a:r>
        </a:p>
      </dgm:t>
    </dgm:pt>
    <dgm:pt modelId="{97C1E3B4-23A1-4D1B-AE9E-205410E2AFF4}" type="parTrans" cxnId="{B1E11AB2-4562-4191-9462-13E6088B48D2}">
      <dgm:prSet/>
      <dgm:spPr/>
      <dgm:t>
        <a:bodyPr/>
        <a:lstStyle/>
        <a:p>
          <a:endParaRPr lang="en-GB" sz="2800"/>
        </a:p>
      </dgm:t>
    </dgm:pt>
    <dgm:pt modelId="{4EE4144E-E85E-4AE6-8318-B297994740F7}" type="sibTrans" cxnId="{B1E11AB2-4562-4191-9462-13E6088B48D2}">
      <dgm:prSet/>
      <dgm:spPr/>
      <dgm:t>
        <a:bodyPr/>
        <a:lstStyle/>
        <a:p>
          <a:endParaRPr lang="en-GB" sz="2800"/>
        </a:p>
      </dgm:t>
    </dgm:pt>
    <dgm:pt modelId="{7A8B2C33-F8F0-4B4A-B9F4-19A1058919A2}">
      <dgm:prSet phldrT="[Text]" custT="1"/>
      <dgm:spPr/>
      <dgm:t>
        <a:bodyPr/>
        <a:lstStyle/>
        <a:p>
          <a:r>
            <a:rPr lang="en-GB" sz="2600" b="1" dirty="0"/>
            <a:t>Interviews – </a:t>
          </a:r>
          <a:r>
            <a:rPr lang="en-GB" sz="2600" b="0" dirty="0"/>
            <a:t>telephone, one to one, panel, group</a:t>
          </a:r>
        </a:p>
      </dgm:t>
    </dgm:pt>
    <dgm:pt modelId="{CF9375CB-0740-4562-AE61-84D12C0CA23B}" type="parTrans" cxnId="{E2D8FEA6-F2DE-4BEC-ADCC-6E8CDC27C2CB}">
      <dgm:prSet/>
      <dgm:spPr/>
      <dgm:t>
        <a:bodyPr/>
        <a:lstStyle/>
        <a:p>
          <a:endParaRPr lang="en-GB" sz="2800"/>
        </a:p>
      </dgm:t>
    </dgm:pt>
    <dgm:pt modelId="{6B60B998-FEE4-4933-B8F6-2730140DA6B7}" type="sibTrans" cxnId="{E2D8FEA6-F2DE-4BEC-ADCC-6E8CDC27C2CB}">
      <dgm:prSet/>
      <dgm:spPr/>
      <dgm:t>
        <a:bodyPr/>
        <a:lstStyle/>
        <a:p>
          <a:endParaRPr lang="en-GB" sz="2800"/>
        </a:p>
      </dgm:t>
    </dgm:pt>
    <dgm:pt modelId="{12C7DF98-7C11-45D2-9077-01BA1566BAAF}">
      <dgm:prSet phldrT="[Text]" custT="1"/>
      <dgm:spPr/>
      <dgm:t>
        <a:bodyPr/>
        <a:lstStyle/>
        <a:p>
          <a:r>
            <a:rPr lang="en-GB" sz="2600" b="1" dirty="0"/>
            <a:t>Ability and personality tests </a:t>
          </a:r>
          <a:r>
            <a:rPr lang="en-GB" sz="2600" dirty="0"/>
            <a:t>– IQ, literacy and numeracy, job specific, personality questionnaires</a:t>
          </a:r>
        </a:p>
      </dgm:t>
    </dgm:pt>
    <dgm:pt modelId="{A50BC769-E47C-402F-A537-5B09E35B4BD2}" type="parTrans" cxnId="{1C7A3499-5B7F-4F00-9DE2-634662DDCE5E}">
      <dgm:prSet/>
      <dgm:spPr/>
      <dgm:t>
        <a:bodyPr/>
        <a:lstStyle/>
        <a:p>
          <a:endParaRPr lang="en-GB" sz="2800"/>
        </a:p>
      </dgm:t>
    </dgm:pt>
    <dgm:pt modelId="{01217E8E-898D-423B-8573-38D53D2EAC21}" type="sibTrans" cxnId="{1C7A3499-5B7F-4F00-9DE2-634662DDCE5E}">
      <dgm:prSet/>
      <dgm:spPr/>
      <dgm:t>
        <a:bodyPr/>
        <a:lstStyle/>
        <a:p>
          <a:endParaRPr lang="en-GB" sz="2800"/>
        </a:p>
      </dgm:t>
    </dgm:pt>
    <dgm:pt modelId="{05C53618-BDD1-4600-B486-C572E8EF19D4}">
      <dgm:prSet phldrT="[Text]" custT="1"/>
      <dgm:spPr/>
      <dgm:t>
        <a:bodyPr/>
        <a:lstStyle/>
        <a:p>
          <a:r>
            <a:rPr lang="en-GB" sz="2600" b="1" dirty="0"/>
            <a:t>Assessment Centres – </a:t>
          </a:r>
          <a:r>
            <a:rPr lang="en-GB" sz="2600" b="0" dirty="0"/>
            <a:t>presentations, work samples, group activities, role-playing</a:t>
          </a:r>
        </a:p>
      </dgm:t>
    </dgm:pt>
    <dgm:pt modelId="{6E334F9B-A96C-497E-B0BA-DB69AC224A1B}" type="parTrans" cxnId="{6F8309F3-74A4-4DD2-8169-101D56EF7489}">
      <dgm:prSet/>
      <dgm:spPr/>
      <dgm:t>
        <a:bodyPr/>
        <a:lstStyle/>
        <a:p>
          <a:endParaRPr lang="en-GB" sz="2800"/>
        </a:p>
      </dgm:t>
    </dgm:pt>
    <dgm:pt modelId="{91B422D0-4D34-438D-85B4-9EA3E4B5CBDE}" type="sibTrans" cxnId="{6F8309F3-74A4-4DD2-8169-101D56EF7489}">
      <dgm:prSet/>
      <dgm:spPr/>
      <dgm:t>
        <a:bodyPr/>
        <a:lstStyle/>
        <a:p>
          <a:endParaRPr lang="en-GB" sz="2800"/>
        </a:p>
      </dgm:t>
    </dgm:pt>
    <dgm:pt modelId="{E0943089-8516-49AF-8AEC-78578D025C31}" type="pres">
      <dgm:prSet presAssocID="{5D019303-52A5-415D-9353-E39FA915444B}" presName="diagram" presStyleCnt="0">
        <dgm:presLayoutVars>
          <dgm:chMax val="1"/>
          <dgm:dir/>
          <dgm:animLvl val="ctr"/>
          <dgm:resizeHandles val="exact"/>
        </dgm:presLayoutVars>
      </dgm:prSet>
      <dgm:spPr/>
    </dgm:pt>
    <dgm:pt modelId="{39A73A42-EDAD-445F-BCAB-B6F90FD259D9}" type="pres">
      <dgm:prSet presAssocID="{5D019303-52A5-415D-9353-E39FA915444B}" presName="matrix" presStyleCnt="0"/>
      <dgm:spPr/>
    </dgm:pt>
    <dgm:pt modelId="{493B5A9F-6109-4BDC-A300-10542D6DBC27}" type="pres">
      <dgm:prSet presAssocID="{5D019303-52A5-415D-9353-E39FA915444B}" presName="tile1" presStyleLbl="node1" presStyleIdx="0" presStyleCnt="4"/>
      <dgm:spPr/>
    </dgm:pt>
    <dgm:pt modelId="{A6AD826A-67BB-4D47-8FE2-5383849B59CF}" type="pres">
      <dgm:prSet presAssocID="{5D019303-52A5-415D-9353-E39FA915444B}" presName="tile1text" presStyleLbl="node1" presStyleIdx="0" presStyleCnt="4">
        <dgm:presLayoutVars>
          <dgm:chMax val="0"/>
          <dgm:chPref val="0"/>
          <dgm:bulletEnabled val="1"/>
        </dgm:presLayoutVars>
      </dgm:prSet>
      <dgm:spPr/>
    </dgm:pt>
    <dgm:pt modelId="{F90C55F7-FC3B-45AE-896A-9B13468BA577}" type="pres">
      <dgm:prSet presAssocID="{5D019303-52A5-415D-9353-E39FA915444B}" presName="tile2" presStyleLbl="node1" presStyleIdx="1" presStyleCnt="4"/>
      <dgm:spPr/>
    </dgm:pt>
    <dgm:pt modelId="{10155BC8-1E69-43A6-A01B-9B034056B70C}" type="pres">
      <dgm:prSet presAssocID="{5D019303-52A5-415D-9353-E39FA915444B}" presName="tile2text" presStyleLbl="node1" presStyleIdx="1" presStyleCnt="4">
        <dgm:presLayoutVars>
          <dgm:chMax val="0"/>
          <dgm:chPref val="0"/>
          <dgm:bulletEnabled val="1"/>
        </dgm:presLayoutVars>
      </dgm:prSet>
      <dgm:spPr/>
    </dgm:pt>
    <dgm:pt modelId="{3A43C6D5-C2AE-4BC0-939D-1250026AC754}" type="pres">
      <dgm:prSet presAssocID="{5D019303-52A5-415D-9353-E39FA915444B}" presName="tile3" presStyleLbl="node1" presStyleIdx="2" presStyleCnt="4"/>
      <dgm:spPr/>
    </dgm:pt>
    <dgm:pt modelId="{B7D7F4B4-99DC-44C8-BD6B-37DA3644080A}" type="pres">
      <dgm:prSet presAssocID="{5D019303-52A5-415D-9353-E39FA915444B}" presName="tile3text" presStyleLbl="node1" presStyleIdx="2" presStyleCnt="4">
        <dgm:presLayoutVars>
          <dgm:chMax val="0"/>
          <dgm:chPref val="0"/>
          <dgm:bulletEnabled val="1"/>
        </dgm:presLayoutVars>
      </dgm:prSet>
      <dgm:spPr/>
    </dgm:pt>
    <dgm:pt modelId="{4E301A5D-993D-4BD8-AD97-8B69DEA54CE5}" type="pres">
      <dgm:prSet presAssocID="{5D019303-52A5-415D-9353-E39FA915444B}" presName="tile4" presStyleLbl="node1" presStyleIdx="3" presStyleCnt="4"/>
      <dgm:spPr/>
    </dgm:pt>
    <dgm:pt modelId="{6332FD63-5940-40EA-A31E-646A5B5059E0}" type="pres">
      <dgm:prSet presAssocID="{5D019303-52A5-415D-9353-E39FA915444B}" presName="tile4text" presStyleLbl="node1" presStyleIdx="3" presStyleCnt="4">
        <dgm:presLayoutVars>
          <dgm:chMax val="0"/>
          <dgm:chPref val="0"/>
          <dgm:bulletEnabled val="1"/>
        </dgm:presLayoutVars>
      </dgm:prSet>
      <dgm:spPr/>
    </dgm:pt>
    <dgm:pt modelId="{678C411B-8AFA-47EF-B8C0-7C6F8AE0F47B}" type="pres">
      <dgm:prSet presAssocID="{5D019303-52A5-415D-9353-E39FA915444B}" presName="centerTile" presStyleLbl="fgShp" presStyleIdx="0" presStyleCnt="1">
        <dgm:presLayoutVars>
          <dgm:chMax val="0"/>
          <dgm:chPref val="0"/>
        </dgm:presLayoutVars>
      </dgm:prSet>
      <dgm:spPr/>
    </dgm:pt>
  </dgm:ptLst>
  <dgm:cxnLst>
    <dgm:cxn modelId="{C111250A-4B25-40A6-8CF7-EEBC9120B3A7}" type="presOf" srcId="{A4A78054-37EE-49B3-AE9B-6CC92AADD791}" destId="{678C411B-8AFA-47EF-B8C0-7C6F8AE0F47B}" srcOrd="0" destOrd="0" presId="urn:microsoft.com/office/officeart/2005/8/layout/matrix1"/>
    <dgm:cxn modelId="{8F610213-CA59-49DB-BB5C-AF5B9E7A00FF}" type="presOf" srcId="{12C7DF98-7C11-45D2-9077-01BA1566BAAF}" destId="{3A43C6D5-C2AE-4BC0-939D-1250026AC754}" srcOrd="0" destOrd="0" presId="urn:microsoft.com/office/officeart/2005/8/layout/matrix1"/>
    <dgm:cxn modelId="{63CCED21-DC39-42D4-83A9-41EBBFE61547}" type="presOf" srcId="{5D019303-52A5-415D-9353-E39FA915444B}" destId="{E0943089-8516-49AF-8AEC-78578D025C31}" srcOrd="0" destOrd="0" presId="urn:microsoft.com/office/officeart/2005/8/layout/matrix1"/>
    <dgm:cxn modelId="{63776E38-6930-4506-8FBA-5164C50BF936}" type="presOf" srcId="{05C53618-BDD1-4600-B486-C572E8EF19D4}" destId="{4E301A5D-993D-4BD8-AD97-8B69DEA54CE5}" srcOrd="0" destOrd="0" presId="urn:microsoft.com/office/officeart/2005/8/layout/matrix1"/>
    <dgm:cxn modelId="{7E82643F-C706-4EC5-8EE0-44B272F1E987}" type="presOf" srcId="{12C7DF98-7C11-45D2-9077-01BA1566BAAF}" destId="{B7D7F4B4-99DC-44C8-BD6B-37DA3644080A}" srcOrd="1" destOrd="0" presId="urn:microsoft.com/office/officeart/2005/8/layout/matrix1"/>
    <dgm:cxn modelId="{E0932963-FBDC-4DD0-8EE2-EBFA2DCBB40C}" type="presOf" srcId="{AAD933FB-0BE5-4212-8259-FA835FE3773A}" destId="{493B5A9F-6109-4BDC-A300-10542D6DBC27}" srcOrd="0" destOrd="0" presId="urn:microsoft.com/office/officeart/2005/8/layout/matrix1"/>
    <dgm:cxn modelId="{2F8B9467-1A98-48FF-9C01-B31EEC0E2E1A}" type="presOf" srcId="{7A8B2C33-F8F0-4B4A-B9F4-19A1058919A2}" destId="{F90C55F7-FC3B-45AE-896A-9B13468BA577}" srcOrd="0" destOrd="0" presId="urn:microsoft.com/office/officeart/2005/8/layout/matrix1"/>
    <dgm:cxn modelId="{3C31DC77-3E18-4D17-BDD0-F20D97EA931E}" srcId="{5D019303-52A5-415D-9353-E39FA915444B}" destId="{A4A78054-37EE-49B3-AE9B-6CC92AADD791}" srcOrd="0" destOrd="0" parTransId="{B32E34FA-315D-4D07-8077-A5E88BF33B2A}" sibTransId="{6A47E932-5538-4EAE-818D-4393A33FD130}"/>
    <dgm:cxn modelId="{3E10BA7E-011F-4276-A44C-02C6B359FCB7}" type="presOf" srcId="{7A8B2C33-F8F0-4B4A-B9F4-19A1058919A2}" destId="{10155BC8-1E69-43A6-A01B-9B034056B70C}" srcOrd="1" destOrd="0" presId="urn:microsoft.com/office/officeart/2005/8/layout/matrix1"/>
    <dgm:cxn modelId="{1C7A3499-5B7F-4F00-9DE2-634662DDCE5E}" srcId="{A4A78054-37EE-49B3-AE9B-6CC92AADD791}" destId="{12C7DF98-7C11-45D2-9077-01BA1566BAAF}" srcOrd="2" destOrd="0" parTransId="{A50BC769-E47C-402F-A537-5B09E35B4BD2}" sibTransId="{01217E8E-898D-423B-8573-38D53D2EAC21}"/>
    <dgm:cxn modelId="{F25AD19D-8B61-4984-A27D-2C98B8E0A5A1}" type="presOf" srcId="{05C53618-BDD1-4600-B486-C572E8EF19D4}" destId="{6332FD63-5940-40EA-A31E-646A5B5059E0}" srcOrd="1" destOrd="0" presId="urn:microsoft.com/office/officeart/2005/8/layout/matrix1"/>
    <dgm:cxn modelId="{E2D8FEA6-F2DE-4BEC-ADCC-6E8CDC27C2CB}" srcId="{A4A78054-37EE-49B3-AE9B-6CC92AADD791}" destId="{7A8B2C33-F8F0-4B4A-B9F4-19A1058919A2}" srcOrd="1" destOrd="0" parTransId="{CF9375CB-0740-4562-AE61-84D12C0CA23B}" sibTransId="{6B60B998-FEE4-4933-B8F6-2730140DA6B7}"/>
    <dgm:cxn modelId="{B1E11AB2-4562-4191-9462-13E6088B48D2}" srcId="{A4A78054-37EE-49B3-AE9B-6CC92AADD791}" destId="{AAD933FB-0BE5-4212-8259-FA835FE3773A}" srcOrd="0" destOrd="0" parTransId="{97C1E3B4-23A1-4D1B-AE9E-205410E2AFF4}" sibTransId="{4EE4144E-E85E-4AE6-8318-B297994740F7}"/>
    <dgm:cxn modelId="{FEB393B5-9DED-4B9B-986B-993A6E38436B}" type="presOf" srcId="{AAD933FB-0BE5-4212-8259-FA835FE3773A}" destId="{A6AD826A-67BB-4D47-8FE2-5383849B59CF}" srcOrd="1" destOrd="0" presId="urn:microsoft.com/office/officeart/2005/8/layout/matrix1"/>
    <dgm:cxn modelId="{6F8309F3-74A4-4DD2-8169-101D56EF7489}" srcId="{A4A78054-37EE-49B3-AE9B-6CC92AADD791}" destId="{05C53618-BDD1-4600-B486-C572E8EF19D4}" srcOrd="3" destOrd="0" parTransId="{6E334F9B-A96C-497E-B0BA-DB69AC224A1B}" sibTransId="{91B422D0-4D34-438D-85B4-9EA3E4B5CBDE}"/>
    <dgm:cxn modelId="{316C7F7A-AEBD-405E-8267-DB9C1EE14822}" type="presParOf" srcId="{E0943089-8516-49AF-8AEC-78578D025C31}" destId="{39A73A42-EDAD-445F-BCAB-B6F90FD259D9}" srcOrd="0" destOrd="0" presId="urn:microsoft.com/office/officeart/2005/8/layout/matrix1"/>
    <dgm:cxn modelId="{C88D6FFC-52D0-4DC6-BC1C-95555AF95A62}" type="presParOf" srcId="{39A73A42-EDAD-445F-BCAB-B6F90FD259D9}" destId="{493B5A9F-6109-4BDC-A300-10542D6DBC27}" srcOrd="0" destOrd="0" presId="urn:microsoft.com/office/officeart/2005/8/layout/matrix1"/>
    <dgm:cxn modelId="{6D1EB82E-9235-4A85-818F-24B5562720ED}" type="presParOf" srcId="{39A73A42-EDAD-445F-BCAB-B6F90FD259D9}" destId="{A6AD826A-67BB-4D47-8FE2-5383849B59CF}" srcOrd="1" destOrd="0" presId="urn:microsoft.com/office/officeart/2005/8/layout/matrix1"/>
    <dgm:cxn modelId="{5CF0DC1F-2608-4A1E-B472-CE0C1E647519}" type="presParOf" srcId="{39A73A42-EDAD-445F-BCAB-B6F90FD259D9}" destId="{F90C55F7-FC3B-45AE-896A-9B13468BA577}" srcOrd="2" destOrd="0" presId="urn:microsoft.com/office/officeart/2005/8/layout/matrix1"/>
    <dgm:cxn modelId="{1E2FFBB0-DD0E-46B8-A5F7-A22A9F260141}" type="presParOf" srcId="{39A73A42-EDAD-445F-BCAB-B6F90FD259D9}" destId="{10155BC8-1E69-43A6-A01B-9B034056B70C}" srcOrd="3" destOrd="0" presId="urn:microsoft.com/office/officeart/2005/8/layout/matrix1"/>
    <dgm:cxn modelId="{62754909-E895-4916-8FD3-3054B97DD310}" type="presParOf" srcId="{39A73A42-EDAD-445F-BCAB-B6F90FD259D9}" destId="{3A43C6D5-C2AE-4BC0-939D-1250026AC754}" srcOrd="4" destOrd="0" presId="urn:microsoft.com/office/officeart/2005/8/layout/matrix1"/>
    <dgm:cxn modelId="{81C8A31A-5A47-47A4-935F-BE1029148385}" type="presParOf" srcId="{39A73A42-EDAD-445F-BCAB-B6F90FD259D9}" destId="{B7D7F4B4-99DC-44C8-BD6B-37DA3644080A}" srcOrd="5" destOrd="0" presId="urn:microsoft.com/office/officeart/2005/8/layout/matrix1"/>
    <dgm:cxn modelId="{F0B05479-DB18-4FA1-8C22-B0DD99690C71}" type="presParOf" srcId="{39A73A42-EDAD-445F-BCAB-B6F90FD259D9}" destId="{4E301A5D-993D-4BD8-AD97-8B69DEA54CE5}" srcOrd="6" destOrd="0" presId="urn:microsoft.com/office/officeart/2005/8/layout/matrix1"/>
    <dgm:cxn modelId="{17715FC3-FCF7-4460-85B8-A1E0C6DA9981}" type="presParOf" srcId="{39A73A42-EDAD-445F-BCAB-B6F90FD259D9}" destId="{6332FD63-5940-40EA-A31E-646A5B5059E0}" srcOrd="7" destOrd="0" presId="urn:microsoft.com/office/officeart/2005/8/layout/matrix1"/>
    <dgm:cxn modelId="{C52BE905-E354-4CC0-944A-ABB452F02149}" type="presParOf" srcId="{E0943089-8516-49AF-8AEC-78578D025C31}" destId="{678C411B-8AFA-47EF-B8C0-7C6F8AE0F47B}"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9C7FF0-931A-4D9D-B4DA-FC42C82847FE}">
      <dsp:nvSpPr>
        <dsp:cNvPr id="0" name=""/>
        <dsp:cNvSpPr/>
      </dsp:nvSpPr>
      <dsp:spPr>
        <a:xfrm>
          <a:off x="2263319" y="311363"/>
          <a:ext cx="4287628" cy="4287628"/>
        </a:xfrm>
        <a:prstGeom prst="pie">
          <a:avLst>
            <a:gd name="adj1" fmla="val 16200000"/>
            <a:gd name="adj2" fmla="val 19285716"/>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Labour market analysis</a:t>
          </a:r>
        </a:p>
      </dsp:txBody>
      <dsp:txXfrm>
        <a:off x="4515856" y="709500"/>
        <a:ext cx="1020864" cy="816691"/>
      </dsp:txXfrm>
    </dsp:sp>
    <dsp:sp modelId="{A4450BE5-4D21-4888-8D6A-00D846CAC200}">
      <dsp:nvSpPr>
        <dsp:cNvPr id="0" name=""/>
        <dsp:cNvSpPr/>
      </dsp:nvSpPr>
      <dsp:spPr>
        <a:xfrm>
          <a:off x="2318446" y="380271"/>
          <a:ext cx="4287628" cy="4287628"/>
        </a:xfrm>
        <a:prstGeom prst="pie">
          <a:avLst>
            <a:gd name="adj1" fmla="val 19285716"/>
            <a:gd name="adj2" fmla="val 77142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Workforce Planning</a:t>
          </a:r>
        </a:p>
      </dsp:txBody>
      <dsp:txXfrm>
        <a:off x="5230460" y="1934537"/>
        <a:ext cx="1173993" cy="714604"/>
      </dsp:txXfrm>
    </dsp:sp>
    <dsp:sp modelId="{0FB712FF-FEB6-4EF7-8B9E-B7FA8259D1D0}">
      <dsp:nvSpPr>
        <dsp:cNvPr id="0" name=""/>
        <dsp:cNvSpPr/>
      </dsp:nvSpPr>
      <dsp:spPr>
        <a:xfrm>
          <a:off x="2298539" y="467045"/>
          <a:ext cx="4287628" cy="4287628"/>
        </a:xfrm>
        <a:prstGeom prst="pie">
          <a:avLst>
            <a:gd name="adj1" fmla="val 771428"/>
            <a:gd name="adj2" fmla="val 385714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Job Design</a:t>
          </a:r>
        </a:p>
      </dsp:txBody>
      <dsp:txXfrm>
        <a:off x="5051809" y="3006444"/>
        <a:ext cx="1020864" cy="791169"/>
      </dsp:txXfrm>
    </dsp:sp>
    <dsp:sp modelId="{80EFB8D9-DDD4-469C-AEC7-9DABCCCE4BA8}">
      <dsp:nvSpPr>
        <dsp:cNvPr id="0" name=""/>
        <dsp:cNvSpPr/>
      </dsp:nvSpPr>
      <dsp:spPr>
        <a:xfrm>
          <a:off x="2218912" y="505327"/>
          <a:ext cx="4287628" cy="4287628"/>
        </a:xfrm>
        <a:prstGeom prst="pie">
          <a:avLst>
            <a:gd name="adj1" fmla="val 3857226"/>
            <a:gd name="adj2" fmla="val 694285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Recruitment and Selection</a:t>
          </a:r>
        </a:p>
      </dsp:txBody>
      <dsp:txXfrm>
        <a:off x="3865055" y="3874178"/>
        <a:ext cx="995342" cy="714604"/>
      </dsp:txXfrm>
    </dsp:sp>
    <dsp:sp modelId="{92F25ECF-BFE7-4FE3-AB26-61584BFD3AE0}">
      <dsp:nvSpPr>
        <dsp:cNvPr id="0" name=""/>
        <dsp:cNvSpPr/>
      </dsp:nvSpPr>
      <dsp:spPr>
        <a:xfrm>
          <a:off x="2139284" y="467045"/>
          <a:ext cx="4287628" cy="4287628"/>
        </a:xfrm>
        <a:prstGeom prst="pie">
          <a:avLst>
            <a:gd name="adj1" fmla="val 6942858"/>
            <a:gd name="adj2" fmla="val 1002857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Retention</a:t>
          </a:r>
        </a:p>
      </dsp:txBody>
      <dsp:txXfrm>
        <a:off x="2652779" y="3006444"/>
        <a:ext cx="1020864" cy="791169"/>
      </dsp:txXfrm>
    </dsp:sp>
    <dsp:sp modelId="{81B6FBFE-B1EA-4280-A42E-09CD62D5823F}">
      <dsp:nvSpPr>
        <dsp:cNvPr id="0" name=""/>
        <dsp:cNvSpPr/>
      </dsp:nvSpPr>
      <dsp:spPr>
        <a:xfrm>
          <a:off x="2119377" y="380271"/>
          <a:ext cx="4287628" cy="4287628"/>
        </a:xfrm>
        <a:prstGeom prst="pie">
          <a:avLst>
            <a:gd name="adj1" fmla="val 10028574"/>
            <a:gd name="adj2" fmla="val 1311428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Succession planning</a:t>
          </a:r>
        </a:p>
      </dsp:txBody>
      <dsp:txXfrm>
        <a:off x="2320998" y="1934537"/>
        <a:ext cx="1173993" cy="714604"/>
      </dsp:txXfrm>
    </dsp:sp>
    <dsp:sp modelId="{18A5E5D1-67C1-4985-979C-5697C7EC9EE2}">
      <dsp:nvSpPr>
        <dsp:cNvPr id="0" name=""/>
        <dsp:cNvSpPr/>
      </dsp:nvSpPr>
      <dsp:spPr>
        <a:xfrm>
          <a:off x="2174504" y="311363"/>
          <a:ext cx="4287628" cy="4287628"/>
        </a:xfrm>
        <a:prstGeom prst="pie">
          <a:avLst>
            <a:gd name="adj1" fmla="val 13114284"/>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Retirement and Dismissal</a:t>
          </a:r>
        </a:p>
      </dsp:txBody>
      <dsp:txXfrm>
        <a:off x="3188732" y="709500"/>
        <a:ext cx="1020864" cy="816691"/>
      </dsp:txXfrm>
    </dsp:sp>
    <dsp:sp modelId="{C7C7F2EF-3754-45F1-B3EC-C345322EFCF2}">
      <dsp:nvSpPr>
        <dsp:cNvPr id="0" name=""/>
        <dsp:cNvSpPr/>
      </dsp:nvSpPr>
      <dsp:spPr>
        <a:xfrm>
          <a:off x="1997681" y="45938"/>
          <a:ext cx="4818478" cy="4818478"/>
        </a:xfrm>
        <a:prstGeom prst="circularArrow">
          <a:avLst>
            <a:gd name="adj1" fmla="val 5085"/>
            <a:gd name="adj2" fmla="val 327528"/>
            <a:gd name="adj3" fmla="val 18957827"/>
            <a:gd name="adj4" fmla="val 1620034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88BC48-C56B-403D-BC3B-1CD57AEE317E}">
      <dsp:nvSpPr>
        <dsp:cNvPr id="0" name=""/>
        <dsp:cNvSpPr/>
      </dsp:nvSpPr>
      <dsp:spPr>
        <a:xfrm>
          <a:off x="2053154" y="115152"/>
          <a:ext cx="4818478" cy="4818478"/>
        </a:xfrm>
        <a:prstGeom prst="circularArrow">
          <a:avLst>
            <a:gd name="adj1" fmla="val 5085"/>
            <a:gd name="adj2" fmla="val 327528"/>
            <a:gd name="adj3" fmla="val 443744"/>
            <a:gd name="adj4" fmla="val 1928577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75B856E-1B19-47E7-860C-AFCC4B1F9818}">
      <dsp:nvSpPr>
        <dsp:cNvPr id="0" name=""/>
        <dsp:cNvSpPr/>
      </dsp:nvSpPr>
      <dsp:spPr>
        <a:xfrm>
          <a:off x="2033177" y="201724"/>
          <a:ext cx="4818478" cy="4818478"/>
        </a:xfrm>
        <a:prstGeom prst="circularArrow">
          <a:avLst>
            <a:gd name="adj1" fmla="val 5085"/>
            <a:gd name="adj2" fmla="val 327528"/>
            <a:gd name="adj3" fmla="val 3529100"/>
            <a:gd name="adj4" fmla="val 77076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3D5193-5F54-4AD9-8F9E-B960CEE613B2}">
      <dsp:nvSpPr>
        <dsp:cNvPr id="0" name=""/>
        <dsp:cNvSpPr/>
      </dsp:nvSpPr>
      <dsp:spPr>
        <a:xfrm>
          <a:off x="1953487" y="239791"/>
          <a:ext cx="4818478" cy="4818478"/>
        </a:xfrm>
        <a:prstGeom prst="circularArrow">
          <a:avLst>
            <a:gd name="adj1" fmla="val 5085"/>
            <a:gd name="adj2" fmla="val 327528"/>
            <a:gd name="adj3" fmla="val 6615046"/>
            <a:gd name="adj4" fmla="val 385742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6F3DBF9-0564-4E24-B164-67E953D432E6}">
      <dsp:nvSpPr>
        <dsp:cNvPr id="0" name=""/>
        <dsp:cNvSpPr/>
      </dsp:nvSpPr>
      <dsp:spPr>
        <a:xfrm>
          <a:off x="1873797" y="201724"/>
          <a:ext cx="4818478" cy="4818478"/>
        </a:xfrm>
        <a:prstGeom prst="circularArrow">
          <a:avLst>
            <a:gd name="adj1" fmla="val 5085"/>
            <a:gd name="adj2" fmla="val 327528"/>
            <a:gd name="adj3" fmla="val 9701707"/>
            <a:gd name="adj4" fmla="val 694337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CC7C2C-5107-4C0F-887D-27B322750B30}">
      <dsp:nvSpPr>
        <dsp:cNvPr id="0" name=""/>
        <dsp:cNvSpPr/>
      </dsp:nvSpPr>
      <dsp:spPr>
        <a:xfrm>
          <a:off x="1853820" y="115152"/>
          <a:ext cx="4818478" cy="4818478"/>
        </a:xfrm>
        <a:prstGeom prst="circularArrow">
          <a:avLst>
            <a:gd name="adj1" fmla="val 5085"/>
            <a:gd name="adj2" fmla="val 327528"/>
            <a:gd name="adj3" fmla="val 12786695"/>
            <a:gd name="adj4" fmla="val 10028727"/>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170AAF-50A4-4381-9875-2BCB50D92923}">
      <dsp:nvSpPr>
        <dsp:cNvPr id="0" name=""/>
        <dsp:cNvSpPr/>
      </dsp:nvSpPr>
      <dsp:spPr>
        <a:xfrm>
          <a:off x="1909293" y="45938"/>
          <a:ext cx="4818478" cy="4818478"/>
        </a:xfrm>
        <a:prstGeom prst="circularArrow">
          <a:avLst>
            <a:gd name="adj1" fmla="val 5085"/>
            <a:gd name="adj2" fmla="val 327528"/>
            <a:gd name="adj3" fmla="val 15872129"/>
            <a:gd name="adj4" fmla="val 1311464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74F1D-62F9-4E38-8BCB-9A148394E9AA}">
      <dsp:nvSpPr>
        <dsp:cNvPr id="0" name=""/>
        <dsp:cNvSpPr/>
      </dsp:nvSpPr>
      <dsp:spPr>
        <a:xfrm>
          <a:off x="1249307" y="2521756"/>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Number of EU nationals working in UK is falling</a:t>
          </a:r>
        </a:p>
      </dsp:txBody>
      <dsp:txXfrm>
        <a:off x="1249307" y="2521756"/>
        <a:ext cx="2814706" cy="1688823"/>
      </dsp:txXfrm>
    </dsp:sp>
    <dsp:sp modelId="{B652CA41-9E83-4B17-9D1B-09EC4090E84C}">
      <dsp:nvSpPr>
        <dsp:cNvPr id="0" name=""/>
        <dsp:cNvSpPr/>
      </dsp:nvSpPr>
      <dsp:spPr>
        <a:xfrm>
          <a:off x="61416" y="556235"/>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7% of the UK workforce is from EU </a:t>
          </a:r>
        </a:p>
      </dsp:txBody>
      <dsp:txXfrm>
        <a:off x="61416" y="556235"/>
        <a:ext cx="2814706" cy="1688823"/>
      </dsp:txXfrm>
    </dsp:sp>
    <dsp:sp modelId="{88920650-6F20-4817-AC3D-4D1581734B71}">
      <dsp:nvSpPr>
        <dsp:cNvPr id="0" name=""/>
        <dsp:cNvSpPr/>
      </dsp:nvSpPr>
      <dsp:spPr>
        <a:xfrm>
          <a:off x="3131107" y="556235"/>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10% of manufacturing and hospitality workforce</a:t>
          </a:r>
        </a:p>
      </dsp:txBody>
      <dsp:txXfrm>
        <a:off x="3131107" y="556235"/>
        <a:ext cx="2814706" cy="1688823"/>
      </dsp:txXfrm>
    </dsp:sp>
    <dsp:sp modelId="{91FFE397-FC34-4FD4-8A3C-6EA8B30DC1DF}">
      <dsp:nvSpPr>
        <dsp:cNvPr id="0" name=""/>
        <dsp:cNvSpPr/>
      </dsp:nvSpPr>
      <dsp:spPr>
        <a:xfrm>
          <a:off x="6159844" y="556246"/>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20% of UK veterinary workforce</a:t>
          </a:r>
        </a:p>
      </dsp:txBody>
      <dsp:txXfrm>
        <a:off x="6159844" y="556246"/>
        <a:ext cx="2814706" cy="1688823"/>
      </dsp:txXfrm>
    </dsp:sp>
    <dsp:sp modelId="{812E44AA-400F-4A34-9458-6B31376AE5D1}">
      <dsp:nvSpPr>
        <dsp:cNvPr id="0" name=""/>
        <dsp:cNvSpPr/>
      </dsp:nvSpPr>
      <dsp:spPr>
        <a:xfrm>
          <a:off x="4670780" y="2530735"/>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Focus on brightest and best from EU</a:t>
          </a:r>
        </a:p>
      </dsp:txBody>
      <dsp:txXfrm>
        <a:off x="4670780" y="2530735"/>
        <a:ext cx="2814706" cy="16888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0D142-5654-4765-B2BF-8D5110F602CF}">
      <dsp:nvSpPr>
        <dsp:cNvPr id="0" name=""/>
        <dsp:cNvSpPr/>
      </dsp:nvSpPr>
      <dsp:spPr>
        <a:xfrm rot="5400000">
          <a:off x="-225146" y="231364"/>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Forecasting Demand</a:t>
          </a:r>
        </a:p>
      </dsp:txBody>
      <dsp:txXfrm rot="-5400000">
        <a:off x="2" y="531560"/>
        <a:ext cx="1050685" cy="450294"/>
      </dsp:txXfrm>
    </dsp:sp>
    <dsp:sp modelId="{B255BC06-BDF2-49E3-80B1-775B5E5A1094}">
      <dsp:nvSpPr>
        <dsp:cNvPr id="0" name=""/>
        <dsp:cNvSpPr/>
      </dsp:nvSpPr>
      <dsp:spPr>
        <a:xfrm rot="5400000">
          <a:off x="2727459" y="-1670556"/>
          <a:ext cx="976149"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Systematic Techniques</a:t>
          </a:r>
        </a:p>
        <a:p>
          <a:pPr marL="171450" lvl="1" indent="-171450" algn="l" defTabSz="711200">
            <a:lnSpc>
              <a:spcPct val="90000"/>
            </a:lnSpc>
            <a:spcBef>
              <a:spcPct val="0"/>
            </a:spcBef>
            <a:spcAft>
              <a:spcPct val="15000"/>
            </a:spcAft>
            <a:buChar char="•"/>
          </a:pPr>
          <a:r>
            <a:rPr lang="en-GB" sz="1600" kern="1200" dirty="0"/>
            <a:t>Managerial Judgement</a:t>
          </a:r>
        </a:p>
        <a:p>
          <a:pPr marL="171450" lvl="1" indent="-171450" algn="l" defTabSz="711200">
            <a:lnSpc>
              <a:spcPct val="90000"/>
            </a:lnSpc>
            <a:spcBef>
              <a:spcPct val="0"/>
            </a:spcBef>
            <a:spcAft>
              <a:spcPct val="15000"/>
            </a:spcAft>
            <a:buChar char="•"/>
          </a:pPr>
          <a:r>
            <a:rPr lang="en-GB" sz="1600" kern="1200" dirty="0"/>
            <a:t>Working back from costs</a:t>
          </a:r>
        </a:p>
      </dsp:txBody>
      <dsp:txXfrm rot="-5400000">
        <a:off x="1050685" y="53870"/>
        <a:ext cx="4282045" cy="880845"/>
      </dsp:txXfrm>
    </dsp:sp>
    <dsp:sp modelId="{09653E35-22ED-413D-90E7-199F4E87684E}">
      <dsp:nvSpPr>
        <dsp:cNvPr id="0" name=""/>
        <dsp:cNvSpPr/>
      </dsp:nvSpPr>
      <dsp:spPr>
        <a:xfrm rot="5400000">
          <a:off x="-225146" y="1588363"/>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Forecasting Supply</a:t>
          </a:r>
        </a:p>
      </dsp:txBody>
      <dsp:txXfrm rot="-5400000">
        <a:off x="2" y="1888559"/>
        <a:ext cx="1050685" cy="450294"/>
      </dsp:txXfrm>
    </dsp:sp>
    <dsp:sp modelId="{AAB0EEB2-A432-45B5-B049-719ECC5851C6}">
      <dsp:nvSpPr>
        <dsp:cNvPr id="0" name=""/>
        <dsp:cNvSpPr/>
      </dsp:nvSpPr>
      <dsp:spPr>
        <a:xfrm rot="5400000">
          <a:off x="2727715" y="-313813"/>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Composition and Skills of current workforce</a:t>
          </a:r>
        </a:p>
        <a:p>
          <a:pPr marL="171450" lvl="1" indent="-171450" algn="l" defTabSz="711200">
            <a:lnSpc>
              <a:spcPct val="90000"/>
            </a:lnSpc>
            <a:spcBef>
              <a:spcPct val="0"/>
            </a:spcBef>
            <a:spcAft>
              <a:spcPct val="15000"/>
            </a:spcAft>
            <a:buChar char="•"/>
          </a:pPr>
          <a:r>
            <a:rPr lang="en-GB" sz="1600" kern="1200" dirty="0"/>
            <a:t>How many will remain?</a:t>
          </a:r>
        </a:p>
      </dsp:txBody>
      <dsp:txXfrm rot="-5400000">
        <a:off x="1050685" y="1410844"/>
        <a:ext cx="4282070" cy="880382"/>
      </dsp:txXfrm>
    </dsp:sp>
    <dsp:sp modelId="{C0876EC3-4485-4BE8-8462-4C507E291DDA}">
      <dsp:nvSpPr>
        <dsp:cNvPr id="0" name=""/>
        <dsp:cNvSpPr/>
      </dsp:nvSpPr>
      <dsp:spPr>
        <a:xfrm rot="5400000">
          <a:off x="-225146" y="2945362"/>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Identifying Gaps</a:t>
          </a:r>
        </a:p>
      </dsp:txBody>
      <dsp:txXfrm rot="-5400000">
        <a:off x="2" y="3245558"/>
        <a:ext cx="1050685" cy="450294"/>
      </dsp:txXfrm>
    </dsp:sp>
    <dsp:sp modelId="{9BAC845B-8A23-4F71-9782-AE7B56919D3E}">
      <dsp:nvSpPr>
        <dsp:cNvPr id="0" name=""/>
        <dsp:cNvSpPr/>
      </dsp:nvSpPr>
      <dsp:spPr>
        <a:xfrm rot="5400000">
          <a:off x="2727715" y="1043185"/>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Competency framework</a:t>
          </a:r>
        </a:p>
        <a:p>
          <a:pPr marL="171450" lvl="1" indent="-171450" algn="l" defTabSz="711200">
            <a:lnSpc>
              <a:spcPct val="90000"/>
            </a:lnSpc>
            <a:spcBef>
              <a:spcPct val="0"/>
            </a:spcBef>
            <a:spcAft>
              <a:spcPct val="15000"/>
            </a:spcAft>
            <a:buChar char="•"/>
          </a:pPr>
          <a:r>
            <a:rPr lang="en-GB" sz="1600" kern="1200" dirty="0"/>
            <a:t>Assess current employees</a:t>
          </a:r>
        </a:p>
        <a:p>
          <a:pPr marL="171450" lvl="1" indent="-171450" algn="l" defTabSz="711200">
            <a:lnSpc>
              <a:spcPct val="90000"/>
            </a:lnSpc>
            <a:spcBef>
              <a:spcPct val="0"/>
            </a:spcBef>
            <a:spcAft>
              <a:spcPct val="15000"/>
            </a:spcAft>
            <a:buChar char="•"/>
          </a:pPr>
          <a:r>
            <a:rPr lang="en-GB" sz="1600" kern="1200" dirty="0"/>
            <a:t>Current skills v Future needs</a:t>
          </a:r>
        </a:p>
      </dsp:txBody>
      <dsp:txXfrm rot="-5400000">
        <a:off x="1050685" y="2767843"/>
        <a:ext cx="4282070" cy="880382"/>
      </dsp:txXfrm>
    </dsp:sp>
    <dsp:sp modelId="{98A5EFD7-3C47-4BFF-9F55-504CF62A6340}">
      <dsp:nvSpPr>
        <dsp:cNvPr id="0" name=""/>
        <dsp:cNvSpPr/>
      </dsp:nvSpPr>
      <dsp:spPr>
        <a:xfrm rot="5400000">
          <a:off x="-225146" y="4302362"/>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Addressing the gaps</a:t>
          </a:r>
        </a:p>
      </dsp:txBody>
      <dsp:txXfrm rot="-5400000">
        <a:off x="2" y="4602558"/>
        <a:ext cx="1050685" cy="450294"/>
      </dsp:txXfrm>
    </dsp:sp>
    <dsp:sp modelId="{E0A95F85-CC3E-4323-8C70-E321495E1311}">
      <dsp:nvSpPr>
        <dsp:cNvPr id="0" name=""/>
        <dsp:cNvSpPr/>
      </dsp:nvSpPr>
      <dsp:spPr>
        <a:xfrm rot="5400000">
          <a:off x="2727715" y="2400184"/>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Using existing resources</a:t>
          </a:r>
        </a:p>
        <a:p>
          <a:pPr marL="171450" lvl="1" indent="-171450" algn="l" defTabSz="711200">
            <a:lnSpc>
              <a:spcPct val="90000"/>
            </a:lnSpc>
            <a:spcBef>
              <a:spcPct val="0"/>
            </a:spcBef>
            <a:spcAft>
              <a:spcPct val="15000"/>
            </a:spcAft>
            <a:buChar char="•"/>
          </a:pPr>
          <a:r>
            <a:rPr lang="en-GB" sz="1600" kern="1200" dirty="0"/>
            <a:t>Identifying external sources</a:t>
          </a:r>
        </a:p>
      </dsp:txBody>
      <dsp:txXfrm rot="-5400000">
        <a:off x="1050685" y="4124842"/>
        <a:ext cx="4282070" cy="8803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30288-D29D-41D2-962F-34C0B9AC91C2}">
      <dsp:nvSpPr>
        <dsp:cNvPr id="0" name=""/>
        <dsp:cNvSpPr/>
      </dsp:nvSpPr>
      <dsp:spPr>
        <a:xfrm>
          <a:off x="0" y="207333"/>
          <a:ext cx="10867408" cy="8236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Be aware of your organisation’s competitors</a:t>
          </a:r>
        </a:p>
      </dsp:txBody>
      <dsp:txXfrm>
        <a:off x="40209" y="247542"/>
        <a:ext cx="10786990" cy="743262"/>
      </dsp:txXfrm>
    </dsp:sp>
    <dsp:sp modelId="{A5FBE08D-79B3-472A-A208-B83172711F49}">
      <dsp:nvSpPr>
        <dsp:cNvPr id="0" name=""/>
        <dsp:cNvSpPr/>
      </dsp:nvSpPr>
      <dsp:spPr>
        <a:xfrm>
          <a:off x="0" y="1031013"/>
          <a:ext cx="10867408" cy="927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504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A tight labour market brings fierce competition for talent</a:t>
          </a:r>
        </a:p>
        <a:p>
          <a:pPr marL="228600" lvl="1" indent="-228600" algn="l" defTabSz="1066800">
            <a:lnSpc>
              <a:spcPct val="90000"/>
            </a:lnSpc>
            <a:spcBef>
              <a:spcPct val="0"/>
            </a:spcBef>
            <a:spcAft>
              <a:spcPct val="20000"/>
            </a:spcAft>
            <a:buChar char="•"/>
          </a:pPr>
          <a:r>
            <a:rPr lang="en-GB" sz="2400" kern="1200" dirty="0"/>
            <a:t>Know the strengths and weaknesses of employment deals they offer</a:t>
          </a:r>
        </a:p>
      </dsp:txBody>
      <dsp:txXfrm>
        <a:off x="0" y="1031013"/>
        <a:ext cx="10867408" cy="927360"/>
      </dsp:txXfrm>
    </dsp:sp>
    <dsp:sp modelId="{4A5A2D82-CA8C-42F1-A676-42BDF25EE1AD}">
      <dsp:nvSpPr>
        <dsp:cNvPr id="0" name=""/>
        <dsp:cNvSpPr/>
      </dsp:nvSpPr>
      <dsp:spPr>
        <a:xfrm>
          <a:off x="0" y="2007212"/>
          <a:ext cx="10867408" cy="8236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Know your organisation’s positioning</a:t>
          </a:r>
        </a:p>
      </dsp:txBody>
      <dsp:txXfrm>
        <a:off x="40209" y="2047421"/>
        <a:ext cx="10786990" cy="743262"/>
      </dsp:txXfrm>
    </dsp:sp>
    <dsp:sp modelId="{37BC599E-BB8D-40A4-A04C-A0A71938912F}">
      <dsp:nvSpPr>
        <dsp:cNvPr id="0" name=""/>
        <dsp:cNvSpPr/>
      </dsp:nvSpPr>
      <dsp:spPr>
        <a:xfrm>
          <a:off x="130245" y="2880211"/>
          <a:ext cx="10555188" cy="1800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504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Employer of cash – treats employee’s harshly but pays them well</a:t>
          </a:r>
        </a:p>
        <a:p>
          <a:pPr marL="228600" lvl="1" indent="-228600" algn="l" defTabSz="1066800">
            <a:lnSpc>
              <a:spcPct val="90000"/>
            </a:lnSpc>
            <a:spcBef>
              <a:spcPct val="0"/>
            </a:spcBef>
            <a:spcAft>
              <a:spcPct val="20000"/>
            </a:spcAft>
            <a:buChar char="•"/>
          </a:pPr>
          <a:r>
            <a:rPr lang="en-GB" sz="2400" kern="1200" dirty="0"/>
            <a:t>Employer of values – cannot pay market rate, treats employees very well</a:t>
          </a:r>
        </a:p>
        <a:p>
          <a:pPr marL="228600" lvl="1" indent="-228600" algn="l" defTabSz="1066800">
            <a:lnSpc>
              <a:spcPct val="90000"/>
            </a:lnSpc>
            <a:spcBef>
              <a:spcPct val="0"/>
            </a:spcBef>
            <a:spcAft>
              <a:spcPct val="20000"/>
            </a:spcAft>
            <a:buChar char="•"/>
          </a:pPr>
          <a:r>
            <a:rPr lang="en-GB" sz="2400" kern="1200" dirty="0"/>
            <a:t>Employer of churn – both pays poorly and treats employee’s harshly</a:t>
          </a:r>
        </a:p>
        <a:p>
          <a:pPr marL="228600" lvl="1" indent="-228600" algn="l" defTabSz="1066800">
            <a:lnSpc>
              <a:spcPct val="90000"/>
            </a:lnSpc>
            <a:spcBef>
              <a:spcPct val="0"/>
            </a:spcBef>
            <a:spcAft>
              <a:spcPct val="20000"/>
            </a:spcAft>
            <a:buChar char="•"/>
          </a:pPr>
          <a:r>
            <a:rPr lang="en-GB" sz="2400" kern="1200" dirty="0"/>
            <a:t>Employer of choice – both pays well and treats employee’s fairly. </a:t>
          </a:r>
        </a:p>
      </dsp:txBody>
      <dsp:txXfrm>
        <a:off x="130245" y="2880211"/>
        <a:ext cx="10555188" cy="18009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D025F-F138-4310-9F67-47643091BB6F}">
      <dsp:nvSpPr>
        <dsp:cNvPr id="0" name=""/>
        <dsp:cNvSpPr/>
      </dsp:nvSpPr>
      <dsp:spPr>
        <a:xfrm rot="5400000">
          <a:off x="7126207" y="-2897080"/>
          <a:ext cx="1165550" cy="725551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Discussion with employee leaving</a:t>
          </a:r>
        </a:p>
        <a:p>
          <a:pPr marL="171450" lvl="1" indent="-171450" algn="l" defTabSz="800100">
            <a:lnSpc>
              <a:spcPct val="90000"/>
            </a:lnSpc>
            <a:spcBef>
              <a:spcPct val="0"/>
            </a:spcBef>
            <a:spcAft>
              <a:spcPct val="15000"/>
            </a:spcAft>
            <a:buChar char="•"/>
          </a:pPr>
          <a:r>
            <a:rPr lang="en-GB" sz="1800" kern="1200" dirty="0"/>
            <a:t>Establish main reason for leaving</a:t>
          </a:r>
        </a:p>
        <a:p>
          <a:pPr marL="171450" lvl="1" indent="-171450" algn="l" defTabSz="800100">
            <a:lnSpc>
              <a:spcPct val="90000"/>
            </a:lnSpc>
            <a:spcBef>
              <a:spcPct val="0"/>
            </a:spcBef>
            <a:spcAft>
              <a:spcPct val="15000"/>
            </a:spcAft>
            <a:buChar char="•"/>
          </a:pPr>
          <a:r>
            <a:rPr lang="en-GB" sz="1800" kern="1200" dirty="0"/>
            <a:t>See if could prevent resignation </a:t>
          </a:r>
        </a:p>
        <a:p>
          <a:pPr marL="171450" lvl="1" indent="-171450" algn="l" defTabSz="800100">
            <a:lnSpc>
              <a:spcPct val="90000"/>
            </a:lnSpc>
            <a:spcBef>
              <a:spcPct val="0"/>
            </a:spcBef>
            <a:spcAft>
              <a:spcPct val="15000"/>
            </a:spcAft>
            <a:buChar char="•"/>
          </a:pPr>
          <a:r>
            <a:rPr lang="en-GB" sz="1800" kern="1200" dirty="0"/>
            <a:t>Employees will not always give true reason</a:t>
          </a:r>
        </a:p>
      </dsp:txBody>
      <dsp:txXfrm rot="-5400000">
        <a:off x="4081226" y="204798"/>
        <a:ext cx="7198616" cy="1051756"/>
      </dsp:txXfrm>
    </dsp:sp>
    <dsp:sp modelId="{D90D1E09-DD7D-45FB-841B-78E57F49C0A9}">
      <dsp:nvSpPr>
        <dsp:cNvPr id="0" name=""/>
        <dsp:cNvSpPr/>
      </dsp:nvSpPr>
      <dsp:spPr>
        <a:xfrm>
          <a:off x="0" y="2207"/>
          <a:ext cx="4081226" cy="1456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Exit interviews</a:t>
          </a:r>
        </a:p>
      </dsp:txBody>
      <dsp:txXfrm>
        <a:off x="71122" y="73329"/>
        <a:ext cx="3938982" cy="1314694"/>
      </dsp:txXfrm>
    </dsp:sp>
    <dsp:sp modelId="{2939ED38-241D-4730-850C-95E3FB292889}">
      <dsp:nvSpPr>
        <dsp:cNvPr id="0" name=""/>
        <dsp:cNvSpPr/>
      </dsp:nvSpPr>
      <dsp:spPr>
        <a:xfrm rot="5400000">
          <a:off x="7126207" y="-1367294"/>
          <a:ext cx="1165550" cy="725551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Gauge morale and pick up issues</a:t>
          </a:r>
        </a:p>
        <a:p>
          <a:pPr marL="171450" lvl="1" indent="-171450" algn="l" defTabSz="800100">
            <a:lnSpc>
              <a:spcPct val="90000"/>
            </a:lnSpc>
            <a:spcBef>
              <a:spcPct val="0"/>
            </a:spcBef>
            <a:spcAft>
              <a:spcPct val="15000"/>
            </a:spcAft>
            <a:buChar char="•"/>
          </a:pPr>
          <a:r>
            <a:rPr lang="en-GB" sz="1800" kern="1200" dirty="0"/>
            <a:t>Whole workforce or business areas/job groups</a:t>
          </a:r>
        </a:p>
        <a:p>
          <a:pPr marL="171450" lvl="1" indent="-171450" algn="l" defTabSz="800100">
            <a:lnSpc>
              <a:spcPct val="90000"/>
            </a:lnSpc>
            <a:spcBef>
              <a:spcPct val="0"/>
            </a:spcBef>
            <a:spcAft>
              <a:spcPct val="15000"/>
            </a:spcAft>
            <a:buChar char="•"/>
          </a:pPr>
          <a:r>
            <a:rPr lang="en-GB" sz="1800" kern="1200" dirty="0"/>
            <a:t>Anonymous</a:t>
          </a:r>
        </a:p>
        <a:p>
          <a:pPr marL="171450" lvl="1" indent="-171450" algn="l" defTabSz="800100">
            <a:lnSpc>
              <a:spcPct val="90000"/>
            </a:lnSpc>
            <a:spcBef>
              <a:spcPct val="0"/>
            </a:spcBef>
            <a:spcAft>
              <a:spcPct val="15000"/>
            </a:spcAft>
            <a:buChar char="•"/>
          </a:pPr>
          <a:r>
            <a:rPr lang="en-GB" sz="1800" kern="1200" dirty="0"/>
            <a:t>Hard to establish what impacts turnover</a:t>
          </a:r>
        </a:p>
      </dsp:txBody>
      <dsp:txXfrm rot="-5400000">
        <a:off x="4081226" y="1734584"/>
        <a:ext cx="7198616" cy="1051756"/>
      </dsp:txXfrm>
    </dsp:sp>
    <dsp:sp modelId="{575B182C-44B3-4F74-BC99-F9837B2DADFE}">
      <dsp:nvSpPr>
        <dsp:cNvPr id="0" name=""/>
        <dsp:cNvSpPr/>
      </dsp:nvSpPr>
      <dsp:spPr>
        <a:xfrm>
          <a:off x="0" y="1531992"/>
          <a:ext cx="4081226" cy="1456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Staff Attitude surveys</a:t>
          </a:r>
        </a:p>
      </dsp:txBody>
      <dsp:txXfrm>
        <a:off x="71122" y="1603114"/>
        <a:ext cx="3938982" cy="1314694"/>
      </dsp:txXfrm>
    </dsp:sp>
    <dsp:sp modelId="{11A58941-0243-41F6-8AD7-13CDE57079B5}">
      <dsp:nvSpPr>
        <dsp:cNvPr id="0" name=""/>
        <dsp:cNvSpPr/>
      </dsp:nvSpPr>
      <dsp:spPr>
        <a:xfrm rot="5400000">
          <a:off x="7126207" y="162490"/>
          <a:ext cx="1165550" cy="725551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Weeks or months after they have left</a:t>
          </a:r>
        </a:p>
        <a:p>
          <a:pPr marL="171450" lvl="1" indent="-171450" algn="l" defTabSz="844550">
            <a:lnSpc>
              <a:spcPct val="90000"/>
            </a:lnSpc>
            <a:spcBef>
              <a:spcPct val="0"/>
            </a:spcBef>
            <a:spcAft>
              <a:spcPct val="15000"/>
            </a:spcAft>
            <a:buChar char="•"/>
          </a:pPr>
          <a:r>
            <a:rPr lang="en-GB" sz="1900" kern="1200" dirty="0"/>
            <a:t>More considered response on reason for leaving</a:t>
          </a:r>
        </a:p>
        <a:p>
          <a:pPr marL="171450" lvl="1" indent="-171450" algn="l" defTabSz="844550">
            <a:lnSpc>
              <a:spcPct val="90000"/>
            </a:lnSpc>
            <a:spcBef>
              <a:spcPct val="0"/>
            </a:spcBef>
            <a:spcAft>
              <a:spcPct val="15000"/>
            </a:spcAft>
            <a:buChar char="•"/>
          </a:pPr>
          <a:r>
            <a:rPr lang="en-GB" sz="1900" kern="1200" dirty="0"/>
            <a:t>Confidential/Independent </a:t>
          </a:r>
        </a:p>
      </dsp:txBody>
      <dsp:txXfrm rot="-5400000">
        <a:off x="4081226" y="3264369"/>
        <a:ext cx="7198616" cy="1051756"/>
      </dsp:txXfrm>
    </dsp:sp>
    <dsp:sp modelId="{A4AD5DAE-40A1-467D-8C6F-35AC8D69CD1B}">
      <dsp:nvSpPr>
        <dsp:cNvPr id="0" name=""/>
        <dsp:cNvSpPr/>
      </dsp:nvSpPr>
      <dsp:spPr>
        <a:xfrm>
          <a:off x="0" y="3061778"/>
          <a:ext cx="4081226" cy="1456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Surveys of former employees</a:t>
          </a:r>
        </a:p>
      </dsp:txBody>
      <dsp:txXfrm>
        <a:off x="71122" y="3132900"/>
        <a:ext cx="3938982" cy="13146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B5A9F-6109-4BDC-A300-10542D6DBC27}">
      <dsp:nvSpPr>
        <dsp:cNvPr id="0" name=""/>
        <dsp:cNvSpPr/>
      </dsp:nvSpPr>
      <dsp:spPr>
        <a:xfrm rot="16200000">
          <a:off x="1764109" y="-1764109"/>
          <a:ext cx="1958181" cy="54864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Application procedures – </a:t>
          </a:r>
          <a:r>
            <a:rPr lang="en-GB" sz="2600" b="0" kern="1200" dirty="0"/>
            <a:t>Submit CV, application form</a:t>
          </a:r>
        </a:p>
      </dsp:txBody>
      <dsp:txXfrm rot="5400000">
        <a:off x="-1" y="1"/>
        <a:ext cx="5486400" cy="1468636"/>
      </dsp:txXfrm>
    </dsp:sp>
    <dsp:sp modelId="{F90C55F7-FC3B-45AE-896A-9B13468BA577}">
      <dsp:nvSpPr>
        <dsp:cNvPr id="0" name=""/>
        <dsp:cNvSpPr/>
      </dsp:nvSpPr>
      <dsp:spPr>
        <a:xfrm>
          <a:off x="5486400" y="0"/>
          <a:ext cx="5486400" cy="1958181"/>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Interviews – </a:t>
          </a:r>
          <a:r>
            <a:rPr lang="en-GB" sz="2600" b="0" kern="1200" dirty="0"/>
            <a:t>telephone, one to one, panel, group</a:t>
          </a:r>
        </a:p>
      </dsp:txBody>
      <dsp:txXfrm>
        <a:off x="5486400" y="0"/>
        <a:ext cx="5486400" cy="1468636"/>
      </dsp:txXfrm>
    </dsp:sp>
    <dsp:sp modelId="{3A43C6D5-C2AE-4BC0-939D-1250026AC754}">
      <dsp:nvSpPr>
        <dsp:cNvPr id="0" name=""/>
        <dsp:cNvSpPr/>
      </dsp:nvSpPr>
      <dsp:spPr>
        <a:xfrm rot="10800000">
          <a:off x="0" y="1958181"/>
          <a:ext cx="5486400" cy="1958181"/>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Ability and personality tests </a:t>
          </a:r>
          <a:r>
            <a:rPr lang="en-GB" sz="2600" kern="1200" dirty="0"/>
            <a:t>– IQ, literacy and numeracy, job specific, personality questionnaires</a:t>
          </a:r>
        </a:p>
      </dsp:txBody>
      <dsp:txXfrm rot="10800000">
        <a:off x="0" y="2447726"/>
        <a:ext cx="5486400" cy="1468636"/>
      </dsp:txXfrm>
    </dsp:sp>
    <dsp:sp modelId="{4E301A5D-993D-4BD8-AD97-8B69DEA54CE5}">
      <dsp:nvSpPr>
        <dsp:cNvPr id="0" name=""/>
        <dsp:cNvSpPr/>
      </dsp:nvSpPr>
      <dsp:spPr>
        <a:xfrm rot="5400000">
          <a:off x="7250509" y="194072"/>
          <a:ext cx="1958181" cy="54864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Assessment Centres – </a:t>
          </a:r>
          <a:r>
            <a:rPr lang="en-GB" sz="2600" b="0" kern="1200" dirty="0"/>
            <a:t>presentations, work samples, group activities, role-playing</a:t>
          </a:r>
        </a:p>
      </dsp:txBody>
      <dsp:txXfrm rot="-5400000">
        <a:off x="5486399" y="2447726"/>
        <a:ext cx="5486400" cy="1468636"/>
      </dsp:txXfrm>
    </dsp:sp>
    <dsp:sp modelId="{678C411B-8AFA-47EF-B8C0-7C6F8AE0F47B}">
      <dsp:nvSpPr>
        <dsp:cNvPr id="0" name=""/>
        <dsp:cNvSpPr/>
      </dsp:nvSpPr>
      <dsp:spPr>
        <a:xfrm>
          <a:off x="3840480" y="1468636"/>
          <a:ext cx="3291840" cy="979090"/>
        </a:xfrm>
        <a:prstGeom prst="round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Methods of Selection</a:t>
          </a:r>
        </a:p>
      </dsp:txBody>
      <dsp:txXfrm>
        <a:off x="3888275" y="1516431"/>
        <a:ext cx="3196250" cy="883500"/>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562024-60E1-4BDB-BBA1-1D00D0175B9C}" type="datetimeFigureOut">
              <a:rPr lang="en-GB" smtClean="0"/>
              <a:t>01/05/2020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B4271E-F92B-4EED-B98C-5C622011C8EA}" type="slidenum">
              <a:rPr lang="en-GB" smtClean="0"/>
              <a:t>‹#›</a:t>
            </a:fld>
            <a:endParaRPr lang="en-GB"/>
          </a:p>
        </p:txBody>
      </p:sp>
    </p:spTree>
    <p:extLst>
      <p:ext uri="{BB962C8B-B14F-4D97-AF65-F5344CB8AC3E}">
        <p14:creationId xmlns:p14="http://schemas.microsoft.com/office/powerpoint/2010/main" val="1945519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a:t>
            </a:fld>
            <a:endParaRPr lang="en-GB"/>
          </a:p>
        </p:txBody>
      </p:sp>
    </p:spTree>
    <p:extLst>
      <p:ext uri="{BB962C8B-B14F-4D97-AF65-F5344CB8AC3E}">
        <p14:creationId xmlns:p14="http://schemas.microsoft.com/office/powerpoint/2010/main" val="815223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hot topic right now, you will numerous recent articles discussing how best to resource in times of crisis, case studies on organisations etc. They all come back to these principles of resourcing and talent planning.   </a:t>
            </a:r>
          </a:p>
          <a:p>
            <a:r>
              <a:rPr lang="en-GB" dirty="0"/>
              <a:t>The HR function has been playing a critical role in the mobilisation of a workforce due to the current pandemic and restrictions put in place as a result of Covid-19. </a:t>
            </a:r>
          </a:p>
          <a:p>
            <a:r>
              <a:rPr lang="en-GB" dirty="0"/>
              <a:t>Organisations have been affected in different ways, depending on their sector and business need, so the future demand in each will vary, along with the ways in which HR need to plan for this. </a:t>
            </a:r>
          </a:p>
        </p:txBody>
      </p:sp>
      <p:sp>
        <p:nvSpPr>
          <p:cNvPr id="4" name="Slide Number Placeholder 3"/>
          <p:cNvSpPr>
            <a:spLocks noGrp="1"/>
          </p:cNvSpPr>
          <p:nvPr>
            <p:ph type="sldNum" sz="quarter" idx="5"/>
          </p:nvPr>
        </p:nvSpPr>
        <p:spPr/>
        <p:txBody>
          <a:bodyPr/>
          <a:lstStyle/>
          <a:p>
            <a:fld id="{9CB4271E-F92B-4EED-B98C-5C622011C8EA}" type="slidenum">
              <a:rPr lang="en-GB" smtClean="0"/>
              <a:t>4</a:t>
            </a:fld>
            <a:endParaRPr lang="en-GB"/>
          </a:p>
        </p:txBody>
      </p:sp>
    </p:spTree>
    <p:extLst>
      <p:ext uri="{BB962C8B-B14F-4D97-AF65-F5344CB8AC3E}">
        <p14:creationId xmlns:p14="http://schemas.microsoft.com/office/powerpoint/2010/main" val="1232309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Numerous resources available on Resourcing and Talent Planning, there are links to recent articles and reports along with a reading list on Moodle, many you will see referenced throughout the slides. Important to refer to your learning plan for guidance on mandatory and recommended learning with a mixture of reading, podcasts, videos etc. </a:t>
            </a:r>
          </a:p>
          <a:p>
            <a:r>
              <a:rPr lang="en-GB" dirty="0"/>
              <a:t>Highlight:</a:t>
            </a:r>
          </a:p>
          <a:p>
            <a:r>
              <a:rPr lang="en-GB" dirty="0"/>
              <a:t> - Chapter 3 of Taylor and Woodhams (Zebra edition) </a:t>
            </a:r>
          </a:p>
          <a:p>
            <a:r>
              <a:rPr lang="en-GB" dirty="0"/>
              <a:t> - CIPD’s topic page and factsheets etc. </a:t>
            </a:r>
          </a:p>
          <a:p>
            <a:r>
              <a:rPr lang="en-GB" dirty="0"/>
              <a:t>Stephen Taylor’s Resourcing and Talent Management, 7</a:t>
            </a:r>
            <a:r>
              <a:rPr lang="en-GB" baseline="30000" dirty="0"/>
              <a:t>th</a:t>
            </a:r>
            <a:r>
              <a:rPr lang="en-GB" dirty="0"/>
              <a:t> Edition (or earlier editions also available from the library) </a:t>
            </a:r>
          </a:p>
          <a:p>
            <a:endParaRPr lang="en-GB" dirty="0"/>
          </a:p>
          <a:p>
            <a:r>
              <a:rPr lang="en-GB" dirty="0"/>
              <a:t>Important to refer to your learning plan for guidance on what to cover for this module – there is mixture of articles, </a:t>
            </a:r>
            <a:r>
              <a:rPr lang="en-GB" dirty="0" err="1"/>
              <a:t>podcats</a:t>
            </a:r>
            <a:r>
              <a:rPr lang="en-GB" dirty="0"/>
              <a:t> and videos etc, with the links to these on Moodle. As this is a distance learning, apprenticeship course, you also need to do your own research and reading on the topic. Julie has highlighted lots of relevant sources and guidance on where you can obtain information, though you may come across your own sources – please feel free to share anything relevant with the group on Teams or Facebook. </a:t>
            </a:r>
          </a:p>
        </p:txBody>
      </p:sp>
      <p:sp>
        <p:nvSpPr>
          <p:cNvPr id="4" name="Slide Number Placeholder 3"/>
          <p:cNvSpPr>
            <a:spLocks noGrp="1"/>
          </p:cNvSpPr>
          <p:nvPr>
            <p:ph type="sldNum" sz="quarter" idx="5"/>
          </p:nvPr>
        </p:nvSpPr>
        <p:spPr/>
        <p:txBody>
          <a:bodyPr/>
          <a:lstStyle/>
          <a:p>
            <a:fld id="{9CB4271E-F92B-4EED-B98C-5C622011C8EA}" type="slidenum">
              <a:rPr lang="en-GB" smtClean="0"/>
              <a:t>5</a:t>
            </a:fld>
            <a:endParaRPr lang="en-GB"/>
          </a:p>
        </p:txBody>
      </p:sp>
    </p:spTree>
    <p:extLst>
      <p:ext uri="{BB962C8B-B14F-4D97-AF65-F5344CB8AC3E}">
        <p14:creationId xmlns:p14="http://schemas.microsoft.com/office/powerpoint/2010/main" val="1136037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are not already familiar with them, the CIPD Factsheet’s are a great resource. They are available on a range of topics. </a:t>
            </a:r>
          </a:p>
          <a:p>
            <a:endParaRPr lang="en-GB" dirty="0"/>
          </a:p>
          <a:p>
            <a:r>
              <a:rPr lang="en-GB" dirty="0"/>
              <a:t>Talent Planning encompasses the whole process and a range of activities </a:t>
            </a:r>
          </a:p>
        </p:txBody>
      </p:sp>
      <p:sp>
        <p:nvSpPr>
          <p:cNvPr id="4" name="Slide Number Placeholder 3"/>
          <p:cNvSpPr>
            <a:spLocks noGrp="1"/>
          </p:cNvSpPr>
          <p:nvPr>
            <p:ph type="sldNum" sz="quarter" idx="5"/>
          </p:nvPr>
        </p:nvSpPr>
        <p:spPr/>
        <p:txBody>
          <a:bodyPr/>
          <a:lstStyle/>
          <a:p>
            <a:fld id="{9CB4271E-F92B-4EED-B98C-5C622011C8EA}" type="slidenum">
              <a:rPr lang="en-GB" smtClean="0"/>
              <a:t>6</a:t>
            </a:fld>
            <a:endParaRPr lang="en-GB"/>
          </a:p>
        </p:txBody>
      </p:sp>
    </p:spTree>
    <p:extLst>
      <p:ext uri="{BB962C8B-B14F-4D97-AF65-F5344CB8AC3E}">
        <p14:creationId xmlns:p14="http://schemas.microsoft.com/office/powerpoint/2010/main" val="2534824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organisations have specialist departments to undertake these activities, others incorporate them in generalist roles. </a:t>
            </a:r>
          </a:p>
          <a:p>
            <a:r>
              <a:rPr lang="en-GB" dirty="0"/>
              <a:t>This list is not exhaustive, there are more activities within each category which we will go on to consider. Important to remember, there is often an overlap with other HR activities. </a:t>
            </a:r>
          </a:p>
        </p:txBody>
      </p:sp>
      <p:sp>
        <p:nvSpPr>
          <p:cNvPr id="4" name="Slide Number Placeholder 3"/>
          <p:cNvSpPr>
            <a:spLocks noGrp="1"/>
          </p:cNvSpPr>
          <p:nvPr>
            <p:ph type="sldNum" sz="quarter" idx="5"/>
          </p:nvPr>
        </p:nvSpPr>
        <p:spPr/>
        <p:txBody>
          <a:bodyPr/>
          <a:lstStyle/>
          <a:p>
            <a:fld id="{9CB4271E-F92B-4EED-B98C-5C622011C8EA}" type="slidenum">
              <a:rPr lang="en-GB" smtClean="0"/>
              <a:t>7</a:t>
            </a:fld>
            <a:endParaRPr lang="en-GB"/>
          </a:p>
        </p:txBody>
      </p:sp>
    </p:spTree>
    <p:extLst>
      <p:ext uri="{BB962C8B-B14F-4D97-AF65-F5344CB8AC3E}">
        <p14:creationId xmlns:p14="http://schemas.microsoft.com/office/powerpoint/2010/main" val="2344172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effectively talent plan and resource, we must first understand the labour market. Once we know the supply and demand of labour, who is looking for work and where and what they want from a job, we can better plan our resourcing strategy, tailoring recruitment and selection methods to suit the labour force.  </a:t>
            </a:r>
          </a:p>
          <a:p>
            <a:endParaRPr lang="en-GB" dirty="0"/>
          </a:p>
          <a:p>
            <a:r>
              <a:rPr lang="en-GB" b="1" dirty="0"/>
              <a:t>Can anyone think where an organisation might source it’s labour from? </a:t>
            </a:r>
          </a:p>
        </p:txBody>
      </p:sp>
      <p:sp>
        <p:nvSpPr>
          <p:cNvPr id="4" name="Slide Number Placeholder 3"/>
          <p:cNvSpPr>
            <a:spLocks noGrp="1"/>
          </p:cNvSpPr>
          <p:nvPr>
            <p:ph type="sldNum" sz="quarter" idx="5"/>
          </p:nvPr>
        </p:nvSpPr>
        <p:spPr/>
        <p:txBody>
          <a:bodyPr/>
          <a:lstStyle/>
          <a:p>
            <a:fld id="{9CB4271E-F92B-4EED-B98C-5C622011C8EA}" type="slidenum">
              <a:rPr lang="en-GB" smtClean="0"/>
              <a:t>8</a:t>
            </a:fld>
            <a:endParaRPr lang="en-GB"/>
          </a:p>
        </p:txBody>
      </p:sp>
    </p:spTree>
    <p:extLst>
      <p:ext uri="{BB962C8B-B14F-4D97-AF65-F5344CB8AC3E}">
        <p14:creationId xmlns:p14="http://schemas.microsoft.com/office/powerpoint/2010/main" val="22908579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Local market – local area, tends to be for lower skilled jobs</a:t>
            </a:r>
          </a:p>
          <a:p>
            <a:r>
              <a:rPr lang="en-GB" dirty="0"/>
              <a:t>National market – anywhere in country. Skilled or specialist roles, willing to relocate</a:t>
            </a:r>
          </a:p>
          <a:p>
            <a:r>
              <a:rPr lang="en-GB" dirty="0"/>
              <a:t>International market – anywhere in the world, higher skilled, specialist, shortage roles. Consider immigration laws</a:t>
            </a:r>
          </a:p>
          <a:p>
            <a:r>
              <a:rPr lang="en-GB" dirty="0"/>
              <a:t>Other companies – not actively looking, may consider moving for right offer.</a:t>
            </a:r>
          </a:p>
          <a:p>
            <a:r>
              <a:rPr lang="en-GB" dirty="0"/>
              <a:t>Graduates – actively looking, want structured development plan</a:t>
            </a:r>
          </a:p>
          <a:p>
            <a:r>
              <a:rPr lang="en-GB" dirty="0"/>
              <a:t>School leavers – new to work, investment in training and development, could be apprenticeship programs</a:t>
            </a:r>
          </a:p>
          <a:p>
            <a:r>
              <a:rPr lang="en-GB" dirty="0"/>
              <a:t>Economically inactive – </a:t>
            </a:r>
            <a:r>
              <a:rPr lang="en-GB" dirty="0" err="1"/>
              <a:t>eg</a:t>
            </a:r>
            <a:r>
              <a:rPr lang="en-GB" dirty="0"/>
              <a:t> retired, long term health problems, caring responsibilities. Could enter workforce if right incentives/provisions were made.</a:t>
            </a:r>
          </a:p>
          <a:p>
            <a:r>
              <a:rPr lang="en-GB" dirty="0"/>
              <a:t>Untapped talent pools – Government initiatives to promote hiring prisoners and ex-offenders, particularly when organisations struggle to fill vacancies. </a:t>
            </a:r>
          </a:p>
        </p:txBody>
      </p:sp>
      <p:sp>
        <p:nvSpPr>
          <p:cNvPr id="4" name="Slide Number Placeholder 3"/>
          <p:cNvSpPr>
            <a:spLocks noGrp="1"/>
          </p:cNvSpPr>
          <p:nvPr>
            <p:ph type="sldNum" sz="quarter" idx="5"/>
          </p:nvPr>
        </p:nvSpPr>
        <p:spPr/>
        <p:txBody>
          <a:bodyPr/>
          <a:lstStyle/>
          <a:p>
            <a:fld id="{9CB4271E-F92B-4EED-B98C-5C622011C8EA}" type="slidenum">
              <a:rPr lang="en-GB" smtClean="0"/>
              <a:t>9</a:t>
            </a:fld>
            <a:endParaRPr lang="en-GB"/>
          </a:p>
        </p:txBody>
      </p:sp>
    </p:spTree>
    <p:extLst>
      <p:ext uri="{BB962C8B-B14F-4D97-AF65-F5344CB8AC3E}">
        <p14:creationId xmlns:p14="http://schemas.microsoft.com/office/powerpoint/2010/main" val="889006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Impacts on the ease with which organisations can recruit employees.</a:t>
            </a:r>
          </a:p>
          <a:p>
            <a:r>
              <a:rPr lang="en-GB" dirty="0"/>
              <a:t>Tight: more job opportunities than job seekers, so vacancies can be harder to fill as job seekers have a choice.</a:t>
            </a:r>
          </a:p>
          <a:p>
            <a:r>
              <a:rPr lang="en-GB" dirty="0"/>
              <a:t>Loose: more job seekers than jobs, competing against each other.</a:t>
            </a:r>
          </a:p>
          <a:p>
            <a:endParaRPr lang="en-GB" dirty="0"/>
          </a:p>
          <a:p>
            <a:r>
              <a:rPr lang="en-GB" dirty="0"/>
              <a:t>A PESTLE analysis can help determine if your organisation is targeting a tight or loose market. (these kind of analysis tools are covered in the Business Context Module)</a:t>
            </a:r>
          </a:p>
        </p:txBody>
      </p:sp>
      <p:sp>
        <p:nvSpPr>
          <p:cNvPr id="4" name="Slide Number Placeholder 3"/>
          <p:cNvSpPr>
            <a:spLocks noGrp="1"/>
          </p:cNvSpPr>
          <p:nvPr>
            <p:ph type="sldNum" sz="quarter" idx="5"/>
          </p:nvPr>
        </p:nvSpPr>
        <p:spPr/>
        <p:txBody>
          <a:bodyPr/>
          <a:lstStyle/>
          <a:p>
            <a:fld id="{9CB4271E-F92B-4EED-B98C-5C622011C8EA}" type="slidenum">
              <a:rPr lang="en-GB" smtClean="0"/>
              <a:t>10</a:t>
            </a:fld>
            <a:endParaRPr lang="en-GB"/>
          </a:p>
        </p:txBody>
      </p:sp>
    </p:spTree>
    <p:extLst>
      <p:ext uri="{BB962C8B-B14F-4D97-AF65-F5344CB8AC3E}">
        <p14:creationId xmlns:p14="http://schemas.microsoft.com/office/powerpoint/2010/main" val="1576492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factors affect whether it is a tight or loose labour market.</a:t>
            </a:r>
          </a:p>
          <a:p>
            <a:r>
              <a:rPr lang="en-GB" b="1" dirty="0"/>
              <a:t>Economic context </a:t>
            </a:r>
            <a:r>
              <a:rPr lang="en-GB" dirty="0"/>
              <a:t>– downturn can mean companies close or downsize </a:t>
            </a:r>
            <a:r>
              <a:rPr lang="en-GB" dirty="0" err="1"/>
              <a:t>eg</a:t>
            </a:r>
            <a:r>
              <a:rPr lang="en-GB" dirty="0"/>
              <a:t> economic crash of 2008 leading to a loose labour market</a:t>
            </a:r>
          </a:p>
          <a:p>
            <a:r>
              <a:rPr lang="en-GB" b="1" dirty="0"/>
              <a:t>Demographic changes </a:t>
            </a:r>
            <a:r>
              <a:rPr lang="en-GB" dirty="0"/>
              <a:t>– births and deaths. Less births since the 1960’s means fewer people are entering the labour market combined with ageing population, ‘baby boom’ generation retiring. Volume of working age population is reducing</a:t>
            </a:r>
          </a:p>
          <a:p>
            <a:r>
              <a:rPr lang="en-GB" b="1" dirty="0"/>
              <a:t>Political changes </a:t>
            </a:r>
            <a:r>
              <a:rPr lang="en-GB" dirty="0"/>
              <a:t>– Investment in national skills, apprenticeship schemes. Immigration policies, changes following Brexit.</a:t>
            </a:r>
          </a:p>
          <a:p>
            <a:r>
              <a:rPr lang="en-GB" b="1" dirty="0"/>
              <a:t>Legislative changes </a:t>
            </a:r>
            <a:r>
              <a:rPr lang="en-GB" dirty="0"/>
              <a:t>– Working time directive, Equality Act – opens labour market to those previously excluded.</a:t>
            </a:r>
          </a:p>
          <a:p>
            <a:r>
              <a:rPr lang="en-GB" b="1" dirty="0"/>
              <a:t>Technological </a:t>
            </a:r>
            <a:r>
              <a:rPr lang="en-GB" dirty="0"/>
              <a:t>– advancements in automation can mean fewer jobs and those with more technical skills needed.</a:t>
            </a:r>
          </a:p>
          <a:p>
            <a:r>
              <a:rPr lang="en-GB" b="1" dirty="0"/>
              <a:t>Natural disasters etc </a:t>
            </a:r>
            <a:r>
              <a:rPr lang="en-GB" dirty="0"/>
              <a:t>– can wipe out or divert labour force. Highlighted by the global pandemic right now, we are yet to see the full impact it will have on the labour market.  </a:t>
            </a:r>
          </a:p>
          <a:p>
            <a:r>
              <a:rPr lang="en-GB" dirty="0"/>
              <a:t>(Taylor and Woodhams)</a:t>
            </a:r>
          </a:p>
        </p:txBody>
      </p:sp>
      <p:sp>
        <p:nvSpPr>
          <p:cNvPr id="4" name="Slide Number Placeholder 3"/>
          <p:cNvSpPr>
            <a:spLocks noGrp="1"/>
          </p:cNvSpPr>
          <p:nvPr>
            <p:ph type="sldNum" sz="quarter" idx="5"/>
          </p:nvPr>
        </p:nvSpPr>
        <p:spPr/>
        <p:txBody>
          <a:bodyPr/>
          <a:lstStyle/>
          <a:p>
            <a:fld id="{9CB4271E-F92B-4EED-B98C-5C622011C8EA}" type="slidenum">
              <a:rPr lang="en-GB" smtClean="0"/>
              <a:t>11</a:t>
            </a:fld>
            <a:endParaRPr lang="en-GB"/>
          </a:p>
        </p:txBody>
      </p:sp>
    </p:spTree>
    <p:extLst>
      <p:ext uri="{BB962C8B-B14F-4D97-AF65-F5344CB8AC3E}">
        <p14:creationId xmlns:p14="http://schemas.microsoft.com/office/powerpoint/2010/main" val="2744794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ONS release new statements each month, most recent published on 21 April 2020, though results still showing to February 2020. they are still complying information on the impact of Covid-19. </a:t>
            </a:r>
          </a:p>
          <a:p>
            <a:r>
              <a:rPr lang="en-GB" b="1" dirty="0"/>
              <a:t>As of February: </a:t>
            </a:r>
          </a:p>
          <a:p>
            <a:r>
              <a:rPr lang="en-GB" dirty="0"/>
              <a:t>Employment rate is at a record high of 76.5% - increase in women in labour market and people aged between 50-64 (Only takes account of those aged between 16-64). </a:t>
            </a:r>
          </a:p>
          <a:p>
            <a:r>
              <a:rPr lang="en-GB" dirty="0"/>
              <a:t>Unemployment falling for last 6 years. Measures those actively seeking work in last 4 weeks and available to start work within 2 weeks. </a:t>
            </a:r>
          </a:p>
          <a:p>
            <a:r>
              <a:rPr lang="en-GB" dirty="0"/>
              <a:t>810,000 vacancies from Nov 19 to Jan 20.</a:t>
            </a:r>
          </a:p>
          <a:p>
            <a:r>
              <a:rPr lang="en-GB" dirty="0"/>
              <a:t>8.48 million people not in the labour force (Economically inactive) Rate is decreasing for women, at a record low of 24.8%</a:t>
            </a:r>
          </a:p>
          <a:p>
            <a:r>
              <a:rPr lang="en-GB" dirty="0"/>
              <a:t>27% are students, 26% are long term sick, 22% caring for family members.</a:t>
            </a:r>
          </a:p>
          <a:p>
            <a:endParaRPr lang="en-GB" dirty="0"/>
          </a:p>
          <a:p>
            <a:r>
              <a:rPr lang="en-GB" dirty="0"/>
              <a:t>Highest number of vacancies in:</a:t>
            </a:r>
          </a:p>
          <a:p>
            <a:endParaRPr lang="en-GB" dirty="0"/>
          </a:p>
          <a:p>
            <a:r>
              <a:rPr lang="en-GB" dirty="0"/>
              <a:t>CIPD’s Labour Market Outlook survey February 2020 – 64% report vacancies are hard to fill. </a:t>
            </a:r>
          </a:p>
        </p:txBody>
      </p:sp>
      <p:sp>
        <p:nvSpPr>
          <p:cNvPr id="4" name="Slide Number Placeholder 3"/>
          <p:cNvSpPr>
            <a:spLocks noGrp="1"/>
          </p:cNvSpPr>
          <p:nvPr>
            <p:ph type="sldNum" sz="quarter" idx="5"/>
          </p:nvPr>
        </p:nvSpPr>
        <p:spPr/>
        <p:txBody>
          <a:bodyPr/>
          <a:lstStyle/>
          <a:p>
            <a:fld id="{9CB4271E-F92B-4EED-B98C-5C622011C8EA}" type="slidenum">
              <a:rPr lang="en-GB" smtClean="0"/>
              <a:t>12</a:t>
            </a:fld>
            <a:endParaRPr lang="en-GB"/>
          </a:p>
        </p:txBody>
      </p:sp>
    </p:spTree>
    <p:extLst>
      <p:ext uri="{BB962C8B-B14F-4D97-AF65-F5344CB8AC3E}">
        <p14:creationId xmlns:p14="http://schemas.microsoft.com/office/powerpoint/2010/main" val="1771369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too soon to know the full extent of Covid-19 on the labour market but many are predicting a recession, with the labour market slowest to recover in such times. </a:t>
            </a:r>
          </a:p>
          <a:p>
            <a:r>
              <a:rPr lang="en-GB" dirty="0"/>
              <a:t>We are likely to see a rise in unemployment figures, with an increase in Universal Credit claims already. </a:t>
            </a:r>
          </a:p>
          <a:p>
            <a:endParaRPr lang="en-GB" dirty="0"/>
          </a:p>
          <a:p>
            <a:r>
              <a:rPr lang="en-GB" dirty="0"/>
              <a:t>Important to know the type of labour market your organisation is operating in as it will impact the resourcing activities, as your organisation may already be experiencing. (freeze on recruitment, high number of applicants for vacancies, exit strategies etc)</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13</a:t>
            </a:fld>
            <a:endParaRPr lang="en-GB"/>
          </a:p>
        </p:txBody>
      </p:sp>
    </p:spTree>
    <p:extLst>
      <p:ext uri="{BB962C8B-B14F-4D97-AF65-F5344CB8AC3E}">
        <p14:creationId xmlns:p14="http://schemas.microsoft.com/office/powerpoint/2010/main" val="30637131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Figures from: Further decline in EU workers prompts fears of labour shortages, Jim </a:t>
            </a:r>
            <a:r>
              <a:rPr lang="en-GB" dirty="0" err="1"/>
              <a:t>Hillage</a:t>
            </a:r>
            <a:r>
              <a:rPr lang="en-GB" dirty="0"/>
              <a:t>, Institute for Employment Studies, 2018.</a:t>
            </a:r>
          </a:p>
          <a:p>
            <a:endParaRPr lang="en-GB" dirty="0"/>
          </a:p>
          <a:p>
            <a:r>
              <a:rPr lang="en-GB" dirty="0"/>
              <a:t>Covid-19 may also impact the type of Brexit agreement the UK and EU make. </a:t>
            </a:r>
          </a:p>
          <a:p>
            <a:r>
              <a:rPr lang="en-GB" dirty="0"/>
              <a:t>New immigration policy proposed, based on a points based system where overseas citizens would need 70 points to be able to work in the UK and introduce salary threshold of £25,600, lower for roles in specific shortage occupations. </a:t>
            </a:r>
          </a:p>
          <a:p>
            <a:r>
              <a:rPr lang="en-GB" dirty="0"/>
              <a:t>Consider: </a:t>
            </a:r>
          </a:p>
          <a:p>
            <a:r>
              <a:rPr lang="en-GB" dirty="0"/>
              <a:t>Impact = skills shortages and recruitment difficulties. </a:t>
            </a:r>
          </a:p>
          <a:p>
            <a:r>
              <a:rPr lang="en-GB" dirty="0"/>
              <a:t> - Sources of labour</a:t>
            </a:r>
          </a:p>
          <a:p>
            <a:r>
              <a:rPr lang="en-GB" dirty="0"/>
              <a:t> - Will affect sectors and occupations differently.</a:t>
            </a:r>
          </a:p>
          <a:p>
            <a:r>
              <a:rPr lang="en-GB" dirty="0"/>
              <a:t> - Low skilled workforce - Impact on those sectors employing a large number of EU nationals – manufacturing, hospitality, health and social care, food production, construction. </a:t>
            </a:r>
            <a:r>
              <a:rPr lang="en-GB" dirty="0" err="1"/>
              <a:t>Travellodge</a:t>
            </a:r>
            <a:r>
              <a:rPr lang="en-GB" dirty="0"/>
              <a:t> introducing more flexible working to attract parents to bridge gap. </a:t>
            </a:r>
          </a:p>
          <a:p>
            <a:r>
              <a:rPr lang="en-GB" dirty="0"/>
              <a:t> - Employers have typically found they have difficulty attracting UK born applicants to fill unattractive or unskilled work.</a:t>
            </a:r>
          </a:p>
          <a:p>
            <a:r>
              <a:rPr lang="en-GB" dirty="0"/>
              <a:t> - 1 in 5 employers employ EU nationals as they have better job-specific, technical skills.</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14</a:t>
            </a:fld>
            <a:endParaRPr lang="en-GB"/>
          </a:p>
        </p:txBody>
      </p:sp>
    </p:spTree>
    <p:extLst>
      <p:ext uri="{BB962C8B-B14F-4D97-AF65-F5344CB8AC3E}">
        <p14:creationId xmlns:p14="http://schemas.microsoft.com/office/powerpoint/2010/main" val="1764095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your groups, research the labour market trends in Germany, France or USA (OECD Labour Force Statistics is a good source of information, though you may find other sources online). I have allocated you a group and country to look at and added this to Files on Teams. </a:t>
            </a:r>
          </a:p>
          <a:p>
            <a:r>
              <a:rPr lang="en-GB" dirty="0"/>
              <a:t>Look for key trends including:</a:t>
            </a:r>
          </a:p>
          <a:p>
            <a:r>
              <a:rPr lang="en-GB" dirty="0"/>
              <a:t> - Employment and unemployment rate</a:t>
            </a:r>
          </a:p>
          <a:p>
            <a:r>
              <a:rPr lang="en-GB" dirty="0"/>
              <a:t> - male and female rates</a:t>
            </a:r>
          </a:p>
          <a:p>
            <a:r>
              <a:rPr lang="en-GB" dirty="0"/>
              <a:t> - part time working rates</a:t>
            </a:r>
          </a:p>
          <a:p>
            <a:r>
              <a:rPr lang="en-GB" dirty="0"/>
              <a:t> - Age</a:t>
            </a:r>
          </a:p>
          <a:p>
            <a:r>
              <a:rPr lang="en-GB" dirty="0"/>
              <a:t> - Industry/sector rates</a:t>
            </a:r>
          </a:p>
          <a:p>
            <a:endParaRPr lang="en-GB" dirty="0"/>
          </a:p>
          <a:p>
            <a:r>
              <a:rPr lang="en-GB" dirty="0"/>
              <a:t>Please work within your groups to collate this information, nominate one member to gather your findings and write a brief overview to share with everyone. Email me your findings and I will upload this to Teams for all to see. </a:t>
            </a:r>
          </a:p>
        </p:txBody>
      </p:sp>
      <p:sp>
        <p:nvSpPr>
          <p:cNvPr id="4" name="Slide Number Placeholder 3"/>
          <p:cNvSpPr>
            <a:spLocks noGrp="1"/>
          </p:cNvSpPr>
          <p:nvPr>
            <p:ph type="sldNum" sz="quarter" idx="5"/>
          </p:nvPr>
        </p:nvSpPr>
        <p:spPr/>
        <p:txBody>
          <a:bodyPr/>
          <a:lstStyle/>
          <a:p>
            <a:fld id="{9CB4271E-F92B-4EED-B98C-5C622011C8EA}" type="slidenum">
              <a:rPr lang="en-GB" smtClean="0"/>
              <a:t>15</a:t>
            </a:fld>
            <a:endParaRPr lang="en-GB"/>
          </a:p>
        </p:txBody>
      </p:sp>
    </p:spTree>
    <p:extLst>
      <p:ext uri="{BB962C8B-B14F-4D97-AF65-F5344CB8AC3E}">
        <p14:creationId xmlns:p14="http://schemas.microsoft.com/office/powerpoint/2010/main" val="8423290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we know the type of labour market and our sources of employees, we can start to plan, considering the specific employees and skills we will need in the future and the strategies to meet these requirements. It can vary in scope and timescale – </a:t>
            </a:r>
            <a:r>
              <a:rPr lang="en-GB" dirty="0" err="1"/>
              <a:t>ie</a:t>
            </a:r>
            <a:r>
              <a:rPr lang="en-GB" dirty="0"/>
              <a:t> planning for a particular project or for the next 10 years.</a:t>
            </a:r>
          </a:p>
          <a:p>
            <a:r>
              <a:rPr lang="en-GB" dirty="0"/>
              <a:t>The CIPD advises talent planning should be linked to organisational goals and be an important part of the strategic business planning process.</a:t>
            </a:r>
          </a:p>
          <a:p>
            <a:endParaRPr lang="en-GB" dirty="0"/>
          </a:p>
          <a:p>
            <a:r>
              <a:rPr lang="en-GB" dirty="0"/>
              <a:t>The plan will determine appropriate talent management activities including recruitment, succession planning, development, performance management, employee engagement and retention (CIPD 2020)</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16</a:t>
            </a:fld>
            <a:endParaRPr lang="en-GB"/>
          </a:p>
        </p:txBody>
      </p:sp>
    </p:spTree>
    <p:extLst>
      <p:ext uri="{BB962C8B-B14F-4D97-AF65-F5344CB8AC3E}">
        <p14:creationId xmlns:p14="http://schemas.microsoft.com/office/powerpoint/2010/main" val="4036861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forecasting demand for skills in the future. What are the organisations plans re process, technology and structure?</a:t>
            </a:r>
          </a:p>
          <a:p>
            <a:r>
              <a:rPr lang="en-GB" dirty="0"/>
              <a:t> - Aim to identify what job roles needed, how many people and with what skills.</a:t>
            </a:r>
          </a:p>
          <a:p>
            <a:endParaRPr lang="en-GB" dirty="0"/>
          </a:p>
          <a:p>
            <a:r>
              <a:rPr lang="en-GB" dirty="0"/>
              <a:t>2 – Consider current resources, looking at composition, skills and how many are likely to remain. Look at trends to predict</a:t>
            </a:r>
          </a:p>
          <a:p>
            <a:endParaRPr lang="en-GB" dirty="0"/>
          </a:p>
          <a:p>
            <a:r>
              <a:rPr lang="en-GB" dirty="0"/>
              <a:t>3 – Gaps between demand and supply through a skills audit. </a:t>
            </a:r>
          </a:p>
          <a:p>
            <a:endParaRPr lang="en-GB" dirty="0"/>
          </a:p>
          <a:p>
            <a:r>
              <a:rPr lang="en-GB" dirty="0"/>
              <a:t>4 – Addressing the gaps through existing resources by moving, training, mentoring, retention or removal.</a:t>
            </a:r>
          </a:p>
          <a:p>
            <a:r>
              <a:rPr lang="en-GB" dirty="0"/>
              <a:t> - then consider external sources, looking at the labour market, recruitment, collaborations or outsourcing.</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17</a:t>
            </a:fld>
            <a:endParaRPr lang="en-GB"/>
          </a:p>
        </p:txBody>
      </p:sp>
    </p:spTree>
    <p:extLst>
      <p:ext uri="{BB962C8B-B14F-4D97-AF65-F5344CB8AC3E}">
        <p14:creationId xmlns:p14="http://schemas.microsoft.com/office/powerpoint/2010/main" val="29503852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Analysis of workforce – data on demographics</a:t>
            </a:r>
          </a:p>
          <a:p>
            <a:r>
              <a:rPr lang="en-GB" dirty="0"/>
              <a:t>Trends and patterns – using past data to predict future trends. Consider if there are consistent reasons for leaving, peaks in demand, trends in longer serving employees etc</a:t>
            </a:r>
          </a:p>
          <a:p>
            <a:r>
              <a:rPr lang="en-GB" dirty="0"/>
              <a:t>Talent profiles – detailing the skills and capabilities of current workforce. Could include an analysis of development needs for them to fill future roles. Important to know the skills of current workforce, for potential redeployment and training to fill gaps in other areas of the business. Could complete a skills risk assessment</a:t>
            </a:r>
          </a:p>
          <a:p>
            <a:r>
              <a:rPr lang="en-GB" dirty="0"/>
              <a:t>Scenario Planning – recommended by the CIPD and others, particularly in times of uncertainty. </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18</a:t>
            </a:fld>
            <a:endParaRPr lang="en-GB"/>
          </a:p>
        </p:txBody>
      </p:sp>
    </p:spTree>
    <p:extLst>
      <p:ext uri="{BB962C8B-B14F-4D97-AF65-F5344CB8AC3E}">
        <p14:creationId xmlns:p14="http://schemas.microsoft.com/office/powerpoint/2010/main" val="8718117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CIPD Brexit Impact on workforce trends.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RyanAir</a:t>
            </a:r>
            <a:r>
              <a:rPr lang="en-GB" dirty="0"/>
              <a:t> – didn’t carry out workforce planning which resulted in too many Pilots taking leave at the same time. Had to cancel </a:t>
            </a:r>
            <a:r>
              <a:rPr lang="en-GB" dirty="0" err="1"/>
              <a:t>schedulded</a:t>
            </a:r>
            <a:r>
              <a:rPr lang="en-GB" dirty="0"/>
              <a:t> flights, loss of income, disruption to passengers, damage to reputation and brand.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Many recent examples of how organisations have adapted their workforce planning to deal with the impact of Covid-19</a:t>
            </a:r>
          </a:p>
        </p:txBody>
      </p:sp>
      <p:sp>
        <p:nvSpPr>
          <p:cNvPr id="4" name="Slide Number Placeholder 3"/>
          <p:cNvSpPr>
            <a:spLocks noGrp="1"/>
          </p:cNvSpPr>
          <p:nvPr>
            <p:ph type="sldNum" sz="quarter" idx="5"/>
          </p:nvPr>
        </p:nvSpPr>
        <p:spPr/>
        <p:txBody>
          <a:bodyPr/>
          <a:lstStyle/>
          <a:p>
            <a:fld id="{9CB4271E-F92B-4EED-B98C-5C622011C8EA}" type="slidenum">
              <a:rPr lang="en-GB" smtClean="0"/>
              <a:t>19</a:t>
            </a:fld>
            <a:endParaRPr lang="en-GB"/>
          </a:p>
        </p:txBody>
      </p:sp>
    </p:spTree>
    <p:extLst>
      <p:ext uri="{BB962C8B-B14F-4D97-AF65-F5344CB8AC3E}">
        <p14:creationId xmlns:p14="http://schemas.microsoft.com/office/powerpoint/2010/main" val="26594669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 Usually covers most senior jobs, identifying people who could step in to these roles. </a:t>
            </a:r>
          </a:p>
          <a:p>
            <a:r>
              <a:rPr lang="en-GB" dirty="0"/>
              <a:t> - Growing focus on groups of jobs, categorised by role, function or level and developing a pool of talent who could step in to any number of these roles.</a:t>
            </a:r>
          </a:p>
          <a:p>
            <a:r>
              <a:rPr lang="en-GB" dirty="0"/>
              <a:t> - New recruits bring new ideas and approaches and avoids senior managers becoming clones of predecessors. </a:t>
            </a:r>
          </a:p>
          <a:p>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20</a:t>
            </a:fld>
            <a:endParaRPr lang="en-GB"/>
          </a:p>
        </p:txBody>
      </p:sp>
    </p:spTree>
    <p:extLst>
      <p:ext uri="{BB962C8B-B14F-4D97-AF65-F5344CB8AC3E}">
        <p14:creationId xmlns:p14="http://schemas.microsoft.com/office/powerpoint/2010/main" val="12652347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21</a:t>
            </a:fld>
            <a:endParaRPr lang="en-GB"/>
          </a:p>
        </p:txBody>
      </p:sp>
    </p:spTree>
    <p:extLst>
      <p:ext uri="{BB962C8B-B14F-4D97-AF65-F5344CB8AC3E}">
        <p14:creationId xmlns:p14="http://schemas.microsoft.com/office/powerpoint/2010/main" val="1707064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through informal conversations or more formal appraisals to identify wants and aspirations. This can then be used as a basis for development, equipping them with the skills they will need to step in to the senior roles when they become available. </a:t>
            </a:r>
          </a:p>
          <a:p>
            <a:endParaRPr lang="en-GB" dirty="0"/>
          </a:p>
          <a:p>
            <a:r>
              <a:rPr lang="en-GB" dirty="0"/>
              <a:t>Admiral – encourage lateral moves and project work for employees to gain exposure of different business areas, equipping them with the skills needed to become the next department managers and also satisfying the employees need for change and variety, broadening their experiences whilst remaining in the same organisation. Typically have long serving employees in an climate where it is more common for employees to want to move on every 5 years or so. </a:t>
            </a:r>
          </a:p>
        </p:txBody>
      </p:sp>
      <p:sp>
        <p:nvSpPr>
          <p:cNvPr id="4" name="Slide Number Placeholder 3"/>
          <p:cNvSpPr>
            <a:spLocks noGrp="1"/>
          </p:cNvSpPr>
          <p:nvPr>
            <p:ph type="sldNum" sz="quarter" idx="5"/>
          </p:nvPr>
        </p:nvSpPr>
        <p:spPr/>
        <p:txBody>
          <a:bodyPr/>
          <a:lstStyle/>
          <a:p>
            <a:fld id="{9CB4271E-F92B-4EED-B98C-5C622011C8EA}" type="slidenum">
              <a:rPr lang="en-GB" smtClean="0"/>
              <a:t>22</a:t>
            </a:fld>
            <a:endParaRPr lang="en-GB"/>
          </a:p>
        </p:txBody>
      </p:sp>
    </p:spTree>
    <p:extLst>
      <p:ext uri="{BB962C8B-B14F-4D97-AF65-F5344CB8AC3E}">
        <p14:creationId xmlns:p14="http://schemas.microsoft.com/office/powerpoint/2010/main" val="34756436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24</a:t>
            </a:fld>
            <a:endParaRPr lang="en-GB"/>
          </a:p>
        </p:txBody>
      </p:sp>
    </p:spTree>
    <p:extLst>
      <p:ext uri="{BB962C8B-B14F-4D97-AF65-F5344CB8AC3E}">
        <p14:creationId xmlns:p14="http://schemas.microsoft.com/office/powerpoint/2010/main" val="14760680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Competitor analysis – be aware of who your competition is, labour market is not the same as product market. Consider what employment package your organisation can offer to differentiate from competitors.</a:t>
            </a:r>
          </a:p>
          <a:p>
            <a:endParaRPr lang="en-GB" dirty="0"/>
          </a:p>
          <a:p>
            <a:r>
              <a:rPr lang="en-GB" dirty="0"/>
              <a:t>Organisation positioning – Higgs (2004) model differentiates on two factors: reward and culture. Consider if being in a tight labour market will impact on the position your organisation takes. Being an employer of choice is the optimum aim – see Personnel Today article on Moodle for further info on characteristics of employer’s of choice.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26</a:t>
            </a:fld>
            <a:endParaRPr lang="en-GB"/>
          </a:p>
        </p:txBody>
      </p:sp>
    </p:spTree>
    <p:extLst>
      <p:ext uri="{BB962C8B-B14F-4D97-AF65-F5344CB8AC3E}">
        <p14:creationId xmlns:p14="http://schemas.microsoft.com/office/powerpoint/2010/main" val="18959002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strong brand helps to attract and retain talent, same principle as product branding to attract customers. Aligned to values, strategy and policies. </a:t>
            </a:r>
          </a:p>
          <a:p>
            <a:r>
              <a:rPr lang="en-GB" dirty="0"/>
              <a:t>The message needs to be consistent with the reality of working in the organisation, or you risk damaging the brand and reputation. </a:t>
            </a:r>
          </a:p>
          <a:p>
            <a:r>
              <a:rPr lang="en-GB" dirty="0"/>
              <a:t>EVP – Unique selling point. Consider if the brand reflects the culture, employee attitudes, benefits offered.</a:t>
            </a:r>
          </a:p>
          <a:p>
            <a:endParaRPr lang="en-GB" dirty="0"/>
          </a:p>
          <a:p>
            <a:r>
              <a:rPr lang="en-GB" dirty="0"/>
              <a:t>Affect of social media on employer branding – Recruitment through LinkedIn, Glassdoor reviews and ratings, </a:t>
            </a:r>
            <a:r>
              <a:rPr lang="en-GB" dirty="0" err="1"/>
              <a:t>facebook</a:t>
            </a:r>
            <a:r>
              <a:rPr lang="en-GB" dirty="0"/>
              <a:t> posts/tags, forums, ability to comment and share articles freely.</a:t>
            </a:r>
          </a:p>
        </p:txBody>
      </p:sp>
      <p:sp>
        <p:nvSpPr>
          <p:cNvPr id="4" name="Slide Number Placeholder 3"/>
          <p:cNvSpPr>
            <a:spLocks noGrp="1"/>
          </p:cNvSpPr>
          <p:nvPr>
            <p:ph type="sldNum" sz="quarter" idx="5"/>
          </p:nvPr>
        </p:nvSpPr>
        <p:spPr/>
        <p:txBody>
          <a:bodyPr/>
          <a:lstStyle/>
          <a:p>
            <a:fld id="{9CB4271E-F92B-4EED-B98C-5C622011C8EA}" type="slidenum">
              <a:rPr lang="en-GB" smtClean="0"/>
              <a:t>27</a:t>
            </a:fld>
            <a:endParaRPr lang="en-GB"/>
          </a:p>
        </p:txBody>
      </p:sp>
    </p:spTree>
    <p:extLst>
      <p:ext uri="{BB962C8B-B14F-4D97-AF65-F5344CB8AC3E}">
        <p14:creationId xmlns:p14="http://schemas.microsoft.com/office/powerpoint/2010/main" val="12538524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strategies organisations have used to attract and retain employees</a:t>
            </a:r>
          </a:p>
          <a:p>
            <a:r>
              <a:rPr lang="en-GB" dirty="0"/>
              <a:t> - Organisations believe values are most important to attracting candidates.</a:t>
            </a:r>
          </a:p>
          <a:p>
            <a:r>
              <a:rPr lang="en-GB" dirty="0"/>
              <a:t> - Company’s corporate website the most effective attraction method</a:t>
            </a:r>
          </a:p>
        </p:txBody>
      </p:sp>
      <p:sp>
        <p:nvSpPr>
          <p:cNvPr id="4" name="Slide Number Placeholder 3"/>
          <p:cNvSpPr>
            <a:spLocks noGrp="1"/>
          </p:cNvSpPr>
          <p:nvPr>
            <p:ph type="sldNum" sz="quarter" idx="5"/>
          </p:nvPr>
        </p:nvSpPr>
        <p:spPr/>
        <p:txBody>
          <a:bodyPr/>
          <a:lstStyle/>
          <a:p>
            <a:fld id="{9CB4271E-F92B-4EED-B98C-5C622011C8EA}" type="slidenum">
              <a:rPr lang="en-GB" smtClean="0"/>
              <a:t>28</a:t>
            </a:fld>
            <a:endParaRPr lang="en-GB"/>
          </a:p>
        </p:txBody>
      </p:sp>
    </p:spTree>
    <p:extLst>
      <p:ext uri="{BB962C8B-B14F-4D97-AF65-F5344CB8AC3E}">
        <p14:creationId xmlns:p14="http://schemas.microsoft.com/office/powerpoint/2010/main" val="38802263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Their slogan = People who like what they do, do it better. Linked to the 4 Pillars of Communication, Equality, Reward &amp;Recognition, and Fun. All around the offices, on social media, job adverts, reiterated by senior managers. </a:t>
            </a:r>
          </a:p>
          <a:p>
            <a:r>
              <a:rPr lang="en-US" sz="1200" b="0" i="0" u="none" strike="noStrike" kern="1200" dirty="0">
                <a:solidFill>
                  <a:schemeClr val="tx1"/>
                </a:solidFill>
                <a:effectLst/>
                <a:latin typeface="+mn-lt"/>
                <a:ea typeface="+mn-ea"/>
                <a:cs typeface="+mn-cs"/>
              </a:rPr>
              <a:t>Admiral is considered to be an employer of choice with a strong employer brand. It was voted number 1 in the Sunday Times Best Big Company to work for in 2019, Number 3 in 2020 and is the only company to have made the list every year since it began in 2001. In the top 3 of big insurance companies: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Staff at the UK’s Best Big Company to Work For 2019 report a sense of family among teams unparalleled in our survey, scoring 80% positive. They chalk up more unbeaten results for having colleagues who care (83%), supportive managers (81%), the firm’s strong social conscience (80%), and an inspirational chief executive, David Stevens (76%). – The Times, https://appointments.thetimes.co.uk/article/best100companies/ </a:t>
            </a:r>
          </a:p>
          <a:p>
            <a:endParaRPr lang="en-US" sz="1200" b="1" i="0" u="none" strike="noStrike" kern="1200" dirty="0">
              <a:solidFill>
                <a:schemeClr val="tx1"/>
              </a:solidFill>
              <a:effectLst/>
              <a:latin typeface="+mn-lt"/>
              <a:ea typeface="+mn-ea"/>
              <a:cs typeface="+mn-cs"/>
            </a:endParaRPr>
          </a:p>
          <a:p>
            <a:r>
              <a:rPr lang="en-US" sz="1200" b="1" i="0" u="none" strike="noStrike" kern="1200" dirty="0">
                <a:solidFill>
                  <a:schemeClr val="tx1"/>
                </a:solidFill>
                <a:effectLst/>
                <a:latin typeface="+mn-lt"/>
                <a:ea typeface="+mn-ea"/>
                <a:cs typeface="+mn-cs"/>
              </a:rPr>
              <a:t>Please watch the recruitment video (link below or click logo on slide) to get a sense of the message Admiral portray about what it’s like to work there – consider who this would appeal to, if they show their values, what it says about their employer brand, how does it make you feel? </a:t>
            </a:r>
          </a:p>
          <a:p>
            <a:endParaRPr lang="en-US"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https://www.youtube.com/watch?v=8VxA8H8_NLE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29</a:t>
            </a:fld>
            <a:endParaRPr lang="en-GB"/>
          </a:p>
        </p:txBody>
      </p:sp>
    </p:spTree>
    <p:extLst>
      <p:ext uri="{BB962C8B-B14F-4D97-AF65-F5344CB8AC3E}">
        <p14:creationId xmlns:p14="http://schemas.microsoft.com/office/powerpoint/2010/main" val="42308936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Functional turnover is desired as it removes poor performers, saves wages, allows others to progress and introduces new blood.</a:t>
            </a:r>
          </a:p>
          <a:p>
            <a:r>
              <a:rPr lang="en-GB" dirty="0"/>
              <a:t>Dysfunctional – negative effect, costs in replacing employees, loss of skills and knowledge, impact on remaining employees – reputation, loss of colleagues and extra work.</a:t>
            </a:r>
          </a:p>
          <a:p>
            <a:r>
              <a:rPr lang="en-GB" dirty="0"/>
              <a:t>Measuring turnover and it’s cost helps organisations understand the extent of the problem and make a strong business case to gain commitment from senior managers when trying to introduce strategies to combat the turnover.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Figure from CIPD Resourcing and Talent Planning survey 2017 – large, private sector organisations most likely to calculate the costs of turnover. %age of organisations calculating costs has increased since 2015 survey.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could be because it is seen as too complex to calculate or that turnover is not seen as an issue.</a:t>
            </a:r>
          </a:p>
          <a:p>
            <a:endParaRPr lang="en-GB" dirty="0"/>
          </a:p>
          <a:p>
            <a:r>
              <a:rPr lang="en-GB" dirty="0"/>
              <a:t>Can you think of some of the costs of turnover?</a:t>
            </a:r>
          </a:p>
        </p:txBody>
      </p:sp>
      <p:sp>
        <p:nvSpPr>
          <p:cNvPr id="4" name="Slide Number Placeholder 3"/>
          <p:cNvSpPr>
            <a:spLocks noGrp="1"/>
          </p:cNvSpPr>
          <p:nvPr>
            <p:ph type="sldNum" sz="quarter" idx="10"/>
          </p:nvPr>
        </p:nvSpPr>
        <p:spPr/>
        <p:txBody>
          <a:bodyPr/>
          <a:lstStyle/>
          <a:p>
            <a:fld id="{E153B431-3B6E-4840-86C0-9079EB9077A1}" type="slidenum">
              <a:rPr lang="en-GB" smtClean="0"/>
              <a:t>30</a:t>
            </a:fld>
            <a:endParaRPr lang="en-GB"/>
          </a:p>
        </p:txBody>
      </p:sp>
    </p:spTree>
    <p:extLst>
      <p:ext uri="{BB962C8B-B14F-4D97-AF65-F5344CB8AC3E}">
        <p14:creationId xmlns:p14="http://schemas.microsoft.com/office/powerpoint/2010/main" val="28069007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31</a:t>
            </a:fld>
            <a:endParaRPr lang="en-GB"/>
          </a:p>
        </p:txBody>
      </p:sp>
    </p:spTree>
    <p:extLst>
      <p:ext uri="{BB962C8B-B14F-4D97-AF65-F5344CB8AC3E}">
        <p14:creationId xmlns:p14="http://schemas.microsoft.com/office/powerpoint/2010/main" val="30540132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Exit interviews – Confidential conversation, not with the employee’s manager. Avoid standard questions that can pre-judge a response and consider the best timing for the exit interview. Establish reasons, can either try and prevent that employee leaving by addressing concerns or gather data to see if there are consistencies/trends and review policies accordingly. Be aware that employees may be downplaying their true reasons for leaving.</a:t>
            </a:r>
          </a:p>
          <a:p>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32</a:t>
            </a:fld>
            <a:endParaRPr lang="en-GB"/>
          </a:p>
        </p:txBody>
      </p:sp>
    </p:spTree>
    <p:extLst>
      <p:ext uri="{BB962C8B-B14F-4D97-AF65-F5344CB8AC3E}">
        <p14:creationId xmlns:p14="http://schemas.microsoft.com/office/powerpoint/2010/main" val="38494816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Approaches organisations take to retaining talent will depend on the organisation’s strategy, positioning and brand. </a:t>
            </a:r>
          </a:p>
          <a:p>
            <a:r>
              <a:rPr lang="en-GB" dirty="0"/>
              <a:t>The effectiveness of a retention strategy will be dependant on the reasons for turnover in an organisation, so it is important to understand these reasons before introducing initiatives. </a:t>
            </a:r>
          </a:p>
          <a:p>
            <a:endParaRPr lang="en-GB" dirty="0"/>
          </a:p>
          <a:p>
            <a:r>
              <a:rPr lang="en-GB" b="1" dirty="0"/>
              <a:t>Watch this video: Talent Retention: How to reduce attrition. </a:t>
            </a:r>
          </a:p>
          <a:p>
            <a:r>
              <a:rPr lang="en-GB" dirty="0"/>
              <a:t>https://www.youtube.com/watch?v=OhFjv2VgokE</a:t>
            </a:r>
          </a:p>
        </p:txBody>
      </p:sp>
      <p:sp>
        <p:nvSpPr>
          <p:cNvPr id="4" name="Slide Number Placeholder 3"/>
          <p:cNvSpPr>
            <a:spLocks noGrp="1"/>
          </p:cNvSpPr>
          <p:nvPr>
            <p:ph type="sldNum" sz="quarter" idx="5"/>
          </p:nvPr>
        </p:nvSpPr>
        <p:spPr/>
        <p:txBody>
          <a:bodyPr/>
          <a:lstStyle/>
          <a:p>
            <a:fld id="{E153B431-3B6E-4840-86C0-9079EB9077A1}" type="slidenum">
              <a:rPr lang="en-GB" smtClean="0"/>
              <a:t>33</a:t>
            </a:fld>
            <a:endParaRPr lang="en-GB"/>
          </a:p>
        </p:txBody>
      </p:sp>
    </p:spTree>
    <p:extLst>
      <p:ext uri="{BB962C8B-B14F-4D97-AF65-F5344CB8AC3E}">
        <p14:creationId xmlns:p14="http://schemas.microsoft.com/office/powerpoint/2010/main" val="42576975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35</a:t>
            </a:fld>
            <a:endParaRPr lang="en-GB"/>
          </a:p>
        </p:txBody>
      </p:sp>
    </p:spTree>
    <p:extLst>
      <p:ext uri="{BB962C8B-B14F-4D97-AF65-F5344CB8AC3E}">
        <p14:creationId xmlns:p14="http://schemas.microsoft.com/office/powerpoint/2010/main" val="17265946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Recruitment can be required when a new job is created or when someone leaves the business. </a:t>
            </a:r>
          </a:p>
          <a:p>
            <a:r>
              <a:rPr lang="en-GB" dirty="0"/>
              <a:t>Taylor states effective job analysis is considered to be the essential foundation of any ‘good practice’ approach to recruitment and selection. It requires objectively gathered information, reducing the risk of subjective judgement and allowing for fair selection.   </a:t>
            </a:r>
          </a:p>
          <a:p>
            <a:r>
              <a:rPr lang="en-GB" dirty="0"/>
              <a:t>Referred to as the Traditional Approach model:</a:t>
            </a:r>
          </a:p>
          <a:p>
            <a:r>
              <a:rPr lang="en-GB" dirty="0"/>
              <a:t>Job analysis = systematic analysis of the duties that make up the vacant job, gathers objective information on attributes, helps fair selection.</a:t>
            </a:r>
          </a:p>
          <a:p>
            <a:r>
              <a:rPr lang="en-GB" dirty="0"/>
              <a:t>Job descriptions and person specifications are derived from the job analysis and form principal tools for hiring.  </a:t>
            </a:r>
          </a:p>
          <a:p>
            <a:r>
              <a:rPr lang="en-GB" dirty="0"/>
              <a:t>Competency analysis and framework focuses on the person rather than the job, seen as an alternative to Job Analysis but more frequently becoming used alongside them. </a:t>
            </a:r>
          </a:p>
        </p:txBody>
      </p:sp>
      <p:sp>
        <p:nvSpPr>
          <p:cNvPr id="4" name="Slide Number Placeholder 3"/>
          <p:cNvSpPr>
            <a:spLocks noGrp="1"/>
          </p:cNvSpPr>
          <p:nvPr>
            <p:ph type="sldNum" sz="quarter" idx="5"/>
          </p:nvPr>
        </p:nvSpPr>
        <p:spPr/>
        <p:txBody>
          <a:bodyPr/>
          <a:lstStyle/>
          <a:p>
            <a:fld id="{9CB4271E-F92B-4EED-B98C-5C622011C8EA}" type="slidenum">
              <a:rPr lang="en-GB" smtClean="0"/>
              <a:t>36</a:t>
            </a:fld>
            <a:endParaRPr lang="en-GB"/>
          </a:p>
        </p:txBody>
      </p:sp>
    </p:spTree>
    <p:extLst>
      <p:ext uri="{BB962C8B-B14F-4D97-AF65-F5344CB8AC3E}">
        <p14:creationId xmlns:p14="http://schemas.microsoft.com/office/powerpoint/2010/main" val="22832484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Best practice job descriptions and person specifications. </a:t>
            </a:r>
          </a:p>
        </p:txBody>
      </p:sp>
      <p:sp>
        <p:nvSpPr>
          <p:cNvPr id="4" name="Slide Number Placeholder 3"/>
          <p:cNvSpPr>
            <a:spLocks noGrp="1"/>
          </p:cNvSpPr>
          <p:nvPr>
            <p:ph type="sldNum" sz="quarter" idx="5"/>
          </p:nvPr>
        </p:nvSpPr>
        <p:spPr/>
        <p:txBody>
          <a:bodyPr/>
          <a:lstStyle/>
          <a:p>
            <a:fld id="{9CB4271E-F92B-4EED-B98C-5C622011C8EA}" type="slidenum">
              <a:rPr lang="en-GB" smtClean="0"/>
              <a:t>37</a:t>
            </a:fld>
            <a:endParaRPr lang="en-GB"/>
          </a:p>
        </p:txBody>
      </p:sp>
    </p:spTree>
    <p:extLst>
      <p:ext uri="{BB962C8B-B14F-4D97-AF65-F5344CB8AC3E}">
        <p14:creationId xmlns:p14="http://schemas.microsoft.com/office/powerpoint/2010/main" val="25659933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Competencies defined by </a:t>
            </a:r>
            <a:r>
              <a:rPr lang="en-GB" dirty="0" err="1"/>
              <a:t>Boyzatis</a:t>
            </a:r>
            <a:r>
              <a:rPr lang="en-GB" dirty="0"/>
              <a:t> (1982, p21) as ‘an underlying characteristic of a person which results in effective and superior performance in a job’. </a:t>
            </a:r>
          </a:p>
        </p:txBody>
      </p:sp>
      <p:sp>
        <p:nvSpPr>
          <p:cNvPr id="4" name="Slide Number Placeholder 3"/>
          <p:cNvSpPr>
            <a:spLocks noGrp="1"/>
          </p:cNvSpPr>
          <p:nvPr>
            <p:ph type="sldNum" sz="quarter" idx="5"/>
          </p:nvPr>
        </p:nvSpPr>
        <p:spPr/>
        <p:txBody>
          <a:bodyPr/>
          <a:lstStyle/>
          <a:p>
            <a:fld id="{9CB4271E-F92B-4EED-B98C-5C622011C8EA}" type="slidenum">
              <a:rPr lang="en-GB" smtClean="0"/>
              <a:t>38</a:t>
            </a:fld>
            <a:endParaRPr lang="en-GB"/>
          </a:p>
        </p:txBody>
      </p:sp>
    </p:spTree>
    <p:extLst>
      <p:ext uri="{BB962C8B-B14F-4D97-AF65-F5344CB8AC3E}">
        <p14:creationId xmlns:p14="http://schemas.microsoft.com/office/powerpoint/2010/main" val="202066016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39</a:t>
            </a:fld>
            <a:endParaRPr lang="en-GB"/>
          </a:p>
        </p:txBody>
      </p:sp>
    </p:spTree>
    <p:extLst>
      <p:ext uri="{BB962C8B-B14F-4D97-AF65-F5344CB8AC3E}">
        <p14:creationId xmlns:p14="http://schemas.microsoft.com/office/powerpoint/2010/main" val="16720276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Important to be aware of the strengths and weaknesses of each of these recruitment and selection methods to know what is most suitable for the organisation. </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40</a:t>
            </a:fld>
            <a:endParaRPr lang="en-GB"/>
          </a:p>
        </p:txBody>
      </p:sp>
    </p:spTree>
    <p:extLst>
      <p:ext uri="{BB962C8B-B14F-4D97-AF65-F5344CB8AC3E}">
        <p14:creationId xmlns:p14="http://schemas.microsoft.com/office/powerpoint/2010/main" val="170512471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u="none" strike="noStrike" kern="1200" dirty="0">
                <a:solidFill>
                  <a:schemeClr val="tx1"/>
                </a:solidFill>
                <a:effectLst/>
                <a:latin typeface="+mn-lt"/>
                <a:ea typeface="+mn-ea"/>
                <a:cs typeface="+mn-cs"/>
              </a:rPr>
              <a:t>You will cover the legal requirements in more detail in the Employment law module, though it is important to be aware of them when considering good practice. </a:t>
            </a:r>
          </a:p>
          <a:p>
            <a:pPr fontAlgn="base"/>
            <a:r>
              <a:rPr lang="en-US" sz="1200" u="none" strike="noStrike" kern="1200" dirty="0">
                <a:solidFill>
                  <a:schemeClr val="tx1"/>
                </a:solidFill>
                <a:effectLst/>
                <a:latin typeface="+mn-lt"/>
                <a:ea typeface="+mn-ea"/>
                <a:cs typeface="+mn-cs"/>
              </a:rPr>
              <a:t>9 protected characteristics:</a:t>
            </a:r>
          </a:p>
          <a:p>
            <a:pPr fontAlgn="base"/>
            <a:r>
              <a:rPr lang="en-US" sz="1200" u="none" strike="noStrike" kern="1200" dirty="0">
                <a:solidFill>
                  <a:schemeClr val="tx1"/>
                </a:solidFill>
                <a:effectLst/>
                <a:latin typeface="+mn-lt"/>
                <a:ea typeface="+mn-ea"/>
                <a:cs typeface="+mn-cs"/>
              </a:rPr>
              <a:t>Age, disability, race, gender reassignment, marriage and civil partnership, pregnancy and maternity, religion or belief, sex, sexual orientation</a:t>
            </a:r>
          </a:p>
          <a:p>
            <a:pPr fontAlgn="base"/>
            <a:r>
              <a:rPr lang="en-US" sz="1200" u="none" strike="noStrike" kern="1200" dirty="0">
                <a:solidFill>
                  <a:schemeClr val="tx1"/>
                </a:solidFill>
                <a:effectLst/>
                <a:latin typeface="+mn-lt"/>
                <a:ea typeface="+mn-ea"/>
                <a:cs typeface="+mn-cs"/>
              </a:rPr>
              <a:t>Indirect – </a:t>
            </a:r>
            <a:r>
              <a:rPr lang="en-US" sz="1200" u="none" strike="noStrike" kern="1200" dirty="0" err="1">
                <a:solidFill>
                  <a:schemeClr val="tx1"/>
                </a:solidFill>
                <a:effectLst/>
                <a:latin typeface="+mn-lt"/>
                <a:ea typeface="+mn-ea"/>
                <a:cs typeface="+mn-cs"/>
              </a:rPr>
              <a:t>eg</a:t>
            </a:r>
            <a:r>
              <a:rPr lang="en-US" sz="1200" u="none" strike="noStrike" kern="1200" dirty="0">
                <a:solidFill>
                  <a:schemeClr val="tx1"/>
                </a:solidFill>
                <a:effectLst/>
                <a:latin typeface="+mn-lt"/>
                <a:ea typeface="+mn-ea"/>
                <a:cs typeface="+mn-cs"/>
              </a:rPr>
              <a:t> where a job advert asks for 10 years experience, could be indirect age discrimination.</a:t>
            </a:r>
          </a:p>
          <a:p>
            <a:pPr fontAlgn="base"/>
            <a:r>
              <a:rPr lang="en-US" sz="1200" u="none" strike="noStrike" kern="1200" dirty="0">
                <a:solidFill>
                  <a:schemeClr val="tx1"/>
                </a:solidFill>
                <a:effectLst/>
                <a:latin typeface="+mn-lt"/>
                <a:ea typeface="+mn-ea"/>
                <a:cs typeface="+mn-cs"/>
              </a:rPr>
              <a:t>Positive – </a:t>
            </a:r>
            <a:r>
              <a:rPr lang="en-US" sz="1200" u="none" strike="noStrike" kern="1200" dirty="0" err="1">
                <a:solidFill>
                  <a:schemeClr val="tx1"/>
                </a:solidFill>
                <a:effectLst/>
                <a:latin typeface="+mn-lt"/>
                <a:ea typeface="+mn-ea"/>
                <a:cs typeface="+mn-cs"/>
              </a:rPr>
              <a:t>eg</a:t>
            </a:r>
            <a:r>
              <a:rPr lang="en-US" sz="1200" u="none" strike="noStrike" kern="1200" dirty="0">
                <a:solidFill>
                  <a:schemeClr val="tx1"/>
                </a:solidFill>
                <a:effectLst/>
                <a:latin typeface="+mn-lt"/>
                <a:ea typeface="+mn-ea"/>
                <a:cs typeface="+mn-cs"/>
              </a:rPr>
              <a:t> advertising for a female care worker to care for a female.</a:t>
            </a:r>
          </a:p>
          <a:p>
            <a:pPr fontAlgn="base"/>
            <a:endParaRPr lang="en-US" sz="1200" u="none" strike="noStrike" kern="1200" dirty="0">
              <a:solidFill>
                <a:schemeClr val="tx1"/>
              </a:solidFill>
              <a:effectLst/>
              <a:latin typeface="+mn-lt"/>
              <a:ea typeface="+mn-ea"/>
              <a:cs typeface="+mn-cs"/>
            </a:endParaRPr>
          </a:p>
          <a:p>
            <a:pPr fontAlgn="base"/>
            <a:r>
              <a:rPr lang="en-US" sz="1200" u="none" strike="noStrike" kern="1200" dirty="0">
                <a:solidFill>
                  <a:schemeClr val="tx1"/>
                </a:solidFill>
                <a:effectLst/>
                <a:latin typeface="+mn-lt"/>
                <a:ea typeface="+mn-ea"/>
                <a:cs typeface="+mn-cs"/>
              </a:rPr>
              <a:t>Equal opportunity to apply – consider if job advert reaches a wide range of people, alternative methods of applying </a:t>
            </a:r>
            <a:r>
              <a:rPr lang="en-US" sz="1200" u="none" strike="noStrike" kern="1200" dirty="0" err="1">
                <a:solidFill>
                  <a:schemeClr val="tx1"/>
                </a:solidFill>
                <a:effectLst/>
                <a:latin typeface="+mn-lt"/>
                <a:ea typeface="+mn-ea"/>
                <a:cs typeface="+mn-cs"/>
              </a:rPr>
              <a:t>eg</a:t>
            </a:r>
            <a:r>
              <a:rPr lang="en-US" sz="1200" u="none" strike="noStrike" kern="1200" dirty="0">
                <a:solidFill>
                  <a:schemeClr val="tx1"/>
                </a:solidFill>
                <a:effectLst/>
                <a:latin typeface="+mn-lt"/>
                <a:ea typeface="+mn-ea"/>
                <a:cs typeface="+mn-cs"/>
              </a:rPr>
              <a:t> paper based as well as online. </a:t>
            </a:r>
          </a:p>
          <a:p>
            <a:pPr fontAlgn="base"/>
            <a:r>
              <a:rPr lang="en-US" sz="1200" u="none" strike="noStrike" kern="1200" dirty="0">
                <a:solidFill>
                  <a:schemeClr val="tx1"/>
                </a:solidFill>
                <a:effectLst/>
                <a:latin typeface="+mn-lt"/>
                <a:ea typeface="+mn-ea"/>
                <a:cs typeface="+mn-cs"/>
              </a:rPr>
              <a:t>Wording/branding – consider if it might only attract applicants with certain characteristics, putting others off</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41</a:t>
            </a:fld>
            <a:endParaRPr lang="en-GB"/>
          </a:p>
        </p:txBody>
      </p:sp>
    </p:spTree>
    <p:extLst>
      <p:ext uri="{BB962C8B-B14F-4D97-AF65-F5344CB8AC3E}">
        <p14:creationId xmlns:p14="http://schemas.microsoft.com/office/powerpoint/2010/main" val="15857413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Tight labour market and the restrictions this can bring to recruiting and retaining talent – organisations will want to ensure they can retain and attract the knowledge and experience of older workforce. </a:t>
            </a:r>
          </a:p>
          <a:p>
            <a:r>
              <a:rPr lang="en-GB" dirty="0"/>
              <a:t>Good Practice: </a:t>
            </a:r>
          </a:p>
          <a:p>
            <a:r>
              <a:rPr lang="en-GB" dirty="0"/>
              <a:t> - Open conversations – let them know what’s available, Understand their specific needs to tailor process, creates trust and open communication.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Emotional – employees could be concerned about a loss of identity, finances, </a:t>
            </a:r>
          </a:p>
          <a:p>
            <a:r>
              <a:rPr lang="en-GB" dirty="0"/>
              <a:t> - Phased/flexible retirement options: reducing hours – could be gradual, role with less responsibility, offering extended leave to phase out, remaining as a consultant. Ensure these policies are available for all workers regardless of if they have a disability or caring responsibilities. </a:t>
            </a:r>
          </a:p>
          <a:p>
            <a:r>
              <a:rPr lang="en-GB" dirty="0"/>
              <a:t> - ‘Good work’ to include appropriate health and wellbeing policies, lifelong learning, as well as flexible working. (CIPD). Consider the fact that many may be balancing work with caring responsibilities – elderly parents/grandchildren. </a:t>
            </a:r>
          </a:p>
          <a:p>
            <a:r>
              <a:rPr lang="en-GB" dirty="0"/>
              <a:t> - Ensure line managers are equipped and encouraged to discuss retirement options/flexible working and are aware of health and wellbeing options such as </a:t>
            </a:r>
            <a:r>
              <a:rPr lang="en-GB" dirty="0" err="1"/>
              <a:t>occ</a:t>
            </a:r>
            <a:r>
              <a:rPr lang="en-GB" dirty="0"/>
              <a:t> health. </a:t>
            </a:r>
          </a:p>
        </p:txBody>
      </p:sp>
      <p:sp>
        <p:nvSpPr>
          <p:cNvPr id="4" name="Slide Number Placeholder 3"/>
          <p:cNvSpPr>
            <a:spLocks noGrp="1"/>
          </p:cNvSpPr>
          <p:nvPr>
            <p:ph type="sldNum" sz="quarter" idx="10"/>
          </p:nvPr>
        </p:nvSpPr>
        <p:spPr/>
        <p:txBody>
          <a:bodyPr/>
          <a:lstStyle/>
          <a:p>
            <a:fld id="{E153B431-3B6E-4840-86C0-9079EB9077A1}" type="slidenum">
              <a:rPr lang="en-GB" smtClean="0"/>
              <a:t>42</a:t>
            </a:fld>
            <a:endParaRPr lang="en-GB"/>
          </a:p>
        </p:txBody>
      </p:sp>
    </p:spTree>
    <p:extLst>
      <p:ext uri="{BB962C8B-B14F-4D97-AF65-F5344CB8AC3E}">
        <p14:creationId xmlns:p14="http://schemas.microsoft.com/office/powerpoint/2010/main" val="21898656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 considered fair, a dismissal must be for a valid reason and follow a fair procedure. </a:t>
            </a:r>
          </a:p>
          <a:p>
            <a:r>
              <a:rPr lang="en-GB" dirty="0"/>
              <a:t>Fair procedure including investigation, chance to improve, giving reasonable notice including invite with reasons and evidence, right to be accompanied, taking appropriate action that is consistent and a right to appeal.</a:t>
            </a:r>
          </a:p>
          <a:p>
            <a:r>
              <a:rPr lang="en-GB" dirty="0"/>
              <a:t>ACAS code is the minimum an organisation must follow (link on Moodle).</a:t>
            </a:r>
          </a:p>
        </p:txBody>
      </p:sp>
      <p:sp>
        <p:nvSpPr>
          <p:cNvPr id="4" name="Slide Number Placeholder 3"/>
          <p:cNvSpPr>
            <a:spLocks noGrp="1"/>
          </p:cNvSpPr>
          <p:nvPr>
            <p:ph type="sldNum" sz="quarter" idx="5"/>
          </p:nvPr>
        </p:nvSpPr>
        <p:spPr/>
        <p:txBody>
          <a:bodyPr/>
          <a:lstStyle/>
          <a:p>
            <a:fld id="{9CB4271E-F92B-4EED-B98C-5C622011C8EA}" type="slidenum">
              <a:rPr lang="en-GB" smtClean="0"/>
              <a:t>43</a:t>
            </a:fld>
            <a:endParaRPr lang="en-GB"/>
          </a:p>
        </p:txBody>
      </p:sp>
    </p:spTree>
    <p:extLst>
      <p:ext uri="{BB962C8B-B14F-4D97-AF65-F5344CB8AC3E}">
        <p14:creationId xmlns:p14="http://schemas.microsoft.com/office/powerpoint/2010/main" val="40798512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u="none" strike="noStrike" kern="1200" dirty="0">
                <a:solidFill>
                  <a:schemeClr val="tx1"/>
                </a:solidFill>
                <a:effectLst/>
                <a:latin typeface="+mn-lt"/>
                <a:ea typeface="+mn-ea"/>
                <a:cs typeface="+mn-cs"/>
              </a:rPr>
              <a:t>ACAS suggest the following alternatives to compulsory redundancy: </a:t>
            </a:r>
          </a:p>
          <a:p>
            <a:pPr rtl="0" fontAlgn="base"/>
            <a:r>
              <a:rPr lang="en-US" sz="1200" u="none" strike="noStrike" kern="1200" dirty="0">
                <a:solidFill>
                  <a:schemeClr val="tx1"/>
                </a:solidFill>
                <a:effectLst/>
                <a:latin typeface="+mn-lt"/>
                <a:ea typeface="+mn-ea"/>
                <a:cs typeface="+mn-cs"/>
              </a:rPr>
              <a:t>offer voluntary redundancy or early retirement</a:t>
            </a:r>
          </a:p>
          <a:p>
            <a:pPr rtl="0" fontAlgn="base"/>
            <a:r>
              <a:rPr lang="en-US" sz="1200" u="none" strike="noStrike" kern="1200" dirty="0">
                <a:solidFill>
                  <a:schemeClr val="tx1"/>
                </a:solidFill>
                <a:effectLst/>
                <a:latin typeface="+mn-lt"/>
                <a:ea typeface="+mn-ea"/>
                <a:cs typeface="+mn-cs"/>
              </a:rPr>
              <a:t>agree to flexible working</a:t>
            </a:r>
          </a:p>
          <a:p>
            <a:pPr rtl="0" fontAlgn="base"/>
            <a:r>
              <a:rPr lang="en-US" sz="1200" u="none" strike="noStrike" kern="1200" dirty="0">
                <a:solidFill>
                  <a:schemeClr val="tx1"/>
                </a:solidFill>
                <a:effectLst/>
                <a:latin typeface="+mn-lt"/>
                <a:ea typeface="+mn-ea"/>
                <a:cs typeface="+mn-cs"/>
              </a:rPr>
              <a:t>temporarily reduce working hours</a:t>
            </a:r>
          </a:p>
          <a:p>
            <a:pPr rtl="0" fontAlgn="base"/>
            <a:r>
              <a:rPr lang="en-US" sz="1200" u="none" strike="noStrike" kern="1200" dirty="0">
                <a:solidFill>
                  <a:schemeClr val="tx1"/>
                </a:solidFill>
                <a:effectLst/>
                <a:latin typeface="+mn-lt"/>
                <a:ea typeface="+mn-ea"/>
                <a:cs typeface="+mn-cs"/>
              </a:rPr>
              <a:t>ask employees to stop working for a short time </a:t>
            </a:r>
          </a:p>
          <a:p>
            <a:pPr rtl="0" fontAlgn="base"/>
            <a:r>
              <a:rPr lang="en-US" sz="1200" u="none" strike="noStrike" kern="1200" dirty="0">
                <a:solidFill>
                  <a:schemeClr val="tx1"/>
                </a:solidFill>
                <a:effectLst/>
                <a:latin typeface="+mn-lt"/>
                <a:ea typeface="+mn-ea"/>
                <a:cs typeface="+mn-cs"/>
              </a:rPr>
              <a:t>retrain employees to do other jobs in your business</a:t>
            </a:r>
          </a:p>
          <a:p>
            <a:pPr rtl="0" fontAlgn="base"/>
            <a:r>
              <a:rPr lang="en-US" sz="1200" u="none" strike="noStrike" kern="1200" dirty="0">
                <a:solidFill>
                  <a:schemeClr val="tx1"/>
                </a:solidFill>
                <a:effectLst/>
                <a:latin typeface="+mn-lt"/>
                <a:ea typeface="+mn-ea"/>
                <a:cs typeface="+mn-cs"/>
              </a:rPr>
              <a:t>let go of temporary or contract workers</a:t>
            </a:r>
          </a:p>
          <a:p>
            <a:pPr rtl="0" fontAlgn="base"/>
            <a:r>
              <a:rPr lang="en-US" sz="1200" u="none" strike="noStrike" kern="1200" dirty="0">
                <a:solidFill>
                  <a:schemeClr val="tx1"/>
                </a:solidFill>
                <a:effectLst/>
                <a:latin typeface="+mn-lt"/>
                <a:ea typeface="+mn-ea"/>
                <a:cs typeface="+mn-cs"/>
              </a:rPr>
              <a:t>limit or stop overtime</a:t>
            </a:r>
          </a:p>
          <a:p>
            <a:pPr rtl="0" fontAlgn="base"/>
            <a:r>
              <a:rPr lang="en-US" sz="1200" u="none" strike="noStrike" kern="1200" dirty="0">
                <a:solidFill>
                  <a:schemeClr val="tx1"/>
                </a:solidFill>
                <a:effectLst/>
                <a:latin typeface="+mn-lt"/>
                <a:ea typeface="+mn-ea"/>
                <a:cs typeface="+mn-cs"/>
              </a:rPr>
              <a:t>not hire any new employees</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44</a:t>
            </a:fld>
            <a:endParaRPr lang="en-GB"/>
          </a:p>
        </p:txBody>
      </p:sp>
    </p:spTree>
    <p:extLst>
      <p:ext uri="{BB962C8B-B14F-4D97-AF65-F5344CB8AC3E}">
        <p14:creationId xmlns:p14="http://schemas.microsoft.com/office/powerpoint/2010/main" val="196235027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process so lots of guidance and information on the best practice is available, though important to stay up to date as there are continuous developments and precedents to learn from.</a:t>
            </a:r>
          </a:p>
          <a:p>
            <a:r>
              <a:rPr lang="en-GB" dirty="0"/>
              <a:t>(ACAS guidance, CIPD dedicated topic page, Government guidance.)</a:t>
            </a:r>
          </a:p>
          <a:p>
            <a:endParaRPr lang="en-GB" dirty="0"/>
          </a:p>
          <a:p>
            <a:r>
              <a:rPr lang="en-GB" dirty="0"/>
              <a:t>Best practice </a:t>
            </a:r>
          </a:p>
          <a:p>
            <a:r>
              <a:rPr lang="en-GB" dirty="0"/>
              <a:t> - Consider following similar approach to redundancy selection</a:t>
            </a:r>
          </a:p>
          <a:p>
            <a:r>
              <a:rPr lang="en-GB" dirty="0"/>
              <a:t> - approach with sensitivity, recognising that some people would prefer to work or see it as a suggestion their work isn’t important. </a:t>
            </a:r>
          </a:p>
          <a:p>
            <a:r>
              <a:rPr lang="en-GB" dirty="0"/>
              <a:t> - can rotate employees to ease the burden on everyone</a:t>
            </a:r>
          </a:p>
          <a:p>
            <a:r>
              <a:rPr lang="en-GB" dirty="0"/>
              <a:t> - Maintain communication to keep employees engaged and ease a transition back to work</a:t>
            </a:r>
          </a:p>
          <a:p>
            <a:r>
              <a:rPr lang="en-GB" dirty="0"/>
              <a:t> - training and development can continue, helps with engagement and chance to up or reskill employees, particularly if business needs are changing. </a:t>
            </a:r>
          </a:p>
          <a:p>
            <a:endParaRPr lang="en-GB" dirty="0"/>
          </a:p>
          <a:p>
            <a:r>
              <a:rPr lang="en-GB" dirty="0"/>
              <a:t>Don’t necessarily need to mention this in your assignment (can focus on redundancy) but important to be aware of the best practice guidance as it will likely be relevant to your organisation now and could be an example to use in your contributing portfolio. </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45</a:t>
            </a:fld>
            <a:endParaRPr lang="en-GB"/>
          </a:p>
        </p:txBody>
      </p:sp>
    </p:spTree>
    <p:extLst>
      <p:ext uri="{BB962C8B-B14F-4D97-AF65-F5344CB8AC3E}">
        <p14:creationId xmlns:p14="http://schemas.microsoft.com/office/powerpoint/2010/main" val="396990988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LO1: we have considered what is included as part of talent planning, including labour market analysis and trends, the 4 stages of talent planning, workforce planning, including succession planning.</a:t>
            </a:r>
          </a:p>
          <a:p>
            <a:endParaRPr lang="en-GB" dirty="0"/>
          </a:p>
          <a:p>
            <a:r>
              <a:rPr lang="en-GB" dirty="0"/>
              <a:t>LO2: we looked at an organisation’s positioning and the impact of employer branding and other effective attraction strategies. How we can find out why people leave an organisation and what organisations have done to improve retention rates. </a:t>
            </a:r>
          </a:p>
          <a:p>
            <a:endParaRPr lang="en-GB" dirty="0"/>
          </a:p>
          <a:p>
            <a:r>
              <a:rPr lang="en-GB" dirty="0"/>
              <a:t>LO3: We discussed a good practice recruitment and selection model and the various recruitment and selection methods. We have considered employees departing an organisation and how best to manage this, considering both the legal requirements and best practice. </a:t>
            </a:r>
          </a:p>
        </p:txBody>
      </p:sp>
      <p:sp>
        <p:nvSpPr>
          <p:cNvPr id="4" name="Slide Number Placeholder 3"/>
          <p:cNvSpPr>
            <a:spLocks noGrp="1"/>
          </p:cNvSpPr>
          <p:nvPr>
            <p:ph type="sldNum" sz="quarter" idx="5"/>
          </p:nvPr>
        </p:nvSpPr>
        <p:spPr/>
        <p:txBody>
          <a:bodyPr/>
          <a:lstStyle/>
          <a:p>
            <a:fld id="{9CB4271E-F92B-4EED-B98C-5C622011C8EA}" type="slidenum">
              <a:rPr lang="en-GB" smtClean="0"/>
              <a:t>46</a:t>
            </a:fld>
            <a:endParaRPr lang="en-GB"/>
          </a:p>
        </p:txBody>
      </p:sp>
    </p:spTree>
    <p:extLst>
      <p:ext uri="{BB962C8B-B14F-4D97-AF65-F5344CB8AC3E}">
        <p14:creationId xmlns:p14="http://schemas.microsoft.com/office/powerpoint/2010/main" val="15618787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B4AC248-0CF1-48D4-AC85-EACF871FD432}" type="datetimeFigureOut">
              <a:rPr lang="en-GB" smtClean="0"/>
              <a:t>01/05/2020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829952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01/05/2020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632345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4AC248-0CF1-48D4-AC85-EACF871FD432}" type="datetimeFigureOut">
              <a:rPr lang="en-GB" smtClean="0"/>
              <a:t>01/05/2020</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400070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4AC248-0CF1-48D4-AC85-EACF871FD432}" type="datetimeFigureOut">
              <a:rPr lang="en-GB" smtClean="0"/>
              <a:t>01/05/2020</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04399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4AC248-0CF1-48D4-AC85-EACF871FD432}" type="datetimeFigureOut">
              <a:rPr lang="en-GB" smtClean="0"/>
              <a:t>01/05/2020</a:t>
            </a:fld>
            <a:endParaRPr lang="en-GB"/>
          </a:p>
        </p:txBody>
      </p:sp>
      <p:sp>
        <p:nvSpPr>
          <p:cNvPr id="9" name="Slide Number Placeholder 8"/>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147580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4AC248-0CF1-48D4-AC85-EACF871FD432}" type="datetimeFigureOut">
              <a:rPr lang="en-GB" smtClean="0"/>
              <a:t>01/05/2020</a:t>
            </a:fld>
            <a:endParaRPr lang="en-GB"/>
          </a:p>
        </p:txBody>
      </p:sp>
      <p:sp>
        <p:nvSpPr>
          <p:cNvPr id="5" name="Slide Number Placeholder 4"/>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628190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4AC248-0CF1-48D4-AC85-EACF871FD432}" type="datetimeFigureOut">
              <a:rPr lang="en-GB" smtClean="0"/>
              <a:t>01/05/2020</a:t>
            </a:fld>
            <a:endParaRPr lang="en-GB"/>
          </a:p>
        </p:txBody>
      </p:sp>
      <p:sp>
        <p:nvSpPr>
          <p:cNvPr id="4" name="Slide Number Placeholder 3"/>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57801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01/05/2020</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856970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01/05/2020</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96092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01/05/2020</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210561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01/05/2020</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091922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B4AC248-0CF1-48D4-AC85-EACF871FD432}" type="datetimeFigureOut">
              <a:rPr lang="en-GB" smtClean="0"/>
              <a:t>01/05/2020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0EE20B9-07D7-407A-84FB-D7EA1F27C97A}" type="slidenum">
              <a:rPr lang="en-GB" smtClean="0"/>
              <a:t>‹#›</a:t>
            </a:fld>
            <a:endParaRPr lang="en-GB"/>
          </a:p>
        </p:txBody>
      </p:sp>
    </p:spTree>
    <p:extLst>
      <p:ext uri="{BB962C8B-B14F-4D97-AF65-F5344CB8AC3E}">
        <p14:creationId xmlns:p14="http://schemas.microsoft.com/office/powerpoint/2010/main" val="13644210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5.jp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www.company/jobs.co.uk"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8VxA8H8_NLE"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8.svg"/><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OhFjv2VgokE" TargetMode="External"/><Relationship Id="rId2" Type="http://schemas.openxmlformats.org/officeDocument/2006/relationships/notesSlide" Target="../notesSlides/notesSlide29.xml"/><Relationship Id="rId1" Type="http://schemas.openxmlformats.org/officeDocument/2006/relationships/slideLayout" Target="../slideLayouts/slideLayout8.xml"/><Relationship Id="rId4" Type="http://schemas.openxmlformats.org/officeDocument/2006/relationships/chart" Target="../charts/chart1.xml"/></Relationships>
</file>

<file path=ppt/slides/_rels/slide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D292-2C34-4A2A-9129-8B28D90346C8}"/>
              </a:ext>
            </a:extLst>
          </p:cNvPr>
          <p:cNvSpPr>
            <a:spLocks noGrp="1"/>
          </p:cNvSpPr>
          <p:nvPr>
            <p:ph type="ctrTitle"/>
          </p:nvPr>
        </p:nvSpPr>
        <p:spPr/>
        <p:txBody>
          <a:bodyPr/>
          <a:lstStyle/>
          <a:p>
            <a:r>
              <a:rPr lang="en-GB" dirty="0"/>
              <a:t>Understanding Resourcing and Talent Planning</a:t>
            </a:r>
          </a:p>
        </p:txBody>
      </p:sp>
      <p:sp>
        <p:nvSpPr>
          <p:cNvPr id="3" name="Subtitle 2">
            <a:extLst>
              <a:ext uri="{FF2B5EF4-FFF2-40B4-BE49-F238E27FC236}">
                <a16:creationId xmlns:a16="http://schemas.microsoft.com/office/drawing/2014/main" id="{A6BC5D8C-D27E-4854-984C-696607058727}"/>
              </a:ext>
            </a:extLst>
          </p:cNvPr>
          <p:cNvSpPr>
            <a:spLocks noGrp="1"/>
          </p:cNvSpPr>
          <p:nvPr>
            <p:ph type="subTitle" idx="1"/>
          </p:nvPr>
        </p:nvSpPr>
        <p:spPr/>
        <p:txBody>
          <a:bodyPr/>
          <a:lstStyle/>
          <a:p>
            <a:r>
              <a:rPr lang="en-GB" dirty="0">
                <a:solidFill>
                  <a:schemeClr val="bg2"/>
                </a:solidFill>
              </a:rPr>
              <a:t>Rachael Jones</a:t>
            </a:r>
          </a:p>
          <a:p>
            <a:r>
              <a:rPr lang="en-GB" dirty="0">
                <a:solidFill>
                  <a:schemeClr val="bg2"/>
                </a:solidFill>
              </a:rPr>
              <a:t>6</a:t>
            </a:r>
            <a:r>
              <a:rPr lang="en-GB" baseline="30000" dirty="0">
                <a:solidFill>
                  <a:schemeClr val="bg2"/>
                </a:solidFill>
              </a:rPr>
              <a:t>th</a:t>
            </a:r>
            <a:r>
              <a:rPr lang="en-GB" dirty="0">
                <a:solidFill>
                  <a:schemeClr val="bg2"/>
                </a:solidFill>
              </a:rPr>
              <a:t> May 2020</a:t>
            </a:r>
          </a:p>
        </p:txBody>
      </p:sp>
    </p:spTree>
    <p:extLst>
      <p:ext uri="{BB962C8B-B14F-4D97-AF65-F5344CB8AC3E}">
        <p14:creationId xmlns:p14="http://schemas.microsoft.com/office/powerpoint/2010/main" val="2146007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A3AB-A6BE-4091-B9AA-A2C1039B16B7}"/>
              </a:ext>
            </a:extLst>
          </p:cNvPr>
          <p:cNvSpPr>
            <a:spLocks noGrp="1"/>
          </p:cNvSpPr>
          <p:nvPr>
            <p:ph type="title"/>
          </p:nvPr>
        </p:nvSpPr>
        <p:spPr/>
        <p:txBody>
          <a:bodyPr/>
          <a:lstStyle/>
          <a:p>
            <a:r>
              <a:rPr lang="en-GB" dirty="0"/>
              <a:t>Online Workshop</a:t>
            </a:r>
          </a:p>
        </p:txBody>
      </p:sp>
      <p:sp>
        <p:nvSpPr>
          <p:cNvPr id="3" name="Content Placeholder 2">
            <a:extLst>
              <a:ext uri="{FF2B5EF4-FFF2-40B4-BE49-F238E27FC236}">
                <a16:creationId xmlns:a16="http://schemas.microsoft.com/office/drawing/2014/main" id="{56E22744-0E3F-44FC-971F-0F37AA99196C}"/>
              </a:ext>
            </a:extLst>
          </p:cNvPr>
          <p:cNvSpPr>
            <a:spLocks noGrp="1"/>
          </p:cNvSpPr>
          <p:nvPr>
            <p:ph idx="1"/>
          </p:nvPr>
        </p:nvSpPr>
        <p:spPr>
          <a:xfrm>
            <a:off x="609600" y="1417638"/>
            <a:ext cx="10972800" cy="4099595"/>
          </a:xfrm>
        </p:spPr>
        <p:txBody>
          <a:bodyPr>
            <a:normAutofit lnSpcReduction="10000"/>
          </a:bodyPr>
          <a:lstStyle/>
          <a:p>
            <a:pPr marL="914400" indent="-914400">
              <a:buFont typeface="+mj-lt"/>
              <a:buAutoNum type="arabicPeriod"/>
            </a:pPr>
            <a:r>
              <a:rPr lang="en-GB" sz="4000" dirty="0"/>
              <a:t>Workshop slides</a:t>
            </a:r>
          </a:p>
          <a:p>
            <a:pPr marL="914400" indent="-914400">
              <a:buFont typeface="+mj-lt"/>
              <a:buAutoNum type="arabicPeriod"/>
            </a:pPr>
            <a:r>
              <a:rPr lang="en-GB" sz="4000" dirty="0"/>
              <a:t>Assessment Activity Guidance</a:t>
            </a:r>
          </a:p>
          <a:p>
            <a:pPr marL="914400" indent="-914400">
              <a:buFont typeface="+mj-lt"/>
              <a:buAutoNum type="arabicPeriod"/>
            </a:pPr>
            <a:r>
              <a:rPr lang="en-GB" sz="4000" dirty="0"/>
              <a:t>On the job submissions</a:t>
            </a:r>
          </a:p>
          <a:p>
            <a:pPr marL="914400" indent="-914400">
              <a:buFont typeface="+mj-lt"/>
              <a:buAutoNum type="arabicPeriod"/>
            </a:pPr>
            <a:r>
              <a:rPr lang="en-GB" sz="4000" dirty="0"/>
              <a:t>Academic Writing and Referencing Guidance</a:t>
            </a:r>
          </a:p>
          <a:p>
            <a:pPr marL="914400" indent="-914400">
              <a:buFont typeface="+mj-lt"/>
              <a:buAutoNum type="arabicPeriod"/>
            </a:pPr>
            <a:r>
              <a:rPr lang="en-GB" sz="4000" dirty="0"/>
              <a:t>Recap and close</a:t>
            </a:r>
          </a:p>
        </p:txBody>
      </p:sp>
    </p:spTree>
    <p:extLst>
      <p:ext uri="{BB962C8B-B14F-4D97-AF65-F5344CB8AC3E}">
        <p14:creationId xmlns:p14="http://schemas.microsoft.com/office/powerpoint/2010/main" val="1082996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22BDB-D627-4CD6-809F-6EDD8F136081}"/>
              </a:ext>
            </a:extLst>
          </p:cNvPr>
          <p:cNvSpPr>
            <a:spLocks noGrp="1"/>
          </p:cNvSpPr>
          <p:nvPr>
            <p:ph type="title"/>
          </p:nvPr>
        </p:nvSpPr>
        <p:spPr>
          <a:xfrm>
            <a:off x="609600" y="274638"/>
            <a:ext cx="10972800" cy="857876"/>
          </a:xfrm>
        </p:spPr>
        <p:txBody>
          <a:bodyPr/>
          <a:lstStyle/>
          <a:p>
            <a:r>
              <a:rPr lang="en-GB" dirty="0"/>
              <a:t>Learning Outcomes</a:t>
            </a:r>
          </a:p>
        </p:txBody>
      </p:sp>
      <p:sp>
        <p:nvSpPr>
          <p:cNvPr id="3" name="Content Placeholder 2">
            <a:extLst>
              <a:ext uri="{FF2B5EF4-FFF2-40B4-BE49-F238E27FC236}">
                <a16:creationId xmlns:a16="http://schemas.microsoft.com/office/drawing/2014/main" id="{DE7A75AF-3837-4DE8-9353-4C77749253EC}"/>
              </a:ext>
            </a:extLst>
          </p:cNvPr>
          <p:cNvSpPr>
            <a:spLocks noGrp="1"/>
          </p:cNvSpPr>
          <p:nvPr>
            <p:ph idx="1"/>
          </p:nvPr>
        </p:nvSpPr>
        <p:spPr>
          <a:xfrm>
            <a:off x="838200" y="1417639"/>
            <a:ext cx="10515600" cy="3355698"/>
          </a:xfrm>
        </p:spPr>
        <p:txBody>
          <a:bodyPr>
            <a:noAutofit/>
          </a:bodyPr>
          <a:lstStyle/>
          <a:p>
            <a:r>
              <a:rPr lang="en-GB" sz="3600" dirty="0"/>
              <a:t>Know how to undertake core talent planning activities.</a:t>
            </a:r>
          </a:p>
          <a:p>
            <a:r>
              <a:rPr lang="en-GB" sz="3600" dirty="0"/>
              <a:t>Know how to attract and retain talent.</a:t>
            </a:r>
          </a:p>
          <a:p>
            <a:r>
              <a:rPr lang="en-GB" sz="3600" dirty="0"/>
              <a:t>Understand good practice in relation to organisational resourcing activities. </a:t>
            </a:r>
            <a:br>
              <a:rPr lang="en-GB" sz="3600" dirty="0"/>
            </a:br>
            <a:endParaRPr lang="en-GB" sz="3600" dirty="0"/>
          </a:p>
        </p:txBody>
      </p:sp>
    </p:spTree>
    <p:extLst>
      <p:ext uri="{BB962C8B-B14F-4D97-AF65-F5344CB8AC3E}">
        <p14:creationId xmlns:p14="http://schemas.microsoft.com/office/powerpoint/2010/main" val="1008643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6E967-7960-4BD6-942B-32A37B4C17F6}"/>
              </a:ext>
            </a:extLst>
          </p:cNvPr>
          <p:cNvSpPr>
            <a:spLocks noGrp="1"/>
          </p:cNvSpPr>
          <p:nvPr>
            <p:ph type="title"/>
          </p:nvPr>
        </p:nvSpPr>
        <p:spPr/>
        <p:txBody>
          <a:bodyPr/>
          <a:lstStyle/>
          <a:p>
            <a:r>
              <a:rPr lang="en-GB" dirty="0"/>
              <a:t>Resourcing and Talent planning</a:t>
            </a:r>
          </a:p>
        </p:txBody>
      </p:sp>
      <p:sp>
        <p:nvSpPr>
          <p:cNvPr id="3" name="Content Placeholder 2">
            <a:extLst>
              <a:ext uri="{FF2B5EF4-FFF2-40B4-BE49-F238E27FC236}">
                <a16:creationId xmlns:a16="http://schemas.microsoft.com/office/drawing/2014/main" id="{06643588-A2F8-4161-A48D-89431D752A1B}"/>
              </a:ext>
            </a:extLst>
          </p:cNvPr>
          <p:cNvSpPr>
            <a:spLocks noGrp="1"/>
          </p:cNvSpPr>
          <p:nvPr>
            <p:ph idx="1"/>
          </p:nvPr>
        </p:nvSpPr>
        <p:spPr>
          <a:xfrm>
            <a:off x="609600" y="1600200"/>
            <a:ext cx="10972800" cy="3766930"/>
          </a:xfrm>
        </p:spPr>
        <p:txBody>
          <a:bodyPr>
            <a:normAutofit fontScale="92500" lnSpcReduction="10000"/>
          </a:bodyPr>
          <a:lstStyle/>
          <a:p>
            <a:pPr marL="0" indent="0">
              <a:buNone/>
            </a:pPr>
            <a:r>
              <a:rPr lang="en-GB" dirty="0"/>
              <a:t>A major and fundamental objective of the HR function is the mobilisation of a workforce. Organisations can only function if they are able to assemble together teams of people with the necessary skills, attitudes and experience to meet their objectives. </a:t>
            </a:r>
          </a:p>
          <a:p>
            <a:pPr marL="0" indent="0">
              <a:buNone/>
            </a:pPr>
            <a:r>
              <a:rPr lang="en-GB" dirty="0"/>
              <a:t>Planning to enable an organisation to meet its future demand for skills is an increasingly important HR role. </a:t>
            </a:r>
          </a:p>
          <a:p>
            <a:pPr marL="0" indent="0" algn="r">
              <a:buNone/>
            </a:pPr>
            <a:r>
              <a:rPr lang="en-GB" dirty="0"/>
              <a:t>CIPD</a:t>
            </a:r>
          </a:p>
          <a:p>
            <a:pPr marL="0" indent="0">
              <a:buNone/>
            </a:pPr>
            <a:endParaRPr lang="en-GB" dirty="0"/>
          </a:p>
        </p:txBody>
      </p:sp>
    </p:spTree>
    <p:extLst>
      <p:ext uri="{BB962C8B-B14F-4D97-AF65-F5344CB8AC3E}">
        <p14:creationId xmlns:p14="http://schemas.microsoft.com/office/powerpoint/2010/main" val="4214875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1B893-A13A-4F89-BB8B-2BA2DA9DB2D8}"/>
              </a:ext>
            </a:extLst>
          </p:cNvPr>
          <p:cNvSpPr>
            <a:spLocks noGrp="1"/>
          </p:cNvSpPr>
          <p:nvPr>
            <p:ph type="title"/>
          </p:nvPr>
        </p:nvSpPr>
        <p:spPr/>
        <p:txBody>
          <a:bodyPr/>
          <a:lstStyle/>
          <a:p>
            <a:r>
              <a:rPr lang="en-GB" dirty="0"/>
              <a:t>Resources on CIPD</a:t>
            </a:r>
          </a:p>
        </p:txBody>
      </p:sp>
      <p:pic>
        <p:nvPicPr>
          <p:cNvPr id="4" name="Content Placeholder 3">
            <a:extLst>
              <a:ext uri="{FF2B5EF4-FFF2-40B4-BE49-F238E27FC236}">
                <a16:creationId xmlns:a16="http://schemas.microsoft.com/office/drawing/2014/main" id="{40FC0F89-100D-4528-9B64-0CF6F99D8205}"/>
              </a:ext>
            </a:extLst>
          </p:cNvPr>
          <p:cNvPicPr>
            <a:picLocks noGrp="1" noChangeAspect="1"/>
          </p:cNvPicPr>
          <p:nvPr>
            <p:ph idx="1"/>
          </p:nvPr>
        </p:nvPicPr>
        <p:blipFill>
          <a:blip r:embed="rId3"/>
          <a:stretch>
            <a:fillRect/>
          </a:stretch>
        </p:blipFill>
        <p:spPr>
          <a:xfrm>
            <a:off x="178865" y="1238755"/>
            <a:ext cx="11834269" cy="4635573"/>
          </a:xfrm>
          <a:prstGeom prst="rect">
            <a:avLst/>
          </a:prstGeom>
        </p:spPr>
      </p:pic>
    </p:spTree>
    <p:extLst>
      <p:ext uri="{BB962C8B-B14F-4D97-AF65-F5344CB8AC3E}">
        <p14:creationId xmlns:p14="http://schemas.microsoft.com/office/powerpoint/2010/main" val="2804191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2B12E-7AB6-43B3-99A5-2A58B3EFFA6B}"/>
              </a:ext>
            </a:extLst>
          </p:cNvPr>
          <p:cNvSpPr>
            <a:spLocks noGrp="1"/>
          </p:cNvSpPr>
          <p:nvPr>
            <p:ph type="title"/>
          </p:nvPr>
        </p:nvSpPr>
        <p:spPr>
          <a:xfrm>
            <a:off x="495662" y="328064"/>
            <a:ext cx="10972800" cy="842116"/>
          </a:xfrm>
        </p:spPr>
        <p:txBody>
          <a:bodyPr>
            <a:noAutofit/>
          </a:bodyPr>
          <a:lstStyle/>
          <a:p>
            <a:pPr algn="l"/>
            <a:r>
              <a:rPr lang="en-GB" sz="3400" b="1" dirty="0"/>
              <a:t>LO1: Know how to undertake core talent planning activities:</a:t>
            </a:r>
          </a:p>
        </p:txBody>
      </p:sp>
      <p:sp>
        <p:nvSpPr>
          <p:cNvPr id="5" name="Title 1">
            <a:extLst>
              <a:ext uri="{FF2B5EF4-FFF2-40B4-BE49-F238E27FC236}">
                <a16:creationId xmlns:a16="http://schemas.microsoft.com/office/drawing/2014/main" id="{B87B2E6F-9912-4566-8BA7-B7A360B79CC8}"/>
              </a:ext>
            </a:extLst>
          </p:cNvPr>
          <p:cNvSpPr>
            <a:spLocks noGrp="1"/>
          </p:cNvSpPr>
          <p:nvPr>
            <p:ph idx="1"/>
          </p:nvPr>
        </p:nvSpPr>
        <p:spPr>
          <a:xfrm>
            <a:off x="495662" y="1835198"/>
            <a:ext cx="11200676" cy="4001081"/>
          </a:xfrm>
        </p:spPr>
        <p:txBody>
          <a:bodyPr>
            <a:normAutofit/>
          </a:bodyPr>
          <a:lstStyle/>
          <a:p>
            <a:pPr marL="0" indent="0" algn="l">
              <a:buNone/>
            </a:pPr>
            <a:r>
              <a:rPr lang="en-GB" sz="3600" dirty="0"/>
              <a:t>Talent planning is defined by the CIPD as:</a:t>
            </a:r>
          </a:p>
          <a:p>
            <a:pPr marL="0" indent="0" algn="l">
              <a:buNone/>
            </a:pPr>
            <a:endParaRPr lang="en-GB" sz="1000" dirty="0"/>
          </a:p>
          <a:p>
            <a:pPr marL="0" indent="0">
              <a:buNone/>
            </a:pPr>
            <a:r>
              <a:rPr lang="en-US" i="1" dirty="0"/>
              <a:t>A process of </a:t>
            </a:r>
            <a:r>
              <a:rPr lang="en-US" i="1" dirty="0" err="1"/>
              <a:t>analysing</a:t>
            </a:r>
            <a:r>
              <a:rPr lang="en-US" i="1" dirty="0"/>
              <a:t> the current workforce and capability to determine future workforce needs. It looks at the workforce supply, demand, current demographics, predictions for skill shortages or surpluses, the labour market and workplace trends such as automation</a:t>
            </a:r>
          </a:p>
          <a:p>
            <a:pPr marL="0" indent="0" algn="r">
              <a:buNone/>
            </a:pPr>
            <a:r>
              <a:rPr lang="en-GB" sz="2400" dirty="0"/>
              <a:t>(Talent Management factsheet, CIPD, 2020)</a:t>
            </a:r>
          </a:p>
          <a:p>
            <a:pPr marL="0" indent="0">
              <a:buNone/>
            </a:pPr>
            <a:endParaRPr lang="en-GB" sz="3600" i="1" dirty="0"/>
          </a:p>
        </p:txBody>
      </p:sp>
    </p:spTree>
    <p:extLst>
      <p:ext uri="{BB962C8B-B14F-4D97-AF65-F5344CB8AC3E}">
        <p14:creationId xmlns:p14="http://schemas.microsoft.com/office/powerpoint/2010/main" val="39189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A8BA-614B-4B0A-8526-C3D0375AA648}"/>
              </a:ext>
            </a:extLst>
          </p:cNvPr>
          <p:cNvSpPr>
            <a:spLocks noGrp="1"/>
          </p:cNvSpPr>
          <p:nvPr>
            <p:ph type="title"/>
          </p:nvPr>
        </p:nvSpPr>
        <p:spPr>
          <a:xfrm>
            <a:off x="609600" y="274638"/>
            <a:ext cx="10972800" cy="772284"/>
          </a:xfrm>
        </p:spPr>
        <p:txBody>
          <a:bodyPr>
            <a:normAutofit/>
          </a:bodyPr>
          <a:lstStyle/>
          <a:p>
            <a:r>
              <a:rPr lang="en-GB" altLang="en-US" sz="3600" dirty="0"/>
              <a:t>What are resourcing and talent planning activities?</a:t>
            </a:r>
            <a:endParaRPr lang="en-GB" sz="3600" dirty="0"/>
          </a:p>
        </p:txBody>
      </p:sp>
      <p:graphicFrame>
        <p:nvGraphicFramePr>
          <p:cNvPr id="4" name="Diagram 3">
            <a:extLst>
              <a:ext uri="{FF2B5EF4-FFF2-40B4-BE49-F238E27FC236}">
                <a16:creationId xmlns:a16="http://schemas.microsoft.com/office/drawing/2014/main" id="{B126C75F-80AB-46AD-B557-F963D1B982F7}"/>
              </a:ext>
            </a:extLst>
          </p:cNvPr>
          <p:cNvGraphicFramePr/>
          <p:nvPr>
            <p:extLst>
              <p:ext uri="{D42A27DB-BD31-4B8C-83A1-F6EECF244321}">
                <p14:modId xmlns:p14="http://schemas.microsoft.com/office/powerpoint/2010/main" val="3323118768"/>
              </p:ext>
            </p:extLst>
          </p:nvPr>
        </p:nvGraphicFramePr>
        <p:xfrm>
          <a:off x="1733273" y="781878"/>
          <a:ext cx="8725453" cy="5104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2868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13304-AD84-4BD3-A261-A4CEB26F1F8F}"/>
              </a:ext>
            </a:extLst>
          </p:cNvPr>
          <p:cNvSpPr>
            <a:spLocks noGrp="1"/>
          </p:cNvSpPr>
          <p:nvPr>
            <p:ph type="title"/>
          </p:nvPr>
        </p:nvSpPr>
        <p:spPr/>
        <p:txBody>
          <a:bodyPr>
            <a:normAutofit/>
          </a:bodyPr>
          <a:lstStyle/>
          <a:p>
            <a:r>
              <a:rPr lang="en-GB" dirty="0"/>
              <a:t>Labour Market Trends</a:t>
            </a:r>
          </a:p>
        </p:txBody>
      </p:sp>
      <p:sp>
        <p:nvSpPr>
          <p:cNvPr id="3" name="Content Placeholder 2">
            <a:extLst>
              <a:ext uri="{FF2B5EF4-FFF2-40B4-BE49-F238E27FC236}">
                <a16:creationId xmlns:a16="http://schemas.microsoft.com/office/drawing/2014/main" id="{3A85081E-B74E-4509-9280-110468ECE80A}"/>
              </a:ext>
            </a:extLst>
          </p:cNvPr>
          <p:cNvSpPr>
            <a:spLocks noGrp="1"/>
          </p:cNvSpPr>
          <p:nvPr>
            <p:ph idx="1"/>
          </p:nvPr>
        </p:nvSpPr>
        <p:spPr/>
        <p:txBody>
          <a:bodyPr/>
          <a:lstStyle/>
          <a:p>
            <a:pPr>
              <a:buFont typeface="Wingdings" panose="05000000000000000000" pitchFamily="2" charset="2"/>
              <a:buChar char="Ø"/>
            </a:pPr>
            <a:r>
              <a:rPr lang="en-GB" dirty="0"/>
              <a:t> Key concept in employee resourcing </a:t>
            </a:r>
          </a:p>
          <a:p>
            <a:pPr>
              <a:buFont typeface="Wingdings" panose="05000000000000000000" pitchFamily="2" charset="2"/>
              <a:buChar char="Ø"/>
            </a:pPr>
            <a:r>
              <a:rPr lang="en-GB" dirty="0"/>
              <a:t> The market for potential employees</a:t>
            </a:r>
          </a:p>
          <a:p>
            <a:pPr>
              <a:buFont typeface="Wingdings" panose="05000000000000000000" pitchFamily="2" charset="2"/>
              <a:buChar char="Ø"/>
            </a:pPr>
            <a:r>
              <a:rPr lang="en-GB" dirty="0"/>
              <a:t> Which people are willing and able to work</a:t>
            </a:r>
          </a:p>
          <a:p>
            <a:pPr>
              <a:buFont typeface="Wingdings" panose="05000000000000000000" pitchFamily="2" charset="2"/>
              <a:buChar char="Ø"/>
            </a:pPr>
            <a:r>
              <a:rPr lang="en-GB" dirty="0"/>
              <a:t> What are they looking for in employment</a:t>
            </a:r>
          </a:p>
          <a:p>
            <a:pPr>
              <a:buFont typeface="Wingdings" panose="05000000000000000000" pitchFamily="2" charset="2"/>
              <a:buChar char="Ø"/>
            </a:pPr>
            <a:r>
              <a:rPr lang="en-GB" dirty="0"/>
              <a:t> Impact on resourcing and methods used</a:t>
            </a:r>
          </a:p>
        </p:txBody>
      </p:sp>
    </p:spTree>
    <p:extLst>
      <p:ext uri="{BB962C8B-B14F-4D97-AF65-F5344CB8AC3E}">
        <p14:creationId xmlns:p14="http://schemas.microsoft.com/office/powerpoint/2010/main" val="1544581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9C236-8AD1-4280-AB20-1EDBDD30A444}"/>
              </a:ext>
            </a:extLst>
          </p:cNvPr>
          <p:cNvSpPr>
            <a:spLocks noGrp="1"/>
          </p:cNvSpPr>
          <p:nvPr>
            <p:ph type="title"/>
          </p:nvPr>
        </p:nvSpPr>
        <p:spPr/>
        <p:txBody>
          <a:bodyPr/>
          <a:lstStyle/>
          <a:p>
            <a:r>
              <a:rPr lang="en-GB" dirty="0"/>
              <a:t>Sources of labour</a:t>
            </a:r>
          </a:p>
        </p:txBody>
      </p:sp>
      <p:sp>
        <p:nvSpPr>
          <p:cNvPr id="3" name="Content Placeholder 2">
            <a:extLst>
              <a:ext uri="{FF2B5EF4-FFF2-40B4-BE49-F238E27FC236}">
                <a16:creationId xmlns:a16="http://schemas.microsoft.com/office/drawing/2014/main" id="{00478071-D3F0-4E74-BFE6-59847EA27713}"/>
              </a:ext>
            </a:extLst>
          </p:cNvPr>
          <p:cNvSpPr>
            <a:spLocks noGrp="1"/>
          </p:cNvSpPr>
          <p:nvPr>
            <p:ph sz="half" idx="1"/>
          </p:nvPr>
        </p:nvSpPr>
        <p:spPr>
          <a:xfrm>
            <a:off x="609599" y="1600201"/>
            <a:ext cx="5818909" cy="3989040"/>
          </a:xfrm>
        </p:spPr>
        <p:txBody>
          <a:bodyPr>
            <a:normAutofit fontScale="92500" lnSpcReduction="20000"/>
          </a:bodyPr>
          <a:lstStyle/>
          <a:p>
            <a:pPr>
              <a:buFont typeface="Wingdings" panose="05000000000000000000" pitchFamily="2" charset="2"/>
              <a:buChar char="Ø"/>
            </a:pPr>
            <a:r>
              <a:rPr lang="en-GB" dirty="0"/>
              <a:t> Job seekers in:</a:t>
            </a:r>
          </a:p>
          <a:p>
            <a:pPr lvl="1">
              <a:buFont typeface="Wingdings" panose="05000000000000000000" pitchFamily="2" charset="2"/>
              <a:buChar char="Ø"/>
            </a:pPr>
            <a:r>
              <a:rPr lang="en-GB" dirty="0"/>
              <a:t>Local market</a:t>
            </a:r>
          </a:p>
          <a:p>
            <a:pPr lvl="1">
              <a:buFont typeface="Wingdings" panose="05000000000000000000" pitchFamily="2" charset="2"/>
              <a:buChar char="Ø"/>
            </a:pPr>
            <a:r>
              <a:rPr lang="en-GB" dirty="0"/>
              <a:t>National market</a:t>
            </a:r>
          </a:p>
          <a:p>
            <a:pPr lvl="1">
              <a:buFont typeface="Wingdings" panose="05000000000000000000" pitchFamily="2" charset="2"/>
              <a:buChar char="Ø"/>
            </a:pPr>
            <a:r>
              <a:rPr lang="en-GB" dirty="0"/>
              <a:t>International market</a:t>
            </a:r>
          </a:p>
          <a:p>
            <a:pPr marL="457200" lvl="1" indent="0">
              <a:buNone/>
            </a:pPr>
            <a:endParaRPr lang="en-GB" dirty="0"/>
          </a:p>
          <a:p>
            <a:pPr>
              <a:buFont typeface="Wingdings" panose="05000000000000000000" pitchFamily="2" charset="2"/>
              <a:buChar char="Ø"/>
            </a:pPr>
            <a:r>
              <a:rPr lang="en-GB" dirty="0"/>
              <a:t> Those working in other companies</a:t>
            </a:r>
          </a:p>
          <a:p>
            <a:pPr marL="0" indent="0">
              <a:buNone/>
            </a:pPr>
            <a:endParaRPr lang="en-GB" dirty="0"/>
          </a:p>
          <a:p>
            <a:pPr>
              <a:buFont typeface="Wingdings" panose="05000000000000000000" pitchFamily="2" charset="2"/>
              <a:buChar char="Ø"/>
            </a:pPr>
            <a:r>
              <a:rPr lang="en-GB" dirty="0"/>
              <a:t> Graduates</a:t>
            </a:r>
          </a:p>
          <a:p>
            <a:pPr marL="0" indent="0">
              <a:buNone/>
            </a:pPr>
            <a:endParaRPr lang="en-GB" dirty="0"/>
          </a:p>
        </p:txBody>
      </p:sp>
      <p:sp>
        <p:nvSpPr>
          <p:cNvPr id="4" name="Content Placeholder 3">
            <a:extLst>
              <a:ext uri="{FF2B5EF4-FFF2-40B4-BE49-F238E27FC236}">
                <a16:creationId xmlns:a16="http://schemas.microsoft.com/office/drawing/2014/main" id="{CB18617D-9F2B-45B1-B0E0-3468F332C8D0}"/>
              </a:ext>
            </a:extLst>
          </p:cNvPr>
          <p:cNvSpPr>
            <a:spLocks noGrp="1"/>
          </p:cNvSpPr>
          <p:nvPr>
            <p:ph sz="half" idx="2"/>
          </p:nvPr>
        </p:nvSpPr>
        <p:spPr>
          <a:xfrm>
            <a:off x="6668654" y="1600201"/>
            <a:ext cx="5384800" cy="3989040"/>
          </a:xfrm>
        </p:spPr>
        <p:txBody>
          <a:bodyPr>
            <a:normAutofit fontScale="92500" lnSpcReduction="20000"/>
          </a:bodyPr>
          <a:lstStyle/>
          <a:p>
            <a:pPr>
              <a:buFont typeface="Wingdings" panose="05000000000000000000" pitchFamily="2" charset="2"/>
              <a:buChar char="Ø"/>
            </a:pPr>
            <a:r>
              <a:rPr lang="en-GB" dirty="0"/>
              <a:t>School leavers</a:t>
            </a:r>
          </a:p>
          <a:p>
            <a:pPr>
              <a:buFont typeface="Wingdings" panose="05000000000000000000" pitchFamily="2" charset="2"/>
              <a:buChar char="Ø"/>
            </a:pPr>
            <a:endParaRPr lang="en-GB" dirty="0"/>
          </a:p>
          <a:p>
            <a:pPr>
              <a:buFont typeface="Wingdings" panose="05000000000000000000" pitchFamily="2" charset="2"/>
              <a:buChar char="Ø"/>
            </a:pPr>
            <a:r>
              <a:rPr lang="en-GB" dirty="0"/>
              <a:t> Economically inactive</a:t>
            </a:r>
          </a:p>
          <a:p>
            <a:pPr marL="0" indent="0">
              <a:buNone/>
            </a:pPr>
            <a:endParaRPr lang="en-GB" dirty="0"/>
          </a:p>
          <a:p>
            <a:pPr>
              <a:buFont typeface="Wingdings" panose="05000000000000000000" pitchFamily="2" charset="2"/>
              <a:buChar char="Ø"/>
            </a:pPr>
            <a:r>
              <a:rPr lang="en-GB" dirty="0"/>
              <a:t>Untapped Talent Pools</a:t>
            </a:r>
          </a:p>
          <a:p>
            <a:pPr lvl="1">
              <a:buFont typeface="Wingdings" panose="05000000000000000000" pitchFamily="2" charset="2"/>
              <a:buChar char="Ø"/>
            </a:pPr>
            <a:r>
              <a:rPr lang="en-GB" dirty="0"/>
              <a:t>Prisoners</a:t>
            </a:r>
          </a:p>
          <a:p>
            <a:pPr lvl="1">
              <a:buFont typeface="Wingdings" panose="05000000000000000000" pitchFamily="2" charset="2"/>
              <a:buChar char="Ø"/>
            </a:pPr>
            <a:r>
              <a:rPr lang="en-GB" dirty="0"/>
              <a:t>Ex-offenders</a:t>
            </a:r>
          </a:p>
          <a:p>
            <a:pPr lvl="1">
              <a:buFont typeface="Wingdings" panose="05000000000000000000" pitchFamily="2" charset="2"/>
              <a:buChar char="Ø"/>
            </a:pPr>
            <a:r>
              <a:rPr lang="en-GB" dirty="0"/>
              <a:t>Homeless</a:t>
            </a:r>
          </a:p>
          <a:p>
            <a:pPr marL="0" indent="0">
              <a:buNone/>
            </a:pPr>
            <a:endParaRPr lang="en-GB" sz="2000" dirty="0"/>
          </a:p>
          <a:p>
            <a:pPr marL="0" indent="0">
              <a:buNone/>
            </a:pPr>
            <a:endParaRPr lang="en-GB" sz="2000" dirty="0"/>
          </a:p>
          <a:p>
            <a:pPr marL="0" indent="0" algn="r">
              <a:buNone/>
            </a:pPr>
            <a:r>
              <a:rPr lang="en-GB" sz="2000" dirty="0"/>
              <a:t>Taylor and Woodhams, 2016</a:t>
            </a:r>
          </a:p>
          <a:p>
            <a:endParaRPr lang="en-GB" dirty="0"/>
          </a:p>
        </p:txBody>
      </p:sp>
    </p:spTree>
    <p:extLst>
      <p:ext uri="{BB962C8B-B14F-4D97-AF65-F5344CB8AC3E}">
        <p14:creationId xmlns:p14="http://schemas.microsoft.com/office/powerpoint/2010/main" val="89747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1000"/>
                                        <p:tgtEl>
                                          <p:spTgt spid="3">
                                            <p:txEl>
                                              <p:pRg st="7" end="7"/>
                                            </p:txEl>
                                          </p:spTgt>
                                        </p:tgtEl>
                                      </p:cBhvr>
                                    </p:animEffect>
                                    <p:anim calcmode="lin" valueType="num">
                                      <p:cBhvr>
                                        <p:cTn id="3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Effect transition="in" filter="fade">
                                      <p:cBhvr>
                                        <p:cTn id="43" dur="1000"/>
                                        <p:tgtEl>
                                          <p:spTgt spid="4">
                                            <p:txEl>
                                              <p:pRg st="0" end="0"/>
                                            </p:txEl>
                                          </p:spTgt>
                                        </p:tgtEl>
                                      </p:cBhvr>
                                    </p:animEffect>
                                    <p:anim calcmode="lin" valueType="num">
                                      <p:cBhvr>
                                        <p:cTn id="4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4">
                                            <p:txEl>
                                              <p:pRg st="2" end="2"/>
                                            </p:txEl>
                                          </p:spTgt>
                                        </p:tgtEl>
                                        <p:attrNameLst>
                                          <p:attrName>style.visibility</p:attrName>
                                        </p:attrNameLst>
                                      </p:cBhvr>
                                      <p:to>
                                        <p:strVal val="visible"/>
                                      </p:to>
                                    </p:set>
                                    <p:animEffect transition="in" filter="fade">
                                      <p:cBhvr>
                                        <p:cTn id="50" dur="1000"/>
                                        <p:tgtEl>
                                          <p:spTgt spid="4">
                                            <p:txEl>
                                              <p:pRg st="2" end="2"/>
                                            </p:txEl>
                                          </p:spTgt>
                                        </p:tgtEl>
                                      </p:cBhvr>
                                    </p:animEffect>
                                    <p:anim calcmode="lin" valueType="num">
                                      <p:cBhvr>
                                        <p:cTn id="5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4">
                                            <p:txEl>
                                              <p:pRg st="4" end="4"/>
                                            </p:txEl>
                                          </p:spTgt>
                                        </p:tgtEl>
                                        <p:attrNameLst>
                                          <p:attrName>style.visibility</p:attrName>
                                        </p:attrNameLst>
                                      </p:cBhvr>
                                      <p:to>
                                        <p:strVal val="visible"/>
                                      </p:to>
                                    </p:set>
                                    <p:animEffect transition="in" filter="fade">
                                      <p:cBhvr>
                                        <p:cTn id="57" dur="1000"/>
                                        <p:tgtEl>
                                          <p:spTgt spid="4">
                                            <p:txEl>
                                              <p:pRg st="4" end="4"/>
                                            </p:txEl>
                                          </p:spTgt>
                                        </p:tgtEl>
                                      </p:cBhvr>
                                    </p:animEffect>
                                    <p:anim calcmode="lin" valueType="num">
                                      <p:cBhvr>
                                        <p:cTn id="5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4">
                                            <p:txEl>
                                              <p:pRg st="5" end="5"/>
                                            </p:txEl>
                                          </p:spTgt>
                                        </p:tgtEl>
                                        <p:attrNameLst>
                                          <p:attrName>style.visibility</p:attrName>
                                        </p:attrNameLst>
                                      </p:cBhvr>
                                      <p:to>
                                        <p:strVal val="visible"/>
                                      </p:to>
                                    </p:set>
                                    <p:animEffect transition="in" filter="fade">
                                      <p:cBhvr>
                                        <p:cTn id="64" dur="1000"/>
                                        <p:tgtEl>
                                          <p:spTgt spid="4">
                                            <p:txEl>
                                              <p:pRg st="5" end="5"/>
                                            </p:txEl>
                                          </p:spTgt>
                                        </p:tgtEl>
                                      </p:cBhvr>
                                    </p:animEffect>
                                    <p:anim calcmode="lin" valueType="num">
                                      <p:cBhvr>
                                        <p:cTn id="6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nodeType="clickEffect">
                                  <p:stCondLst>
                                    <p:cond delay="0"/>
                                  </p:stCondLst>
                                  <p:childTnLst>
                                    <p:set>
                                      <p:cBhvr>
                                        <p:cTn id="70" dur="1" fill="hold">
                                          <p:stCondLst>
                                            <p:cond delay="0"/>
                                          </p:stCondLst>
                                        </p:cTn>
                                        <p:tgtEl>
                                          <p:spTgt spid="4">
                                            <p:txEl>
                                              <p:pRg st="6" end="6"/>
                                            </p:txEl>
                                          </p:spTgt>
                                        </p:tgtEl>
                                        <p:attrNameLst>
                                          <p:attrName>style.visibility</p:attrName>
                                        </p:attrNameLst>
                                      </p:cBhvr>
                                      <p:to>
                                        <p:strVal val="visible"/>
                                      </p:to>
                                    </p:set>
                                    <p:animEffect transition="in" filter="fade">
                                      <p:cBhvr>
                                        <p:cTn id="71" dur="1000"/>
                                        <p:tgtEl>
                                          <p:spTgt spid="4">
                                            <p:txEl>
                                              <p:pRg st="6" end="6"/>
                                            </p:txEl>
                                          </p:spTgt>
                                        </p:tgtEl>
                                      </p:cBhvr>
                                    </p:animEffect>
                                    <p:anim calcmode="lin" valueType="num">
                                      <p:cBhvr>
                                        <p:cTn id="7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73"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42" presetClass="entr" presetSubtype="0" fill="hold" nodeType="clickEffect">
                                  <p:stCondLst>
                                    <p:cond delay="0"/>
                                  </p:stCondLst>
                                  <p:childTnLst>
                                    <p:set>
                                      <p:cBhvr>
                                        <p:cTn id="77" dur="1" fill="hold">
                                          <p:stCondLst>
                                            <p:cond delay="0"/>
                                          </p:stCondLst>
                                        </p:cTn>
                                        <p:tgtEl>
                                          <p:spTgt spid="4">
                                            <p:txEl>
                                              <p:pRg st="7" end="7"/>
                                            </p:txEl>
                                          </p:spTgt>
                                        </p:tgtEl>
                                        <p:attrNameLst>
                                          <p:attrName>style.visibility</p:attrName>
                                        </p:attrNameLst>
                                      </p:cBhvr>
                                      <p:to>
                                        <p:strVal val="visible"/>
                                      </p:to>
                                    </p:set>
                                    <p:animEffect transition="in" filter="fade">
                                      <p:cBhvr>
                                        <p:cTn id="78" dur="1000"/>
                                        <p:tgtEl>
                                          <p:spTgt spid="4">
                                            <p:txEl>
                                              <p:pRg st="7" end="7"/>
                                            </p:txEl>
                                          </p:spTgt>
                                        </p:tgtEl>
                                      </p:cBhvr>
                                    </p:animEffect>
                                    <p:anim calcmode="lin" valueType="num">
                                      <p:cBhvr>
                                        <p:cTn id="79"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80"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FB716-2D57-4868-9F2D-08741128C9E5}"/>
              </a:ext>
            </a:extLst>
          </p:cNvPr>
          <p:cNvSpPr>
            <a:spLocks noGrp="1"/>
          </p:cNvSpPr>
          <p:nvPr>
            <p:ph type="title"/>
          </p:nvPr>
        </p:nvSpPr>
        <p:spPr/>
        <p:txBody>
          <a:bodyPr/>
          <a:lstStyle/>
          <a:p>
            <a:r>
              <a:rPr lang="en-GB" dirty="0"/>
              <a:t>Tight v Loose labour market</a:t>
            </a:r>
          </a:p>
        </p:txBody>
      </p:sp>
      <p:sp>
        <p:nvSpPr>
          <p:cNvPr id="3" name="Text Placeholder 2">
            <a:extLst>
              <a:ext uri="{FF2B5EF4-FFF2-40B4-BE49-F238E27FC236}">
                <a16:creationId xmlns:a16="http://schemas.microsoft.com/office/drawing/2014/main" id="{9A7C9BBF-D96C-4BEE-82C4-FE4CCB1BCDD7}"/>
              </a:ext>
            </a:extLst>
          </p:cNvPr>
          <p:cNvSpPr>
            <a:spLocks noGrp="1"/>
          </p:cNvSpPr>
          <p:nvPr>
            <p:ph type="body" idx="1"/>
          </p:nvPr>
        </p:nvSpPr>
        <p:spPr/>
        <p:txBody>
          <a:bodyPr/>
          <a:lstStyle/>
          <a:p>
            <a:r>
              <a:rPr lang="en-GB" dirty="0"/>
              <a:t>Tight</a:t>
            </a:r>
          </a:p>
        </p:txBody>
      </p:sp>
      <p:sp>
        <p:nvSpPr>
          <p:cNvPr id="4" name="Content Placeholder 3">
            <a:extLst>
              <a:ext uri="{FF2B5EF4-FFF2-40B4-BE49-F238E27FC236}">
                <a16:creationId xmlns:a16="http://schemas.microsoft.com/office/drawing/2014/main" id="{0CD17F45-572B-43E5-811B-C968D48C9057}"/>
              </a:ext>
            </a:extLst>
          </p:cNvPr>
          <p:cNvSpPr>
            <a:spLocks noGrp="1"/>
          </p:cNvSpPr>
          <p:nvPr>
            <p:ph sz="half" idx="2"/>
          </p:nvPr>
        </p:nvSpPr>
        <p:spPr/>
        <p:txBody>
          <a:bodyPr/>
          <a:lstStyle/>
          <a:p>
            <a:r>
              <a:rPr lang="en-GB" dirty="0"/>
              <a:t>High Employment levels</a:t>
            </a:r>
          </a:p>
          <a:p>
            <a:r>
              <a:rPr lang="en-GB" dirty="0"/>
              <a:t>Not enough people with specific skills</a:t>
            </a:r>
          </a:p>
          <a:p>
            <a:r>
              <a:rPr lang="en-GB" dirty="0"/>
              <a:t>Demand for people outstrips supply</a:t>
            </a:r>
          </a:p>
          <a:p>
            <a:r>
              <a:rPr lang="en-GB" dirty="0"/>
              <a:t>Employees have increased bargaining power</a:t>
            </a:r>
          </a:p>
        </p:txBody>
      </p:sp>
      <p:sp>
        <p:nvSpPr>
          <p:cNvPr id="5" name="Text Placeholder 4">
            <a:extLst>
              <a:ext uri="{FF2B5EF4-FFF2-40B4-BE49-F238E27FC236}">
                <a16:creationId xmlns:a16="http://schemas.microsoft.com/office/drawing/2014/main" id="{623FBDD0-7C21-4F77-8CDF-D5D09ED4D932}"/>
              </a:ext>
            </a:extLst>
          </p:cNvPr>
          <p:cNvSpPr>
            <a:spLocks noGrp="1"/>
          </p:cNvSpPr>
          <p:nvPr>
            <p:ph type="body" sz="quarter" idx="3"/>
          </p:nvPr>
        </p:nvSpPr>
        <p:spPr/>
        <p:txBody>
          <a:bodyPr/>
          <a:lstStyle/>
          <a:p>
            <a:r>
              <a:rPr lang="en-GB" dirty="0"/>
              <a:t>Loose</a:t>
            </a:r>
          </a:p>
        </p:txBody>
      </p:sp>
      <p:sp>
        <p:nvSpPr>
          <p:cNvPr id="6" name="Content Placeholder 5">
            <a:extLst>
              <a:ext uri="{FF2B5EF4-FFF2-40B4-BE49-F238E27FC236}">
                <a16:creationId xmlns:a16="http://schemas.microsoft.com/office/drawing/2014/main" id="{8542CBDD-268B-4FD3-A40D-C360DBD06E7A}"/>
              </a:ext>
            </a:extLst>
          </p:cNvPr>
          <p:cNvSpPr>
            <a:spLocks noGrp="1"/>
          </p:cNvSpPr>
          <p:nvPr>
            <p:ph sz="quarter" idx="4"/>
          </p:nvPr>
        </p:nvSpPr>
        <p:spPr/>
        <p:txBody>
          <a:bodyPr/>
          <a:lstStyle/>
          <a:p>
            <a:r>
              <a:rPr lang="en-GB" dirty="0"/>
              <a:t>High Unemployment</a:t>
            </a:r>
          </a:p>
          <a:p>
            <a:r>
              <a:rPr lang="en-GB" dirty="0"/>
              <a:t>Skills readily available</a:t>
            </a:r>
          </a:p>
          <a:p>
            <a:r>
              <a:rPr lang="en-GB" dirty="0"/>
              <a:t>Demand for jobs outstrips supply</a:t>
            </a:r>
          </a:p>
          <a:p>
            <a:r>
              <a:rPr lang="en-GB" dirty="0"/>
              <a:t>Employer has increased bargaining power</a:t>
            </a:r>
          </a:p>
        </p:txBody>
      </p:sp>
    </p:spTree>
    <p:extLst>
      <p:ext uri="{BB962C8B-B14F-4D97-AF65-F5344CB8AC3E}">
        <p14:creationId xmlns:p14="http://schemas.microsoft.com/office/powerpoint/2010/main" val="116297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500"/>
                                        <p:tgtEl>
                                          <p:spTgt spid="6">
                                            <p:txEl>
                                              <p:pRg st="0" end="0"/>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6">
                                            <p:txEl>
                                              <p:pRg st="1" end="1"/>
                                            </p:txEl>
                                          </p:spTgt>
                                        </p:tgtEl>
                                        <p:attrNameLst>
                                          <p:attrName>style.visibility</p:attrName>
                                        </p:attrNameLst>
                                      </p:cBhvr>
                                      <p:to>
                                        <p:strVal val="visible"/>
                                      </p:to>
                                    </p:set>
                                    <p:animEffect transition="in" filter="fade">
                                      <p:cBhvr>
                                        <p:cTn id="24" dur="500"/>
                                        <p:tgtEl>
                                          <p:spTgt spid="6">
                                            <p:txEl>
                                              <p:pRg st="1" end="1"/>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6">
                                            <p:txEl>
                                              <p:pRg st="3" end="3"/>
                                            </p:txEl>
                                          </p:spTgt>
                                        </p:tgtEl>
                                        <p:attrNameLst>
                                          <p:attrName>style.visibility</p:attrName>
                                        </p:attrNameLst>
                                      </p:cBhvr>
                                      <p:to>
                                        <p:strVal val="visible"/>
                                      </p:to>
                                    </p:set>
                                    <p:animEffect transition="in" filter="fade">
                                      <p:cBhvr>
                                        <p:cTn id="30"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75996-1892-4E2D-8CD1-FA8FF52C2826}"/>
              </a:ext>
            </a:extLst>
          </p:cNvPr>
          <p:cNvSpPr>
            <a:spLocks noGrp="1"/>
          </p:cNvSpPr>
          <p:nvPr>
            <p:ph type="title"/>
          </p:nvPr>
        </p:nvSpPr>
        <p:spPr/>
        <p:txBody>
          <a:bodyPr/>
          <a:lstStyle/>
          <a:p>
            <a:r>
              <a:rPr lang="en-GB" dirty="0"/>
              <a:t>Demand and Supply of skills</a:t>
            </a:r>
          </a:p>
        </p:txBody>
      </p:sp>
      <p:sp>
        <p:nvSpPr>
          <p:cNvPr id="3" name="Content Placeholder 2">
            <a:extLst>
              <a:ext uri="{FF2B5EF4-FFF2-40B4-BE49-F238E27FC236}">
                <a16:creationId xmlns:a16="http://schemas.microsoft.com/office/drawing/2014/main" id="{372E4133-1751-4650-905A-D4A597FD79D5}"/>
              </a:ext>
            </a:extLst>
          </p:cNvPr>
          <p:cNvSpPr>
            <a:spLocks noGrp="1"/>
          </p:cNvSpPr>
          <p:nvPr>
            <p:ph idx="1"/>
          </p:nvPr>
        </p:nvSpPr>
        <p:spPr/>
        <p:txBody>
          <a:bodyPr/>
          <a:lstStyle/>
          <a:p>
            <a:pPr>
              <a:buFont typeface="Wingdings" panose="05000000000000000000" pitchFamily="2" charset="2"/>
              <a:buChar char="Ø"/>
            </a:pPr>
            <a:r>
              <a:rPr lang="en-GB" dirty="0"/>
              <a:t> The economic context</a:t>
            </a:r>
          </a:p>
          <a:p>
            <a:pPr>
              <a:buFont typeface="Wingdings" panose="05000000000000000000" pitchFamily="2" charset="2"/>
              <a:buChar char="Ø"/>
            </a:pPr>
            <a:r>
              <a:rPr lang="en-GB" dirty="0"/>
              <a:t> Demographic changes</a:t>
            </a:r>
          </a:p>
          <a:p>
            <a:pPr>
              <a:buFont typeface="Wingdings" panose="05000000000000000000" pitchFamily="2" charset="2"/>
              <a:buChar char="Ø"/>
            </a:pPr>
            <a:r>
              <a:rPr lang="en-GB" dirty="0"/>
              <a:t> Political changes</a:t>
            </a:r>
          </a:p>
          <a:p>
            <a:pPr>
              <a:buFont typeface="Wingdings" panose="05000000000000000000" pitchFamily="2" charset="2"/>
              <a:buChar char="Ø"/>
            </a:pPr>
            <a:r>
              <a:rPr lang="en-GB" dirty="0"/>
              <a:t> Legislative changes</a:t>
            </a:r>
          </a:p>
          <a:p>
            <a:pPr>
              <a:buFont typeface="Wingdings" panose="05000000000000000000" pitchFamily="2" charset="2"/>
              <a:buChar char="Ø"/>
            </a:pPr>
            <a:r>
              <a:rPr lang="en-GB" dirty="0"/>
              <a:t> Technological developments</a:t>
            </a:r>
          </a:p>
          <a:p>
            <a:pPr>
              <a:buFont typeface="Wingdings" panose="05000000000000000000" pitchFamily="2" charset="2"/>
              <a:buChar char="Ø"/>
            </a:pPr>
            <a:r>
              <a:rPr lang="en-GB" dirty="0"/>
              <a:t> Natural disasters, epidemics, international events</a:t>
            </a:r>
          </a:p>
        </p:txBody>
      </p:sp>
    </p:spTree>
    <p:extLst>
      <p:ext uri="{BB962C8B-B14F-4D97-AF65-F5344CB8AC3E}">
        <p14:creationId xmlns:p14="http://schemas.microsoft.com/office/powerpoint/2010/main" val="956597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9A0D3-6471-4A40-9148-52396339E79E}"/>
              </a:ext>
            </a:extLst>
          </p:cNvPr>
          <p:cNvSpPr>
            <a:spLocks noGrp="1"/>
          </p:cNvSpPr>
          <p:nvPr>
            <p:ph type="title"/>
          </p:nvPr>
        </p:nvSpPr>
        <p:spPr>
          <a:xfrm>
            <a:off x="609600" y="58560"/>
            <a:ext cx="10972800" cy="1143000"/>
          </a:xfrm>
        </p:spPr>
        <p:txBody>
          <a:bodyPr/>
          <a:lstStyle/>
          <a:p>
            <a:r>
              <a:rPr lang="en-GB" dirty="0"/>
              <a:t>UK labour market trends – pre Covid-19</a:t>
            </a:r>
          </a:p>
        </p:txBody>
      </p:sp>
      <p:sp>
        <p:nvSpPr>
          <p:cNvPr id="4" name="Arrow: Up 3">
            <a:extLst>
              <a:ext uri="{FF2B5EF4-FFF2-40B4-BE49-F238E27FC236}">
                <a16:creationId xmlns:a16="http://schemas.microsoft.com/office/drawing/2014/main" id="{D8CCAE58-C274-4992-9C50-11681969291C}"/>
              </a:ext>
            </a:extLst>
          </p:cNvPr>
          <p:cNvSpPr/>
          <p:nvPr/>
        </p:nvSpPr>
        <p:spPr>
          <a:xfrm>
            <a:off x="774700" y="1511301"/>
            <a:ext cx="2273300" cy="15875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76.5%</a:t>
            </a:r>
          </a:p>
        </p:txBody>
      </p:sp>
      <p:sp>
        <p:nvSpPr>
          <p:cNvPr id="5" name="Arrow: Down 4">
            <a:extLst>
              <a:ext uri="{FF2B5EF4-FFF2-40B4-BE49-F238E27FC236}">
                <a16:creationId xmlns:a16="http://schemas.microsoft.com/office/drawing/2014/main" id="{11567320-016F-4E21-AC9B-C9A191447617}"/>
              </a:ext>
            </a:extLst>
          </p:cNvPr>
          <p:cNvSpPr/>
          <p:nvPr/>
        </p:nvSpPr>
        <p:spPr>
          <a:xfrm>
            <a:off x="3638550" y="1511301"/>
            <a:ext cx="2057400" cy="15875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3.8%</a:t>
            </a:r>
          </a:p>
        </p:txBody>
      </p:sp>
      <p:sp>
        <p:nvSpPr>
          <p:cNvPr id="6" name="TextBox 5">
            <a:extLst>
              <a:ext uri="{FF2B5EF4-FFF2-40B4-BE49-F238E27FC236}">
                <a16:creationId xmlns:a16="http://schemas.microsoft.com/office/drawing/2014/main" id="{CD4F33A9-267C-4A42-A204-AD290D006162}"/>
              </a:ext>
            </a:extLst>
          </p:cNvPr>
          <p:cNvSpPr txBox="1"/>
          <p:nvPr/>
        </p:nvSpPr>
        <p:spPr>
          <a:xfrm>
            <a:off x="2768600" y="5162033"/>
            <a:ext cx="8813800" cy="369332"/>
          </a:xfrm>
          <a:prstGeom prst="rect">
            <a:avLst/>
          </a:prstGeom>
          <a:noFill/>
        </p:spPr>
        <p:txBody>
          <a:bodyPr wrap="square" rtlCol="0">
            <a:spAutoFit/>
          </a:bodyPr>
          <a:lstStyle/>
          <a:p>
            <a:r>
              <a:rPr lang="en-GB" dirty="0"/>
              <a:t>Figures from Office for National Statistics, Labour Market Overview UK, February 2020</a:t>
            </a:r>
          </a:p>
        </p:txBody>
      </p:sp>
      <p:sp>
        <p:nvSpPr>
          <p:cNvPr id="7" name="Rectangle: Rounded Corners 6">
            <a:extLst>
              <a:ext uri="{FF2B5EF4-FFF2-40B4-BE49-F238E27FC236}">
                <a16:creationId xmlns:a16="http://schemas.microsoft.com/office/drawing/2014/main" id="{F284AEDD-9829-4054-9043-A38FD8C06B4F}"/>
              </a:ext>
            </a:extLst>
          </p:cNvPr>
          <p:cNvSpPr/>
          <p:nvPr/>
        </p:nvSpPr>
        <p:spPr>
          <a:xfrm>
            <a:off x="6251575" y="1511300"/>
            <a:ext cx="2387600" cy="1143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810,000</a:t>
            </a:r>
          </a:p>
        </p:txBody>
      </p:sp>
      <p:sp>
        <p:nvSpPr>
          <p:cNvPr id="8" name="Rectangle: Rounded Corners 7">
            <a:extLst>
              <a:ext uri="{FF2B5EF4-FFF2-40B4-BE49-F238E27FC236}">
                <a16:creationId xmlns:a16="http://schemas.microsoft.com/office/drawing/2014/main" id="{A0160720-6339-420A-B1B0-ECCEE3BBBADD}"/>
              </a:ext>
            </a:extLst>
          </p:cNvPr>
          <p:cNvSpPr/>
          <p:nvPr/>
        </p:nvSpPr>
        <p:spPr>
          <a:xfrm>
            <a:off x="9194800" y="1511300"/>
            <a:ext cx="2387600" cy="1143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8.48 Million</a:t>
            </a:r>
          </a:p>
        </p:txBody>
      </p:sp>
      <p:sp>
        <p:nvSpPr>
          <p:cNvPr id="9" name="TextBox 8">
            <a:extLst>
              <a:ext uri="{FF2B5EF4-FFF2-40B4-BE49-F238E27FC236}">
                <a16:creationId xmlns:a16="http://schemas.microsoft.com/office/drawing/2014/main" id="{9729A5B3-B985-41BA-9802-CEEB4BFCF773}"/>
              </a:ext>
            </a:extLst>
          </p:cNvPr>
          <p:cNvSpPr txBox="1"/>
          <p:nvPr/>
        </p:nvSpPr>
        <p:spPr>
          <a:xfrm>
            <a:off x="990600" y="4019332"/>
            <a:ext cx="10591800" cy="523220"/>
          </a:xfrm>
          <a:prstGeom prst="rect">
            <a:avLst/>
          </a:prstGeom>
          <a:noFill/>
        </p:spPr>
        <p:txBody>
          <a:bodyPr wrap="square" rtlCol="0">
            <a:spAutoFit/>
          </a:bodyPr>
          <a:lstStyle/>
          <a:p>
            <a:r>
              <a:rPr lang="en-GB" sz="2800" dirty="0"/>
              <a:t>1. Health and Social Care		2. Retail 		3. Hospitality</a:t>
            </a:r>
          </a:p>
        </p:txBody>
      </p:sp>
    </p:spTree>
    <p:extLst>
      <p:ext uri="{BB962C8B-B14F-4D97-AF65-F5344CB8AC3E}">
        <p14:creationId xmlns:p14="http://schemas.microsoft.com/office/powerpoint/2010/main" val="2501799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wipe(down)">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wipe(down)">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fade">
                                      <p:cBhvr>
                                        <p:cTn id="31" dur="1000"/>
                                        <p:tgtEl>
                                          <p:spTgt spid="9">
                                            <p:txEl>
                                              <p:pRg st="0" end="0"/>
                                            </p:txEl>
                                          </p:spTgt>
                                        </p:tgtEl>
                                      </p:cBhvr>
                                    </p:animEffect>
                                    <p:anim calcmode="lin" valueType="num">
                                      <p:cBhvr>
                                        <p:cTn id="3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0369B-6CAE-4754-845E-1BCA3E5FE78B}"/>
              </a:ext>
            </a:extLst>
          </p:cNvPr>
          <p:cNvSpPr>
            <a:spLocks noGrp="1"/>
          </p:cNvSpPr>
          <p:nvPr>
            <p:ph type="title"/>
          </p:nvPr>
        </p:nvSpPr>
        <p:spPr/>
        <p:txBody>
          <a:bodyPr/>
          <a:lstStyle/>
          <a:p>
            <a:r>
              <a:rPr lang="en-GB" dirty="0"/>
              <a:t>Impact of Covid-19?</a:t>
            </a:r>
          </a:p>
        </p:txBody>
      </p:sp>
      <p:sp>
        <p:nvSpPr>
          <p:cNvPr id="4" name="Content Placeholder 3">
            <a:extLst>
              <a:ext uri="{FF2B5EF4-FFF2-40B4-BE49-F238E27FC236}">
                <a16:creationId xmlns:a16="http://schemas.microsoft.com/office/drawing/2014/main" id="{22942AAF-207B-4FB1-9D63-C2FDB8457A9C}"/>
              </a:ext>
            </a:extLst>
          </p:cNvPr>
          <p:cNvSpPr>
            <a:spLocks noGrp="1"/>
          </p:cNvSpPr>
          <p:nvPr>
            <p:ph idx="1"/>
          </p:nvPr>
        </p:nvSpPr>
        <p:spPr>
          <a:xfrm>
            <a:off x="2050945" y="2968843"/>
            <a:ext cx="3505199" cy="24453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marL="0" indent="0" algn="ctr">
              <a:buNone/>
            </a:pPr>
            <a:r>
              <a:rPr lang="en-GB" sz="2800" dirty="0"/>
              <a:t>Job Vacancies </a:t>
            </a:r>
          </a:p>
          <a:p>
            <a:pPr marL="0" indent="0" algn="ctr">
              <a:buNone/>
            </a:pPr>
            <a:r>
              <a:rPr lang="en-GB" sz="2800" dirty="0"/>
              <a:t>Halved</a:t>
            </a:r>
          </a:p>
          <a:p>
            <a:pPr marL="0" indent="0" algn="ctr">
              <a:buNone/>
            </a:pPr>
            <a:r>
              <a:rPr lang="en-GB" sz="2800" dirty="0"/>
              <a:t>(51%)</a:t>
            </a:r>
          </a:p>
        </p:txBody>
      </p:sp>
      <p:sp>
        <p:nvSpPr>
          <p:cNvPr id="5" name="Content Placeholder 3">
            <a:extLst>
              <a:ext uri="{FF2B5EF4-FFF2-40B4-BE49-F238E27FC236}">
                <a16:creationId xmlns:a16="http://schemas.microsoft.com/office/drawing/2014/main" id="{6351C5C2-DA97-4E0D-9669-D153B9DF4F7A}"/>
              </a:ext>
            </a:extLst>
          </p:cNvPr>
          <p:cNvSpPr txBox="1">
            <a:spLocks/>
          </p:cNvSpPr>
          <p:nvPr/>
        </p:nvSpPr>
        <p:spPr>
          <a:xfrm>
            <a:off x="6635857" y="2968842"/>
            <a:ext cx="3391546" cy="244531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a:buFont typeface="Arial" pitchFamily="34" charset="0"/>
              <a:buNone/>
            </a:pPr>
            <a:r>
              <a:rPr lang="en-GB" sz="2800" dirty="0"/>
              <a:t>New Job Openings</a:t>
            </a:r>
          </a:p>
          <a:p>
            <a:pPr marL="0" indent="0" algn="ctr">
              <a:buFont typeface="Arial" pitchFamily="34" charset="0"/>
              <a:buNone/>
            </a:pPr>
            <a:r>
              <a:rPr lang="en-GB" sz="2800" dirty="0"/>
              <a:t>3/4</a:t>
            </a:r>
          </a:p>
        </p:txBody>
      </p:sp>
      <p:sp>
        <p:nvSpPr>
          <p:cNvPr id="6" name="TextBox 5">
            <a:extLst>
              <a:ext uri="{FF2B5EF4-FFF2-40B4-BE49-F238E27FC236}">
                <a16:creationId xmlns:a16="http://schemas.microsoft.com/office/drawing/2014/main" id="{0878D0E8-7272-4A76-B18A-C0E998B96524}"/>
              </a:ext>
            </a:extLst>
          </p:cNvPr>
          <p:cNvSpPr txBox="1"/>
          <p:nvPr/>
        </p:nvSpPr>
        <p:spPr>
          <a:xfrm>
            <a:off x="464950" y="1184730"/>
            <a:ext cx="11499742" cy="1384995"/>
          </a:xfrm>
          <a:prstGeom prst="rect">
            <a:avLst/>
          </a:prstGeom>
          <a:noFill/>
        </p:spPr>
        <p:txBody>
          <a:bodyPr wrap="square" rtlCol="0">
            <a:spAutoFit/>
          </a:bodyPr>
          <a:lstStyle/>
          <a:p>
            <a:r>
              <a:rPr lang="en-US" sz="2800" i="1" dirty="0"/>
              <a:t>It (the </a:t>
            </a:r>
            <a:r>
              <a:rPr lang="en-US" sz="2800" i="1" dirty="0" err="1"/>
              <a:t>labour</a:t>
            </a:r>
            <a:r>
              <a:rPr lang="en-US" sz="2800" i="1" dirty="0"/>
              <a:t> market) never changed as completely and abruptly as it has in these last five weeks.  There was a world before 16 March and a world after it. (Wilson, IES News, April 2020)</a:t>
            </a:r>
          </a:p>
        </p:txBody>
      </p:sp>
      <p:sp>
        <p:nvSpPr>
          <p:cNvPr id="7" name="TextBox 6">
            <a:extLst>
              <a:ext uri="{FF2B5EF4-FFF2-40B4-BE49-F238E27FC236}">
                <a16:creationId xmlns:a16="http://schemas.microsoft.com/office/drawing/2014/main" id="{46FA8949-BF71-45A0-AF9D-2D72453BC6AE}"/>
              </a:ext>
            </a:extLst>
          </p:cNvPr>
          <p:cNvSpPr txBox="1"/>
          <p:nvPr/>
        </p:nvSpPr>
        <p:spPr>
          <a:xfrm>
            <a:off x="9236990" y="5044827"/>
            <a:ext cx="2603715" cy="369332"/>
          </a:xfrm>
          <a:prstGeom prst="rect">
            <a:avLst/>
          </a:prstGeom>
          <a:noFill/>
        </p:spPr>
        <p:txBody>
          <a:bodyPr wrap="square" rtlCol="0">
            <a:spAutoFit/>
          </a:bodyPr>
          <a:lstStyle/>
          <a:p>
            <a:r>
              <a:rPr lang="en-GB" dirty="0"/>
              <a:t>IES Briefing, April 2020</a:t>
            </a:r>
          </a:p>
        </p:txBody>
      </p:sp>
    </p:spTree>
    <p:extLst>
      <p:ext uri="{BB962C8B-B14F-4D97-AF65-F5344CB8AC3E}">
        <p14:creationId xmlns:p14="http://schemas.microsoft.com/office/powerpoint/2010/main" val="2426934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D085E-D07B-4C01-B78D-2D698CB46467}"/>
              </a:ext>
            </a:extLst>
          </p:cNvPr>
          <p:cNvSpPr>
            <a:spLocks noGrp="1"/>
          </p:cNvSpPr>
          <p:nvPr>
            <p:ph type="title"/>
          </p:nvPr>
        </p:nvSpPr>
        <p:spPr>
          <a:xfrm>
            <a:off x="609600" y="132905"/>
            <a:ext cx="10972800" cy="1143000"/>
          </a:xfrm>
        </p:spPr>
        <p:txBody>
          <a:bodyPr/>
          <a:lstStyle/>
          <a:p>
            <a:r>
              <a:rPr lang="en-GB" dirty="0"/>
              <a:t>The impact of Brexit</a:t>
            </a:r>
          </a:p>
        </p:txBody>
      </p:sp>
      <p:graphicFrame>
        <p:nvGraphicFramePr>
          <p:cNvPr id="6" name="Diagram 5">
            <a:extLst>
              <a:ext uri="{FF2B5EF4-FFF2-40B4-BE49-F238E27FC236}">
                <a16:creationId xmlns:a16="http://schemas.microsoft.com/office/drawing/2014/main" id="{97B744A9-3DB2-4A16-A3CA-D7BAAA046686}"/>
              </a:ext>
            </a:extLst>
          </p:cNvPr>
          <p:cNvGraphicFramePr/>
          <p:nvPr>
            <p:extLst>
              <p:ext uri="{D42A27DB-BD31-4B8C-83A1-F6EECF244321}">
                <p14:modId xmlns:p14="http://schemas.microsoft.com/office/powerpoint/2010/main" val="532323709"/>
              </p:ext>
            </p:extLst>
          </p:nvPr>
        </p:nvGraphicFramePr>
        <p:xfrm>
          <a:off x="1592469" y="825684"/>
          <a:ext cx="9007061" cy="48329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0684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59AB-30E5-4763-8E15-77F8980ECBBB}"/>
              </a:ext>
            </a:extLst>
          </p:cNvPr>
          <p:cNvSpPr>
            <a:spLocks noGrp="1"/>
          </p:cNvSpPr>
          <p:nvPr>
            <p:ph type="title"/>
          </p:nvPr>
        </p:nvSpPr>
        <p:spPr>
          <a:xfrm>
            <a:off x="609600" y="191143"/>
            <a:ext cx="10972800" cy="1143000"/>
          </a:xfrm>
        </p:spPr>
        <p:txBody>
          <a:bodyPr/>
          <a:lstStyle/>
          <a:p>
            <a:r>
              <a:rPr lang="en-GB" dirty="0"/>
              <a:t>Activity in groups</a:t>
            </a:r>
          </a:p>
        </p:txBody>
      </p:sp>
      <p:sp>
        <p:nvSpPr>
          <p:cNvPr id="3" name="Content Placeholder 2">
            <a:extLst>
              <a:ext uri="{FF2B5EF4-FFF2-40B4-BE49-F238E27FC236}">
                <a16:creationId xmlns:a16="http://schemas.microsoft.com/office/drawing/2014/main" id="{F7F5B1A9-6399-4F50-B471-BB134D2F60B4}"/>
              </a:ext>
            </a:extLst>
          </p:cNvPr>
          <p:cNvSpPr>
            <a:spLocks noGrp="1"/>
          </p:cNvSpPr>
          <p:nvPr>
            <p:ph idx="1"/>
          </p:nvPr>
        </p:nvSpPr>
        <p:spPr>
          <a:xfrm>
            <a:off x="609600" y="1337455"/>
            <a:ext cx="10972800" cy="3917032"/>
          </a:xfrm>
        </p:spPr>
        <p:txBody>
          <a:bodyPr/>
          <a:lstStyle/>
          <a:p>
            <a:pPr marL="0" indent="0" algn="ctr">
              <a:buNone/>
            </a:pPr>
            <a:r>
              <a:rPr lang="en-GB" dirty="0"/>
              <a:t>What are the labour market trends in each of these countries?  </a:t>
            </a:r>
          </a:p>
        </p:txBody>
      </p:sp>
      <p:pic>
        <p:nvPicPr>
          <p:cNvPr id="4" name="Picture 3">
            <a:extLst>
              <a:ext uri="{FF2B5EF4-FFF2-40B4-BE49-F238E27FC236}">
                <a16:creationId xmlns:a16="http://schemas.microsoft.com/office/drawing/2014/main" id="{BEAE78CD-403F-4BB8-9A71-BD45EA5ABD70}"/>
              </a:ext>
            </a:extLst>
          </p:cNvPr>
          <p:cNvPicPr>
            <a:picLocks noChangeAspect="1"/>
          </p:cNvPicPr>
          <p:nvPr/>
        </p:nvPicPr>
        <p:blipFill>
          <a:blip r:embed="rId3"/>
          <a:stretch>
            <a:fillRect/>
          </a:stretch>
        </p:blipFill>
        <p:spPr>
          <a:xfrm>
            <a:off x="1137098" y="2556131"/>
            <a:ext cx="1997785" cy="2701668"/>
          </a:xfrm>
          <a:prstGeom prst="rect">
            <a:avLst/>
          </a:prstGeom>
        </p:spPr>
      </p:pic>
      <p:pic>
        <p:nvPicPr>
          <p:cNvPr id="6" name="Picture 5">
            <a:extLst>
              <a:ext uri="{FF2B5EF4-FFF2-40B4-BE49-F238E27FC236}">
                <a16:creationId xmlns:a16="http://schemas.microsoft.com/office/drawing/2014/main" id="{73E95BA0-5C3A-44DE-BE29-86B78DFB07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48237" y="2744915"/>
            <a:ext cx="2295525" cy="2324100"/>
          </a:xfrm>
          <a:prstGeom prst="rect">
            <a:avLst/>
          </a:prstGeom>
        </p:spPr>
      </p:pic>
      <p:pic>
        <p:nvPicPr>
          <p:cNvPr id="8" name="Picture 7">
            <a:extLst>
              <a:ext uri="{FF2B5EF4-FFF2-40B4-BE49-F238E27FC236}">
                <a16:creationId xmlns:a16="http://schemas.microsoft.com/office/drawing/2014/main" id="{AEE65716-BA63-470C-9253-896376B84DD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29600" y="2783015"/>
            <a:ext cx="3352800" cy="2286000"/>
          </a:xfrm>
          <a:prstGeom prst="rect">
            <a:avLst/>
          </a:prstGeom>
        </p:spPr>
      </p:pic>
    </p:spTree>
    <p:extLst>
      <p:ext uri="{BB962C8B-B14F-4D97-AF65-F5344CB8AC3E}">
        <p14:creationId xmlns:p14="http://schemas.microsoft.com/office/powerpoint/2010/main" val="4197975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6D29E-5253-4385-B85D-6F16BC3848C6}"/>
              </a:ext>
            </a:extLst>
          </p:cNvPr>
          <p:cNvSpPr>
            <a:spLocks noGrp="1"/>
          </p:cNvSpPr>
          <p:nvPr>
            <p:ph type="title"/>
          </p:nvPr>
        </p:nvSpPr>
        <p:spPr>
          <a:xfrm>
            <a:off x="609600" y="84484"/>
            <a:ext cx="10972800" cy="1143000"/>
          </a:xfrm>
        </p:spPr>
        <p:txBody>
          <a:bodyPr/>
          <a:lstStyle/>
          <a:p>
            <a:r>
              <a:rPr lang="en-GB" dirty="0"/>
              <a:t>Talent Planning</a:t>
            </a:r>
          </a:p>
        </p:txBody>
      </p:sp>
      <p:sp>
        <p:nvSpPr>
          <p:cNvPr id="6" name="Content Placeholder 5">
            <a:extLst>
              <a:ext uri="{FF2B5EF4-FFF2-40B4-BE49-F238E27FC236}">
                <a16:creationId xmlns:a16="http://schemas.microsoft.com/office/drawing/2014/main" id="{B9739F58-12AE-43EE-9388-8BC0CCF6C45F}"/>
              </a:ext>
            </a:extLst>
          </p:cNvPr>
          <p:cNvSpPr>
            <a:spLocks noGrp="1"/>
          </p:cNvSpPr>
          <p:nvPr>
            <p:ph idx="1"/>
          </p:nvPr>
        </p:nvSpPr>
        <p:spPr>
          <a:xfrm>
            <a:off x="609600" y="1227484"/>
            <a:ext cx="3856383" cy="745434"/>
          </a:xfrm>
        </p:spPr>
        <p:txBody>
          <a:bodyPr/>
          <a:lstStyle/>
          <a:p>
            <a:pPr marL="0" indent="0">
              <a:buNone/>
            </a:pPr>
            <a:r>
              <a:rPr lang="en-GB" dirty="0"/>
              <a:t>Workforce planning</a:t>
            </a:r>
          </a:p>
        </p:txBody>
      </p:sp>
      <p:sp>
        <p:nvSpPr>
          <p:cNvPr id="7" name="Double Wave 6">
            <a:extLst>
              <a:ext uri="{FF2B5EF4-FFF2-40B4-BE49-F238E27FC236}">
                <a16:creationId xmlns:a16="http://schemas.microsoft.com/office/drawing/2014/main" id="{939367E6-C217-44B2-B3D0-42B55A41BCFF}"/>
              </a:ext>
            </a:extLst>
          </p:cNvPr>
          <p:cNvSpPr/>
          <p:nvPr/>
        </p:nvSpPr>
        <p:spPr>
          <a:xfrm>
            <a:off x="609600" y="1972918"/>
            <a:ext cx="10972800" cy="1871524"/>
          </a:xfrm>
          <a:prstGeom prst="double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The right number of people with the right skills employed in the right place at the right time, for the right cost and on the right contract - CIPD</a:t>
            </a:r>
          </a:p>
        </p:txBody>
      </p:sp>
      <p:sp>
        <p:nvSpPr>
          <p:cNvPr id="8" name="TextBox 7">
            <a:extLst>
              <a:ext uri="{FF2B5EF4-FFF2-40B4-BE49-F238E27FC236}">
                <a16:creationId xmlns:a16="http://schemas.microsoft.com/office/drawing/2014/main" id="{5083B840-632F-43D5-A309-0E10129CD123}"/>
              </a:ext>
            </a:extLst>
          </p:cNvPr>
          <p:cNvSpPr txBox="1"/>
          <p:nvPr/>
        </p:nvSpPr>
        <p:spPr>
          <a:xfrm>
            <a:off x="5552661" y="1227484"/>
            <a:ext cx="6029739" cy="584775"/>
          </a:xfrm>
          <a:prstGeom prst="rect">
            <a:avLst/>
          </a:prstGeom>
          <a:noFill/>
        </p:spPr>
        <p:txBody>
          <a:bodyPr wrap="square" rtlCol="0">
            <a:spAutoFit/>
          </a:bodyPr>
          <a:lstStyle/>
          <a:p>
            <a:r>
              <a:rPr lang="en-GB" sz="3200" dirty="0"/>
              <a:t>Human Resource Planning (HRP)</a:t>
            </a:r>
          </a:p>
        </p:txBody>
      </p:sp>
      <p:sp>
        <p:nvSpPr>
          <p:cNvPr id="9" name="Double Wave 8">
            <a:extLst>
              <a:ext uri="{FF2B5EF4-FFF2-40B4-BE49-F238E27FC236}">
                <a16:creationId xmlns:a16="http://schemas.microsoft.com/office/drawing/2014/main" id="{E01E9152-CB31-4A97-AA83-FB90F31CC414}"/>
              </a:ext>
            </a:extLst>
          </p:cNvPr>
          <p:cNvSpPr/>
          <p:nvPr/>
        </p:nvSpPr>
        <p:spPr>
          <a:xfrm>
            <a:off x="609600" y="3758992"/>
            <a:ext cx="10972800" cy="1871524"/>
          </a:xfrm>
          <a:prstGeom prst="double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Focus on forecasting the supply and demand of labour and developing plans to reconcile any future gap between the human resources an organisation needs and those it has access to - Taylor </a:t>
            </a:r>
          </a:p>
        </p:txBody>
      </p:sp>
    </p:spTree>
    <p:extLst>
      <p:ext uri="{BB962C8B-B14F-4D97-AF65-F5344CB8AC3E}">
        <p14:creationId xmlns:p14="http://schemas.microsoft.com/office/powerpoint/2010/main" val="3717714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p:cTn id="21" dur="500" fill="hold"/>
                                        <p:tgtEl>
                                          <p:spTgt spid="7"/>
                                        </p:tgtEl>
                                        <p:attrNameLst>
                                          <p:attrName>ppt_w</p:attrName>
                                        </p:attrNameLst>
                                      </p:cBhvr>
                                      <p:tavLst>
                                        <p:tav tm="0">
                                          <p:val>
                                            <p:fltVal val="0"/>
                                          </p:val>
                                        </p:tav>
                                        <p:tav tm="100000">
                                          <p:val>
                                            <p:strVal val="#ppt_w"/>
                                          </p:val>
                                        </p:tav>
                                      </p:tavLst>
                                    </p:anim>
                                    <p:anim calcmode="lin" valueType="num">
                                      <p:cBhvr>
                                        <p:cTn id="22" dur="500" fill="hold"/>
                                        <p:tgtEl>
                                          <p:spTgt spid="7"/>
                                        </p:tgtEl>
                                        <p:attrNameLst>
                                          <p:attrName>ppt_h</p:attrName>
                                        </p:attrNameLst>
                                      </p:cBhvr>
                                      <p:tavLst>
                                        <p:tav tm="0">
                                          <p:val>
                                            <p:fltVal val="0"/>
                                          </p:val>
                                        </p:tav>
                                        <p:tav tm="100000">
                                          <p:val>
                                            <p:strVal val="#ppt_h"/>
                                          </p:val>
                                        </p:tav>
                                      </p:tavLst>
                                    </p:anim>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 calcmode="lin" valueType="num">
                                      <p:cBhvr>
                                        <p:cTn id="28" dur="500" fill="hold"/>
                                        <p:tgtEl>
                                          <p:spTgt spid="9"/>
                                        </p:tgtEl>
                                        <p:attrNameLst>
                                          <p:attrName>ppt_w</p:attrName>
                                        </p:attrNameLst>
                                      </p:cBhvr>
                                      <p:tavLst>
                                        <p:tav tm="0">
                                          <p:val>
                                            <p:fltVal val="0"/>
                                          </p:val>
                                        </p:tav>
                                        <p:tav tm="100000">
                                          <p:val>
                                            <p:strVal val="#ppt_w"/>
                                          </p:val>
                                        </p:tav>
                                      </p:tavLst>
                                    </p:anim>
                                    <p:anim calcmode="lin" valueType="num">
                                      <p:cBhvr>
                                        <p:cTn id="29" dur="500" fill="hold"/>
                                        <p:tgtEl>
                                          <p:spTgt spid="9"/>
                                        </p:tgtEl>
                                        <p:attrNameLst>
                                          <p:attrName>ppt_h</p:attrName>
                                        </p:attrNameLst>
                                      </p:cBhvr>
                                      <p:tavLst>
                                        <p:tav tm="0">
                                          <p:val>
                                            <p:fltVal val="0"/>
                                          </p:val>
                                        </p:tav>
                                        <p:tav tm="100000">
                                          <p:val>
                                            <p:strVal val="#ppt_h"/>
                                          </p:val>
                                        </p:tav>
                                      </p:tavLst>
                                    </p:anim>
                                    <p:animEffect transition="in" filter="fade">
                                      <p:cBhvr>
                                        <p:cTn id="3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animBg="1"/>
      <p:bldP spid="8" grpId="0"/>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FB62D28D-FA20-49F7-B666-383CD176D033}"/>
              </a:ext>
            </a:extLst>
          </p:cNvPr>
          <p:cNvGraphicFramePr/>
          <p:nvPr>
            <p:extLst>
              <p:ext uri="{D42A27DB-BD31-4B8C-83A1-F6EECF244321}">
                <p14:modId xmlns:p14="http://schemas.microsoft.com/office/powerpoint/2010/main" val="2346793683"/>
              </p:ext>
            </p:extLst>
          </p:nvPr>
        </p:nvGraphicFramePr>
        <p:xfrm>
          <a:off x="5645426" y="193536"/>
          <a:ext cx="5380383" cy="5584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7">
            <a:extLst>
              <a:ext uri="{FF2B5EF4-FFF2-40B4-BE49-F238E27FC236}">
                <a16:creationId xmlns:a16="http://schemas.microsoft.com/office/drawing/2014/main" id="{0EA1EDEB-F29B-4976-BBBB-900F8E0B217E}"/>
              </a:ext>
            </a:extLst>
          </p:cNvPr>
          <p:cNvSpPr>
            <a:spLocks noGrp="1"/>
          </p:cNvSpPr>
          <p:nvPr>
            <p:ph type="title"/>
          </p:nvPr>
        </p:nvSpPr>
        <p:spPr>
          <a:xfrm>
            <a:off x="486375" y="193536"/>
            <a:ext cx="4797286" cy="1165692"/>
          </a:xfrm>
        </p:spPr>
        <p:txBody>
          <a:bodyPr>
            <a:normAutofit fontScale="90000"/>
          </a:bodyPr>
          <a:lstStyle/>
          <a:p>
            <a:r>
              <a:rPr lang="en-GB" sz="4400" b="0" dirty="0"/>
              <a:t>The 4 Stages:</a:t>
            </a:r>
            <a:br>
              <a:rPr lang="en-GB" sz="4400" b="0" dirty="0"/>
            </a:br>
            <a:r>
              <a:rPr lang="en-GB" sz="2800" b="0" dirty="0"/>
              <a:t>Taylor and Woodhams (2016)</a:t>
            </a:r>
          </a:p>
        </p:txBody>
      </p:sp>
    </p:spTree>
    <p:extLst>
      <p:ext uri="{BB962C8B-B14F-4D97-AF65-F5344CB8AC3E}">
        <p14:creationId xmlns:p14="http://schemas.microsoft.com/office/powerpoint/2010/main" val="3711877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C9E93-202B-4483-809A-E9C3C769F2D0}"/>
              </a:ext>
            </a:extLst>
          </p:cNvPr>
          <p:cNvSpPr>
            <a:spLocks noGrp="1"/>
          </p:cNvSpPr>
          <p:nvPr>
            <p:ph type="title"/>
          </p:nvPr>
        </p:nvSpPr>
        <p:spPr/>
        <p:txBody>
          <a:bodyPr/>
          <a:lstStyle/>
          <a:p>
            <a:r>
              <a:rPr lang="en-GB" dirty="0"/>
              <a:t>Tools and Techniques</a:t>
            </a:r>
          </a:p>
        </p:txBody>
      </p:sp>
      <p:sp>
        <p:nvSpPr>
          <p:cNvPr id="3" name="Content Placeholder 2">
            <a:extLst>
              <a:ext uri="{FF2B5EF4-FFF2-40B4-BE49-F238E27FC236}">
                <a16:creationId xmlns:a16="http://schemas.microsoft.com/office/drawing/2014/main" id="{6BD0E4A5-ABB1-4537-809F-FAE53270C5CD}"/>
              </a:ext>
            </a:extLst>
          </p:cNvPr>
          <p:cNvSpPr>
            <a:spLocks noGrp="1"/>
          </p:cNvSpPr>
          <p:nvPr>
            <p:ph idx="1"/>
          </p:nvPr>
        </p:nvSpPr>
        <p:spPr/>
        <p:txBody>
          <a:bodyPr/>
          <a:lstStyle/>
          <a:p>
            <a:pPr marL="0" indent="0">
              <a:buNone/>
            </a:pPr>
            <a:r>
              <a:rPr lang="en-GB" dirty="0"/>
              <a:t>Workforce planning tools to help identify and address the gap in skills and demand:</a:t>
            </a:r>
          </a:p>
          <a:p>
            <a:r>
              <a:rPr lang="en-GB" dirty="0"/>
              <a:t>Analysis of current workforce</a:t>
            </a:r>
          </a:p>
          <a:p>
            <a:r>
              <a:rPr lang="en-GB" dirty="0"/>
              <a:t>Trends and patterns</a:t>
            </a:r>
          </a:p>
          <a:p>
            <a:r>
              <a:rPr lang="en-GB" dirty="0"/>
              <a:t>Talent Profiles/Training needs analysis</a:t>
            </a:r>
          </a:p>
          <a:p>
            <a:r>
              <a:rPr lang="en-GB" dirty="0"/>
              <a:t>Scenario Planning</a:t>
            </a:r>
          </a:p>
        </p:txBody>
      </p:sp>
    </p:spTree>
    <p:extLst>
      <p:ext uri="{BB962C8B-B14F-4D97-AF65-F5344CB8AC3E}">
        <p14:creationId xmlns:p14="http://schemas.microsoft.com/office/powerpoint/2010/main" val="622970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697EA-0E7B-43AE-96AF-33CDE1448546}"/>
              </a:ext>
            </a:extLst>
          </p:cNvPr>
          <p:cNvSpPr>
            <a:spLocks noGrp="1"/>
          </p:cNvSpPr>
          <p:nvPr>
            <p:ph type="title"/>
          </p:nvPr>
        </p:nvSpPr>
        <p:spPr>
          <a:xfrm>
            <a:off x="609600" y="97218"/>
            <a:ext cx="10972800" cy="1143000"/>
          </a:xfrm>
        </p:spPr>
        <p:txBody>
          <a:bodyPr/>
          <a:lstStyle/>
          <a:p>
            <a:r>
              <a:rPr lang="en-GB" dirty="0"/>
              <a:t>Fail to plan, plan to fail?</a:t>
            </a:r>
          </a:p>
        </p:txBody>
      </p:sp>
      <p:sp>
        <p:nvSpPr>
          <p:cNvPr id="3" name="Content Placeholder 2">
            <a:extLst>
              <a:ext uri="{FF2B5EF4-FFF2-40B4-BE49-F238E27FC236}">
                <a16:creationId xmlns:a16="http://schemas.microsoft.com/office/drawing/2014/main" id="{392BD3BA-9A93-4D06-8542-2C1C9FDCB893}"/>
              </a:ext>
            </a:extLst>
          </p:cNvPr>
          <p:cNvSpPr>
            <a:spLocks noGrp="1"/>
          </p:cNvSpPr>
          <p:nvPr>
            <p:ph idx="1"/>
          </p:nvPr>
        </p:nvSpPr>
        <p:spPr>
          <a:xfrm>
            <a:off x="609600" y="1240218"/>
            <a:ext cx="10972800" cy="3917032"/>
          </a:xfrm>
        </p:spPr>
        <p:txBody>
          <a:bodyPr>
            <a:normAutofit fontScale="85000" lnSpcReduction="20000"/>
          </a:bodyPr>
          <a:lstStyle/>
          <a:p>
            <a:pPr marL="0" indent="0">
              <a:buNone/>
            </a:pPr>
            <a:r>
              <a:rPr lang="en-US" dirty="0"/>
              <a:t>The CIPD warns </a:t>
            </a:r>
            <a:r>
              <a:rPr lang="en-US" i="1" dirty="0"/>
              <a:t>Employers need to assign greater urgency to undertake strategic workforce planning that will help identify the skills and knowledge required now and for the future, which in turn will help to narrow down the focus of the learning and development required.</a:t>
            </a:r>
          </a:p>
          <a:p>
            <a:pPr marL="0" indent="0">
              <a:buNone/>
            </a:pPr>
            <a:endParaRPr lang="en-GB" i="1" dirty="0"/>
          </a:p>
          <a:p>
            <a:r>
              <a:rPr lang="en-GB" dirty="0"/>
              <a:t>Automation creating a skills gap</a:t>
            </a:r>
          </a:p>
          <a:p>
            <a:r>
              <a:rPr lang="en-GB" dirty="0"/>
              <a:t>Covid-19 impact on Labour market</a:t>
            </a:r>
          </a:p>
          <a:p>
            <a:r>
              <a:rPr lang="en-GB" dirty="0"/>
              <a:t>Potential impact of Brexit</a:t>
            </a:r>
          </a:p>
          <a:p>
            <a:r>
              <a:rPr lang="en-GB" dirty="0"/>
              <a:t>More attention on developing talent</a:t>
            </a:r>
          </a:p>
          <a:p>
            <a:r>
              <a:rPr lang="en-GB" dirty="0"/>
              <a:t>Example of </a:t>
            </a:r>
            <a:r>
              <a:rPr lang="en-GB" dirty="0" err="1"/>
              <a:t>RyanAir</a:t>
            </a:r>
            <a:endParaRPr lang="en-GB" dirty="0"/>
          </a:p>
        </p:txBody>
      </p:sp>
    </p:spTree>
    <p:extLst>
      <p:ext uri="{BB962C8B-B14F-4D97-AF65-F5344CB8AC3E}">
        <p14:creationId xmlns:p14="http://schemas.microsoft.com/office/powerpoint/2010/main" val="19491344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F07CB-A748-4B67-B4D0-FC623559EFC1}"/>
              </a:ext>
            </a:extLst>
          </p:cNvPr>
          <p:cNvSpPr>
            <a:spLocks noGrp="1"/>
          </p:cNvSpPr>
          <p:nvPr>
            <p:ph type="title"/>
          </p:nvPr>
        </p:nvSpPr>
        <p:spPr>
          <a:xfrm>
            <a:off x="609600" y="276942"/>
            <a:ext cx="10972800" cy="449757"/>
          </a:xfrm>
        </p:spPr>
        <p:txBody>
          <a:bodyPr>
            <a:normAutofit fontScale="90000"/>
          </a:bodyPr>
          <a:lstStyle/>
          <a:p>
            <a:r>
              <a:rPr lang="en-GB" dirty="0"/>
              <a:t>Succession Planning</a:t>
            </a:r>
          </a:p>
        </p:txBody>
      </p:sp>
      <p:sp>
        <p:nvSpPr>
          <p:cNvPr id="5" name="Content Placeholder 4">
            <a:extLst>
              <a:ext uri="{FF2B5EF4-FFF2-40B4-BE49-F238E27FC236}">
                <a16:creationId xmlns:a16="http://schemas.microsoft.com/office/drawing/2014/main" id="{E0AC1629-A1B4-4940-BD52-6FFB5A0F2555}"/>
              </a:ext>
            </a:extLst>
          </p:cNvPr>
          <p:cNvSpPr>
            <a:spLocks noGrp="1"/>
          </p:cNvSpPr>
          <p:nvPr>
            <p:ph idx="1"/>
          </p:nvPr>
        </p:nvSpPr>
        <p:spPr>
          <a:xfrm>
            <a:off x="609600" y="1054289"/>
            <a:ext cx="10972800" cy="4391167"/>
          </a:xfrm>
        </p:spPr>
        <p:txBody>
          <a:bodyPr>
            <a:normAutofit fontScale="92500" lnSpcReduction="20000"/>
          </a:bodyPr>
          <a:lstStyle/>
          <a:p>
            <a:pPr marL="0" indent="0" algn="ctr">
              <a:buNone/>
            </a:pPr>
            <a:r>
              <a:rPr lang="en-GB" sz="3000" i="1" dirty="0"/>
              <a:t>A group of activities aiming to ensure that at any time an organisation has sufficient numbers of people with the ability, knowledge, personal attributes and experience necessary to step in to roles when they become vacant –</a:t>
            </a:r>
            <a:r>
              <a:rPr lang="en-GB" sz="3000" dirty="0"/>
              <a:t> Taylor (2019)</a:t>
            </a:r>
          </a:p>
          <a:p>
            <a:pPr marL="0" indent="0" algn="ctr">
              <a:buNone/>
            </a:pPr>
            <a:endParaRPr lang="en-GB" sz="3000" dirty="0"/>
          </a:p>
          <a:p>
            <a:pPr>
              <a:buFont typeface="Wingdings" panose="05000000000000000000" pitchFamily="2" charset="2"/>
              <a:buChar char="ü"/>
            </a:pPr>
            <a:r>
              <a:rPr lang="en-GB" sz="3000" dirty="0"/>
              <a:t>Identifying and developing future leaders</a:t>
            </a:r>
          </a:p>
          <a:p>
            <a:pPr>
              <a:buFont typeface="Wingdings" panose="05000000000000000000" pitchFamily="2" charset="2"/>
              <a:buChar char="ü"/>
            </a:pPr>
            <a:r>
              <a:rPr lang="en-GB" sz="3000" dirty="0"/>
              <a:t>Considering business critical roles</a:t>
            </a:r>
          </a:p>
          <a:p>
            <a:pPr>
              <a:buFont typeface="Wingdings" panose="05000000000000000000" pitchFamily="2" charset="2"/>
              <a:buChar char="ü"/>
            </a:pPr>
            <a:r>
              <a:rPr lang="en-GB" sz="3000" dirty="0"/>
              <a:t>Developing pools of talent</a:t>
            </a:r>
          </a:p>
          <a:p>
            <a:pPr>
              <a:buFont typeface="Wingdings" panose="05000000000000000000" pitchFamily="2" charset="2"/>
              <a:buChar char="ü"/>
            </a:pPr>
            <a:r>
              <a:rPr lang="en-GB" sz="3000" dirty="0"/>
              <a:t>Enabling a smooth transition</a:t>
            </a:r>
          </a:p>
          <a:p>
            <a:pPr>
              <a:buFont typeface="Wingdings" panose="05000000000000000000" pitchFamily="2" charset="2"/>
              <a:buChar char="ü"/>
            </a:pPr>
            <a:r>
              <a:rPr lang="en-GB" sz="3000" dirty="0"/>
              <a:t>Balancing internal development with external ‘new blood’</a:t>
            </a:r>
          </a:p>
        </p:txBody>
      </p:sp>
    </p:spTree>
    <p:extLst>
      <p:ext uri="{BB962C8B-B14F-4D97-AF65-F5344CB8AC3E}">
        <p14:creationId xmlns:p14="http://schemas.microsoft.com/office/powerpoint/2010/main" val="2540394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0EF2C7EB-4631-44EC-82F4-C397DB29410C}"/>
              </a:ext>
            </a:extLst>
          </p:cNvPr>
          <p:cNvSpPr>
            <a:spLocks noGrp="1"/>
          </p:cNvSpPr>
          <p:nvPr>
            <p:ph type="title"/>
          </p:nvPr>
        </p:nvSpPr>
        <p:spPr/>
        <p:txBody>
          <a:bodyPr>
            <a:normAutofit fontScale="90000"/>
          </a:bodyPr>
          <a:lstStyle/>
          <a:p>
            <a:r>
              <a:rPr lang="en-GB" dirty="0"/>
              <a:t>Approaches to Succession Planning</a:t>
            </a:r>
            <a:br>
              <a:rPr lang="en-GB" dirty="0"/>
            </a:br>
            <a:r>
              <a:rPr lang="en-GB" dirty="0"/>
              <a:t>(Taylor 2019)</a:t>
            </a:r>
          </a:p>
        </p:txBody>
      </p:sp>
      <p:sp>
        <p:nvSpPr>
          <p:cNvPr id="15" name="Text Placeholder 14">
            <a:extLst>
              <a:ext uri="{FF2B5EF4-FFF2-40B4-BE49-F238E27FC236}">
                <a16:creationId xmlns:a16="http://schemas.microsoft.com/office/drawing/2014/main" id="{9EA92977-D5D1-4D7C-8C34-7B7C7354534B}"/>
              </a:ext>
            </a:extLst>
          </p:cNvPr>
          <p:cNvSpPr>
            <a:spLocks noGrp="1"/>
          </p:cNvSpPr>
          <p:nvPr>
            <p:ph type="body" idx="1"/>
          </p:nvPr>
        </p:nvSpPr>
        <p:spPr/>
        <p:txBody>
          <a:bodyPr/>
          <a:lstStyle/>
          <a:p>
            <a:r>
              <a:rPr lang="en-GB" dirty="0"/>
              <a:t>Traditional</a:t>
            </a:r>
          </a:p>
        </p:txBody>
      </p:sp>
      <p:sp>
        <p:nvSpPr>
          <p:cNvPr id="16" name="Content Placeholder 15">
            <a:extLst>
              <a:ext uri="{FF2B5EF4-FFF2-40B4-BE49-F238E27FC236}">
                <a16:creationId xmlns:a16="http://schemas.microsoft.com/office/drawing/2014/main" id="{2FDA39E4-B4F0-48CC-884F-F72607B8EA37}"/>
              </a:ext>
            </a:extLst>
          </p:cNvPr>
          <p:cNvSpPr>
            <a:spLocks noGrp="1"/>
          </p:cNvSpPr>
          <p:nvPr>
            <p:ph sz="half" idx="2"/>
          </p:nvPr>
        </p:nvSpPr>
        <p:spPr/>
        <p:txBody>
          <a:bodyPr>
            <a:normAutofit/>
          </a:bodyPr>
          <a:lstStyle/>
          <a:p>
            <a:r>
              <a:rPr lang="en-GB" dirty="0"/>
              <a:t>Larger organisations</a:t>
            </a:r>
          </a:p>
          <a:p>
            <a:r>
              <a:rPr lang="en-GB" dirty="0"/>
              <a:t>Stable and predictable environment</a:t>
            </a:r>
          </a:p>
          <a:p>
            <a:r>
              <a:rPr lang="en-GB" dirty="0"/>
              <a:t>Top down approach</a:t>
            </a:r>
          </a:p>
          <a:p>
            <a:r>
              <a:rPr lang="en-GB" dirty="0"/>
              <a:t>Managers identify and nurture individuals with talent</a:t>
            </a:r>
          </a:p>
          <a:p>
            <a:r>
              <a:rPr lang="en-GB" dirty="0"/>
              <a:t>Continuity of leadership </a:t>
            </a:r>
          </a:p>
          <a:p>
            <a:r>
              <a:rPr lang="en-GB" dirty="0"/>
              <a:t>Subjective, elitist and secretive</a:t>
            </a:r>
          </a:p>
        </p:txBody>
      </p:sp>
      <p:sp>
        <p:nvSpPr>
          <p:cNvPr id="17" name="Text Placeholder 16">
            <a:extLst>
              <a:ext uri="{FF2B5EF4-FFF2-40B4-BE49-F238E27FC236}">
                <a16:creationId xmlns:a16="http://schemas.microsoft.com/office/drawing/2014/main" id="{E6F2E727-B511-4086-8403-A421A2DD9A9C}"/>
              </a:ext>
            </a:extLst>
          </p:cNvPr>
          <p:cNvSpPr>
            <a:spLocks noGrp="1"/>
          </p:cNvSpPr>
          <p:nvPr>
            <p:ph type="body" sz="quarter" idx="3"/>
          </p:nvPr>
        </p:nvSpPr>
        <p:spPr/>
        <p:txBody>
          <a:bodyPr/>
          <a:lstStyle/>
          <a:p>
            <a:r>
              <a:rPr lang="en-GB" dirty="0"/>
              <a:t>Contemporary</a:t>
            </a:r>
          </a:p>
        </p:txBody>
      </p:sp>
      <p:sp>
        <p:nvSpPr>
          <p:cNvPr id="18" name="Content Placeholder 17">
            <a:extLst>
              <a:ext uri="{FF2B5EF4-FFF2-40B4-BE49-F238E27FC236}">
                <a16:creationId xmlns:a16="http://schemas.microsoft.com/office/drawing/2014/main" id="{C50F85F9-CA91-443A-956B-85A65931E1B6}"/>
              </a:ext>
            </a:extLst>
          </p:cNvPr>
          <p:cNvSpPr>
            <a:spLocks noGrp="1"/>
          </p:cNvSpPr>
          <p:nvPr>
            <p:ph sz="quarter" idx="4"/>
          </p:nvPr>
        </p:nvSpPr>
        <p:spPr>
          <a:xfrm>
            <a:off x="6193368" y="2174875"/>
            <a:ext cx="5389033" cy="3414365"/>
          </a:xfrm>
        </p:spPr>
        <p:txBody>
          <a:bodyPr>
            <a:normAutofit/>
          </a:bodyPr>
          <a:lstStyle/>
          <a:p>
            <a:r>
              <a:rPr lang="en-GB" dirty="0"/>
              <a:t>Less secrecy, open communication</a:t>
            </a:r>
          </a:p>
          <a:p>
            <a:r>
              <a:rPr lang="en-GB" dirty="0"/>
              <a:t>Devolution to line managers</a:t>
            </a:r>
          </a:p>
          <a:p>
            <a:r>
              <a:rPr lang="en-GB" dirty="0"/>
              <a:t>Pools of talent</a:t>
            </a:r>
          </a:p>
          <a:p>
            <a:r>
              <a:rPr lang="en-GB" dirty="0"/>
              <a:t>Sophisticated selection techniques</a:t>
            </a:r>
          </a:p>
          <a:p>
            <a:r>
              <a:rPr lang="en-GB" dirty="0"/>
              <a:t>Management development techniques</a:t>
            </a:r>
          </a:p>
          <a:p>
            <a:r>
              <a:rPr lang="en-GB" dirty="0"/>
              <a:t>Encompasses all</a:t>
            </a:r>
          </a:p>
        </p:txBody>
      </p:sp>
    </p:spTree>
    <p:extLst>
      <p:ext uri="{BB962C8B-B14F-4D97-AF65-F5344CB8AC3E}">
        <p14:creationId xmlns:p14="http://schemas.microsoft.com/office/powerpoint/2010/main" val="128180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fade">
                                      <p:cBhvr>
                                        <p:cTn id="7" dur="1000"/>
                                        <p:tgtEl>
                                          <p:spTgt spid="16">
                                            <p:txEl>
                                              <p:pRg st="0" end="0"/>
                                            </p:txEl>
                                          </p:spTgt>
                                        </p:tgtEl>
                                      </p:cBhvr>
                                    </p:animEffect>
                                    <p:anim calcmode="lin" valueType="num">
                                      <p:cBhvr>
                                        <p:cTn id="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
                                            <p:txEl>
                                              <p:pRg st="1" end="1"/>
                                            </p:txEl>
                                          </p:spTgt>
                                        </p:tgtEl>
                                        <p:attrNameLst>
                                          <p:attrName>style.visibility</p:attrName>
                                        </p:attrNameLst>
                                      </p:cBhvr>
                                      <p:to>
                                        <p:strVal val="visible"/>
                                      </p:to>
                                    </p:set>
                                    <p:animEffect transition="in" filter="fade">
                                      <p:cBhvr>
                                        <p:cTn id="14" dur="1000"/>
                                        <p:tgtEl>
                                          <p:spTgt spid="16">
                                            <p:txEl>
                                              <p:pRg st="1" end="1"/>
                                            </p:txEl>
                                          </p:spTgt>
                                        </p:tgtEl>
                                      </p:cBhvr>
                                    </p:animEffect>
                                    <p:anim calcmode="lin" valueType="num">
                                      <p:cBhvr>
                                        <p:cTn id="15" dur="1000" fill="hold"/>
                                        <p:tgtEl>
                                          <p:spTgt spid="1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
                                            <p:txEl>
                                              <p:pRg st="2" end="2"/>
                                            </p:txEl>
                                          </p:spTgt>
                                        </p:tgtEl>
                                        <p:attrNameLst>
                                          <p:attrName>style.visibility</p:attrName>
                                        </p:attrNameLst>
                                      </p:cBhvr>
                                      <p:to>
                                        <p:strVal val="visible"/>
                                      </p:to>
                                    </p:set>
                                    <p:animEffect transition="in" filter="fade">
                                      <p:cBhvr>
                                        <p:cTn id="21" dur="1000"/>
                                        <p:tgtEl>
                                          <p:spTgt spid="16">
                                            <p:txEl>
                                              <p:pRg st="2" end="2"/>
                                            </p:txEl>
                                          </p:spTgt>
                                        </p:tgtEl>
                                      </p:cBhvr>
                                    </p:animEffect>
                                    <p:anim calcmode="lin" valueType="num">
                                      <p:cBhvr>
                                        <p:cTn id="22"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
                                            <p:txEl>
                                              <p:pRg st="3" end="3"/>
                                            </p:txEl>
                                          </p:spTgt>
                                        </p:tgtEl>
                                        <p:attrNameLst>
                                          <p:attrName>style.visibility</p:attrName>
                                        </p:attrNameLst>
                                      </p:cBhvr>
                                      <p:to>
                                        <p:strVal val="visible"/>
                                      </p:to>
                                    </p:set>
                                    <p:animEffect transition="in" filter="fade">
                                      <p:cBhvr>
                                        <p:cTn id="28" dur="1000"/>
                                        <p:tgtEl>
                                          <p:spTgt spid="16">
                                            <p:txEl>
                                              <p:pRg st="3" end="3"/>
                                            </p:txEl>
                                          </p:spTgt>
                                        </p:tgtEl>
                                      </p:cBhvr>
                                    </p:animEffect>
                                    <p:anim calcmode="lin" valueType="num">
                                      <p:cBhvr>
                                        <p:cTn id="29" dur="1000" fill="hold"/>
                                        <p:tgtEl>
                                          <p:spTgt spid="1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6">
                                            <p:txEl>
                                              <p:pRg st="4" end="4"/>
                                            </p:txEl>
                                          </p:spTgt>
                                        </p:tgtEl>
                                        <p:attrNameLst>
                                          <p:attrName>style.visibility</p:attrName>
                                        </p:attrNameLst>
                                      </p:cBhvr>
                                      <p:to>
                                        <p:strVal val="visible"/>
                                      </p:to>
                                    </p:set>
                                    <p:animEffect transition="in" filter="fade">
                                      <p:cBhvr>
                                        <p:cTn id="35" dur="1000"/>
                                        <p:tgtEl>
                                          <p:spTgt spid="16">
                                            <p:txEl>
                                              <p:pRg st="4" end="4"/>
                                            </p:txEl>
                                          </p:spTgt>
                                        </p:tgtEl>
                                      </p:cBhvr>
                                    </p:animEffect>
                                    <p:anim calcmode="lin" valueType="num">
                                      <p:cBhvr>
                                        <p:cTn id="36" dur="1000" fill="hold"/>
                                        <p:tgtEl>
                                          <p:spTgt spid="1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6">
                                            <p:txEl>
                                              <p:pRg st="5" end="5"/>
                                            </p:txEl>
                                          </p:spTgt>
                                        </p:tgtEl>
                                        <p:attrNameLst>
                                          <p:attrName>style.visibility</p:attrName>
                                        </p:attrNameLst>
                                      </p:cBhvr>
                                      <p:to>
                                        <p:strVal val="visible"/>
                                      </p:to>
                                    </p:set>
                                    <p:animEffect transition="in" filter="fade">
                                      <p:cBhvr>
                                        <p:cTn id="42" dur="1000"/>
                                        <p:tgtEl>
                                          <p:spTgt spid="16">
                                            <p:txEl>
                                              <p:pRg st="5" end="5"/>
                                            </p:txEl>
                                          </p:spTgt>
                                        </p:tgtEl>
                                      </p:cBhvr>
                                    </p:animEffect>
                                    <p:anim calcmode="lin" valueType="num">
                                      <p:cBhvr>
                                        <p:cTn id="43" dur="1000" fill="hold"/>
                                        <p:tgtEl>
                                          <p:spTgt spid="16">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1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8">
                                            <p:txEl>
                                              <p:pRg st="0" end="0"/>
                                            </p:txEl>
                                          </p:spTgt>
                                        </p:tgtEl>
                                        <p:attrNameLst>
                                          <p:attrName>style.visibility</p:attrName>
                                        </p:attrNameLst>
                                      </p:cBhvr>
                                      <p:to>
                                        <p:strVal val="visible"/>
                                      </p:to>
                                    </p:set>
                                    <p:animEffect transition="in" filter="fade">
                                      <p:cBhvr>
                                        <p:cTn id="49" dur="1000"/>
                                        <p:tgtEl>
                                          <p:spTgt spid="18">
                                            <p:txEl>
                                              <p:pRg st="0" end="0"/>
                                            </p:txEl>
                                          </p:spTgt>
                                        </p:tgtEl>
                                      </p:cBhvr>
                                    </p:animEffect>
                                    <p:anim calcmode="lin" valueType="num">
                                      <p:cBhvr>
                                        <p:cTn id="50" dur="1000" fill="hold"/>
                                        <p:tgtEl>
                                          <p:spTgt spid="18">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1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18">
                                            <p:txEl>
                                              <p:pRg st="1" end="1"/>
                                            </p:txEl>
                                          </p:spTgt>
                                        </p:tgtEl>
                                        <p:attrNameLst>
                                          <p:attrName>style.visibility</p:attrName>
                                        </p:attrNameLst>
                                      </p:cBhvr>
                                      <p:to>
                                        <p:strVal val="visible"/>
                                      </p:to>
                                    </p:set>
                                    <p:animEffect transition="in" filter="fade">
                                      <p:cBhvr>
                                        <p:cTn id="56" dur="1000"/>
                                        <p:tgtEl>
                                          <p:spTgt spid="18">
                                            <p:txEl>
                                              <p:pRg st="1" end="1"/>
                                            </p:txEl>
                                          </p:spTgt>
                                        </p:tgtEl>
                                      </p:cBhvr>
                                    </p:animEffect>
                                    <p:anim calcmode="lin" valueType="num">
                                      <p:cBhvr>
                                        <p:cTn id="57" dur="1000" fill="hold"/>
                                        <p:tgtEl>
                                          <p:spTgt spid="1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1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18">
                                            <p:txEl>
                                              <p:pRg st="2" end="2"/>
                                            </p:txEl>
                                          </p:spTgt>
                                        </p:tgtEl>
                                        <p:attrNameLst>
                                          <p:attrName>style.visibility</p:attrName>
                                        </p:attrNameLst>
                                      </p:cBhvr>
                                      <p:to>
                                        <p:strVal val="visible"/>
                                      </p:to>
                                    </p:set>
                                    <p:animEffect transition="in" filter="fade">
                                      <p:cBhvr>
                                        <p:cTn id="63" dur="1000"/>
                                        <p:tgtEl>
                                          <p:spTgt spid="18">
                                            <p:txEl>
                                              <p:pRg st="2" end="2"/>
                                            </p:txEl>
                                          </p:spTgt>
                                        </p:tgtEl>
                                      </p:cBhvr>
                                    </p:animEffect>
                                    <p:anim calcmode="lin" valueType="num">
                                      <p:cBhvr>
                                        <p:cTn id="64" dur="1000" fill="hold"/>
                                        <p:tgtEl>
                                          <p:spTgt spid="18">
                                            <p:txEl>
                                              <p:pRg st="2" end="2"/>
                                            </p:txEl>
                                          </p:spTgt>
                                        </p:tgtEl>
                                        <p:attrNameLst>
                                          <p:attrName>ppt_x</p:attrName>
                                        </p:attrNameLst>
                                      </p:cBhvr>
                                      <p:tavLst>
                                        <p:tav tm="0">
                                          <p:val>
                                            <p:strVal val="#ppt_x"/>
                                          </p:val>
                                        </p:tav>
                                        <p:tav tm="100000">
                                          <p:val>
                                            <p:strVal val="#ppt_x"/>
                                          </p:val>
                                        </p:tav>
                                      </p:tavLst>
                                    </p:anim>
                                    <p:anim calcmode="lin" valueType="num">
                                      <p:cBhvr>
                                        <p:cTn id="65" dur="1000" fill="hold"/>
                                        <p:tgtEl>
                                          <p:spTgt spid="1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18">
                                            <p:txEl>
                                              <p:pRg st="3" end="3"/>
                                            </p:txEl>
                                          </p:spTgt>
                                        </p:tgtEl>
                                        <p:attrNameLst>
                                          <p:attrName>style.visibility</p:attrName>
                                        </p:attrNameLst>
                                      </p:cBhvr>
                                      <p:to>
                                        <p:strVal val="visible"/>
                                      </p:to>
                                    </p:set>
                                    <p:animEffect transition="in" filter="fade">
                                      <p:cBhvr>
                                        <p:cTn id="70" dur="1000"/>
                                        <p:tgtEl>
                                          <p:spTgt spid="18">
                                            <p:txEl>
                                              <p:pRg st="3" end="3"/>
                                            </p:txEl>
                                          </p:spTgt>
                                        </p:tgtEl>
                                      </p:cBhvr>
                                    </p:animEffect>
                                    <p:anim calcmode="lin" valueType="num">
                                      <p:cBhvr>
                                        <p:cTn id="71" dur="1000" fill="hold"/>
                                        <p:tgtEl>
                                          <p:spTgt spid="18">
                                            <p:txEl>
                                              <p:pRg st="3" end="3"/>
                                            </p:txEl>
                                          </p:spTgt>
                                        </p:tgtEl>
                                        <p:attrNameLst>
                                          <p:attrName>ppt_x</p:attrName>
                                        </p:attrNameLst>
                                      </p:cBhvr>
                                      <p:tavLst>
                                        <p:tav tm="0">
                                          <p:val>
                                            <p:strVal val="#ppt_x"/>
                                          </p:val>
                                        </p:tav>
                                        <p:tav tm="100000">
                                          <p:val>
                                            <p:strVal val="#ppt_x"/>
                                          </p:val>
                                        </p:tav>
                                      </p:tavLst>
                                    </p:anim>
                                    <p:anim calcmode="lin" valueType="num">
                                      <p:cBhvr>
                                        <p:cTn id="72" dur="1000" fill="hold"/>
                                        <p:tgtEl>
                                          <p:spTgt spid="1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18">
                                            <p:txEl>
                                              <p:pRg st="4" end="4"/>
                                            </p:txEl>
                                          </p:spTgt>
                                        </p:tgtEl>
                                        <p:attrNameLst>
                                          <p:attrName>style.visibility</p:attrName>
                                        </p:attrNameLst>
                                      </p:cBhvr>
                                      <p:to>
                                        <p:strVal val="visible"/>
                                      </p:to>
                                    </p:set>
                                    <p:animEffect transition="in" filter="fade">
                                      <p:cBhvr>
                                        <p:cTn id="77" dur="1000"/>
                                        <p:tgtEl>
                                          <p:spTgt spid="18">
                                            <p:txEl>
                                              <p:pRg st="4" end="4"/>
                                            </p:txEl>
                                          </p:spTgt>
                                        </p:tgtEl>
                                      </p:cBhvr>
                                    </p:animEffect>
                                    <p:anim calcmode="lin" valueType="num">
                                      <p:cBhvr>
                                        <p:cTn id="78" dur="1000" fill="hold"/>
                                        <p:tgtEl>
                                          <p:spTgt spid="18">
                                            <p:txEl>
                                              <p:pRg st="4" end="4"/>
                                            </p:txEl>
                                          </p:spTgt>
                                        </p:tgtEl>
                                        <p:attrNameLst>
                                          <p:attrName>ppt_x</p:attrName>
                                        </p:attrNameLst>
                                      </p:cBhvr>
                                      <p:tavLst>
                                        <p:tav tm="0">
                                          <p:val>
                                            <p:strVal val="#ppt_x"/>
                                          </p:val>
                                        </p:tav>
                                        <p:tav tm="100000">
                                          <p:val>
                                            <p:strVal val="#ppt_x"/>
                                          </p:val>
                                        </p:tav>
                                      </p:tavLst>
                                    </p:anim>
                                    <p:anim calcmode="lin" valueType="num">
                                      <p:cBhvr>
                                        <p:cTn id="79" dur="1000" fill="hold"/>
                                        <p:tgtEl>
                                          <p:spTgt spid="1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18">
                                            <p:txEl>
                                              <p:pRg st="5" end="5"/>
                                            </p:txEl>
                                          </p:spTgt>
                                        </p:tgtEl>
                                        <p:attrNameLst>
                                          <p:attrName>style.visibility</p:attrName>
                                        </p:attrNameLst>
                                      </p:cBhvr>
                                      <p:to>
                                        <p:strVal val="visible"/>
                                      </p:to>
                                    </p:set>
                                    <p:animEffect transition="in" filter="fade">
                                      <p:cBhvr>
                                        <p:cTn id="84" dur="1000"/>
                                        <p:tgtEl>
                                          <p:spTgt spid="18">
                                            <p:txEl>
                                              <p:pRg st="5" end="5"/>
                                            </p:txEl>
                                          </p:spTgt>
                                        </p:tgtEl>
                                      </p:cBhvr>
                                    </p:animEffect>
                                    <p:anim calcmode="lin" valueType="num">
                                      <p:cBhvr>
                                        <p:cTn id="85" dur="1000" fill="hold"/>
                                        <p:tgtEl>
                                          <p:spTgt spid="18">
                                            <p:txEl>
                                              <p:pRg st="5" end="5"/>
                                            </p:txEl>
                                          </p:spTgt>
                                        </p:tgtEl>
                                        <p:attrNameLst>
                                          <p:attrName>ppt_x</p:attrName>
                                        </p:attrNameLst>
                                      </p:cBhvr>
                                      <p:tavLst>
                                        <p:tav tm="0">
                                          <p:val>
                                            <p:strVal val="#ppt_x"/>
                                          </p:val>
                                        </p:tav>
                                        <p:tav tm="100000">
                                          <p:val>
                                            <p:strVal val="#ppt_x"/>
                                          </p:val>
                                        </p:tav>
                                      </p:tavLst>
                                    </p:anim>
                                    <p:anim calcmode="lin" valueType="num">
                                      <p:cBhvr>
                                        <p:cTn id="86" dur="1000" fill="hold"/>
                                        <p:tgtEl>
                                          <p:spTgt spid="1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0964" y="195750"/>
            <a:ext cx="8229600" cy="490066"/>
          </a:xfrm>
        </p:spPr>
        <p:txBody>
          <a:bodyPr>
            <a:normAutofit fontScale="90000"/>
          </a:bodyPr>
          <a:lstStyle/>
          <a:p>
            <a:r>
              <a:rPr lang="en-GB" dirty="0"/>
              <a:t>How to Identify Successors</a:t>
            </a:r>
          </a:p>
        </p:txBody>
      </p:sp>
      <p:grpSp>
        <p:nvGrpSpPr>
          <p:cNvPr id="5" name="Group 4">
            <a:extLst>
              <a:ext uri="{FF2B5EF4-FFF2-40B4-BE49-F238E27FC236}">
                <a16:creationId xmlns:a16="http://schemas.microsoft.com/office/drawing/2014/main" id="{692FFC6B-7CBD-4A9E-990A-70F1DAA1D11F}"/>
              </a:ext>
            </a:extLst>
          </p:cNvPr>
          <p:cNvGrpSpPr/>
          <p:nvPr/>
        </p:nvGrpSpPr>
        <p:grpSpPr>
          <a:xfrm>
            <a:off x="3744640" y="764704"/>
            <a:ext cx="4702717" cy="4930506"/>
            <a:chOff x="3744640" y="764704"/>
            <a:chExt cx="4702717" cy="4930506"/>
          </a:xfrm>
        </p:grpSpPr>
        <p:sp>
          <p:nvSpPr>
            <p:cNvPr id="6" name="Freeform: Shape 5">
              <a:extLst>
                <a:ext uri="{FF2B5EF4-FFF2-40B4-BE49-F238E27FC236}">
                  <a16:creationId xmlns:a16="http://schemas.microsoft.com/office/drawing/2014/main" id="{BDAD97F4-E871-4BDF-9D95-11FCC6CE70A2}"/>
                </a:ext>
              </a:extLst>
            </p:cNvPr>
            <p:cNvSpPr/>
            <p:nvPr/>
          </p:nvSpPr>
          <p:spPr>
            <a:xfrm>
              <a:off x="5084915" y="2355285"/>
              <a:ext cx="2021698" cy="1748850"/>
            </a:xfrm>
            <a:custGeom>
              <a:avLst/>
              <a:gdLst>
                <a:gd name="connsiteX0" fmla="*/ 0 w 2021698"/>
                <a:gd name="connsiteY0" fmla="*/ 874425 h 1748850"/>
                <a:gd name="connsiteX1" fmla="*/ 499646 w 2021698"/>
                <a:gd name="connsiteY1" fmla="*/ 0 h 1748850"/>
                <a:gd name="connsiteX2" fmla="*/ 1522052 w 2021698"/>
                <a:gd name="connsiteY2" fmla="*/ 0 h 1748850"/>
                <a:gd name="connsiteX3" fmla="*/ 2021698 w 2021698"/>
                <a:gd name="connsiteY3" fmla="*/ 874425 h 1748850"/>
                <a:gd name="connsiteX4" fmla="*/ 1522052 w 2021698"/>
                <a:gd name="connsiteY4" fmla="*/ 1748850 h 1748850"/>
                <a:gd name="connsiteX5" fmla="*/ 499646 w 2021698"/>
                <a:gd name="connsiteY5" fmla="*/ 1748850 h 1748850"/>
                <a:gd name="connsiteX6" fmla="*/ 0 w 2021698"/>
                <a:gd name="connsiteY6" fmla="*/ 874425 h 174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1698" h="1748850">
                  <a:moveTo>
                    <a:pt x="0" y="874425"/>
                  </a:moveTo>
                  <a:lnTo>
                    <a:pt x="499646" y="0"/>
                  </a:lnTo>
                  <a:lnTo>
                    <a:pt x="1522052" y="0"/>
                  </a:lnTo>
                  <a:lnTo>
                    <a:pt x="2021698" y="874425"/>
                  </a:lnTo>
                  <a:lnTo>
                    <a:pt x="1522052" y="1748850"/>
                  </a:lnTo>
                  <a:lnTo>
                    <a:pt x="499646" y="1748850"/>
                  </a:lnTo>
                  <a:lnTo>
                    <a:pt x="0" y="87442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964" tIns="317749" rIns="362964" bIns="317749" numCol="1" spcCol="1270" anchor="ctr" anchorCtr="0">
              <a:noAutofit/>
            </a:bodyPr>
            <a:lstStyle/>
            <a:p>
              <a:pPr marL="0" lvl="0" indent="0" algn="ctr" defTabSz="977900">
                <a:lnSpc>
                  <a:spcPct val="90000"/>
                </a:lnSpc>
                <a:spcBef>
                  <a:spcPct val="0"/>
                </a:spcBef>
                <a:spcAft>
                  <a:spcPct val="35000"/>
                </a:spcAft>
                <a:buNone/>
              </a:pPr>
              <a:r>
                <a:rPr lang="en-GB" sz="2200" kern="1200" dirty="0"/>
                <a:t>Appraisals</a:t>
              </a:r>
            </a:p>
          </p:txBody>
        </p:sp>
        <p:sp>
          <p:nvSpPr>
            <p:cNvPr id="7" name="Hexagon 6">
              <a:extLst>
                <a:ext uri="{FF2B5EF4-FFF2-40B4-BE49-F238E27FC236}">
                  <a16:creationId xmlns:a16="http://schemas.microsoft.com/office/drawing/2014/main" id="{EED10777-3FC2-45B9-833E-7635DCE31D10}"/>
                </a:ext>
              </a:extLst>
            </p:cNvPr>
            <p:cNvSpPr/>
            <p:nvPr/>
          </p:nvSpPr>
          <p:spPr>
            <a:xfrm>
              <a:off x="6350886" y="1518578"/>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816C62E3-E529-4E0F-B435-CF31B98853F4}"/>
                </a:ext>
              </a:extLst>
            </p:cNvPr>
            <p:cNvSpPr/>
            <p:nvPr/>
          </p:nvSpPr>
          <p:spPr>
            <a:xfrm>
              <a:off x="5271142" y="764704"/>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962" tIns="262928" rIns="299962" bIns="262928" numCol="1" spcCol="1270" anchor="ctr" anchorCtr="0">
              <a:noAutofit/>
            </a:bodyPr>
            <a:lstStyle/>
            <a:p>
              <a:pPr marL="0" lvl="0" indent="0" algn="ctr" defTabSz="889000">
                <a:lnSpc>
                  <a:spcPct val="90000"/>
                </a:lnSpc>
                <a:spcBef>
                  <a:spcPct val="0"/>
                </a:spcBef>
                <a:spcAft>
                  <a:spcPct val="35000"/>
                </a:spcAft>
                <a:buNone/>
              </a:pPr>
              <a:r>
                <a:rPr lang="en-GB" sz="2000" kern="1200" dirty="0"/>
                <a:t>Development plans</a:t>
              </a:r>
            </a:p>
          </p:txBody>
        </p:sp>
        <p:sp>
          <p:nvSpPr>
            <p:cNvPr id="9" name="Hexagon 8">
              <a:extLst>
                <a:ext uri="{FF2B5EF4-FFF2-40B4-BE49-F238E27FC236}">
                  <a16:creationId xmlns:a16="http://schemas.microsoft.com/office/drawing/2014/main" id="{7A4EB2B5-14FC-4C0C-A1CE-3C2F50C42CEA}"/>
                </a:ext>
              </a:extLst>
            </p:cNvPr>
            <p:cNvSpPr/>
            <p:nvPr/>
          </p:nvSpPr>
          <p:spPr>
            <a:xfrm>
              <a:off x="7241111" y="2747260"/>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C2648717-ED91-4041-A43E-AF8E2477D306}"/>
                </a:ext>
              </a:extLst>
            </p:cNvPr>
            <p:cNvSpPr/>
            <p:nvPr/>
          </p:nvSpPr>
          <p:spPr>
            <a:xfrm>
              <a:off x="6790590" y="1646278"/>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02502" tIns="265468" rIns="302502" bIns="265468" numCol="1" spcCol="1270" anchor="ctr" anchorCtr="0">
              <a:noAutofit/>
            </a:bodyPr>
            <a:lstStyle/>
            <a:p>
              <a:pPr marL="0" lvl="0" indent="0" algn="ctr" defTabSz="977900">
                <a:lnSpc>
                  <a:spcPct val="90000"/>
                </a:lnSpc>
                <a:spcBef>
                  <a:spcPct val="0"/>
                </a:spcBef>
                <a:spcAft>
                  <a:spcPct val="35000"/>
                </a:spcAft>
                <a:buNone/>
              </a:pPr>
              <a:r>
                <a:rPr lang="en-GB" sz="2200" kern="1200" dirty="0"/>
                <a:t>Training</a:t>
              </a:r>
            </a:p>
          </p:txBody>
        </p:sp>
        <p:sp>
          <p:nvSpPr>
            <p:cNvPr id="11" name="Hexagon 10">
              <a:extLst>
                <a:ext uri="{FF2B5EF4-FFF2-40B4-BE49-F238E27FC236}">
                  <a16:creationId xmlns:a16="http://schemas.microsoft.com/office/drawing/2014/main" id="{4E7A5BFD-7257-4A26-9235-26EC88F9E934}"/>
                </a:ext>
              </a:extLst>
            </p:cNvPr>
            <p:cNvSpPr/>
            <p:nvPr/>
          </p:nvSpPr>
          <p:spPr>
            <a:xfrm>
              <a:off x="6622703" y="4134212"/>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39D27331-1C34-42B7-8B28-E2064D300102}"/>
                </a:ext>
              </a:extLst>
            </p:cNvPr>
            <p:cNvSpPr/>
            <p:nvPr/>
          </p:nvSpPr>
          <p:spPr>
            <a:xfrm>
              <a:off x="6790590" y="3379351"/>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962" tIns="262928" rIns="299962" bIns="262928" numCol="1" spcCol="1270" anchor="ctr" anchorCtr="0">
              <a:noAutofit/>
            </a:bodyPr>
            <a:lstStyle/>
            <a:p>
              <a:pPr marL="0" lvl="0" indent="0" algn="ctr" defTabSz="889000">
                <a:lnSpc>
                  <a:spcPct val="90000"/>
                </a:lnSpc>
                <a:spcBef>
                  <a:spcPct val="0"/>
                </a:spcBef>
                <a:spcAft>
                  <a:spcPct val="35000"/>
                </a:spcAft>
                <a:buNone/>
              </a:pPr>
              <a:r>
                <a:rPr lang="en-GB" sz="2000" kern="1200" dirty="0"/>
                <a:t>Coaching</a:t>
              </a:r>
            </a:p>
          </p:txBody>
        </p:sp>
        <p:sp>
          <p:nvSpPr>
            <p:cNvPr id="13" name="Hexagon 12">
              <a:extLst>
                <a:ext uri="{FF2B5EF4-FFF2-40B4-BE49-F238E27FC236}">
                  <a16:creationId xmlns:a16="http://schemas.microsoft.com/office/drawing/2014/main" id="{72659EE2-1AD6-46AE-8090-991695E82DC1}"/>
                </a:ext>
              </a:extLst>
            </p:cNvPr>
            <p:cNvSpPr/>
            <p:nvPr/>
          </p:nvSpPr>
          <p:spPr>
            <a:xfrm>
              <a:off x="5088677" y="4278183"/>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39675D60-E1A2-478C-B21F-DFD7E2ACC75B}"/>
                </a:ext>
              </a:extLst>
            </p:cNvPr>
            <p:cNvSpPr/>
            <p:nvPr/>
          </p:nvSpPr>
          <p:spPr>
            <a:xfrm>
              <a:off x="5170452" y="4261912"/>
              <a:ext cx="1858147" cy="1433298"/>
            </a:xfrm>
            <a:custGeom>
              <a:avLst/>
              <a:gdLst>
                <a:gd name="connsiteX0" fmla="*/ 0 w 1858147"/>
                <a:gd name="connsiteY0" fmla="*/ 716649 h 1433298"/>
                <a:gd name="connsiteX1" fmla="*/ 409493 w 1858147"/>
                <a:gd name="connsiteY1" fmla="*/ 0 h 1433298"/>
                <a:gd name="connsiteX2" fmla="*/ 1448654 w 1858147"/>
                <a:gd name="connsiteY2" fmla="*/ 0 h 1433298"/>
                <a:gd name="connsiteX3" fmla="*/ 1858147 w 1858147"/>
                <a:gd name="connsiteY3" fmla="*/ 716649 h 1433298"/>
                <a:gd name="connsiteX4" fmla="*/ 1448654 w 1858147"/>
                <a:gd name="connsiteY4" fmla="*/ 1433298 h 1433298"/>
                <a:gd name="connsiteX5" fmla="*/ 409493 w 1858147"/>
                <a:gd name="connsiteY5" fmla="*/ 1433298 h 1433298"/>
                <a:gd name="connsiteX6" fmla="*/ 0 w 185814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58147" h="1433298">
                  <a:moveTo>
                    <a:pt x="0" y="716649"/>
                  </a:moveTo>
                  <a:lnTo>
                    <a:pt x="409493" y="0"/>
                  </a:lnTo>
                  <a:lnTo>
                    <a:pt x="1448654" y="0"/>
                  </a:lnTo>
                  <a:lnTo>
                    <a:pt x="1858147" y="716649"/>
                  </a:lnTo>
                  <a:lnTo>
                    <a:pt x="144865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6743" tIns="250130" rIns="316743" bIns="250130" numCol="1" spcCol="1270" anchor="ctr" anchorCtr="0">
              <a:noAutofit/>
            </a:bodyPr>
            <a:lstStyle/>
            <a:p>
              <a:pPr marL="0" lvl="0" indent="0" algn="ctr" defTabSz="889000">
                <a:lnSpc>
                  <a:spcPct val="90000"/>
                </a:lnSpc>
                <a:spcBef>
                  <a:spcPct val="0"/>
                </a:spcBef>
                <a:spcAft>
                  <a:spcPct val="35000"/>
                </a:spcAft>
                <a:buNone/>
              </a:pPr>
              <a:r>
                <a:rPr lang="en-GB" sz="2000" kern="1200" dirty="0"/>
                <a:t>Mentoring</a:t>
              </a:r>
            </a:p>
          </p:txBody>
        </p:sp>
        <p:sp>
          <p:nvSpPr>
            <p:cNvPr id="15" name="Hexagon 14">
              <a:extLst>
                <a:ext uri="{FF2B5EF4-FFF2-40B4-BE49-F238E27FC236}">
                  <a16:creationId xmlns:a16="http://schemas.microsoft.com/office/drawing/2014/main" id="{A3700767-6D52-4DA1-BCB1-DEF721F39690}"/>
                </a:ext>
              </a:extLst>
            </p:cNvPr>
            <p:cNvSpPr/>
            <p:nvPr/>
          </p:nvSpPr>
          <p:spPr>
            <a:xfrm>
              <a:off x="4183874" y="3049993"/>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6" name="Freeform: Shape 15">
              <a:extLst>
                <a:ext uri="{FF2B5EF4-FFF2-40B4-BE49-F238E27FC236}">
                  <a16:creationId xmlns:a16="http://schemas.microsoft.com/office/drawing/2014/main" id="{ECF551B5-9D5D-4C10-B829-D09C32DBDCCA}"/>
                </a:ext>
              </a:extLst>
            </p:cNvPr>
            <p:cNvSpPr/>
            <p:nvPr/>
          </p:nvSpPr>
          <p:spPr>
            <a:xfrm>
              <a:off x="3744640" y="3380337"/>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962" tIns="262928" rIns="299962" bIns="262928" numCol="1" spcCol="1270" anchor="ctr" anchorCtr="0">
              <a:noAutofit/>
            </a:bodyPr>
            <a:lstStyle/>
            <a:p>
              <a:pPr marL="0" lvl="0" indent="0" algn="ctr" defTabSz="889000">
                <a:lnSpc>
                  <a:spcPct val="90000"/>
                </a:lnSpc>
                <a:spcBef>
                  <a:spcPct val="0"/>
                </a:spcBef>
                <a:spcAft>
                  <a:spcPct val="35000"/>
                </a:spcAft>
                <a:buNone/>
              </a:pPr>
              <a:r>
                <a:rPr lang="en-GB" sz="2000" kern="1200" dirty="0"/>
                <a:t>Lateral moves</a:t>
              </a:r>
            </a:p>
          </p:txBody>
        </p:sp>
        <p:sp>
          <p:nvSpPr>
            <p:cNvPr id="17" name="Freeform: Shape 16">
              <a:extLst>
                <a:ext uri="{FF2B5EF4-FFF2-40B4-BE49-F238E27FC236}">
                  <a16:creationId xmlns:a16="http://schemas.microsoft.com/office/drawing/2014/main" id="{0A938A67-6C6B-464B-A11C-3B972984A3EA}"/>
                </a:ext>
              </a:extLst>
            </p:cNvPr>
            <p:cNvSpPr/>
            <p:nvPr/>
          </p:nvSpPr>
          <p:spPr>
            <a:xfrm>
              <a:off x="3744640" y="1644306"/>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962" tIns="262928" rIns="299962" bIns="262928" numCol="1" spcCol="1270" anchor="ctr" anchorCtr="0">
              <a:noAutofit/>
            </a:bodyPr>
            <a:lstStyle/>
            <a:p>
              <a:pPr marL="0" lvl="0" indent="0" algn="ctr" defTabSz="889000">
                <a:lnSpc>
                  <a:spcPct val="90000"/>
                </a:lnSpc>
                <a:spcBef>
                  <a:spcPct val="0"/>
                </a:spcBef>
                <a:spcAft>
                  <a:spcPct val="35000"/>
                </a:spcAft>
                <a:buNone/>
              </a:pPr>
              <a:r>
                <a:rPr lang="en-GB" sz="2000" kern="1200" dirty="0"/>
                <a:t>Projects</a:t>
              </a:r>
            </a:p>
          </p:txBody>
        </p:sp>
      </p:grpSp>
    </p:spTree>
    <p:extLst>
      <p:ext uri="{BB962C8B-B14F-4D97-AF65-F5344CB8AC3E}">
        <p14:creationId xmlns:p14="http://schemas.microsoft.com/office/powerpoint/2010/main" val="213945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9ED37-AC0F-4E2D-982B-275B4920CE08}"/>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B16284B2-0FBE-467D-9486-97AEE54553A2}"/>
              </a:ext>
            </a:extLst>
          </p:cNvPr>
          <p:cNvSpPr>
            <a:spLocks noGrp="1"/>
          </p:cNvSpPr>
          <p:nvPr>
            <p:ph idx="1"/>
          </p:nvPr>
        </p:nvSpPr>
        <p:spPr/>
        <p:txBody>
          <a:bodyPr/>
          <a:lstStyle/>
          <a:p>
            <a:pPr marL="0" indent="0" algn="ctr">
              <a:buNone/>
            </a:pPr>
            <a:r>
              <a:rPr lang="en-GB" b="1" i="1" dirty="0"/>
              <a:t>The CIPD calls for openness, fairness and diversity when succession planning. </a:t>
            </a:r>
          </a:p>
          <a:p>
            <a:pPr marL="0" indent="0">
              <a:buNone/>
            </a:pPr>
            <a:endParaRPr lang="en-GB" dirty="0"/>
          </a:p>
          <a:p>
            <a:pPr marL="0" indent="0">
              <a:buNone/>
            </a:pPr>
            <a:r>
              <a:rPr lang="en-GB" dirty="0"/>
              <a:t>Can you think of ways your organisation can ensure all employees have fair access to the opportunities available?</a:t>
            </a:r>
          </a:p>
          <a:p>
            <a:pPr marL="0" indent="0">
              <a:buNone/>
            </a:pPr>
            <a:endParaRPr lang="en-GB" dirty="0"/>
          </a:p>
        </p:txBody>
      </p:sp>
    </p:spTree>
    <p:extLst>
      <p:ext uri="{BB962C8B-B14F-4D97-AF65-F5344CB8AC3E}">
        <p14:creationId xmlns:p14="http://schemas.microsoft.com/office/powerpoint/2010/main" val="2181417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Fair Access</a:t>
            </a:r>
          </a:p>
        </p:txBody>
      </p:sp>
      <p:sp>
        <p:nvSpPr>
          <p:cNvPr id="7" name="Content Placeholder 6">
            <a:extLst>
              <a:ext uri="{FF2B5EF4-FFF2-40B4-BE49-F238E27FC236}">
                <a16:creationId xmlns:a16="http://schemas.microsoft.com/office/drawing/2014/main" id="{D86C9669-5AF5-47B5-83DE-562FED4FAEF4}"/>
              </a:ext>
            </a:extLst>
          </p:cNvPr>
          <p:cNvSpPr>
            <a:spLocks noGrp="1"/>
          </p:cNvSpPr>
          <p:nvPr>
            <p:ph sz="half" idx="1"/>
          </p:nvPr>
        </p:nvSpPr>
        <p:spPr/>
        <p:txBody>
          <a:bodyPr>
            <a:normAutofit/>
          </a:bodyPr>
          <a:lstStyle/>
          <a:p>
            <a:pPr>
              <a:buFont typeface="Wingdings" panose="05000000000000000000" pitchFamily="2" charset="2"/>
              <a:buChar char="ü"/>
            </a:pPr>
            <a:r>
              <a:rPr lang="en-GB" dirty="0"/>
              <a:t>Transparency – advertising senior roles</a:t>
            </a:r>
          </a:p>
          <a:p>
            <a:pPr>
              <a:buFont typeface="Wingdings" panose="05000000000000000000" pitchFamily="2" charset="2"/>
              <a:buChar char="ü"/>
            </a:pPr>
            <a:r>
              <a:rPr lang="en-GB" dirty="0"/>
              <a:t>Communication to all</a:t>
            </a:r>
          </a:p>
          <a:p>
            <a:pPr>
              <a:buFont typeface="Wingdings" panose="05000000000000000000" pitchFamily="2" charset="2"/>
              <a:buChar char="ü"/>
            </a:pPr>
            <a:r>
              <a:rPr lang="en-GB" dirty="0"/>
              <a:t>Employees can express an interest</a:t>
            </a:r>
          </a:p>
          <a:p>
            <a:pPr>
              <a:buFont typeface="Wingdings" panose="05000000000000000000" pitchFamily="2" charset="2"/>
              <a:buChar char="ü"/>
            </a:pPr>
            <a:r>
              <a:rPr lang="en-GB" dirty="0"/>
              <a:t>Regular appraisals</a:t>
            </a:r>
          </a:p>
          <a:p>
            <a:pPr>
              <a:buFont typeface="Wingdings" panose="05000000000000000000" pitchFamily="2" charset="2"/>
              <a:buChar char="ü"/>
            </a:pPr>
            <a:r>
              <a:rPr lang="en-GB" dirty="0"/>
              <a:t>360</a:t>
            </a:r>
            <a:r>
              <a:rPr lang="en-GB" dirty="0">
                <a:latin typeface="Times New Roman" panose="02020603050405020304" pitchFamily="18" charset="0"/>
                <a:cs typeface="Times New Roman" panose="02020603050405020304" pitchFamily="18" charset="0"/>
              </a:rPr>
              <a:t>° </a:t>
            </a:r>
            <a:r>
              <a:rPr lang="en-GB" dirty="0">
                <a:cs typeface="Times New Roman" panose="02020603050405020304" pitchFamily="18" charset="0"/>
              </a:rPr>
              <a:t>feedback</a:t>
            </a:r>
            <a:endParaRPr lang="en-GB" dirty="0"/>
          </a:p>
          <a:p>
            <a:pPr>
              <a:buFont typeface="Wingdings" panose="05000000000000000000" pitchFamily="2" charset="2"/>
              <a:buChar char="ü"/>
            </a:pPr>
            <a:endParaRPr lang="en-GB" dirty="0"/>
          </a:p>
          <a:p>
            <a:endParaRPr lang="en-GB" dirty="0"/>
          </a:p>
        </p:txBody>
      </p:sp>
      <p:sp>
        <p:nvSpPr>
          <p:cNvPr id="8" name="Content Placeholder 7">
            <a:extLst>
              <a:ext uri="{FF2B5EF4-FFF2-40B4-BE49-F238E27FC236}">
                <a16:creationId xmlns:a16="http://schemas.microsoft.com/office/drawing/2014/main" id="{70BB8AA1-ADD3-411B-AEB1-6B992E70AAA1}"/>
              </a:ext>
            </a:extLst>
          </p:cNvPr>
          <p:cNvSpPr>
            <a:spLocks noGrp="1"/>
          </p:cNvSpPr>
          <p:nvPr>
            <p:ph sz="half" idx="2"/>
          </p:nvPr>
        </p:nvSpPr>
        <p:spPr/>
        <p:txBody>
          <a:bodyPr>
            <a:normAutofit/>
          </a:bodyPr>
          <a:lstStyle/>
          <a:p>
            <a:pPr>
              <a:buFont typeface="Wingdings" panose="05000000000000000000" pitchFamily="2" charset="2"/>
              <a:buChar char="ü"/>
            </a:pPr>
            <a:r>
              <a:rPr lang="en-GB" dirty="0"/>
              <a:t>Selection criteria</a:t>
            </a:r>
          </a:p>
          <a:p>
            <a:pPr>
              <a:buFont typeface="Wingdings" panose="05000000000000000000" pitchFamily="2" charset="2"/>
              <a:buChar char="ü"/>
            </a:pPr>
            <a:r>
              <a:rPr lang="en-GB" dirty="0"/>
              <a:t>Employees selected objectively </a:t>
            </a:r>
          </a:p>
          <a:p>
            <a:pPr>
              <a:buFont typeface="Wingdings" panose="05000000000000000000" pitchFamily="2" charset="2"/>
              <a:buChar char="ü"/>
            </a:pPr>
            <a:r>
              <a:rPr lang="en-GB" dirty="0"/>
              <a:t>Flexible working practices</a:t>
            </a:r>
          </a:p>
          <a:p>
            <a:pPr>
              <a:buFont typeface="Wingdings" panose="05000000000000000000" pitchFamily="2" charset="2"/>
              <a:buChar char="ü"/>
            </a:pPr>
            <a:r>
              <a:rPr lang="en-GB" dirty="0"/>
              <a:t>Variety of development opportunities</a:t>
            </a:r>
          </a:p>
          <a:p>
            <a:pPr>
              <a:buFont typeface="Wingdings" panose="05000000000000000000" pitchFamily="2" charset="2"/>
              <a:buChar char="ü"/>
            </a:pPr>
            <a:r>
              <a:rPr lang="en-GB" dirty="0"/>
              <a:t>Developing diverse talents</a:t>
            </a:r>
          </a:p>
          <a:p>
            <a:pPr>
              <a:buFont typeface="Wingdings" panose="05000000000000000000" pitchFamily="2" charset="2"/>
              <a:buChar char="ü"/>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2980617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F75314C-609C-4323-B365-0A457F10000A}"/>
              </a:ext>
            </a:extLst>
          </p:cNvPr>
          <p:cNvSpPr>
            <a:spLocks noGrp="1"/>
          </p:cNvSpPr>
          <p:nvPr>
            <p:ph type="title"/>
          </p:nvPr>
        </p:nvSpPr>
        <p:spPr/>
        <p:txBody>
          <a:bodyPr/>
          <a:lstStyle/>
          <a:p>
            <a:r>
              <a:rPr lang="en-GB" dirty="0"/>
              <a:t>LO2: Know how to attract and retain talent</a:t>
            </a:r>
          </a:p>
        </p:txBody>
      </p:sp>
      <p:sp>
        <p:nvSpPr>
          <p:cNvPr id="6" name="Text Placeholder 5">
            <a:extLst>
              <a:ext uri="{FF2B5EF4-FFF2-40B4-BE49-F238E27FC236}">
                <a16:creationId xmlns:a16="http://schemas.microsoft.com/office/drawing/2014/main" id="{4ECFDA09-2489-41D7-BEFA-AF39A8EB19D5}"/>
              </a:ext>
            </a:extLst>
          </p:cNvPr>
          <p:cNvSpPr>
            <a:spLocks noGrp="1"/>
          </p:cNvSpPr>
          <p:nvPr>
            <p:ph type="body" idx="1"/>
          </p:nvPr>
        </p:nvSpPr>
        <p:spPr>
          <a:xfrm>
            <a:off x="911424" y="1502841"/>
            <a:ext cx="10363200" cy="2490243"/>
          </a:xfrm>
        </p:spPr>
        <p:txBody>
          <a:bodyPr/>
          <a:lstStyle/>
          <a:p>
            <a:pPr marL="342900" indent="-342900">
              <a:buFont typeface="Wingdings" panose="05000000000000000000" pitchFamily="2" charset="2"/>
              <a:buChar char="ü"/>
            </a:pPr>
            <a:r>
              <a:rPr lang="en-GB" dirty="0"/>
              <a:t>Completed workforce plan</a:t>
            </a:r>
          </a:p>
          <a:p>
            <a:pPr marL="342900" indent="-342900">
              <a:buFont typeface="Wingdings" panose="05000000000000000000" pitchFamily="2" charset="2"/>
              <a:buChar char="ü"/>
            </a:pPr>
            <a:r>
              <a:rPr lang="en-GB" dirty="0"/>
              <a:t>Identified the gaps </a:t>
            </a:r>
          </a:p>
          <a:p>
            <a:pPr marL="342900" indent="-342900">
              <a:buFont typeface="Wingdings" panose="05000000000000000000" pitchFamily="2" charset="2"/>
              <a:buChar char="ü"/>
            </a:pPr>
            <a:r>
              <a:rPr lang="en-GB" dirty="0"/>
              <a:t>Know the labour market </a:t>
            </a:r>
          </a:p>
          <a:p>
            <a:r>
              <a:rPr lang="en-GB" dirty="0"/>
              <a:t>You can now establish your recruitment strategy, targeting the right people to fill the gaps your organisation has, retaining those vital to the future. </a:t>
            </a:r>
          </a:p>
          <a:p>
            <a:r>
              <a:rPr lang="en-GB" dirty="0"/>
              <a:t>How do you attract the right people and differentiate your organisation in a competitive market?  </a:t>
            </a:r>
          </a:p>
          <a:p>
            <a:pPr marL="342900" indent="-342900">
              <a:buFont typeface="Wingdings" panose="05000000000000000000" pitchFamily="2" charset="2"/>
              <a:buChar char="ü"/>
            </a:pPr>
            <a:endParaRPr lang="en-GB" dirty="0"/>
          </a:p>
        </p:txBody>
      </p:sp>
    </p:spTree>
    <p:extLst>
      <p:ext uri="{BB962C8B-B14F-4D97-AF65-F5344CB8AC3E}">
        <p14:creationId xmlns:p14="http://schemas.microsoft.com/office/powerpoint/2010/main" val="19396488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26</a:t>
            </a:fld>
            <a:endParaRPr lang="en-GB"/>
          </a:p>
        </p:txBody>
      </p:sp>
      <p:graphicFrame>
        <p:nvGraphicFramePr>
          <p:cNvPr id="6" name="Diagram 5">
            <a:extLst>
              <a:ext uri="{FF2B5EF4-FFF2-40B4-BE49-F238E27FC236}">
                <a16:creationId xmlns:a16="http://schemas.microsoft.com/office/drawing/2014/main" id="{FD53F1B5-D91F-47DB-9A0D-D629AA100B6A}"/>
              </a:ext>
            </a:extLst>
          </p:cNvPr>
          <p:cNvGraphicFramePr/>
          <p:nvPr>
            <p:extLst>
              <p:ext uri="{D42A27DB-BD31-4B8C-83A1-F6EECF244321}">
                <p14:modId xmlns:p14="http://schemas.microsoft.com/office/powerpoint/2010/main" val="1662531127"/>
              </p:ext>
            </p:extLst>
          </p:nvPr>
        </p:nvGraphicFramePr>
        <p:xfrm>
          <a:off x="714991" y="368466"/>
          <a:ext cx="10867409" cy="4790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50156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8F9AD-2542-467B-8E88-C496A7585FBF}"/>
              </a:ext>
            </a:extLst>
          </p:cNvPr>
          <p:cNvSpPr>
            <a:spLocks noGrp="1"/>
          </p:cNvSpPr>
          <p:nvPr>
            <p:ph type="title"/>
          </p:nvPr>
        </p:nvSpPr>
        <p:spPr>
          <a:xfrm>
            <a:off x="609600" y="124512"/>
            <a:ext cx="10972800" cy="1143000"/>
          </a:xfrm>
        </p:spPr>
        <p:txBody>
          <a:bodyPr/>
          <a:lstStyle/>
          <a:p>
            <a:r>
              <a:rPr lang="en-GB" dirty="0"/>
              <a:t>Employer Branding</a:t>
            </a:r>
          </a:p>
        </p:txBody>
      </p:sp>
      <p:sp>
        <p:nvSpPr>
          <p:cNvPr id="3" name="Content Placeholder 2">
            <a:extLst>
              <a:ext uri="{FF2B5EF4-FFF2-40B4-BE49-F238E27FC236}">
                <a16:creationId xmlns:a16="http://schemas.microsoft.com/office/drawing/2014/main" id="{61965B8D-5C31-4379-99F5-BAD817CE49E3}"/>
              </a:ext>
            </a:extLst>
          </p:cNvPr>
          <p:cNvSpPr>
            <a:spLocks noGrp="1"/>
          </p:cNvSpPr>
          <p:nvPr>
            <p:ph sz="half" idx="1"/>
          </p:nvPr>
        </p:nvSpPr>
        <p:spPr>
          <a:xfrm>
            <a:off x="711199" y="1433857"/>
            <a:ext cx="10871201" cy="1776946"/>
          </a:xfrm>
        </p:spPr>
        <p:txBody>
          <a:bodyPr>
            <a:normAutofit fontScale="77500" lnSpcReduction="20000"/>
          </a:bodyPr>
          <a:lstStyle/>
          <a:p>
            <a:pPr marL="0" indent="0">
              <a:buNone/>
            </a:pPr>
            <a:r>
              <a:rPr lang="en-US" sz="3900" dirty="0"/>
              <a:t>CIPD defines as </a:t>
            </a:r>
            <a:r>
              <a:rPr lang="en-US" sz="3900" i="1" dirty="0"/>
              <a:t>‘a set of attributes and qualities, often intangible, that makes an organisation distinctive, promises a particular kind of employment experience, and appeals to those people who will thrive and perform best in its culture’</a:t>
            </a:r>
          </a:p>
          <a:p>
            <a:pPr marL="0" indent="0">
              <a:buNone/>
            </a:pPr>
            <a:endParaRPr lang="en-GB" i="1" dirty="0"/>
          </a:p>
        </p:txBody>
      </p:sp>
      <p:sp>
        <p:nvSpPr>
          <p:cNvPr id="4" name="Content Placeholder 3">
            <a:extLst>
              <a:ext uri="{FF2B5EF4-FFF2-40B4-BE49-F238E27FC236}">
                <a16:creationId xmlns:a16="http://schemas.microsoft.com/office/drawing/2014/main" id="{C8963692-8CEE-4DF1-BE78-AD85A26962A0}"/>
              </a:ext>
            </a:extLst>
          </p:cNvPr>
          <p:cNvSpPr>
            <a:spLocks noGrp="1"/>
          </p:cNvSpPr>
          <p:nvPr>
            <p:ph sz="half" idx="2"/>
          </p:nvPr>
        </p:nvSpPr>
        <p:spPr>
          <a:xfrm>
            <a:off x="609600" y="3369651"/>
            <a:ext cx="5384800" cy="1252182"/>
          </a:xfrm>
        </p:spPr>
        <p:txBody>
          <a:bodyPr>
            <a:noAutofit/>
          </a:bodyPr>
          <a:lstStyle/>
          <a:p>
            <a:pPr>
              <a:buFont typeface="Wingdings" panose="05000000000000000000" pitchFamily="2" charset="2"/>
              <a:buChar char="Ø"/>
            </a:pPr>
            <a:r>
              <a:rPr lang="en-US" sz="3000" dirty="0"/>
              <a:t> Competitive labour market</a:t>
            </a:r>
          </a:p>
          <a:p>
            <a:pPr>
              <a:buFont typeface="Wingdings" panose="05000000000000000000" pitchFamily="2" charset="2"/>
              <a:buChar char="Ø"/>
            </a:pPr>
            <a:r>
              <a:rPr lang="en-US" sz="3000" dirty="0"/>
              <a:t> Differentiate</a:t>
            </a:r>
          </a:p>
          <a:p>
            <a:pPr>
              <a:buFont typeface="Wingdings" panose="05000000000000000000" pitchFamily="2" charset="2"/>
              <a:buChar char="Ø"/>
            </a:pPr>
            <a:r>
              <a:rPr lang="en-US" sz="3000" dirty="0"/>
              <a:t> Employee Value Proposition</a:t>
            </a:r>
          </a:p>
          <a:p>
            <a:pPr>
              <a:buFont typeface="Wingdings" panose="05000000000000000000" pitchFamily="2" charset="2"/>
              <a:buChar char="Ø"/>
            </a:pPr>
            <a:endParaRPr lang="en-US" sz="3000" dirty="0"/>
          </a:p>
        </p:txBody>
      </p:sp>
      <p:sp>
        <p:nvSpPr>
          <p:cNvPr id="5" name="TextBox 4">
            <a:extLst>
              <a:ext uri="{FF2B5EF4-FFF2-40B4-BE49-F238E27FC236}">
                <a16:creationId xmlns:a16="http://schemas.microsoft.com/office/drawing/2014/main" id="{6A0FF82D-E06E-467D-AD6A-5D002B3A59B3}"/>
              </a:ext>
            </a:extLst>
          </p:cNvPr>
          <p:cNvSpPr txBox="1"/>
          <p:nvPr/>
        </p:nvSpPr>
        <p:spPr>
          <a:xfrm>
            <a:off x="6096000" y="3210803"/>
            <a:ext cx="5384800" cy="1938992"/>
          </a:xfrm>
          <a:prstGeom prst="rect">
            <a:avLst/>
          </a:prstGeom>
          <a:noFill/>
        </p:spPr>
        <p:txBody>
          <a:bodyPr wrap="square" rtlCol="0">
            <a:spAutoFit/>
          </a:bodyPr>
          <a:lstStyle/>
          <a:p>
            <a:pPr marL="457200" indent="-457200">
              <a:buFont typeface="Wingdings" panose="05000000000000000000" pitchFamily="2" charset="2"/>
              <a:buChar char="Ø"/>
            </a:pPr>
            <a:r>
              <a:rPr lang="en-US" sz="3000" dirty="0"/>
              <a:t> Establish Credibility </a:t>
            </a:r>
          </a:p>
          <a:p>
            <a:pPr marL="457200" indent="-457200">
              <a:buFont typeface="Wingdings" panose="05000000000000000000" pitchFamily="2" charset="2"/>
              <a:buChar char="Ø"/>
            </a:pPr>
            <a:r>
              <a:rPr lang="en-US" sz="3000" dirty="0"/>
              <a:t>Vertical and horizontal integration</a:t>
            </a:r>
          </a:p>
          <a:p>
            <a:pPr marL="457200" indent="-457200">
              <a:buFont typeface="Wingdings" panose="05000000000000000000" pitchFamily="2" charset="2"/>
              <a:buChar char="Ø"/>
            </a:pPr>
            <a:r>
              <a:rPr lang="en-US" sz="3000" dirty="0"/>
              <a:t>Social media</a:t>
            </a:r>
          </a:p>
        </p:txBody>
      </p:sp>
    </p:spTree>
    <p:extLst>
      <p:ext uri="{BB962C8B-B14F-4D97-AF65-F5344CB8AC3E}">
        <p14:creationId xmlns:p14="http://schemas.microsoft.com/office/powerpoint/2010/main" val="41901775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48082"/>
            <a:ext cx="8229600" cy="560262"/>
          </a:xfrm>
        </p:spPr>
        <p:txBody>
          <a:bodyPr>
            <a:normAutofit fontScale="90000"/>
          </a:bodyPr>
          <a:lstStyle/>
          <a:p>
            <a:r>
              <a:rPr lang="en-GB" dirty="0"/>
              <a:t>Attraction strategies</a:t>
            </a:r>
          </a:p>
        </p:txBody>
      </p:sp>
      <p:sp>
        <p:nvSpPr>
          <p:cNvPr id="4" name="Slide Number Placeholder 3"/>
          <p:cNvSpPr>
            <a:spLocks noGrp="1"/>
          </p:cNvSpPr>
          <p:nvPr>
            <p:ph type="sldNum" sz="quarter" idx="12"/>
          </p:nvPr>
        </p:nvSpPr>
        <p:spPr/>
        <p:txBody>
          <a:bodyPr/>
          <a:lstStyle/>
          <a:p>
            <a:fld id="{AC82685A-BD3A-4230-8D85-804689F67293}" type="slidenum">
              <a:rPr lang="en-GB" smtClean="0"/>
              <a:t>28</a:t>
            </a:fld>
            <a:endParaRPr lang="en-GB"/>
          </a:p>
        </p:txBody>
      </p:sp>
      <p:sp>
        <p:nvSpPr>
          <p:cNvPr id="5" name="Star: 5 Points 4">
            <a:extLst>
              <a:ext uri="{FF2B5EF4-FFF2-40B4-BE49-F238E27FC236}">
                <a16:creationId xmlns:a16="http://schemas.microsoft.com/office/drawing/2014/main" id="{B0E5ED7C-B7CE-4594-AE89-5FABCDB418A9}"/>
              </a:ext>
            </a:extLst>
          </p:cNvPr>
          <p:cNvSpPr/>
          <p:nvPr/>
        </p:nvSpPr>
        <p:spPr>
          <a:xfrm>
            <a:off x="4546979" y="1975513"/>
            <a:ext cx="3098042" cy="2906973"/>
          </a:xfrm>
          <a:prstGeom prst="star5">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Values </a:t>
            </a:r>
          </a:p>
          <a:p>
            <a:pPr algn="ctr"/>
            <a:r>
              <a:rPr lang="en-GB" sz="2800" dirty="0"/>
              <a:t>No. 1</a:t>
            </a:r>
          </a:p>
        </p:txBody>
      </p:sp>
      <p:sp>
        <p:nvSpPr>
          <p:cNvPr id="6" name="TextBox 5">
            <a:extLst>
              <a:ext uri="{FF2B5EF4-FFF2-40B4-BE49-F238E27FC236}">
                <a16:creationId xmlns:a16="http://schemas.microsoft.com/office/drawing/2014/main" id="{AC2355A8-39C2-44CC-BCDB-BAD0ED39D10D}"/>
              </a:ext>
            </a:extLst>
          </p:cNvPr>
          <p:cNvSpPr txBox="1"/>
          <p:nvPr/>
        </p:nvSpPr>
        <p:spPr>
          <a:xfrm>
            <a:off x="8925636" y="1296538"/>
            <a:ext cx="2320119" cy="1877437"/>
          </a:xfrm>
          <a:prstGeom prst="rect">
            <a:avLst/>
          </a:prstGeom>
          <a:noFill/>
        </p:spPr>
        <p:txBody>
          <a:bodyPr wrap="square" rtlCol="0">
            <a:spAutoFit/>
          </a:bodyPr>
          <a:lstStyle/>
          <a:p>
            <a:r>
              <a:rPr lang="en-GB" sz="8000" dirty="0"/>
              <a:t>89%</a:t>
            </a:r>
          </a:p>
          <a:p>
            <a:r>
              <a:rPr lang="en-GB" dirty="0"/>
              <a:t>Improved employer brand</a:t>
            </a:r>
          </a:p>
        </p:txBody>
      </p:sp>
      <p:sp>
        <p:nvSpPr>
          <p:cNvPr id="7" name="TextBox 6">
            <a:extLst>
              <a:ext uri="{FF2B5EF4-FFF2-40B4-BE49-F238E27FC236}">
                <a16:creationId xmlns:a16="http://schemas.microsoft.com/office/drawing/2014/main" id="{CA08CCC6-1F77-4860-AEA4-7F651B2FF40C}"/>
              </a:ext>
            </a:extLst>
          </p:cNvPr>
          <p:cNvSpPr txBox="1"/>
          <p:nvPr/>
        </p:nvSpPr>
        <p:spPr>
          <a:xfrm>
            <a:off x="545910" y="1458920"/>
            <a:ext cx="4269475" cy="800219"/>
          </a:xfrm>
          <a:prstGeom prst="rect">
            <a:avLst/>
          </a:prstGeom>
          <a:noFill/>
        </p:spPr>
        <p:txBody>
          <a:bodyPr wrap="square" rtlCol="0">
            <a:spAutoFit/>
          </a:bodyPr>
          <a:lstStyle/>
          <a:p>
            <a:r>
              <a:rPr lang="en-GB" sz="2800" dirty="0">
                <a:hlinkClick r:id="rId3"/>
              </a:rPr>
              <a:t>www.company/jobs.co.uk</a:t>
            </a:r>
            <a:endParaRPr lang="en-GB" sz="2800" dirty="0"/>
          </a:p>
          <a:p>
            <a:endParaRPr lang="en-GB" dirty="0"/>
          </a:p>
        </p:txBody>
      </p:sp>
      <p:sp>
        <p:nvSpPr>
          <p:cNvPr id="8" name="TextBox 7">
            <a:extLst>
              <a:ext uri="{FF2B5EF4-FFF2-40B4-BE49-F238E27FC236}">
                <a16:creationId xmlns:a16="http://schemas.microsoft.com/office/drawing/2014/main" id="{3EA74299-577D-47FD-BE82-F524EE5268DE}"/>
              </a:ext>
            </a:extLst>
          </p:cNvPr>
          <p:cNvSpPr txBox="1"/>
          <p:nvPr/>
        </p:nvSpPr>
        <p:spPr>
          <a:xfrm>
            <a:off x="982638" y="3521643"/>
            <a:ext cx="2538483" cy="1877437"/>
          </a:xfrm>
          <a:prstGeom prst="rect">
            <a:avLst/>
          </a:prstGeom>
          <a:noFill/>
        </p:spPr>
        <p:txBody>
          <a:bodyPr wrap="square" rtlCol="0">
            <a:spAutoFit/>
          </a:bodyPr>
          <a:lstStyle/>
          <a:p>
            <a:r>
              <a:rPr lang="en-GB" sz="8000" dirty="0"/>
              <a:t>1/3</a:t>
            </a:r>
          </a:p>
          <a:p>
            <a:r>
              <a:rPr lang="en-GB" dirty="0"/>
              <a:t>Made pay and benefits more competitive</a:t>
            </a:r>
          </a:p>
        </p:txBody>
      </p:sp>
      <p:sp>
        <p:nvSpPr>
          <p:cNvPr id="9" name="TextBox 8">
            <a:extLst>
              <a:ext uri="{FF2B5EF4-FFF2-40B4-BE49-F238E27FC236}">
                <a16:creationId xmlns:a16="http://schemas.microsoft.com/office/drawing/2014/main" id="{9A212417-A312-40BB-A130-46281804BA88}"/>
              </a:ext>
            </a:extLst>
          </p:cNvPr>
          <p:cNvSpPr txBox="1"/>
          <p:nvPr/>
        </p:nvSpPr>
        <p:spPr>
          <a:xfrm>
            <a:off x="5813946" y="5248255"/>
            <a:ext cx="6223379" cy="369332"/>
          </a:xfrm>
          <a:prstGeom prst="rect">
            <a:avLst/>
          </a:prstGeom>
          <a:noFill/>
        </p:spPr>
        <p:txBody>
          <a:bodyPr wrap="square" rtlCol="0">
            <a:spAutoFit/>
          </a:bodyPr>
          <a:lstStyle/>
          <a:p>
            <a:r>
              <a:rPr lang="en-GB" dirty="0"/>
              <a:t>Resourcing and Talent Planning Survey Report 2017, CIPD</a:t>
            </a:r>
          </a:p>
        </p:txBody>
      </p:sp>
    </p:spTree>
    <p:extLst>
      <p:ext uri="{BB962C8B-B14F-4D97-AF65-F5344CB8AC3E}">
        <p14:creationId xmlns:p14="http://schemas.microsoft.com/office/powerpoint/2010/main" val="2669170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circle(in)">
                                      <p:cBhvr>
                                        <p:cTn id="14" dur="20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80">
                                          <p:stCondLst>
                                            <p:cond delay="0"/>
                                          </p:stCondLst>
                                        </p:cTn>
                                        <p:tgtEl>
                                          <p:spTgt spid="7"/>
                                        </p:tgtEl>
                                      </p:cBhvr>
                                    </p:animEffect>
                                    <p:anim calcmode="lin" valueType="num">
                                      <p:cBhvr>
                                        <p:cTn id="20"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25" dur="26">
                                          <p:stCondLst>
                                            <p:cond delay="650"/>
                                          </p:stCondLst>
                                        </p:cTn>
                                        <p:tgtEl>
                                          <p:spTgt spid="7"/>
                                        </p:tgtEl>
                                      </p:cBhvr>
                                      <p:to x="100000" y="60000"/>
                                    </p:animScale>
                                    <p:animScale>
                                      <p:cBhvr>
                                        <p:cTn id="26" dur="166" decel="50000">
                                          <p:stCondLst>
                                            <p:cond delay="676"/>
                                          </p:stCondLst>
                                        </p:cTn>
                                        <p:tgtEl>
                                          <p:spTgt spid="7"/>
                                        </p:tgtEl>
                                      </p:cBhvr>
                                      <p:to x="100000" y="100000"/>
                                    </p:animScale>
                                    <p:animScale>
                                      <p:cBhvr>
                                        <p:cTn id="27" dur="26">
                                          <p:stCondLst>
                                            <p:cond delay="1312"/>
                                          </p:stCondLst>
                                        </p:cTn>
                                        <p:tgtEl>
                                          <p:spTgt spid="7"/>
                                        </p:tgtEl>
                                      </p:cBhvr>
                                      <p:to x="100000" y="80000"/>
                                    </p:animScale>
                                    <p:animScale>
                                      <p:cBhvr>
                                        <p:cTn id="28" dur="166" decel="50000">
                                          <p:stCondLst>
                                            <p:cond delay="1338"/>
                                          </p:stCondLst>
                                        </p:cTn>
                                        <p:tgtEl>
                                          <p:spTgt spid="7"/>
                                        </p:tgtEl>
                                      </p:cBhvr>
                                      <p:to x="100000" y="100000"/>
                                    </p:animScale>
                                    <p:animScale>
                                      <p:cBhvr>
                                        <p:cTn id="29" dur="26">
                                          <p:stCondLst>
                                            <p:cond delay="1642"/>
                                          </p:stCondLst>
                                        </p:cTn>
                                        <p:tgtEl>
                                          <p:spTgt spid="7"/>
                                        </p:tgtEl>
                                      </p:cBhvr>
                                      <p:to x="100000" y="90000"/>
                                    </p:animScale>
                                    <p:animScale>
                                      <p:cBhvr>
                                        <p:cTn id="30" dur="166" decel="50000">
                                          <p:stCondLst>
                                            <p:cond delay="1668"/>
                                          </p:stCondLst>
                                        </p:cTn>
                                        <p:tgtEl>
                                          <p:spTgt spid="7"/>
                                        </p:tgtEl>
                                      </p:cBhvr>
                                      <p:to x="100000" y="100000"/>
                                    </p:animScale>
                                    <p:animScale>
                                      <p:cBhvr>
                                        <p:cTn id="31" dur="26">
                                          <p:stCondLst>
                                            <p:cond delay="1808"/>
                                          </p:stCondLst>
                                        </p:cTn>
                                        <p:tgtEl>
                                          <p:spTgt spid="7"/>
                                        </p:tgtEl>
                                      </p:cBhvr>
                                      <p:to x="100000" y="95000"/>
                                    </p:animScale>
                                    <p:animScale>
                                      <p:cBhvr>
                                        <p:cTn id="32" dur="166" decel="50000">
                                          <p:stCondLst>
                                            <p:cond delay="1834"/>
                                          </p:stCondLst>
                                        </p:cTn>
                                        <p:tgtEl>
                                          <p:spTgt spid="7"/>
                                        </p:tgtEl>
                                      </p:cBhvr>
                                      <p:to x="100000" y="100000"/>
                                    </p:animScale>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circle(in)">
                                      <p:cBhvr>
                                        <p:cTn id="3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29</a:t>
            </a:fld>
            <a:endParaRPr lang="en-GB"/>
          </a:p>
        </p:txBody>
      </p:sp>
      <p:pic>
        <p:nvPicPr>
          <p:cNvPr id="5" name="Graphic 4">
            <a:hlinkClick r:id="rId3"/>
            <a:extLst>
              <a:ext uri="{FF2B5EF4-FFF2-40B4-BE49-F238E27FC236}">
                <a16:creationId xmlns:a16="http://schemas.microsoft.com/office/drawing/2014/main" id="{4205B786-3C28-43FC-9E7D-608AD661DC0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592008" y="504650"/>
            <a:ext cx="6280103" cy="1954141"/>
          </a:xfrm>
          <a:prstGeom prst="rect">
            <a:avLst/>
          </a:prstGeom>
        </p:spPr>
      </p:pic>
      <p:pic>
        <p:nvPicPr>
          <p:cNvPr id="7" name="Picture 6">
            <a:extLst>
              <a:ext uri="{FF2B5EF4-FFF2-40B4-BE49-F238E27FC236}">
                <a16:creationId xmlns:a16="http://schemas.microsoft.com/office/drawing/2014/main" id="{7CDE0495-3300-4C2B-B333-DA62E8F2EA2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42997" y="2796852"/>
            <a:ext cx="2557932" cy="2579427"/>
          </a:xfrm>
          <a:prstGeom prst="rect">
            <a:avLst/>
          </a:prstGeom>
        </p:spPr>
      </p:pic>
      <p:sp>
        <p:nvSpPr>
          <p:cNvPr id="8" name="Rectangle 7">
            <a:extLst>
              <a:ext uri="{FF2B5EF4-FFF2-40B4-BE49-F238E27FC236}">
                <a16:creationId xmlns:a16="http://schemas.microsoft.com/office/drawing/2014/main" id="{173A2BF1-1083-4C93-8C67-679F571419CA}"/>
              </a:ext>
            </a:extLst>
          </p:cNvPr>
          <p:cNvSpPr/>
          <p:nvPr/>
        </p:nvSpPr>
        <p:spPr>
          <a:xfrm>
            <a:off x="700584" y="2963180"/>
            <a:ext cx="5031475" cy="2246769"/>
          </a:xfrm>
          <a:prstGeom prst="rect">
            <a:avLst/>
          </a:prstGeom>
        </p:spPr>
        <p:txBody>
          <a:bodyPr wrap="square">
            <a:spAutoFit/>
          </a:bodyPr>
          <a:lstStyle/>
          <a:p>
            <a:pPr algn="just"/>
            <a:r>
              <a:rPr lang="en-US" sz="2000" dirty="0">
                <a:latin typeface="Quicksand"/>
              </a:rPr>
              <a:t>Our success goes hand-in-hand with having a strong culture. Our philosophy is simple yet effective: people who like what they do, do it better. Our culture is honest, open and wholeheartedly focused on four key areas: Communication, Equality, Reward &amp; Recognition, and Fun. </a:t>
            </a:r>
            <a:endParaRPr lang="en-GB" sz="2000" dirty="0"/>
          </a:p>
        </p:txBody>
      </p:sp>
    </p:spTree>
    <p:extLst>
      <p:ext uri="{BB962C8B-B14F-4D97-AF65-F5344CB8AC3E}">
        <p14:creationId xmlns:p14="http://schemas.microsoft.com/office/powerpoint/2010/main" val="24215230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5761"/>
            <a:ext cx="10972800" cy="1143000"/>
          </a:xfrm>
        </p:spPr>
        <p:txBody>
          <a:bodyPr/>
          <a:lstStyle/>
          <a:p>
            <a:r>
              <a:rPr lang="en-GB" dirty="0"/>
              <a:t> Retaining Talent</a:t>
            </a:r>
          </a:p>
        </p:txBody>
      </p:sp>
      <p:sp>
        <p:nvSpPr>
          <p:cNvPr id="3" name="Content Placeholder 2"/>
          <p:cNvSpPr>
            <a:spLocks noGrp="1"/>
          </p:cNvSpPr>
          <p:nvPr>
            <p:ph idx="1"/>
          </p:nvPr>
        </p:nvSpPr>
        <p:spPr>
          <a:xfrm>
            <a:off x="914400" y="1057325"/>
            <a:ext cx="10668000" cy="4401779"/>
          </a:xfrm>
        </p:spPr>
        <p:txBody>
          <a:bodyPr>
            <a:normAutofit fontScale="85000" lnSpcReduction="20000"/>
          </a:bodyPr>
          <a:lstStyle/>
          <a:p>
            <a:pPr marL="0" indent="0" algn="ctr">
              <a:buNone/>
            </a:pPr>
            <a:r>
              <a:rPr lang="en-GB" dirty="0"/>
              <a:t>Ensuring the right people don’t leave the company.</a:t>
            </a:r>
          </a:p>
          <a:p>
            <a:pPr marL="0" indent="0" algn="r">
              <a:buNone/>
            </a:pPr>
            <a:r>
              <a:rPr lang="en-GB" sz="2400" dirty="0"/>
              <a:t>Taylor and Woodhams (2016)</a:t>
            </a:r>
          </a:p>
          <a:p>
            <a:pPr marL="0" indent="0">
              <a:buNone/>
            </a:pPr>
            <a:r>
              <a:rPr lang="en-GB" dirty="0"/>
              <a:t>Dysfunctional turnover:</a:t>
            </a:r>
          </a:p>
          <a:p>
            <a:pPr marL="0" indent="0">
              <a:buNone/>
            </a:pPr>
            <a:endParaRPr lang="en-GB" dirty="0"/>
          </a:p>
          <a:p>
            <a:pPr>
              <a:buFont typeface="Wingdings" panose="05000000000000000000" pitchFamily="2" charset="2"/>
              <a:buChar char="Ø"/>
            </a:pPr>
            <a:r>
              <a:rPr lang="en-GB" dirty="0"/>
              <a:t>Extremely expensive</a:t>
            </a:r>
          </a:p>
          <a:p>
            <a:pPr>
              <a:buFont typeface="Wingdings" panose="05000000000000000000" pitchFamily="2" charset="2"/>
              <a:buChar char="Ø"/>
            </a:pPr>
            <a:r>
              <a:rPr lang="en-GB" dirty="0"/>
              <a:t>Direct and indirect costs</a:t>
            </a:r>
          </a:p>
          <a:p>
            <a:pPr>
              <a:buFont typeface="Wingdings" panose="05000000000000000000" pitchFamily="2" charset="2"/>
              <a:buChar char="Ø"/>
            </a:pPr>
            <a:r>
              <a:rPr lang="en-GB" dirty="0"/>
              <a:t>Understand extent of problem</a:t>
            </a:r>
          </a:p>
          <a:p>
            <a:pPr>
              <a:buFont typeface="Wingdings" panose="05000000000000000000" pitchFamily="2" charset="2"/>
              <a:buChar char="Ø"/>
            </a:pPr>
            <a:r>
              <a:rPr lang="en-GB" dirty="0"/>
              <a:t>Gain commitment from senior </a:t>
            </a:r>
          </a:p>
          <a:p>
            <a:pPr marL="0" indent="0">
              <a:buNone/>
            </a:pPr>
            <a:r>
              <a:rPr lang="en-GB" dirty="0"/>
              <a:t>Managers</a:t>
            </a:r>
          </a:p>
          <a:p>
            <a:pPr>
              <a:buFont typeface="Wingdings" panose="05000000000000000000" pitchFamily="2" charset="2"/>
              <a:buChar char="Ø"/>
            </a:pPr>
            <a:r>
              <a:rPr lang="en-GB" dirty="0"/>
              <a:t>56% of orgs don’t calculate costs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ctr">
              <a:buNone/>
            </a:pPr>
            <a:endParaRPr lang="en-GB" dirty="0"/>
          </a:p>
          <a:p>
            <a:pPr marL="0" indent="0" algn="ctr">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30</a:t>
            </a:fld>
            <a:endParaRPr lang="en-GB"/>
          </a:p>
        </p:txBody>
      </p:sp>
      <p:pic>
        <p:nvPicPr>
          <p:cNvPr id="8" name="Picture 7">
            <a:extLst>
              <a:ext uri="{FF2B5EF4-FFF2-40B4-BE49-F238E27FC236}">
                <a16:creationId xmlns:a16="http://schemas.microsoft.com/office/drawing/2014/main" id="{9DB27A6C-E2B6-4DD0-A348-C0ACF20C85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9025" y="2200325"/>
            <a:ext cx="4143375" cy="2771775"/>
          </a:xfrm>
          <a:prstGeom prst="rect">
            <a:avLst/>
          </a:prstGeom>
        </p:spPr>
      </p:pic>
    </p:spTree>
    <p:extLst>
      <p:ext uri="{BB962C8B-B14F-4D97-AF65-F5344CB8AC3E}">
        <p14:creationId xmlns:p14="http://schemas.microsoft.com/office/powerpoint/2010/main" val="400726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normAutofit/>
          </a:bodyPr>
          <a:lstStyle/>
          <a:p>
            <a:r>
              <a:rPr lang="en-GB" dirty="0"/>
              <a:t>Costs of turnover</a:t>
            </a:r>
            <a:br>
              <a:rPr lang="en-GB" dirty="0"/>
            </a:br>
            <a:r>
              <a:rPr lang="en-GB" sz="2200" dirty="0"/>
              <a:t>Taylor 2019</a:t>
            </a:r>
          </a:p>
        </p:txBody>
      </p:sp>
      <p:sp>
        <p:nvSpPr>
          <p:cNvPr id="5" name="Text Placeholder 4">
            <a:extLst>
              <a:ext uri="{FF2B5EF4-FFF2-40B4-BE49-F238E27FC236}">
                <a16:creationId xmlns:a16="http://schemas.microsoft.com/office/drawing/2014/main" id="{BE2CB72D-C7FE-4373-9AC5-E0FD517AAD79}"/>
              </a:ext>
            </a:extLst>
          </p:cNvPr>
          <p:cNvSpPr>
            <a:spLocks noGrp="1"/>
          </p:cNvSpPr>
          <p:nvPr>
            <p:ph type="body" idx="1"/>
          </p:nvPr>
        </p:nvSpPr>
        <p:spPr>
          <a:xfrm>
            <a:off x="609600" y="1407319"/>
            <a:ext cx="5386917" cy="639762"/>
          </a:xfrm>
        </p:spPr>
        <p:txBody>
          <a:bodyPr/>
          <a:lstStyle/>
          <a:p>
            <a:r>
              <a:rPr lang="en-GB" dirty="0"/>
              <a:t>Direct Costs</a:t>
            </a:r>
          </a:p>
        </p:txBody>
      </p:sp>
      <p:sp>
        <p:nvSpPr>
          <p:cNvPr id="3" name="Content Placeholder 2"/>
          <p:cNvSpPr>
            <a:spLocks noGrp="1"/>
          </p:cNvSpPr>
          <p:nvPr>
            <p:ph sz="half" idx="2"/>
          </p:nvPr>
        </p:nvSpPr>
        <p:spPr>
          <a:xfrm>
            <a:off x="609599" y="2047081"/>
            <a:ext cx="5386917" cy="3414365"/>
          </a:xfrm>
        </p:spPr>
        <p:txBody>
          <a:bodyPr>
            <a:normAutofit fontScale="92500" lnSpcReduction="10000"/>
          </a:bodyPr>
          <a:lstStyle/>
          <a:p>
            <a:r>
              <a:rPr lang="en-GB" dirty="0"/>
              <a:t>Recruiting a replacement</a:t>
            </a:r>
          </a:p>
          <a:p>
            <a:pPr lvl="1"/>
            <a:r>
              <a:rPr lang="en-GB" dirty="0"/>
              <a:t>Management time</a:t>
            </a:r>
          </a:p>
          <a:p>
            <a:pPr lvl="1"/>
            <a:r>
              <a:rPr lang="en-GB" dirty="0"/>
              <a:t>Advertising</a:t>
            </a:r>
          </a:p>
          <a:p>
            <a:pPr lvl="1"/>
            <a:r>
              <a:rPr lang="en-GB" dirty="0"/>
              <a:t>Agency/job board costs</a:t>
            </a:r>
          </a:p>
          <a:p>
            <a:r>
              <a:rPr lang="en-GB" dirty="0"/>
              <a:t>Induction and training</a:t>
            </a:r>
          </a:p>
          <a:p>
            <a:r>
              <a:rPr lang="en-GB" dirty="0"/>
              <a:t>Administrative costs</a:t>
            </a:r>
          </a:p>
          <a:p>
            <a:r>
              <a:rPr lang="en-GB" dirty="0"/>
              <a:t>Cost of vacancy</a:t>
            </a:r>
          </a:p>
          <a:p>
            <a:pPr lvl="1"/>
            <a:r>
              <a:rPr lang="en-GB" dirty="0"/>
              <a:t>Productivity</a:t>
            </a:r>
          </a:p>
          <a:p>
            <a:pPr lvl="1"/>
            <a:r>
              <a:rPr lang="en-GB" dirty="0"/>
              <a:t>Overtime</a:t>
            </a:r>
          </a:p>
          <a:p>
            <a:pPr lvl="1"/>
            <a:r>
              <a:rPr lang="en-GB" dirty="0"/>
              <a:t>Temporary staff</a:t>
            </a:r>
          </a:p>
          <a:p>
            <a:pPr marL="0" indent="0">
              <a:buNone/>
            </a:pPr>
            <a:endParaRPr lang="en-GB" dirty="0"/>
          </a:p>
        </p:txBody>
      </p:sp>
      <p:sp>
        <p:nvSpPr>
          <p:cNvPr id="6" name="Text Placeholder 5">
            <a:extLst>
              <a:ext uri="{FF2B5EF4-FFF2-40B4-BE49-F238E27FC236}">
                <a16:creationId xmlns:a16="http://schemas.microsoft.com/office/drawing/2014/main" id="{FD29F492-DD35-4222-993C-2CC5565FA093}"/>
              </a:ext>
            </a:extLst>
          </p:cNvPr>
          <p:cNvSpPr>
            <a:spLocks noGrp="1"/>
          </p:cNvSpPr>
          <p:nvPr>
            <p:ph type="body" sz="quarter" idx="3"/>
          </p:nvPr>
        </p:nvSpPr>
        <p:spPr>
          <a:xfrm>
            <a:off x="6193368" y="1407319"/>
            <a:ext cx="5389033" cy="639762"/>
          </a:xfrm>
        </p:spPr>
        <p:txBody>
          <a:bodyPr/>
          <a:lstStyle/>
          <a:p>
            <a:r>
              <a:rPr lang="en-GB" dirty="0"/>
              <a:t>Indirect Costs</a:t>
            </a:r>
          </a:p>
        </p:txBody>
      </p:sp>
      <p:sp>
        <p:nvSpPr>
          <p:cNvPr id="7" name="Content Placeholder 6">
            <a:extLst>
              <a:ext uri="{FF2B5EF4-FFF2-40B4-BE49-F238E27FC236}">
                <a16:creationId xmlns:a16="http://schemas.microsoft.com/office/drawing/2014/main" id="{CA089576-6049-4057-A7FD-F88903D57870}"/>
              </a:ext>
            </a:extLst>
          </p:cNvPr>
          <p:cNvSpPr>
            <a:spLocks noGrp="1"/>
          </p:cNvSpPr>
          <p:nvPr>
            <p:ph sz="quarter" idx="4"/>
          </p:nvPr>
        </p:nvSpPr>
        <p:spPr>
          <a:xfrm>
            <a:off x="6193368" y="2092906"/>
            <a:ext cx="5389033" cy="3414365"/>
          </a:xfrm>
        </p:spPr>
        <p:txBody>
          <a:bodyPr>
            <a:normAutofit fontScale="92500" lnSpcReduction="10000"/>
          </a:bodyPr>
          <a:lstStyle/>
          <a:p>
            <a:r>
              <a:rPr lang="en-GB" dirty="0"/>
              <a:t>Leave before return on investment</a:t>
            </a:r>
          </a:p>
          <a:p>
            <a:r>
              <a:rPr lang="en-GB" dirty="0"/>
              <a:t>Take experience to competitor</a:t>
            </a:r>
          </a:p>
          <a:p>
            <a:r>
              <a:rPr lang="en-GB" dirty="0"/>
              <a:t>Loss of human capital</a:t>
            </a:r>
          </a:p>
          <a:p>
            <a:pPr lvl="1"/>
            <a:r>
              <a:rPr lang="en-GB" dirty="0"/>
              <a:t>Knowledge</a:t>
            </a:r>
          </a:p>
          <a:p>
            <a:pPr lvl="1"/>
            <a:r>
              <a:rPr lang="en-GB" dirty="0"/>
              <a:t>Skills</a:t>
            </a:r>
          </a:p>
          <a:p>
            <a:pPr lvl="1"/>
            <a:r>
              <a:rPr lang="en-GB" dirty="0"/>
              <a:t>Contacts/relationships</a:t>
            </a:r>
          </a:p>
          <a:p>
            <a:r>
              <a:rPr lang="en-GB" dirty="0"/>
              <a:t>More work for remaining staff</a:t>
            </a:r>
          </a:p>
          <a:p>
            <a:r>
              <a:rPr lang="en-GB" dirty="0"/>
              <a:t>Reputational damage</a:t>
            </a:r>
          </a:p>
          <a:p>
            <a:r>
              <a:rPr lang="en-GB" dirty="0"/>
              <a:t>Customer perceptions</a:t>
            </a:r>
          </a:p>
          <a:p>
            <a:pPr marL="457200" lvl="1"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31</a:t>
            </a:fld>
            <a:endParaRPr lang="en-GB"/>
          </a:p>
        </p:txBody>
      </p:sp>
    </p:spTree>
    <p:extLst>
      <p:ext uri="{BB962C8B-B14F-4D97-AF65-F5344CB8AC3E}">
        <p14:creationId xmlns:p14="http://schemas.microsoft.com/office/powerpoint/2010/main" val="2177633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1" presetID="42" presetClass="entr" presetSubtype="0" fill="hold" grpId="0" nodeType="with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fade">
                                      <p:cBhvr>
                                        <p:cTn id="53" dur="1000"/>
                                        <p:tgtEl>
                                          <p:spTgt spid="3">
                                            <p:txEl>
                                              <p:pRg st="8" end="8"/>
                                            </p:txEl>
                                          </p:spTgt>
                                        </p:tgtEl>
                                      </p:cBhvr>
                                    </p:animEffect>
                                    <p:anim calcmode="lin" valueType="num">
                                      <p:cBhvr>
                                        <p:cTn id="5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6" presetID="42" presetClass="entr" presetSubtype="0" fill="hold" grpId="0" nodeType="withEffect">
                                  <p:stCondLst>
                                    <p:cond delay="0"/>
                                  </p:stCondLst>
                                  <p:childTnLst>
                                    <p:set>
                                      <p:cBhvr>
                                        <p:cTn id="57" dur="1" fill="hold">
                                          <p:stCondLst>
                                            <p:cond delay="0"/>
                                          </p:stCondLst>
                                        </p:cTn>
                                        <p:tgtEl>
                                          <p:spTgt spid="3">
                                            <p:txEl>
                                              <p:pRg st="9" end="9"/>
                                            </p:txEl>
                                          </p:spTgt>
                                        </p:tgtEl>
                                        <p:attrNameLst>
                                          <p:attrName>style.visibility</p:attrName>
                                        </p:attrNameLst>
                                      </p:cBhvr>
                                      <p:to>
                                        <p:strVal val="visible"/>
                                      </p:to>
                                    </p:set>
                                    <p:animEffect transition="in" filter="fade">
                                      <p:cBhvr>
                                        <p:cTn id="58" dur="1000"/>
                                        <p:tgtEl>
                                          <p:spTgt spid="3">
                                            <p:txEl>
                                              <p:pRg st="9" end="9"/>
                                            </p:txEl>
                                          </p:spTgt>
                                        </p:tgtEl>
                                      </p:cBhvr>
                                    </p:animEffect>
                                    <p:anim calcmode="lin" valueType="num">
                                      <p:cBhvr>
                                        <p:cTn id="5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0"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grpId="0" nodeType="clickEffect">
                                  <p:stCondLst>
                                    <p:cond delay="0"/>
                                  </p:stCondLst>
                                  <p:childTnLst>
                                    <p:set>
                                      <p:cBhvr>
                                        <p:cTn id="64" dur="1" fill="hold">
                                          <p:stCondLst>
                                            <p:cond delay="0"/>
                                          </p:stCondLst>
                                        </p:cTn>
                                        <p:tgtEl>
                                          <p:spTgt spid="7">
                                            <p:txEl>
                                              <p:pRg st="0" end="0"/>
                                            </p:txEl>
                                          </p:spTgt>
                                        </p:tgtEl>
                                        <p:attrNameLst>
                                          <p:attrName>style.visibility</p:attrName>
                                        </p:attrNameLst>
                                      </p:cBhvr>
                                      <p:to>
                                        <p:strVal val="visible"/>
                                      </p:to>
                                    </p:set>
                                    <p:animEffect transition="in" filter="fade">
                                      <p:cBhvr>
                                        <p:cTn id="65" dur="1000"/>
                                        <p:tgtEl>
                                          <p:spTgt spid="7">
                                            <p:txEl>
                                              <p:pRg st="0" end="0"/>
                                            </p:txEl>
                                          </p:spTgt>
                                        </p:tgtEl>
                                      </p:cBhvr>
                                    </p:animEffect>
                                    <p:anim calcmode="lin" valueType="num">
                                      <p:cBhvr>
                                        <p:cTn id="6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67"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grpId="0" nodeType="clickEffect">
                                  <p:stCondLst>
                                    <p:cond delay="0"/>
                                  </p:stCondLst>
                                  <p:childTnLst>
                                    <p:set>
                                      <p:cBhvr>
                                        <p:cTn id="71" dur="1" fill="hold">
                                          <p:stCondLst>
                                            <p:cond delay="0"/>
                                          </p:stCondLst>
                                        </p:cTn>
                                        <p:tgtEl>
                                          <p:spTgt spid="7">
                                            <p:txEl>
                                              <p:pRg st="1" end="1"/>
                                            </p:txEl>
                                          </p:spTgt>
                                        </p:tgtEl>
                                        <p:attrNameLst>
                                          <p:attrName>style.visibility</p:attrName>
                                        </p:attrNameLst>
                                      </p:cBhvr>
                                      <p:to>
                                        <p:strVal val="visible"/>
                                      </p:to>
                                    </p:set>
                                    <p:animEffect transition="in" filter="fade">
                                      <p:cBhvr>
                                        <p:cTn id="72" dur="1000"/>
                                        <p:tgtEl>
                                          <p:spTgt spid="7">
                                            <p:txEl>
                                              <p:pRg st="1" end="1"/>
                                            </p:txEl>
                                          </p:spTgt>
                                        </p:tgtEl>
                                      </p:cBhvr>
                                    </p:animEffect>
                                    <p:anim calcmode="lin" valueType="num">
                                      <p:cBhvr>
                                        <p:cTn id="73"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74"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42" presetClass="entr" presetSubtype="0" fill="hold" grpId="0" nodeType="clickEffect">
                                  <p:stCondLst>
                                    <p:cond delay="0"/>
                                  </p:stCondLst>
                                  <p:childTnLst>
                                    <p:set>
                                      <p:cBhvr>
                                        <p:cTn id="78" dur="1" fill="hold">
                                          <p:stCondLst>
                                            <p:cond delay="0"/>
                                          </p:stCondLst>
                                        </p:cTn>
                                        <p:tgtEl>
                                          <p:spTgt spid="7">
                                            <p:txEl>
                                              <p:pRg st="2" end="2"/>
                                            </p:txEl>
                                          </p:spTgt>
                                        </p:tgtEl>
                                        <p:attrNameLst>
                                          <p:attrName>style.visibility</p:attrName>
                                        </p:attrNameLst>
                                      </p:cBhvr>
                                      <p:to>
                                        <p:strVal val="visible"/>
                                      </p:to>
                                    </p:set>
                                    <p:animEffect transition="in" filter="fade">
                                      <p:cBhvr>
                                        <p:cTn id="79" dur="1000"/>
                                        <p:tgtEl>
                                          <p:spTgt spid="7">
                                            <p:txEl>
                                              <p:pRg st="2" end="2"/>
                                            </p:txEl>
                                          </p:spTgt>
                                        </p:tgtEl>
                                      </p:cBhvr>
                                    </p:animEffect>
                                    <p:anim calcmode="lin" valueType="num">
                                      <p:cBhvr>
                                        <p:cTn id="8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81" dur="1000" fill="hold"/>
                                        <p:tgtEl>
                                          <p:spTgt spid="7">
                                            <p:txEl>
                                              <p:pRg st="2" end="2"/>
                                            </p:txEl>
                                          </p:spTgt>
                                        </p:tgtEl>
                                        <p:attrNameLst>
                                          <p:attrName>ppt_y</p:attrName>
                                        </p:attrNameLst>
                                      </p:cBhvr>
                                      <p:tavLst>
                                        <p:tav tm="0">
                                          <p:val>
                                            <p:strVal val="#ppt_y+.1"/>
                                          </p:val>
                                        </p:tav>
                                        <p:tav tm="100000">
                                          <p:val>
                                            <p:strVal val="#ppt_y"/>
                                          </p:val>
                                        </p:tav>
                                      </p:tavLst>
                                    </p:anim>
                                  </p:childTnLst>
                                </p:cTn>
                              </p:par>
                              <p:par>
                                <p:cTn id="82" presetID="42" presetClass="entr" presetSubtype="0" fill="hold" grpId="0" nodeType="withEffect">
                                  <p:stCondLst>
                                    <p:cond delay="0"/>
                                  </p:stCondLst>
                                  <p:childTnLst>
                                    <p:set>
                                      <p:cBhvr>
                                        <p:cTn id="83" dur="1" fill="hold">
                                          <p:stCondLst>
                                            <p:cond delay="0"/>
                                          </p:stCondLst>
                                        </p:cTn>
                                        <p:tgtEl>
                                          <p:spTgt spid="7">
                                            <p:txEl>
                                              <p:pRg st="3" end="3"/>
                                            </p:txEl>
                                          </p:spTgt>
                                        </p:tgtEl>
                                        <p:attrNameLst>
                                          <p:attrName>style.visibility</p:attrName>
                                        </p:attrNameLst>
                                      </p:cBhvr>
                                      <p:to>
                                        <p:strVal val="visible"/>
                                      </p:to>
                                    </p:set>
                                    <p:animEffect transition="in" filter="fade">
                                      <p:cBhvr>
                                        <p:cTn id="84" dur="1000"/>
                                        <p:tgtEl>
                                          <p:spTgt spid="7">
                                            <p:txEl>
                                              <p:pRg st="3" end="3"/>
                                            </p:txEl>
                                          </p:spTgt>
                                        </p:tgtEl>
                                      </p:cBhvr>
                                    </p:animEffect>
                                    <p:anim calcmode="lin" valueType="num">
                                      <p:cBhvr>
                                        <p:cTn id="8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86" dur="1000" fill="hold"/>
                                        <p:tgtEl>
                                          <p:spTgt spid="7">
                                            <p:txEl>
                                              <p:pRg st="3" end="3"/>
                                            </p:txEl>
                                          </p:spTgt>
                                        </p:tgtEl>
                                        <p:attrNameLst>
                                          <p:attrName>ppt_y</p:attrName>
                                        </p:attrNameLst>
                                      </p:cBhvr>
                                      <p:tavLst>
                                        <p:tav tm="0">
                                          <p:val>
                                            <p:strVal val="#ppt_y+.1"/>
                                          </p:val>
                                        </p:tav>
                                        <p:tav tm="100000">
                                          <p:val>
                                            <p:strVal val="#ppt_y"/>
                                          </p:val>
                                        </p:tav>
                                      </p:tavLst>
                                    </p:anim>
                                  </p:childTnLst>
                                </p:cTn>
                              </p:par>
                              <p:par>
                                <p:cTn id="87" presetID="42" presetClass="entr" presetSubtype="0" fill="hold" grpId="0" nodeType="withEffect">
                                  <p:stCondLst>
                                    <p:cond delay="0"/>
                                  </p:stCondLst>
                                  <p:childTnLst>
                                    <p:set>
                                      <p:cBhvr>
                                        <p:cTn id="88" dur="1" fill="hold">
                                          <p:stCondLst>
                                            <p:cond delay="0"/>
                                          </p:stCondLst>
                                        </p:cTn>
                                        <p:tgtEl>
                                          <p:spTgt spid="7">
                                            <p:txEl>
                                              <p:pRg st="4" end="4"/>
                                            </p:txEl>
                                          </p:spTgt>
                                        </p:tgtEl>
                                        <p:attrNameLst>
                                          <p:attrName>style.visibility</p:attrName>
                                        </p:attrNameLst>
                                      </p:cBhvr>
                                      <p:to>
                                        <p:strVal val="visible"/>
                                      </p:to>
                                    </p:set>
                                    <p:animEffect transition="in" filter="fade">
                                      <p:cBhvr>
                                        <p:cTn id="89" dur="1000"/>
                                        <p:tgtEl>
                                          <p:spTgt spid="7">
                                            <p:txEl>
                                              <p:pRg st="4" end="4"/>
                                            </p:txEl>
                                          </p:spTgt>
                                        </p:tgtEl>
                                      </p:cBhvr>
                                    </p:animEffect>
                                    <p:anim calcmode="lin" valueType="num">
                                      <p:cBhvr>
                                        <p:cTn id="90"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91" dur="1000" fill="hold"/>
                                        <p:tgtEl>
                                          <p:spTgt spid="7">
                                            <p:txEl>
                                              <p:pRg st="4" end="4"/>
                                            </p:txEl>
                                          </p:spTgt>
                                        </p:tgtEl>
                                        <p:attrNameLst>
                                          <p:attrName>ppt_y</p:attrName>
                                        </p:attrNameLst>
                                      </p:cBhvr>
                                      <p:tavLst>
                                        <p:tav tm="0">
                                          <p:val>
                                            <p:strVal val="#ppt_y+.1"/>
                                          </p:val>
                                        </p:tav>
                                        <p:tav tm="100000">
                                          <p:val>
                                            <p:strVal val="#ppt_y"/>
                                          </p:val>
                                        </p:tav>
                                      </p:tavLst>
                                    </p:anim>
                                  </p:childTnLst>
                                </p:cTn>
                              </p:par>
                              <p:par>
                                <p:cTn id="92" presetID="42" presetClass="entr" presetSubtype="0" fill="hold" grpId="0" nodeType="withEffect">
                                  <p:stCondLst>
                                    <p:cond delay="0"/>
                                  </p:stCondLst>
                                  <p:childTnLst>
                                    <p:set>
                                      <p:cBhvr>
                                        <p:cTn id="93" dur="1" fill="hold">
                                          <p:stCondLst>
                                            <p:cond delay="0"/>
                                          </p:stCondLst>
                                        </p:cTn>
                                        <p:tgtEl>
                                          <p:spTgt spid="7">
                                            <p:txEl>
                                              <p:pRg st="5" end="5"/>
                                            </p:txEl>
                                          </p:spTgt>
                                        </p:tgtEl>
                                        <p:attrNameLst>
                                          <p:attrName>style.visibility</p:attrName>
                                        </p:attrNameLst>
                                      </p:cBhvr>
                                      <p:to>
                                        <p:strVal val="visible"/>
                                      </p:to>
                                    </p:set>
                                    <p:animEffect transition="in" filter="fade">
                                      <p:cBhvr>
                                        <p:cTn id="94" dur="1000"/>
                                        <p:tgtEl>
                                          <p:spTgt spid="7">
                                            <p:txEl>
                                              <p:pRg st="5" end="5"/>
                                            </p:txEl>
                                          </p:spTgt>
                                        </p:tgtEl>
                                      </p:cBhvr>
                                    </p:animEffect>
                                    <p:anim calcmode="lin" valueType="num">
                                      <p:cBhvr>
                                        <p:cTn id="95"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96"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42" presetClass="entr" presetSubtype="0" fill="hold" grpId="0" nodeType="clickEffect">
                                  <p:stCondLst>
                                    <p:cond delay="0"/>
                                  </p:stCondLst>
                                  <p:childTnLst>
                                    <p:set>
                                      <p:cBhvr>
                                        <p:cTn id="100" dur="1" fill="hold">
                                          <p:stCondLst>
                                            <p:cond delay="0"/>
                                          </p:stCondLst>
                                        </p:cTn>
                                        <p:tgtEl>
                                          <p:spTgt spid="7">
                                            <p:txEl>
                                              <p:pRg st="6" end="6"/>
                                            </p:txEl>
                                          </p:spTgt>
                                        </p:tgtEl>
                                        <p:attrNameLst>
                                          <p:attrName>style.visibility</p:attrName>
                                        </p:attrNameLst>
                                      </p:cBhvr>
                                      <p:to>
                                        <p:strVal val="visible"/>
                                      </p:to>
                                    </p:set>
                                    <p:animEffect transition="in" filter="fade">
                                      <p:cBhvr>
                                        <p:cTn id="101" dur="1000"/>
                                        <p:tgtEl>
                                          <p:spTgt spid="7">
                                            <p:txEl>
                                              <p:pRg st="6" end="6"/>
                                            </p:txEl>
                                          </p:spTgt>
                                        </p:tgtEl>
                                      </p:cBhvr>
                                    </p:animEffect>
                                    <p:anim calcmode="lin" valueType="num">
                                      <p:cBhvr>
                                        <p:cTn id="102"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103"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42" presetClass="entr" presetSubtype="0" fill="hold" grpId="0" nodeType="clickEffect">
                                  <p:stCondLst>
                                    <p:cond delay="0"/>
                                  </p:stCondLst>
                                  <p:childTnLst>
                                    <p:set>
                                      <p:cBhvr>
                                        <p:cTn id="107" dur="1" fill="hold">
                                          <p:stCondLst>
                                            <p:cond delay="0"/>
                                          </p:stCondLst>
                                        </p:cTn>
                                        <p:tgtEl>
                                          <p:spTgt spid="7">
                                            <p:txEl>
                                              <p:pRg st="7" end="7"/>
                                            </p:txEl>
                                          </p:spTgt>
                                        </p:tgtEl>
                                        <p:attrNameLst>
                                          <p:attrName>style.visibility</p:attrName>
                                        </p:attrNameLst>
                                      </p:cBhvr>
                                      <p:to>
                                        <p:strVal val="visible"/>
                                      </p:to>
                                    </p:set>
                                    <p:animEffect transition="in" filter="fade">
                                      <p:cBhvr>
                                        <p:cTn id="108" dur="1000"/>
                                        <p:tgtEl>
                                          <p:spTgt spid="7">
                                            <p:txEl>
                                              <p:pRg st="7" end="7"/>
                                            </p:txEl>
                                          </p:spTgt>
                                        </p:tgtEl>
                                      </p:cBhvr>
                                    </p:animEffect>
                                    <p:anim calcmode="lin" valueType="num">
                                      <p:cBhvr>
                                        <p:cTn id="109"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110"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42" presetClass="entr" presetSubtype="0" fill="hold" grpId="0" nodeType="clickEffect">
                                  <p:stCondLst>
                                    <p:cond delay="0"/>
                                  </p:stCondLst>
                                  <p:childTnLst>
                                    <p:set>
                                      <p:cBhvr>
                                        <p:cTn id="114" dur="1" fill="hold">
                                          <p:stCondLst>
                                            <p:cond delay="0"/>
                                          </p:stCondLst>
                                        </p:cTn>
                                        <p:tgtEl>
                                          <p:spTgt spid="7">
                                            <p:txEl>
                                              <p:pRg st="8" end="8"/>
                                            </p:txEl>
                                          </p:spTgt>
                                        </p:tgtEl>
                                        <p:attrNameLst>
                                          <p:attrName>style.visibility</p:attrName>
                                        </p:attrNameLst>
                                      </p:cBhvr>
                                      <p:to>
                                        <p:strVal val="visible"/>
                                      </p:to>
                                    </p:set>
                                    <p:animEffect transition="in" filter="fade">
                                      <p:cBhvr>
                                        <p:cTn id="115" dur="1000"/>
                                        <p:tgtEl>
                                          <p:spTgt spid="7">
                                            <p:txEl>
                                              <p:pRg st="8" end="8"/>
                                            </p:txEl>
                                          </p:spTgt>
                                        </p:tgtEl>
                                      </p:cBhvr>
                                    </p:animEffect>
                                    <p:anim calcmode="lin" valueType="num">
                                      <p:cBhvr>
                                        <p:cTn id="116"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117" dur="1000" fill="hold"/>
                                        <p:tgtEl>
                                          <p:spTgt spid="7">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dirty="0"/>
              <a:t>How to find out why staff leave</a:t>
            </a:r>
          </a:p>
        </p:txBody>
      </p:sp>
      <p:sp>
        <p:nvSpPr>
          <p:cNvPr id="4" name="Slide Number Placeholder 3"/>
          <p:cNvSpPr>
            <a:spLocks noGrp="1"/>
          </p:cNvSpPr>
          <p:nvPr>
            <p:ph type="sldNum" sz="quarter" idx="12"/>
          </p:nvPr>
        </p:nvSpPr>
        <p:spPr/>
        <p:txBody>
          <a:bodyPr/>
          <a:lstStyle/>
          <a:p>
            <a:fld id="{AC82685A-BD3A-4230-8D85-804689F67293}" type="slidenum">
              <a:rPr lang="en-GB" smtClean="0"/>
              <a:t>32</a:t>
            </a:fld>
            <a:endParaRPr lang="en-GB"/>
          </a:p>
        </p:txBody>
      </p:sp>
      <p:graphicFrame>
        <p:nvGraphicFramePr>
          <p:cNvPr id="12" name="Diagram 11">
            <a:extLst>
              <a:ext uri="{FF2B5EF4-FFF2-40B4-BE49-F238E27FC236}">
                <a16:creationId xmlns:a16="http://schemas.microsoft.com/office/drawing/2014/main" id="{8A7B9CDC-544A-4B7F-B626-3526E334DB9B}"/>
              </a:ext>
            </a:extLst>
          </p:cNvPr>
          <p:cNvGraphicFramePr/>
          <p:nvPr>
            <p:extLst>
              <p:ext uri="{D42A27DB-BD31-4B8C-83A1-F6EECF244321}">
                <p14:modId xmlns:p14="http://schemas.microsoft.com/office/powerpoint/2010/main" val="3148103018"/>
              </p:ext>
            </p:extLst>
          </p:nvPr>
        </p:nvGraphicFramePr>
        <p:xfrm>
          <a:off x="427630" y="1037231"/>
          <a:ext cx="11336740" cy="45209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21169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78452-1C60-4276-970A-BDAB55B4E0A4}"/>
              </a:ext>
            </a:extLst>
          </p:cNvPr>
          <p:cNvSpPr>
            <a:spLocks noGrp="1"/>
          </p:cNvSpPr>
          <p:nvPr>
            <p:ph type="title"/>
          </p:nvPr>
        </p:nvSpPr>
        <p:spPr>
          <a:xfrm>
            <a:off x="609601" y="287693"/>
            <a:ext cx="4685374" cy="1576247"/>
          </a:xfrm>
        </p:spPr>
        <p:txBody>
          <a:bodyPr>
            <a:normAutofit fontScale="90000"/>
          </a:bodyPr>
          <a:lstStyle/>
          <a:p>
            <a:r>
              <a:rPr lang="en-GB" sz="4000" dirty="0">
                <a:hlinkClick r:id="rId3"/>
              </a:rPr>
              <a:t>Talent Retention: How to reduce attrition</a:t>
            </a:r>
            <a:endParaRPr lang="en-GB" sz="2400" dirty="0"/>
          </a:p>
        </p:txBody>
      </p:sp>
      <p:graphicFrame>
        <p:nvGraphicFramePr>
          <p:cNvPr id="12" name="Content Placeholder 11">
            <a:extLst>
              <a:ext uri="{FF2B5EF4-FFF2-40B4-BE49-F238E27FC236}">
                <a16:creationId xmlns:a16="http://schemas.microsoft.com/office/drawing/2014/main" id="{61050617-49BA-4514-B2A4-C4B61F315526}"/>
              </a:ext>
            </a:extLst>
          </p:cNvPr>
          <p:cNvGraphicFramePr>
            <a:graphicFrameLocks noGrp="1"/>
          </p:cNvGraphicFramePr>
          <p:nvPr>
            <p:ph idx="1"/>
            <p:extLst>
              <p:ext uri="{D42A27DB-BD31-4B8C-83A1-F6EECF244321}">
                <p14:modId xmlns:p14="http://schemas.microsoft.com/office/powerpoint/2010/main" val="976307545"/>
              </p:ext>
            </p:extLst>
          </p:nvPr>
        </p:nvGraphicFramePr>
        <p:xfrm>
          <a:off x="5417805" y="287693"/>
          <a:ext cx="6287424" cy="5376127"/>
        </p:xfrm>
        <a:graphic>
          <a:graphicData uri="http://schemas.openxmlformats.org/drawingml/2006/chart">
            <c:chart xmlns:c="http://schemas.openxmlformats.org/drawingml/2006/chart" xmlns:r="http://schemas.openxmlformats.org/officeDocument/2006/relationships" r:id="rId4"/>
          </a:graphicData>
        </a:graphic>
      </p:graphicFrame>
      <p:sp>
        <p:nvSpPr>
          <p:cNvPr id="13" name="Text Placeholder 12">
            <a:extLst>
              <a:ext uri="{FF2B5EF4-FFF2-40B4-BE49-F238E27FC236}">
                <a16:creationId xmlns:a16="http://schemas.microsoft.com/office/drawing/2014/main" id="{E00C1F25-6457-4473-BA1B-D4A6A062F8D7}"/>
              </a:ext>
            </a:extLst>
          </p:cNvPr>
          <p:cNvSpPr>
            <a:spLocks noGrp="1"/>
          </p:cNvSpPr>
          <p:nvPr>
            <p:ph type="body" sz="half" idx="2"/>
          </p:nvPr>
        </p:nvSpPr>
        <p:spPr>
          <a:xfrm>
            <a:off x="609601" y="2117490"/>
            <a:ext cx="4685374" cy="3696455"/>
          </a:xfrm>
        </p:spPr>
        <p:txBody>
          <a:bodyPr>
            <a:normAutofit/>
          </a:bodyPr>
          <a:lstStyle/>
          <a:p>
            <a:r>
              <a:rPr lang="en-GB" sz="6000" dirty="0"/>
              <a:t>37 % </a:t>
            </a:r>
          </a:p>
          <a:p>
            <a:r>
              <a:rPr lang="en-GB" sz="2400" dirty="0"/>
              <a:t>of organisations undertook specific initiatives</a:t>
            </a:r>
          </a:p>
          <a:p>
            <a:endParaRPr lang="en-GB" sz="2400" dirty="0"/>
          </a:p>
          <a:p>
            <a:endParaRPr lang="en-GB" sz="2400" dirty="0"/>
          </a:p>
          <a:p>
            <a:r>
              <a:rPr lang="en-GB" sz="2000" dirty="0"/>
              <a:t>Figures from Resourcing and Talent Planning Survey Report 2017, CIPD</a:t>
            </a:r>
          </a:p>
          <a:p>
            <a:endParaRPr lang="en-GB" sz="2400" dirty="0"/>
          </a:p>
          <a:p>
            <a:endParaRPr lang="en-GB" sz="2400" dirty="0"/>
          </a:p>
        </p:txBody>
      </p:sp>
      <p:sp>
        <p:nvSpPr>
          <p:cNvPr id="4" name="Slide Number Placeholder 3">
            <a:extLst>
              <a:ext uri="{FF2B5EF4-FFF2-40B4-BE49-F238E27FC236}">
                <a16:creationId xmlns:a16="http://schemas.microsoft.com/office/drawing/2014/main" id="{7066899E-F378-43EE-B030-537D3C4E259C}"/>
              </a:ext>
            </a:extLst>
          </p:cNvPr>
          <p:cNvSpPr>
            <a:spLocks noGrp="1"/>
          </p:cNvSpPr>
          <p:nvPr>
            <p:ph type="sldNum" sz="quarter" idx="12"/>
          </p:nvPr>
        </p:nvSpPr>
        <p:spPr/>
        <p:txBody>
          <a:bodyPr/>
          <a:lstStyle/>
          <a:p>
            <a:fld id="{AC82685A-BD3A-4230-8D85-804689F67293}" type="slidenum">
              <a:rPr lang="en-GB" smtClean="0"/>
              <a:t>33</a:t>
            </a:fld>
            <a:endParaRPr lang="en-GB"/>
          </a:p>
        </p:txBody>
      </p:sp>
    </p:spTree>
    <p:extLst>
      <p:ext uri="{BB962C8B-B14F-4D97-AF65-F5344CB8AC3E}">
        <p14:creationId xmlns:p14="http://schemas.microsoft.com/office/powerpoint/2010/main" val="4800688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A5A91-EB21-4430-9D13-8A5C03CE2E8B}"/>
              </a:ext>
            </a:extLst>
          </p:cNvPr>
          <p:cNvSpPr>
            <a:spLocks noGrp="1"/>
          </p:cNvSpPr>
          <p:nvPr>
            <p:ph type="title"/>
          </p:nvPr>
        </p:nvSpPr>
        <p:spPr/>
        <p:txBody>
          <a:bodyPr/>
          <a:lstStyle/>
          <a:p>
            <a:r>
              <a:rPr lang="en-GB" dirty="0"/>
              <a:t>What have organisations done? </a:t>
            </a:r>
          </a:p>
        </p:txBody>
      </p:sp>
      <p:pic>
        <p:nvPicPr>
          <p:cNvPr id="4" name="Content Placeholder 3">
            <a:extLst>
              <a:ext uri="{FF2B5EF4-FFF2-40B4-BE49-F238E27FC236}">
                <a16:creationId xmlns:a16="http://schemas.microsoft.com/office/drawing/2014/main" id="{E982D87A-82F7-459A-BD00-8F42191FC070}"/>
              </a:ext>
            </a:extLst>
          </p:cNvPr>
          <p:cNvPicPr>
            <a:picLocks noGrp="1" noChangeAspect="1"/>
          </p:cNvPicPr>
          <p:nvPr>
            <p:ph idx="1"/>
          </p:nvPr>
        </p:nvPicPr>
        <p:blipFill>
          <a:blip r:embed="rId2"/>
          <a:stretch>
            <a:fillRect/>
          </a:stretch>
        </p:blipFill>
        <p:spPr>
          <a:xfrm>
            <a:off x="943651" y="1666407"/>
            <a:ext cx="10304698" cy="2951980"/>
          </a:xfrm>
          <a:prstGeom prst="rect">
            <a:avLst/>
          </a:prstGeom>
        </p:spPr>
      </p:pic>
      <p:sp>
        <p:nvSpPr>
          <p:cNvPr id="5" name="TextBox 4">
            <a:extLst>
              <a:ext uri="{FF2B5EF4-FFF2-40B4-BE49-F238E27FC236}">
                <a16:creationId xmlns:a16="http://schemas.microsoft.com/office/drawing/2014/main" id="{1DB5A1FF-4D32-4DD3-BB99-9FA00E1B83C0}"/>
              </a:ext>
            </a:extLst>
          </p:cNvPr>
          <p:cNvSpPr txBox="1"/>
          <p:nvPr/>
        </p:nvSpPr>
        <p:spPr>
          <a:xfrm>
            <a:off x="4722125" y="5076967"/>
            <a:ext cx="6646460" cy="369332"/>
          </a:xfrm>
          <a:prstGeom prst="rect">
            <a:avLst/>
          </a:prstGeom>
          <a:noFill/>
        </p:spPr>
        <p:txBody>
          <a:bodyPr wrap="square" rtlCol="0">
            <a:spAutoFit/>
          </a:bodyPr>
          <a:lstStyle/>
          <a:p>
            <a:r>
              <a:rPr lang="en-GB" dirty="0"/>
              <a:t>CIPD’s Labour Market Outlook Winter 2019-2020</a:t>
            </a:r>
          </a:p>
        </p:txBody>
      </p:sp>
    </p:spTree>
    <p:extLst>
      <p:ext uri="{BB962C8B-B14F-4D97-AF65-F5344CB8AC3E}">
        <p14:creationId xmlns:p14="http://schemas.microsoft.com/office/powerpoint/2010/main" val="24724932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5"/>
            <a:ext cx="10363200" cy="1015644"/>
          </a:xfrm>
        </p:spPr>
        <p:txBody>
          <a:bodyPr>
            <a:normAutofit/>
          </a:bodyPr>
          <a:lstStyle/>
          <a:p>
            <a:r>
              <a:rPr lang="en-GB" sz="3000" dirty="0"/>
              <a:t>LO3: Understand good practice in relation to organisational resourcing activities </a:t>
            </a:r>
          </a:p>
        </p:txBody>
      </p:sp>
      <p:sp>
        <p:nvSpPr>
          <p:cNvPr id="4" name="Slide Number Placeholder 3"/>
          <p:cNvSpPr>
            <a:spLocks noGrp="1"/>
          </p:cNvSpPr>
          <p:nvPr>
            <p:ph type="sldNum" sz="quarter" idx="12"/>
          </p:nvPr>
        </p:nvSpPr>
        <p:spPr/>
        <p:txBody>
          <a:bodyPr/>
          <a:lstStyle/>
          <a:p>
            <a:fld id="{AC82685A-BD3A-4230-8D85-804689F67293}" type="slidenum">
              <a:rPr lang="en-GB" smtClean="0"/>
              <a:t>35</a:t>
            </a:fld>
            <a:endParaRPr lang="en-GB"/>
          </a:p>
        </p:txBody>
      </p:sp>
    </p:spTree>
    <p:extLst>
      <p:ext uri="{BB962C8B-B14F-4D97-AF65-F5344CB8AC3E}">
        <p14:creationId xmlns:p14="http://schemas.microsoft.com/office/powerpoint/2010/main" val="32211870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7CA6A1D7-520B-4706-BBAD-DC483C09CCC2}"/>
              </a:ext>
            </a:extLst>
          </p:cNvPr>
          <p:cNvSpPr/>
          <p:nvPr/>
        </p:nvSpPr>
        <p:spPr>
          <a:xfrm>
            <a:off x="5758954" y="4993621"/>
            <a:ext cx="603992" cy="181385"/>
          </a:xfrm>
          <a:custGeom>
            <a:avLst/>
            <a:gdLst/>
            <a:ahLst/>
            <a:cxnLst/>
            <a:rect l="0" t="0" r="0" b="0"/>
            <a:pathLst>
              <a:path>
                <a:moveTo>
                  <a:pt x="45720" y="0"/>
                </a:moveTo>
                <a:lnTo>
                  <a:pt x="45720" y="24926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 name="Title 1">
            <a:extLst>
              <a:ext uri="{FF2B5EF4-FFF2-40B4-BE49-F238E27FC236}">
                <a16:creationId xmlns:a16="http://schemas.microsoft.com/office/drawing/2014/main" id="{6553C21F-DC02-41B2-A32D-1A8047DEDBFB}"/>
              </a:ext>
            </a:extLst>
          </p:cNvPr>
          <p:cNvSpPr>
            <a:spLocks noGrp="1"/>
          </p:cNvSpPr>
          <p:nvPr>
            <p:ph type="title"/>
          </p:nvPr>
        </p:nvSpPr>
        <p:spPr>
          <a:xfrm>
            <a:off x="222184" y="3120294"/>
            <a:ext cx="4263082" cy="2344359"/>
          </a:xfrm>
        </p:spPr>
        <p:txBody>
          <a:bodyPr>
            <a:normAutofit/>
          </a:bodyPr>
          <a:lstStyle/>
          <a:p>
            <a:r>
              <a:rPr lang="en-GB" sz="3200" b="1" dirty="0"/>
              <a:t>Good Practice </a:t>
            </a:r>
            <a:br>
              <a:rPr lang="en-GB" sz="3200" b="1" dirty="0"/>
            </a:br>
            <a:r>
              <a:rPr lang="en-GB" sz="3200" b="1" dirty="0"/>
              <a:t>Recruitment and </a:t>
            </a:r>
            <a:br>
              <a:rPr lang="en-GB" sz="3200" b="1" dirty="0"/>
            </a:br>
            <a:r>
              <a:rPr lang="en-GB" sz="3200" b="1" dirty="0"/>
              <a:t>Selection Model</a:t>
            </a:r>
          </a:p>
        </p:txBody>
      </p:sp>
      <p:sp>
        <p:nvSpPr>
          <p:cNvPr id="4" name="Slide Number Placeholder 3">
            <a:extLst>
              <a:ext uri="{FF2B5EF4-FFF2-40B4-BE49-F238E27FC236}">
                <a16:creationId xmlns:a16="http://schemas.microsoft.com/office/drawing/2014/main" id="{2070F72E-6992-41E7-8B88-066E82B0428E}"/>
              </a:ext>
            </a:extLst>
          </p:cNvPr>
          <p:cNvSpPr>
            <a:spLocks noGrp="1"/>
          </p:cNvSpPr>
          <p:nvPr>
            <p:ph type="sldNum" sz="quarter" idx="12"/>
          </p:nvPr>
        </p:nvSpPr>
        <p:spPr/>
        <p:txBody>
          <a:bodyPr/>
          <a:lstStyle/>
          <a:p>
            <a:fld id="{AC82685A-BD3A-4230-8D85-804689F67293}" type="slidenum">
              <a:rPr lang="en-GB" smtClean="0"/>
              <a:t>36</a:t>
            </a:fld>
            <a:endParaRPr lang="en-GB"/>
          </a:p>
        </p:txBody>
      </p:sp>
      <p:grpSp>
        <p:nvGrpSpPr>
          <p:cNvPr id="9" name="Group 8">
            <a:extLst>
              <a:ext uri="{FF2B5EF4-FFF2-40B4-BE49-F238E27FC236}">
                <a16:creationId xmlns:a16="http://schemas.microsoft.com/office/drawing/2014/main" id="{354970A8-636E-4E28-84F6-AB30B682E6A3}"/>
              </a:ext>
            </a:extLst>
          </p:cNvPr>
          <p:cNvGrpSpPr/>
          <p:nvPr/>
        </p:nvGrpSpPr>
        <p:grpSpPr>
          <a:xfrm>
            <a:off x="2170375" y="85391"/>
            <a:ext cx="7851250" cy="5426351"/>
            <a:chOff x="4487663" y="1143887"/>
            <a:chExt cx="4376816" cy="5248011"/>
          </a:xfrm>
        </p:grpSpPr>
        <p:sp>
          <p:nvSpPr>
            <p:cNvPr id="11" name="Freeform: Shape 10">
              <a:extLst>
                <a:ext uri="{FF2B5EF4-FFF2-40B4-BE49-F238E27FC236}">
                  <a16:creationId xmlns:a16="http://schemas.microsoft.com/office/drawing/2014/main" id="{F8BC665E-D7B5-45B5-B7F9-6D1E6300A913}"/>
                </a:ext>
              </a:extLst>
            </p:cNvPr>
            <p:cNvSpPr/>
            <p:nvPr/>
          </p:nvSpPr>
          <p:spPr>
            <a:xfrm>
              <a:off x="6722673" y="4062194"/>
              <a:ext cx="91440" cy="249262"/>
            </a:xfrm>
            <a:custGeom>
              <a:avLst/>
              <a:gdLst/>
              <a:ahLst/>
              <a:cxnLst/>
              <a:rect l="0" t="0" r="0" b="0"/>
              <a:pathLst>
                <a:path>
                  <a:moveTo>
                    <a:pt x="45720" y="0"/>
                  </a:moveTo>
                  <a:lnTo>
                    <a:pt x="45720" y="249262"/>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2" name="Freeform: Shape 11">
              <a:extLst>
                <a:ext uri="{FF2B5EF4-FFF2-40B4-BE49-F238E27FC236}">
                  <a16:creationId xmlns:a16="http://schemas.microsoft.com/office/drawing/2014/main" id="{7A09B3E8-A318-410D-8D40-B3F0C02EE7B1}"/>
                </a:ext>
              </a:extLst>
            </p:cNvPr>
            <p:cNvSpPr/>
            <p:nvPr/>
          </p:nvSpPr>
          <p:spPr>
            <a:xfrm>
              <a:off x="6717930" y="4840832"/>
              <a:ext cx="91440" cy="249262"/>
            </a:xfrm>
            <a:custGeom>
              <a:avLst/>
              <a:gdLst/>
              <a:ahLst/>
              <a:cxnLst/>
              <a:rect l="0" t="0" r="0" b="0"/>
              <a:pathLst>
                <a:path>
                  <a:moveTo>
                    <a:pt x="45720" y="0"/>
                  </a:moveTo>
                  <a:lnTo>
                    <a:pt x="45720" y="249262"/>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4" name="Freeform: Shape 13">
              <a:extLst>
                <a:ext uri="{FF2B5EF4-FFF2-40B4-BE49-F238E27FC236}">
                  <a16:creationId xmlns:a16="http://schemas.microsoft.com/office/drawing/2014/main" id="{F2789D9F-6937-414A-9D38-42F753F8459A}"/>
                </a:ext>
              </a:extLst>
            </p:cNvPr>
            <p:cNvSpPr/>
            <p:nvPr/>
          </p:nvSpPr>
          <p:spPr>
            <a:xfrm>
              <a:off x="8270997" y="2009783"/>
              <a:ext cx="91440" cy="249262"/>
            </a:xfrm>
            <a:custGeom>
              <a:avLst/>
              <a:gdLst/>
              <a:ahLst/>
              <a:cxnLst/>
              <a:rect l="0" t="0" r="0" b="0"/>
              <a:pathLst>
                <a:path>
                  <a:moveTo>
                    <a:pt x="45720" y="0"/>
                  </a:moveTo>
                  <a:lnTo>
                    <a:pt x="45720" y="24926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id="{3CB33671-85A0-4311-9C38-31342146EE8A}"/>
                </a:ext>
              </a:extLst>
            </p:cNvPr>
            <p:cNvSpPr/>
            <p:nvPr/>
          </p:nvSpPr>
          <p:spPr>
            <a:xfrm>
              <a:off x="5080372" y="2134414"/>
              <a:ext cx="178044" cy="546003"/>
            </a:xfrm>
            <a:custGeom>
              <a:avLst/>
              <a:gdLst/>
              <a:ahLst/>
              <a:cxnLst/>
              <a:rect l="0" t="0" r="0" b="0"/>
              <a:pathLst>
                <a:path>
                  <a:moveTo>
                    <a:pt x="0" y="0"/>
                  </a:moveTo>
                  <a:lnTo>
                    <a:pt x="0" y="546003"/>
                  </a:lnTo>
                  <a:lnTo>
                    <a:pt x="178044" y="546003"/>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6" name="Freeform: Shape 15">
              <a:extLst>
                <a:ext uri="{FF2B5EF4-FFF2-40B4-BE49-F238E27FC236}">
                  <a16:creationId xmlns:a16="http://schemas.microsoft.com/office/drawing/2014/main" id="{4B3B22E8-1A19-41B7-8F7D-6A2DBD58CBB8}"/>
                </a:ext>
              </a:extLst>
            </p:cNvPr>
            <p:cNvSpPr/>
            <p:nvPr/>
          </p:nvSpPr>
          <p:spPr>
            <a:xfrm>
              <a:off x="5035425" y="1633930"/>
              <a:ext cx="91440" cy="249262"/>
            </a:xfrm>
            <a:custGeom>
              <a:avLst/>
              <a:gdLst/>
              <a:ahLst/>
              <a:cxnLst/>
              <a:rect l="0" t="0" r="0" b="0"/>
              <a:pathLst>
                <a:path>
                  <a:moveTo>
                    <a:pt x="45720" y="0"/>
                  </a:moveTo>
                  <a:lnTo>
                    <a:pt x="45720" y="24926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7" name="Freeform: Shape 16">
              <a:extLst>
                <a:ext uri="{FF2B5EF4-FFF2-40B4-BE49-F238E27FC236}">
                  <a16:creationId xmlns:a16="http://schemas.microsoft.com/office/drawing/2014/main" id="{CD307A49-9486-44C7-A868-3177643BB6CD}"/>
                </a:ext>
              </a:extLst>
            </p:cNvPr>
            <p:cNvSpPr/>
            <p:nvPr/>
          </p:nvSpPr>
          <p:spPr>
            <a:xfrm>
              <a:off x="4487663" y="1143887"/>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Job Analysis</a:t>
              </a:r>
            </a:p>
          </p:txBody>
        </p:sp>
        <p:sp>
          <p:nvSpPr>
            <p:cNvPr id="18" name="Freeform: Shape 17">
              <a:extLst>
                <a:ext uri="{FF2B5EF4-FFF2-40B4-BE49-F238E27FC236}">
                  <a16:creationId xmlns:a16="http://schemas.microsoft.com/office/drawing/2014/main" id="{5C6A7CA1-5CF4-410A-96C1-D247E0AF80B9}"/>
                </a:ext>
              </a:extLst>
            </p:cNvPr>
            <p:cNvSpPr/>
            <p:nvPr/>
          </p:nvSpPr>
          <p:spPr>
            <a:xfrm>
              <a:off x="4487663" y="1886588"/>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Job Description</a:t>
              </a:r>
            </a:p>
          </p:txBody>
        </p:sp>
        <p:sp>
          <p:nvSpPr>
            <p:cNvPr id="19" name="Freeform: Shape 18">
              <a:extLst>
                <a:ext uri="{FF2B5EF4-FFF2-40B4-BE49-F238E27FC236}">
                  <a16:creationId xmlns:a16="http://schemas.microsoft.com/office/drawing/2014/main" id="{DA6FB39A-10E1-49D4-A973-C02565499D0D}"/>
                </a:ext>
              </a:extLst>
            </p:cNvPr>
            <p:cNvSpPr/>
            <p:nvPr/>
          </p:nvSpPr>
          <p:spPr>
            <a:xfrm>
              <a:off x="4487663" y="2631502"/>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Person Specification</a:t>
              </a:r>
            </a:p>
          </p:txBody>
        </p:sp>
        <p:sp>
          <p:nvSpPr>
            <p:cNvPr id="20" name="Freeform: Shape 19">
              <a:extLst>
                <a:ext uri="{FF2B5EF4-FFF2-40B4-BE49-F238E27FC236}">
                  <a16:creationId xmlns:a16="http://schemas.microsoft.com/office/drawing/2014/main" id="{A43DE94A-120C-4B52-9FC1-4548C28A7586}"/>
                </a:ext>
              </a:extLst>
            </p:cNvPr>
            <p:cNvSpPr/>
            <p:nvPr/>
          </p:nvSpPr>
          <p:spPr>
            <a:xfrm>
              <a:off x="7677515" y="1461820"/>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Competency Analysis</a:t>
              </a:r>
            </a:p>
          </p:txBody>
        </p:sp>
        <p:sp>
          <p:nvSpPr>
            <p:cNvPr id="21" name="Freeform: Shape 20">
              <a:extLst>
                <a:ext uri="{FF2B5EF4-FFF2-40B4-BE49-F238E27FC236}">
                  <a16:creationId xmlns:a16="http://schemas.microsoft.com/office/drawing/2014/main" id="{CC54E700-17B0-4A44-876B-7B96E9CEFFCE}"/>
                </a:ext>
              </a:extLst>
            </p:cNvPr>
            <p:cNvSpPr/>
            <p:nvPr/>
          </p:nvSpPr>
          <p:spPr>
            <a:xfrm>
              <a:off x="7677515" y="2259045"/>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Competency Framework</a:t>
              </a:r>
            </a:p>
          </p:txBody>
        </p:sp>
        <p:sp>
          <p:nvSpPr>
            <p:cNvPr id="22" name="Freeform: Shape 21">
              <a:extLst>
                <a:ext uri="{FF2B5EF4-FFF2-40B4-BE49-F238E27FC236}">
                  <a16:creationId xmlns:a16="http://schemas.microsoft.com/office/drawing/2014/main" id="{531FB4C3-25E9-42EC-8271-C05A99CCBBE2}"/>
                </a:ext>
              </a:extLst>
            </p:cNvPr>
            <p:cNvSpPr/>
            <p:nvPr/>
          </p:nvSpPr>
          <p:spPr>
            <a:xfrm>
              <a:off x="6174911" y="3532818"/>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Recruitment</a:t>
              </a:r>
            </a:p>
          </p:txBody>
        </p:sp>
        <p:sp>
          <p:nvSpPr>
            <p:cNvPr id="23" name="Freeform: Shape 22">
              <a:extLst>
                <a:ext uri="{FF2B5EF4-FFF2-40B4-BE49-F238E27FC236}">
                  <a16:creationId xmlns:a16="http://schemas.microsoft.com/office/drawing/2014/main" id="{920B8045-0965-4AD5-B813-12478DC7A6B7}"/>
                </a:ext>
              </a:extLst>
            </p:cNvPr>
            <p:cNvSpPr/>
            <p:nvPr/>
          </p:nvSpPr>
          <p:spPr>
            <a:xfrm>
              <a:off x="6174911" y="4261906"/>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Selection</a:t>
              </a:r>
            </a:p>
          </p:txBody>
        </p:sp>
        <p:sp>
          <p:nvSpPr>
            <p:cNvPr id="24" name="Freeform: Shape 23">
              <a:extLst>
                <a:ext uri="{FF2B5EF4-FFF2-40B4-BE49-F238E27FC236}">
                  <a16:creationId xmlns:a16="http://schemas.microsoft.com/office/drawing/2014/main" id="{4B39781A-8912-460B-ACAA-87B5C7D01BA6}"/>
                </a:ext>
              </a:extLst>
            </p:cNvPr>
            <p:cNvSpPr/>
            <p:nvPr/>
          </p:nvSpPr>
          <p:spPr>
            <a:xfrm>
              <a:off x="6138586" y="5025988"/>
              <a:ext cx="1286889"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Appointment</a:t>
              </a:r>
            </a:p>
          </p:txBody>
        </p:sp>
        <p:sp>
          <p:nvSpPr>
            <p:cNvPr id="25" name="Freeform: Shape 24">
              <a:extLst>
                <a:ext uri="{FF2B5EF4-FFF2-40B4-BE49-F238E27FC236}">
                  <a16:creationId xmlns:a16="http://schemas.microsoft.com/office/drawing/2014/main" id="{097E35EE-FE56-4141-8636-0D88594CCF0F}"/>
                </a:ext>
              </a:extLst>
            </p:cNvPr>
            <p:cNvSpPr/>
            <p:nvPr/>
          </p:nvSpPr>
          <p:spPr>
            <a:xfrm>
              <a:off x="6162249" y="5798416"/>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Induction</a:t>
              </a:r>
            </a:p>
          </p:txBody>
        </p:sp>
      </p:grpSp>
      <p:cxnSp>
        <p:nvCxnSpPr>
          <p:cNvPr id="30" name="Connector: Elbow 29">
            <a:extLst>
              <a:ext uri="{FF2B5EF4-FFF2-40B4-BE49-F238E27FC236}">
                <a16:creationId xmlns:a16="http://schemas.microsoft.com/office/drawing/2014/main" id="{DA8E3FD8-F3E8-4967-9F59-316220D101BD}"/>
              </a:ext>
            </a:extLst>
          </p:cNvPr>
          <p:cNvCxnSpPr/>
          <p:nvPr/>
        </p:nvCxnSpPr>
        <p:spPr>
          <a:xfrm>
            <a:off x="4148404" y="2078567"/>
            <a:ext cx="1421144" cy="720000"/>
          </a:xfrm>
          <a:prstGeom prst="bentConnector3">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34" name="Connector: Elbow 33">
            <a:extLst>
              <a:ext uri="{FF2B5EF4-FFF2-40B4-BE49-F238E27FC236}">
                <a16:creationId xmlns:a16="http://schemas.microsoft.com/office/drawing/2014/main" id="{FA3E02B8-761A-4586-8C82-7CF15EB1D9FB}"/>
              </a:ext>
            </a:extLst>
          </p:cNvPr>
          <p:cNvCxnSpPr>
            <a:cxnSpLocks/>
          </p:cNvCxnSpPr>
          <p:nvPr/>
        </p:nvCxnSpPr>
        <p:spPr>
          <a:xfrm rot="10800000" flipV="1">
            <a:off x="6736053" y="1754810"/>
            <a:ext cx="1408495" cy="999763"/>
          </a:xfrm>
          <a:prstGeom prst="bentConnector3">
            <a:avLst/>
          </a:prstGeom>
          <a:ln w="28575"/>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7720DA31-4C44-444F-903D-AA77569B2C80}"/>
              </a:ext>
            </a:extLst>
          </p:cNvPr>
          <p:cNvSpPr txBox="1"/>
          <p:nvPr/>
        </p:nvSpPr>
        <p:spPr>
          <a:xfrm>
            <a:off x="9970709" y="5242883"/>
            <a:ext cx="1611691" cy="400110"/>
          </a:xfrm>
          <a:prstGeom prst="rect">
            <a:avLst/>
          </a:prstGeom>
          <a:noFill/>
        </p:spPr>
        <p:txBody>
          <a:bodyPr wrap="square" rtlCol="0">
            <a:spAutoFit/>
          </a:bodyPr>
          <a:lstStyle/>
          <a:p>
            <a:r>
              <a:rPr lang="en-GB" sz="2000" dirty="0"/>
              <a:t>Taylor (2019)</a:t>
            </a:r>
          </a:p>
        </p:txBody>
      </p:sp>
      <p:sp>
        <p:nvSpPr>
          <p:cNvPr id="27" name="Freeform: Shape 26">
            <a:extLst>
              <a:ext uri="{FF2B5EF4-FFF2-40B4-BE49-F238E27FC236}">
                <a16:creationId xmlns:a16="http://schemas.microsoft.com/office/drawing/2014/main" id="{DA3A65E0-15A1-461E-9E55-8C5CAD106D86}"/>
              </a:ext>
            </a:extLst>
          </p:cNvPr>
          <p:cNvSpPr/>
          <p:nvPr/>
        </p:nvSpPr>
        <p:spPr>
          <a:xfrm>
            <a:off x="6207276" y="4688123"/>
            <a:ext cx="164028" cy="257733"/>
          </a:xfrm>
          <a:custGeom>
            <a:avLst/>
            <a:gdLst/>
            <a:ahLst/>
            <a:cxnLst/>
            <a:rect l="0" t="0" r="0" b="0"/>
            <a:pathLst>
              <a:path>
                <a:moveTo>
                  <a:pt x="45720" y="0"/>
                </a:moveTo>
                <a:lnTo>
                  <a:pt x="45720" y="249262"/>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Tree>
    <p:extLst>
      <p:ext uri="{BB962C8B-B14F-4D97-AF65-F5344CB8AC3E}">
        <p14:creationId xmlns:p14="http://schemas.microsoft.com/office/powerpoint/2010/main" val="19898835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899DA-6D71-4ECA-B275-05167022E1A0}"/>
              </a:ext>
            </a:extLst>
          </p:cNvPr>
          <p:cNvSpPr>
            <a:spLocks noGrp="1"/>
          </p:cNvSpPr>
          <p:nvPr>
            <p:ph type="title"/>
          </p:nvPr>
        </p:nvSpPr>
        <p:spPr/>
        <p:txBody>
          <a:bodyPr/>
          <a:lstStyle/>
          <a:p>
            <a:r>
              <a:rPr lang="en-GB" dirty="0"/>
              <a:t>Job Descriptions and Person Specifications</a:t>
            </a:r>
          </a:p>
        </p:txBody>
      </p:sp>
      <p:sp>
        <p:nvSpPr>
          <p:cNvPr id="3" name="Content Placeholder 2">
            <a:extLst>
              <a:ext uri="{FF2B5EF4-FFF2-40B4-BE49-F238E27FC236}">
                <a16:creationId xmlns:a16="http://schemas.microsoft.com/office/drawing/2014/main" id="{35BD79C6-F915-4AA5-8FED-F8811C63CFC5}"/>
              </a:ext>
            </a:extLst>
          </p:cNvPr>
          <p:cNvSpPr>
            <a:spLocks noGrp="1"/>
          </p:cNvSpPr>
          <p:nvPr>
            <p:ph idx="1"/>
          </p:nvPr>
        </p:nvSpPr>
        <p:spPr/>
        <p:txBody>
          <a:bodyPr>
            <a:normAutofit lnSpcReduction="10000"/>
          </a:bodyPr>
          <a:lstStyle/>
          <a:p>
            <a:pPr>
              <a:buFont typeface="Wingdings" panose="05000000000000000000" pitchFamily="2" charset="2"/>
              <a:buChar char="Ø"/>
            </a:pPr>
            <a:r>
              <a:rPr lang="en-GB" dirty="0"/>
              <a:t>Detail what the job involves and the attributes needed</a:t>
            </a:r>
          </a:p>
          <a:p>
            <a:pPr>
              <a:buFont typeface="Wingdings" panose="05000000000000000000" pitchFamily="2" charset="2"/>
              <a:buChar char="Ø"/>
            </a:pPr>
            <a:r>
              <a:rPr lang="en-GB" dirty="0"/>
              <a:t>Are used to write a job advertisement</a:t>
            </a:r>
          </a:p>
          <a:p>
            <a:pPr>
              <a:buFont typeface="Wingdings" panose="05000000000000000000" pitchFamily="2" charset="2"/>
              <a:buChar char="Ø"/>
            </a:pPr>
            <a:r>
              <a:rPr lang="en-GB" dirty="0"/>
              <a:t>Used by recruitment agencies </a:t>
            </a:r>
          </a:p>
          <a:p>
            <a:pPr>
              <a:buFont typeface="Wingdings" panose="05000000000000000000" pitchFamily="2" charset="2"/>
              <a:buChar char="Ø"/>
            </a:pPr>
            <a:r>
              <a:rPr lang="en-GB" dirty="0"/>
              <a:t>Seen by perspective candidates</a:t>
            </a:r>
          </a:p>
          <a:p>
            <a:pPr>
              <a:buFont typeface="Wingdings" panose="05000000000000000000" pitchFamily="2" charset="2"/>
              <a:buChar char="Ø"/>
            </a:pPr>
            <a:r>
              <a:rPr lang="en-GB" dirty="0"/>
              <a:t>Produce a criteria for shortlisting</a:t>
            </a:r>
          </a:p>
          <a:p>
            <a:pPr>
              <a:buFont typeface="Wingdings" panose="05000000000000000000" pitchFamily="2" charset="2"/>
              <a:buChar char="Ø"/>
            </a:pPr>
            <a:r>
              <a:rPr lang="en-GB" dirty="0"/>
              <a:t>Ensures best fit, matching abilities and attributes to requirements</a:t>
            </a:r>
          </a:p>
          <a:p>
            <a:endParaRPr lang="en-GB" dirty="0"/>
          </a:p>
        </p:txBody>
      </p:sp>
    </p:spTree>
    <p:extLst>
      <p:ext uri="{BB962C8B-B14F-4D97-AF65-F5344CB8AC3E}">
        <p14:creationId xmlns:p14="http://schemas.microsoft.com/office/powerpoint/2010/main" val="2781928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151900F-966F-409B-9121-4763BFD889BA}"/>
              </a:ext>
            </a:extLst>
          </p:cNvPr>
          <p:cNvSpPr>
            <a:spLocks noGrp="1"/>
          </p:cNvSpPr>
          <p:nvPr>
            <p:ph type="title"/>
          </p:nvPr>
        </p:nvSpPr>
        <p:spPr/>
        <p:txBody>
          <a:bodyPr/>
          <a:lstStyle/>
          <a:p>
            <a:r>
              <a:rPr lang="en-GB" dirty="0"/>
              <a:t>Competency Frameworks</a:t>
            </a:r>
          </a:p>
        </p:txBody>
      </p:sp>
      <p:sp>
        <p:nvSpPr>
          <p:cNvPr id="4" name="Content Placeholder 3">
            <a:extLst>
              <a:ext uri="{FF2B5EF4-FFF2-40B4-BE49-F238E27FC236}">
                <a16:creationId xmlns:a16="http://schemas.microsoft.com/office/drawing/2014/main" id="{B27294F0-E82E-460C-9561-F07A01D3642E}"/>
              </a:ext>
            </a:extLst>
          </p:cNvPr>
          <p:cNvSpPr>
            <a:spLocks noGrp="1"/>
          </p:cNvSpPr>
          <p:nvPr>
            <p:ph idx="1"/>
          </p:nvPr>
        </p:nvSpPr>
        <p:spPr/>
        <p:txBody>
          <a:bodyPr>
            <a:normAutofit lnSpcReduction="10000"/>
          </a:bodyPr>
          <a:lstStyle/>
          <a:p>
            <a:pPr>
              <a:buFont typeface="Wingdings" panose="05000000000000000000" pitchFamily="2" charset="2"/>
              <a:buChar char="Ø"/>
            </a:pPr>
            <a:r>
              <a:rPr lang="en-GB" dirty="0"/>
              <a:t>Alternative approach, or to be used alongside job analysis</a:t>
            </a:r>
          </a:p>
          <a:p>
            <a:pPr>
              <a:buFont typeface="Wingdings" panose="05000000000000000000" pitchFamily="2" charset="2"/>
              <a:buChar char="Ø"/>
            </a:pPr>
            <a:r>
              <a:rPr lang="en-GB" dirty="0"/>
              <a:t>Analysis of people and the attributes they have</a:t>
            </a:r>
          </a:p>
          <a:p>
            <a:pPr>
              <a:buFont typeface="Wingdings" panose="05000000000000000000" pitchFamily="2" charset="2"/>
              <a:buChar char="Ø"/>
            </a:pPr>
            <a:r>
              <a:rPr lang="en-GB" dirty="0"/>
              <a:t>Can be generic to the organisation rather than a job</a:t>
            </a:r>
          </a:p>
          <a:p>
            <a:pPr>
              <a:buFont typeface="Wingdings" panose="05000000000000000000" pitchFamily="2" charset="2"/>
              <a:buChar char="Ø"/>
            </a:pPr>
            <a:r>
              <a:rPr lang="en-GB" dirty="0"/>
              <a:t>Creates a profile of superior performers</a:t>
            </a:r>
          </a:p>
          <a:p>
            <a:pPr>
              <a:buFont typeface="Wingdings" panose="05000000000000000000" pitchFamily="2" charset="2"/>
              <a:buChar char="Ø"/>
            </a:pPr>
            <a:r>
              <a:rPr lang="en-GB" dirty="0"/>
              <a:t>Recruit based on key characteristics/desired competencies</a:t>
            </a:r>
          </a:p>
          <a:p>
            <a:pPr>
              <a:buFont typeface="Wingdings" panose="05000000000000000000" pitchFamily="2" charset="2"/>
              <a:buChar char="Ø"/>
            </a:pPr>
            <a:r>
              <a:rPr lang="en-GB" dirty="0"/>
              <a:t>Link to core values of the organisation</a:t>
            </a:r>
          </a:p>
          <a:p>
            <a:pPr>
              <a:buFont typeface="Wingdings" panose="05000000000000000000" pitchFamily="2" charset="2"/>
              <a:buChar char="Ø"/>
            </a:pPr>
            <a:r>
              <a:rPr lang="en-GB" dirty="0"/>
              <a:t>Used by agencies, in job adverts and for shortlisting </a:t>
            </a:r>
          </a:p>
          <a:p>
            <a:endParaRPr lang="en-GB" dirty="0"/>
          </a:p>
          <a:p>
            <a:endParaRPr lang="en-GB" dirty="0"/>
          </a:p>
          <a:p>
            <a:endParaRPr lang="en-GB" dirty="0"/>
          </a:p>
        </p:txBody>
      </p:sp>
    </p:spTree>
    <p:extLst>
      <p:ext uri="{BB962C8B-B14F-4D97-AF65-F5344CB8AC3E}">
        <p14:creationId xmlns:p14="http://schemas.microsoft.com/office/powerpoint/2010/main" val="163148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Effect transition="in" filter="fade">
                                      <p:cBhvr>
                                        <p:cTn id="49" dur="1000"/>
                                        <p:tgtEl>
                                          <p:spTgt spid="4">
                                            <p:txEl>
                                              <p:pRg st="6" end="6"/>
                                            </p:txEl>
                                          </p:spTgt>
                                        </p:tgtEl>
                                      </p:cBhvr>
                                    </p:animEffect>
                                    <p:anim calcmode="lin" valueType="num">
                                      <p:cBhvr>
                                        <p:cTn id="5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39</a:t>
            </a:fld>
            <a:endParaRPr lang="en-GB"/>
          </a:p>
        </p:txBody>
      </p:sp>
      <p:grpSp>
        <p:nvGrpSpPr>
          <p:cNvPr id="2" name="Group 1">
            <a:extLst>
              <a:ext uri="{FF2B5EF4-FFF2-40B4-BE49-F238E27FC236}">
                <a16:creationId xmlns:a16="http://schemas.microsoft.com/office/drawing/2014/main" id="{31E6AB6A-05B4-4BD5-BA97-69710276064E}"/>
              </a:ext>
            </a:extLst>
          </p:cNvPr>
          <p:cNvGrpSpPr/>
          <p:nvPr/>
        </p:nvGrpSpPr>
        <p:grpSpPr>
          <a:xfrm>
            <a:off x="609599" y="774783"/>
            <a:ext cx="10972801" cy="3916363"/>
            <a:chOff x="609599" y="774783"/>
            <a:chExt cx="10972801" cy="3916363"/>
          </a:xfrm>
        </p:grpSpPr>
        <p:sp>
          <p:nvSpPr>
            <p:cNvPr id="3" name="Freeform: Shape 2">
              <a:extLst>
                <a:ext uri="{FF2B5EF4-FFF2-40B4-BE49-F238E27FC236}">
                  <a16:creationId xmlns:a16="http://schemas.microsoft.com/office/drawing/2014/main" id="{E7974203-D00F-4E80-9972-0C95FE3967BB}"/>
                </a:ext>
              </a:extLst>
            </p:cNvPr>
            <p:cNvSpPr/>
            <p:nvPr/>
          </p:nvSpPr>
          <p:spPr>
            <a:xfrm rot="21600000">
              <a:off x="609599" y="774783"/>
              <a:ext cx="5486401" cy="1958182"/>
            </a:xfrm>
            <a:custGeom>
              <a:avLst/>
              <a:gdLst>
                <a:gd name="connsiteX0" fmla="*/ 0 w 1958181"/>
                <a:gd name="connsiteY0" fmla="*/ 0 h 5486400"/>
                <a:gd name="connsiteX1" fmla="*/ 1631811 w 1958181"/>
                <a:gd name="connsiteY1" fmla="*/ 0 h 5486400"/>
                <a:gd name="connsiteX2" fmla="*/ 1958181 w 1958181"/>
                <a:gd name="connsiteY2" fmla="*/ 326370 h 5486400"/>
                <a:gd name="connsiteX3" fmla="*/ 1958181 w 1958181"/>
                <a:gd name="connsiteY3" fmla="*/ 5486400 h 5486400"/>
                <a:gd name="connsiteX4" fmla="*/ 0 w 1958181"/>
                <a:gd name="connsiteY4" fmla="*/ 5486400 h 5486400"/>
                <a:gd name="connsiteX5" fmla="*/ 0 w 1958181"/>
                <a:gd name="connsiteY5"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8181" h="5486400">
                  <a:moveTo>
                    <a:pt x="0" y="5486399"/>
                  </a:moveTo>
                  <a:lnTo>
                    <a:pt x="0" y="914419"/>
                  </a:lnTo>
                  <a:cubicBezTo>
                    <a:pt x="0" y="409401"/>
                    <a:pt x="52153" y="1"/>
                    <a:pt x="116487" y="1"/>
                  </a:cubicBezTo>
                  <a:lnTo>
                    <a:pt x="1958181" y="1"/>
                  </a:lnTo>
                  <a:lnTo>
                    <a:pt x="1958181" y="5486399"/>
                  </a:lnTo>
                  <a:lnTo>
                    <a:pt x="0" y="548639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4912" tIns="184913" rIns="184913" bIns="674457" numCol="1" spcCol="1270" anchor="ctr" anchorCtr="0">
              <a:noAutofit/>
            </a:bodyPr>
            <a:lstStyle/>
            <a:p>
              <a:pPr marL="0" lvl="0" indent="0" algn="ctr" defTabSz="1155700">
                <a:lnSpc>
                  <a:spcPct val="90000"/>
                </a:lnSpc>
                <a:spcBef>
                  <a:spcPct val="0"/>
                </a:spcBef>
                <a:spcAft>
                  <a:spcPct val="35000"/>
                </a:spcAft>
                <a:buNone/>
              </a:pPr>
              <a:r>
                <a:rPr lang="en-GB" sz="2600" b="1" kern="1200" dirty="0"/>
                <a:t>Internal</a:t>
              </a:r>
              <a:r>
                <a:rPr lang="en-GB" sz="2600" kern="1200" dirty="0"/>
                <a:t> – promotions, transfers, job rotation, former staff</a:t>
              </a:r>
            </a:p>
          </p:txBody>
        </p:sp>
        <p:sp>
          <p:nvSpPr>
            <p:cNvPr id="5" name="Freeform: Shape 4">
              <a:extLst>
                <a:ext uri="{FF2B5EF4-FFF2-40B4-BE49-F238E27FC236}">
                  <a16:creationId xmlns:a16="http://schemas.microsoft.com/office/drawing/2014/main" id="{D417B447-0FB7-4685-BB2E-80C75A389240}"/>
                </a:ext>
              </a:extLst>
            </p:cNvPr>
            <p:cNvSpPr/>
            <p:nvPr/>
          </p:nvSpPr>
          <p:spPr>
            <a:xfrm>
              <a:off x="6096000" y="774783"/>
              <a:ext cx="5486400" cy="1958181"/>
            </a:xfrm>
            <a:custGeom>
              <a:avLst/>
              <a:gdLst>
                <a:gd name="connsiteX0" fmla="*/ 0 w 5486400"/>
                <a:gd name="connsiteY0" fmla="*/ 0 h 1958181"/>
                <a:gd name="connsiteX1" fmla="*/ 5160030 w 5486400"/>
                <a:gd name="connsiteY1" fmla="*/ 0 h 1958181"/>
                <a:gd name="connsiteX2" fmla="*/ 5486400 w 5486400"/>
                <a:gd name="connsiteY2" fmla="*/ 326370 h 1958181"/>
                <a:gd name="connsiteX3" fmla="*/ 5486400 w 5486400"/>
                <a:gd name="connsiteY3" fmla="*/ 1958181 h 1958181"/>
                <a:gd name="connsiteX4" fmla="*/ 0 w 5486400"/>
                <a:gd name="connsiteY4" fmla="*/ 1958181 h 1958181"/>
                <a:gd name="connsiteX5" fmla="*/ 0 w 5486400"/>
                <a:gd name="connsiteY5" fmla="*/ 0 h 195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6400" h="1958181">
                  <a:moveTo>
                    <a:pt x="0" y="0"/>
                  </a:moveTo>
                  <a:lnTo>
                    <a:pt x="5160030" y="0"/>
                  </a:lnTo>
                  <a:cubicBezTo>
                    <a:pt x="5340279" y="0"/>
                    <a:pt x="5486400" y="146121"/>
                    <a:pt x="5486400" y="326370"/>
                  </a:cubicBezTo>
                  <a:lnTo>
                    <a:pt x="5486400" y="1958181"/>
                  </a:lnTo>
                  <a:lnTo>
                    <a:pt x="0" y="19581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4912" tIns="184912" rIns="184912" bIns="674457" numCol="1" spcCol="1270" anchor="ctr" anchorCtr="0">
              <a:noAutofit/>
            </a:bodyPr>
            <a:lstStyle/>
            <a:p>
              <a:pPr marL="0" lvl="0" indent="0" algn="ctr" defTabSz="1155700">
                <a:lnSpc>
                  <a:spcPct val="90000"/>
                </a:lnSpc>
                <a:spcBef>
                  <a:spcPct val="0"/>
                </a:spcBef>
                <a:spcAft>
                  <a:spcPct val="35000"/>
                </a:spcAft>
                <a:buNone/>
              </a:pPr>
              <a:endParaRPr lang="en-GB" sz="2600" b="1" kern="1200" dirty="0"/>
            </a:p>
            <a:p>
              <a:pPr marL="0" lvl="0" indent="0" algn="ctr" defTabSz="1155700">
                <a:lnSpc>
                  <a:spcPct val="90000"/>
                </a:lnSpc>
                <a:spcBef>
                  <a:spcPct val="0"/>
                </a:spcBef>
                <a:spcAft>
                  <a:spcPct val="35000"/>
                </a:spcAft>
                <a:buNone/>
              </a:pPr>
              <a:r>
                <a:rPr lang="en-GB" sz="2600" b="1" kern="1200" dirty="0"/>
                <a:t>Specialist Expertise </a:t>
              </a:r>
              <a:r>
                <a:rPr lang="en-GB" sz="2600" kern="1200" dirty="0"/>
                <a:t>– </a:t>
              </a:r>
              <a:r>
                <a:rPr lang="en-GB" sz="2600" kern="1200" dirty="0" err="1"/>
                <a:t>Headhunters</a:t>
              </a:r>
              <a:r>
                <a:rPr lang="en-GB" sz="2600" kern="1200" dirty="0"/>
                <a:t>, employment agencies, professional contacts, graduate hiring </a:t>
              </a:r>
            </a:p>
          </p:txBody>
        </p:sp>
        <p:sp>
          <p:nvSpPr>
            <p:cNvPr id="6" name="Freeform: Shape 5">
              <a:extLst>
                <a:ext uri="{FF2B5EF4-FFF2-40B4-BE49-F238E27FC236}">
                  <a16:creationId xmlns:a16="http://schemas.microsoft.com/office/drawing/2014/main" id="{52783CB0-6D08-4CEE-92AD-3F47BDDEA0D2}"/>
                </a:ext>
              </a:extLst>
            </p:cNvPr>
            <p:cNvSpPr/>
            <p:nvPr/>
          </p:nvSpPr>
          <p:spPr>
            <a:xfrm rot="21600000">
              <a:off x="609600" y="2732963"/>
              <a:ext cx="5486401" cy="1958182"/>
            </a:xfrm>
            <a:custGeom>
              <a:avLst/>
              <a:gdLst>
                <a:gd name="connsiteX0" fmla="*/ 0 w 5486400"/>
                <a:gd name="connsiteY0" fmla="*/ 0 h 1958181"/>
                <a:gd name="connsiteX1" fmla="*/ 5160030 w 5486400"/>
                <a:gd name="connsiteY1" fmla="*/ 0 h 1958181"/>
                <a:gd name="connsiteX2" fmla="*/ 5486400 w 5486400"/>
                <a:gd name="connsiteY2" fmla="*/ 326370 h 1958181"/>
                <a:gd name="connsiteX3" fmla="*/ 5486400 w 5486400"/>
                <a:gd name="connsiteY3" fmla="*/ 1958181 h 1958181"/>
                <a:gd name="connsiteX4" fmla="*/ 0 w 5486400"/>
                <a:gd name="connsiteY4" fmla="*/ 1958181 h 1958181"/>
                <a:gd name="connsiteX5" fmla="*/ 0 w 5486400"/>
                <a:gd name="connsiteY5" fmla="*/ 0 h 195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6400" h="1958181">
                  <a:moveTo>
                    <a:pt x="5486400" y="1958180"/>
                  </a:moveTo>
                  <a:lnTo>
                    <a:pt x="326370" y="1958180"/>
                  </a:lnTo>
                  <a:cubicBezTo>
                    <a:pt x="146121" y="1958180"/>
                    <a:pt x="0" y="1812059"/>
                    <a:pt x="0" y="1631810"/>
                  </a:cubicBezTo>
                  <a:lnTo>
                    <a:pt x="0" y="1"/>
                  </a:lnTo>
                  <a:lnTo>
                    <a:pt x="5486400" y="1"/>
                  </a:lnTo>
                  <a:lnTo>
                    <a:pt x="5486400" y="195818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4911" tIns="674458" rIns="184913"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Media</a:t>
              </a:r>
              <a:r>
                <a:rPr lang="en-GB" sz="2600" kern="1200" dirty="0"/>
                <a:t> – Job boards, social media, direct mail, local radio, newspapers, professional journals</a:t>
              </a:r>
            </a:p>
          </p:txBody>
        </p:sp>
        <p:sp>
          <p:nvSpPr>
            <p:cNvPr id="8" name="Freeform: Shape 7">
              <a:extLst>
                <a:ext uri="{FF2B5EF4-FFF2-40B4-BE49-F238E27FC236}">
                  <a16:creationId xmlns:a16="http://schemas.microsoft.com/office/drawing/2014/main" id="{E10BBCE7-EC32-4DC5-A993-59D9DB0E6848}"/>
                </a:ext>
              </a:extLst>
            </p:cNvPr>
            <p:cNvSpPr/>
            <p:nvPr/>
          </p:nvSpPr>
          <p:spPr>
            <a:xfrm>
              <a:off x="6095999" y="2732964"/>
              <a:ext cx="5486401" cy="1958182"/>
            </a:xfrm>
            <a:custGeom>
              <a:avLst/>
              <a:gdLst>
                <a:gd name="connsiteX0" fmla="*/ 0 w 1958181"/>
                <a:gd name="connsiteY0" fmla="*/ 0 h 5486400"/>
                <a:gd name="connsiteX1" fmla="*/ 1631811 w 1958181"/>
                <a:gd name="connsiteY1" fmla="*/ 0 h 5486400"/>
                <a:gd name="connsiteX2" fmla="*/ 1958181 w 1958181"/>
                <a:gd name="connsiteY2" fmla="*/ 326370 h 5486400"/>
                <a:gd name="connsiteX3" fmla="*/ 1958181 w 1958181"/>
                <a:gd name="connsiteY3" fmla="*/ 5486400 h 5486400"/>
                <a:gd name="connsiteX4" fmla="*/ 0 w 1958181"/>
                <a:gd name="connsiteY4" fmla="*/ 5486400 h 5486400"/>
                <a:gd name="connsiteX5" fmla="*/ 0 w 1958181"/>
                <a:gd name="connsiteY5"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8181" h="5486400">
                  <a:moveTo>
                    <a:pt x="1958181" y="1"/>
                  </a:moveTo>
                  <a:lnTo>
                    <a:pt x="1958181" y="4571981"/>
                  </a:lnTo>
                  <a:cubicBezTo>
                    <a:pt x="1958181" y="5076999"/>
                    <a:pt x="1906028" y="5486399"/>
                    <a:pt x="1841694" y="5486399"/>
                  </a:cubicBezTo>
                  <a:lnTo>
                    <a:pt x="0" y="5486399"/>
                  </a:lnTo>
                  <a:lnTo>
                    <a:pt x="0" y="1"/>
                  </a:lnTo>
                  <a:lnTo>
                    <a:pt x="1958181"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4912" tIns="674457" rIns="184913" bIns="184913" numCol="1" spcCol="1270" anchor="ctr" anchorCtr="0">
              <a:noAutofit/>
            </a:bodyPr>
            <a:lstStyle/>
            <a:p>
              <a:pPr marL="0" lvl="0" indent="0" algn="ctr" defTabSz="1155700">
                <a:lnSpc>
                  <a:spcPct val="90000"/>
                </a:lnSpc>
                <a:spcBef>
                  <a:spcPct val="0"/>
                </a:spcBef>
                <a:spcAft>
                  <a:spcPct val="35000"/>
                </a:spcAft>
                <a:buNone/>
              </a:pPr>
              <a:r>
                <a:rPr lang="en-GB" sz="2600" b="1" kern="1200" dirty="0"/>
                <a:t>Educational Liaison </a:t>
              </a:r>
              <a:r>
                <a:rPr lang="en-GB" sz="2600" kern="1200" dirty="0"/>
                <a:t>– Careers fairs, advisors, student services </a:t>
              </a:r>
            </a:p>
          </p:txBody>
        </p:sp>
        <p:sp>
          <p:nvSpPr>
            <p:cNvPr id="9" name="Freeform: Shape 8">
              <a:extLst>
                <a:ext uri="{FF2B5EF4-FFF2-40B4-BE49-F238E27FC236}">
                  <a16:creationId xmlns:a16="http://schemas.microsoft.com/office/drawing/2014/main" id="{37D70CBF-FD2D-483E-BA8A-81C37361F70B}"/>
                </a:ext>
              </a:extLst>
            </p:cNvPr>
            <p:cNvSpPr/>
            <p:nvPr/>
          </p:nvSpPr>
          <p:spPr>
            <a:xfrm>
              <a:off x="4450080" y="2243419"/>
              <a:ext cx="3291840" cy="979090"/>
            </a:xfrm>
            <a:custGeom>
              <a:avLst/>
              <a:gdLst>
                <a:gd name="connsiteX0" fmla="*/ 0 w 3291840"/>
                <a:gd name="connsiteY0" fmla="*/ 163185 h 979090"/>
                <a:gd name="connsiteX1" fmla="*/ 163185 w 3291840"/>
                <a:gd name="connsiteY1" fmla="*/ 0 h 979090"/>
                <a:gd name="connsiteX2" fmla="*/ 3128655 w 3291840"/>
                <a:gd name="connsiteY2" fmla="*/ 0 h 979090"/>
                <a:gd name="connsiteX3" fmla="*/ 3291840 w 3291840"/>
                <a:gd name="connsiteY3" fmla="*/ 163185 h 979090"/>
                <a:gd name="connsiteX4" fmla="*/ 3291840 w 3291840"/>
                <a:gd name="connsiteY4" fmla="*/ 815905 h 979090"/>
                <a:gd name="connsiteX5" fmla="*/ 3128655 w 3291840"/>
                <a:gd name="connsiteY5" fmla="*/ 979090 h 979090"/>
                <a:gd name="connsiteX6" fmla="*/ 163185 w 3291840"/>
                <a:gd name="connsiteY6" fmla="*/ 979090 h 979090"/>
                <a:gd name="connsiteX7" fmla="*/ 0 w 3291840"/>
                <a:gd name="connsiteY7" fmla="*/ 815905 h 979090"/>
                <a:gd name="connsiteX8" fmla="*/ 0 w 3291840"/>
                <a:gd name="connsiteY8" fmla="*/ 163185 h 97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979090">
                  <a:moveTo>
                    <a:pt x="0" y="163185"/>
                  </a:moveTo>
                  <a:cubicBezTo>
                    <a:pt x="0" y="73060"/>
                    <a:pt x="73060" y="0"/>
                    <a:pt x="163185" y="0"/>
                  </a:cubicBezTo>
                  <a:lnTo>
                    <a:pt x="3128655" y="0"/>
                  </a:lnTo>
                  <a:cubicBezTo>
                    <a:pt x="3218780" y="0"/>
                    <a:pt x="3291840" y="73060"/>
                    <a:pt x="3291840" y="163185"/>
                  </a:cubicBezTo>
                  <a:lnTo>
                    <a:pt x="3291840" y="815905"/>
                  </a:lnTo>
                  <a:cubicBezTo>
                    <a:pt x="3291840" y="906030"/>
                    <a:pt x="3218780" y="979090"/>
                    <a:pt x="3128655" y="979090"/>
                  </a:cubicBezTo>
                  <a:lnTo>
                    <a:pt x="163185" y="979090"/>
                  </a:lnTo>
                  <a:cubicBezTo>
                    <a:pt x="73060" y="979090"/>
                    <a:pt x="0" y="906030"/>
                    <a:pt x="0" y="815905"/>
                  </a:cubicBezTo>
                  <a:lnTo>
                    <a:pt x="0" y="163185"/>
                  </a:lnTo>
                  <a:close/>
                </a:path>
              </a:pathLst>
            </a:cu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spcFirstLastPara="0" vert="horz" wrap="square" lIns="162095" tIns="162095" rIns="162095" bIns="162095" numCol="1" spcCol="1270" anchor="ctr" anchorCtr="0">
              <a:noAutofit/>
            </a:bodyPr>
            <a:lstStyle/>
            <a:p>
              <a:pPr marL="0" lvl="0" indent="0" algn="ctr" defTabSz="1333500">
                <a:lnSpc>
                  <a:spcPct val="90000"/>
                </a:lnSpc>
                <a:spcBef>
                  <a:spcPct val="0"/>
                </a:spcBef>
                <a:spcAft>
                  <a:spcPct val="35000"/>
                </a:spcAft>
                <a:buNone/>
              </a:pPr>
              <a:r>
                <a:rPr lang="en-GB" sz="3000" kern="1200" dirty="0"/>
                <a:t>Methods of Recruitment</a:t>
              </a:r>
            </a:p>
          </p:txBody>
        </p:sp>
      </p:grpSp>
      <p:sp>
        <p:nvSpPr>
          <p:cNvPr id="10" name="TextBox 9">
            <a:extLst>
              <a:ext uri="{FF2B5EF4-FFF2-40B4-BE49-F238E27FC236}">
                <a16:creationId xmlns:a16="http://schemas.microsoft.com/office/drawing/2014/main" id="{CF533FA2-700B-498F-B054-CABCAE87E5AC}"/>
              </a:ext>
            </a:extLst>
          </p:cNvPr>
          <p:cNvSpPr txBox="1"/>
          <p:nvPr/>
        </p:nvSpPr>
        <p:spPr>
          <a:xfrm>
            <a:off x="10051397" y="4935894"/>
            <a:ext cx="2088106" cy="400110"/>
          </a:xfrm>
          <a:prstGeom prst="rect">
            <a:avLst/>
          </a:prstGeom>
          <a:noFill/>
        </p:spPr>
        <p:txBody>
          <a:bodyPr wrap="square" rtlCol="0">
            <a:spAutoFit/>
          </a:bodyPr>
          <a:lstStyle/>
          <a:p>
            <a:r>
              <a:rPr lang="en-GB" sz="2000" dirty="0"/>
              <a:t>Taylor (2019)</a:t>
            </a:r>
          </a:p>
        </p:txBody>
      </p:sp>
    </p:spTree>
    <p:extLst>
      <p:ext uri="{BB962C8B-B14F-4D97-AF65-F5344CB8AC3E}">
        <p14:creationId xmlns:p14="http://schemas.microsoft.com/office/powerpoint/2010/main" val="19474632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6">
            <a:extLst>
              <a:ext uri="{FF2B5EF4-FFF2-40B4-BE49-F238E27FC236}">
                <a16:creationId xmlns:a16="http://schemas.microsoft.com/office/drawing/2014/main" id="{A6A70A94-9F36-48A7-ABEC-17610A82EDC4}"/>
              </a:ext>
            </a:extLst>
          </p:cNvPr>
          <p:cNvGraphicFramePr>
            <a:graphicFrameLocks/>
          </p:cNvGraphicFramePr>
          <p:nvPr>
            <p:extLst>
              <p:ext uri="{D42A27DB-BD31-4B8C-83A1-F6EECF244321}">
                <p14:modId xmlns:p14="http://schemas.microsoft.com/office/powerpoint/2010/main" val="3776336604"/>
              </p:ext>
            </p:extLst>
          </p:nvPr>
        </p:nvGraphicFramePr>
        <p:xfrm>
          <a:off x="609600" y="774783"/>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AAFE461-8FC4-4B1B-AEF4-444EB33C6EF9}"/>
              </a:ext>
            </a:extLst>
          </p:cNvPr>
          <p:cNvSpPr txBox="1"/>
          <p:nvPr/>
        </p:nvSpPr>
        <p:spPr>
          <a:xfrm>
            <a:off x="10051397" y="4935894"/>
            <a:ext cx="2088106" cy="400110"/>
          </a:xfrm>
          <a:prstGeom prst="rect">
            <a:avLst/>
          </a:prstGeom>
          <a:noFill/>
        </p:spPr>
        <p:txBody>
          <a:bodyPr wrap="square" rtlCol="0">
            <a:spAutoFit/>
          </a:bodyPr>
          <a:lstStyle/>
          <a:p>
            <a:r>
              <a:rPr lang="en-GB" sz="2000" dirty="0"/>
              <a:t>Taylor (2019)</a:t>
            </a:r>
          </a:p>
        </p:txBody>
      </p:sp>
    </p:spTree>
    <p:extLst>
      <p:ext uri="{BB962C8B-B14F-4D97-AF65-F5344CB8AC3E}">
        <p14:creationId xmlns:p14="http://schemas.microsoft.com/office/powerpoint/2010/main" val="23975698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Legal requirement and fair access</a:t>
            </a:r>
          </a:p>
        </p:txBody>
      </p:sp>
      <p:sp>
        <p:nvSpPr>
          <p:cNvPr id="3" name="Content Placeholder 2"/>
          <p:cNvSpPr>
            <a:spLocks noGrp="1"/>
          </p:cNvSpPr>
          <p:nvPr>
            <p:ph idx="1"/>
          </p:nvPr>
        </p:nvSpPr>
        <p:spPr>
          <a:xfrm>
            <a:off x="889000" y="1417638"/>
            <a:ext cx="10363200" cy="3687762"/>
          </a:xfrm>
        </p:spPr>
        <p:txBody>
          <a:bodyPr>
            <a:normAutofit lnSpcReduction="10000"/>
          </a:bodyPr>
          <a:lstStyle/>
          <a:p>
            <a:pPr>
              <a:buFont typeface="Wingdings" panose="05000000000000000000" pitchFamily="2" charset="2"/>
              <a:buChar char="Ø"/>
            </a:pPr>
            <a:r>
              <a:rPr lang="en-GB" dirty="0"/>
              <a:t> Equality Act 2010 – against the law to discriminate on grounds of a ‘protected characteristic’</a:t>
            </a:r>
          </a:p>
          <a:p>
            <a:pPr>
              <a:buFont typeface="Wingdings" panose="05000000000000000000" pitchFamily="2" charset="2"/>
              <a:buChar char="Ø"/>
            </a:pPr>
            <a:r>
              <a:rPr lang="en-GB" dirty="0"/>
              <a:t> Direct, indirect or ‘positive’ discrimination</a:t>
            </a:r>
          </a:p>
          <a:p>
            <a:pPr>
              <a:buFont typeface="Wingdings" panose="05000000000000000000" pitchFamily="2" charset="2"/>
              <a:buChar char="Ø"/>
            </a:pPr>
            <a:r>
              <a:rPr lang="en-GB" dirty="0"/>
              <a:t> Focus on ability to do the job</a:t>
            </a:r>
          </a:p>
          <a:p>
            <a:pPr>
              <a:buFont typeface="Wingdings" panose="05000000000000000000" pitchFamily="2" charset="2"/>
              <a:buChar char="Ø"/>
            </a:pPr>
            <a:r>
              <a:rPr lang="en-GB" dirty="0"/>
              <a:t> Equal opportunity to apply</a:t>
            </a:r>
          </a:p>
          <a:p>
            <a:pPr>
              <a:buFont typeface="Wingdings" panose="05000000000000000000" pitchFamily="2" charset="2"/>
              <a:buChar char="Ø"/>
            </a:pPr>
            <a:r>
              <a:rPr lang="en-GB" dirty="0"/>
              <a:t> Think about wording and branding of recruitment campaign</a:t>
            </a:r>
          </a:p>
          <a:p>
            <a:pPr>
              <a:buFont typeface="Wingdings" panose="05000000000000000000" pitchFamily="2" charset="2"/>
              <a:buChar char="Ø"/>
            </a:pPr>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41</a:t>
            </a:fld>
            <a:endParaRPr lang="en-GB"/>
          </a:p>
        </p:txBody>
      </p:sp>
    </p:spTree>
    <p:extLst>
      <p:ext uri="{BB962C8B-B14F-4D97-AF65-F5344CB8AC3E}">
        <p14:creationId xmlns:p14="http://schemas.microsoft.com/office/powerpoint/2010/main" val="3449959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Retirement</a:t>
            </a:r>
          </a:p>
        </p:txBody>
      </p:sp>
      <p:sp>
        <p:nvSpPr>
          <p:cNvPr id="3" name="Content Placeholder 2"/>
          <p:cNvSpPr>
            <a:spLocks noGrp="1"/>
          </p:cNvSpPr>
          <p:nvPr>
            <p:ph idx="1"/>
          </p:nvPr>
        </p:nvSpPr>
        <p:spPr>
          <a:xfrm>
            <a:off x="952500" y="1218580"/>
            <a:ext cx="10528300" cy="4420840"/>
          </a:xfrm>
        </p:spPr>
        <p:txBody>
          <a:bodyPr>
            <a:normAutofit fontScale="92500" lnSpcReduction="20000"/>
          </a:bodyPr>
          <a:lstStyle/>
          <a:p>
            <a:r>
              <a:rPr lang="en-GB" dirty="0"/>
              <a:t>Voluntary employee turnover – scheduled departure</a:t>
            </a:r>
          </a:p>
          <a:p>
            <a:r>
              <a:rPr lang="en-GB" dirty="0"/>
              <a:t>Unlawful to retire employee when they reach a certain age</a:t>
            </a:r>
          </a:p>
          <a:p>
            <a:r>
              <a:rPr lang="en-GB" dirty="0"/>
              <a:t>Impact of tight labour market and ageing workforce</a:t>
            </a:r>
          </a:p>
          <a:p>
            <a:pPr marL="0" indent="0">
              <a:buNone/>
            </a:pPr>
            <a:r>
              <a:rPr lang="en-GB" b="1" dirty="0"/>
              <a:t>Good Practice:</a:t>
            </a:r>
          </a:p>
          <a:p>
            <a:r>
              <a:rPr lang="en-GB" dirty="0"/>
              <a:t>Have ongoing discussions about future intentions</a:t>
            </a:r>
          </a:p>
          <a:p>
            <a:r>
              <a:rPr lang="en-GB" dirty="0"/>
              <a:t>Be aware of emotional sensitivity of retirement </a:t>
            </a:r>
          </a:p>
          <a:p>
            <a:r>
              <a:rPr lang="en-GB" dirty="0"/>
              <a:t>Phased and flexible approach available for all workers</a:t>
            </a:r>
          </a:p>
          <a:p>
            <a:r>
              <a:rPr lang="en-GB" dirty="0"/>
              <a:t>‘Good work’ to encourage workers to work longer</a:t>
            </a:r>
          </a:p>
          <a:p>
            <a:r>
              <a:rPr lang="en-GB" dirty="0"/>
              <a:t>Training of line managers</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42</a:t>
            </a:fld>
            <a:endParaRPr lang="en-GB"/>
          </a:p>
        </p:txBody>
      </p:sp>
    </p:spTree>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1000"/>
                                        <p:tgtEl>
                                          <p:spTgt spid="3">
                                            <p:txEl>
                                              <p:pRg st="3" end="3"/>
                                            </p:txEl>
                                          </p:spTgt>
                                        </p:tgtEl>
                                      </p:cBhvr>
                                    </p:animEffect>
                                    <p:anim calcmode="lin" valueType="num">
                                      <p:cBhvr>
                                        <p:cTn id="1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1000"/>
                                        <p:tgtEl>
                                          <p:spTgt spid="3">
                                            <p:txEl>
                                              <p:pRg st="7" end="7"/>
                                            </p:txEl>
                                          </p:spTgt>
                                        </p:tgtEl>
                                      </p:cBhvr>
                                    </p:animEffect>
                                    <p:anim calcmode="lin" valueType="num">
                                      <p:cBhvr>
                                        <p:cTn id="4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Effect transition="in" filter="fade">
                                      <p:cBhvr>
                                        <p:cTn id="50" dur="1000"/>
                                        <p:tgtEl>
                                          <p:spTgt spid="3">
                                            <p:txEl>
                                              <p:pRg st="8" end="8"/>
                                            </p:txEl>
                                          </p:spTgt>
                                        </p:tgtEl>
                                      </p:cBhvr>
                                    </p:animEffect>
                                    <p:anim calcmode="lin" valueType="num">
                                      <p:cBhvr>
                                        <p:cTn id="5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3EE5D-1497-4B5D-969A-1761F2D3CA0B}"/>
              </a:ext>
            </a:extLst>
          </p:cNvPr>
          <p:cNvSpPr>
            <a:spLocks noGrp="1"/>
          </p:cNvSpPr>
          <p:nvPr>
            <p:ph type="title"/>
          </p:nvPr>
        </p:nvSpPr>
        <p:spPr/>
        <p:txBody>
          <a:bodyPr/>
          <a:lstStyle/>
          <a:p>
            <a:r>
              <a:rPr lang="en-GB" dirty="0"/>
              <a:t>Dismissal</a:t>
            </a:r>
          </a:p>
        </p:txBody>
      </p:sp>
      <p:sp>
        <p:nvSpPr>
          <p:cNvPr id="3" name="Content Placeholder 2">
            <a:extLst>
              <a:ext uri="{FF2B5EF4-FFF2-40B4-BE49-F238E27FC236}">
                <a16:creationId xmlns:a16="http://schemas.microsoft.com/office/drawing/2014/main" id="{EE2B5F39-7444-4AF1-9A1E-048345DD78D8}"/>
              </a:ext>
            </a:extLst>
          </p:cNvPr>
          <p:cNvSpPr>
            <a:spLocks noGrp="1"/>
          </p:cNvSpPr>
          <p:nvPr>
            <p:ph idx="1"/>
          </p:nvPr>
        </p:nvSpPr>
        <p:spPr/>
        <p:txBody>
          <a:bodyPr/>
          <a:lstStyle/>
          <a:p>
            <a:r>
              <a:rPr lang="en-GB" dirty="0"/>
              <a:t>Involuntary employee turnover</a:t>
            </a:r>
          </a:p>
          <a:p>
            <a:r>
              <a:rPr lang="en-GB" dirty="0"/>
              <a:t>Valid reason = Conduct or Capability</a:t>
            </a:r>
          </a:p>
          <a:p>
            <a:r>
              <a:rPr lang="en-GB" dirty="0"/>
              <a:t>Fair and proper procedure</a:t>
            </a:r>
          </a:p>
          <a:p>
            <a:r>
              <a:rPr lang="en-GB" dirty="0"/>
              <a:t>ACAS Code of Practice</a:t>
            </a:r>
          </a:p>
          <a:p>
            <a:endParaRPr lang="en-GB" dirty="0"/>
          </a:p>
        </p:txBody>
      </p:sp>
    </p:spTree>
    <p:extLst>
      <p:ext uri="{BB962C8B-B14F-4D97-AF65-F5344CB8AC3E}">
        <p14:creationId xmlns:p14="http://schemas.microsoft.com/office/powerpoint/2010/main" val="264513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82D7-4129-4A6C-812E-7D57D58DBFD0}"/>
              </a:ext>
            </a:extLst>
          </p:cNvPr>
          <p:cNvSpPr>
            <a:spLocks noGrp="1"/>
          </p:cNvSpPr>
          <p:nvPr>
            <p:ph type="title"/>
          </p:nvPr>
        </p:nvSpPr>
        <p:spPr/>
        <p:txBody>
          <a:bodyPr/>
          <a:lstStyle/>
          <a:p>
            <a:r>
              <a:rPr lang="en-GB" dirty="0"/>
              <a:t>Redundancy</a:t>
            </a:r>
          </a:p>
        </p:txBody>
      </p:sp>
      <p:sp>
        <p:nvSpPr>
          <p:cNvPr id="3" name="Content Placeholder 2">
            <a:extLst>
              <a:ext uri="{FF2B5EF4-FFF2-40B4-BE49-F238E27FC236}">
                <a16:creationId xmlns:a16="http://schemas.microsoft.com/office/drawing/2014/main" id="{925C9D17-50EC-4CF0-BB59-829CD5873682}"/>
              </a:ext>
            </a:extLst>
          </p:cNvPr>
          <p:cNvSpPr>
            <a:spLocks noGrp="1"/>
          </p:cNvSpPr>
          <p:nvPr>
            <p:ph idx="1"/>
          </p:nvPr>
        </p:nvSpPr>
        <p:spPr>
          <a:xfrm>
            <a:off x="609600" y="1470484"/>
            <a:ext cx="10972800" cy="3917032"/>
          </a:xfrm>
        </p:spPr>
        <p:txBody>
          <a:bodyPr>
            <a:normAutofit fontScale="92500" lnSpcReduction="10000"/>
          </a:bodyPr>
          <a:lstStyle/>
          <a:p>
            <a:r>
              <a:rPr lang="en-GB" dirty="0"/>
              <a:t>Involuntary employee turnover</a:t>
            </a:r>
          </a:p>
          <a:p>
            <a:r>
              <a:rPr lang="en-GB" dirty="0"/>
              <a:t>Closure of business, workplace or reduction in work of a certain kind – s139(1) of the ERA 1996</a:t>
            </a:r>
          </a:p>
          <a:p>
            <a:r>
              <a:rPr lang="en-GB" dirty="0"/>
              <a:t>Need to consider alternatives to compulsory redundancy </a:t>
            </a:r>
          </a:p>
          <a:p>
            <a:r>
              <a:rPr lang="en-GB" dirty="0"/>
              <a:t>Consultation – good practice to follow guidance for collective redundancies (20 or more)</a:t>
            </a:r>
          </a:p>
          <a:p>
            <a:r>
              <a:rPr lang="en-GB" dirty="0"/>
              <a:t>Fair selection criteria</a:t>
            </a:r>
          </a:p>
          <a:p>
            <a:r>
              <a:rPr lang="en-GB" dirty="0"/>
              <a:t>Communication and transparency throughout</a:t>
            </a:r>
          </a:p>
          <a:p>
            <a:endParaRPr lang="en-GB" dirty="0"/>
          </a:p>
        </p:txBody>
      </p:sp>
    </p:spTree>
    <p:extLst>
      <p:ext uri="{BB962C8B-B14F-4D97-AF65-F5344CB8AC3E}">
        <p14:creationId xmlns:p14="http://schemas.microsoft.com/office/powerpoint/2010/main" val="43863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1EE1A-BA52-41B1-99DF-686253F9B519}"/>
              </a:ext>
            </a:extLst>
          </p:cNvPr>
          <p:cNvSpPr>
            <a:spLocks noGrp="1"/>
          </p:cNvSpPr>
          <p:nvPr>
            <p:ph type="title"/>
          </p:nvPr>
        </p:nvSpPr>
        <p:spPr/>
        <p:txBody>
          <a:bodyPr/>
          <a:lstStyle/>
          <a:p>
            <a:r>
              <a:rPr lang="en-GB" dirty="0"/>
              <a:t>Furlough</a:t>
            </a:r>
          </a:p>
        </p:txBody>
      </p:sp>
      <p:sp>
        <p:nvSpPr>
          <p:cNvPr id="3" name="Content Placeholder 2">
            <a:extLst>
              <a:ext uri="{FF2B5EF4-FFF2-40B4-BE49-F238E27FC236}">
                <a16:creationId xmlns:a16="http://schemas.microsoft.com/office/drawing/2014/main" id="{66F1FD54-BF81-4DC5-BEC2-CBE6C6F36C2A}"/>
              </a:ext>
            </a:extLst>
          </p:cNvPr>
          <p:cNvSpPr>
            <a:spLocks noGrp="1"/>
          </p:cNvSpPr>
          <p:nvPr>
            <p:ph idx="1"/>
          </p:nvPr>
        </p:nvSpPr>
        <p:spPr/>
        <p:txBody>
          <a:bodyPr>
            <a:normAutofit fontScale="92500" lnSpcReduction="20000"/>
          </a:bodyPr>
          <a:lstStyle/>
          <a:p>
            <a:r>
              <a:rPr lang="en-GB" dirty="0"/>
              <a:t>Temporary leave during the coronavirus pandemic</a:t>
            </a:r>
          </a:p>
          <a:p>
            <a:r>
              <a:rPr lang="en-GB" dirty="0"/>
              <a:t>Some or all employees can be furloughed </a:t>
            </a:r>
          </a:p>
          <a:p>
            <a:r>
              <a:rPr lang="en-GB" dirty="0"/>
              <a:t>Employee must be in written agreement</a:t>
            </a:r>
          </a:p>
          <a:p>
            <a:r>
              <a:rPr lang="en-GB" dirty="0"/>
              <a:t>Fair procedure</a:t>
            </a:r>
          </a:p>
          <a:p>
            <a:r>
              <a:rPr lang="en-GB" dirty="0"/>
              <a:t>Sensitive and difficult time</a:t>
            </a:r>
          </a:p>
          <a:p>
            <a:r>
              <a:rPr lang="en-GB" dirty="0"/>
              <a:t>Minimum of 3 weeks – can rotate employees</a:t>
            </a:r>
          </a:p>
          <a:p>
            <a:r>
              <a:rPr lang="en-GB" dirty="0"/>
              <a:t>Maintain communication</a:t>
            </a:r>
          </a:p>
          <a:p>
            <a:r>
              <a:rPr lang="en-GB" dirty="0"/>
              <a:t>Training and development encouraged </a:t>
            </a:r>
          </a:p>
          <a:p>
            <a:endParaRPr lang="en-GB" dirty="0"/>
          </a:p>
        </p:txBody>
      </p:sp>
    </p:spTree>
    <p:extLst>
      <p:ext uri="{BB962C8B-B14F-4D97-AF65-F5344CB8AC3E}">
        <p14:creationId xmlns:p14="http://schemas.microsoft.com/office/powerpoint/2010/main" val="3394634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22BDB-D627-4CD6-809F-6EDD8F136081}"/>
              </a:ext>
            </a:extLst>
          </p:cNvPr>
          <p:cNvSpPr>
            <a:spLocks noGrp="1"/>
          </p:cNvSpPr>
          <p:nvPr>
            <p:ph type="title"/>
          </p:nvPr>
        </p:nvSpPr>
        <p:spPr>
          <a:xfrm>
            <a:off x="609600" y="274638"/>
            <a:ext cx="10972800" cy="857876"/>
          </a:xfrm>
        </p:spPr>
        <p:txBody>
          <a:bodyPr/>
          <a:lstStyle/>
          <a:p>
            <a:r>
              <a:rPr lang="en-GB" dirty="0"/>
              <a:t>Recap - Learning Outcomes</a:t>
            </a:r>
          </a:p>
        </p:txBody>
      </p:sp>
      <p:sp>
        <p:nvSpPr>
          <p:cNvPr id="3" name="Content Placeholder 2">
            <a:extLst>
              <a:ext uri="{FF2B5EF4-FFF2-40B4-BE49-F238E27FC236}">
                <a16:creationId xmlns:a16="http://schemas.microsoft.com/office/drawing/2014/main" id="{DE7A75AF-3837-4DE8-9353-4C77749253EC}"/>
              </a:ext>
            </a:extLst>
          </p:cNvPr>
          <p:cNvSpPr>
            <a:spLocks noGrp="1"/>
          </p:cNvSpPr>
          <p:nvPr>
            <p:ph idx="1"/>
          </p:nvPr>
        </p:nvSpPr>
        <p:spPr>
          <a:xfrm>
            <a:off x="838200" y="1417639"/>
            <a:ext cx="10515600" cy="3355698"/>
          </a:xfrm>
        </p:spPr>
        <p:txBody>
          <a:bodyPr>
            <a:noAutofit/>
          </a:bodyPr>
          <a:lstStyle/>
          <a:p>
            <a:r>
              <a:rPr lang="en-GB" sz="3600" dirty="0"/>
              <a:t>Know how to undertake core talent planning activities.</a:t>
            </a:r>
          </a:p>
          <a:p>
            <a:r>
              <a:rPr lang="en-GB" sz="3600" dirty="0"/>
              <a:t>Know how to attract and retain talent.</a:t>
            </a:r>
          </a:p>
          <a:p>
            <a:r>
              <a:rPr lang="en-GB" sz="3600" dirty="0"/>
              <a:t>Understand good practice in relation to organisational resourcing activities. </a:t>
            </a:r>
            <a:br>
              <a:rPr lang="en-GB" sz="3600" dirty="0"/>
            </a:br>
            <a:endParaRPr lang="en-GB" sz="3600" dirty="0"/>
          </a:p>
        </p:txBody>
      </p:sp>
    </p:spTree>
    <p:extLst>
      <p:ext uri="{BB962C8B-B14F-4D97-AF65-F5344CB8AC3E}">
        <p14:creationId xmlns:p14="http://schemas.microsoft.com/office/powerpoint/2010/main" val="17344114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EB9DE-07E9-47AC-9377-4D2A361546CD}"/>
              </a:ext>
            </a:extLst>
          </p:cNvPr>
          <p:cNvSpPr>
            <a:spLocks noGrp="1"/>
          </p:cNvSpPr>
          <p:nvPr>
            <p:ph type="title"/>
          </p:nvPr>
        </p:nvSpPr>
        <p:spPr/>
        <p:txBody>
          <a:bodyPr/>
          <a:lstStyle/>
          <a:p>
            <a:r>
              <a:rPr lang="en-GB" dirty="0"/>
              <a:t>To Do:</a:t>
            </a:r>
          </a:p>
        </p:txBody>
      </p:sp>
      <p:sp>
        <p:nvSpPr>
          <p:cNvPr id="3" name="Content Placeholder 2">
            <a:extLst>
              <a:ext uri="{FF2B5EF4-FFF2-40B4-BE49-F238E27FC236}">
                <a16:creationId xmlns:a16="http://schemas.microsoft.com/office/drawing/2014/main" id="{32E78759-450C-42E1-8A04-3F0930D3CACB}"/>
              </a:ext>
            </a:extLst>
          </p:cNvPr>
          <p:cNvSpPr>
            <a:spLocks noGrp="1"/>
          </p:cNvSpPr>
          <p:nvPr>
            <p:ph idx="1"/>
          </p:nvPr>
        </p:nvSpPr>
        <p:spPr/>
        <p:txBody>
          <a:bodyPr/>
          <a:lstStyle/>
          <a:p>
            <a:r>
              <a:rPr lang="en-GB" dirty="0"/>
              <a:t>Watch Admiral’s recruitment video</a:t>
            </a:r>
          </a:p>
          <a:p>
            <a:r>
              <a:rPr lang="en-GB" dirty="0"/>
              <a:t>Watch ‘Talent Retention: How to reduce attrition’</a:t>
            </a:r>
          </a:p>
          <a:p>
            <a:r>
              <a:rPr lang="en-GB" dirty="0"/>
              <a:t>Complete the group activity</a:t>
            </a:r>
          </a:p>
          <a:p>
            <a:r>
              <a:rPr lang="en-GB" dirty="0"/>
              <a:t>Consult the learning plan</a:t>
            </a:r>
          </a:p>
          <a:p>
            <a:r>
              <a:rPr lang="en-GB" dirty="0"/>
              <a:t>Read resources on Moodle and your own research</a:t>
            </a:r>
          </a:p>
          <a:p>
            <a:r>
              <a:rPr lang="en-GB" dirty="0"/>
              <a:t>Any questions, please ask</a:t>
            </a:r>
          </a:p>
        </p:txBody>
      </p:sp>
    </p:spTree>
    <p:extLst>
      <p:ext uri="{BB962C8B-B14F-4D97-AF65-F5344CB8AC3E}">
        <p14:creationId xmlns:p14="http://schemas.microsoft.com/office/powerpoint/2010/main" val="129136627"/>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16443</TotalTime>
  <Words>5890</Words>
  <Application>Microsoft Office PowerPoint</Application>
  <PresentationFormat>Widescreen</PresentationFormat>
  <Paragraphs>599</Paragraphs>
  <Slides>47</Slides>
  <Notes>41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Arial</vt:lpstr>
      <vt:lpstr>Calibri</vt:lpstr>
      <vt:lpstr>Myriad Pro</vt:lpstr>
      <vt:lpstr>Quicksand</vt:lpstr>
      <vt:lpstr>Times New Roman</vt:lpstr>
      <vt:lpstr>Wingdings</vt:lpstr>
      <vt:lpstr>ThemeUWTSD</vt:lpstr>
      <vt:lpstr>Understanding Resourcing and Talent Planning</vt:lpstr>
      <vt:lpstr>Online Workshop</vt:lpstr>
      <vt:lpstr>Learning Outcomes</vt:lpstr>
      <vt:lpstr>Resourcing and Talent planning</vt:lpstr>
      <vt:lpstr>Resources on CIPD</vt:lpstr>
      <vt:lpstr>LO1: Know how to undertake core talent planning activities:</vt:lpstr>
      <vt:lpstr>What are resourcing and talent planning activities?</vt:lpstr>
      <vt:lpstr>Labour Market Trends</vt:lpstr>
      <vt:lpstr>Sources of labour</vt:lpstr>
      <vt:lpstr>Tight v Loose labour market</vt:lpstr>
      <vt:lpstr>Demand and Supply of skills</vt:lpstr>
      <vt:lpstr>UK labour market trends – pre Covid-19</vt:lpstr>
      <vt:lpstr>Impact of Covid-19?</vt:lpstr>
      <vt:lpstr>The impact of Brexit</vt:lpstr>
      <vt:lpstr>Activity in groups</vt:lpstr>
      <vt:lpstr>Talent Planning</vt:lpstr>
      <vt:lpstr>The 4 Stages: Taylor and Woodhams (2016)</vt:lpstr>
      <vt:lpstr>Tools and Techniques</vt:lpstr>
      <vt:lpstr>Fail to plan, plan to fail?</vt:lpstr>
      <vt:lpstr>Succession Planning</vt:lpstr>
      <vt:lpstr>Approaches to Succession Planning (Taylor 2019)</vt:lpstr>
      <vt:lpstr>How to Identify Successors</vt:lpstr>
      <vt:lpstr>Discussion</vt:lpstr>
      <vt:lpstr>Fair Access</vt:lpstr>
      <vt:lpstr>LO2: Know how to attract and retain talent</vt:lpstr>
      <vt:lpstr>PowerPoint Presentation</vt:lpstr>
      <vt:lpstr>Employer Branding</vt:lpstr>
      <vt:lpstr>Attraction strategies</vt:lpstr>
      <vt:lpstr>PowerPoint Presentation</vt:lpstr>
      <vt:lpstr> Retaining Talent</vt:lpstr>
      <vt:lpstr>Costs of turnover Taylor 2019</vt:lpstr>
      <vt:lpstr>How to find out why staff leave</vt:lpstr>
      <vt:lpstr>Talent Retention: How to reduce attrition</vt:lpstr>
      <vt:lpstr>What have organisations done? </vt:lpstr>
      <vt:lpstr>LO3: Understand good practice in relation to organisational resourcing activities </vt:lpstr>
      <vt:lpstr>Good Practice  Recruitment and  Selection Model</vt:lpstr>
      <vt:lpstr>Job Descriptions and Person Specifications</vt:lpstr>
      <vt:lpstr>Competency Frameworks</vt:lpstr>
      <vt:lpstr>PowerPoint Presentation</vt:lpstr>
      <vt:lpstr>PowerPoint Presentation</vt:lpstr>
      <vt:lpstr>Legal requirement and fair access</vt:lpstr>
      <vt:lpstr>Retirement</vt:lpstr>
      <vt:lpstr>Dismissal</vt:lpstr>
      <vt:lpstr>Redundancy</vt:lpstr>
      <vt:lpstr>Furlough</vt:lpstr>
      <vt:lpstr>Recap - Learning Outcomes</vt:lpstr>
      <vt:lpstr>To Do: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Business Context of Human Resources</dc:title>
  <dc:creator>Julie Thomas</dc:creator>
  <cp:lastModifiedBy>Rachael Jones</cp:lastModifiedBy>
  <cp:revision>234</cp:revision>
  <dcterms:created xsi:type="dcterms:W3CDTF">2018-11-27T15:51:10Z</dcterms:created>
  <dcterms:modified xsi:type="dcterms:W3CDTF">2020-05-02T11:13:28Z</dcterms:modified>
</cp:coreProperties>
</file>