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10" r:id="rId2"/>
  </p:sldMasterIdLst>
  <p:notesMasterIdLst>
    <p:notesMasterId r:id="rId23"/>
  </p:notesMasterIdLst>
  <p:handoutMasterIdLst>
    <p:handoutMasterId r:id="rId24"/>
  </p:handoutMasterIdLst>
  <p:sldIdLst>
    <p:sldId id="277" r:id="rId3"/>
    <p:sldId id="278" r:id="rId4"/>
    <p:sldId id="279" r:id="rId5"/>
    <p:sldId id="280" r:id="rId6"/>
    <p:sldId id="281" r:id="rId7"/>
    <p:sldId id="295" r:id="rId8"/>
    <p:sldId id="282" r:id="rId9"/>
    <p:sldId id="296" r:id="rId10"/>
    <p:sldId id="285" r:id="rId11"/>
    <p:sldId id="286" r:id="rId12"/>
    <p:sldId id="287" r:id="rId13"/>
    <p:sldId id="288" r:id="rId14"/>
    <p:sldId id="283" r:id="rId15"/>
    <p:sldId id="297" r:id="rId16"/>
    <p:sldId id="294" r:id="rId17"/>
    <p:sldId id="289" r:id="rId18"/>
    <p:sldId id="290" r:id="rId19"/>
    <p:sldId id="291" r:id="rId20"/>
    <p:sldId id="298" r:id="rId21"/>
    <p:sldId id="284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494" autoAdjust="0"/>
    <p:restoredTop sz="95703" autoAdjust="0"/>
  </p:normalViewPr>
  <p:slideViewPr>
    <p:cSldViewPr>
      <p:cViewPr varScale="1">
        <p:scale>
          <a:sx n="59" d="100"/>
          <a:sy n="59" d="100"/>
        </p:scale>
        <p:origin x="852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SWOT analysis is a tool used by organizations to assess the internal and external factors.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680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921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73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63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5885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9817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2105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328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09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28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8188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455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11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Gsgu0s0LDE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UGsgu0s0LDE?feature=oembed" TargetMode="External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LCBB4014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>
                <a:highlight>
                  <a:srgbClr val="FFFF00"/>
                </a:highlight>
              </a:rPr>
              <a:t>Business Environment </a:t>
            </a:r>
            <a:br>
              <a:rPr lang="en-GB" altLang="en-US" b="1" dirty="0">
                <a:highlight>
                  <a:srgbClr val="FFFF00"/>
                </a:highlight>
              </a:rPr>
            </a:br>
            <a:r>
              <a:rPr lang="en-GB" altLang="en-US" b="1" dirty="0">
                <a:highlight>
                  <a:srgbClr val="FFFF00"/>
                </a:highlight>
              </a:rPr>
              <a:t>Analysis Tools</a:t>
            </a: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2400" b="1" dirty="0"/>
              <a:t>Week 3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Understanding the business environment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Internal Factors 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External Factors </a:t>
            </a:r>
          </a:p>
          <a:p>
            <a:r>
              <a:rPr lang="en-US" sz="2000" dirty="0"/>
              <a:t>SWOT Analysis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Strengths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Weaknesses 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Opportunities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Treats </a:t>
            </a:r>
          </a:p>
          <a:p>
            <a:r>
              <a:rPr lang="en-US" sz="2000" dirty="0"/>
              <a:t>Importance of SWOT analysis</a:t>
            </a:r>
          </a:p>
          <a:p>
            <a:r>
              <a:rPr lang="en-US" sz="2000" dirty="0"/>
              <a:t>Advantages of SWOT analysis</a:t>
            </a:r>
          </a:p>
          <a:p>
            <a:r>
              <a:rPr lang="en-US" sz="2000" dirty="0"/>
              <a:t>Recap video</a:t>
            </a:r>
          </a:p>
          <a:p>
            <a:pPr marL="457200" lvl="1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Understanding the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The business environment refers to the combination of internal and external factors that affect an organization’s operations, performance, and decision-making. </a:t>
            </a:r>
          </a:p>
          <a:p>
            <a:r>
              <a:rPr lang="en-GB" sz="2400" b="0" i="0" dirty="0">
                <a:effectLst/>
              </a:rPr>
              <a:t>It encompasses various elements, both within and outside the organization, that can impact its ability to achieve its goals and objectives. </a:t>
            </a:r>
          </a:p>
          <a:p>
            <a:r>
              <a:rPr lang="en-GB" sz="2400" b="0" i="0" dirty="0">
                <a:effectLst/>
              </a:rPr>
              <a:t>Understanding and </a:t>
            </a:r>
            <a:r>
              <a:rPr lang="en-GB" sz="2400" b="0" i="0" dirty="0" err="1">
                <a:effectLst/>
              </a:rPr>
              <a:t>analyzing</a:t>
            </a:r>
            <a:r>
              <a:rPr lang="en-GB" sz="2400" b="0" i="0" dirty="0">
                <a:effectLst/>
              </a:rPr>
              <a:t> the business environment is crucial for strategic planning and decision-making. 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19A0D-45DD-7617-9B23-B63674CC1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Internal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7BF6-3D84-05BB-6CFB-DCFC2EF64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Internal Environment </a:t>
            </a:r>
            <a:r>
              <a:rPr lang="en-GB" sz="2400" b="0" i="0" dirty="0">
                <a:effectLst/>
              </a:rPr>
              <a:t>includes factors that are within the control of the organization itself. </a:t>
            </a:r>
            <a:endParaRPr lang="en-US" sz="2400" dirty="0"/>
          </a:p>
        </p:txBody>
      </p:sp>
      <p:pic>
        <p:nvPicPr>
          <p:cNvPr id="1026" name="Picture 2" descr="Big Company Images - Free Download on Freepik">
            <a:extLst>
              <a:ext uri="{FF2B5EF4-FFF2-40B4-BE49-F238E27FC236}">
                <a16:creationId xmlns:a16="http://schemas.microsoft.com/office/drawing/2014/main" id="{2A5DDA6C-4269-B6B9-7CAA-BFA4909F0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23C40-E0D0-2437-BCFE-8AFF5BF0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0D926-3AC2-136F-668D-7DC34C6B10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1323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74727-15AF-B95E-3C1F-86549712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E6AD9-D929-DADE-3041-037F7B93FE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External Environment </a:t>
            </a:r>
            <a:r>
              <a:rPr lang="en-GB" sz="2400" b="0" i="0" dirty="0">
                <a:effectLst/>
              </a:rPr>
              <a:t>includes factors that are outside the control of the organization but can significantly influence its operations and strategy. </a:t>
            </a:r>
            <a:endParaRPr lang="en-US" sz="2400" dirty="0"/>
          </a:p>
        </p:txBody>
      </p:sp>
      <p:pic>
        <p:nvPicPr>
          <p:cNvPr id="2052" name="Picture 4" descr="World environment day poster Royalty Free Vector Image">
            <a:extLst>
              <a:ext uri="{FF2B5EF4-FFF2-40B4-BE49-F238E27FC236}">
                <a16:creationId xmlns:a16="http://schemas.microsoft.com/office/drawing/2014/main" id="{CA9CF310-0917-6A87-CD46-E8CB6ABCD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2569" y="1600201"/>
            <a:ext cx="3689862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A10AB-C0DF-4BEF-2789-12B08209F6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378D0-401C-28B0-444F-BE6AB5B96C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724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WOT Analysis Templates and Examples – Plerdy">
            <a:extLst>
              <a:ext uri="{FF2B5EF4-FFF2-40B4-BE49-F238E27FC236}">
                <a16:creationId xmlns:a16="http://schemas.microsoft.com/office/drawing/2014/main" id="{74892954-38B3-9CFC-0820-F6EA95CB94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8" y="1412776"/>
            <a:ext cx="8963025" cy="284575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EEDDFE61-A773-FE3C-5553-CD74C9D14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3DFF504-6B94-2F54-D247-E8F2C0D0C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2894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CD88E-FE68-761E-F99A-FCC7DECEB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A7124-5D5C-6BE7-E981-126010175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SWOT analysis is a tool used by organizations to assess their current internal strengths and weaknesses, as well as external opportunities and threats in their operating environment. </a:t>
            </a:r>
            <a:endParaRPr lang="en-US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6EEF6-33A5-0DC3-526B-7A5D780CE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39A7C-C339-8DBB-3203-5FD548794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26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DEE5F-D9BA-1FF4-8887-CB73FBA16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FA939C8-D239-C5ED-FEA6-2ECEDD269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600200"/>
            <a:ext cx="8003231" cy="434908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CE8CD-126F-5D8B-EB03-9D76ED287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BA970-0468-BE71-FEDB-084962569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6646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93203-002E-886D-83BF-2DD076E41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C186C-FCF2-D25F-D312-E798B6C20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Strengths are internal factors</a:t>
            </a:r>
            <a:r>
              <a:rPr lang="en-GB" sz="2400" b="0" i="0" dirty="0">
                <a:effectLst/>
              </a:rPr>
              <a:t> that provide the organization with a competitive advantage.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strengths helps organizations leverage their advantages</a:t>
            </a:r>
            <a:r>
              <a:rPr lang="en-GB" sz="2400" dirty="0"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latin typeface="Söhne"/>
              </a:rPr>
              <a:t>Examples of organization strengths</a:t>
            </a:r>
            <a:r>
              <a:rPr lang="en-GB" sz="2400" b="0" i="0" dirty="0">
                <a:effectLst/>
                <a:latin typeface="Söhne"/>
              </a:rPr>
              <a:t> can be a strong brand reputation, skilled workforce, efficient processes, proprietary technology, financial stability, or a loyal customer base.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CE19A-FF00-D243-D232-7511761A7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3A36B-3D75-29DD-B9A1-048B3AD72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217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1D91D-BBFC-4F28-74DD-E101804EB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E2E99-93C5-1048-CD0B-762CF7362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Weaknesses are i</a:t>
            </a:r>
            <a:r>
              <a:rPr lang="en-GB" sz="2400" b="1" i="0" dirty="0">
                <a:effectLst/>
              </a:rPr>
              <a:t>nternal factors</a:t>
            </a:r>
            <a:r>
              <a:rPr lang="en-GB" sz="2400" b="0" i="0" dirty="0">
                <a:effectLst/>
              </a:rPr>
              <a:t> that can be seen as barriers to improve the organization's performance or competitive position.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weaknesses is crucial for addressing internal challenges and improving the organization's overall effectiveness.</a:t>
            </a:r>
          </a:p>
          <a:p>
            <a:r>
              <a:rPr lang="en-GB" sz="2400" b="0" i="0" dirty="0">
                <a:effectLst/>
              </a:rPr>
              <a:t>Examples of organizations weaknesses can be poor management, outdated technology, high employee turnover, insufficient resources, or low quality.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386CE-4897-85D9-A9DB-07EC8C511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92B06F-949E-2A13-E1F1-995E5952D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812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CC678-C9F8-4F21-6DC4-A9E0DE90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E0D15-ED90-673C-EFBF-5938023CC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Opportunities are external factors</a:t>
            </a:r>
            <a:r>
              <a:rPr lang="en-GB" sz="2400" b="0" i="0" dirty="0">
                <a:effectLst/>
              </a:rPr>
              <a:t> in the business environment that can be leveraged for growth and success.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emerging markets, changes in consumer preferences, technological advancements, new partnerships, or favourable government policies.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opportunities helps organizations seize potential advantages.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09415-8B97-3319-D0B9-54B53B877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1697B4-48D1-F02E-9517-318EB8A5F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3960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38A7F-D32B-C984-F41E-F975E4E49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112D6-D65A-B6AB-9BBE-D24D20D34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Threats are external factors</a:t>
            </a:r>
            <a:r>
              <a:rPr lang="en-GB" sz="2400" b="0" i="0" dirty="0">
                <a:effectLst/>
              </a:rPr>
              <a:t> that pose risks and challenges to the organization.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economic downturns, competitive pressures, regulatory changes, natural disasters, cybersecurity threats, or shifting market trends.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threats allows organizations to develop strategies to mitigate or respond to potential risks.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E6463-EB44-866C-E5E7-6461E64DC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1AD0D-0020-FFED-D16F-9B4BCBA8E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5510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A3B48-3417-9890-C516-2E98868F4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DAE5-A84E-858B-9387-C28277BD3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is a situation analysis to evaluate the organizations internal strengths and weaknesses, external opportunities and threats to support the </a:t>
            </a:r>
            <a:r>
              <a:rPr lang="en-US" sz="2400" b="1" dirty="0"/>
              <a:t>decision-making process </a:t>
            </a:r>
            <a:r>
              <a:rPr lang="en-US" sz="2400" dirty="0"/>
              <a:t>and to </a:t>
            </a:r>
            <a:r>
              <a:rPr lang="en-US" sz="2400" b="1" dirty="0"/>
              <a:t>gain more competitive advantage</a:t>
            </a:r>
            <a:r>
              <a:rPr lang="en-US" sz="2400" dirty="0"/>
              <a:t> in the market.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E10A7-21A2-0F92-D004-D1F73F079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1B1C3-D048-80CD-4301-5C7C15B28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1486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DBB68-1235-B26B-BBEA-349F8B5FC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Advantages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914D-6C9C-7665-435A-67C52F6CB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permits the organization to make better strategies decisions by:</a:t>
            </a:r>
          </a:p>
          <a:p>
            <a:pPr lvl="1"/>
            <a:r>
              <a:rPr lang="en-US" sz="2400" dirty="0"/>
              <a:t>Capitalizing on strengths </a:t>
            </a:r>
          </a:p>
          <a:p>
            <a:pPr lvl="1"/>
            <a:r>
              <a:rPr lang="en-US" sz="2400" dirty="0"/>
              <a:t>Overcoming the weaknesses</a:t>
            </a:r>
          </a:p>
          <a:p>
            <a:pPr lvl="1"/>
            <a:r>
              <a:rPr lang="en-US" sz="2400" dirty="0"/>
              <a:t>Exploiting the opportunities </a:t>
            </a:r>
          </a:p>
          <a:p>
            <a:pPr lvl="1"/>
            <a:r>
              <a:rPr lang="en-US" sz="2400" dirty="0"/>
              <a:t>Preventing the organization from 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DAB07-4227-CD11-FC9F-09804BB10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F4179A-7BA5-7049-0625-A268784F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13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945CF-E1C9-07FA-B44E-40A826820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Video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D7B0B-E592-8464-A64C-6B9E8B99C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https://video-</a:t>
            </a:r>
            <a:r>
              <a:rPr lang="en-US" sz="2000" dirty="0" err="1"/>
              <a:t>alexanderstreet</a:t>
            </a:r>
            <a:r>
              <a:rPr lang="en-US" sz="2000" dirty="0"/>
              <a:t>-</a:t>
            </a:r>
            <a:r>
              <a:rPr lang="en-US" sz="2000" dirty="0" err="1"/>
              <a:t>com.ezproxy.uwtsd.ac.uk</a:t>
            </a:r>
            <a:r>
              <a:rPr lang="en-US" sz="2000" dirty="0"/>
              <a:t>/watch/</a:t>
            </a:r>
            <a:r>
              <a:rPr lang="en-US" sz="2000" dirty="0" err="1"/>
              <a:t>swot-analysis?utm_campaign</a:t>
            </a:r>
            <a:r>
              <a:rPr lang="en-US" sz="2000" dirty="0"/>
              <a:t>=</a:t>
            </a:r>
            <a:r>
              <a:rPr lang="en-US" sz="2000" dirty="0" err="1"/>
              <a:t>Video&amp;utm_medium</a:t>
            </a:r>
            <a:r>
              <a:rPr lang="en-US" sz="2000" dirty="0"/>
              <a:t>=</a:t>
            </a:r>
            <a:r>
              <a:rPr lang="en-US" sz="2000" dirty="0" err="1"/>
              <a:t>MARC&amp;utm_source</a:t>
            </a:r>
            <a:r>
              <a:rPr lang="en-US" sz="2000" dirty="0"/>
              <a:t>=</a:t>
            </a:r>
            <a:r>
              <a:rPr lang="en-US" sz="2000" dirty="0" err="1"/>
              <a:t>aspresolver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7C5E5-A6FD-C50E-6391-5E24B7A21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B41EFE-6455-C415-E79C-AF86FADC9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22200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88B08-76F1-1B15-CE59-9796C56E5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Group 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D1838-3942-585D-14E0-F8B5DE85C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Think and list your strengths and weaknesses as an individual.</a:t>
            </a:r>
          </a:p>
          <a:p>
            <a:r>
              <a:rPr lang="en-US" sz="2400" dirty="0"/>
              <a:t>Form pairs and discuss with your classmate your strengths and weaknesses.</a:t>
            </a:r>
          </a:p>
          <a:p>
            <a:r>
              <a:rPr lang="en-US" sz="2400" dirty="0"/>
              <a:t>Each one of you should be prepared to share their partner’s strengths and weaknesses.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CB69B-CAD6-36DC-E619-872973EB9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14D90-E7B7-D5DE-727C-7E21360D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6" name="Online Media 8" title="10 Minute Timer with Relaxing Upbeat Music and Alarm! Countdown Clock for Stress Relief!">
            <a:hlinkClick r:id="" action="ppaction://media"/>
            <a:extLst>
              <a:ext uri="{FF2B5EF4-FFF2-40B4-BE49-F238E27FC236}">
                <a16:creationId xmlns:a16="http://schemas.microsoft.com/office/drawing/2014/main" id="{2FE812BE-C8E2-8AE8-B4F4-617CFE5683D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25886" y="3645024"/>
            <a:ext cx="3418114" cy="2071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320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D83EF-B10A-D92A-9B28-513920CAD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114300"/>
            <a:ext cx="3259336" cy="1162050"/>
          </a:xfrm>
        </p:spPr>
        <p:txBody>
          <a:bodyPr wrap="square" anchor="b">
            <a:normAutofit fontScale="90000"/>
          </a:bodyPr>
          <a:lstStyle/>
          <a:p>
            <a:pPr algn="ctr"/>
            <a:r>
              <a:rPr lang="en-US" sz="3600" b="1" dirty="0"/>
              <a:t>Group activity 2</a:t>
            </a:r>
          </a:p>
        </p:txBody>
      </p:sp>
      <p:pic>
        <p:nvPicPr>
          <p:cNvPr id="2050" name="Picture 2" descr="3 Easy Steps to Create a SWOT Analysis - BNI">
            <a:extLst>
              <a:ext uri="{FF2B5EF4-FFF2-40B4-BE49-F238E27FC236}">
                <a16:creationId xmlns:a16="http://schemas.microsoft.com/office/drawing/2014/main" id="{1E6A561A-447E-D96E-EA43-B972FE54FBF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0032" y="12576"/>
            <a:ext cx="4114800" cy="321925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Text Placeholder 3">
            <a:extLst>
              <a:ext uri="{FF2B5EF4-FFF2-40B4-BE49-F238E27FC236}">
                <a16:creationId xmlns:a16="http://schemas.microsoft.com/office/drawing/2014/main" id="{0EF862CA-0F24-1C4D-3F7B-94CAE07B9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754760" cy="402989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Form groups of 3-4 and attempt the following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one of the following organization construct a SWOT analysis.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Tesla, Samsung, IKEA, Burger King, Zara.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64396-7DF4-1696-2DEE-3A6EB47F14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19DD4-3881-B1E6-987C-0782ED77C4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  <p:pic>
        <p:nvPicPr>
          <p:cNvPr id="3" name="Online Media 8" title="10 Minute Timer with Relaxing Upbeat Music and Alarm! Countdown Clock for Stress Relief!">
            <a:hlinkClick r:id="" action="ppaction://media"/>
            <a:extLst>
              <a:ext uri="{FF2B5EF4-FFF2-40B4-BE49-F238E27FC236}">
                <a16:creationId xmlns:a16="http://schemas.microsoft.com/office/drawing/2014/main" id="{91AFFD8E-34AA-E1DB-D78A-B500B908B03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725886" y="3429000"/>
            <a:ext cx="3418114" cy="2287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37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78B0-75C9-DA9D-C1BC-B4B5D6F38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3A964-F73E-AE59-C36B-F43789A1F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Capon, C. (2009) </a:t>
            </a:r>
            <a:r>
              <a:rPr lang="en-GB" sz="2000" b="0" i="1" dirty="0">
                <a:effectLst/>
              </a:rPr>
              <a:t>Understanding the business environment: inside and outside the organisation</a:t>
            </a:r>
            <a:r>
              <a:rPr lang="en-GB" sz="2000" b="0" i="0" dirty="0">
                <a:effectLst/>
              </a:rPr>
              <a:t>. Third edition. Harlow, England: Prentice Hall/Financial Times.</a:t>
            </a:r>
          </a:p>
          <a:p>
            <a:pPr marL="0" indent="0">
              <a:buNone/>
            </a:pPr>
            <a:r>
              <a:rPr lang="en-US" sz="2000" dirty="0"/>
              <a:t>Needle, D. Burns, J. (2015) Business in context : an introduction to business and its environment. Seventh edition. Andover: Cengage Learning.</a:t>
            </a:r>
          </a:p>
          <a:p>
            <a:pPr marL="0" indent="0">
              <a:buNone/>
            </a:pPr>
            <a:r>
              <a:rPr lang="en-GB" sz="2000" b="0" i="1" dirty="0">
                <a:effectLst/>
              </a:rPr>
              <a:t>SWOT Analysis</a:t>
            </a:r>
            <a:r>
              <a:rPr lang="en-GB" sz="2000" b="0" i="0" dirty="0">
                <a:effectLst/>
              </a:rPr>
              <a:t> (no date). Place of publication not identified: Business Professor.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5148F-358D-83E5-BC6D-487ED47E8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2E0E39-6CB9-C742-113E-F3AE73BCC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9177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4" name="Video 3" title="Children drawing on paper">
            <a:hlinkClick r:id="" action="ppaction://media"/>
            <a:extLst>
              <a:ext uri="{FF2B5EF4-FFF2-40B4-BE49-F238E27FC236}">
                <a16:creationId xmlns:a16="http://schemas.microsoft.com/office/drawing/2014/main" id="{64881C1B-5B76-6333-A830-4B3E4E087F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1"/>
            <a:ext cx="9144000" cy="515898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31E75F-7610-1185-20AD-EBD5E9E41AD2}"/>
              </a:ext>
            </a:extLst>
          </p:cNvPr>
          <p:cNvSpPr/>
          <p:nvPr/>
        </p:nvSpPr>
        <p:spPr>
          <a:xfrm>
            <a:off x="1477736" y="1543051"/>
            <a:ext cx="6964136" cy="8572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Next: The Business environment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8156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6" name="Video 5" title="Pouring coffee into glass cup">
            <a:hlinkClick r:id="" action="ppaction://media"/>
            <a:extLst>
              <a:ext uri="{FF2B5EF4-FFF2-40B4-BE49-F238E27FC236}">
                <a16:creationId xmlns:a16="http://schemas.microsoft.com/office/drawing/2014/main" id="{7F464BAA-F383-0737-9CA9-8AFCD6B604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" y="857251"/>
            <a:ext cx="9143999" cy="514349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7CABF00-C640-18F7-2D84-2CF1DFA8F93B}"/>
              </a:ext>
            </a:extLst>
          </p:cNvPr>
          <p:cNvSpPr/>
          <p:nvPr/>
        </p:nvSpPr>
        <p:spPr>
          <a:xfrm>
            <a:off x="5029199" y="857250"/>
            <a:ext cx="4114800" cy="9960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Break time</a:t>
            </a:r>
            <a:endParaRPr kumimoji="0" lang="en-GB" sz="6600" b="0" i="0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58392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1262</TotalTime>
  <Words>706</Words>
  <Application>Microsoft Office PowerPoint</Application>
  <PresentationFormat>On-screen Show (4:3)</PresentationFormat>
  <Paragraphs>101</Paragraphs>
  <Slides>20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Calibri Light</vt:lpstr>
      <vt:lpstr>Myriad Pro</vt:lpstr>
      <vt:lpstr>Söhne</vt:lpstr>
      <vt:lpstr>Verdana</vt:lpstr>
      <vt:lpstr>Wingdings</vt:lpstr>
      <vt:lpstr>20140311PresentationUWTSDTemplate</vt:lpstr>
      <vt:lpstr>1_Office Theme</vt:lpstr>
      <vt:lpstr>LCBB4014  Business Environment  Analysis Tools  Week 3 – Session 1 </vt:lpstr>
      <vt:lpstr>Objectives of the session</vt:lpstr>
      <vt:lpstr>Understanding the business environment</vt:lpstr>
      <vt:lpstr>Internal factors</vt:lpstr>
      <vt:lpstr>External factors</vt:lpstr>
      <vt:lpstr>PowerPoint Presentation</vt:lpstr>
      <vt:lpstr>SWOT analysis</vt:lpstr>
      <vt:lpstr>SWOT analysis</vt:lpstr>
      <vt:lpstr>Strengths</vt:lpstr>
      <vt:lpstr>Weaknesses</vt:lpstr>
      <vt:lpstr>Opportunities</vt:lpstr>
      <vt:lpstr>Threats</vt:lpstr>
      <vt:lpstr>Importance of SWOT analysis</vt:lpstr>
      <vt:lpstr>Advantages of SWOT analysis</vt:lpstr>
      <vt:lpstr>Video recap</vt:lpstr>
      <vt:lpstr>Group activity 1</vt:lpstr>
      <vt:lpstr>Group activity 2</vt:lpstr>
      <vt:lpstr>References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Munodzinesa Zuwirai</cp:lastModifiedBy>
  <cp:revision>117</cp:revision>
  <cp:lastPrinted>2018-07-02T15:32:24Z</cp:lastPrinted>
  <dcterms:created xsi:type="dcterms:W3CDTF">2002-10-07T19:43:58Z</dcterms:created>
  <dcterms:modified xsi:type="dcterms:W3CDTF">2024-09-24T21:37:59Z</dcterms:modified>
</cp:coreProperties>
</file>