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 autoCompressPictures="0">
  <p:sldMasterIdLst>
    <p:sldMasterId id="2147483731" r:id="rId1"/>
  </p:sldMasterIdLst>
  <p:notesMasterIdLst>
    <p:notesMasterId r:id="rId25"/>
  </p:notesMasterIdLst>
  <p:handoutMasterIdLst>
    <p:handoutMasterId r:id="rId26"/>
  </p:handoutMasterIdLst>
  <p:sldIdLst>
    <p:sldId id="256" r:id="rId2"/>
    <p:sldId id="282" r:id="rId3"/>
    <p:sldId id="278" r:id="rId4"/>
    <p:sldId id="283" r:id="rId5"/>
    <p:sldId id="280" r:id="rId6"/>
    <p:sldId id="269" r:id="rId7"/>
    <p:sldId id="281" r:id="rId8"/>
    <p:sldId id="270" r:id="rId9"/>
    <p:sldId id="259" r:id="rId10"/>
    <p:sldId id="275" r:id="rId11"/>
    <p:sldId id="277" r:id="rId12"/>
    <p:sldId id="271" r:id="rId13"/>
    <p:sldId id="272" r:id="rId14"/>
    <p:sldId id="261" r:id="rId15"/>
    <p:sldId id="262" r:id="rId16"/>
    <p:sldId id="273" r:id="rId17"/>
    <p:sldId id="264" r:id="rId18"/>
    <p:sldId id="274" r:id="rId19"/>
    <p:sldId id="263" r:id="rId20"/>
    <p:sldId id="265" r:id="rId21"/>
    <p:sldId id="276" r:id="rId22"/>
    <p:sldId id="267" r:id="rId23"/>
    <p:sldId id="268" r:id="rId24"/>
  </p:sldIdLst>
  <p:sldSz cx="9144000" cy="6858000" type="screen4x3"/>
  <p:notesSz cx="6858000" cy="9723438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77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77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77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77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anose="020B0602020104020603" pitchFamily="34" charset="77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77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77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77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 Cen MT" panose="020B0602020104020603" pitchFamily="34" charset="77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0"/>
  </p:normalViewPr>
  <p:slideViewPr>
    <p:cSldViewPr>
      <p:cViewPr varScale="1">
        <p:scale>
          <a:sx n="107" d="100"/>
          <a:sy n="107" d="100"/>
        </p:scale>
        <p:origin x="1760" y="1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03A475B2-481D-1880-483F-762C5673293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ea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A45E51EE-E1AA-9F1D-FE51-DD90BD7C81A5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ea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7108" name="Rectangle 4">
            <a:extLst>
              <a:ext uri="{FF2B5EF4-FFF2-40B4-BE49-F238E27FC236}">
                <a16:creationId xmlns:a16="http://schemas.microsoft.com/office/drawing/2014/main" id="{690D5FA6-A35E-7F80-F8ED-90D2131C440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36075"/>
            <a:ext cx="297180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ea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7109" name="Rectangle 5">
            <a:extLst>
              <a:ext uri="{FF2B5EF4-FFF2-40B4-BE49-F238E27FC236}">
                <a16:creationId xmlns:a16="http://schemas.microsoft.com/office/drawing/2014/main" id="{DDD169B0-558A-A334-8976-6CE91E5578F8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236075"/>
            <a:ext cx="297180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9CDC428C-735B-7143-A254-C94C889D971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B9C884EE-EC14-765B-2940-F53D8150813B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ea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4CBD9B81-726C-CA42-0278-7A7470F0C8B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ea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8" name="Rectangle 4">
            <a:extLst>
              <a:ext uri="{FF2B5EF4-FFF2-40B4-BE49-F238E27FC236}">
                <a16:creationId xmlns:a16="http://schemas.microsoft.com/office/drawing/2014/main" id="{85951BD8-7A7F-6B09-6A74-396583B1DB4A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8538" y="728663"/>
            <a:ext cx="4862512" cy="36464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6AC26AE7-DA46-9BF1-F1D1-1689F7222D77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618038"/>
            <a:ext cx="5486400" cy="437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CEB5C604-2D5D-AC15-6FF4-467E73762494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36075"/>
            <a:ext cx="297180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ea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21F62A58-367C-8385-64C1-4453027747E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236075"/>
            <a:ext cx="297180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FE23516F-1250-9643-80C6-4FF69DE71E6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81E0D750-2B0E-0A6B-B56A-938EA4F1524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B11868E3-854D-3140-A07B-D310489F3C1F}" type="slidenum">
              <a:rPr lang="en-GB" altLang="en-US"/>
              <a:pPr>
                <a:spcBef>
                  <a:spcPct val="0"/>
                </a:spcBef>
              </a:pPr>
              <a:t>9</a:t>
            </a:fld>
            <a:endParaRPr lang="en-GB" altLang="en-US"/>
          </a:p>
        </p:txBody>
      </p:sp>
      <p:sp>
        <p:nvSpPr>
          <p:cNvPr id="7170" name="Rectangle 2">
            <a:extLst>
              <a:ext uri="{FF2B5EF4-FFF2-40B4-BE49-F238E27FC236}">
                <a16:creationId xmlns:a16="http://schemas.microsoft.com/office/drawing/2014/main" id="{C77DC6FC-FADB-89AC-70F7-8003FB63664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/>
          </a:extLst>
        </p:spPr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AF52E85E-60FA-7523-A504-ECC2FC8AE8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7D7B296B-9AAB-FFDB-A7A9-E0CDDBE63F7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C8512E48-C91E-2D4F-A862-31292851AAED}" type="slidenum">
              <a:rPr lang="en-GB" altLang="en-US"/>
              <a:pPr>
                <a:spcBef>
                  <a:spcPct val="0"/>
                </a:spcBef>
              </a:pPr>
              <a:t>14</a:t>
            </a:fld>
            <a:endParaRPr lang="en-GB" altLang="en-US"/>
          </a:p>
        </p:txBody>
      </p:sp>
      <p:sp>
        <p:nvSpPr>
          <p:cNvPr id="10242" name="Rectangle 2">
            <a:extLst>
              <a:ext uri="{FF2B5EF4-FFF2-40B4-BE49-F238E27FC236}">
                <a16:creationId xmlns:a16="http://schemas.microsoft.com/office/drawing/2014/main" id="{A5813093-99C7-EA27-D1C5-1BC801E1496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/>
          </a:extLst>
        </p:spPr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394D5D28-BDD0-08B4-972B-75C5980BF23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06CF9C6B-59F9-9A59-1123-0B1E0D48CD0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FD7D56D8-AFBB-6948-B30D-52A009798581}" type="slidenum">
              <a:rPr lang="en-GB" altLang="en-US"/>
              <a:pPr>
                <a:spcBef>
                  <a:spcPct val="0"/>
                </a:spcBef>
              </a:pPr>
              <a:t>15</a:t>
            </a:fld>
            <a:endParaRPr lang="en-GB" altLang="en-US"/>
          </a:p>
        </p:txBody>
      </p:sp>
      <p:sp>
        <p:nvSpPr>
          <p:cNvPr id="12290" name="Rectangle 2">
            <a:extLst>
              <a:ext uri="{FF2B5EF4-FFF2-40B4-BE49-F238E27FC236}">
                <a16:creationId xmlns:a16="http://schemas.microsoft.com/office/drawing/2014/main" id="{8147DEB8-77CB-5372-A7FE-434E9CF8D4C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/>
          </a:extLst>
        </p:spPr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44160111-9433-106F-6F9A-41F892AAE3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1A315FE5-39CB-3E62-84B8-524F6DD093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6746F61-402B-434E-996E-FEEABCDBF3E9}" type="slidenum">
              <a:rPr lang="en-GB" altLang="en-US"/>
              <a:pPr>
                <a:spcBef>
                  <a:spcPct val="0"/>
                </a:spcBef>
              </a:pPr>
              <a:t>17</a:t>
            </a:fld>
            <a:endParaRPr lang="en-GB" altLang="en-US"/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167FCCFE-8A6D-C77C-FA8B-9FE23B9F448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/>
          </a:extLst>
        </p:spPr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E35A7070-BD84-DCED-C16F-1FF72A83C4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35368506-BBD3-4A81-470B-740955CFB82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D79B25EB-3CFD-F64E-8AC3-FC16207D58BD}" type="slidenum">
              <a:rPr lang="en-GB" altLang="en-US"/>
              <a:pPr>
                <a:spcBef>
                  <a:spcPct val="0"/>
                </a:spcBef>
              </a:pPr>
              <a:t>19</a:t>
            </a:fld>
            <a:endParaRPr lang="en-GB" altLang="en-US"/>
          </a:p>
        </p:txBody>
      </p:sp>
      <p:sp>
        <p:nvSpPr>
          <p:cNvPr id="14338" name="Rectangle 2">
            <a:extLst>
              <a:ext uri="{FF2B5EF4-FFF2-40B4-BE49-F238E27FC236}">
                <a16:creationId xmlns:a16="http://schemas.microsoft.com/office/drawing/2014/main" id="{B509289A-393D-9430-B9B8-BF6B2D7FE00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/>
          </a:extLst>
        </p:spPr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39C886C7-BD4E-9996-FBDE-D9DD61C54F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7FBA9F94-083F-4F22-C1E5-1AE51AD689C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1294DAEA-11A4-1345-B51B-5A325AAACDCD}" type="slidenum">
              <a:rPr lang="en-GB" altLang="en-US"/>
              <a:pPr>
                <a:spcBef>
                  <a:spcPct val="0"/>
                </a:spcBef>
              </a:pPr>
              <a:t>20</a:t>
            </a:fld>
            <a:endParaRPr lang="en-GB" altLang="en-US"/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FE1AAF60-D45B-B7CE-734D-B436E6249D5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/>
          </a:extLst>
        </p:spPr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E857B3FA-621D-775D-CF21-B00438AFF0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649BBD39-C768-0B41-E10B-B0F37C09B14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C96983BB-C666-1F44-9CFC-1B5C68D236F0}" type="slidenum">
              <a:rPr lang="en-GB" altLang="en-US"/>
              <a:pPr>
                <a:spcBef>
                  <a:spcPct val="0"/>
                </a:spcBef>
              </a:pPr>
              <a:t>22</a:t>
            </a:fld>
            <a:endParaRPr lang="en-GB" altLang="en-US"/>
          </a:p>
        </p:txBody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ADCDE34F-EE6D-B522-C79B-1C0BBCFF611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/>
          </a:extLst>
        </p:spPr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F3C26E66-8789-34EB-4C98-536E3E1D82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C2D9D167-115E-E1DF-41C1-4BF8A38614F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C300D475-CE33-D048-ACE5-843C255E51F3}" type="slidenum">
              <a:rPr lang="en-GB" altLang="en-US"/>
              <a:pPr>
                <a:spcBef>
                  <a:spcPct val="0"/>
                </a:spcBef>
              </a:pPr>
              <a:t>23</a:t>
            </a:fld>
            <a:endParaRPr lang="en-GB" altLang="en-US"/>
          </a:p>
        </p:txBody>
      </p:sp>
      <p:sp>
        <p:nvSpPr>
          <p:cNvPr id="24578" name="Rectangle 2">
            <a:extLst>
              <a:ext uri="{FF2B5EF4-FFF2-40B4-BE49-F238E27FC236}">
                <a16:creationId xmlns:a16="http://schemas.microsoft.com/office/drawing/2014/main" id="{0D8F82BD-33E4-BAEE-C6C3-B73390773C7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/>
          </a:extLst>
        </p:spPr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45B72A47-F53E-CAB5-1117-EDFBEAF486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FF2B4A-1EE6-A12A-AC15-C1F47598C53A}"/>
              </a:ext>
            </a:extLst>
          </p:cNvPr>
          <p:cNvSpPr/>
          <p:nvPr/>
        </p:nvSpPr>
        <p:spPr>
          <a:xfrm>
            <a:off x="0" y="0"/>
            <a:ext cx="9144000" cy="457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B83DFDE0-566E-22B7-07AE-28C689A61AA0}"/>
              </a:ext>
            </a:extLst>
          </p:cNvPr>
          <p:cNvSpPr/>
          <p:nvPr/>
        </p:nvSpPr>
        <p:spPr>
          <a:xfrm>
            <a:off x="4763" y="0"/>
            <a:ext cx="9139237" cy="4572000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F0809F2-0A7F-3253-A166-22E370CE47D6}"/>
              </a:ext>
            </a:extLst>
          </p:cNvPr>
          <p:cNvCxnSpPr/>
          <p:nvPr/>
        </p:nvCxnSpPr>
        <p:spPr>
          <a:xfrm flipV="1">
            <a:off x="6289675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/>
          <a:lstStyle>
            <a:lvl1pPr algn="r">
              <a:defRPr sz="44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829F4D8-66E2-B2FB-1ACA-3B6D4D063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0D18DAE-D1B8-EF92-4D30-76CE26D39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BC2F773-37F9-627F-1BAA-10AB948BA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D29E75-B7E8-DE49-BE1B-5A2CB572ED2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15705984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EA4207-25EC-0487-17D3-6AA6431FD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0A5B1E-4960-FFDC-CDCC-93F73940A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8C8C0C-A831-489B-90B7-C428F9A1D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0C352E-5C8D-9C46-9E2C-0F7F0AAA601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7221360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84CD919-3AB9-A820-0063-A961D14CE92D}"/>
              </a:ext>
            </a:extLst>
          </p:cNvPr>
          <p:cNvSpPr/>
          <p:nvPr/>
        </p:nvSpPr>
        <p:spPr>
          <a:xfrm>
            <a:off x="0" y="0"/>
            <a:ext cx="9144000" cy="4572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548C5D66-88EA-AC3B-4A84-087186076DEA}"/>
              </a:ext>
            </a:extLst>
          </p:cNvPr>
          <p:cNvSpPr/>
          <p:nvPr/>
        </p:nvSpPr>
        <p:spPr>
          <a:xfrm>
            <a:off x="4763" y="0"/>
            <a:ext cx="9139237" cy="4572000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2021E3D-A972-FA0D-3707-CBAEECD2674B}"/>
              </a:ext>
            </a:extLst>
          </p:cNvPr>
          <p:cNvCxnSpPr/>
          <p:nvPr/>
        </p:nvCxnSpPr>
        <p:spPr>
          <a:xfrm flipV="1">
            <a:off x="6289675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/>
          <a:lstStyle>
            <a:lvl1pPr algn="r">
              <a:defRPr sz="44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006A25E-AF28-7621-076D-22CEE524E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833296C-89F4-86A3-1C14-03F6CDB3F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292DC57-FEB0-71B2-B78E-1242F8653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4D5BAE-059E-D54B-92F0-71377639D00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50573360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D7B3275-78AC-950E-CF73-F8E02E5B6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92E4B35-77FF-F569-E9C9-489D04908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638B08A-E3E0-30A5-7A19-FE8684D23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B7AB1B-A711-BA4A-AAA3-C8A71314A0B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33362390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D13F9535-2831-47AB-F951-932A511C9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023523E9-5030-6B53-056A-B70CF8E10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5DECB8D-9140-57F9-F001-DDDE341B7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78D593-C0AA-9144-9391-418EFECB5FB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1353148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E0283CE-87AE-7098-0FDC-F63248FC7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46106AF-BC74-9774-263E-7BF68B253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6F2E557-5F8C-1B1A-F4DD-913765C87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E3EC4B-CF49-044C-9B5D-928ACE225AA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0205221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F7FF1F-F1B4-3DB9-687A-A0012B546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1F5609-F3D0-308E-A80A-0F52F0A92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DEDB3C-7A7F-0C3E-6E31-B1C647446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AA12D5-20E5-2245-B6CE-3B69F1464AF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07488137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6BA23375-C1CB-AD81-B2EC-8CDD04A74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477BF2-0E36-E88A-DD45-E5670BFA9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7B5AA7-92B2-DF86-D60F-47A9FADBF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0C8527-1789-6547-A313-759D5A01CF4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83550116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802C22E-8DC5-5D2E-EDAA-FD5AC07DC23E}"/>
              </a:ext>
            </a:extLst>
          </p:cNvPr>
          <p:cNvCxnSpPr/>
          <p:nvPr/>
        </p:nvCxnSpPr>
        <p:spPr>
          <a:xfrm flipV="1">
            <a:off x="6289675" y="5264150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/>
          <a:lstStyle>
            <a:lvl1pPr algn="r">
              <a:defRPr sz="44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C2EAFD3-C56B-528C-9989-9BC3650C1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62696F22-5E96-25C6-AD6F-31C310F3A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5BE08C55-D023-557A-C3F0-6805AB7BF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5564C8-733E-4349-8D3F-F905F625F13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9018583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48972F-8086-1284-8E8B-5FD9AA09E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3A72DA-D02B-4466-B69B-B860AF0DA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1BD438-CDBF-E1DF-F500-DD2635686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58150F-7179-6D46-B750-8A93F83300E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55324300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9A64A97-D41E-06E9-6E79-323B80EEEA47}"/>
              </a:ext>
            </a:extLst>
          </p:cNvPr>
          <p:cNvCxnSpPr/>
          <p:nvPr/>
        </p:nvCxnSpPr>
        <p:spPr>
          <a:xfrm rot="5400000" flipV="1">
            <a:off x="7543800" y="173038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E307439-6BA6-BA0F-C5B3-4ACA63DDF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9F8A311-9E44-B74B-2A07-02E7FB4C0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17A1AE9-13DD-6B4D-D831-20FF41EF8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7E74AC-5076-3F4C-B2DA-FFBA295CCE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9091641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D78CFD-BB91-E7A4-6AB9-829C50DD08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350" y="585788"/>
            <a:ext cx="7289800" cy="1498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315ADD-8EBF-0D35-823A-95ECFE8FC59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68350" y="2286000"/>
            <a:ext cx="72898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B24C73-E2CC-0AAC-DC47-92037E221E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8350" y="6470650"/>
            <a:ext cx="1616075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F1EA9F-AE13-E39D-C70E-43A9F6B6C9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32200" y="6470650"/>
            <a:ext cx="442595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B42067-4416-417D-1407-25AB275E64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8000" y="6470650"/>
            <a:ext cx="73025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solidFill>
                  <a:srgbClr val="0D0D0D"/>
                </a:solidFill>
                <a:latin typeface="Tw Cen MT Condensed" panose="020B0606020104020203" pitchFamily="34" charset="77"/>
              </a:defRPr>
            </a:lvl1pPr>
          </a:lstStyle>
          <a:p>
            <a:fld id="{EE7CA669-02C5-5E44-B6CB-E73A5A2658BE}" type="slidenum">
              <a:rPr lang="en-GB" altLang="en-US"/>
              <a:pPr/>
              <a:t>‹#›</a:t>
            </a:fld>
            <a:endParaRPr lang="en-GB" alt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AD7727F-5AEB-F884-197C-3963129E8156}"/>
              </a:ext>
            </a:extLst>
          </p:cNvPr>
          <p:cNvCxnSpPr/>
          <p:nvPr/>
        </p:nvCxnSpPr>
        <p:spPr>
          <a:xfrm flipV="1">
            <a:off x="571500" y="82708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796" r:id="rId2"/>
    <p:sldLayoutId id="2147483803" r:id="rId3"/>
    <p:sldLayoutId id="2147483797" r:id="rId4"/>
    <p:sldLayoutId id="2147483798" r:id="rId5"/>
    <p:sldLayoutId id="2147483799" r:id="rId6"/>
    <p:sldLayoutId id="2147483804" r:id="rId7"/>
    <p:sldLayoutId id="2147483800" r:id="rId8"/>
    <p:sldLayoutId id="2147483805" r:id="rId9"/>
    <p:sldLayoutId id="2147483801" r:id="rId10"/>
    <p:sldLayoutId id="2147483806" r:id="rId11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 kern="1200" cap="all" spc="100">
          <a:solidFill>
            <a:srgbClr val="0D0D0D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rgbClr val="0D0D0D"/>
          </a:solidFill>
          <a:latin typeface="Tw Cen MT Condensed" panose="020B0606020104020203" pitchFamily="34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rgbClr val="0D0D0D"/>
          </a:solidFill>
          <a:latin typeface="Tw Cen MT Condensed" panose="020B0606020104020203" pitchFamily="34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rgbClr val="0D0D0D"/>
          </a:solidFill>
          <a:latin typeface="Tw Cen MT Condensed" panose="020B0606020104020203" pitchFamily="34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rgbClr val="0D0D0D"/>
          </a:solidFill>
          <a:latin typeface="Tw Cen MT Condensed" panose="020B0606020104020203" pitchFamily="34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rgbClr val="0D0D0D"/>
          </a:solidFill>
          <a:latin typeface="Tw Cen MT Condensed" panose="020B0606020104020203" pitchFamily="34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rgbClr val="0D0D0D"/>
          </a:solidFill>
          <a:latin typeface="Tw Cen MT Condensed" panose="020B0606020104020203" pitchFamily="34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rgbClr val="0D0D0D"/>
          </a:solidFill>
          <a:latin typeface="Tw Cen MT Condensed" panose="020B0606020104020203" pitchFamily="34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rgbClr val="0D0D0D"/>
          </a:solidFill>
          <a:latin typeface="Tw Cen MT Condensed" panose="020B0606020104020203" pitchFamily="34" charset="0"/>
        </a:defRPr>
      </a:lvl9pPr>
    </p:titleStyle>
    <p:bodyStyle>
      <a:lvl1pPr marL="90488" indent="-90488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77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13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2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767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2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372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2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6288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2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739E006D-D38A-02D9-F33F-2EF70DD908F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42900" y="4959350"/>
            <a:ext cx="5829300" cy="14636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>
                <a:solidFill>
                  <a:schemeClr val="tx1">
                    <a:lumMod val="95000"/>
                    <a:lumOff val="5000"/>
                  </a:schemeClr>
                </a:solidFill>
              </a:rPr>
              <a:t>Writing Your Dissertation Proposal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51E88C2A-2D59-03C0-D93B-E77022DFE045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457950" y="4959350"/>
            <a:ext cx="2400300" cy="1463675"/>
          </a:xfrm>
        </p:spPr>
        <p:txBody>
          <a:bodyPr rtlCol="0"/>
          <a:lstStyle/>
          <a:p>
            <a:pPr eaLnBrk="1" fontAlgn="auto" hangingPunct="1">
              <a:buFont typeface="Wingdings" pitchFamily="2" charset="2"/>
              <a:buNone/>
              <a:defRPr/>
            </a:pPr>
            <a:r>
              <a:rPr lang="en-GB" dirty="0"/>
              <a:t>Alison Connaughton</a:t>
            </a:r>
          </a:p>
          <a:p>
            <a:pPr eaLnBrk="1" fontAlgn="auto" hangingPunct="1">
              <a:buFont typeface="Wingdings" pitchFamily="2" charset="2"/>
              <a:buNone/>
              <a:defRPr/>
            </a:pPr>
            <a:r>
              <a:rPr lang="en-GB" dirty="0"/>
              <a:t>2023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9599C1-1F10-2ED2-ABC4-59A6CC1F3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/>
              <a:t>Today: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BD09F717-0769-4A6E-E4C8-7445C9CDD4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eaLnBrk="1" hangingPunct="1">
              <a:buFont typeface="Tw Cen MT Condensed" panose="020B0606020104020203" pitchFamily="34" charset="77"/>
              <a:buAutoNum type="arabicPeriod"/>
            </a:pPr>
            <a:r>
              <a:rPr lang="en-GB" altLang="en-US"/>
              <a:t>Lecture content – writing your proposal</a:t>
            </a:r>
          </a:p>
          <a:p>
            <a:pPr marL="457200" indent="-457200" eaLnBrk="1" hangingPunct="1">
              <a:buFont typeface="Tw Cen MT Condensed" panose="020B0606020104020203" pitchFamily="34" charset="77"/>
              <a:buAutoNum type="arabicPeriod"/>
            </a:pPr>
            <a:r>
              <a:rPr lang="en-GB" altLang="en-US"/>
              <a:t>Tasks for you to complete individually or with others </a:t>
            </a:r>
          </a:p>
          <a:p>
            <a:pPr marL="457200" indent="-457200" eaLnBrk="1" hangingPunct="1">
              <a:buFont typeface="Tw Cen MT Condensed" panose="020B0606020104020203" pitchFamily="34" charset="77"/>
              <a:buAutoNum type="arabicPeriod"/>
            </a:pPr>
            <a:r>
              <a:rPr lang="en-GB" altLang="en-US"/>
              <a:t>Use the remainder of the lecture time (with others) plus an additional hour (or more) to work through all the questions from this powerpoint.</a:t>
            </a:r>
          </a:p>
          <a:p>
            <a:pPr marL="460375" lvl="1" indent="-285750" eaLnBrk="1" hangingPunct="1"/>
            <a:r>
              <a:rPr lang="en-GB" altLang="en-US"/>
              <a:t>These slides are on Moodle and Teams. </a:t>
            </a: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CBC364-39D5-FD9D-97F4-6F9C50226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115888"/>
            <a:ext cx="7289800" cy="150018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Assessment TASK:  </a:t>
            </a:r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Write a formal proposal for the research question that you have generated for your independent study. </a:t>
            </a:r>
            <a:b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81C97-9AED-AFCE-9A95-3F8B9909D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538" y="1052513"/>
            <a:ext cx="8229600" cy="5073650"/>
          </a:xfrm>
        </p:spPr>
        <p:txBody>
          <a:bodyPr rtlCol="0">
            <a:normAutofit lnSpcReduction="10000"/>
          </a:bodyPr>
          <a:lstStyle/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b="1" dirty="0"/>
              <a:t>Weighting:</a:t>
            </a:r>
            <a:r>
              <a:rPr lang="en-GB" dirty="0"/>
              <a:t> The research proposal is worth 10% of the module mark (for HNL / SES / OAE / PE) – Compulsory but not formally assessed for SET 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b="1" dirty="0"/>
              <a:t>Research Proposal Length: </a:t>
            </a:r>
            <a:r>
              <a:rPr lang="en-GB" dirty="0"/>
              <a:t>1500 words maximum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b="1" dirty="0"/>
              <a:t>The assessment criteria are based upon an evaluation of your ability to:</a:t>
            </a:r>
            <a:endParaRPr lang="en-GB" dirty="0"/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sz="1800" dirty="0"/>
              <a:t>Identify and justify from the literature an appropriate research question worthy of study.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sz="1800" dirty="0"/>
              <a:t>Present an introduction to current research literature in this area.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sz="1800" dirty="0"/>
              <a:t>Clearly identify a strong rationale for your research question, and concisely state the aim or aims of the study.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sz="1800" dirty="0"/>
              <a:t>Outline the proposed methodology for the study (e.g., participants, equipment, data collection procedures) and provide a rationale for the choices made. Alternatively – type of literature review and rationale for this. 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sz="1800" dirty="0"/>
              <a:t>Identify how the collected data will be analysed (or handled if a review) and justify why this data analysis procedure is the most appropriate for your research question. 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sz="1800" dirty="0"/>
              <a:t>Present a well thought out and realistic draft timetable for completion of the dissertation.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endParaRPr lang="en-GB" dirty="0"/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476ADC-1400-2C50-F7D9-A1BB39805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What is a research proposal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3C8CDE94-E5D0-FD04-945A-87DD708A19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A research proposal is a concise and coherent summary of your proposed research. </a:t>
            </a:r>
          </a:p>
          <a:p>
            <a:r>
              <a:rPr lang="en-GB" altLang="en-US"/>
              <a:t>It sets out the central issues or questions that you intend to address. </a:t>
            </a:r>
          </a:p>
          <a:p>
            <a:r>
              <a:rPr lang="en-GB" altLang="en-US"/>
              <a:t>It outlines the general area of study within which your research falls, referring to the current state of knowledge and any recent debates on the topic. </a:t>
            </a:r>
          </a:p>
          <a:p>
            <a:r>
              <a:rPr lang="en-GB" altLang="en-US"/>
              <a:t>It also demonstrates the originality of your proposed research.</a:t>
            </a:r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8B22A-D99F-6038-C7E1-D2C1CC776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188913"/>
            <a:ext cx="7289800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</a:t>
            </a:r>
            <a:r>
              <a:rPr lang="en-GB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he following sections need to be included within your proposal:</a:t>
            </a:r>
            <a:b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42F45-0044-DAA1-E07E-E77D52D34B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763" y="1052513"/>
            <a:ext cx="8229600" cy="5905500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buFont typeface="Wingdings" panose="05000000000000000000" pitchFamily="2" charset="2"/>
              <a:buNone/>
              <a:defRPr/>
            </a:pPr>
            <a:endParaRPr lang="en-GB" dirty="0"/>
          </a:p>
          <a:p>
            <a:pPr marL="457200" indent="-457200" eaLnBrk="1" fontAlgn="auto" hangingPunct="1">
              <a:buFont typeface="+mj-lt"/>
              <a:buAutoNum type="arabicPeriod"/>
              <a:defRPr/>
            </a:pPr>
            <a:r>
              <a:rPr lang="en-GB" b="1" dirty="0"/>
              <a:t>Statement of research question. </a:t>
            </a:r>
            <a:endParaRPr lang="en-GB" dirty="0"/>
          </a:p>
          <a:p>
            <a:pPr marL="457200" indent="-457200" eaLnBrk="1" fontAlgn="auto" hangingPunct="1">
              <a:buFont typeface="+mj-lt"/>
              <a:buAutoNum type="arabicPeriod"/>
              <a:defRPr/>
            </a:pPr>
            <a:r>
              <a:rPr lang="en-GB" b="1" dirty="0"/>
              <a:t>Introduction.</a:t>
            </a:r>
            <a:r>
              <a:rPr lang="en-GB" dirty="0"/>
              <a:t> An introduction and rationale for the study should be presented (utilising relevant and appropriate literature).</a:t>
            </a:r>
          </a:p>
          <a:p>
            <a:pPr marL="457200" indent="-457200" eaLnBrk="1" fontAlgn="auto" hangingPunct="1">
              <a:buFont typeface="+mj-lt"/>
              <a:buAutoNum type="arabicPeriod"/>
              <a:defRPr/>
            </a:pPr>
            <a:r>
              <a:rPr lang="en-GB" b="1" dirty="0"/>
              <a:t>Aims.</a:t>
            </a:r>
            <a:r>
              <a:rPr lang="en-GB" dirty="0"/>
              <a:t> Clearly identify any hypotheses and/or the aims and objectives of the study. </a:t>
            </a:r>
          </a:p>
          <a:p>
            <a:pPr marL="457200" indent="-457200" eaLnBrk="1" fontAlgn="auto" hangingPunct="1">
              <a:buFont typeface="+mj-lt"/>
              <a:buAutoNum type="arabicPeriod"/>
              <a:defRPr/>
            </a:pPr>
            <a:r>
              <a:rPr lang="en-GB" b="1" dirty="0"/>
              <a:t>Method.</a:t>
            </a:r>
            <a:r>
              <a:rPr lang="en-GB" dirty="0"/>
              <a:t> Outline the proposed methodology for the study, providing a strong rationale for the choices made. </a:t>
            </a:r>
          </a:p>
          <a:p>
            <a:pPr marL="457200" indent="-457200" eaLnBrk="1" fontAlgn="auto" hangingPunct="1">
              <a:buFont typeface="+mj-lt"/>
              <a:buAutoNum type="arabicPeriod"/>
              <a:defRPr/>
            </a:pPr>
            <a:r>
              <a:rPr lang="en-GB" b="1" dirty="0"/>
              <a:t>Data Analysis.</a:t>
            </a:r>
            <a:r>
              <a:rPr lang="en-GB" dirty="0"/>
              <a:t> Identify and justify the proposed methods of data analysis. </a:t>
            </a:r>
          </a:p>
          <a:p>
            <a:pPr marL="457200" indent="-457200" eaLnBrk="1" fontAlgn="auto" hangingPunct="1">
              <a:buFont typeface="+mj-lt"/>
              <a:buAutoNum type="arabicPeriod"/>
              <a:defRPr/>
            </a:pPr>
            <a:r>
              <a:rPr lang="en-GB" b="1" dirty="0"/>
              <a:t>Research Timetable.</a:t>
            </a:r>
            <a:r>
              <a:rPr lang="en-GB" dirty="0"/>
              <a:t> Draft timetable for the completion of the sections of the dissertation. </a:t>
            </a:r>
          </a:p>
          <a:p>
            <a:pPr marL="457200" indent="-457200" eaLnBrk="1" fontAlgn="auto" hangingPunct="1">
              <a:buFont typeface="+mj-lt"/>
              <a:buAutoNum type="arabicPeriod"/>
              <a:defRPr/>
            </a:pPr>
            <a:endParaRPr lang="en-GB" dirty="0"/>
          </a:p>
          <a:p>
            <a:pPr marL="0" indent="0" eaLnBrk="1" fontAlgn="auto" hangingPunct="1">
              <a:buFont typeface="Wingdings" panose="05000000000000000000" pitchFamily="2" charset="2"/>
              <a:buNone/>
              <a:defRPr/>
            </a:pPr>
            <a:r>
              <a:rPr lang="en-GB" dirty="0"/>
              <a:t>Use these as sub-headings when you put your report together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endParaRPr lang="en-GB" dirty="0"/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13C9A7A0-C986-7F62-95C0-8D16E614AD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88950" y="-38100"/>
            <a:ext cx="8229600" cy="11398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Proposal Marking Criteria: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F9D42815-FAD8-1BF2-64E7-AF482928445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 flipV="1">
            <a:off x="611188" y="6126163"/>
            <a:ext cx="8229600" cy="544512"/>
          </a:xfrm>
        </p:spPr>
        <p:txBody>
          <a:bodyPr/>
          <a:lstStyle/>
          <a:p>
            <a:pPr eaLnBrk="1" hangingPunct="1"/>
            <a:endParaRPr lang="en-GB" altLang="en-US" sz="2800">
              <a:solidFill>
                <a:srgbClr val="FFFF66"/>
              </a:solidFill>
            </a:endParaRPr>
          </a:p>
        </p:txBody>
      </p:sp>
      <p:pic>
        <p:nvPicPr>
          <p:cNvPr id="9219" name="Picture 1">
            <a:extLst>
              <a:ext uri="{FF2B5EF4-FFF2-40B4-BE49-F238E27FC236}">
                <a16:creationId xmlns:a16="http://schemas.microsoft.com/office/drawing/2014/main" id="{4D1C60AC-33A3-1CC3-0957-6B51428555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06" y="828676"/>
            <a:ext cx="8497888" cy="55697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08F0F-D63B-F64F-072D-EFF1D59ED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1. Statement of research question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E13BB8ED-AF40-7F03-2432-F71B19E9C1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What are you looking at?</a:t>
            </a:r>
          </a:p>
          <a:p>
            <a:pPr lvl="1" eaLnBrk="1" hangingPunct="1"/>
            <a:r>
              <a:rPr lang="en-GB" altLang="en-US"/>
              <a:t>Title – overview of study </a:t>
            </a:r>
          </a:p>
          <a:p>
            <a:pPr lvl="1" eaLnBrk="1" hangingPunct="1"/>
            <a:endParaRPr lang="en-GB" altLang="en-US"/>
          </a:p>
          <a:p>
            <a:pPr eaLnBrk="1" hangingPunct="1"/>
            <a:r>
              <a:rPr lang="en-GB" altLang="en-US"/>
              <a:t>E.g. Narrative literature review vitamin D supplementation / qualitative interview study – motivation to / quantitative study of competitive state anxiety  </a:t>
            </a:r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00A210DC-FF46-7F4D-AEC3-9E1C90B695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8350" y="692150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2. Introduction and rationale for proposed study 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7BA4977C-3331-6BD0-23BA-D2DBE7C0C37D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n-GB" altLang="en-US"/>
          </a:p>
          <a:p>
            <a:pPr eaLnBrk="1" hangingPunct="1">
              <a:buFont typeface="Wingdings" pitchFamily="2" charset="2"/>
              <a:buNone/>
            </a:pPr>
            <a:r>
              <a:rPr lang="en-GB" altLang="en-US"/>
              <a:t>(utilising relevant and appropriate literature)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/>
          </a:p>
          <a:p>
            <a:pPr eaLnBrk="1" hangingPunct="1">
              <a:buFont typeface="Wingdings" pitchFamily="2" charset="2"/>
              <a:buNone/>
            </a:pPr>
            <a:r>
              <a:rPr lang="en-GB" altLang="en-US"/>
              <a:t>What resources should you be using?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altLang="en-US"/>
              <a:t>Where have you got your research question from?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altLang="en-US"/>
              <a:t>This </a:t>
            </a:r>
            <a:r>
              <a:rPr lang="en-GB" altLang="en-US">
                <a:solidFill>
                  <a:srgbClr val="0070C0"/>
                </a:solidFill>
              </a:rPr>
              <a:t>MUST </a:t>
            </a:r>
            <a:r>
              <a:rPr lang="en-GB" altLang="en-US"/>
              <a:t>have come from the research – </a:t>
            </a:r>
            <a:r>
              <a:rPr lang="en-GB" altLang="en-US">
                <a:solidFill>
                  <a:srgbClr val="0070C0"/>
                </a:solidFill>
              </a:rPr>
              <a:t>NOT</a:t>
            </a:r>
            <a:r>
              <a:rPr lang="en-GB" altLang="en-US"/>
              <a:t> the other way around!</a:t>
            </a:r>
          </a:p>
        </p:txBody>
      </p: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5E55FF5-CA7B-4C51-F8ED-DD0474F05E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27088" y="476250"/>
            <a:ext cx="7289800" cy="15001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Rationale – tasks to consider before writing this section…</a:t>
            </a: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74AE1FCA-3E57-E903-10E5-A4A6061C8A0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916113"/>
            <a:ext cx="8229600" cy="5040312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en-GB" altLang="en-US"/>
              <a:t>Is it clear why your project needs to be carried out? 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en-GB" altLang="en-US"/>
              <a:t>Is it evident why it is important / will add to current research?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en-GB" altLang="en-US"/>
              <a:t>Who will the results of your study / review be useful for?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en-GB" altLang="en-US"/>
              <a:t>Can you think of anyone else who has not been considered that the results may be useful for? Make a note of these people.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/>
          </a:p>
          <a:p>
            <a:pPr eaLnBrk="1" hangingPunct="1">
              <a:buFont typeface="Wingdings" pitchFamily="2" charset="2"/>
              <a:buChar char="Ø"/>
            </a:pPr>
            <a:endParaRPr lang="en-GB" altLang="en-US"/>
          </a:p>
        </p:txBody>
      </p: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8F94C419-47FD-358D-6A9C-EF96282C1C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5650" y="115888"/>
            <a:ext cx="8229600" cy="11398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Task: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D9ACDD9A-4F92-5742-5F2D-34075C518DB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55650" y="1341438"/>
            <a:ext cx="8229600" cy="4525962"/>
          </a:xfrm>
        </p:spPr>
        <p:txBody>
          <a:bodyPr/>
          <a:lstStyle/>
          <a:p>
            <a:pPr eaLnBrk="1" hangingPunct="1">
              <a:buFont typeface="Tw Cen MT" panose="020B0602020104020603" pitchFamily="34" charset="0"/>
              <a:buChar char=" "/>
              <a:defRPr/>
            </a:pPr>
            <a:r>
              <a:rPr lang="en-GB" altLang="en-US" dirty="0"/>
              <a:t>It is very helpful to work with others…</a:t>
            </a:r>
          </a:p>
          <a:p>
            <a:pPr eaLnBrk="1" hangingPunct="1">
              <a:buFont typeface="Tw Cen MT" panose="020B0602020104020603" pitchFamily="34" charset="0"/>
              <a:buChar char=" "/>
              <a:defRPr/>
            </a:pPr>
            <a:endParaRPr lang="en-GB" altLang="en-US" dirty="0"/>
          </a:p>
          <a:p>
            <a:pPr eaLnBrk="1" hangingPunct="1">
              <a:buFont typeface="Tw Cen MT" panose="020B0602020104020603" pitchFamily="34" charset="0"/>
              <a:buChar char=" "/>
              <a:defRPr/>
            </a:pPr>
            <a:r>
              <a:rPr lang="en-GB" altLang="en-US" dirty="0"/>
              <a:t>In small programme groups / pairs: </a:t>
            </a:r>
          </a:p>
          <a:p>
            <a:pPr eaLnBrk="1" hangingPunct="1">
              <a:buFont typeface="Tw Cen MT" panose="020B0602020104020603" pitchFamily="34" charset="0"/>
              <a:buChar char=" "/>
              <a:defRPr/>
            </a:pPr>
            <a:r>
              <a:rPr lang="en-GB" altLang="en-US" dirty="0"/>
              <a:t>Briefly introduce your research question to another person…</a:t>
            </a:r>
          </a:p>
          <a:p>
            <a:pPr eaLnBrk="1" hangingPunct="1">
              <a:buFont typeface="Tw Cen MT" panose="020B0602020104020603" pitchFamily="34" charset="0"/>
              <a:buChar char=" "/>
              <a:defRPr/>
            </a:pPr>
            <a:endParaRPr lang="en-GB" altLang="en-US" dirty="0"/>
          </a:p>
          <a:p>
            <a:pPr eaLnBrk="1" hangingPunct="1">
              <a:buFont typeface="Tw Cen MT" panose="020B0602020104020603" pitchFamily="34" charset="0"/>
              <a:buChar char=" "/>
              <a:defRPr/>
            </a:pPr>
            <a:r>
              <a:rPr lang="en-GB" altLang="en-US" dirty="0"/>
              <a:t>1</a:t>
            </a:r>
            <a:r>
              <a:rPr lang="en-GB" altLang="en-US" dirty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en-GB" altLang="en-US" b="1" dirty="0">
                <a:solidFill>
                  <a:schemeClr val="accent2">
                    <a:lumMod val="75000"/>
                  </a:schemeClr>
                </a:solidFill>
              </a:rPr>
              <a:t>Discuss your rationale for your study…</a:t>
            </a:r>
          </a:p>
          <a:p>
            <a:pPr eaLnBrk="1" hangingPunct="1">
              <a:buFont typeface="Tw Cen MT" panose="020B0602020104020603" pitchFamily="34" charset="0"/>
              <a:buChar char=" "/>
              <a:defRPr/>
            </a:pPr>
            <a:r>
              <a:rPr lang="en-GB" altLang="en-US" dirty="0"/>
              <a:t>Why is this worthy of study?…evidence for this?</a:t>
            </a:r>
          </a:p>
          <a:p>
            <a:pPr eaLnBrk="1" hangingPunct="1">
              <a:buFont typeface="Tw Cen MT" panose="020B0602020104020603" pitchFamily="34" charset="0"/>
              <a:buChar char=" "/>
              <a:defRPr/>
            </a:pPr>
            <a:r>
              <a:rPr lang="en-GB" altLang="en-US" dirty="0"/>
              <a:t>Make notes of the key reasons why this is important. </a:t>
            </a:r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7255A827-1354-E1FF-B8B0-54A062BED80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GB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EB4C331B-7E59-FDAE-CDC3-D93D90F262E0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Ø"/>
            </a:pPr>
            <a:endParaRPr lang="en-GB" altLang="en-US"/>
          </a:p>
        </p:txBody>
      </p:sp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D71F1978-1038-6CC3-09FE-3D0E6D704A0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5650" y="549275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3. Clear identification of the aims of the study.</a:t>
            </a:r>
            <a:b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en-GB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2DA08EE9-410E-799B-C397-E7AD5543384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55650" y="2060575"/>
            <a:ext cx="8229600" cy="4281488"/>
          </a:xfrm>
        </p:spPr>
        <p:txBody>
          <a:bodyPr rtlCol="0">
            <a:normAutofit/>
          </a:bodyPr>
          <a:lstStyle/>
          <a:p>
            <a:pPr marL="91440" indent="-91440" eaLnBrk="1" fontAlgn="auto" hangingPunct="1">
              <a:buFont typeface="Wingdings" charset="0"/>
              <a:buChar char="Ø"/>
              <a:defRPr/>
            </a:pPr>
            <a:r>
              <a:rPr lang="en-GB" dirty="0"/>
              <a:t>What is your exact question?</a:t>
            </a:r>
          </a:p>
          <a:p>
            <a:pPr marL="0" indent="0" eaLnBrk="1" fontAlgn="auto" hangingPunct="1">
              <a:buFont typeface="Tw Cen MT" panose="020B0602020104020603" pitchFamily="34" charset="0"/>
              <a:buNone/>
              <a:defRPr/>
            </a:pPr>
            <a:endParaRPr lang="en-GB" dirty="0"/>
          </a:p>
          <a:p>
            <a:pPr marL="91440" indent="-91440" eaLnBrk="1" fontAlgn="auto" hangingPunct="1">
              <a:buFont typeface="Wingdings" charset="0"/>
              <a:buChar char="Ø"/>
              <a:defRPr/>
            </a:pPr>
            <a:r>
              <a:rPr lang="en-GB" dirty="0"/>
              <a:t>Clearly identify any hypotheses and/or the aims and objectives of the study. </a:t>
            </a:r>
          </a:p>
          <a:p>
            <a:pPr marL="265176" lvl="1" indent="-137160" eaLnBrk="1" fontAlgn="auto" hangingPunct="1">
              <a:buFont typeface="Wingdings" charset="0"/>
              <a:buChar char="l"/>
              <a:defRPr/>
            </a:pPr>
            <a:r>
              <a:rPr lang="en-GB" dirty="0"/>
              <a:t>Do you have very specific aims?</a:t>
            </a:r>
          </a:p>
          <a:p>
            <a:pPr marL="265176" lvl="1" indent="-137160" eaLnBrk="1" fontAlgn="auto" hangingPunct="1">
              <a:buFont typeface="Wingdings" charset="0"/>
              <a:buChar char="l"/>
              <a:defRPr/>
            </a:pPr>
            <a:r>
              <a:rPr lang="en-GB" dirty="0"/>
              <a:t>The clearer your aims are, the easier the research will be.</a:t>
            </a:r>
          </a:p>
          <a:p>
            <a:pPr marL="128016" lvl="1" indent="0" eaLnBrk="1" fontAlgn="auto" hangingPunct="1">
              <a:buFont typeface="Wingdings 3" panose="05040102010807070707" pitchFamily="18" charset="2"/>
              <a:buNone/>
              <a:defRPr/>
            </a:pPr>
            <a:endParaRPr lang="en-GB" dirty="0"/>
          </a:p>
          <a:p>
            <a:pPr marL="91440" indent="-91440" eaLnBrk="1" fontAlgn="auto" hangingPunct="1">
              <a:buFont typeface="Wingdings" charset="0"/>
              <a:buChar char="Ø"/>
              <a:defRPr/>
            </a:pPr>
            <a:r>
              <a:rPr lang="en-GB" dirty="0"/>
              <a:t>What do you hope to find out?</a:t>
            </a:r>
          </a:p>
          <a:p>
            <a:pPr marL="0" indent="0" eaLnBrk="1" fontAlgn="auto" hangingPunct="1">
              <a:buFont typeface="Wingdings" panose="05000000000000000000" pitchFamily="2" charset="2"/>
              <a:buNone/>
              <a:defRPr/>
            </a:pPr>
            <a:endParaRPr lang="en-GB" dirty="0"/>
          </a:p>
        </p:txBody>
      </p:sp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4DC49485-65C2-7787-7216-B75C8A0864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0888" y="836613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4. Outline of proposed methodology for the study - providing a strong rationale for the choices made. 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CF57C0FD-C216-2A46-3157-08E64D5ADE0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27088" y="1773238"/>
            <a:ext cx="7289800" cy="4022725"/>
          </a:xfrm>
        </p:spPr>
        <p:txBody>
          <a:bodyPr/>
          <a:lstStyle/>
          <a:p>
            <a:pPr eaLnBrk="1" hangingPunct="1"/>
            <a:endParaRPr lang="en-GB" altLang="en-US"/>
          </a:p>
          <a:p>
            <a:pPr eaLnBrk="1" hangingPunct="1">
              <a:buFont typeface="Wingdings" pitchFamily="2" charset="2"/>
              <a:buNone/>
            </a:pPr>
            <a:endParaRPr lang="en-GB" altLang="en-US"/>
          </a:p>
          <a:p>
            <a:pPr eaLnBrk="1" hangingPunct="1">
              <a:buFont typeface="Wingdings" pitchFamily="2" charset="2"/>
              <a:buNone/>
            </a:pPr>
            <a:r>
              <a:rPr lang="en-GB" altLang="en-US"/>
              <a:t>If gathering data / provided with data…</a:t>
            </a:r>
          </a:p>
          <a:p>
            <a:pPr lvl="1" eaLnBrk="1" hangingPunct="1"/>
            <a:endParaRPr lang="en-GB" altLang="en-US"/>
          </a:p>
          <a:p>
            <a:pPr lvl="1" eaLnBrk="1" hangingPunct="1"/>
            <a:r>
              <a:rPr lang="en-GB" altLang="en-US" sz="2400"/>
              <a:t>Participants – who?</a:t>
            </a:r>
          </a:p>
          <a:p>
            <a:pPr lvl="1" eaLnBrk="1" hangingPunct="1"/>
            <a:r>
              <a:rPr lang="en-GB" altLang="en-US" sz="2400"/>
              <a:t>Procedures – how?</a:t>
            </a:r>
          </a:p>
          <a:p>
            <a:pPr lvl="1" eaLnBrk="1" hangingPunct="1"/>
            <a:r>
              <a:rPr lang="en-GB" altLang="en-US" sz="2400"/>
              <a:t>Design – what?</a:t>
            </a:r>
          </a:p>
        </p:txBody>
      </p:sp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752BCB59-40DB-F9CA-15CA-9B1435E8F9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95338" y="549275"/>
            <a:ext cx="7289800" cy="1498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Participants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54ED9805-FD6A-6193-D4AC-593F44974F9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81050" y="1916113"/>
            <a:ext cx="8229600" cy="4895850"/>
          </a:xfrm>
        </p:spPr>
        <p:txBody>
          <a:bodyPr rtlCol="0">
            <a:normAutofit/>
          </a:bodyPr>
          <a:lstStyle/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dirty="0"/>
              <a:t>Examine the proposed participant sample for your project. 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dirty="0"/>
              <a:t>For your project, consider the following…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endParaRPr lang="en-GB" dirty="0"/>
          </a:p>
          <a:p>
            <a:pPr marL="265176" lvl="1" indent="-137160" eaLnBrk="1" fontAlgn="auto" hangingPunct="1">
              <a:buFont typeface="Wingdings 3" panose="05040102010807070707" pitchFamily="18" charset="2"/>
              <a:buChar char=""/>
              <a:defRPr/>
            </a:pPr>
            <a:r>
              <a:rPr lang="en-GB" dirty="0"/>
              <a:t>Is it realistic?</a:t>
            </a:r>
          </a:p>
          <a:p>
            <a:pPr marL="265176" lvl="1" indent="-137160" eaLnBrk="1" fontAlgn="auto" hangingPunct="1">
              <a:buFont typeface="Wingdings 3" panose="05040102010807070707" pitchFamily="18" charset="2"/>
              <a:buChar char=""/>
              <a:defRPr/>
            </a:pPr>
            <a:r>
              <a:rPr lang="en-GB" dirty="0"/>
              <a:t>Is the number appropriate?</a:t>
            </a:r>
          </a:p>
          <a:p>
            <a:pPr marL="265176" lvl="1" indent="-137160" eaLnBrk="1" fontAlgn="auto" hangingPunct="1">
              <a:buFont typeface="Wingdings 3" panose="05040102010807070707" pitchFamily="18" charset="2"/>
              <a:buChar char=""/>
              <a:defRPr/>
            </a:pPr>
            <a:r>
              <a:rPr lang="en-GB" dirty="0"/>
              <a:t>Is it appropriate for the proposed study? </a:t>
            </a:r>
          </a:p>
          <a:p>
            <a:pPr marL="265176" lvl="1" indent="-137160" eaLnBrk="1" fontAlgn="auto" hangingPunct="1">
              <a:buFont typeface="Wingdings 3" panose="05040102010807070707" pitchFamily="18" charset="2"/>
              <a:buChar char=""/>
              <a:defRPr/>
            </a:pPr>
            <a:r>
              <a:rPr lang="en-GB" dirty="0"/>
              <a:t>Are there any potential problems with the sample that you need to be aware of?</a:t>
            </a:r>
          </a:p>
          <a:p>
            <a:pPr marL="457200" lvl="1" indent="0" eaLnBrk="1" fontAlgn="auto" hangingPunct="1">
              <a:buFont typeface="Wingdings" panose="05000000000000000000" pitchFamily="2" charset="2"/>
              <a:buNone/>
              <a:defRPr/>
            </a:pPr>
            <a:r>
              <a:rPr lang="en-GB" dirty="0"/>
              <a:t>If in doubt, ask!</a:t>
            </a:r>
          </a:p>
        </p:txBody>
      </p: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1095A79D-E264-7D81-A6F8-9FDD45B161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>
                <a:solidFill>
                  <a:schemeClr val="tx1">
                    <a:lumMod val="95000"/>
                    <a:lumOff val="5000"/>
                  </a:schemeClr>
                </a:solidFill>
              </a:rPr>
              <a:t>Procedures and Design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BAC5FE4D-14E9-DF30-24F8-E82D80CADEC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81050" y="1989138"/>
            <a:ext cx="7289800" cy="4022725"/>
          </a:xfrm>
        </p:spPr>
        <p:txBody>
          <a:bodyPr rtlCol="0">
            <a:normAutofit fontScale="92500"/>
          </a:bodyPr>
          <a:lstStyle/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sz="2400" dirty="0"/>
              <a:t>Look at the method for your proposed project.</a:t>
            </a:r>
          </a:p>
          <a:p>
            <a:pPr marL="265176" lvl="1" indent="-137160" eaLnBrk="1" fontAlgn="auto" hangingPunct="1">
              <a:buFont typeface="Wingdings 3" panose="05040102010807070707" pitchFamily="18" charset="2"/>
              <a:buChar char=""/>
              <a:defRPr/>
            </a:pPr>
            <a:r>
              <a:rPr lang="en-GB" sz="2400" dirty="0"/>
              <a:t>Interview (type) / survey / lab data / questionnaires / systematic review / narrative literature review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sz="2400" dirty="0"/>
              <a:t>Is this appropriate to answer the question?</a:t>
            </a:r>
          </a:p>
          <a:p>
            <a:pPr marL="265176" lvl="1" indent="-137160" eaLnBrk="1" fontAlgn="auto" hangingPunct="1">
              <a:buFont typeface="Wingdings 3" panose="05040102010807070707" pitchFamily="18" charset="2"/>
              <a:buChar char=""/>
              <a:defRPr/>
            </a:pPr>
            <a:r>
              <a:rPr lang="en-GB" sz="2400" dirty="0"/>
              <a:t>Why narrative rather than SR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sz="2400" dirty="0"/>
              <a:t>Would any different methods be better to answer the question?</a:t>
            </a:r>
          </a:p>
          <a:p>
            <a:pPr marL="265176" lvl="1" indent="-137160" eaLnBrk="1" fontAlgn="auto" hangingPunct="1">
              <a:buFont typeface="Wingdings 3" panose="05040102010807070707" pitchFamily="18" charset="2"/>
              <a:buChar char=""/>
              <a:defRPr/>
            </a:pPr>
            <a:r>
              <a:rPr lang="en-GB" sz="2000" dirty="0"/>
              <a:t>Motivation to exercise – several measures available + </a:t>
            </a:r>
            <a:r>
              <a:rPr lang="en-GB" sz="2000" dirty="0" err="1"/>
              <a:t>qual</a:t>
            </a:r>
            <a:r>
              <a:rPr lang="en-GB" sz="2000" dirty="0"/>
              <a:t> methods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sz="2400" dirty="0"/>
              <a:t>Is it possible / realistic to add any further methods to gather information.</a:t>
            </a:r>
          </a:p>
          <a:p>
            <a:pPr marL="265176" lvl="1" indent="-137160" eaLnBrk="1" fontAlgn="auto" hangingPunct="1">
              <a:buFont typeface="Wingdings 3" panose="05040102010807070707" pitchFamily="18" charset="2"/>
              <a:buChar char=""/>
              <a:defRPr/>
            </a:pPr>
            <a:r>
              <a:rPr lang="en-GB" sz="2000" dirty="0"/>
              <a:t>Mixed methods – questionnaire and follow up interview </a:t>
            </a:r>
          </a:p>
        </p:txBody>
      </p:sp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FED9353C-CABD-F512-14B7-1D62F2B66B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87400" y="765175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5. Identification of data analysis methods to be used. </a:t>
            </a:r>
            <a:b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en-GB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66F6A5DE-8482-BF10-7FF4-491EBB72D8A3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marL="91440" indent="-91440" eaLnBrk="1" fontAlgn="auto" hangingPunct="1">
              <a:lnSpc>
                <a:spcPct val="80000"/>
              </a:lnSpc>
              <a:buFont typeface="Wingdings" charset="0"/>
              <a:buChar char="Ø"/>
              <a:defRPr/>
            </a:pPr>
            <a:r>
              <a:rPr lang="en-GB" sz="2800" dirty="0"/>
              <a:t>Literature review – How will this be managed? Checklist of criteria for inclusion / databases to include / timescale / languages / dates of publication</a:t>
            </a:r>
          </a:p>
          <a:p>
            <a:pPr marL="91440" indent="-91440" eaLnBrk="1" fontAlgn="auto" hangingPunct="1">
              <a:lnSpc>
                <a:spcPct val="80000"/>
              </a:lnSpc>
              <a:buFont typeface="Wingdings" charset="0"/>
              <a:buChar char="Ø"/>
              <a:defRPr/>
            </a:pPr>
            <a:r>
              <a:rPr lang="en-GB" sz="2800" dirty="0"/>
              <a:t>Statistical analysis? </a:t>
            </a:r>
          </a:p>
          <a:p>
            <a:pPr marL="265176" lvl="1" indent="-137160" eaLnBrk="1" fontAlgn="auto" hangingPunct="1">
              <a:lnSpc>
                <a:spcPct val="80000"/>
              </a:lnSpc>
              <a:buFont typeface="Wingdings" charset="0"/>
              <a:buChar char="l"/>
              <a:defRPr/>
            </a:pPr>
            <a:r>
              <a:rPr lang="en-GB" sz="2400" dirty="0"/>
              <a:t>Questionnaires</a:t>
            </a:r>
          </a:p>
          <a:p>
            <a:pPr marL="91440" indent="-91440" eaLnBrk="1" fontAlgn="auto" hangingPunct="1">
              <a:lnSpc>
                <a:spcPct val="80000"/>
              </a:lnSpc>
              <a:buFont typeface="Wingdings" charset="0"/>
              <a:buChar char="Ø"/>
              <a:defRPr/>
            </a:pPr>
            <a:r>
              <a:rPr lang="en-GB" sz="2800" dirty="0"/>
              <a:t>Parametric / non parametric (scale answers / frequency of yes or no answers)?</a:t>
            </a:r>
          </a:p>
          <a:p>
            <a:pPr marL="265176" lvl="1" indent="-137160" eaLnBrk="1" fontAlgn="auto" hangingPunct="1">
              <a:lnSpc>
                <a:spcPct val="80000"/>
              </a:lnSpc>
              <a:buFont typeface="Wingdings" charset="0"/>
              <a:buChar char="l"/>
              <a:defRPr/>
            </a:pPr>
            <a:r>
              <a:rPr lang="en-GB" sz="2400" dirty="0"/>
              <a:t>If you do not know what data analysis you will need, speak to a member of staff from your area of study abut this...</a:t>
            </a:r>
          </a:p>
          <a:p>
            <a:pPr marL="91440" indent="-91440" eaLnBrk="1" fontAlgn="auto" hangingPunct="1">
              <a:lnSpc>
                <a:spcPct val="80000"/>
              </a:lnSpc>
              <a:buFont typeface="Wingdings" charset="0"/>
              <a:buChar char="Ø"/>
              <a:defRPr/>
            </a:pPr>
            <a:r>
              <a:rPr lang="en-GB" sz="2800" dirty="0"/>
              <a:t>Analysis of qualitative data?</a:t>
            </a:r>
          </a:p>
          <a:p>
            <a:pPr marL="265176" lvl="1" indent="-137160" eaLnBrk="1" fontAlgn="auto" hangingPunct="1">
              <a:lnSpc>
                <a:spcPct val="80000"/>
              </a:lnSpc>
              <a:buFont typeface="Wingdings" charset="0"/>
              <a:buChar char="l"/>
              <a:defRPr/>
            </a:pPr>
            <a:r>
              <a:rPr lang="en-GB" sz="2400" dirty="0"/>
              <a:t>Interviews</a:t>
            </a:r>
          </a:p>
          <a:p>
            <a:pPr marL="265176" lvl="1" indent="-137160" eaLnBrk="1" fontAlgn="auto" hangingPunct="1">
              <a:lnSpc>
                <a:spcPct val="80000"/>
              </a:lnSpc>
              <a:buFont typeface="Wingdings" charset="0"/>
              <a:buChar char="l"/>
              <a:defRPr/>
            </a:pPr>
            <a:r>
              <a:rPr lang="en-GB" sz="2400" dirty="0"/>
              <a:t>Open ended questionnaires</a:t>
            </a:r>
          </a:p>
          <a:p>
            <a:pPr marL="265176" lvl="1" indent="-137160" eaLnBrk="1" fontAlgn="auto" hangingPunct="1">
              <a:lnSpc>
                <a:spcPct val="80000"/>
              </a:lnSpc>
              <a:buFont typeface="Wingdings" charset="0"/>
              <a:buChar char="l"/>
              <a:defRPr/>
            </a:pPr>
            <a:endParaRPr lang="en-GB" sz="2400" dirty="0"/>
          </a:p>
          <a:p>
            <a:pPr marL="91440" indent="-91440" eaLnBrk="1" fontAlgn="auto" hangingPunct="1">
              <a:lnSpc>
                <a:spcPct val="80000"/>
              </a:lnSpc>
              <a:buFont typeface="Wingdings" charset="0"/>
              <a:buChar char="Ø"/>
              <a:defRPr/>
            </a:pPr>
            <a:endParaRPr lang="en-GB" sz="2800" dirty="0"/>
          </a:p>
        </p:txBody>
      </p:sp>
      <p:sp>
        <p:nvSpPr>
          <p:cNvPr id="29700" name="Rectangle 4">
            <a:extLst>
              <a:ext uri="{FF2B5EF4-FFF2-40B4-BE49-F238E27FC236}">
                <a16:creationId xmlns:a16="http://schemas.microsoft.com/office/drawing/2014/main" id="{CE803958-B2D5-6A99-B7F1-4A7D09F713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" y="297180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tx2"/>
              </a:solidFill>
              <a:latin typeface="Arial" charset="0"/>
              <a:ea typeface="ＭＳ Ｐゴシック" charset="0"/>
            </a:endParaRPr>
          </a:p>
        </p:txBody>
      </p: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5A12FB7E-0720-E97D-2918-0F806808B5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Data Analysis: Task following lecture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1DCF7D09-DE68-DF2E-9B9C-D570E74EF788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b="1"/>
              <a:t>In your previous groups / pairs: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altLang="en-US"/>
              <a:t>1. Look at each of your project ideas in turn and work out what type of data you will have.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altLang="en-US"/>
              <a:t>2. Come up with ideas as to how the data could be analysed and presented.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/>
          </a:p>
          <a:p>
            <a:pPr eaLnBrk="1" hangingPunct="1"/>
            <a:r>
              <a:rPr lang="en-GB" altLang="en-US"/>
              <a:t>Are there any potential data analysis problems that you can see?</a:t>
            </a:r>
          </a:p>
        </p:txBody>
      </p:sp>
    </p:spTree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3F6748A2-2979-4F27-D9B1-512E58A37F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5650" y="692150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6. Outline of proposed timetable for the completion of the sections of the dissertation. 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CDC97491-1D22-59B4-A269-68022B7E3B6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2492375"/>
            <a:ext cx="8229600" cy="3633788"/>
          </a:xfrm>
        </p:spPr>
        <p:txBody>
          <a:bodyPr/>
          <a:lstStyle/>
          <a:p>
            <a:pPr eaLnBrk="1" hangingPunct="1"/>
            <a:r>
              <a:rPr lang="en-GB" altLang="en-US"/>
              <a:t>Completely up to you!</a:t>
            </a:r>
          </a:p>
          <a:p>
            <a:pPr eaLnBrk="1" hangingPunct="1"/>
            <a:r>
              <a:rPr lang="en-GB" altLang="en-US"/>
              <a:t>Be honest…when do you have other commitments to consider.</a:t>
            </a:r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Discuss with the rest of your group how long you foresee each section taking to complete.</a:t>
            </a:r>
          </a:p>
        </p:txBody>
      </p:sp>
    </p:spTree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8BAB11C2-9B83-8346-C897-7944260F70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>
                <a:solidFill>
                  <a:schemeClr val="tx1">
                    <a:lumMod val="95000"/>
                    <a:lumOff val="5000"/>
                  </a:schemeClr>
                </a:solidFill>
              </a:rPr>
              <a:t>Other Considerations…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E531F174-F6DD-1964-7631-DA28C558640F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800">
                <a:solidFill>
                  <a:schemeClr val="hlink"/>
                </a:solidFill>
              </a:rPr>
              <a:t>Ethical issues…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/>
              <a:t>You will be asked to complete an ethics form.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/>
          </a:p>
          <a:p>
            <a:pPr eaLnBrk="1" hangingPunct="1">
              <a:lnSpc>
                <a:spcPct val="80000"/>
              </a:lnSpc>
            </a:pPr>
            <a:r>
              <a:rPr lang="en-GB" altLang="en-US" sz="2800"/>
              <a:t>Is there anything that you can foresee being a problem at this point?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i="1"/>
              <a:t>Remember that if you don</a:t>
            </a:r>
            <a:r>
              <a:rPr lang="ja-JP" altLang="en-GB" sz="2800" i="1">
                <a:cs typeface="メイリオ" panose="020B0604030504040204" pitchFamily="34" charset="-128"/>
              </a:rPr>
              <a:t>’</a:t>
            </a:r>
            <a:r>
              <a:rPr lang="en-GB" altLang="ja-JP" sz="2800" i="1">
                <a:cs typeface="メイリオ" panose="020B0604030504040204" pitchFamily="34" charset="-128"/>
              </a:rPr>
              <a:t>t have ethical approval you will not be allowed to continue with your research unless it is a literature review.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i="1"/>
          </a:p>
        </p:txBody>
      </p:sp>
    </p:spTree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D277B3AB-7EE2-EC71-6039-E88266F8C4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Reflection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9B5203C4-049F-E4D9-72DE-B090278933D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68350" y="1700213"/>
            <a:ext cx="7848600" cy="446246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altLang="en-US" sz="2800"/>
              <a:t>After all that…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 sz="2800"/>
          </a:p>
          <a:p>
            <a:pPr eaLnBrk="1" hangingPunct="1"/>
            <a:r>
              <a:rPr lang="en-GB" altLang="en-US" sz="2800"/>
              <a:t>Have another look over your project ideas…</a:t>
            </a:r>
          </a:p>
          <a:p>
            <a:pPr eaLnBrk="1" hangingPunct="1"/>
            <a:endParaRPr lang="en-GB" altLang="en-US" sz="2800"/>
          </a:p>
          <a:p>
            <a:pPr eaLnBrk="1" hangingPunct="1"/>
            <a:r>
              <a:rPr lang="en-GB" altLang="en-US" sz="2800"/>
              <a:t>Are there any changes that you would want to make based on:</a:t>
            </a:r>
          </a:p>
          <a:p>
            <a:pPr lvl="1" eaLnBrk="1" hangingPunct="1"/>
            <a:r>
              <a:rPr lang="en-GB" altLang="en-US" sz="2400"/>
              <a:t>The questions that you have asked yourself?</a:t>
            </a:r>
          </a:p>
          <a:p>
            <a:pPr lvl="1" eaLnBrk="1" hangingPunct="1"/>
            <a:r>
              <a:rPr lang="en-GB" altLang="en-US" sz="2400"/>
              <a:t>The advice that you have received from others following the completion of the tasks?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 sz="2800"/>
          </a:p>
        </p:txBody>
      </p:sp>
    </p:spTree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724990DA-CD7B-9B22-6B68-09F476E9FB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5650" y="44450"/>
            <a:ext cx="8229600" cy="6096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Task:</a:t>
            </a:r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5AA9E42C-7108-BB74-596F-C6269A737B6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4213" y="650875"/>
            <a:ext cx="8229600" cy="2824163"/>
          </a:xfrm>
        </p:spPr>
        <p:txBody>
          <a:bodyPr rtlCol="0">
            <a:normAutofit fontScale="92500" lnSpcReduction="20000"/>
          </a:bodyPr>
          <a:lstStyle/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sz="1800" dirty="0"/>
              <a:t>Please could you upload your initial project ideas to the </a:t>
            </a:r>
            <a:r>
              <a:rPr lang="en-GB" sz="1800" b="1" dirty="0"/>
              <a:t>'first project ideas upload'</a:t>
            </a:r>
            <a:r>
              <a:rPr lang="en-GB" sz="1800" dirty="0"/>
              <a:t> on Moodle </a:t>
            </a:r>
            <a:r>
              <a:rPr lang="en-GB" sz="1800" b="1" dirty="0"/>
              <a:t>as soon as possible </a:t>
            </a:r>
            <a:r>
              <a:rPr lang="en-GB" sz="1800" dirty="0"/>
              <a:t>if you have not already done so. We are looking to allocate supervisors this week and the information is required for us to be able to do that.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endParaRPr lang="en-GB" sz="1800" dirty="0"/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sz="1800" dirty="0"/>
              <a:t>Please identify the following: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sz="1800" dirty="0"/>
              <a:t>The discipline that you would like to carry out your dissertation in (e.g. PE, HNL, OAE, SES, SET) 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sz="1800" dirty="0"/>
              <a:t>Your project idea / title / area of interest (if you have not confirmed a title) 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sz="1800" dirty="0"/>
              <a:t>Any members of staff that you have contacted / are working with / would prefer as a supervisor.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endParaRPr lang="en-GB" sz="2400" dirty="0"/>
          </a:p>
        </p:txBody>
      </p:sp>
      <p:pic>
        <p:nvPicPr>
          <p:cNvPr id="35844" name="Picture 1">
            <a:extLst>
              <a:ext uri="{FF2B5EF4-FFF2-40B4-BE49-F238E27FC236}">
                <a16:creationId xmlns:a16="http://schemas.microsoft.com/office/drawing/2014/main" id="{32713232-3976-9A23-52FD-94ABDF31E8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644900"/>
            <a:ext cx="7056437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FE5D3349-8A49-6BA0-9600-FB70E57ABB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5650" y="620713"/>
            <a:ext cx="7289800" cy="150018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</a:rPr>
              <a:t>Summary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FAE920F1-1C32-1F34-9A35-76284CA25B9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4213" y="1773238"/>
            <a:ext cx="8229600" cy="4784725"/>
          </a:xfrm>
        </p:spPr>
        <p:txBody>
          <a:bodyPr rtlCol="0">
            <a:normAutofit lnSpcReduction="10000"/>
          </a:bodyPr>
          <a:lstStyle/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sz="2800" dirty="0"/>
              <a:t>Start a dissertation folder (if you don</a:t>
            </a:r>
            <a:r>
              <a:rPr lang="en-GB" altLang="en-GB" sz="2800" dirty="0"/>
              <a:t>’</a:t>
            </a:r>
            <a:r>
              <a:rPr lang="en-GB" altLang="ja-JP" sz="2800" dirty="0"/>
              <a:t>t already have one) for articles. 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altLang="ja-JP" sz="2800" dirty="0">
                <a:solidFill>
                  <a:schemeClr val="accent2">
                    <a:lumMod val="75000"/>
                  </a:schemeClr>
                </a:solidFill>
              </a:rPr>
              <a:t>Complete the tasks within this </a:t>
            </a:r>
            <a:r>
              <a:rPr lang="en-GB" altLang="ja-JP" sz="2800" dirty="0" err="1">
                <a:solidFill>
                  <a:schemeClr val="accent2">
                    <a:lumMod val="75000"/>
                  </a:schemeClr>
                </a:solidFill>
              </a:rPr>
              <a:t>powerpoint</a:t>
            </a:r>
            <a:r>
              <a:rPr lang="en-GB" altLang="ja-JP" sz="2800" dirty="0">
                <a:solidFill>
                  <a:schemeClr val="accent2">
                    <a:lumMod val="75000"/>
                  </a:schemeClr>
                </a:solidFill>
              </a:rPr>
              <a:t> ideally in groups or pairs. </a:t>
            </a:r>
          </a:p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endParaRPr lang="en-GB" sz="2800" dirty="0"/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sz="2800" dirty="0"/>
              <a:t>If you have now decided upon a definite idea then start to gather resources on that topic to make sure it is a worthwhile area of study (rationale).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sz="2800" dirty="0"/>
              <a:t>The idea needs to come FROM the research – justify.</a:t>
            </a:r>
          </a:p>
          <a:p>
            <a:pPr marL="91440" indent="-91440" eaLnBrk="1" fontAlgn="auto" hangingPunct="1">
              <a:buFont typeface="Tw Cen MT" panose="020B0602020104020603" pitchFamily="34" charset="0"/>
              <a:buChar char=" "/>
              <a:defRPr/>
            </a:pPr>
            <a:r>
              <a:rPr lang="en-GB" sz="2800" dirty="0"/>
              <a:t>You are now ready to start writing your formal project proposal.</a:t>
            </a:r>
          </a:p>
        </p:txBody>
      </p:sp>
    </p:spTree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50E74AB6-2521-CA7C-5D6C-F2A52A6293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DB460E26-29EC-CA74-5AE4-28C2B00F0930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n-GB" altLang="en-US"/>
          </a:p>
          <a:p>
            <a:pPr algn="ctr" eaLnBrk="1" hangingPunct="1">
              <a:buFont typeface="Wingdings" pitchFamily="2" charset="2"/>
              <a:buNone/>
            </a:pPr>
            <a:r>
              <a:rPr lang="en-GB" altLang="en-US" sz="6000"/>
              <a:t>Any Questions?</a:t>
            </a:r>
          </a:p>
        </p:txBody>
      </p:sp>
    </p:spTree>
  </p:cSld>
  <p:clrMapOvr>
    <a:masterClrMapping/>
  </p:clrMapOvr>
  <p:transition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2375</TotalTime>
  <Words>1438</Words>
  <Application>Microsoft Macintosh PowerPoint</Application>
  <PresentationFormat>On-screen Show (4:3)</PresentationFormat>
  <Paragraphs>153</Paragraphs>
  <Slides>23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2" baseType="lpstr">
      <vt:lpstr>Tw Cen MT</vt:lpstr>
      <vt:lpstr>Arial</vt:lpstr>
      <vt:lpstr>Tw Cen MT Condensed</vt:lpstr>
      <vt:lpstr>Wingdings 3</vt:lpstr>
      <vt:lpstr>ＭＳ Ｐゴシック</vt:lpstr>
      <vt:lpstr>Calibri</vt:lpstr>
      <vt:lpstr>Wingdings</vt:lpstr>
      <vt:lpstr>メイリオ</vt:lpstr>
      <vt:lpstr>Integral</vt:lpstr>
      <vt:lpstr>Writing Your Dissertation Proposal</vt:lpstr>
      <vt:lpstr>Today:</vt:lpstr>
      <vt:lpstr>Assessment TASK:  Write a formal proposal for the research question that you have generated for your independent study.  </vt:lpstr>
      <vt:lpstr>What is a research proposal</vt:lpstr>
      <vt:lpstr>The following sections need to be included within your proposal: </vt:lpstr>
      <vt:lpstr>Proposal Marking Criteria:</vt:lpstr>
      <vt:lpstr>1. Statement of research question</vt:lpstr>
      <vt:lpstr>2. Introduction and rationale for proposed study </vt:lpstr>
      <vt:lpstr>Rationale – tasks to consider before writing this section…</vt:lpstr>
      <vt:lpstr>Task:</vt:lpstr>
      <vt:lpstr>PowerPoint Presentation</vt:lpstr>
      <vt:lpstr>3. Clear identification of the aims of the study. </vt:lpstr>
      <vt:lpstr>4. Outline of proposed methodology for the study - providing a strong rationale for the choices made. </vt:lpstr>
      <vt:lpstr>Participants</vt:lpstr>
      <vt:lpstr>Procedures and Design</vt:lpstr>
      <vt:lpstr>5. Identification of data analysis methods to be used.  </vt:lpstr>
      <vt:lpstr>Data Analysis: Task following lecture</vt:lpstr>
      <vt:lpstr>6. Outline of proposed timetable for the completion of the sections of the dissertation. </vt:lpstr>
      <vt:lpstr>Other Considerations…</vt:lpstr>
      <vt:lpstr>Reflection</vt:lpstr>
      <vt:lpstr>Task:</vt:lpstr>
      <vt:lpstr>Summary</vt:lpstr>
      <vt:lpstr>PowerPoint Presentation</vt:lpstr>
    </vt:vector>
  </TitlesOfParts>
  <Company>CYD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Your Dissertation Proposal</dc:title>
  <dc:creator>IT</dc:creator>
  <cp:lastModifiedBy>Alison Connaughton</cp:lastModifiedBy>
  <cp:revision>41</cp:revision>
  <dcterms:created xsi:type="dcterms:W3CDTF">2008-10-01T09:10:52Z</dcterms:created>
  <dcterms:modified xsi:type="dcterms:W3CDTF">2023-09-27T18:04:33Z</dcterms:modified>
</cp:coreProperties>
</file>