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68" r:id="rId24"/>
  </p:sldIdLst>
  <p:sldSz cx="12192000" cy="6858000"/>
  <p:notesSz cx="6858000" cy="9144000"/>
  <p:embeddedFontLst>
    <p:embeddedFont>
      <p:font typeface="Wingdings 2" panose="05020102010507070707" pitchFamily="18" charset="2"/>
      <p:regular r:id="rId27"/>
    </p:embeddedFont>
    <p:embeddedFont>
      <p:font typeface="Tahoma" panose="020B0604030504040204" pitchFamily="34" charset="0"/>
      <p:regular r:id="rId28"/>
      <p:bold r:id="rId29"/>
    </p:embeddedFont>
    <p:embeddedFont>
      <p:font typeface="Trebuchet MS" panose="020B0603020202020204" pitchFamily="34" charset="0"/>
      <p:regular r:id="rId30"/>
      <p:bold r:id="rId31"/>
      <p:italic r:id="rId32"/>
      <p:boldItalic r:id="rId33"/>
    </p:embeddedFont>
    <p:embeddedFont>
      <p:font typeface="Calibri" panose="020F0502020204030204" pitchFamily="34" charset="0"/>
      <p:regular r:id="rId34"/>
      <p:bold r:id="rId35"/>
      <p:italic r:id="rId36"/>
      <p:boldItalic r:id="rId37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3" autoAdjust="0"/>
    <p:restoredTop sz="63798" autoAdjust="0"/>
  </p:normalViewPr>
  <p:slideViewPr>
    <p:cSldViewPr snapToGrid="0">
      <p:cViewPr varScale="1">
        <p:scale>
          <a:sx n="50" d="100"/>
          <a:sy n="50" d="100"/>
        </p:scale>
        <p:origin x="1204" y="2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1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font" Target="fonts/font8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33" Type="http://schemas.openxmlformats.org/officeDocument/2006/relationships/font" Target="fonts/font7.fntdata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3.fntdata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6.fntdata"/><Relationship Id="rId37" Type="http://schemas.openxmlformats.org/officeDocument/2006/relationships/font" Target="fonts/font11.fntdata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font" Target="fonts/font2.fntdata"/><Relationship Id="rId36" Type="http://schemas.openxmlformats.org/officeDocument/2006/relationships/font" Target="fonts/font10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5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openxmlformats.org/officeDocument/2006/relationships/font" Target="fonts/font9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C5E8405-9D99-4FA5-842E-D515212A7594}" type="datetime1">
              <a:rPr lang="en-GB" smtClean="0"/>
              <a:t>19/11/2020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31430A-4AA4-45C8-AC23-CD6B61C41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70E3C-251E-4FDC-A619-AC9EE932F165}" type="datetime1">
              <a:rPr lang="en-GB" noProof="0" smtClean="0"/>
              <a:pPr/>
              <a:t>19/11/2020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734D747-9380-41EE-9946-EC9EC0CA5D1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35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DB4CF46-1A81-4CD0-AE76-9212C70BD8CA}" type="slidenum">
              <a:rPr lang="en-GB" altLang="en-US" smtClean="0"/>
              <a:pPr/>
              <a:t>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228727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31AC864-6466-4983-80C7-6EBEF165A849}" type="slidenum">
              <a:rPr lang="en-GB" altLang="en-US" smtClean="0"/>
              <a:pPr/>
              <a:t>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3982362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7382FAF-DE1C-48FB-B063-24F68BE513FC}" type="slidenum">
              <a:rPr lang="en-GB" altLang="en-US" smtClean="0"/>
              <a:pPr/>
              <a:t>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8543642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71F542FC-2D51-40D3-AB62-8B628A58789F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535525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88E803D-33F4-4BA1-ADD8-D0DE1F7215A2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7333942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EA23A5E-6644-46F9-8AD1-AFEC868A4ED2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7246295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99DB587-8DA2-4641-B2A9-9D1DCB01DA75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133576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B0CEE9C4-EB0A-4823-8FB3-0E2B478B2D0B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9197821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12C4E697-D008-4CB3-B03F-4F76D13060BB}" type="slidenum">
              <a:rPr lang="en-GB" altLang="en-US" smtClean="0"/>
              <a:pPr/>
              <a:t>10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162291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60EC83B-EE32-4BFE-BD2F-9D51E4E2AB99}" type="slidenum">
              <a:rPr lang="en-GB" altLang="en-US" smtClean="0"/>
              <a:pPr/>
              <a:t>11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608651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F7C29A3-A417-43CD-A29E-B123C4656E12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1597095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12B6C234-EBD2-4D75-BE9B-6F01CB391EB3}" type="slidenum">
              <a:rPr lang="en-GB" altLang="en-US" smtClean="0"/>
              <a:pPr/>
              <a:t>13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396101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73190D34-6237-4E45-8810-7F920FF6D5C3}" type="slidenum">
              <a:rPr lang="en-GB" altLang="en-US" smtClean="0"/>
              <a:pPr/>
              <a:t>14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017259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0DF9BE8-479B-432F-860A-FAE8B4985A6A}" type="slidenum">
              <a:rPr lang="en-GB" altLang="en-US" smtClean="0"/>
              <a:pPr/>
              <a:t>15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3110391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6C421B7-4AE5-4642-94FB-48216636981F}" type="slidenum">
              <a:rPr lang="en-GB" altLang="en-US" smtClean="0"/>
              <a:pPr/>
              <a:t>16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0079253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3602409-365B-47FE-BCD1-8B80C0A09E4D}" type="slidenum">
              <a:rPr lang="en-GB" altLang="en-US" smtClean="0"/>
              <a:pPr/>
              <a:t>17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5974724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14D1FBCD-37D7-4E53-8EE5-AD74A48CA652}" type="slidenum">
              <a:rPr lang="en-GB" altLang="en-US" smtClean="0"/>
              <a:pPr/>
              <a:t>18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34046868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DD23724-8BA6-4120-9B7B-A0F8FCA78C4C}" type="slidenum">
              <a:rPr lang="en-GB" altLang="en-US" smtClean="0"/>
              <a:pPr/>
              <a:t>19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1097356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83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 rtl="0"/>
            <a:r>
              <a:rPr lang="en-gb" sz="18400" noProof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US" noProof="0" smtClean="0"/>
              <a:t>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3365" y="1825625"/>
            <a:ext cx="11215235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44500" y="1681163"/>
            <a:ext cx="5157787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500812" y="1681163"/>
            <a:ext cx="5157788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4500" y="2505075"/>
            <a:ext cx="5157787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75412" y="2505075"/>
            <a:ext cx="5183188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3365" y="1517715"/>
            <a:ext cx="5184437" cy="4659248"/>
          </a:xfrm>
        </p:spPr>
        <p:txBody>
          <a:bodyPr rtlCol="0"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74163" y="1517715"/>
            <a:ext cx="5184437" cy="465924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 rtlCol="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964290" y="1444649"/>
            <a:ext cx="7694310" cy="4579079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rtl="0"/>
            <a:r>
              <a:rPr lang="en-gb" noProof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US" noProof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 rtlCol="0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4" r:id="rId7"/>
    <p:sldLayoutId id="2147483665" r:id="rId8"/>
    <p:sldLayoutId id="2147483673" r:id="rId9"/>
    <p:sldLayoutId id="2147483662" r:id="rId10"/>
    <p:sldLayoutId id="2147483663" r:id="rId11"/>
    <p:sldLayoutId id="2147483664" r:id="rId12"/>
    <p:sldLayoutId id="2147483675" r:id="rId13"/>
    <p:sldLayoutId id="2147483676" r:id="rId14"/>
    <p:sldLayoutId id="2147483672" r:id="rId15"/>
    <p:sldLayoutId id="2147483667" r:id="rId16"/>
    <p:sldLayoutId id="214748366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2913" y="1824446"/>
            <a:ext cx="9883659" cy="4552950"/>
          </a:xfrm>
        </p:spPr>
        <p:txBody>
          <a:bodyPr rtlCol="0"/>
          <a:lstStyle/>
          <a:p>
            <a:pPr algn="ctr"/>
            <a:r>
              <a:rPr lang="en-GB" sz="7200" dirty="0">
                <a:latin typeface="+mn-lt"/>
              </a:rPr>
              <a:t>Prejudice and </a:t>
            </a:r>
            <a:r>
              <a:rPr lang="en-GB" sz="7200" dirty="0" smtClean="0">
                <a:latin typeface="+mn-lt"/>
              </a:rPr>
              <a:t>Discrimination</a:t>
            </a:r>
            <a:r>
              <a:rPr lang="en-GB" dirty="0" smtClean="0">
                <a:latin typeface="+mn-lt"/>
              </a:rPr>
              <a:t/>
            </a:r>
            <a:br>
              <a:rPr lang="en-GB" dirty="0" smtClean="0">
                <a:latin typeface="+mn-lt"/>
              </a:rPr>
            </a:b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r>
              <a:rPr lang="en-GB" dirty="0" smtClean="0">
                <a:latin typeface="+mn-lt"/>
              </a:rPr>
              <a:t>Lecture </a:t>
            </a:r>
            <a:r>
              <a:rPr lang="en-GB" dirty="0" smtClean="0">
                <a:latin typeface="+mn-lt"/>
              </a:rPr>
              <a:t>Six: Ageism</a:t>
            </a:r>
            <a:r>
              <a:rPr lang="en-GB" dirty="0">
                <a:latin typeface="+mn-lt"/>
              </a:rPr>
              <a:t/>
            </a:r>
            <a:br>
              <a:rPr lang="en-GB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8774" y="5845683"/>
            <a:ext cx="8572501" cy="868680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 smtClean="0"/>
              <a:t>Paul Hutchings 				Katie Sullivan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346200"/>
            <a:ext cx="10604500" cy="4830764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Ageism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Stereotyping, prejudice and discrimination based purely on age Butler (1969)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 not ‘old-ageism’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Juvenile ageism (Montessori, 1974)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Society is largely positive about youth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Stereotypes about old-age are easily accessible and usually negative, whereas stereotypes about youth are more limited and fairly positive (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Chasteen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et al., 2002)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46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90500" y="1384300"/>
            <a:ext cx="10528300" cy="4792664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Ageism Is A Strange Prejudice To Have…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Many of the groups we have discussed (race/gender/sexual orientation) have discrete boundaries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 are either a member of that group or we are not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Ageism is different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Prejudice against a group that we will (hopefully) one day be a member of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 may be very positive towards certain members of the group (parents, grandparents)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Hold positive and negative views about old people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But twice as many negative as positive views (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Hummert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1990; Schmidt &amp; Boland, 1986)</a:t>
            </a:r>
          </a:p>
          <a:p>
            <a:pPr lvl="1" eaLnBrk="1" hangingPunct="1">
              <a:lnSpc>
                <a:spcPct val="150000"/>
              </a:lnSpc>
              <a:buFontTx/>
              <a:buNone/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8177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101600" y="1397000"/>
            <a:ext cx="10314880" cy="4779964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Crockett and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Hummert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(1987)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Subcategorisation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of ageism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 seem to view the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concept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of old age negatively, but specific older people more negatively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Brewer et al. (1981)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Negative superordinate category of old people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 more positive subcategories of old people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is the subcategories that are we used when we meet specific older people, not the superordinate category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9986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>
          <a:xfrm>
            <a:off x="88900" y="493440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Elderly As An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Outgroup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88900" y="1460500"/>
            <a:ext cx="10327580" cy="4716464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If the young see the elderly as an outgroup, they will be more negative towards them than their own group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Classical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ingroup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protection/outgroup derogation seen in most group studies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Activate negative stereotypes about the outgroup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Greenberg et al. (2004)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Photos of older people (outgroup) activate more accessibility to death-related concepts in younger (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ingroup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 members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Dijksterhuis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et al. (2002)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Participants primed with stereotypes of the elderly walk more slowly afterwards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8206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358900"/>
            <a:ext cx="10264080" cy="481806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Butler (1980)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Benign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ageism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Subtle prejudice borne more out of fear and anxiety of getting old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Belief that old age will lead to a loss of capacity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Malignant ageism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more classical form of stereotyping, as seen with the other forms covered earlier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Seeing older people as ‘worthless’, lesser people (a bit like an SDO person would see someone of another race)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5891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65100" y="5654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Institutional Ageism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165100" y="1397000"/>
            <a:ext cx="10251380" cy="4779964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Western society has many acceptable negative terms for older people, far more than positive terms (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Nuessel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1982)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Derogation of someone due to race, religion, etc., are frowned upon, or even legislated against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Not the case with derogation of someone because of their age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Many jobs operate a compulsory retirement age of 65/70 years old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Whether a person is still capable of doing the job or not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9467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01600" y="1460500"/>
            <a:ext cx="11430000" cy="4716464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condonement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(Falk &amp; Falk, 1997)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Stereotypes of old people on TV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greeting card industry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Arguments for improvements over time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More positive stereotypes in the media (Bell, 1992)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Seen as more affluent (Palmore, 1999)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But is this the case? Ignores the hidden poor</a:t>
            </a: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875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01600" y="1498600"/>
            <a:ext cx="10314880" cy="4678364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Positive discrimination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Does it help older people or reinforce stereotypes of them?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Free bus passes for all etc.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Suggests a need for help – but this isn’t always the case (and some younger people could do with a free bus pass as well)</a:t>
            </a: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6399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-209550" y="662856"/>
            <a:ext cx="788670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Ways Older People Are Treated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8147" name="Rectangle 3"/>
          <p:cNvSpPr>
            <a:spLocks noGrp="1" noChangeArrowheads="1"/>
          </p:cNvSpPr>
          <p:nvPr>
            <p:ph idx="1"/>
          </p:nvPr>
        </p:nvSpPr>
        <p:spPr>
          <a:xfrm>
            <a:off x="101600" y="1435100"/>
            <a:ext cx="10314880" cy="4741864"/>
          </a:xfrm>
        </p:spPr>
        <p:txBody>
          <a:bodyPr rtlCol="0">
            <a:normAutofit fontScale="85000" lnSpcReduction="10000"/>
          </a:bodyPr>
          <a:lstStyle/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Overaccomodation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People may be overly polite, speak louder and slower</a:t>
            </a:r>
          </a:p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Baby talk</a:t>
            </a: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simple sentences, adopt pitch and tone similar to how one talks to a baby</a:t>
            </a:r>
          </a:p>
          <a:p>
            <a:pPr marL="996696" lvl="2">
              <a:lnSpc>
                <a:spcPct val="150000"/>
              </a:lnSpc>
              <a:buClr>
                <a:schemeClr val="accent3"/>
              </a:buClr>
              <a:buFont typeface="Arial"/>
              <a:buChar char="▪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Giles et al. (1994)</a:t>
            </a:r>
          </a:p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Kemper (1994): Caregivers in a nursing home spoke to patients slowly and simply – treatment based on age, not cognitive ability</a:t>
            </a:r>
          </a:p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Caporeal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et al. (1983): Older people with low cognitive abilities prefer baby talk, as it has soothing features</a:t>
            </a: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But not all old people have low cognitive abilities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5671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-323850" y="582340"/>
            <a:ext cx="7886700" cy="61560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Ways Older People Are Treated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77800" y="1511300"/>
            <a:ext cx="10238680" cy="4665664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would you feel if someone offered to help you across the road?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influence self-esteem (Nadler &amp; Fisher, 1986)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Implies that help is required, even if it isn’t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Issues such as this can lead to a self-fulfilling prophecy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Could lead to people accepting and believing that they need help, should not be doing things that they are ‘too old for’, should not be independent (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Arluke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&amp; Levin, 1984)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Levy et al. (2003): Older people with positive self-perceptions live 7.5 years longer than those with negative self-perceptions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390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-146050" y="7305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Ways Older People Are Treated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190500" y="1536700"/>
            <a:ext cx="10225980" cy="4640264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Older people living independently score twice as high on self-esteem scores as high-school students (Cottrell &amp;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Atchley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1969)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More stable self-concept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More control over social roles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‘time of maintenance’ (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Atchley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1982)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1482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-298450" y="6797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Ways Older People Are Treated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8900" y="1485900"/>
            <a:ext cx="10327580" cy="4691064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Medical treatment of older people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Doctors and medical students show negative attitudes towards older people (Levinson, 1981)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Older people less likely to be offered life-saving or reconstructive surgery than younger people (Madan et al., 2001)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Therapists less likely to refer older patients for psychiatric assessment (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Bouman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Arcelus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2001)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Ageism or misconception of the ageing process? (Kane, 2002)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060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5654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So Why Are We Ageist?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409700"/>
            <a:ext cx="10264080" cy="4767264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Gerontophobia (Levin &amp; Levin, 1980): Fear of older people is a fear of our own impending end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Fits in with Terror Management Theory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Age Grading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Society sets out ages into distinct groups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School; Work; Retirement; …Death!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burden on society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If we are what we do, what are we when we do nothing?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 define ourselves by what we do – particularly our jobs (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Deaux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1996)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5592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267" name="Rectangle 3"/>
          <p:cNvSpPr>
            <a:spLocks noGrp="1" noChangeArrowheads="1"/>
          </p:cNvSpPr>
          <p:nvPr>
            <p:ph idx="1"/>
          </p:nvPr>
        </p:nvSpPr>
        <p:spPr>
          <a:xfrm>
            <a:off x="177800" y="1320800"/>
            <a:ext cx="10238680" cy="4856164"/>
          </a:xfrm>
        </p:spPr>
        <p:txBody>
          <a:bodyPr rtlCol="0">
            <a:normAutofit fontScale="85000" lnSpcReduction="20000"/>
          </a:bodyPr>
          <a:lstStyle/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Modernisation</a:t>
            </a: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Society moves forwards very quickly. Not keeping up technologically can make one lose touch with society</a:t>
            </a: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Idealism</a:t>
            </a: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idea of personal liberty over respect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Branco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&amp; Williamson, 1982)</a:t>
            </a: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Both utilitarian in their explanations</a:t>
            </a:r>
          </a:p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believe things will be different for us</a:t>
            </a:r>
          </a:p>
          <a:p>
            <a:pPr marL="731520" lvl="1" indent="-274320">
              <a:lnSpc>
                <a:spcPct val="150000"/>
              </a:lnSpc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Markus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Nurius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(1986): Possible selves. Enables us to be negative about the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outgroup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(older people) and think that we will not be like them</a:t>
            </a:r>
          </a:p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>
              <a:lnSpc>
                <a:spcPct val="150000"/>
              </a:lnSpc>
              <a:spcBef>
                <a:spcPts val="0"/>
              </a:spcBef>
              <a:buFont typeface="Wingdings 2"/>
              <a:buChar char=""/>
              <a:defRPr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911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20650" y="5019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Age Discrimination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317500" y="1409700"/>
            <a:ext cx="10098980" cy="4767264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Managers have a more negative view of older workers (age 60) compared to younger workers (age 30; Rosen &amp;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Jerdee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1976)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Less capable, less adaptable, slower physically and mentally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Younger people rated younger workers (&lt;30 years old) more favourably than older workers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Older people showed no bias against any age group (Finkelstein et al., 1995)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Older workers less likely to be interviewed for a job than younger workers (Finkelstein, 1997)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5243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501948"/>
            <a:ext cx="6584950" cy="475952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Juvenile Ageism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152400" y="1422400"/>
            <a:ext cx="10264080" cy="4754564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Bytheway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(1995)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‘Denial of personhood of children’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Young people perceive that elderly people speak to them in a patronising way (Giles &amp; Williams, 1994)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Outgroup derogation?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Anger at no longer being part of that group?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Little research into juvenile ageism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Why? Largely because the stereotypes are so entrenched in our society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Even teenagers accept the stereotypes created about them (moody, irresponsible, rebellious;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Zebrowitz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Montepare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2000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Westman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(2019) – interesting paper on comparisons of abuse against neonatal/infants and the elderly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2548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" y="417240"/>
            <a:ext cx="11442700" cy="611460"/>
          </a:xfrm>
        </p:spPr>
        <p:txBody>
          <a:bodyPr/>
          <a:lstStyle/>
          <a:p>
            <a:pPr algn="ctr" eaLnBrk="1" hangingPunct="1"/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Are We ‘As Old As We Feel’? Or Should We ‘Grow Old Gracefully’?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114300" y="1397001"/>
            <a:ext cx="10302180" cy="4779964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Younger people report cognitive ages that are older than their chronological age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Older people report cognitive ages that are younger that their chronological age (Goldsmith &amp;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Heiens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1992)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 larger discrepancies for older respondents showed stronger fear of ageing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Older respondents with least discrepancy showed greatest life satisfaction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Does getting older allow us to do the things we want to but can’t when we are younger?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For financial, time reasons, etc.?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044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30200" y="501948"/>
            <a:ext cx="676275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Summary Of Ageism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65100" y="1511300"/>
            <a:ext cx="10251380" cy="4665664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 have mixed views of older people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Superordinate negative views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But positive views when we can be bothered to subcategorise or encounter an individual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Much of the prejudice towards the elderly appears to be benign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Societal influence; anti-discrimination laws; self-fulfilling prophecies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Juvenile ageism is an issue but is ill-defined and largely unexplored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0912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40696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677750_TF66687569" id="{5B888300-1273-41F5-A5CD-44107916CC14}" vid="{40518E2E-947D-4D54-9D53-AB7B73CA5C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B67ACAB-C3DC-429D-A23C-0723C084FE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8992231-163D-4428-A2B8-DA1FE0274129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sharepoint/v3"/>
    <ds:schemaRef ds:uri="http://purl.org/dc/terms/"/>
    <ds:schemaRef ds:uri="fb0879af-3eba-417a-a55a-ffe6dcd6ca77"/>
    <ds:schemaRef ds:uri="6dc4bcd6-49db-4c07-9060-8acfc67cef9f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A95DE24-D6C3-4A00-9085-D9594C193A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1419</Words>
  <Application>Microsoft Office PowerPoint</Application>
  <PresentationFormat>Widescreen</PresentationFormat>
  <Paragraphs>175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Wingdings 2</vt:lpstr>
      <vt:lpstr>Wingdings</vt:lpstr>
      <vt:lpstr>Trade Gothic LT Pro</vt:lpstr>
      <vt:lpstr>Tahoma</vt:lpstr>
      <vt:lpstr>Trebuchet MS</vt:lpstr>
      <vt:lpstr>Arial</vt:lpstr>
      <vt:lpstr>Calibri</vt:lpstr>
      <vt:lpstr>Office Theme</vt:lpstr>
      <vt:lpstr>Prejudice and Discrimination  Lecture Six: Ageism </vt:lpstr>
      <vt:lpstr>PowerPoint Presentation</vt:lpstr>
      <vt:lpstr>PowerPoint Presentation</vt:lpstr>
      <vt:lpstr>PowerPoint Presentation</vt:lpstr>
      <vt:lpstr>The Elderly As An Outgroup</vt:lpstr>
      <vt:lpstr>PowerPoint Presentation</vt:lpstr>
      <vt:lpstr>Institutional Ageism</vt:lpstr>
      <vt:lpstr>PowerPoint Presentation</vt:lpstr>
      <vt:lpstr>PowerPoint Presentation</vt:lpstr>
      <vt:lpstr>The Ways Older People Are Treated</vt:lpstr>
      <vt:lpstr>The Ways Older People Are Treated</vt:lpstr>
      <vt:lpstr>The Ways Older People Are Treated</vt:lpstr>
      <vt:lpstr>The Ways Older People Are Treated</vt:lpstr>
      <vt:lpstr>So Why Are We Ageist?</vt:lpstr>
      <vt:lpstr>PowerPoint Presentation</vt:lpstr>
      <vt:lpstr>Age Discrimination</vt:lpstr>
      <vt:lpstr>Juvenile Ageism</vt:lpstr>
      <vt:lpstr>Are We ‘As Old As We Feel’? Or Should We ‘Grow Old Gracefully’?</vt:lpstr>
      <vt:lpstr>Summary Of Ageism</vt:lpstr>
      <vt:lpstr>Thank you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2020-06-08T08:54:22Z</dcterms:created>
  <dcterms:modified xsi:type="dcterms:W3CDTF">2020-11-19T11:07:50Z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