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5"/>
  </p:notesMasterIdLst>
  <p:sldIdLst>
    <p:sldId id="265" r:id="rId5"/>
    <p:sldId id="256" r:id="rId6"/>
    <p:sldId id="261" r:id="rId7"/>
    <p:sldId id="259" r:id="rId8"/>
    <p:sldId id="257" r:id="rId9"/>
    <p:sldId id="258" r:id="rId10"/>
    <p:sldId id="260" r:id="rId11"/>
    <p:sldId id="264" r:id="rId12"/>
    <p:sldId id="262" r:id="rId13"/>
    <p:sldId id="263"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97EC5C7-9D38-482F-B8BA-CA7099C5969D}" v="19" dt="2021-11-08T09:37:08.58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25954" autoAdjust="0"/>
  </p:normalViewPr>
  <p:slideViewPr>
    <p:cSldViewPr snapToGrid="0">
      <p:cViewPr varScale="1">
        <p:scale>
          <a:sx n="80" d="100"/>
          <a:sy n="80" d="100"/>
        </p:scale>
        <p:origin x="58" y="158"/>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urelia Campanu (2028199)" userId="da16a831-5db4-4347-b2fd-ac1853ba460b" providerId="ADAL" clId="{C97EC5C7-9D38-482F-B8BA-CA7099C5969D}"/>
    <pc:docChg chg="undo custSel addSld modSld sldOrd">
      <pc:chgData name="Aurelia Campanu (2028199)" userId="da16a831-5db4-4347-b2fd-ac1853ba460b" providerId="ADAL" clId="{C97EC5C7-9D38-482F-B8BA-CA7099C5969D}" dt="2021-11-08T10:15:17.329" v="529" actId="14100"/>
      <pc:docMkLst>
        <pc:docMk/>
      </pc:docMkLst>
      <pc:sldChg chg="addSp delSp modSp mod setBg modClrScheme setClrOvrMap delDesignElem chgLayout">
        <pc:chgData name="Aurelia Campanu (2028199)" userId="da16a831-5db4-4347-b2fd-ac1853ba460b" providerId="ADAL" clId="{C97EC5C7-9D38-482F-B8BA-CA7099C5969D}" dt="2021-11-08T10:15:17.329" v="529" actId="14100"/>
        <pc:sldMkLst>
          <pc:docMk/>
          <pc:sldMk cId="2252991875" sldId="264"/>
        </pc:sldMkLst>
        <pc:spChg chg="mod ord">
          <ac:chgData name="Aurelia Campanu (2028199)" userId="da16a831-5db4-4347-b2fd-ac1853ba460b" providerId="ADAL" clId="{C97EC5C7-9D38-482F-B8BA-CA7099C5969D}" dt="2021-11-08T10:15:06.738" v="527" actId="26606"/>
          <ac:spMkLst>
            <pc:docMk/>
            <pc:sldMk cId="2252991875" sldId="264"/>
            <ac:spMk id="2" creationId="{882311FD-5027-4889-BC1C-356F74444547}"/>
          </ac:spMkLst>
        </pc:spChg>
        <pc:spChg chg="add mod ord">
          <ac:chgData name="Aurelia Campanu (2028199)" userId="da16a831-5db4-4347-b2fd-ac1853ba460b" providerId="ADAL" clId="{C97EC5C7-9D38-482F-B8BA-CA7099C5969D}" dt="2021-11-08T10:15:06.738" v="527" actId="26606"/>
          <ac:spMkLst>
            <pc:docMk/>
            <pc:sldMk cId="2252991875" sldId="264"/>
            <ac:spMk id="3" creationId="{2F0E5C71-3557-4A63-8ABD-F9F1D70DCF68}"/>
          </ac:spMkLst>
        </pc:spChg>
        <pc:spChg chg="add del">
          <ac:chgData name="Aurelia Campanu (2028199)" userId="da16a831-5db4-4347-b2fd-ac1853ba460b" providerId="ADAL" clId="{C97EC5C7-9D38-482F-B8BA-CA7099C5969D}" dt="2021-11-08T10:15:06.738" v="527" actId="26606"/>
          <ac:spMkLst>
            <pc:docMk/>
            <pc:sldMk cId="2252991875" sldId="264"/>
            <ac:spMk id="10" creationId="{16F9E488-0718-4E1E-9D12-26779F606252}"/>
          </ac:spMkLst>
        </pc:spChg>
        <pc:spChg chg="del">
          <ac:chgData name="Aurelia Campanu (2028199)" userId="da16a831-5db4-4347-b2fd-ac1853ba460b" providerId="ADAL" clId="{C97EC5C7-9D38-482F-B8BA-CA7099C5969D}" dt="2021-11-08T10:12:49.463" v="477" actId="700"/>
          <ac:spMkLst>
            <pc:docMk/>
            <pc:sldMk cId="2252991875" sldId="264"/>
            <ac:spMk id="13" creationId="{A4AC5506-6312-4701-8D3C-40187889A947}"/>
          </ac:spMkLst>
        </pc:spChg>
        <pc:spChg chg="add del">
          <ac:chgData name="Aurelia Campanu (2028199)" userId="da16a831-5db4-4347-b2fd-ac1853ba460b" providerId="ADAL" clId="{C97EC5C7-9D38-482F-B8BA-CA7099C5969D}" dt="2021-11-08T10:15:06.738" v="527" actId="26606"/>
          <ac:spMkLst>
            <pc:docMk/>
            <pc:sldMk cId="2252991875" sldId="264"/>
            <ac:spMk id="15" creationId="{CE708407-D01D-4E57-8998-FF799DBC3788}"/>
          </ac:spMkLst>
        </pc:spChg>
        <pc:spChg chg="add del">
          <ac:chgData name="Aurelia Campanu (2028199)" userId="da16a831-5db4-4347-b2fd-ac1853ba460b" providerId="ADAL" clId="{C97EC5C7-9D38-482F-B8BA-CA7099C5969D}" dt="2021-11-08T10:15:04.320" v="524" actId="26606"/>
          <ac:spMkLst>
            <pc:docMk/>
            <pc:sldMk cId="2252991875" sldId="264"/>
            <ac:spMk id="24" creationId="{23D09407-53BC-485E-B4CE-BC5E4FC4B25B}"/>
          </ac:spMkLst>
        </pc:spChg>
        <pc:spChg chg="add del">
          <ac:chgData name="Aurelia Campanu (2028199)" userId="da16a831-5db4-4347-b2fd-ac1853ba460b" providerId="ADAL" clId="{C97EC5C7-9D38-482F-B8BA-CA7099C5969D}" dt="2021-11-08T10:15:04.320" v="524" actId="26606"/>
          <ac:spMkLst>
            <pc:docMk/>
            <pc:sldMk cId="2252991875" sldId="264"/>
            <ac:spMk id="26" creationId="{921DB988-49FC-4608-B0A2-E2F3A4019041}"/>
          </ac:spMkLst>
        </pc:spChg>
        <pc:spChg chg="add del">
          <ac:chgData name="Aurelia Campanu (2028199)" userId="da16a831-5db4-4347-b2fd-ac1853ba460b" providerId="ADAL" clId="{C97EC5C7-9D38-482F-B8BA-CA7099C5969D}" dt="2021-11-08T10:15:06.725" v="526" actId="26606"/>
          <ac:spMkLst>
            <pc:docMk/>
            <pc:sldMk cId="2252991875" sldId="264"/>
            <ac:spMk id="40" creationId="{8537B233-9CDD-4A90-AABB-A8963DEE4FBC}"/>
          </ac:spMkLst>
        </pc:spChg>
        <pc:spChg chg="add">
          <ac:chgData name="Aurelia Campanu (2028199)" userId="da16a831-5db4-4347-b2fd-ac1853ba460b" providerId="ADAL" clId="{C97EC5C7-9D38-482F-B8BA-CA7099C5969D}" dt="2021-11-08T10:15:06.738" v="527" actId="26606"/>
          <ac:spMkLst>
            <pc:docMk/>
            <pc:sldMk cId="2252991875" sldId="264"/>
            <ac:spMk id="43" creationId="{7CA0DAA6-33B8-4A25-810D-2F4D816FB40E}"/>
          </ac:spMkLst>
        </pc:spChg>
        <pc:grpChg chg="add del">
          <ac:chgData name="Aurelia Campanu (2028199)" userId="da16a831-5db4-4347-b2fd-ac1853ba460b" providerId="ADAL" clId="{C97EC5C7-9D38-482F-B8BA-CA7099C5969D}" dt="2021-11-08T10:15:06.738" v="527" actId="26606"/>
          <ac:grpSpMkLst>
            <pc:docMk/>
            <pc:sldMk cId="2252991875" sldId="264"/>
            <ac:grpSpMk id="17" creationId="{7F963B07-5C9E-478C-A53E-B6F5B4A78933}"/>
          </ac:grpSpMkLst>
        </pc:grpChg>
        <pc:grpChg chg="add del">
          <ac:chgData name="Aurelia Campanu (2028199)" userId="da16a831-5db4-4347-b2fd-ac1853ba460b" providerId="ADAL" clId="{C97EC5C7-9D38-482F-B8BA-CA7099C5969D}" dt="2021-11-08T10:15:04.320" v="524" actId="26606"/>
          <ac:grpSpMkLst>
            <pc:docMk/>
            <pc:sldMk cId="2252991875" sldId="264"/>
            <ac:grpSpMk id="28" creationId="{E9B930FD-8671-4C4C-ADCF-73AC1D0CD417}"/>
          </ac:grpSpMkLst>
        </pc:grpChg>
        <pc:grpChg chg="add del">
          <ac:chgData name="Aurelia Campanu (2028199)" userId="da16a831-5db4-4347-b2fd-ac1853ba460b" providerId="ADAL" clId="{C97EC5C7-9D38-482F-B8BA-CA7099C5969D}" dt="2021-11-08T10:15:04.320" v="524" actId="26606"/>
          <ac:grpSpMkLst>
            <pc:docMk/>
            <pc:sldMk cId="2252991875" sldId="264"/>
            <ac:grpSpMk id="34" creationId="{383C2651-AE0C-4AE4-8725-E2F9414FE219}"/>
          </ac:grpSpMkLst>
        </pc:grpChg>
        <pc:picChg chg="mod ord">
          <ac:chgData name="Aurelia Campanu (2028199)" userId="da16a831-5db4-4347-b2fd-ac1853ba460b" providerId="ADAL" clId="{C97EC5C7-9D38-482F-B8BA-CA7099C5969D}" dt="2021-11-08T10:15:17.329" v="529" actId="14100"/>
          <ac:picMkLst>
            <pc:docMk/>
            <pc:sldMk cId="2252991875" sldId="264"/>
            <ac:picMk id="8" creationId="{26B6A49B-EF89-4418-A35A-BEABD2CB9022}"/>
          </ac:picMkLst>
        </pc:picChg>
        <pc:cxnChg chg="add del">
          <ac:chgData name="Aurelia Campanu (2028199)" userId="da16a831-5db4-4347-b2fd-ac1853ba460b" providerId="ADAL" clId="{C97EC5C7-9D38-482F-B8BA-CA7099C5969D}" dt="2021-11-08T10:15:06.725" v="526" actId="26606"/>
          <ac:cxnSpMkLst>
            <pc:docMk/>
            <pc:sldMk cId="2252991875" sldId="264"/>
            <ac:cxnSpMk id="41" creationId="{040575EE-C594-4566-BC00-663004E52AB5}"/>
          </ac:cxnSpMkLst>
        </pc:cxnChg>
      </pc:sldChg>
      <pc:sldChg chg="addSp delSp modSp new mod ord setBg modClrScheme addAnim delAnim setClrOvrMap chgLayout">
        <pc:chgData name="Aurelia Campanu (2028199)" userId="da16a831-5db4-4347-b2fd-ac1853ba460b" providerId="ADAL" clId="{C97EC5C7-9D38-482F-B8BA-CA7099C5969D}" dt="2021-11-08T09:37:08.581" v="469" actId="20577"/>
        <pc:sldMkLst>
          <pc:docMk/>
          <pc:sldMk cId="1845877393" sldId="265"/>
        </pc:sldMkLst>
        <pc:spChg chg="del mod">
          <ac:chgData name="Aurelia Campanu (2028199)" userId="da16a831-5db4-4347-b2fd-ac1853ba460b" providerId="ADAL" clId="{C97EC5C7-9D38-482F-B8BA-CA7099C5969D}" dt="2021-11-07T20:29:37.513" v="98" actId="21"/>
          <ac:spMkLst>
            <pc:docMk/>
            <pc:sldMk cId="1845877393" sldId="265"/>
            <ac:spMk id="2" creationId="{84612FBA-AA71-42B6-B7F8-2D7B184E45ED}"/>
          </ac:spMkLst>
        </pc:spChg>
        <pc:spChg chg="add del mod ord">
          <ac:chgData name="Aurelia Campanu (2028199)" userId="da16a831-5db4-4347-b2fd-ac1853ba460b" providerId="ADAL" clId="{C97EC5C7-9D38-482F-B8BA-CA7099C5969D}" dt="2021-11-07T20:58:09.291" v="142" actId="700"/>
          <ac:spMkLst>
            <pc:docMk/>
            <pc:sldMk cId="1845877393" sldId="265"/>
            <ac:spMk id="2" creationId="{A4BE7740-60E3-45C5-A350-E4FB9A821D85}"/>
          </ac:spMkLst>
        </pc:spChg>
        <pc:spChg chg="del mod ord">
          <ac:chgData name="Aurelia Campanu (2028199)" userId="da16a831-5db4-4347-b2fd-ac1853ba460b" providerId="ADAL" clId="{C97EC5C7-9D38-482F-B8BA-CA7099C5969D}" dt="2021-11-07T20:58:16.832" v="148" actId="21"/>
          <ac:spMkLst>
            <pc:docMk/>
            <pc:sldMk cId="1845877393" sldId="265"/>
            <ac:spMk id="3" creationId="{27373DBE-1936-410F-9180-2856E7104474}"/>
          </ac:spMkLst>
        </pc:spChg>
        <pc:spChg chg="add mod ord">
          <ac:chgData name="Aurelia Campanu (2028199)" userId="da16a831-5db4-4347-b2fd-ac1853ba460b" providerId="ADAL" clId="{C97EC5C7-9D38-482F-B8BA-CA7099C5969D}" dt="2021-11-08T09:37:08.581" v="469" actId="20577"/>
          <ac:spMkLst>
            <pc:docMk/>
            <pc:sldMk cId="1845877393" sldId="265"/>
            <ac:spMk id="4" creationId="{B17ED073-3498-41B8-8A80-A71A18BABC26}"/>
          </ac:spMkLst>
        </pc:spChg>
        <pc:spChg chg="add del mod ord">
          <ac:chgData name="Aurelia Campanu (2028199)" userId="da16a831-5db4-4347-b2fd-ac1853ba460b" providerId="ADAL" clId="{C97EC5C7-9D38-482F-B8BA-CA7099C5969D}" dt="2021-11-07T20:30:09.162" v="104" actId="700"/>
          <ac:spMkLst>
            <pc:docMk/>
            <pc:sldMk cId="1845877393" sldId="265"/>
            <ac:spMk id="5" creationId="{9A778ABF-F0A6-4F13-B062-E7ED5A2A7259}"/>
          </ac:spMkLst>
        </pc:spChg>
        <pc:spChg chg="add del mod ord">
          <ac:chgData name="Aurelia Campanu (2028199)" userId="da16a831-5db4-4347-b2fd-ac1853ba460b" providerId="ADAL" clId="{C97EC5C7-9D38-482F-B8BA-CA7099C5969D}" dt="2021-11-07T21:07:41.328" v="452" actId="26606"/>
          <ac:spMkLst>
            <pc:docMk/>
            <pc:sldMk cId="1845877393" sldId="265"/>
            <ac:spMk id="6" creationId="{8946FDB9-86F8-4316-A010-84507B62720F}"/>
          </ac:spMkLst>
        </pc:spChg>
        <pc:spChg chg="add del">
          <ac:chgData name="Aurelia Campanu (2028199)" userId="da16a831-5db4-4347-b2fd-ac1853ba460b" providerId="ADAL" clId="{C97EC5C7-9D38-482F-B8BA-CA7099C5969D}" dt="2021-11-07T21:06:25.503" v="446" actId="26606"/>
          <ac:spMkLst>
            <pc:docMk/>
            <pc:sldMk cId="1845877393" sldId="265"/>
            <ac:spMk id="11" creationId="{3A397E3E-B90C-4D82-BAAA-36F7AC6A4565}"/>
          </ac:spMkLst>
        </pc:spChg>
        <pc:spChg chg="add del">
          <ac:chgData name="Aurelia Campanu (2028199)" userId="da16a831-5db4-4347-b2fd-ac1853ba460b" providerId="ADAL" clId="{C97EC5C7-9D38-482F-B8BA-CA7099C5969D}" dt="2021-11-07T21:01:55.036" v="385" actId="26606"/>
          <ac:spMkLst>
            <pc:docMk/>
            <pc:sldMk cId="1845877393" sldId="265"/>
            <ac:spMk id="12" creationId="{0AB225BA-7412-4605-8E8D-5AED2BF56A11}"/>
          </ac:spMkLst>
        </pc:spChg>
        <pc:spChg chg="add del">
          <ac:chgData name="Aurelia Campanu (2028199)" userId="da16a831-5db4-4347-b2fd-ac1853ba460b" providerId="ADAL" clId="{C97EC5C7-9D38-482F-B8BA-CA7099C5969D}" dt="2021-11-07T21:06:25.503" v="446" actId="26606"/>
          <ac:spMkLst>
            <pc:docMk/>
            <pc:sldMk cId="1845877393" sldId="265"/>
            <ac:spMk id="13" creationId="{E16C8D8F-10E9-4498-ABDB-0F923F8B6837}"/>
          </ac:spMkLst>
        </pc:spChg>
        <pc:spChg chg="add del">
          <ac:chgData name="Aurelia Campanu (2028199)" userId="da16a831-5db4-4347-b2fd-ac1853ba460b" providerId="ADAL" clId="{C97EC5C7-9D38-482F-B8BA-CA7099C5969D}" dt="2021-11-07T21:01:55.036" v="385" actId="26606"/>
          <ac:spMkLst>
            <pc:docMk/>
            <pc:sldMk cId="1845877393" sldId="265"/>
            <ac:spMk id="14" creationId="{604BB9CD-970D-4FE5-B4E3-D651735BF4FE}"/>
          </ac:spMkLst>
        </pc:spChg>
        <pc:spChg chg="add del">
          <ac:chgData name="Aurelia Campanu (2028199)" userId="da16a831-5db4-4347-b2fd-ac1853ba460b" providerId="ADAL" clId="{C97EC5C7-9D38-482F-B8BA-CA7099C5969D}" dt="2021-11-07T21:06:25.503" v="446" actId="26606"/>
          <ac:spMkLst>
            <pc:docMk/>
            <pc:sldMk cId="1845877393" sldId="265"/>
            <ac:spMk id="15" creationId="{1E5A83E3-8A11-4492-BB6E-F5F2240316FB}"/>
          </ac:spMkLst>
        </pc:spChg>
        <pc:spChg chg="add del">
          <ac:chgData name="Aurelia Campanu (2028199)" userId="da16a831-5db4-4347-b2fd-ac1853ba460b" providerId="ADAL" clId="{C97EC5C7-9D38-482F-B8BA-CA7099C5969D}" dt="2021-11-07T21:01:55.036" v="385" actId="26606"/>
          <ac:spMkLst>
            <pc:docMk/>
            <pc:sldMk cId="1845877393" sldId="265"/>
            <ac:spMk id="16" creationId="{5E0D6276-8D53-4DDA-A15A-90E0831F6D61}"/>
          </ac:spMkLst>
        </pc:spChg>
        <pc:spChg chg="add del">
          <ac:chgData name="Aurelia Campanu (2028199)" userId="da16a831-5db4-4347-b2fd-ac1853ba460b" providerId="ADAL" clId="{C97EC5C7-9D38-482F-B8BA-CA7099C5969D}" dt="2021-11-07T21:06:25.503" v="446" actId="26606"/>
          <ac:spMkLst>
            <pc:docMk/>
            <pc:sldMk cId="1845877393" sldId="265"/>
            <ac:spMk id="17" creationId="{8CF5E676-CA04-4CED-9F1E-5026ED66E66D}"/>
          </ac:spMkLst>
        </pc:spChg>
        <pc:spChg chg="add del">
          <ac:chgData name="Aurelia Campanu (2028199)" userId="da16a831-5db4-4347-b2fd-ac1853ba460b" providerId="ADAL" clId="{C97EC5C7-9D38-482F-B8BA-CA7099C5969D}" dt="2021-11-07T21:01:55.036" v="385" actId="26606"/>
          <ac:spMkLst>
            <pc:docMk/>
            <pc:sldMk cId="1845877393" sldId="265"/>
            <ac:spMk id="18" creationId="{00C150C7-96FB-4EB9-BDF9-212535A6089F}"/>
          </ac:spMkLst>
        </pc:spChg>
        <pc:spChg chg="add del">
          <ac:chgData name="Aurelia Campanu (2028199)" userId="da16a831-5db4-4347-b2fd-ac1853ba460b" providerId="ADAL" clId="{C97EC5C7-9D38-482F-B8BA-CA7099C5969D}" dt="2021-11-07T21:06:25.503" v="446" actId="26606"/>
          <ac:spMkLst>
            <pc:docMk/>
            <pc:sldMk cId="1845877393" sldId="265"/>
            <ac:spMk id="19" creationId="{6BA9E676-A8FC-4C2F-8D78-C13ED8ABDBA8}"/>
          </ac:spMkLst>
        </pc:spChg>
        <pc:spChg chg="add del">
          <ac:chgData name="Aurelia Campanu (2028199)" userId="da16a831-5db4-4347-b2fd-ac1853ba460b" providerId="ADAL" clId="{C97EC5C7-9D38-482F-B8BA-CA7099C5969D}" dt="2021-11-07T21:06:25.503" v="446" actId="26606"/>
          <ac:spMkLst>
            <pc:docMk/>
            <pc:sldMk cId="1845877393" sldId="265"/>
            <ac:spMk id="21" creationId="{A2B5CBEA-F125-49B6-8335-227C325B112B}"/>
          </ac:spMkLst>
        </pc:spChg>
        <pc:spChg chg="add del">
          <ac:chgData name="Aurelia Campanu (2028199)" userId="da16a831-5db4-4347-b2fd-ac1853ba460b" providerId="ADAL" clId="{C97EC5C7-9D38-482F-B8BA-CA7099C5969D}" dt="2021-11-07T21:06:25.503" v="446" actId="26606"/>
          <ac:spMkLst>
            <pc:docMk/>
            <pc:sldMk cId="1845877393" sldId="265"/>
            <ac:spMk id="23" creationId="{EECD79B5-5FC5-495F-BFD6-346C16E787A7}"/>
          </ac:spMkLst>
        </pc:spChg>
        <pc:spChg chg="add del">
          <ac:chgData name="Aurelia Campanu (2028199)" userId="da16a831-5db4-4347-b2fd-ac1853ba460b" providerId="ADAL" clId="{C97EC5C7-9D38-482F-B8BA-CA7099C5969D}" dt="2021-11-07T21:06:25.503" v="446" actId="26606"/>
          <ac:spMkLst>
            <pc:docMk/>
            <pc:sldMk cId="1845877393" sldId="265"/>
            <ac:spMk id="25" creationId="{2C1D3151-5F97-4860-B56C-C98BD62CC255}"/>
          </ac:spMkLst>
        </pc:spChg>
        <pc:spChg chg="add del">
          <ac:chgData name="Aurelia Campanu (2028199)" userId="da16a831-5db4-4347-b2fd-ac1853ba460b" providerId="ADAL" clId="{C97EC5C7-9D38-482F-B8BA-CA7099C5969D}" dt="2021-11-07T21:06:25.503" v="446" actId="26606"/>
          <ac:spMkLst>
            <pc:docMk/>
            <pc:sldMk cId="1845877393" sldId="265"/>
            <ac:spMk id="27" creationId="{32D9D048-3063-435A-8C23-26C1907E9619}"/>
          </ac:spMkLst>
        </pc:spChg>
        <pc:spChg chg="add del">
          <ac:chgData name="Aurelia Campanu (2028199)" userId="da16a831-5db4-4347-b2fd-ac1853ba460b" providerId="ADAL" clId="{C97EC5C7-9D38-482F-B8BA-CA7099C5969D}" dt="2021-11-07T21:06:25.503" v="446" actId="26606"/>
          <ac:spMkLst>
            <pc:docMk/>
            <pc:sldMk cId="1845877393" sldId="265"/>
            <ac:spMk id="29" creationId="{8DE96824-E506-4448-8704-5EC7BF7BC51B}"/>
          </ac:spMkLst>
        </pc:spChg>
        <pc:spChg chg="add del">
          <ac:chgData name="Aurelia Campanu (2028199)" userId="da16a831-5db4-4347-b2fd-ac1853ba460b" providerId="ADAL" clId="{C97EC5C7-9D38-482F-B8BA-CA7099C5969D}" dt="2021-11-07T21:06:25.503" v="446" actId="26606"/>
          <ac:spMkLst>
            <pc:docMk/>
            <pc:sldMk cId="1845877393" sldId="265"/>
            <ac:spMk id="31" creationId="{4D1A5E71-B6B6-486A-8CDC-C7ABD9B903F6}"/>
          </ac:spMkLst>
        </pc:spChg>
        <pc:spChg chg="add del">
          <ac:chgData name="Aurelia Campanu (2028199)" userId="da16a831-5db4-4347-b2fd-ac1853ba460b" providerId="ADAL" clId="{C97EC5C7-9D38-482F-B8BA-CA7099C5969D}" dt="2021-11-07T21:06:25.503" v="446" actId="26606"/>
          <ac:spMkLst>
            <pc:docMk/>
            <pc:sldMk cId="1845877393" sldId="265"/>
            <ac:spMk id="33" creationId="{B6C541AE-9B02-44C0-B8C6-B2DEA7ED3813}"/>
          </ac:spMkLst>
        </pc:spChg>
        <pc:spChg chg="add del">
          <ac:chgData name="Aurelia Campanu (2028199)" userId="da16a831-5db4-4347-b2fd-ac1853ba460b" providerId="ADAL" clId="{C97EC5C7-9D38-482F-B8BA-CA7099C5969D}" dt="2021-11-07T21:07:41.328" v="452" actId="26606"/>
          <ac:spMkLst>
            <pc:docMk/>
            <pc:sldMk cId="1845877393" sldId="265"/>
            <ac:spMk id="38" creationId="{8B646C36-EEEC-4D52-8E8E-206F4CD8A3DA}"/>
          </ac:spMkLst>
        </pc:spChg>
        <pc:spChg chg="add del">
          <ac:chgData name="Aurelia Campanu (2028199)" userId="da16a831-5db4-4347-b2fd-ac1853ba460b" providerId="ADAL" clId="{C97EC5C7-9D38-482F-B8BA-CA7099C5969D}" dt="2021-11-07T21:07:41.328" v="452" actId="26606"/>
          <ac:spMkLst>
            <pc:docMk/>
            <pc:sldMk cId="1845877393" sldId="265"/>
            <ac:spMk id="44" creationId="{D649D88F-3460-4C52-888E-001C62B26EE5}"/>
          </ac:spMkLst>
        </pc:spChg>
        <pc:spChg chg="add del">
          <ac:chgData name="Aurelia Campanu (2028199)" userId="da16a831-5db4-4347-b2fd-ac1853ba460b" providerId="ADAL" clId="{C97EC5C7-9D38-482F-B8BA-CA7099C5969D}" dt="2021-11-07T21:07:41.328" v="452" actId="26606"/>
          <ac:spMkLst>
            <pc:docMk/>
            <pc:sldMk cId="1845877393" sldId="265"/>
            <ac:spMk id="46" creationId="{A2B5CBEA-F125-49B6-8335-227C325B112B}"/>
          </ac:spMkLst>
        </pc:spChg>
        <pc:spChg chg="add del">
          <ac:chgData name="Aurelia Campanu (2028199)" userId="da16a831-5db4-4347-b2fd-ac1853ba460b" providerId="ADAL" clId="{C97EC5C7-9D38-482F-B8BA-CA7099C5969D}" dt="2021-11-07T21:07:41.328" v="452" actId="26606"/>
          <ac:spMkLst>
            <pc:docMk/>
            <pc:sldMk cId="1845877393" sldId="265"/>
            <ac:spMk id="48" creationId="{217DD14E-3BC7-413D-B4AB-B92EED2F57C5}"/>
          </ac:spMkLst>
        </pc:spChg>
        <pc:spChg chg="add del">
          <ac:chgData name="Aurelia Campanu (2028199)" userId="da16a831-5db4-4347-b2fd-ac1853ba460b" providerId="ADAL" clId="{C97EC5C7-9D38-482F-B8BA-CA7099C5969D}" dt="2021-11-07T21:07:41.328" v="452" actId="26606"/>
          <ac:spMkLst>
            <pc:docMk/>
            <pc:sldMk cId="1845877393" sldId="265"/>
            <ac:spMk id="50" creationId="{4FB204DF-284E-45F6-A017-79A4DF57BCCB}"/>
          </ac:spMkLst>
        </pc:spChg>
        <pc:spChg chg="add del">
          <ac:chgData name="Aurelia Campanu (2028199)" userId="da16a831-5db4-4347-b2fd-ac1853ba460b" providerId="ADAL" clId="{C97EC5C7-9D38-482F-B8BA-CA7099C5969D}" dt="2021-11-07T21:07:41.328" v="452" actId="26606"/>
          <ac:spMkLst>
            <pc:docMk/>
            <pc:sldMk cId="1845877393" sldId="265"/>
            <ac:spMk id="52" creationId="{6908275D-177E-42F2-8887-134AFE8B70CC}"/>
          </ac:spMkLst>
        </pc:spChg>
        <pc:spChg chg="add del">
          <ac:chgData name="Aurelia Campanu (2028199)" userId="da16a831-5db4-4347-b2fd-ac1853ba460b" providerId="ADAL" clId="{C97EC5C7-9D38-482F-B8BA-CA7099C5969D}" dt="2021-11-07T21:07:41.328" v="452" actId="26606"/>
          <ac:spMkLst>
            <pc:docMk/>
            <pc:sldMk cId="1845877393" sldId="265"/>
            <ac:spMk id="54" creationId="{4D1A5E71-B6B6-486A-8CDC-C7ABD9B903F6}"/>
          </ac:spMkLst>
        </pc:spChg>
        <pc:spChg chg="add del">
          <ac:chgData name="Aurelia Campanu (2028199)" userId="da16a831-5db4-4347-b2fd-ac1853ba460b" providerId="ADAL" clId="{C97EC5C7-9D38-482F-B8BA-CA7099C5969D}" dt="2021-11-07T21:07:41.328" v="452" actId="26606"/>
          <ac:spMkLst>
            <pc:docMk/>
            <pc:sldMk cId="1845877393" sldId="265"/>
            <ac:spMk id="56" creationId="{E32B36D4-0C87-4882-A12C-18A91DBAE28D}"/>
          </ac:spMkLst>
        </pc:spChg>
        <pc:spChg chg="add">
          <ac:chgData name="Aurelia Campanu (2028199)" userId="da16a831-5db4-4347-b2fd-ac1853ba460b" providerId="ADAL" clId="{C97EC5C7-9D38-482F-B8BA-CA7099C5969D}" dt="2021-11-07T21:07:41.328" v="452" actId="26606"/>
          <ac:spMkLst>
            <pc:docMk/>
            <pc:sldMk cId="1845877393" sldId="265"/>
            <ac:spMk id="68" creationId="{3A397E3E-B90C-4D82-BAAA-36F7AC6A4565}"/>
          </ac:spMkLst>
        </pc:spChg>
        <pc:spChg chg="add">
          <ac:chgData name="Aurelia Campanu (2028199)" userId="da16a831-5db4-4347-b2fd-ac1853ba460b" providerId="ADAL" clId="{C97EC5C7-9D38-482F-B8BA-CA7099C5969D}" dt="2021-11-07T21:07:41.328" v="452" actId="26606"/>
          <ac:spMkLst>
            <pc:docMk/>
            <pc:sldMk cId="1845877393" sldId="265"/>
            <ac:spMk id="70" creationId="{E16C8D8F-10E9-4498-ABDB-0F923F8B6837}"/>
          </ac:spMkLst>
        </pc:spChg>
        <pc:spChg chg="add">
          <ac:chgData name="Aurelia Campanu (2028199)" userId="da16a831-5db4-4347-b2fd-ac1853ba460b" providerId="ADAL" clId="{C97EC5C7-9D38-482F-B8BA-CA7099C5969D}" dt="2021-11-07T21:07:41.328" v="452" actId="26606"/>
          <ac:spMkLst>
            <pc:docMk/>
            <pc:sldMk cId="1845877393" sldId="265"/>
            <ac:spMk id="72" creationId="{1E5A83E3-8A11-4492-BB6E-F5F2240316FB}"/>
          </ac:spMkLst>
        </pc:spChg>
        <pc:spChg chg="add">
          <ac:chgData name="Aurelia Campanu (2028199)" userId="da16a831-5db4-4347-b2fd-ac1853ba460b" providerId="ADAL" clId="{C97EC5C7-9D38-482F-B8BA-CA7099C5969D}" dt="2021-11-07T21:07:41.328" v="452" actId="26606"/>
          <ac:spMkLst>
            <pc:docMk/>
            <pc:sldMk cId="1845877393" sldId="265"/>
            <ac:spMk id="74" creationId="{8CF5E676-CA04-4CED-9F1E-5026ED66E66D}"/>
          </ac:spMkLst>
        </pc:spChg>
        <pc:spChg chg="add">
          <ac:chgData name="Aurelia Campanu (2028199)" userId="da16a831-5db4-4347-b2fd-ac1853ba460b" providerId="ADAL" clId="{C97EC5C7-9D38-482F-B8BA-CA7099C5969D}" dt="2021-11-07T21:07:41.328" v="452" actId="26606"/>
          <ac:spMkLst>
            <pc:docMk/>
            <pc:sldMk cId="1845877393" sldId="265"/>
            <ac:spMk id="76" creationId="{6BA9E676-A8FC-4C2F-8D78-C13ED8ABDBA8}"/>
          </ac:spMkLst>
        </pc:spChg>
        <pc:spChg chg="add">
          <ac:chgData name="Aurelia Campanu (2028199)" userId="da16a831-5db4-4347-b2fd-ac1853ba460b" providerId="ADAL" clId="{C97EC5C7-9D38-482F-B8BA-CA7099C5969D}" dt="2021-11-07T21:07:41.328" v="452" actId="26606"/>
          <ac:spMkLst>
            <pc:docMk/>
            <pc:sldMk cId="1845877393" sldId="265"/>
            <ac:spMk id="78" creationId="{A2B5CBEA-F125-49B6-8335-227C325B112B}"/>
          </ac:spMkLst>
        </pc:spChg>
        <pc:spChg chg="add">
          <ac:chgData name="Aurelia Campanu (2028199)" userId="da16a831-5db4-4347-b2fd-ac1853ba460b" providerId="ADAL" clId="{C97EC5C7-9D38-482F-B8BA-CA7099C5969D}" dt="2021-11-07T21:07:41.328" v="452" actId="26606"/>
          <ac:spMkLst>
            <pc:docMk/>
            <pc:sldMk cId="1845877393" sldId="265"/>
            <ac:spMk id="80" creationId="{EECD79B5-5FC5-495F-BFD6-346C16E787A7}"/>
          </ac:spMkLst>
        </pc:spChg>
        <pc:spChg chg="add">
          <ac:chgData name="Aurelia Campanu (2028199)" userId="da16a831-5db4-4347-b2fd-ac1853ba460b" providerId="ADAL" clId="{C97EC5C7-9D38-482F-B8BA-CA7099C5969D}" dt="2021-11-07T21:07:41.328" v="452" actId="26606"/>
          <ac:spMkLst>
            <pc:docMk/>
            <pc:sldMk cId="1845877393" sldId="265"/>
            <ac:spMk id="82" creationId="{2C1D3151-5F97-4860-B56C-C98BD62CC255}"/>
          </ac:spMkLst>
        </pc:spChg>
        <pc:spChg chg="add">
          <ac:chgData name="Aurelia Campanu (2028199)" userId="da16a831-5db4-4347-b2fd-ac1853ba460b" providerId="ADAL" clId="{C97EC5C7-9D38-482F-B8BA-CA7099C5969D}" dt="2021-11-07T21:07:41.328" v="452" actId="26606"/>
          <ac:spMkLst>
            <pc:docMk/>
            <pc:sldMk cId="1845877393" sldId="265"/>
            <ac:spMk id="84" creationId="{32D9D048-3063-435A-8C23-26C1907E9619}"/>
          </ac:spMkLst>
        </pc:spChg>
        <pc:spChg chg="add">
          <ac:chgData name="Aurelia Campanu (2028199)" userId="da16a831-5db4-4347-b2fd-ac1853ba460b" providerId="ADAL" clId="{C97EC5C7-9D38-482F-B8BA-CA7099C5969D}" dt="2021-11-07T21:07:41.328" v="452" actId="26606"/>
          <ac:spMkLst>
            <pc:docMk/>
            <pc:sldMk cId="1845877393" sldId="265"/>
            <ac:spMk id="86" creationId="{8DE96824-E506-4448-8704-5EC7BF7BC51B}"/>
          </ac:spMkLst>
        </pc:spChg>
        <pc:spChg chg="add">
          <ac:chgData name="Aurelia Campanu (2028199)" userId="da16a831-5db4-4347-b2fd-ac1853ba460b" providerId="ADAL" clId="{C97EC5C7-9D38-482F-B8BA-CA7099C5969D}" dt="2021-11-07T21:07:41.328" v="452" actId="26606"/>
          <ac:spMkLst>
            <pc:docMk/>
            <pc:sldMk cId="1845877393" sldId="265"/>
            <ac:spMk id="88" creationId="{4D1A5E71-B6B6-486A-8CDC-C7ABD9B903F6}"/>
          </ac:spMkLst>
        </pc:spChg>
        <pc:spChg chg="add">
          <ac:chgData name="Aurelia Campanu (2028199)" userId="da16a831-5db4-4347-b2fd-ac1853ba460b" providerId="ADAL" clId="{C97EC5C7-9D38-482F-B8BA-CA7099C5969D}" dt="2021-11-07T21:07:41.328" v="452" actId="26606"/>
          <ac:spMkLst>
            <pc:docMk/>
            <pc:sldMk cId="1845877393" sldId="265"/>
            <ac:spMk id="90" creationId="{B6C541AE-9B02-44C0-B8C6-B2DEA7ED3813}"/>
          </ac:spMkLst>
        </pc:spChg>
        <pc:grpChg chg="add del">
          <ac:chgData name="Aurelia Campanu (2028199)" userId="da16a831-5db4-4347-b2fd-ac1853ba460b" providerId="ADAL" clId="{C97EC5C7-9D38-482F-B8BA-CA7099C5969D}" dt="2021-11-07T21:07:41.328" v="452" actId="26606"/>
          <ac:grpSpMkLst>
            <pc:docMk/>
            <pc:sldMk cId="1845877393" sldId="265"/>
            <ac:grpSpMk id="40" creationId="{E7E9D86A-D513-48F9-851A-5F3725E80003}"/>
          </ac:grpSpMkLst>
        </pc:grpChg>
        <pc:grpChg chg="add del">
          <ac:chgData name="Aurelia Campanu (2028199)" userId="da16a831-5db4-4347-b2fd-ac1853ba460b" providerId="ADAL" clId="{C97EC5C7-9D38-482F-B8BA-CA7099C5969D}" dt="2021-11-07T21:07:41.328" v="452" actId="26606"/>
          <ac:grpSpMkLst>
            <pc:docMk/>
            <pc:sldMk cId="1845877393" sldId="265"/>
            <ac:grpSpMk id="58" creationId="{FB9739EB-7F66-433D-841F-AB3CD18700B7}"/>
          </ac:grpSpMkLst>
        </pc:grpChg>
        <pc:picChg chg="add del">
          <ac:chgData name="Aurelia Campanu (2028199)" userId="da16a831-5db4-4347-b2fd-ac1853ba460b" providerId="ADAL" clId="{C97EC5C7-9D38-482F-B8BA-CA7099C5969D}" dt="2021-11-07T21:01:55.036" v="385" actId="26606"/>
          <ac:picMkLst>
            <pc:docMk/>
            <pc:sldMk cId="1845877393" sldId="265"/>
            <ac:picMk id="8" creationId="{7076B35D-1BEE-4CAA-BBA1-EE1018AFDCD7}"/>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6C493B1-B027-4809-9C17-601D8F594B73}" type="datetimeFigureOut">
              <a:rPr lang="en-GB"/>
              <a:pPr/>
              <a:t>08/11/2021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6C91F89-B5EB-463E-99FA-A79CCB42D2AE}" type="slidenum">
              <a:rPr lang="en-GB"/>
              <a:pPr/>
              <a:t>‹#›</a:t>
            </a:fld>
            <a:endParaRPr lang="en-GB"/>
          </a:p>
        </p:txBody>
      </p:sp>
    </p:spTree>
    <p:extLst>
      <p:ext uri="{BB962C8B-B14F-4D97-AF65-F5344CB8AC3E}">
        <p14:creationId xmlns:p14="http://schemas.microsoft.com/office/powerpoint/2010/main" val="36918570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The case study discussed throughout this presentation presents a complex problem regarding the levels of dissatisfaction of UK workers. A survey revealed that out of 20 European countries that responded, six displayed a greater level of dissatisfaction compared to the UK</a:t>
            </a:r>
            <a:r>
              <a:rPr lang="en-US" dirty="0">
                <a:solidFill>
                  <a:srgbClr val="000000"/>
                </a:solidFill>
                <a:cs typeface="Calibri"/>
              </a:rPr>
              <a:t> (Linz and </a:t>
            </a:r>
            <a:r>
              <a:rPr lang="en-US" dirty="0" err="1">
                <a:solidFill>
                  <a:srgbClr val="000000"/>
                </a:solidFill>
                <a:cs typeface="Calibri"/>
              </a:rPr>
              <a:t>Semykina</a:t>
            </a:r>
            <a:r>
              <a:rPr lang="en-US" dirty="0">
                <a:solidFill>
                  <a:srgbClr val="000000"/>
                </a:solidFill>
                <a:cs typeface="Calibri"/>
              </a:rPr>
              <a:t>, 2013).</a:t>
            </a:r>
            <a:r>
              <a:rPr lang="en-US" dirty="0">
                <a:cs typeface="Calibri"/>
              </a:rPr>
              <a:t> The table presented here highlights the key causes of work-related stress and their percentage in terms of the impact on the level of worker dissatisfaction, the primary cause being work-related office politics. In addition to exploring the nature and both the direct and indirect impacts of these causes and the notion of employee dissatisfaction in itself, this presentation seeks to describe a cause and effect analysis of the problem, a PESTLE Analysis as to uncover the factors that impact upon the problem and to provide potential solutions as to </a:t>
            </a:r>
            <a:r>
              <a:rPr lang="en-US" dirty="0" err="1">
                <a:cs typeface="Calibri"/>
              </a:rPr>
              <a:t>minimise</a:t>
            </a:r>
            <a:r>
              <a:rPr lang="en-US" dirty="0">
                <a:cs typeface="Calibri"/>
              </a:rPr>
              <a:t> the problem at hand. </a:t>
            </a:r>
          </a:p>
        </p:txBody>
      </p:sp>
      <p:sp>
        <p:nvSpPr>
          <p:cNvPr id="4" name="Slide Number Placeholder 3"/>
          <p:cNvSpPr>
            <a:spLocks noGrp="1"/>
          </p:cNvSpPr>
          <p:nvPr>
            <p:ph type="sldNum" sz="quarter" idx="5"/>
          </p:nvPr>
        </p:nvSpPr>
        <p:spPr/>
        <p:txBody>
          <a:bodyPr/>
          <a:lstStyle/>
          <a:p>
            <a:fld id="{56C91F89-B5EB-463E-99FA-A79CCB42D2AE}" type="slidenum">
              <a:rPr lang="en-GB"/>
              <a:pPr/>
              <a:t>3</a:t>
            </a:fld>
            <a:endParaRPr lang="en-GB"/>
          </a:p>
        </p:txBody>
      </p:sp>
    </p:spTree>
    <p:extLst>
      <p:ext uri="{BB962C8B-B14F-4D97-AF65-F5344CB8AC3E}">
        <p14:creationId xmlns:p14="http://schemas.microsoft.com/office/powerpoint/2010/main" val="41230821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 PESTLE Analysis conducted on the complex problem related to employee </a:t>
            </a:r>
            <a:r>
              <a:rPr lang="en-US" dirty="0" err="1">
                <a:cs typeface="Calibri"/>
              </a:rPr>
              <a:t>dissatifaction</a:t>
            </a:r>
            <a:r>
              <a:rPr lang="en-US" dirty="0">
                <a:cs typeface="Calibri"/>
              </a:rPr>
              <a:t> within the UK reveals the multitude and critical importance of macro-environmental factors that impact upon the area discussed as below:</a:t>
            </a:r>
          </a:p>
          <a:p>
            <a:pPr marL="171450" indent="-171450">
              <a:buFont typeface="Arial"/>
              <a:buChar char="•"/>
            </a:pPr>
            <a:r>
              <a:rPr lang="en-US" dirty="0">
                <a:cs typeface="Calibri"/>
              </a:rPr>
              <a:t>Political factors – businesses and HR departments are continuously seeking new talent, regardless of current internal openings (Rothwell and </a:t>
            </a:r>
            <a:r>
              <a:rPr lang="en-US" dirty="0" err="1">
                <a:cs typeface="Calibri"/>
              </a:rPr>
              <a:t>Kazanas</a:t>
            </a:r>
            <a:r>
              <a:rPr lang="en-US" dirty="0">
                <a:cs typeface="Calibri"/>
              </a:rPr>
              <a:t>, 2003). Despite this being more prevalent in specific industries than others, it can have a direct effect on whether employee feel secure in regards to their role or otherwise. For example, considering the high turnover rates of the retail industry, </a:t>
            </a:r>
            <a:r>
              <a:rPr lang="en-US" dirty="0" err="1">
                <a:cs typeface="Calibri"/>
              </a:rPr>
              <a:t>organisations</a:t>
            </a:r>
            <a:r>
              <a:rPr lang="en-US" dirty="0">
                <a:cs typeface="Calibri"/>
              </a:rPr>
              <a:t> continuously advertise vacancies due to individuals continuously seeking employment rather than amending working conditions to meet current employee demands. In addition, as change in focus can be highlighted in terms of managers </a:t>
            </a:r>
            <a:r>
              <a:rPr lang="en-US" dirty="0" err="1">
                <a:cs typeface="Calibri"/>
              </a:rPr>
              <a:t>emphasising</a:t>
            </a:r>
            <a:r>
              <a:rPr lang="en-US" dirty="0">
                <a:cs typeface="Calibri"/>
              </a:rPr>
              <a:t> the importance of group employee performance rather than individual performance (Kelly and Loving, 2004). Due to the complexity of human nature and the current diversity within </a:t>
            </a:r>
            <a:r>
              <a:rPr lang="en-US" dirty="0" err="1">
                <a:cs typeface="Calibri"/>
              </a:rPr>
              <a:t>organisations</a:t>
            </a:r>
            <a:r>
              <a:rPr lang="en-US" dirty="0">
                <a:cs typeface="Calibri"/>
              </a:rPr>
              <a:t>, this approach is not appropriate for the entirety of the workforce. Comparatively, individualism remains a reality in today's workplace when discussing the salaries, benefits and perks of employees performing the same responsibilities. According to Kohler (1993), this implies that each individual must seek to secure their desired compensation rather than maintaining the same one for all qualified employees within the same role. Hence, a potential for burnout for some individuals is identified. This is, in addition, linked to the differences in how employees are paid. Changes within politics can translate into, for example, performance-based pay rather than results-based pay methods. </a:t>
            </a:r>
          </a:p>
          <a:p>
            <a:pPr marL="171450" indent="-171450">
              <a:buFont typeface="Arial"/>
              <a:buChar char="•"/>
            </a:pPr>
            <a:r>
              <a:rPr lang="en-US" dirty="0">
                <a:cs typeface="Calibri"/>
              </a:rPr>
              <a:t>Economic factors – </a:t>
            </a:r>
            <a:r>
              <a:rPr lang="en-US" dirty="0" err="1">
                <a:cs typeface="Calibri"/>
              </a:rPr>
              <a:t>globalisation</a:t>
            </a:r>
            <a:r>
              <a:rPr lang="en-US" dirty="0">
                <a:cs typeface="Calibri"/>
              </a:rPr>
              <a:t> has led to an increase in terms of culture clashes and to greater potential for sourcing cheaper talent from developing or emerging countries (Pieterse, 1996). In order to remain valuable to the business and hence to provide a cost-effective alternative, employees are required to adopt additional responsibilities outside of their job scope. </a:t>
            </a:r>
          </a:p>
          <a:p>
            <a:pPr marL="171450" indent="-171450">
              <a:buFont typeface="Arial"/>
              <a:buChar char="•"/>
            </a:pPr>
            <a:r>
              <a:rPr lang="en-US" dirty="0">
                <a:cs typeface="Calibri"/>
              </a:rPr>
              <a:t>Social factors – social expectations within the workplace often imply high commitment from employees as to ensure a high profile within different industries (Hornung, Rousseau and Glaser, 2008). This overlap negatively impacts on the ability of the workforce to balance work and personal life in an effective manner. In addition, as worker right differ based on location and the type of contract with the company (</a:t>
            </a:r>
            <a:r>
              <a:rPr lang="en-US" dirty="0" err="1">
                <a:cs typeface="Calibri"/>
              </a:rPr>
              <a:t>Siems</a:t>
            </a:r>
            <a:r>
              <a:rPr lang="en-US" dirty="0">
                <a:cs typeface="Calibri"/>
              </a:rPr>
              <a:t>, 2009). As such, not all employees benefit from equal rights. </a:t>
            </a:r>
          </a:p>
          <a:p>
            <a:pPr marL="171450" indent="-171450">
              <a:buFont typeface="Arial"/>
              <a:buChar char="•"/>
            </a:pPr>
            <a:r>
              <a:rPr lang="en-US" dirty="0">
                <a:cs typeface="Calibri"/>
              </a:rPr>
              <a:t>Technological factors – technological advancement has ensured that </a:t>
            </a:r>
            <a:r>
              <a:rPr lang="en-US" dirty="0" err="1">
                <a:cs typeface="Calibri"/>
              </a:rPr>
              <a:t>organisations</a:t>
            </a:r>
            <a:r>
              <a:rPr lang="en-US" dirty="0">
                <a:cs typeface="Calibri"/>
              </a:rPr>
              <a:t> are able to benefit from fast and simple communication. Nevertheless, according to Singer (2009), this can translate in a greater potential for micromanagement that can affect employee satisfaction. Similarly, technology has changed the traditional recruitment setting, in parts, to include a lack of a </a:t>
            </a:r>
            <a:r>
              <a:rPr lang="en-US" dirty="0" err="1">
                <a:cs typeface="Calibri"/>
              </a:rPr>
              <a:t>personalised</a:t>
            </a:r>
            <a:r>
              <a:rPr lang="en-US" dirty="0">
                <a:cs typeface="Calibri"/>
              </a:rPr>
              <a:t> approach. Initial conversations are replaced by emails and as a consequence, forming relations between new starters and the business becomes more difficult. The work-life balance is furthermore affected by information overload, while high levels of information on the workforce can lead to a lack of individual privacy. </a:t>
            </a:r>
          </a:p>
          <a:p>
            <a:pPr marL="171450" indent="-171450">
              <a:buFont typeface="Arial"/>
              <a:buChar char="•"/>
            </a:pPr>
            <a:r>
              <a:rPr lang="en-US" dirty="0">
                <a:cs typeface="Calibri"/>
              </a:rPr>
              <a:t>Legal factors – employment contracts are more often than not developed with the business in mind rather than to protect the workforce (Bernstein et. Al., 2006). For example, contracts may include clauses that request employees to work additional responsibilities as instructed by the manager according to business needs. This clause provides the basis for increased workload, lack of compensation and an inability to argue the position of the employee. In addition, </a:t>
            </a:r>
            <a:r>
              <a:rPr lang="en-US" dirty="0" err="1">
                <a:cs typeface="Calibri"/>
              </a:rPr>
              <a:t>organisations</a:t>
            </a:r>
            <a:r>
              <a:rPr lang="en-US" dirty="0">
                <a:cs typeface="Calibri"/>
              </a:rPr>
              <a:t> often conduct background checks on the all potential employees. Nevertheless, the exposure of the potential employee to the background of the business itself is limited to public information. As a consequence,  while companies benefit from extensive information on the workforce prior to making a decision, conversely, the workforce does not. </a:t>
            </a:r>
          </a:p>
          <a:p>
            <a:pPr marL="171450" indent="-171450">
              <a:buFont typeface="Arial"/>
              <a:buChar char="•"/>
            </a:pPr>
            <a:r>
              <a:rPr lang="en-US" dirty="0">
                <a:cs typeface="Calibri"/>
              </a:rPr>
              <a:t>Environmental factors – in order to implement green practices within operations, </a:t>
            </a:r>
            <a:r>
              <a:rPr lang="en-US" dirty="0" err="1">
                <a:cs typeface="Calibri"/>
              </a:rPr>
              <a:t>organisations</a:t>
            </a:r>
            <a:r>
              <a:rPr lang="en-US" dirty="0">
                <a:cs typeface="Calibri"/>
              </a:rPr>
              <a:t> have integrated </a:t>
            </a:r>
            <a:r>
              <a:rPr lang="en-US" dirty="0" err="1">
                <a:cs typeface="Calibri"/>
              </a:rPr>
              <a:t>digitalisation</a:t>
            </a:r>
            <a:r>
              <a:rPr lang="en-US" dirty="0">
                <a:cs typeface="Calibri"/>
              </a:rPr>
              <a:t> as to, for example, </a:t>
            </a:r>
            <a:r>
              <a:rPr lang="en-US" dirty="0" err="1">
                <a:cs typeface="Calibri"/>
              </a:rPr>
              <a:t>minimise</a:t>
            </a:r>
            <a:r>
              <a:rPr lang="en-US" dirty="0">
                <a:cs typeface="Calibri"/>
              </a:rPr>
              <a:t> paper waste. This can present benefits such as increased effectiveness of operations; however, not all employees may be familiar with the digital mediums. Moreover, some individuals present difficulties in terms of learning how to use new systems, while a lack of training can significantly accentuate the negative impacts of </a:t>
            </a:r>
            <a:r>
              <a:rPr lang="en-US" dirty="0" err="1">
                <a:cs typeface="Calibri"/>
              </a:rPr>
              <a:t>digitalisation</a:t>
            </a:r>
            <a:r>
              <a:rPr lang="en-US" dirty="0">
                <a:cs typeface="Calibri"/>
              </a:rPr>
              <a:t> (</a:t>
            </a:r>
            <a:r>
              <a:rPr lang="en-US" dirty="0" err="1">
                <a:cs typeface="Calibri"/>
              </a:rPr>
              <a:t>Pouliakas</a:t>
            </a:r>
            <a:r>
              <a:rPr lang="en-US" dirty="0">
                <a:cs typeface="Calibri"/>
              </a:rPr>
              <a:t>, 2007)</a:t>
            </a:r>
            <a:r>
              <a:rPr lang="en-US" b="1" dirty="0">
                <a:cs typeface="Calibri"/>
              </a:rPr>
              <a:t>. </a:t>
            </a:r>
            <a:endParaRPr lang="en-US" dirty="0">
              <a:cs typeface="Calibri"/>
            </a:endParaRPr>
          </a:p>
        </p:txBody>
      </p:sp>
      <p:sp>
        <p:nvSpPr>
          <p:cNvPr id="4" name="Slide Number Placeholder 3"/>
          <p:cNvSpPr>
            <a:spLocks noGrp="1"/>
          </p:cNvSpPr>
          <p:nvPr>
            <p:ph type="sldNum" sz="quarter" idx="5"/>
          </p:nvPr>
        </p:nvSpPr>
        <p:spPr/>
        <p:txBody>
          <a:bodyPr/>
          <a:lstStyle/>
          <a:p>
            <a:fld id="{56C91F89-B5EB-463E-99FA-A79CCB42D2AE}" type="slidenum">
              <a:rPr lang="en-GB"/>
              <a:pPr/>
              <a:t>4</a:t>
            </a:fld>
            <a:endParaRPr lang="en-GB"/>
          </a:p>
        </p:txBody>
      </p:sp>
    </p:spTree>
    <p:extLst>
      <p:ext uri="{BB962C8B-B14F-4D97-AF65-F5344CB8AC3E}">
        <p14:creationId xmlns:p14="http://schemas.microsoft.com/office/powerpoint/2010/main" val="15109766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GB">
                <a:cs typeface="Calibri"/>
              </a:rPr>
              <a:t>The nature of employee dissatisfaction can be explained through its causes as well as on the basis of the definition of employee satisfaction. Hoppock (1935) argues that organisations can measure the contentedness of the workforce with their job by use of this metric. This can support the identification of feedback regarding the role, individual factors of the role and supervision. Considering the case study at hand, the overall nature of the complex problem is the lack of contentedness with the job, the working environment, the hours and salary, job security and the work-life balance. The metric can be measured in cognitive evaluations, affective or behavioural (Scarpello and Campbell, 1983). </a:t>
            </a:r>
            <a:endParaRPr lang="en-GB">
              <a:solidFill>
                <a:srgbClr val="000000"/>
              </a:solidFill>
              <a:cs typeface="Calibri"/>
            </a:endParaRPr>
          </a:p>
          <a:p>
            <a:pPr>
              <a:lnSpc>
                <a:spcPct val="90000"/>
              </a:lnSpc>
              <a:spcBef>
                <a:spcPts val="1000"/>
              </a:spcBef>
            </a:pPr>
            <a:endParaRPr lang="en-GB" dirty="0">
              <a:cs typeface="Calibri"/>
            </a:endParaRPr>
          </a:p>
          <a:p>
            <a:pPr>
              <a:lnSpc>
                <a:spcPct val="90000"/>
              </a:lnSpc>
              <a:spcBef>
                <a:spcPts val="1000"/>
              </a:spcBef>
            </a:pPr>
            <a:r>
              <a:rPr lang="en-GB">
                <a:cs typeface="Calibri"/>
              </a:rPr>
              <a:t>In terms of the impact of the problem on overall business performance, this can be two-fold: actual and potential (Bakotic, 2016)</a:t>
            </a:r>
            <a:r>
              <a:rPr lang="en-GB" dirty="0">
                <a:cs typeface="Calibri"/>
              </a:rPr>
              <a:t>. On one hand, dissatisfaction translates into a lack of motivation and hence a decreased level of productivity, safety within the workplace due to lack of attention and quality due to commitment to the job. On the other hand, these impacts alongside the causes of job dissatisfaction can drive financial losses as actual impacts increase, customers may oversee the business due to, for example, poor customer service on the basis of unsatisfied employees and greater costs related to turnover. </a:t>
            </a:r>
          </a:p>
          <a:p>
            <a:endParaRPr lang="en-US" dirty="0">
              <a:cs typeface="Calibri"/>
            </a:endParaRPr>
          </a:p>
        </p:txBody>
      </p:sp>
      <p:sp>
        <p:nvSpPr>
          <p:cNvPr id="4" name="Slide Number Placeholder 3"/>
          <p:cNvSpPr>
            <a:spLocks noGrp="1"/>
          </p:cNvSpPr>
          <p:nvPr>
            <p:ph type="sldNum" sz="quarter" idx="5"/>
          </p:nvPr>
        </p:nvSpPr>
        <p:spPr/>
        <p:txBody>
          <a:bodyPr/>
          <a:lstStyle/>
          <a:p>
            <a:fld id="{56C91F89-B5EB-463E-99FA-A79CCB42D2AE}" type="slidenum">
              <a:rPr lang="en-GB"/>
              <a:pPr/>
              <a:t>5</a:t>
            </a:fld>
            <a:endParaRPr lang="en-GB"/>
          </a:p>
        </p:txBody>
      </p:sp>
    </p:spTree>
    <p:extLst>
      <p:ext uri="{BB962C8B-B14F-4D97-AF65-F5344CB8AC3E}">
        <p14:creationId xmlns:p14="http://schemas.microsoft.com/office/powerpoint/2010/main" val="34467427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As per the case study discussed, there are numerous causes the employees are able to identify themselves for the lack of satisfaction they are experiencing. In addition to the ones discussed within the case study that relates to working hours, salary, work-life balance, the nature of the job and job security – Bhui et. Al. (2016) identify further causes that can lead to stress resulted from work. The nature of these causes five dimensional:</a:t>
            </a:r>
            <a:endParaRPr lang="en-US" b="1">
              <a:cs typeface="Calibri"/>
            </a:endParaRPr>
          </a:p>
          <a:p>
            <a:pPr marL="171450" indent="-171450">
              <a:buFont typeface="Arial"/>
              <a:buChar char="•"/>
            </a:pPr>
            <a:r>
              <a:rPr lang="en-US">
                <a:cs typeface="Calibri"/>
              </a:rPr>
              <a:t>Related to the environment – lack of privacy, poor workplace maintenance and office noise that can cause distractions and further stress as pressures related to the workload increase </a:t>
            </a:r>
            <a:endParaRPr lang="en-US" b="1">
              <a:cs typeface="Calibri"/>
            </a:endParaRPr>
          </a:p>
          <a:p>
            <a:pPr marL="171450" indent="-171450">
              <a:buFont typeface="Arial"/>
              <a:buChar char="•"/>
            </a:pPr>
            <a:r>
              <a:rPr lang="en-US">
                <a:cs typeface="Calibri"/>
              </a:rPr>
              <a:t>To the employers – organisations that underfund core operations, hence harming the potential of an employee to carry out their work efficiently, the lack of appropriate training for the workforce, especially the management layer and lack of sufficient activities and practices related to employee engagement</a:t>
            </a:r>
            <a:endParaRPr lang="en-US" b="1">
              <a:cs typeface="Calibri"/>
            </a:endParaRPr>
          </a:p>
          <a:p>
            <a:pPr marL="171450" indent="-171450">
              <a:buFont typeface="Arial"/>
              <a:buChar char="•"/>
            </a:pPr>
            <a:r>
              <a:rPr lang="en-US">
                <a:cs typeface="Calibri"/>
              </a:rPr>
              <a:t>To resources and the need for patience within the workplace – the lack of equipment or quality equipment to enable the workforce to achieve its responsibilities in an effective manner, the lack of sufficient staff within teams as well as the lack of initiatives to drive relations within the organisation (leading to further internal conflicts and feelings of animosity)</a:t>
            </a:r>
            <a:endParaRPr lang="en-US" b="1">
              <a:cs typeface="Calibri"/>
            </a:endParaRPr>
          </a:p>
          <a:p>
            <a:pPr marL="171450" indent="-171450">
              <a:buFont typeface="Arial"/>
              <a:buChar char="•"/>
            </a:pPr>
            <a:r>
              <a:rPr lang="en-US">
                <a:cs typeface="Calibri"/>
              </a:rPr>
              <a:t>To the support system in place – the employee themselves is experiencing minimal training related to internal systems hence they are not equipped to deal with the role as required and as a consequence, physical and mental conditions can develop especially in situations of minimal resources</a:t>
            </a:r>
            <a:endParaRPr lang="en-US" b="1">
              <a:cs typeface="Calibri"/>
            </a:endParaRPr>
          </a:p>
          <a:p>
            <a:pPr marL="171450" indent="-171450">
              <a:buFont typeface="Arial"/>
              <a:buChar char="•"/>
            </a:pPr>
            <a:r>
              <a:rPr lang="en-US">
                <a:cs typeface="Calibri"/>
              </a:rPr>
              <a:t>To the workload – businesses set expectations that employee must work additional hours to complete their responsibilities while similarly expecting the integration of additional responsibilities within a job scope</a:t>
            </a:r>
          </a:p>
          <a:p>
            <a:pPr marL="171450" indent="-171450">
              <a:buFont typeface="Arial"/>
              <a:buChar char="•"/>
            </a:pPr>
            <a:endParaRPr lang="en-US" dirty="0">
              <a:cs typeface="Calibri"/>
            </a:endParaRPr>
          </a:p>
          <a:p>
            <a:r>
              <a:rPr lang="en-US">
                <a:cs typeface="Calibri"/>
              </a:rPr>
              <a:t>Overall, the entirety of causes and their effect(s) can lead to critical employee conditions that extend further than lack of role satisfaction. Subsequently, the workforce can develop a number of mental and/or physical disorders that, in some cases, can be life threatening. Boles et. Al. (1997) divide work-related consequences into three groups: physical, psychological and behavioural symptoms. Physical symptoms can include fatigue, sleeping difficulties, heart palpitations and muscular tensions or gastrointestinal upset. Psychological symptoms include irritability, pessimism, feelings of being overwhelmed, depression and cognitive difficulties. Finally, behavioural symptoms include isolation, lack of interest, minimised initiative and creativity, mood issues and problems with relationships, affected performance, aggression and increases in absenteeism. </a:t>
            </a:r>
            <a:endParaRPr lang="en-US" dirty="0">
              <a:cs typeface="Calibri"/>
            </a:endParaRPr>
          </a:p>
        </p:txBody>
      </p:sp>
      <p:sp>
        <p:nvSpPr>
          <p:cNvPr id="4" name="Slide Number Placeholder 3"/>
          <p:cNvSpPr>
            <a:spLocks noGrp="1"/>
          </p:cNvSpPr>
          <p:nvPr>
            <p:ph type="sldNum" sz="quarter" idx="5"/>
          </p:nvPr>
        </p:nvSpPr>
        <p:spPr/>
        <p:txBody>
          <a:bodyPr/>
          <a:lstStyle/>
          <a:p>
            <a:fld id="{56C91F89-B5EB-463E-99FA-A79CCB42D2AE}" type="slidenum">
              <a:rPr lang="en-GB"/>
              <a:pPr/>
              <a:t>6</a:t>
            </a:fld>
            <a:endParaRPr lang="en-GB"/>
          </a:p>
        </p:txBody>
      </p:sp>
    </p:spTree>
    <p:extLst>
      <p:ext uri="{BB962C8B-B14F-4D97-AF65-F5344CB8AC3E}">
        <p14:creationId xmlns:p14="http://schemas.microsoft.com/office/powerpoint/2010/main" val="34715967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There are a variety of solutions that businesses within the UK must implement in order to address the current causes and issues related to job satisfaction. A number of these are discussed by Appelbaum, </a:t>
            </a:r>
            <a:r>
              <a:rPr lang="en-US" dirty="0" err="1">
                <a:cs typeface="Calibri"/>
              </a:rPr>
              <a:t>Iaconi</a:t>
            </a:r>
            <a:r>
              <a:rPr lang="en-US" dirty="0">
                <a:cs typeface="Calibri"/>
              </a:rPr>
              <a:t> and </a:t>
            </a:r>
            <a:r>
              <a:rPr lang="en-US" dirty="0" err="1">
                <a:cs typeface="Calibri"/>
              </a:rPr>
              <a:t>Matousek</a:t>
            </a:r>
            <a:r>
              <a:rPr lang="en-US" dirty="0">
                <a:cs typeface="Calibri"/>
              </a:rPr>
              <a:t> (2007) as:</a:t>
            </a:r>
          </a:p>
          <a:p>
            <a:pPr marL="171450" indent="-171450">
              <a:buFont typeface="Arial"/>
              <a:buChar char="•"/>
            </a:pPr>
            <a:r>
              <a:rPr lang="en-US" dirty="0">
                <a:cs typeface="Calibri"/>
              </a:rPr>
              <a:t>Providing clear sets of goals and instructions in order to ensure confidence in performance and in achieving the required objectives;</a:t>
            </a:r>
          </a:p>
          <a:p>
            <a:pPr marL="171450" indent="-171450">
              <a:buFont typeface="Arial"/>
              <a:buChar char="•"/>
            </a:pPr>
            <a:r>
              <a:rPr lang="en-US" dirty="0">
                <a:cs typeface="Calibri"/>
              </a:rPr>
              <a:t>Ensuring the workforce benefits from a variety of work as to avoid repetitive tasks over a long periods of time. Repetitive tasks can imply low productivity due to monotony. A higher degree of complexity and difficulty in activities can translate in greater commitment to the overall </a:t>
            </a:r>
            <a:r>
              <a:rPr lang="en-US" dirty="0" err="1">
                <a:cs typeface="Calibri"/>
              </a:rPr>
              <a:t>organisational</a:t>
            </a:r>
            <a:r>
              <a:rPr lang="en-US" dirty="0">
                <a:cs typeface="Calibri"/>
              </a:rPr>
              <a:t> success;</a:t>
            </a:r>
          </a:p>
          <a:p>
            <a:pPr marL="171450" indent="-171450">
              <a:buFont typeface="Arial"/>
              <a:buChar char="•"/>
            </a:pPr>
            <a:r>
              <a:rPr lang="en-US" dirty="0">
                <a:cs typeface="Calibri"/>
              </a:rPr>
              <a:t>Consistent communication with employees in a balanced, open and transparent manner can ensure the workforce feels valued and that their contribution is </a:t>
            </a:r>
            <a:r>
              <a:rPr lang="en-US" dirty="0" err="1">
                <a:cs typeface="Calibri"/>
              </a:rPr>
              <a:t>recognised</a:t>
            </a:r>
            <a:r>
              <a:rPr lang="en-US" dirty="0">
                <a:cs typeface="Calibri"/>
              </a:rPr>
              <a:t>. What is more, issues on the basis of miscommunication or conflicts are </a:t>
            </a:r>
            <a:r>
              <a:rPr lang="en-US" dirty="0" err="1">
                <a:cs typeface="Calibri"/>
              </a:rPr>
              <a:t>minimised</a:t>
            </a:r>
            <a:r>
              <a:rPr lang="en-US" dirty="0">
                <a:cs typeface="Calibri"/>
              </a:rPr>
              <a:t>;</a:t>
            </a:r>
          </a:p>
          <a:p>
            <a:pPr marL="171450" indent="-171450">
              <a:buFont typeface="Arial"/>
              <a:buChar char="•"/>
            </a:pPr>
            <a:r>
              <a:rPr lang="en-US" dirty="0">
                <a:cs typeface="Calibri"/>
              </a:rPr>
              <a:t>No </a:t>
            </a:r>
            <a:r>
              <a:rPr lang="en-US" dirty="0" err="1">
                <a:cs typeface="Calibri"/>
              </a:rPr>
              <a:t>favouritism</a:t>
            </a:r>
            <a:r>
              <a:rPr lang="en-US" dirty="0">
                <a:cs typeface="Calibri"/>
              </a:rPr>
              <a:t> policies ensure that all employees are treated fairly and equally and as such, morale is improved. Nepotism, for example, can lead to the development of feelings of being undervalued;</a:t>
            </a:r>
          </a:p>
          <a:p>
            <a:pPr marL="171450" indent="-171450">
              <a:buFont typeface="Arial"/>
              <a:buChar char="•"/>
            </a:pPr>
            <a:r>
              <a:rPr lang="en-US" dirty="0">
                <a:cs typeface="Calibri"/>
              </a:rPr>
              <a:t>Employee </a:t>
            </a:r>
            <a:r>
              <a:rPr lang="en-US" dirty="0" err="1">
                <a:cs typeface="Calibri"/>
              </a:rPr>
              <a:t>recognision</a:t>
            </a:r>
            <a:r>
              <a:rPr lang="en-US" dirty="0">
                <a:cs typeface="Calibri"/>
              </a:rPr>
              <a:t> in various manners, through rewards or praising, assure that the workforce is motivated to contribute to the overall company performance. </a:t>
            </a:r>
          </a:p>
          <a:p>
            <a:pPr marL="171450" indent="-171450">
              <a:buFont typeface="Arial"/>
              <a:buChar char="•"/>
            </a:pPr>
            <a:endParaRPr lang="en-US" dirty="0">
              <a:cs typeface="Calibri"/>
            </a:endParaRPr>
          </a:p>
          <a:p>
            <a:r>
              <a:rPr lang="en-US" dirty="0">
                <a:cs typeface="Calibri"/>
              </a:rPr>
              <a:t>Considering the above, it is critical for </a:t>
            </a:r>
            <a:r>
              <a:rPr lang="en-US" dirty="0" err="1">
                <a:cs typeface="Calibri"/>
              </a:rPr>
              <a:t>organisations</a:t>
            </a:r>
            <a:r>
              <a:rPr lang="en-US" dirty="0">
                <a:cs typeface="Calibri"/>
              </a:rPr>
              <a:t> within the UK and beyond to understand that each employee is different in terms of background, personality, needs and wants and as such, require a tailored approach to management. Consequently, a solution is provided by managers to integrate the </a:t>
            </a:r>
            <a:r>
              <a:rPr lang="en-US" dirty="0" err="1">
                <a:cs typeface="Calibri"/>
              </a:rPr>
              <a:t>Contigency</a:t>
            </a:r>
            <a:r>
              <a:rPr lang="en-US" dirty="0">
                <a:cs typeface="Calibri"/>
              </a:rPr>
              <a:t> Theory within daily operations. According to Donaldson (2001), this is a suitable approach to managing the workforce within today's working environment as it provides a realistic perspective upon the </a:t>
            </a:r>
            <a:r>
              <a:rPr lang="en-US" dirty="0" err="1">
                <a:cs typeface="Calibri"/>
              </a:rPr>
              <a:t>organisation</a:t>
            </a:r>
            <a:r>
              <a:rPr lang="en-US" dirty="0">
                <a:cs typeface="Calibri"/>
              </a:rPr>
              <a:t> while managers are able to adopt a situation oriented mentality rather than to base decisions on stereotypes. </a:t>
            </a:r>
          </a:p>
        </p:txBody>
      </p:sp>
      <p:sp>
        <p:nvSpPr>
          <p:cNvPr id="4" name="Slide Number Placeholder 3"/>
          <p:cNvSpPr>
            <a:spLocks noGrp="1"/>
          </p:cNvSpPr>
          <p:nvPr>
            <p:ph type="sldNum" sz="quarter" idx="5"/>
          </p:nvPr>
        </p:nvSpPr>
        <p:spPr/>
        <p:txBody>
          <a:bodyPr/>
          <a:lstStyle/>
          <a:p>
            <a:fld id="{56C91F89-B5EB-463E-99FA-A79CCB42D2AE}" type="slidenum">
              <a:rPr lang="en-GB"/>
              <a:pPr/>
              <a:t>7</a:t>
            </a:fld>
            <a:endParaRPr lang="en-GB"/>
          </a:p>
        </p:txBody>
      </p:sp>
    </p:spTree>
    <p:extLst>
      <p:ext uri="{BB962C8B-B14F-4D97-AF65-F5344CB8AC3E}">
        <p14:creationId xmlns:p14="http://schemas.microsoft.com/office/powerpoint/2010/main" val="24206079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pPr/>
              <a:t>08/11/2021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pPr/>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pPr/>
              <a:t>08/11/2021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pPr/>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pPr/>
              <a:t>08/11/2021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pPr/>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pPr/>
              <a:t>08/11/2021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pPr/>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pPr/>
              <a:t>08/11/2021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pPr/>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pPr/>
              <a:t>08/11/2021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pPr/>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pPr/>
              <a:t>08/11/2021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pPr/>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pPr/>
              <a:t>08/11/2021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pPr/>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pPr/>
              <a:t>08/11/2021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pPr/>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pPr/>
              <a:t>08/11/2021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pPr/>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pPr/>
              <a:t>08/11/2021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pPr/>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pPr/>
              <a:t>08/11/2021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pPr/>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8" name="Rectangle 67">
            <a:extLst>
              <a:ext uri="{FF2B5EF4-FFF2-40B4-BE49-F238E27FC236}">
                <a16:creationId xmlns:a16="http://schemas.microsoft.com/office/drawing/2014/main" id="{3A397E3E-B90C-4D82-BAAA-36F7AC6A45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0" name="Freeform: Shape 69">
            <a:extLst>
              <a:ext uri="{FF2B5EF4-FFF2-40B4-BE49-F238E27FC236}">
                <a16:creationId xmlns:a16="http://schemas.microsoft.com/office/drawing/2014/main" id="{E16C8D8F-10E9-4498-ABDB-0F923F8B68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56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72" name="Freeform: Shape 71">
            <a:extLst>
              <a:ext uri="{FF2B5EF4-FFF2-40B4-BE49-F238E27FC236}">
                <a16:creationId xmlns:a16="http://schemas.microsoft.com/office/drawing/2014/main" id="{1E5A83E3-8A11-4492-BB6E-F5F2240316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6429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74" name="Freeform: Shape 73">
            <a:extLst>
              <a:ext uri="{FF2B5EF4-FFF2-40B4-BE49-F238E27FC236}">
                <a16:creationId xmlns:a16="http://schemas.microsoft.com/office/drawing/2014/main" id="{8CF5E676-CA04-4CED-9F1E-5026ED66E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782347" cy="2943932"/>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76" name="Freeform: Shape 75">
            <a:extLst>
              <a:ext uri="{FF2B5EF4-FFF2-40B4-BE49-F238E27FC236}">
                <a16:creationId xmlns:a16="http://schemas.microsoft.com/office/drawing/2014/main" id="{6BA9E676-A8FC-4C2F-8D78-C13ED8ABD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782347" cy="2943932"/>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2">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78" name="Freeform: Shape 77">
            <a:extLst>
              <a:ext uri="{FF2B5EF4-FFF2-40B4-BE49-F238E27FC236}">
                <a16:creationId xmlns:a16="http://schemas.microsoft.com/office/drawing/2014/main" id="{A2B5CBEA-F125-49B6-8335-227C325B11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65207" y="4529611"/>
            <a:ext cx="2426793" cy="2328389"/>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80" name="Freeform: Shape 79">
            <a:extLst>
              <a:ext uri="{FF2B5EF4-FFF2-40B4-BE49-F238E27FC236}">
                <a16:creationId xmlns:a16="http://schemas.microsoft.com/office/drawing/2014/main" id="{EECD79B5-5FC5-495F-BFD6-346C16E78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65207" y="4529611"/>
            <a:ext cx="2426793" cy="2328389"/>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6">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82" name="Rectangle 81">
            <a:extLst>
              <a:ext uri="{FF2B5EF4-FFF2-40B4-BE49-F238E27FC236}">
                <a16:creationId xmlns:a16="http://schemas.microsoft.com/office/drawing/2014/main" id="{2C1D3151-5F97-4860-B56C-C98BD62CC2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21898" y="819446"/>
            <a:ext cx="8751370" cy="5402463"/>
          </a:xfrm>
          <a:prstGeom prst="rect">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Rectangle 83">
            <a:extLst>
              <a:ext uri="{FF2B5EF4-FFF2-40B4-BE49-F238E27FC236}">
                <a16:creationId xmlns:a16="http://schemas.microsoft.com/office/drawing/2014/main" id="{32D9D048-3063-435A-8C23-26C1907E9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21898" y="819446"/>
            <a:ext cx="8751370" cy="5402463"/>
          </a:xfrm>
          <a:prstGeom prst="rect">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a:extLst>
              <a:ext uri="{FF2B5EF4-FFF2-40B4-BE49-F238E27FC236}">
                <a16:creationId xmlns:a16="http://schemas.microsoft.com/office/drawing/2014/main" id="{8DE96824-E506-4448-8704-5EC7BF7BC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20315" y="727769"/>
            <a:ext cx="8751370" cy="5402463"/>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8946FDB9-86F8-4316-A010-84507B62720F}"/>
              </a:ext>
            </a:extLst>
          </p:cNvPr>
          <p:cNvSpPr>
            <a:spLocks noGrp="1"/>
          </p:cNvSpPr>
          <p:nvPr>
            <p:ph type="ctrTitle"/>
          </p:nvPr>
        </p:nvSpPr>
        <p:spPr>
          <a:xfrm>
            <a:off x="2381534" y="1344304"/>
            <a:ext cx="7451678" cy="2843702"/>
          </a:xfrm>
        </p:spPr>
        <p:txBody>
          <a:bodyPr>
            <a:normAutofit/>
          </a:bodyPr>
          <a:lstStyle/>
          <a:p>
            <a:r>
              <a:rPr lang="en-US" sz="3800">
                <a:solidFill>
                  <a:schemeClr val="bg1"/>
                </a:solidFill>
              </a:rPr>
              <a:t>Aurelia Campanu</a:t>
            </a:r>
            <a:br>
              <a:rPr lang="en-US" sz="3800">
                <a:solidFill>
                  <a:schemeClr val="bg1"/>
                </a:solidFill>
              </a:rPr>
            </a:br>
            <a:r>
              <a:rPr lang="en-US" sz="3800">
                <a:solidFill>
                  <a:schemeClr val="bg1"/>
                </a:solidFill>
              </a:rPr>
              <a:t>Student Number:2028199</a:t>
            </a:r>
            <a:br>
              <a:rPr lang="en-US" sz="3800">
                <a:solidFill>
                  <a:schemeClr val="bg1"/>
                </a:solidFill>
              </a:rPr>
            </a:br>
            <a:r>
              <a:rPr lang="en-US" sz="3800">
                <a:solidFill>
                  <a:schemeClr val="bg1"/>
                </a:solidFill>
              </a:rPr>
              <a:t>Module Title: BMSW 4004</a:t>
            </a:r>
            <a:br>
              <a:rPr lang="en-US" sz="3800">
                <a:solidFill>
                  <a:schemeClr val="bg1"/>
                </a:solidFill>
              </a:rPr>
            </a:br>
            <a:r>
              <a:rPr lang="en-US" sz="3800">
                <a:solidFill>
                  <a:schemeClr val="bg1"/>
                </a:solidFill>
              </a:rPr>
              <a:t>Problem Solving and Decision Making</a:t>
            </a:r>
            <a:endParaRPr lang="en-GB" sz="3800">
              <a:solidFill>
                <a:schemeClr val="bg1"/>
              </a:solidFill>
            </a:endParaRPr>
          </a:p>
        </p:txBody>
      </p:sp>
      <p:sp>
        <p:nvSpPr>
          <p:cNvPr id="4" name="Subtitle 3">
            <a:extLst>
              <a:ext uri="{FF2B5EF4-FFF2-40B4-BE49-F238E27FC236}">
                <a16:creationId xmlns:a16="http://schemas.microsoft.com/office/drawing/2014/main" id="{B17ED073-3498-41B8-8A80-A71A18BABC26}"/>
              </a:ext>
            </a:extLst>
          </p:cNvPr>
          <p:cNvSpPr>
            <a:spLocks noGrp="1"/>
          </p:cNvSpPr>
          <p:nvPr>
            <p:ph type="subTitle" idx="1"/>
          </p:nvPr>
        </p:nvSpPr>
        <p:spPr>
          <a:xfrm>
            <a:off x="2886765" y="4414123"/>
            <a:ext cx="6418471" cy="1432109"/>
          </a:xfrm>
        </p:spPr>
        <p:txBody>
          <a:bodyPr>
            <a:normAutofit/>
          </a:bodyPr>
          <a:lstStyle/>
          <a:p>
            <a:r>
              <a:rPr lang="en-GB" sz="2000" dirty="0">
                <a:solidFill>
                  <a:schemeClr val="bg1"/>
                </a:solidFill>
              </a:rPr>
              <a:t>Lecture name: </a:t>
            </a:r>
            <a:r>
              <a:rPr lang="en-GB" sz="2000" dirty="0" err="1">
                <a:solidFill>
                  <a:schemeClr val="bg1"/>
                </a:solidFill>
              </a:rPr>
              <a:t>Sujeewa</a:t>
            </a:r>
            <a:r>
              <a:rPr lang="en-GB" sz="2000">
                <a:solidFill>
                  <a:schemeClr val="bg1"/>
                </a:solidFill>
              </a:rPr>
              <a:t> Hearth</a:t>
            </a:r>
          </a:p>
        </p:txBody>
      </p:sp>
      <p:sp>
        <p:nvSpPr>
          <p:cNvPr id="88" name="Oval 87">
            <a:extLst>
              <a:ext uri="{FF2B5EF4-FFF2-40B4-BE49-F238E27FC236}">
                <a16:creationId xmlns:a16="http://schemas.microsoft.com/office/drawing/2014/main" id="{4D1A5E71-B6B6-486A-8CDC-C7ABD9B90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29446" y="4786746"/>
            <a:ext cx="620727" cy="620727"/>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90" name="Oval 89">
            <a:extLst>
              <a:ext uri="{FF2B5EF4-FFF2-40B4-BE49-F238E27FC236}">
                <a16:creationId xmlns:a16="http://schemas.microsoft.com/office/drawing/2014/main" id="{B6C541AE-9B02-44C0-B8C6-B2DEA7ED3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29446" y="4786746"/>
            <a:ext cx="620727" cy="620727"/>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845877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400"/>
                                        <p:tgtEl>
                                          <p:spTgt spid="4">
                                            <p:txEl>
                                              <p:pRg st="0" end="0"/>
                                            </p:txEl>
                                          </p:spTgt>
                                        </p:tgtEl>
                                      </p:cBhvr>
                                    </p:animEffect>
                                  </p:childTnLst>
                                </p:cTn>
                              </p:par>
                              <p:par>
                                <p:cTn id="8" presetID="10" presetClass="entr" presetSubtype="0" fill="hold" grpId="0" nodeType="withEffect">
                                  <p:stCondLst>
                                    <p:cond delay="500"/>
                                  </p:stCondLst>
                                  <p:iterate type="lt">
                                    <p:tmPct val="10000"/>
                                  </p:iterate>
                                  <p:childTnLst>
                                    <p:set>
                                      <p:cBhvr>
                                        <p:cTn id="9" dur="1" fill="hold">
                                          <p:stCondLst>
                                            <p:cond delay="0"/>
                                          </p:stCondLst>
                                        </p:cTn>
                                        <p:tgtEl>
                                          <p:spTgt spid="6"/>
                                        </p:tgtEl>
                                        <p:attrNameLst>
                                          <p:attrName>style.visibility</p:attrName>
                                        </p:attrNameLst>
                                      </p:cBhvr>
                                      <p:to>
                                        <p:strVal val="visible"/>
                                      </p:to>
                                    </p:set>
                                    <p:animEffect transition="in" filter="fade">
                                      <p:cBhvr>
                                        <p:cTn id="10" dur="4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4"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10">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Stressed man at work">
            <a:extLst>
              <a:ext uri="{FF2B5EF4-FFF2-40B4-BE49-F238E27FC236}">
                <a16:creationId xmlns:a16="http://schemas.microsoft.com/office/drawing/2014/main" id="{5024541F-3489-4BDD-808A-BB6EE8AF7994}"/>
              </a:ext>
            </a:extLst>
          </p:cNvPr>
          <p:cNvPicPr>
            <a:picLocks noChangeAspect="1"/>
          </p:cNvPicPr>
          <p:nvPr/>
        </p:nvPicPr>
        <p:blipFill rotWithShape="1">
          <a:blip r:embed="rId2" cstate="print">
            <a:alphaModFix amt="50000"/>
          </a:blip>
          <a:srcRect t="1232" r="-1" b="14476"/>
          <a:stretch/>
        </p:blipFill>
        <p:spPr>
          <a:xfrm>
            <a:off x="20" y="1"/>
            <a:ext cx="12191980" cy="6857999"/>
          </a:xfrm>
          <a:prstGeom prst="rect">
            <a:avLst/>
          </a:prstGeom>
        </p:spPr>
      </p:pic>
      <p:sp>
        <p:nvSpPr>
          <p:cNvPr id="2" name="Title 1"/>
          <p:cNvSpPr>
            <a:spLocks noGrp="1"/>
          </p:cNvSpPr>
          <p:nvPr>
            <p:ph type="ctrTitle"/>
          </p:nvPr>
        </p:nvSpPr>
        <p:spPr>
          <a:xfrm>
            <a:off x="1524000" y="1122363"/>
            <a:ext cx="9144000" cy="3063240"/>
          </a:xfrm>
        </p:spPr>
        <p:txBody>
          <a:bodyPr>
            <a:normAutofit/>
          </a:bodyPr>
          <a:lstStyle/>
          <a:p>
            <a:r>
              <a:rPr lang="en-GB" sz="6600" dirty="0">
                <a:solidFill>
                  <a:srgbClr val="FFFFFF"/>
                </a:solidFill>
                <a:cs typeface="Calibri Light"/>
              </a:rPr>
              <a:t>Problem Solving and Decision Making</a:t>
            </a:r>
            <a:endParaRPr lang="en-GB" sz="6600" dirty="0">
              <a:solidFill>
                <a:srgbClr val="FFFFFF"/>
              </a:solidFill>
            </a:endParaRPr>
          </a:p>
        </p:txBody>
      </p:sp>
      <p:sp>
        <p:nvSpPr>
          <p:cNvPr id="3" name="Subtitle 2"/>
          <p:cNvSpPr>
            <a:spLocks noGrp="1"/>
          </p:cNvSpPr>
          <p:nvPr>
            <p:ph type="subTitle" idx="1"/>
          </p:nvPr>
        </p:nvSpPr>
        <p:spPr>
          <a:xfrm>
            <a:off x="1527048" y="4599432"/>
            <a:ext cx="9144000" cy="1536192"/>
          </a:xfrm>
        </p:spPr>
        <p:txBody>
          <a:bodyPr vert="horz" lIns="91440" tIns="45720" rIns="91440" bIns="45720" rtlCol="0">
            <a:normAutofit/>
          </a:bodyPr>
          <a:lstStyle/>
          <a:p>
            <a:r>
              <a:rPr lang="en-GB" b="1" dirty="0">
                <a:solidFill>
                  <a:srgbClr val="FFFFFF"/>
                </a:solidFill>
                <a:cs typeface="Calibri"/>
              </a:rPr>
              <a:t>Case Study</a:t>
            </a:r>
          </a:p>
          <a:p>
            <a:r>
              <a:rPr lang="en-GB" dirty="0">
                <a:solidFill>
                  <a:srgbClr val="FFFFFF"/>
                </a:solidFill>
                <a:cs typeface="Calibri"/>
              </a:rPr>
              <a:t>UK workers among the most dissatisfied in Europe</a:t>
            </a:r>
          </a:p>
        </p:txBody>
      </p:sp>
      <p:sp>
        <p:nvSpPr>
          <p:cNvPr id="10"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rgbClr val="FFFFFF">
                <a:alpha val="75000"/>
              </a:srgb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500"/>
                                  </p:stCondLst>
                                  <p:iterate>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700"/>
                                        <p:tgtEl>
                                          <p:spTgt spid="3">
                                            <p:txEl>
                                              <p:pRg st="1" end="1"/>
                                            </p:txEl>
                                          </p:spTgt>
                                        </p:tgtEl>
                                      </p:cBhvr>
                                    </p:animEffect>
                                  </p:childTnLst>
                                </p:cTn>
                              </p:par>
                              <p:par>
                                <p:cTn id="13" presetID="10" presetClass="entr" presetSubtype="0" fill="hold" grpId="0" nodeType="withEffect">
                                  <p:stCondLst>
                                    <p:cond delay="1000"/>
                                  </p:stCondLst>
                                  <p:iterate>
                                    <p:tmPct val="10000"/>
                                  </p:iterate>
                                  <p:childTnLst>
                                    <p:set>
                                      <p:cBhvr>
                                        <p:cTn id="14" dur="1" fill="hold">
                                          <p:stCondLst>
                                            <p:cond delay="0"/>
                                          </p:stCondLst>
                                        </p:cTn>
                                        <p:tgtEl>
                                          <p:spTgt spid="2"/>
                                        </p:tgtEl>
                                        <p:attrNameLst>
                                          <p:attrName>style.visibility</p:attrName>
                                        </p:attrNameLst>
                                      </p:cBhvr>
                                      <p:to>
                                        <p:strVal val="visible"/>
                                      </p:to>
                                    </p:set>
                                    <p:animEffect transition="in" filter="fade">
                                      <p:cBhvr>
                                        <p:cTn id="15"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CAF1F8-B991-4488-A680-3E1D2A7E99CF}"/>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5400" kern="1200">
                <a:solidFill>
                  <a:schemeClr val="tx1"/>
                </a:solidFill>
                <a:latin typeface="+mj-lt"/>
                <a:ea typeface="+mj-ea"/>
                <a:cs typeface="+mj-cs"/>
              </a:rPr>
              <a:t>Introduction</a:t>
            </a:r>
          </a:p>
        </p:txBody>
      </p:sp>
      <p:grpSp>
        <p:nvGrpSpPr>
          <p:cNvPr id="53" name="Group 52">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54" name="Rectangle 53">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8" name="Rectangle 57">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5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Chart, funnel chart&#10;&#10;Description automatically generated">
            <a:extLst>
              <a:ext uri="{FF2B5EF4-FFF2-40B4-BE49-F238E27FC236}">
                <a16:creationId xmlns:a16="http://schemas.microsoft.com/office/drawing/2014/main" id="{223B6980-BDF7-477D-83D7-A7B7D4F10670}"/>
              </a:ext>
            </a:extLst>
          </p:cNvPr>
          <p:cNvPicPr>
            <a:picLocks noChangeAspect="1"/>
          </p:cNvPicPr>
          <p:nvPr/>
        </p:nvPicPr>
        <p:blipFill rotWithShape="1">
          <a:blip r:embed="rId3" cstate="print"/>
          <a:srcRect r="1485" b="2"/>
          <a:stretch/>
        </p:blipFill>
        <p:spPr>
          <a:xfrm>
            <a:off x="5922492" y="716390"/>
            <a:ext cx="5536001" cy="5366467"/>
          </a:xfrm>
          <a:prstGeom prst="rect">
            <a:avLst/>
          </a:prstGeom>
        </p:spPr>
      </p:pic>
      <p:sp>
        <p:nvSpPr>
          <p:cNvPr id="3" name="Title 1">
            <a:extLst>
              <a:ext uri="{FF2B5EF4-FFF2-40B4-BE49-F238E27FC236}">
                <a16:creationId xmlns:a16="http://schemas.microsoft.com/office/drawing/2014/main" id="{ED599320-9180-47E5-AC9D-1DCAB5E19234}"/>
              </a:ext>
            </a:extLst>
          </p:cNvPr>
          <p:cNvSpPr txBox="1">
            <a:spLocks/>
          </p:cNvSpPr>
          <p:nvPr/>
        </p:nvSpPr>
        <p:spPr>
          <a:xfrm>
            <a:off x="8641466" y="6466114"/>
            <a:ext cx="4036334" cy="2387600"/>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1600" dirty="0"/>
              <a:t>Obiekwe and Eke (2019)</a:t>
            </a:r>
            <a:endParaRPr lang="en-US" sz="1200" dirty="0"/>
          </a:p>
        </p:txBody>
      </p:sp>
    </p:spTree>
    <p:extLst>
      <p:ext uri="{BB962C8B-B14F-4D97-AF65-F5344CB8AC3E}">
        <p14:creationId xmlns:p14="http://schemas.microsoft.com/office/powerpoint/2010/main" val="39938829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3"/>
                                        </p:tgtEl>
                                        <p:attrNameLst>
                                          <p:attrName>style.visibility</p:attrName>
                                        </p:attrNameLst>
                                      </p:cBhvr>
                                      <p:to>
                                        <p:strVal val="visible"/>
                                      </p:to>
                                    </p:set>
                                    <p:animEffect transition="in" filter="fade">
                                      <p:cBhvr>
                                        <p:cTn id="10" dur="4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8">
            <a:extLst>
              <a:ext uri="{FF2B5EF4-FFF2-40B4-BE49-F238E27FC236}">
                <a16:creationId xmlns:a16="http://schemas.microsoft.com/office/drawing/2014/main" id="{BCED4D40-4B67-4331-AC48-79B82B4A47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E674A1-8CAB-4C0B-9A9F-137F6E7BAD08}"/>
              </a:ext>
            </a:extLst>
          </p:cNvPr>
          <p:cNvSpPr>
            <a:spLocks noGrp="1"/>
          </p:cNvSpPr>
          <p:nvPr>
            <p:ph type="title"/>
          </p:nvPr>
        </p:nvSpPr>
        <p:spPr>
          <a:xfrm>
            <a:off x="638881" y="417576"/>
            <a:ext cx="10909640" cy="1249394"/>
          </a:xfrm>
        </p:spPr>
        <p:txBody>
          <a:bodyPr vert="horz" lIns="91440" tIns="45720" rIns="91440" bIns="45720" rtlCol="0" anchor="ctr">
            <a:normAutofit/>
          </a:bodyPr>
          <a:lstStyle/>
          <a:p>
            <a:pPr algn="ctr"/>
            <a:r>
              <a:rPr lang="en-US" sz="6600" kern="1200">
                <a:solidFill>
                  <a:schemeClr val="tx1"/>
                </a:solidFill>
                <a:latin typeface="+mj-lt"/>
                <a:ea typeface="+mj-ea"/>
                <a:cs typeface="+mj-cs"/>
              </a:rPr>
              <a:t>PESTLE Analysis</a:t>
            </a:r>
          </a:p>
        </p:txBody>
      </p:sp>
      <p:sp>
        <p:nvSpPr>
          <p:cNvPr id="10" name="sketch line">
            <a:extLst>
              <a:ext uri="{FF2B5EF4-FFF2-40B4-BE49-F238E27FC236}">
                <a16:creationId xmlns:a16="http://schemas.microsoft.com/office/drawing/2014/main" id="{670CEDEF-4F34-412E-84EE-329C1E936A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1733454"/>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4">
            <a:extLst>
              <a:ext uri="{FF2B5EF4-FFF2-40B4-BE49-F238E27FC236}">
                <a16:creationId xmlns:a16="http://schemas.microsoft.com/office/drawing/2014/main" id="{DE6C502A-FD49-4EB2-A52E-178D23665652}"/>
              </a:ext>
            </a:extLst>
          </p:cNvPr>
          <p:cNvGraphicFramePr>
            <a:graphicFrameLocks noGrp="1"/>
          </p:cNvGraphicFramePr>
          <p:nvPr>
            <p:extLst>
              <p:ext uri="{D42A27DB-BD31-4B8C-83A1-F6EECF244321}">
                <p14:modId xmlns:p14="http://schemas.microsoft.com/office/powerpoint/2010/main" val="875603818"/>
              </p:ext>
            </p:extLst>
          </p:nvPr>
        </p:nvGraphicFramePr>
        <p:xfrm>
          <a:off x="320040" y="2746966"/>
          <a:ext cx="11548875" cy="3359367"/>
        </p:xfrm>
        <a:graphic>
          <a:graphicData uri="http://schemas.openxmlformats.org/drawingml/2006/table">
            <a:tbl>
              <a:tblPr firstRow="1" bandRow="1">
                <a:tableStyleId>{9D7B26C5-4107-4FEC-AEDC-1716B250A1EF}</a:tableStyleId>
              </a:tblPr>
              <a:tblGrid>
                <a:gridCol w="1821914">
                  <a:extLst>
                    <a:ext uri="{9D8B030D-6E8A-4147-A177-3AD203B41FA5}">
                      <a16:colId xmlns:a16="http://schemas.microsoft.com/office/drawing/2014/main" val="4197504739"/>
                    </a:ext>
                  </a:extLst>
                </a:gridCol>
                <a:gridCol w="1804380">
                  <a:extLst>
                    <a:ext uri="{9D8B030D-6E8A-4147-A177-3AD203B41FA5}">
                      <a16:colId xmlns:a16="http://schemas.microsoft.com/office/drawing/2014/main" val="3350818426"/>
                    </a:ext>
                  </a:extLst>
                </a:gridCol>
                <a:gridCol w="1936752">
                  <a:extLst>
                    <a:ext uri="{9D8B030D-6E8A-4147-A177-3AD203B41FA5}">
                      <a16:colId xmlns:a16="http://schemas.microsoft.com/office/drawing/2014/main" val="3871127300"/>
                    </a:ext>
                  </a:extLst>
                </a:gridCol>
                <a:gridCol w="2106904">
                  <a:extLst>
                    <a:ext uri="{9D8B030D-6E8A-4147-A177-3AD203B41FA5}">
                      <a16:colId xmlns:a16="http://schemas.microsoft.com/office/drawing/2014/main" val="46478498"/>
                    </a:ext>
                  </a:extLst>
                </a:gridCol>
                <a:gridCol w="1881140">
                  <a:extLst>
                    <a:ext uri="{9D8B030D-6E8A-4147-A177-3AD203B41FA5}">
                      <a16:colId xmlns:a16="http://schemas.microsoft.com/office/drawing/2014/main" val="3673958962"/>
                    </a:ext>
                  </a:extLst>
                </a:gridCol>
                <a:gridCol w="1997785">
                  <a:extLst>
                    <a:ext uri="{9D8B030D-6E8A-4147-A177-3AD203B41FA5}">
                      <a16:colId xmlns:a16="http://schemas.microsoft.com/office/drawing/2014/main" val="2729999869"/>
                    </a:ext>
                  </a:extLst>
                </a:gridCol>
              </a:tblGrid>
              <a:tr h="476814">
                <a:tc>
                  <a:txBody>
                    <a:bodyPr/>
                    <a:lstStyle/>
                    <a:p>
                      <a:r>
                        <a:rPr lang="en-GB" sz="2100"/>
                        <a:t>Political</a:t>
                      </a:r>
                    </a:p>
                  </a:txBody>
                  <a:tcPr marL="108367" marR="108367" marT="54183" marB="54183"/>
                </a:tc>
                <a:tc>
                  <a:txBody>
                    <a:bodyPr/>
                    <a:lstStyle/>
                    <a:p>
                      <a:r>
                        <a:rPr lang="en-GB" sz="2100"/>
                        <a:t>Economic</a:t>
                      </a:r>
                    </a:p>
                  </a:txBody>
                  <a:tcPr marL="108367" marR="108367" marT="54183" marB="54183"/>
                </a:tc>
                <a:tc>
                  <a:txBody>
                    <a:bodyPr/>
                    <a:lstStyle/>
                    <a:p>
                      <a:r>
                        <a:rPr lang="en-GB" sz="2100"/>
                        <a:t>Social</a:t>
                      </a:r>
                    </a:p>
                  </a:txBody>
                  <a:tcPr marL="108367" marR="108367" marT="54183" marB="54183"/>
                </a:tc>
                <a:tc>
                  <a:txBody>
                    <a:bodyPr/>
                    <a:lstStyle/>
                    <a:p>
                      <a:r>
                        <a:rPr lang="en-GB" sz="2100"/>
                        <a:t>Technological</a:t>
                      </a:r>
                    </a:p>
                  </a:txBody>
                  <a:tcPr marL="108367" marR="108367" marT="54183" marB="54183"/>
                </a:tc>
                <a:tc>
                  <a:txBody>
                    <a:bodyPr/>
                    <a:lstStyle/>
                    <a:p>
                      <a:r>
                        <a:rPr lang="en-GB" sz="2100"/>
                        <a:t>Legal</a:t>
                      </a:r>
                    </a:p>
                  </a:txBody>
                  <a:tcPr marL="108367" marR="108367" marT="54183" marB="54183"/>
                </a:tc>
                <a:tc>
                  <a:txBody>
                    <a:bodyPr/>
                    <a:lstStyle/>
                    <a:p>
                      <a:r>
                        <a:rPr lang="en-GB" sz="2100"/>
                        <a:t>Environmental</a:t>
                      </a:r>
                    </a:p>
                  </a:txBody>
                  <a:tcPr marL="108367" marR="108367" marT="54183" marB="54183"/>
                </a:tc>
                <a:extLst>
                  <a:ext uri="{0D108BD9-81ED-4DB2-BD59-A6C34878D82A}">
                    <a16:rowId xmlns:a16="http://schemas.microsoft.com/office/drawing/2014/main" val="1106440742"/>
                  </a:ext>
                </a:extLst>
              </a:tr>
              <a:tr h="801913">
                <a:tc>
                  <a:txBody>
                    <a:bodyPr/>
                    <a:lstStyle/>
                    <a:p>
                      <a:r>
                        <a:rPr lang="en-GB" sz="2100"/>
                        <a:t>Replaceable employees</a:t>
                      </a:r>
                      <a:endParaRPr lang="en-US" sz="2100"/>
                    </a:p>
                  </a:txBody>
                  <a:tcPr marL="108367" marR="108367" marT="54183" marB="54183"/>
                </a:tc>
                <a:tc>
                  <a:txBody>
                    <a:bodyPr/>
                    <a:lstStyle/>
                    <a:p>
                      <a:r>
                        <a:rPr lang="en-GB" sz="2100"/>
                        <a:t>Globalisation</a:t>
                      </a:r>
                    </a:p>
                  </a:txBody>
                  <a:tcPr marL="108367" marR="108367" marT="54183" marB="54183"/>
                </a:tc>
                <a:tc>
                  <a:txBody>
                    <a:bodyPr/>
                    <a:lstStyle/>
                    <a:p>
                      <a:r>
                        <a:rPr lang="en-GB" sz="2100"/>
                        <a:t>Demographics</a:t>
                      </a:r>
                    </a:p>
                  </a:txBody>
                  <a:tcPr marL="108367" marR="108367" marT="54183" marB="54183"/>
                </a:tc>
                <a:tc>
                  <a:txBody>
                    <a:bodyPr/>
                    <a:lstStyle/>
                    <a:p>
                      <a:r>
                        <a:rPr lang="en-GB" sz="2100"/>
                        <a:t>Communication</a:t>
                      </a:r>
                    </a:p>
                  </a:txBody>
                  <a:tcPr marL="108367" marR="108367" marT="54183" marB="54183"/>
                </a:tc>
                <a:tc>
                  <a:txBody>
                    <a:bodyPr/>
                    <a:lstStyle/>
                    <a:p>
                      <a:r>
                        <a:rPr lang="en-GB" sz="2100"/>
                        <a:t>Responsibility</a:t>
                      </a:r>
                    </a:p>
                  </a:txBody>
                  <a:tcPr marL="108367" marR="108367" marT="54183" marB="54183"/>
                </a:tc>
                <a:tc>
                  <a:txBody>
                    <a:bodyPr/>
                    <a:lstStyle/>
                    <a:p>
                      <a:r>
                        <a:rPr lang="en-GB" sz="2100"/>
                        <a:t>Digitalisation</a:t>
                      </a:r>
                    </a:p>
                  </a:txBody>
                  <a:tcPr marL="108367" marR="108367" marT="54183" marB="54183"/>
                </a:tc>
                <a:extLst>
                  <a:ext uri="{0D108BD9-81ED-4DB2-BD59-A6C34878D82A}">
                    <a16:rowId xmlns:a16="http://schemas.microsoft.com/office/drawing/2014/main" val="2400184938"/>
                  </a:ext>
                </a:extLst>
              </a:tr>
              <a:tr h="801913">
                <a:tc>
                  <a:txBody>
                    <a:bodyPr/>
                    <a:lstStyle/>
                    <a:p>
                      <a:r>
                        <a:rPr lang="en-GB" sz="2100"/>
                        <a:t>Change in focus</a:t>
                      </a:r>
                    </a:p>
                  </a:txBody>
                  <a:tcPr marL="108367" marR="108367" marT="54183" marB="54183"/>
                </a:tc>
                <a:tc>
                  <a:txBody>
                    <a:bodyPr/>
                    <a:lstStyle/>
                    <a:p>
                      <a:r>
                        <a:rPr lang="en-GB" sz="2100"/>
                        <a:t>Oversea workers</a:t>
                      </a:r>
                    </a:p>
                  </a:txBody>
                  <a:tcPr marL="108367" marR="108367" marT="54183" marB="54183"/>
                </a:tc>
                <a:tc>
                  <a:txBody>
                    <a:bodyPr/>
                    <a:lstStyle/>
                    <a:p>
                      <a:r>
                        <a:rPr lang="en-GB" sz="2100"/>
                        <a:t>Rights of employees</a:t>
                      </a:r>
                    </a:p>
                  </a:txBody>
                  <a:tcPr marL="108367" marR="108367" marT="54183" marB="54183"/>
                </a:tc>
                <a:tc>
                  <a:txBody>
                    <a:bodyPr/>
                    <a:lstStyle/>
                    <a:p>
                      <a:r>
                        <a:rPr lang="en-GB" sz="2100"/>
                        <a:t>Recruitment</a:t>
                      </a:r>
                    </a:p>
                  </a:txBody>
                  <a:tcPr marL="108367" marR="108367" marT="54183" marB="54183"/>
                </a:tc>
                <a:tc>
                  <a:txBody>
                    <a:bodyPr/>
                    <a:lstStyle/>
                    <a:p>
                      <a:r>
                        <a:rPr lang="en-GB" sz="2100"/>
                        <a:t>Verification </a:t>
                      </a:r>
                    </a:p>
                  </a:txBody>
                  <a:tcPr marL="108367" marR="108367" marT="54183" marB="54183"/>
                </a:tc>
                <a:tc>
                  <a:txBody>
                    <a:bodyPr/>
                    <a:lstStyle/>
                    <a:p>
                      <a:endParaRPr lang="en-GB" sz="2100" dirty="0"/>
                    </a:p>
                  </a:txBody>
                  <a:tcPr marL="108367" marR="108367" marT="54183" marB="54183"/>
                </a:tc>
                <a:extLst>
                  <a:ext uri="{0D108BD9-81ED-4DB2-BD59-A6C34878D82A}">
                    <a16:rowId xmlns:a16="http://schemas.microsoft.com/office/drawing/2014/main" val="853606928"/>
                  </a:ext>
                </a:extLst>
              </a:tr>
              <a:tr h="801913">
                <a:tc>
                  <a:txBody>
                    <a:bodyPr/>
                    <a:lstStyle/>
                    <a:p>
                      <a:pPr lvl="0">
                        <a:buNone/>
                      </a:pPr>
                      <a:r>
                        <a:rPr lang="en-GB" sz="2100"/>
                        <a:t>Individualism</a:t>
                      </a:r>
                    </a:p>
                  </a:txBody>
                  <a:tcPr marL="108367" marR="108367" marT="54183" marB="54183"/>
                </a:tc>
                <a:tc>
                  <a:txBody>
                    <a:bodyPr/>
                    <a:lstStyle/>
                    <a:p>
                      <a:pPr lvl="0">
                        <a:buNone/>
                      </a:pPr>
                      <a:endParaRPr lang="en-GB" sz="2100">
                        <a:highlight>
                          <a:srgbClr val="C0C0C0"/>
                        </a:highlight>
                      </a:endParaRPr>
                    </a:p>
                  </a:txBody>
                  <a:tcPr marL="108367" marR="108367" marT="54183" marB="54183"/>
                </a:tc>
                <a:tc>
                  <a:txBody>
                    <a:bodyPr/>
                    <a:lstStyle/>
                    <a:p>
                      <a:pPr lvl="0">
                        <a:buNone/>
                      </a:pPr>
                      <a:endParaRPr lang="en-GB" sz="2100"/>
                    </a:p>
                  </a:txBody>
                  <a:tcPr marL="108367" marR="108367" marT="54183" marB="54183"/>
                </a:tc>
                <a:tc>
                  <a:txBody>
                    <a:bodyPr/>
                    <a:lstStyle/>
                    <a:p>
                      <a:pPr lvl="0">
                        <a:buNone/>
                      </a:pPr>
                      <a:r>
                        <a:rPr lang="en-GB" sz="2100"/>
                        <a:t>Information overload</a:t>
                      </a:r>
                    </a:p>
                  </a:txBody>
                  <a:tcPr marL="108367" marR="108367" marT="54183" marB="54183"/>
                </a:tc>
                <a:tc>
                  <a:txBody>
                    <a:bodyPr/>
                    <a:lstStyle/>
                    <a:p>
                      <a:pPr lvl="0">
                        <a:buNone/>
                      </a:pPr>
                      <a:endParaRPr lang="en-GB" sz="2100"/>
                    </a:p>
                  </a:txBody>
                  <a:tcPr marL="108367" marR="108367" marT="54183" marB="54183"/>
                </a:tc>
                <a:tc>
                  <a:txBody>
                    <a:bodyPr/>
                    <a:lstStyle/>
                    <a:p>
                      <a:pPr lvl="0">
                        <a:buNone/>
                      </a:pPr>
                      <a:endParaRPr lang="en-GB" sz="2100"/>
                    </a:p>
                  </a:txBody>
                  <a:tcPr marL="108367" marR="108367" marT="54183" marB="54183"/>
                </a:tc>
                <a:extLst>
                  <a:ext uri="{0D108BD9-81ED-4DB2-BD59-A6C34878D82A}">
                    <a16:rowId xmlns:a16="http://schemas.microsoft.com/office/drawing/2014/main" val="2045463592"/>
                  </a:ext>
                </a:extLst>
              </a:tr>
              <a:tr h="476814">
                <a:tc>
                  <a:txBody>
                    <a:bodyPr/>
                    <a:lstStyle/>
                    <a:p>
                      <a:pPr lvl="0">
                        <a:buNone/>
                      </a:pPr>
                      <a:r>
                        <a:rPr lang="en-GB" sz="2100"/>
                        <a:t>Pay methods</a:t>
                      </a:r>
                    </a:p>
                  </a:txBody>
                  <a:tcPr marL="108367" marR="108367" marT="54183" marB="54183"/>
                </a:tc>
                <a:tc>
                  <a:txBody>
                    <a:bodyPr/>
                    <a:lstStyle/>
                    <a:p>
                      <a:pPr lvl="0">
                        <a:buNone/>
                      </a:pPr>
                      <a:endParaRPr lang="en-GB" sz="2100">
                        <a:highlight>
                          <a:srgbClr val="C0C0C0"/>
                        </a:highlight>
                      </a:endParaRPr>
                    </a:p>
                  </a:txBody>
                  <a:tcPr marL="108367" marR="108367" marT="54183" marB="54183"/>
                </a:tc>
                <a:tc>
                  <a:txBody>
                    <a:bodyPr/>
                    <a:lstStyle/>
                    <a:p>
                      <a:pPr lvl="0">
                        <a:buNone/>
                      </a:pPr>
                      <a:endParaRPr lang="en-GB" sz="2100"/>
                    </a:p>
                  </a:txBody>
                  <a:tcPr marL="108367" marR="108367" marT="54183" marB="54183"/>
                </a:tc>
                <a:tc>
                  <a:txBody>
                    <a:bodyPr/>
                    <a:lstStyle/>
                    <a:p>
                      <a:pPr lvl="0">
                        <a:buNone/>
                      </a:pPr>
                      <a:endParaRPr lang="en-GB" sz="2100"/>
                    </a:p>
                  </a:txBody>
                  <a:tcPr marL="108367" marR="108367" marT="54183" marB="54183"/>
                </a:tc>
                <a:tc>
                  <a:txBody>
                    <a:bodyPr/>
                    <a:lstStyle/>
                    <a:p>
                      <a:pPr lvl="0">
                        <a:buNone/>
                      </a:pPr>
                      <a:endParaRPr lang="en-GB" sz="2100"/>
                    </a:p>
                  </a:txBody>
                  <a:tcPr marL="108367" marR="108367" marT="54183" marB="54183"/>
                </a:tc>
                <a:tc>
                  <a:txBody>
                    <a:bodyPr/>
                    <a:lstStyle/>
                    <a:p>
                      <a:pPr lvl="0">
                        <a:buNone/>
                      </a:pPr>
                      <a:endParaRPr lang="en-GB" sz="2100"/>
                    </a:p>
                  </a:txBody>
                  <a:tcPr marL="108367" marR="108367" marT="54183" marB="54183"/>
                </a:tc>
                <a:extLst>
                  <a:ext uri="{0D108BD9-81ED-4DB2-BD59-A6C34878D82A}">
                    <a16:rowId xmlns:a16="http://schemas.microsoft.com/office/drawing/2014/main" val="2669906643"/>
                  </a:ext>
                </a:extLst>
              </a:tr>
            </a:tbl>
          </a:graphicData>
        </a:graphic>
      </p:graphicFrame>
    </p:spTree>
    <p:extLst>
      <p:ext uri="{BB962C8B-B14F-4D97-AF65-F5344CB8AC3E}">
        <p14:creationId xmlns:p14="http://schemas.microsoft.com/office/powerpoint/2010/main" val="31153349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1" name="Rectangle 120">
            <a:extLst>
              <a:ext uri="{FF2B5EF4-FFF2-40B4-BE49-F238E27FC236}">
                <a16:creationId xmlns:a16="http://schemas.microsoft.com/office/drawing/2014/main" id="{2550BE34-C2B8-49B8-8519-67A8CAD51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3" name="Rectangle 122">
            <a:extLst>
              <a:ext uri="{FF2B5EF4-FFF2-40B4-BE49-F238E27FC236}">
                <a16:creationId xmlns:a16="http://schemas.microsoft.com/office/drawing/2014/main" id="{A7457DD9-5A45-400A-AB4B-4B4EDECA25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365125"/>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861507C-29EF-4C24-916C-B8011529F79B}"/>
              </a:ext>
            </a:extLst>
          </p:cNvPr>
          <p:cNvSpPr>
            <a:spLocks noGrp="1"/>
          </p:cNvSpPr>
          <p:nvPr>
            <p:ph type="title"/>
          </p:nvPr>
        </p:nvSpPr>
        <p:spPr>
          <a:xfrm>
            <a:off x="1046746" y="586822"/>
            <a:ext cx="3560252" cy="1645920"/>
          </a:xfrm>
        </p:spPr>
        <p:txBody>
          <a:bodyPr>
            <a:normAutofit/>
          </a:bodyPr>
          <a:lstStyle/>
          <a:p>
            <a:r>
              <a:rPr lang="en-GB" sz="3200">
                <a:cs typeface="Calibri Light"/>
              </a:rPr>
              <a:t>Nature and Impact of the Problem</a:t>
            </a:r>
            <a:endParaRPr lang="en-GB" sz="3200"/>
          </a:p>
        </p:txBody>
      </p:sp>
      <p:sp>
        <p:nvSpPr>
          <p:cNvPr id="125" name="Rectangle 124">
            <a:extLst>
              <a:ext uri="{FF2B5EF4-FFF2-40B4-BE49-F238E27FC236}">
                <a16:creationId xmlns:a16="http://schemas.microsoft.com/office/drawing/2014/main" id="{441CF7D6-A660-431A-B0BB-140A0D555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105773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27" name="Rectangle 126">
            <a:extLst>
              <a:ext uri="{FF2B5EF4-FFF2-40B4-BE49-F238E27FC236}">
                <a16:creationId xmlns:a16="http://schemas.microsoft.com/office/drawing/2014/main" id="{0570A85B-3810-4F95-97B0-CBF4CCDB38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3541" y="140063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889B96D8-4959-41AC-8AF9-0F8E8ACC04EA}"/>
              </a:ext>
            </a:extLst>
          </p:cNvPr>
          <p:cNvSpPr>
            <a:spLocks noGrp="1"/>
          </p:cNvSpPr>
          <p:nvPr>
            <p:ph idx="1"/>
          </p:nvPr>
        </p:nvSpPr>
        <p:spPr>
          <a:xfrm>
            <a:off x="5351164" y="586822"/>
            <a:ext cx="6002636" cy="1645920"/>
          </a:xfrm>
        </p:spPr>
        <p:txBody>
          <a:bodyPr vert="horz" lIns="91440" tIns="45720" rIns="91440" bIns="45720" rtlCol="0" anchor="ctr">
            <a:normAutofit/>
          </a:bodyPr>
          <a:lstStyle/>
          <a:p>
            <a:pPr marL="514350" indent="-514350">
              <a:buAutoNum type="arabicPeriod"/>
            </a:pPr>
            <a:r>
              <a:rPr lang="en-GB" sz="1500" b="1">
                <a:ea typeface="+mn-lt"/>
                <a:cs typeface="+mn-lt"/>
              </a:rPr>
              <a:t>Nature: </a:t>
            </a:r>
            <a:r>
              <a:rPr lang="en-GB" sz="1500">
                <a:ea typeface="+mn-lt"/>
                <a:cs typeface="+mn-lt"/>
              </a:rPr>
              <a:t>lack of contentedness with the job, the working environment, the hours, salary, security and the work-life balance</a:t>
            </a:r>
            <a:endParaRPr lang="en-GB" sz="1500" b="1">
              <a:ea typeface="+mn-lt"/>
              <a:cs typeface="+mn-lt"/>
            </a:endParaRPr>
          </a:p>
          <a:p>
            <a:pPr marL="514350" indent="-514350">
              <a:buAutoNum type="arabicPeriod"/>
            </a:pPr>
            <a:r>
              <a:rPr lang="en-US" sz="1500" b="1"/>
              <a:t>Impact on performance</a:t>
            </a:r>
            <a:r>
              <a:rPr lang="en-US" sz="1500"/>
              <a:t>:</a:t>
            </a:r>
            <a:endParaRPr lang="en-US" sz="1500">
              <a:cs typeface="Calibri" panose="020F0502020204030204"/>
            </a:endParaRPr>
          </a:p>
          <a:p>
            <a:r>
              <a:rPr lang="en-GB" sz="1500">
                <a:cs typeface="Calibri"/>
              </a:rPr>
              <a:t>Actual: minimised productivity, minimised safety, minimise quality</a:t>
            </a:r>
          </a:p>
          <a:p>
            <a:r>
              <a:rPr lang="en-GB" sz="1500">
                <a:cs typeface="Calibri"/>
              </a:rPr>
              <a:t>Potential: financial losses, loss of customers, greater turnover</a:t>
            </a:r>
          </a:p>
        </p:txBody>
      </p:sp>
      <p:graphicFrame>
        <p:nvGraphicFramePr>
          <p:cNvPr id="94" name="Table 94">
            <a:extLst>
              <a:ext uri="{FF2B5EF4-FFF2-40B4-BE49-F238E27FC236}">
                <a16:creationId xmlns:a16="http://schemas.microsoft.com/office/drawing/2014/main" id="{28615630-3EAF-499E-8689-E452E0FB7B66}"/>
              </a:ext>
            </a:extLst>
          </p:cNvPr>
          <p:cNvGraphicFramePr>
            <a:graphicFrameLocks noGrp="1"/>
          </p:cNvGraphicFramePr>
          <p:nvPr>
            <p:extLst>
              <p:ext uri="{D42A27DB-BD31-4B8C-83A1-F6EECF244321}">
                <p14:modId xmlns:p14="http://schemas.microsoft.com/office/powerpoint/2010/main" val="3021462028"/>
              </p:ext>
            </p:extLst>
          </p:nvPr>
        </p:nvGraphicFramePr>
        <p:xfrm>
          <a:off x="557784" y="2903846"/>
          <a:ext cx="11164826" cy="3144286"/>
        </p:xfrm>
        <a:graphic>
          <a:graphicData uri="http://schemas.openxmlformats.org/drawingml/2006/table">
            <a:tbl>
              <a:tblPr firstRow="1" bandRow="1">
                <a:solidFill>
                  <a:srgbClr val="F2F2F2">
                    <a:alpha val="30196"/>
                  </a:srgbClr>
                </a:solidFill>
                <a:tableStyleId>{5C22544A-7EE6-4342-B048-85BDC9FD1C3A}</a:tableStyleId>
              </a:tblPr>
              <a:tblGrid>
                <a:gridCol w="2769108">
                  <a:extLst>
                    <a:ext uri="{9D8B030D-6E8A-4147-A177-3AD203B41FA5}">
                      <a16:colId xmlns:a16="http://schemas.microsoft.com/office/drawing/2014/main" val="2465940611"/>
                    </a:ext>
                  </a:extLst>
                </a:gridCol>
                <a:gridCol w="3332049">
                  <a:extLst>
                    <a:ext uri="{9D8B030D-6E8A-4147-A177-3AD203B41FA5}">
                      <a16:colId xmlns:a16="http://schemas.microsoft.com/office/drawing/2014/main" val="1750921660"/>
                    </a:ext>
                  </a:extLst>
                </a:gridCol>
                <a:gridCol w="2494615">
                  <a:extLst>
                    <a:ext uri="{9D8B030D-6E8A-4147-A177-3AD203B41FA5}">
                      <a16:colId xmlns:a16="http://schemas.microsoft.com/office/drawing/2014/main" val="1824238323"/>
                    </a:ext>
                  </a:extLst>
                </a:gridCol>
                <a:gridCol w="2569054">
                  <a:extLst>
                    <a:ext uri="{9D8B030D-6E8A-4147-A177-3AD203B41FA5}">
                      <a16:colId xmlns:a16="http://schemas.microsoft.com/office/drawing/2014/main" val="2422021407"/>
                    </a:ext>
                  </a:extLst>
                </a:gridCol>
              </a:tblGrid>
              <a:tr h="634217">
                <a:tc>
                  <a:txBody>
                    <a:bodyPr/>
                    <a:lstStyle/>
                    <a:p>
                      <a:r>
                        <a:rPr lang="en-GB" sz="2100" b="0" cap="none" spc="0">
                          <a:solidFill>
                            <a:schemeClr val="bg1"/>
                          </a:solidFill>
                        </a:rPr>
                        <a:t>Strengths</a:t>
                      </a:r>
                    </a:p>
                  </a:txBody>
                  <a:tcPr marL="174186" marR="184507" marT="133989" marB="133989" anchor="ctr">
                    <a:lnL w="19050" cap="flat" cmpd="sng" algn="ctr">
                      <a:noFill/>
                      <a:prstDash val="solid"/>
                    </a:lnL>
                    <a:lnR w="6350" cap="flat" cmpd="sng" algn="ctr">
                      <a:solidFill>
                        <a:schemeClr val="tx1">
                          <a:lumMod val="75000"/>
                          <a:lumOff val="25000"/>
                        </a:schemeClr>
                      </a:solidFill>
                      <a:prstDash val="solid"/>
                    </a:lnR>
                    <a:lnT w="19050" cap="flat" cmpd="sng" algn="ctr">
                      <a:noFill/>
                      <a:prstDash val="solid"/>
                    </a:lnT>
                    <a:lnB w="6350" cap="flat" cmpd="sng" algn="ctr">
                      <a:solidFill>
                        <a:schemeClr val="tx1">
                          <a:lumMod val="75000"/>
                          <a:lumOff val="25000"/>
                        </a:schemeClr>
                      </a:solidFill>
                      <a:prstDash val="solid"/>
                    </a:lnB>
                    <a:solidFill>
                      <a:schemeClr val="accent1"/>
                    </a:solidFill>
                  </a:tcPr>
                </a:tc>
                <a:tc>
                  <a:txBody>
                    <a:bodyPr/>
                    <a:lstStyle/>
                    <a:p>
                      <a:r>
                        <a:rPr lang="en-GB" sz="2100" b="0" cap="none" spc="0">
                          <a:solidFill>
                            <a:schemeClr val="bg1"/>
                          </a:solidFill>
                        </a:rPr>
                        <a:t>Weaknesses</a:t>
                      </a:r>
                    </a:p>
                  </a:txBody>
                  <a:tcPr marL="174186" marR="184507" marT="133989" marB="133989" anchor="ctr">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19050" cap="flat" cmpd="sng" algn="ctr">
                      <a:noFill/>
                      <a:prstDash val="solid"/>
                    </a:lnT>
                    <a:lnB w="6350" cap="flat" cmpd="sng" algn="ctr">
                      <a:solidFill>
                        <a:schemeClr val="tx1">
                          <a:lumMod val="75000"/>
                          <a:lumOff val="25000"/>
                        </a:schemeClr>
                      </a:solidFill>
                      <a:prstDash val="solid"/>
                    </a:lnB>
                    <a:solidFill>
                      <a:schemeClr val="accent1"/>
                    </a:solidFill>
                  </a:tcPr>
                </a:tc>
                <a:tc>
                  <a:txBody>
                    <a:bodyPr/>
                    <a:lstStyle/>
                    <a:p>
                      <a:r>
                        <a:rPr lang="en-GB" sz="2100" b="0" cap="none" spc="0">
                          <a:solidFill>
                            <a:schemeClr val="bg1"/>
                          </a:solidFill>
                        </a:rPr>
                        <a:t>Opportunities</a:t>
                      </a:r>
                    </a:p>
                  </a:txBody>
                  <a:tcPr marL="174186" marR="184507" marT="133989" marB="133989" anchor="ctr">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19050" cap="flat" cmpd="sng" algn="ctr">
                      <a:noFill/>
                      <a:prstDash val="solid"/>
                    </a:lnT>
                    <a:lnB w="6350" cap="flat" cmpd="sng" algn="ctr">
                      <a:solidFill>
                        <a:schemeClr val="tx1">
                          <a:lumMod val="75000"/>
                          <a:lumOff val="25000"/>
                        </a:schemeClr>
                      </a:solidFill>
                      <a:prstDash val="solid"/>
                    </a:lnB>
                    <a:solidFill>
                      <a:schemeClr val="accent1"/>
                    </a:solidFill>
                  </a:tcPr>
                </a:tc>
                <a:tc>
                  <a:txBody>
                    <a:bodyPr/>
                    <a:lstStyle/>
                    <a:p>
                      <a:r>
                        <a:rPr lang="en-GB" sz="2100" b="0" cap="none" spc="0">
                          <a:solidFill>
                            <a:schemeClr val="bg1"/>
                          </a:solidFill>
                        </a:rPr>
                        <a:t>Threats</a:t>
                      </a:r>
                    </a:p>
                  </a:txBody>
                  <a:tcPr marL="174186" marR="184507" marT="133989" marB="133989" anchor="ctr">
                    <a:lnL w="6350" cap="flat" cmpd="sng" algn="ctr">
                      <a:solidFill>
                        <a:schemeClr val="tx1">
                          <a:lumMod val="75000"/>
                          <a:lumOff val="25000"/>
                        </a:schemeClr>
                      </a:solidFill>
                      <a:prstDash val="solid"/>
                    </a:lnL>
                    <a:lnR w="38100" cap="flat" cmpd="sng" algn="ctr">
                      <a:noFill/>
                      <a:prstDash val="solid"/>
                    </a:lnR>
                    <a:lnT w="19050" cap="flat" cmpd="sng" algn="ctr">
                      <a:noFill/>
                      <a:prstDash val="solid"/>
                    </a:lnT>
                    <a:lnB w="6350" cap="flat" cmpd="sng" algn="ctr">
                      <a:solidFill>
                        <a:schemeClr val="tx1">
                          <a:lumMod val="75000"/>
                          <a:lumOff val="25000"/>
                        </a:schemeClr>
                      </a:solidFill>
                      <a:prstDash val="solid"/>
                    </a:lnB>
                    <a:solidFill>
                      <a:schemeClr val="accent1"/>
                    </a:solidFill>
                  </a:tcPr>
                </a:tc>
                <a:extLst>
                  <a:ext uri="{0D108BD9-81ED-4DB2-BD59-A6C34878D82A}">
                    <a16:rowId xmlns:a16="http://schemas.microsoft.com/office/drawing/2014/main" val="3545982512"/>
                  </a:ext>
                </a:extLst>
              </a:tr>
              <a:tr h="2510069">
                <a:tc>
                  <a:txBody>
                    <a:bodyPr/>
                    <a:lstStyle/>
                    <a:p>
                      <a:r>
                        <a:rPr lang="en-GB" sz="2100" cap="none" spc="0">
                          <a:solidFill>
                            <a:schemeClr val="tx1"/>
                          </a:solidFill>
                        </a:rPr>
                        <a:t>Employees can leverage their contribution to performance to improve conditions.</a:t>
                      </a:r>
                    </a:p>
                  </a:txBody>
                  <a:tcPr marL="174186" marR="184507" marT="133989" marB="133989">
                    <a:lnL w="38100" cap="flat" cmpd="sng" algn="ctr">
                      <a:noFill/>
                      <a:prstDash val="solid"/>
                    </a:lnL>
                    <a:lnR w="6350" cap="flat" cmpd="sng" algn="ctr">
                      <a:solidFill>
                        <a:schemeClr val="tx1">
                          <a:lumMod val="75000"/>
                          <a:lumOff val="25000"/>
                        </a:schemeClr>
                      </a:solidFill>
                      <a:prstDash val="solid"/>
                    </a:lnR>
                    <a:lnT w="6350" cap="flat" cmpd="sng" algn="ctr">
                      <a:solidFill>
                        <a:schemeClr val="tx1">
                          <a:lumMod val="75000"/>
                          <a:lumOff val="25000"/>
                        </a:schemeClr>
                      </a:solidFill>
                      <a:prstDash val="solid"/>
                    </a:lnT>
                    <a:lnB w="38100" cap="flat" cmpd="sng" algn="ctr">
                      <a:noFill/>
                      <a:prstDash val="solid"/>
                    </a:lnB>
                    <a:solidFill>
                      <a:srgbClr val="F2F2F2">
                        <a:alpha val="30196"/>
                      </a:srgbClr>
                    </a:solidFill>
                  </a:tcPr>
                </a:tc>
                <a:tc>
                  <a:txBody>
                    <a:bodyPr/>
                    <a:lstStyle/>
                    <a:p>
                      <a:r>
                        <a:rPr lang="en-GB" sz="2100" cap="none" spc="0">
                          <a:solidFill>
                            <a:schemeClr val="tx1"/>
                          </a:solidFill>
                        </a:rPr>
                        <a:t>The current decreased level of household income leads to a need for job security</a:t>
                      </a:r>
                    </a:p>
                  </a:txBody>
                  <a:tcPr marL="174186" marR="184507" marT="133989" marB="133989">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6350" cap="flat" cmpd="sng" algn="ctr">
                      <a:solidFill>
                        <a:schemeClr val="tx1">
                          <a:lumMod val="75000"/>
                          <a:lumOff val="25000"/>
                        </a:schemeClr>
                      </a:solidFill>
                      <a:prstDash val="solid"/>
                    </a:lnT>
                    <a:lnB w="38100" cap="flat" cmpd="sng" algn="ctr">
                      <a:noFill/>
                      <a:prstDash val="solid"/>
                    </a:lnB>
                    <a:solidFill>
                      <a:srgbClr val="F2F2F2">
                        <a:alpha val="30196"/>
                      </a:srgbClr>
                    </a:solidFill>
                  </a:tcPr>
                </a:tc>
                <a:tc>
                  <a:txBody>
                    <a:bodyPr/>
                    <a:lstStyle/>
                    <a:p>
                      <a:r>
                        <a:rPr lang="en-GB" sz="2100" cap="none" spc="0">
                          <a:solidFill>
                            <a:schemeClr val="tx1"/>
                          </a:solidFill>
                        </a:rPr>
                        <a:t>The aging population is growing, and this leads to a power transfer from businesses to employees.</a:t>
                      </a:r>
                    </a:p>
                  </a:txBody>
                  <a:tcPr marL="174186" marR="184507" marT="133989" marB="133989">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6350" cap="flat" cmpd="sng" algn="ctr">
                      <a:solidFill>
                        <a:schemeClr val="tx1">
                          <a:lumMod val="75000"/>
                          <a:lumOff val="25000"/>
                        </a:schemeClr>
                      </a:solidFill>
                      <a:prstDash val="solid"/>
                    </a:lnT>
                    <a:lnB w="38100" cap="flat" cmpd="sng" algn="ctr">
                      <a:noFill/>
                      <a:prstDash val="solid"/>
                    </a:lnB>
                    <a:solidFill>
                      <a:srgbClr val="F2F2F2">
                        <a:alpha val="30196"/>
                      </a:srgbClr>
                    </a:solidFill>
                  </a:tcPr>
                </a:tc>
                <a:tc>
                  <a:txBody>
                    <a:bodyPr/>
                    <a:lstStyle/>
                    <a:p>
                      <a:r>
                        <a:rPr lang="en-GB" sz="2100" cap="none" spc="0">
                          <a:solidFill>
                            <a:schemeClr val="tx1"/>
                          </a:solidFill>
                        </a:rPr>
                        <a:t>COVID-19 and its economic impact translates in individuals and businesses alike working more, for less</a:t>
                      </a:r>
                    </a:p>
                  </a:txBody>
                  <a:tcPr marL="174186" marR="184507" marT="133989" marB="133989">
                    <a:lnL w="6350" cap="flat" cmpd="sng" algn="ctr">
                      <a:solidFill>
                        <a:schemeClr val="tx1">
                          <a:lumMod val="75000"/>
                          <a:lumOff val="25000"/>
                        </a:schemeClr>
                      </a:solidFill>
                      <a:prstDash val="solid"/>
                    </a:lnL>
                    <a:lnR w="38100" cap="flat" cmpd="sng" algn="ctr">
                      <a:noFill/>
                      <a:prstDash val="solid"/>
                    </a:lnR>
                    <a:lnT w="6350" cap="flat" cmpd="sng" algn="ctr">
                      <a:solidFill>
                        <a:schemeClr val="tx1">
                          <a:lumMod val="75000"/>
                          <a:lumOff val="25000"/>
                        </a:schemeClr>
                      </a:solidFill>
                      <a:prstDash val="solid"/>
                    </a:lnT>
                    <a:lnB w="38100" cap="flat" cmpd="sng" algn="ctr">
                      <a:noFill/>
                      <a:prstDash val="solid"/>
                    </a:lnB>
                    <a:solidFill>
                      <a:srgbClr val="F2F2F2">
                        <a:alpha val="30196"/>
                      </a:srgbClr>
                    </a:solidFill>
                  </a:tcPr>
                </a:tc>
                <a:extLst>
                  <a:ext uri="{0D108BD9-81ED-4DB2-BD59-A6C34878D82A}">
                    <a16:rowId xmlns:a16="http://schemas.microsoft.com/office/drawing/2014/main" val="1597316671"/>
                  </a:ext>
                </a:extLst>
              </a:tr>
            </a:tbl>
          </a:graphicData>
        </a:graphic>
      </p:graphicFrame>
    </p:spTree>
    <p:extLst>
      <p:ext uri="{BB962C8B-B14F-4D97-AF65-F5344CB8AC3E}">
        <p14:creationId xmlns:p14="http://schemas.microsoft.com/office/powerpoint/2010/main" val="6355836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ED918-2DE1-45CE-B434-F386AB66C254}"/>
              </a:ext>
            </a:extLst>
          </p:cNvPr>
          <p:cNvSpPr>
            <a:spLocks noGrp="1"/>
          </p:cNvSpPr>
          <p:nvPr>
            <p:ph type="title" idx="4294967295"/>
          </p:nvPr>
        </p:nvSpPr>
        <p:spPr>
          <a:xfrm>
            <a:off x="0" y="639763"/>
            <a:ext cx="2498725" cy="3573462"/>
          </a:xfrm>
        </p:spPr>
        <p:txBody>
          <a:bodyPr vert="horz" lIns="91440" tIns="45720" rIns="91440" bIns="45720" rtlCol="0" anchor="b">
            <a:normAutofit/>
          </a:bodyPr>
          <a:lstStyle/>
          <a:p>
            <a:r>
              <a:rPr lang="en-US" sz="5400" kern="1200" dirty="0">
                <a:solidFill>
                  <a:schemeClr val="tx1"/>
                </a:solidFill>
                <a:latin typeface="+mj-lt"/>
                <a:ea typeface="+mj-ea"/>
                <a:cs typeface="+mj-cs"/>
              </a:rPr>
              <a:t>Cause and Effect Analysis</a:t>
            </a:r>
          </a:p>
        </p:txBody>
      </p:sp>
      <p:pic>
        <p:nvPicPr>
          <p:cNvPr id="1028" name="Picture 4" descr="Diagram&#10;&#10;Description automatically generated"/>
          <p:cNvPicPr>
            <a:picLocks noChangeAspect="1" noChangeArrowheads="1"/>
          </p:cNvPicPr>
          <p:nvPr/>
        </p:nvPicPr>
        <p:blipFill>
          <a:blip r:embed="rId3" cstate="print"/>
          <a:stretch>
            <a:fillRect/>
          </a:stretch>
        </p:blipFill>
        <p:spPr bwMode="auto">
          <a:xfrm>
            <a:off x="3218328" y="-195789"/>
            <a:ext cx="9081247" cy="7053789"/>
          </a:xfrm>
          <a:prstGeom prst="rect">
            <a:avLst/>
          </a:prstGeom>
          <a:noFill/>
        </p:spPr>
      </p:pic>
    </p:spTree>
    <p:extLst>
      <p:ext uri="{BB962C8B-B14F-4D97-AF65-F5344CB8AC3E}">
        <p14:creationId xmlns:p14="http://schemas.microsoft.com/office/powerpoint/2010/main" val="13713752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4" name="Rectangle 153">
            <a:extLst>
              <a:ext uri="{FF2B5EF4-FFF2-40B4-BE49-F238E27FC236}">
                <a16:creationId xmlns:a16="http://schemas.microsoft.com/office/drawing/2014/main" id="{BCED4D40-4B67-4331-AC48-79B82B4A47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1B5371-6707-4DEF-861A-1B28565DD507}"/>
              </a:ext>
            </a:extLst>
          </p:cNvPr>
          <p:cNvSpPr>
            <a:spLocks noGrp="1"/>
          </p:cNvSpPr>
          <p:nvPr>
            <p:ph type="title"/>
          </p:nvPr>
        </p:nvSpPr>
        <p:spPr>
          <a:xfrm>
            <a:off x="638881" y="417576"/>
            <a:ext cx="10909640" cy="1249394"/>
          </a:xfrm>
        </p:spPr>
        <p:txBody>
          <a:bodyPr vert="horz" lIns="91440" tIns="45720" rIns="91440" bIns="45720" rtlCol="0" anchor="ctr">
            <a:normAutofit/>
          </a:bodyPr>
          <a:lstStyle/>
          <a:p>
            <a:pPr algn="ctr"/>
            <a:r>
              <a:rPr lang="en-US" sz="6600" kern="1200">
                <a:solidFill>
                  <a:schemeClr val="tx1"/>
                </a:solidFill>
                <a:latin typeface="+mj-lt"/>
                <a:ea typeface="+mj-ea"/>
                <a:cs typeface="+mj-cs"/>
              </a:rPr>
              <a:t>Solutions</a:t>
            </a:r>
          </a:p>
        </p:txBody>
      </p:sp>
      <p:sp>
        <p:nvSpPr>
          <p:cNvPr id="156" name="sketch line">
            <a:extLst>
              <a:ext uri="{FF2B5EF4-FFF2-40B4-BE49-F238E27FC236}">
                <a16:creationId xmlns:a16="http://schemas.microsoft.com/office/drawing/2014/main" id="{670CEDEF-4F34-412E-84EE-329C1E936A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1733454"/>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77" name="Table 277">
            <a:extLst>
              <a:ext uri="{FF2B5EF4-FFF2-40B4-BE49-F238E27FC236}">
                <a16:creationId xmlns:a16="http://schemas.microsoft.com/office/drawing/2014/main" id="{272C3EA1-913D-45AD-A85D-0F1B836B5932}"/>
              </a:ext>
            </a:extLst>
          </p:cNvPr>
          <p:cNvGraphicFramePr>
            <a:graphicFrameLocks noGrp="1"/>
          </p:cNvGraphicFramePr>
          <p:nvPr>
            <p:extLst>
              <p:ext uri="{D42A27DB-BD31-4B8C-83A1-F6EECF244321}">
                <p14:modId xmlns:p14="http://schemas.microsoft.com/office/powerpoint/2010/main" val="2325254842"/>
              </p:ext>
            </p:extLst>
          </p:nvPr>
        </p:nvGraphicFramePr>
        <p:xfrm>
          <a:off x="474452" y="2631056"/>
          <a:ext cx="11220025" cy="3850102"/>
        </p:xfrm>
        <a:graphic>
          <a:graphicData uri="http://schemas.openxmlformats.org/drawingml/2006/table">
            <a:tbl>
              <a:tblPr firstRow="1" bandRow="1">
                <a:noFill/>
                <a:tableStyleId>{5C22544A-7EE6-4342-B048-85BDC9FD1C3A}</a:tableStyleId>
              </a:tblPr>
              <a:tblGrid>
                <a:gridCol w="3577166">
                  <a:extLst>
                    <a:ext uri="{9D8B030D-6E8A-4147-A177-3AD203B41FA5}">
                      <a16:colId xmlns:a16="http://schemas.microsoft.com/office/drawing/2014/main" val="3144493264"/>
                    </a:ext>
                  </a:extLst>
                </a:gridCol>
                <a:gridCol w="1916385">
                  <a:extLst>
                    <a:ext uri="{9D8B030D-6E8A-4147-A177-3AD203B41FA5}">
                      <a16:colId xmlns:a16="http://schemas.microsoft.com/office/drawing/2014/main" val="4277743400"/>
                    </a:ext>
                  </a:extLst>
                </a:gridCol>
                <a:gridCol w="2287153">
                  <a:extLst>
                    <a:ext uri="{9D8B030D-6E8A-4147-A177-3AD203B41FA5}">
                      <a16:colId xmlns:a16="http://schemas.microsoft.com/office/drawing/2014/main" val="2327359764"/>
                    </a:ext>
                  </a:extLst>
                </a:gridCol>
                <a:gridCol w="3439321">
                  <a:extLst>
                    <a:ext uri="{9D8B030D-6E8A-4147-A177-3AD203B41FA5}">
                      <a16:colId xmlns:a16="http://schemas.microsoft.com/office/drawing/2014/main" val="3149793184"/>
                    </a:ext>
                  </a:extLst>
                </a:gridCol>
              </a:tblGrid>
              <a:tr h="496225">
                <a:tc>
                  <a:txBody>
                    <a:bodyPr/>
                    <a:lstStyle/>
                    <a:p>
                      <a:r>
                        <a:rPr lang="en-GB" sz="1500" b="1" cap="all" spc="60">
                          <a:solidFill>
                            <a:schemeClr val="tx1"/>
                          </a:solidFill>
                        </a:rPr>
                        <a:t>Solution</a:t>
                      </a:r>
                    </a:p>
                  </a:txBody>
                  <a:tcPr marL="112778" marR="112778" marT="112778" marB="112778" anchor="b">
                    <a:lnL w="12700" cmpd="sng">
                      <a:noFill/>
                    </a:lnL>
                    <a:lnR w="12700" cmpd="sng">
                      <a:noFill/>
                    </a:lnR>
                    <a:lnT w="12700" cmpd="sng">
                      <a:noFill/>
                    </a:lnT>
                    <a:lnB w="38100" cmpd="sng">
                      <a:noFill/>
                    </a:lnB>
                    <a:noFill/>
                  </a:tcPr>
                </a:tc>
                <a:tc>
                  <a:txBody>
                    <a:bodyPr/>
                    <a:lstStyle/>
                    <a:p>
                      <a:r>
                        <a:rPr lang="en-GB" sz="1500" b="1" cap="all" spc="60">
                          <a:solidFill>
                            <a:schemeClr val="tx1"/>
                          </a:solidFill>
                        </a:rPr>
                        <a:t>Plus</a:t>
                      </a:r>
                    </a:p>
                  </a:txBody>
                  <a:tcPr marL="112778" marR="112778" marT="112778" marB="112778" anchor="b">
                    <a:lnL w="12700" cmpd="sng">
                      <a:noFill/>
                    </a:lnL>
                    <a:lnR w="12700" cmpd="sng">
                      <a:noFill/>
                    </a:lnR>
                    <a:lnT w="12700" cmpd="sng">
                      <a:noFill/>
                    </a:lnT>
                    <a:lnB w="38100" cmpd="sng">
                      <a:noFill/>
                    </a:lnB>
                    <a:noFill/>
                  </a:tcPr>
                </a:tc>
                <a:tc>
                  <a:txBody>
                    <a:bodyPr/>
                    <a:lstStyle/>
                    <a:p>
                      <a:r>
                        <a:rPr lang="en-GB" sz="1500" b="1" cap="all" spc="60">
                          <a:solidFill>
                            <a:schemeClr val="tx1"/>
                          </a:solidFill>
                        </a:rPr>
                        <a:t>Minus</a:t>
                      </a:r>
                    </a:p>
                  </a:txBody>
                  <a:tcPr marL="112778" marR="112778" marT="112778" marB="112778" anchor="b">
                    <a:lnL w="12700" cmpd="sng">
                      <a:noFill/>
                    </a:lnL>
                    <a:lnR w="12700" cmpd="sng">
                      <a:noFill/>
                    </a:lnR>
                    <a:lnT w="12700" cmpd="sng">
                      <a:noFill/>
                    </a:lnT>
                    <a:lnB w="38100" cmpd="sng">
                      <a:noFill/>
                    </a:lnB>
                    <a:noFill/>
                  </a:tcPr>
                </a:tc>
                <a:tc>
                  <a:txBody>
                    <a:bodyPr/>
                    <a:lstStyle/>
                    <a:p>
                      <a:r>
                        <a:rPr lang="en-GB" sz="1500" b="1" cap="all" spc="60">
                          <a:solidFill>
                            <a:schemeClr val="tx1"/>
                          </a:solidFill>
                        </a:rPr>
                        <a:t>Interesting</a:t>
                      </a:r>
                    </a:p>
                  </a:txBody>
                  <a:tcPr marL="112778" marR="112778" marT="112778" marB="112778" anchor="b">
                    <a:lnL w="12700" cmpd="sng">
                      <a:noFill/>
                    </a:lnL>
                    <a:lnR w="12700" cmpd="sng">
                      <a:noFill/>
                    </a:lnR>
                    <a:lnT w="12700" cmpd="sng">
                      <a:noFill/>
                    </a:lnT>
                    <a:lnB w="38100" cmpd="sng">
                      <a:noFill/>
                    </a:lnB>
                    <a:noFill/>
                  </a:tcPr>
                </a:tc>
                <a:extLst>
                  <a:ext uri="{0D108BD9-81ED-4DB2-BD59-A6C34878D82A}">
                    <a16:rowId xmlns:a16="http://schemas.microsoft.com/office/drawing/2014/main" val="1669242441"/>
                  </a:ext>
                </a:extLst>
              </a:tr>
              <a:tr h="515022">
                <a:tc>
                  <a:txBody>
                    <a:bodyPr/>
                    <a:lstStyle/>
                    <a:p>
                      <a:r>
                        <a:rPr lang="en-GB" sz="2000" cap="none" spc="0">
                          <a:solidFill>
                            <a:schemeClr val="tx1"/>
                          </a:solidFill>
                        </a:rPr>
                        <a:t>Clear goals</a:t>
                      </a:r>
                    </a:p>
                  </a:txBody>
                  <a:tcPr marL="112778" marR="112778" marT="56389" marB="112778">
                    <a:lnL w="12700" cap="flat" cmpd="sng" algn="ctr">
                      <a:solidFill>
                        <a:schemeClr val="tx1"/>
                      </a:solidFill>
                      <a:prstDash val="solid"/>
                    </a:lnL>
                    <a:lnR w="12700" cmpd="sng">
                      <a:noFill/>
                      <a:prstDash val="solid"/>
                    </a:lnR>
                    <a:lnT w="38100" cmpd="sng">
                      <a:noFill/>
                    </a:lnT>
                    <a:lnB w="12700" cmpd="sng">
                      <a:noFill/>
                      <a:prstDash val="solid"/>
                    </a:lnB>
                    <a:noFill/>
                  </a:tcPr>
                </a:tc>
                <a:tc>
                  <a:txBody>
                    <a:bodyPr/>
                    <a:lstStyle/>
                    <a:p>
                      <a:r>
                        <a:rPr lang="en-GB" sz="2000" cap="none" spc="0">
                          <a:solidFill>
                            <a:schemeClr val="tx1"/>
                          </a:solidFill>
                        </a:rPr>
                        <a:t>Confidence</a:t>
                      </a:r>
                      <a:endParaRPr lang="en-GB" sz="2000" cap="none" spc="0" dirty="0">
                        <a:solidFill>
                          <a:schemeClr val="tx1"/>
                        </a:solidFill>
                      </a:endParaRPr>
                    </a:p>
                  </a:txBody>
                  <a:tcPr marL="112778" marR="112778" marT="56389" marB="112778">
                    <a:lnL w="12700" cmpd="sng">
                      <a:noFill/>
                      <a:prstDash val="solid"/>
                    </a:lnL>
                    <a:lnR w="12700" cmpd="sng">
                      <a:noFill/>
                      <a:prstDash val="solid"/>
                    </a:lnR>
                    <a:lnT w="38100" cmpd="sng">
                      <a:noFill/>
                    </a:lnT>
                    <a:lnB w="12700" cmpd="sng">
                      <a:noFill/>
                      <a:prstDash val="solid"/>
                    </a:lnB>
                    <a:noFill/>
                  </a:tcPr>
                </a:tc>
                <a:tc>
                  <a:txBody>
                    <a:bodyPr/>
                    <a:lstStyle/>
                    <a:p>
                      <a:r>
                        <a:rPr lang="en-GB" sz="2000" cap="none" spc="0">
                          <a:solidFill>
                            <a:schemeClr val="tx1"/>
                          </a:solidFill>
                        </a:rPr>
                        <a:t>Business dynamics</a:t>
                      </a:r>
                    </a:p>
                  </a:txBody>
                  <a:tcPr marL="112778" marR="112778" marT="56389" marB="112778">
                    <a:lnL w="12700" cmpd="sng">
                      <a:noFill/>
                      <a:prstDash val="solid"/>
                    </a:lnL>
                    <a:lnR w="12700" cmpd="sng">
                      <a:noFill/>
                      <a:prstDash val="solid"/>
                    </a:lnR>
                    <a:lnT w="38100" cmpd="sng">
                      <a:noFill/>
                    </a:lnT>
                    <a:lnB w="12700" cmpd="sng">
                      <a:noFill/>
                      <a:prstDash val="solid"/>
                    </a:lnB>
                    <a:noFill/>
                  </a:tcPr>
                </a:tc>
                <a:tc>
                  <a:txBody>
                    <a:bodyPr/>
                    <a:lstStyle/>
                    <a:p>
                      <a:r>
                        <a:rPr lang="en-GB" sz="2000" cap="none" spc="0">
                          <a:solidFill>
                            <a:schemeClr val="tx1"/>
                          </a:solidFill>
                        </a:rPr>
                        <a:t>Low investment, high reward</a:t>
                      </a:r>
                    </a:p>
                  </a:txBody>
                  <a:tcPr marL="112778" marR="112778" marT="56389" marB="112778">
                    <a:lnL w="12700" cmpd="sng">
                      <a:noFill/>
                      <a:prstDash val="solid"/>
                    </a:lnL>
                    <a:lnR w="12700" cmpd="sng">
                      <a:noFill/>
                      <a:prstDash val="solid"/>
                    </a:lnR>
                    <a:lnT w="38100" cmpd="sng">
                      <a:noFill/>
                    </a:lnT>
                    <a:lnB w="12700" cmpd="sng">
                      <a:noFill/>
                      <a:prstDash val="solid"/>
                    </a:lnB>
                    <a:noFill/>
                  </a:tcPr>
                </a:tc>
                <a:extLst>
                  <a:ext uri="{0D108BD9-81ED-4DB2-BD59-A6C34878D82A}">
                    <a16:rowId xmlns:a16="http://schemas.microsoft.com/office/drawing/2014/main" val="1812211256"/>
                  </a:ext>
                </a:extLst>
              </a:tr>
              <a:tr h="515022">
                <a:tc>
                  <a:txBody>
                    <a:bodyPr/>
                    <a:lstStyle/>
                    <a:p>
                      <a:r>
                        <a:rPr lang="en-GB" sz="2000" cap="none" spc="0">
                          <a:solidFill>
                            <a:schemeClr val="tx1"/>
                          </a:solidFill>
                        </a:rPr>
                        <a:t>Variety</a:t>
                      </a:r>
                    </a:p>
                  </a:txBody>
                  <a:tcPr marL="112778" marR="112778" marT="56389" marB="112778">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GB" sz="2000" cap="none" spc="0">
                          <a:solidFill>
                            <a:schemeClr val="tx1"/>
                          </a:solidFill>
                        </a:rPr>
                        <a:t>Productivity</a:t>
                      </a:r>
                    </a:p>
                  </a:txBody>
                  <a:tcPr marL="112778" marR="112778" marT="56389" marB="112778">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GB" sz="2000" cap="none" spc="0">
                          <a:solidFill>
                            <a:schemeClr val="tx1"/>
                          </a:solidFill>
                        </a:rPr>
                        <a:t>Business demands</a:t>
                      </a:r>
                    </a:p>
                  </a:txBody>
                  <a:tcPr marL="112778" marR="112778" marT="56389" marB="112778">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GB" sz="2000" cap="none" spc="0">
                          <a:solidFill>
                            <a:schemeClr val="tx1"/>
                          </a:solidFill>
                        </a:rPr>
                        <a:t>Difficulty-&gt; Commitment</a:t>
                      </a:r>
                    </a:p>
                  </a:txBody>
                  <a:tcPr marL="112778" marR="112778" marT="56389" marB="112778">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3983307221"/>
                  </a:ext>
                </a:extLst>
              </a:tr>
              <a:tr h="515022">
                <a:tc>
                  <a:txBody>
                    <a:bodyPr/>
                    <a:lstStyle/>
                    <a:p>
                      <a:r>
                        <a:rPr lang="en-GB" sz="2000" cap="none" spc="0">
                          <a:solidFill>
                            <a:schemeClr val="tx1"/>
                          </a:solidFill>
                        </a:rPr>
                        <a:t>Communication</a:t>
                      </a:r>
                    </a:p>
                  </a:txBody>
                  <a:tcPr marL="112778" marR="112778" marT="56389" marB="112778">
                    <a:lnL w="12700" cap="flat" cmpd="sng" algn="ctr">
                      <a:solidFill>
                        <a:schemeClr val="tx1"/>
                      </a:solidFill>
                      <a:prstDash val="solid"/>
                    </a:lnL>
                    <a:lnR w="12700" cmpd="sng">
                      <a:noFill/>
                      <a:prstDash val="solid"/>
                    </a:lnR>
                    <a:lnT w="12700" cmpd="sng">
                      <a:noFill/>
                      <a:prstDash val="solid"/>
                    </a:lnT>
                    <a:lnB w="12700" cmpd="sng">
                      <a:noFill/>
                      <a:prstDash val="solid"/>
                    </a:lnB>
                    <a:noFill/>
                  </a:tcPr>
                </a:tc>
                <a:tc>
                  <a:txBody>
                    <a:bodyPr/>
                    <a:lstStyle/>
                    <a:p>
                      <a:r>
                        <a:rPr lang="en-GB" sz="2000" cap="none" spc="0">
                          <a:solidFill>
                            <a:schemeClr val="tx1"/>
                          </a:solidFill>
                        </a:rPr>
                        <a:t>Confusion</a:t>
                      </a:r>
                    </a:p>
                  </a:txBody>
                  <a:tcPr marL="112778" marR="112778" marT="56389" marB="112778">
                    <a:lnL w="12700" cmpd="sng">
                      <a:noFill/>
                      <a:prstDash val="solid"/>
                    </a:lnL>
                    <a:lnR w="12700" cmpd="sng">
                      <a:noFill/>
                      <a:prstDash val="solid"/>
                    </a:lnR>
                    <a:lnT w="12700" cmpd="sng">
                      <a:noFill/>
                      <a:prstDash val="solid"/>
                    </a:lnT>
                    <a:lnB w="12700" cmpd="sng">
                      <a:noFill/>
                      <a:prstDash val="solid"/>
                    </a:lnB>
                    <a:noFill/>
                  </a:tcPr>
                </a:tc>
                <a:tc>
                  <a:txBody>
                    <a:bodyPr/>
                    <a:lstStyle/>
                    <a:p>
                      <a:r>
                        <a:rPr lang="en-GB" sz="2000" cap="none" spc="0">
                          <a:solidFill>
                            <a:schemeClr val="tx1"/>
                          </a:solidFill>
                        </a:rPr>
                        <a:t>Business style</a:t>
                      </a:r>
                    </a:p>
                  </a:txBody>
                  <a:tcPr marL="112778" marR="112778" marT="56389" marB="112778">
                    <a:lnL w="12700" cmpd="sng">
                      <a:noFill/>
                      <a:prstDash val="solid"/>
                    </a:lnL>
                    <a:lnR w="12700" cmpd="sng">
                      <a:noFill/>
                      <a:prstDash val="solid"/>
                    </a:lnR>
                    <a:lnT w="12700" cmpd="sng">
                      <a:noFill/>
                      <a:prstDash val="solid"/>
                    </a:lnT>
                    <a:lnB w="12700" cmpd="sng">
                      <a:noFill/>
                      <a:prstDash val="solid"/>
                    </a:lnB>
                    <a:noFill/>
                  </a:tcPr>
                </a:tc>
                <a:tc>
                  <a:txBody>
                    <a:bodyPr/>
                    <a:lstStyle/>
                    <a:p>
                      <a:r>
                        <a:rPr lang="en-GB" sz="2000" cap="none" spc="0">
                          <a:solidFill>
                            <a:schemeClr val="tx1"/>
                          </a:solidFill>
                        </a:rPr>
                        <a:t>Conflicts</a:t>
                      </a:r>
                    </a:p>
                  </a:txBody>
                  <a:tcPr marL="112778" marR="112778" marT="56389" marB="112778">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42126450"/>
                  </a:ext>
                </a:extLst>
              </a:tr>
              <a:tr h="515022">
                <a:tc>
                  <a:txBody>
                    <a:bodyPr/>
                    <a:lstStyle/>
                    <a:p>
                      <a:r>
                        <a:rPr lang="en-GB" sz="2000" cap="none" spc="0">
                          <a:solidFill>
                            <a:schemeClr val="tx1"/>
                          </a:solidFill>
                        </a:rPr>
                        <a:t>Favouritism</a:t>
                      </a:r>
                    </a:p>
                  </a:txBody>
                  <a:tcPr marL="112778" marR="112778" marT="56389" marB="112778">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GB" sz="2000" cap="none" spc="0">
                          <a:solidFill>
                            <a:schemeClr val="tx1"/>
                          </a:solidFill>
                        </a:rPr>
                        <a:t>Fair treatment</a:t>
                      </a:r>
                    </a:p>
                  </a:txBody>
                  <a:tcPr marL="112778" marR="112778" marT="56389" marB="112778">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GB" sz="2000" cap="none" spc="0">
                          <a:solidFill>
                            <a:schemeClr val="tx1"/>
                          </a:solidFill>
                        </a:rPr>
                        <a:t>Business politics</a:t>
                      </a:r>
                    </a:p>
                  </a:txBody>
                  <a:tcPr marL="112778" marR="112778" marT="56389" marB="112778">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GB" sz="2000" cap="none" spc="0">
                          <a:solidFill>
                            <a:schemeClr val="tx1"/>
                          </a:solidFill>
                        </a:rPr>
                        <a:t>High impact on morale</a:t>
                      </a:r>
                    </a:p>
                  </a:txBody>
                  <a:tcPr marL="112778" marR="112778" marT="56389" marB="112778">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3328481408"/>
                  </a:ext>
                </a:extLst>
              </a:tr>
              <a:tr h="515022">
                <a:tc>
                  <a:txBody>
                    <a:bodyPr/>
                    <a:lstStyle/>
                    <a:p>
                      <a:r>
                        <a:rPr lang="en-GB" sz="2000" cap="none" spc="0">
                          <a:solidFill>
                            <a:schemeClr val="tx1"/>
                          </a:solidFill>
                        </a:rPr>
                        <a:t>Recognition</a:t>
                      </a:r>
                    </a:p>
                  </a:txBody>
                  <a:tcPr marL="112778" marR="112778" marT="56389" marB="112778">
                    <a:lnL w="12700" cap="flat" cmpd="sng" algn="ctr">
                      <a:solidFill>
                        <a:schemeClr val="tx1"/>
                      </a:solidFill>
                      <a:prstDash val="solid"/>
                    </a:lnL>
                    <a:lnR w="12700" cmpd="sng">
                      <a:noFill/>
                      <a:prstDash val="solid"/>
                    </a:lnR>
                    <a:lnT w="12700" cmpd="sng">
                      <a:noFill/>
                      <a:prstDash val="solid"/>
                    </a:lnT>
                    <a:lnB w="12700" cmpd="sng">
                      <a:noFill/>
                      <a:prstDash val="solid"/>
                    </a:lnB>
                    <a:noFill/>
                  </a:tcPr>
                </a:tc>
                <a:tc>
                  <a:txBody>
                    <a:bodyPr/>
                    <a:lstStyle/>
                    <a:p>
                      <a:r>
                        <a:rPr lang="en-GB" sz="2000" cap="none" spc="0">
                          <a:solidFill>
                            <a:schemeClr val="tx1"/>
                          </a:solidFill>
                        </a:rPr>
                        <a:t>Motivation</a:t>
                      </a:r>
                    </a:p>
                  </a:txBody>
                  <a:tcPr marL="112778" marR="112778" marT="56389" marB="112778">
                    <a:lnL w="12700" cmpd="sng">
                      <a:noFill/>
                      <a:prstDash val="solid"/>
                    </a:lnL>
                    <a:lnR w="12700" cmpd="sng">
                      <a:noFill/>
                      <a:prstDash val="solid"/>
                    </a:lnR>
                    <a:lnT w="12700" cmpd="sng">
                      <a:noFill/>
                      <a:prstDash val="solid"/>
                    </a:lnT>
                    <a:lnB w="12700" cmpd="sng">
                      <a:noFill/>
                      <a:prstDash val="solid"/>
                    </a:lnB>
                    <a:noFill/>
                  </a:tcPr>
                </a:tc>
                <a:tc>
                  <a:txBody>
                    <a:bodyPr/>
                    <a:lstStyle/>
                    <a:p>
                      <a:r>
                        <a:rPr lang="en-GB" sz="2000" cap="none" spc="0">
                          <a:solidFill>
                            <a:schemeClr val="tx1"/>
                          </a:solidFill>
                        </a:rPr>
                        <a:t>Business costs</a:t>
                      </a:r>
                    </a:p>
                  </a:txBody>
                  <a:tcPr marL="112778" marR="112778" marT="56389" marB="112778">
                    <a:lnL w="12700" cmpd="sng">
                      <a:noFill/>
                      <a:prstDash val="solid"/>
                    </a:lnL>
                    <a:lnR w="12700" cmpd="sng">
                      <a:noFill/>
                      <a:prstDash val="solid"/>
                    </a:lnR>
                    <a:lnT w="12700" cmpd="sng">
                      <a:noFill/>
                      <a:prstDash val="solid"/>
                    </a:lnT>
                    <a:lnB w="12700" cmpd="sng">
                      <a:noFill/>
                      <a:prstDash val="solid"/>
                    </a:lnB>
                    <a:noFill/>
                  </a:tcPr>
                </a:tc>
                <a:tc>
                  <a:txBody>
                    <a:bodyPr/>
                    <a:lstStyle/>
                    <a:p>
                      <a:r>
                        <a:rPr lang="en-GB" sz="2000" cap="none" spc="0">
                          <a:solidFill>
                            <a:schemeClr val="tx1"/>
                          </a:solidFill>
                        </a:rPr>
                        <a:t>Greater incentives-&gt; Inputs</a:t>
                      </a:r>
                    </a:p>
                  </a:txBody>
                  <a:tcPr marL="112778" marR="112778" marT="56389" marB="112778">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97774344"/>
                  </a:ext>
                </a:extLst>
              </a:tr>
              <a:tr h="515022">
                <a:tc>
                  <a:txBody>
                    <a:bodyPr/>
                    <a:lstStyle/>
                    <a:p>
                      <a:pPr lvl="0">
                        <a:buNone/>
                      </a:pPr>
                      <a:r>
                        <a:rPr lang="en-GB" sz="2000" cap="none" spc="0">
                          <a:solidFill>
                            <a:schemeClr val="tx1"/>
                          </a:solidFill>
                        </a:rPr>
                        <a:t>Contingency Theory</a:t>
                      </a:r>
                    </a:p>
                  </a:txBody>
                  <a:tcPr marL="112778" marR="112778" marT="56389" marB="112778">
                    <a:lnL w="12700" cmpd="sng">
                      <a:noFill/>
                      <a:prstDash val="solid"/>
                    </a:lnL>
                    <a:lnR w="12700" cmpd="sng">
                      <a:noFill/>
                      <a:prstDash val="solid"/>
                    </a:lnR>
                    <a:lnT w="12700" cmpd="sng">
                      <a:noFill/>
                      <a:prstDash val="solid"/>
                    </a:lnT>
                    <a:lnB w="12700" cmpd="sng">
                      <a:noFill/>
                      <a:prstDash val="solid"/>
                    </a:lnB>
                    <a:solidFill>
                      <a:srgbClr val="FFC000"/>
                    </a:solidFill>
                  </a:tcPr>
                </a:tc>
                <a:tc>
                  <a:txBody>
                    <a:bodyPr/>
                    <a:lstStyle/>
                    <a:p>
                      <a:pPr lvl="0">
                        <a:buNone/>
                      </a:pPr>
                      <a:r>
                        <a:rPr lang="en-GB" sz="2000" cap="none" spc="0">
                          <a:solidFill>
                            <a:schemeClr val="tx1"/>
                          </a:solidFill>
                        </a:rPr>
                        <a:t>Tailored approach</a:t>
                      </a:r>
                    </a:p>
                  </a:txBody>
                  <a:tcPr marL="112778" marR="112778" marT="56389" marB="112778">
                    <a:lnL w="12700" cmpd="sng">
                      <a:noFill/>
                      <a:prstDash val="solid"/>
                    </a:lnL>
                    <a:lnR w="12700" cmpd="sng">
                      <a:noFill/>
                      <a:prstDash val="solid"/>
                    </a:lnR>
                    <a:lnT w="12700" cmpd="sng">
                      <a:noFill/>
                      <a:prstDash val="solid"/>
                    </a:lnT>
                    <a:lnB w="12700" cmpd="sng">
                      <a:noFill/>
                      <a:prstDash val="solid"/>
                    </a:lnB>
                    <a:solidFill>
                      <a:srgbClr val="FFC000"/>
                    </a:solidFill>
                  </a:tcPr>
                </a:tc>
                <a:tc>
                  <a:txBody>
                    <a:bodyPr/>
                    <a:lstStyle/>
                    <a:p>
                      <a:pPr lvl="0">
                        <a:buNone/>
                      </a:pPr>
                      <a:r>
                        <a:rPr lang="en-GB" sz="2000" cap="none" spc="0">
                          <a:solidFill>
                            <a:schemeClr val="tx1"/>
                          </a:solidFill>
                        </a:rPr>
                        <a:t>Management skill dependent</a:t>
                      </a:r>
                      <a:endParaRPr lang="en-GB" sz="2000" cap="none" spc="0" dirty="0">
                        <a:solidFill>
                          <a:schemeClr val="tx1"/>
                        </a:solidFill>
                      </a:endParaRPr>
                    </a:p>
                  </a:txBody>
                  <a:tcPr marL="112778" marR="112778" marT="56389" marB="112778">
                    <a:lnL w="12700" cmpd="sng">
                      <a:noFill/>
                      <a:prstDash val="solid"/>
                    </a:lnL>
                    <a:lnR w="12700" cmpd="sng">
                      <a:noFill/>
                      <a:prstDash val="solid"/>
                    </a:lnR>
                    <a:lnT w="12700" cmpd="sng">
                      <a:noFill/>
                      <a:prstDash val="solid"/>
                    </a:lnT>
                    <a:lnB w="12700" cmpd="sng">
                      <a:noFill/>
                      <a:prstDash val="solid"/>
                    </a:lnB>
                    <a:solidFill>
                      <a:srgbClr val="FFC000"/>
                    </a:solidFill>
                  </a:tcPr>
                </a:tc>
                <a:tc>
                  <a:txBody>
                    <a:bodyPr/>
                    <a:lstStyle/>
                    <a:p>
                      <a:pPr lvl="0">
                        <a:buNone/>
                      </a:pPr>
                      <a:r>
                        <a:rPr lang="en-GB" sz="2000" cap="none" spc="0">
                          <a:solidFill>
                            <a:schemeClr val="tx1"/>
                          </a:solidFill>
                        </a:rPr>
                        <a:t>Recognition of individualism-&gt; Improved group performance</a:t>
                      </a:r>
                    </a:p>
                  </a:txBody>
                  <a:tcPr marL="112778" marR="112778" marT="56389" marB="112778">
                    <a:lnL w="12700" cmpd="sng">
                      <a:noFill/>
                      <a:prstDash val="solid"/>
                    </a:lnL>
                    <a:lnR w="12700" cmpd="sng">
                      <a:noFill/>
                      <a:prstDash val="solid"/>
                    </a:lnR>
                    <a:lnT w="12700" cmpd="sng">
                      <a:noFill/>
                      <a:prstDash val="solid"/>
                    </a:lnT>
                    <a:lnB w="12700" cmpd="sng">
                      <a:noFill/>
                      <a:prstDash val="solid"/>
                    </a:lnB>
                    <a:solidFill>
                      <a:srgbClr val="FFC000"/>
                    </a:solidFill>
                  </a:tcPr>
                </a:tc>
                <a:extLst>
                  <a:ext uri="{0D108BD9-81ED-4DB2-BD59-A6C34878D82A}">
                    <a16:rowId xmlns:a16="http://schemas.microsoft.com/office/drawing/2014/main" val="849290503"/>
                  </a:ext>
                </a:extLst>
              </a:tr>
            </a:tbl>
          </a:graphicData>
        </a:graphic>
      </p:graphicFrame>
    </p:spTree>
    <p:extLst>
      <p:ext uri="{BB962C8B-B14F-4D97-AF65-F5344CB8AC3E}">
        <p14:creationId xmlns:p14="http://schemas.microsoft.com/office/powerpoint/2010/main" val="27340789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3" name="Rectangle 23">
            <a:extLst>
              <a:ext uri="{FF2B5EF4-FFF2-40B4-BE49-F238E27FC236}">
                <a16:creationId xmlns:a16="http://schemas.microsoft.com/office/drawing/2014/main" id="{7CA0DAA6-33B8-4A25-810D-2F4D816FB4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54297"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2311FD-5027-4889-BC1C-356F74444547}"/>
              </a:ext>
            </a:extLst>
          </p:cNvPr>
          <p:cNvSpPr>
            <a:spLocks noGrp="1"/>
          </p:cNvSpPr>
          <p:nvPr>
            <p:ph type="title"/>
          </p:nvPr>
        </p:nvSpPr>
        <p:spPr>
          <a:xfrm>
            <a:off x="651307" y="640081"/>
            <a:ext cx="3377183" cy="3681976"/>
          </a:xfrm>
          <a:noFill/>
        </p:spPr>
        <p:txBody>
          <a:bodyPr vert="horz" lIns="91440" tIns="45720" rIns="91440" bIns="45720" rtlCol="0" anchor="b">
            <a:normAutofit/>
          </a:bodyPr>
          <a:lstStyle/>
          <a:p>
            <a:r>
              <a:rPr lang="en-US" kern="1200">
                <a:solidFill>
                  <a:schemeClr val="bg1"/>
                </a:solidFill>
                <a:latin typeface="+mj-lt"/>
                <a:ea typeface="+mj-ea"/>
                <a:cs typeface="+mj-cs"/>
              </a:rPr>
              <a:t>PMI case study, work related stress</a:t>
            </a:r>
          </a:p>
        </p:txBody>
      </p:sp>
      <p:sp>
        <p:nvSpPr>
          <p:cNvPr id="3" name="Content Placeholder 2">
            <a:extLst>
              <a:ext uri="{FF2B5EF4-FFF2-40B4-BE49-F238E27FC236}">
                <a16:creationId xmlns:a16="http://schemas.microsoft.com/office/drawing/2014/main" id="{2F0E5C71-3557-4A63-8ABD-F9F1D70DCF68}"/>
              </a:ext>
            </a:extLst>
          </p:cNvPr>
          <p:cNvSpPr>
            <a:spLocks noGrp="1"/>
          </p:cNvSpPr>
          <p:nvPr>
            <p:ph sz="half" idx="2"/>
          </p:nvPr>
        </p:nvSpPr>
        <p:spPr>
          <a:xfrm>
            <a:off x="651307" y="4460487"/>
            <a:ext cx="3377184" cy="1757433"/>
          </a:xfrm>
          <a:noFill/>
        </p:spPr>
        <p:txBody>
          <a:bodyPr vert="horz" lIns="91440" tIns="45720" rIns="91440" bIns="45720" rtlCol="0">
            <a:normAutofit/>
          </a:bodyPr>
          <a:lstStyle/>
          <a:p>
            <a:pPr marL="0" indent="0">
              <a:buNone/>
            </a:pPr>
            <a:r>
              <a:rPr lang="en-US" sz="2200" kern="1200">
                <a:solidFill>
                  <a:schemeClr val="bg1"/>
                </a:solidFill>
                <a:latin typeface="+mn-lt"/>
                <a:ea typeface="+mn-ea"/>
                <a:cs typeface="+mn-cs"/>
              </a:rPr>
              <a:t>My solution related to stress at work</a:t>
            </a:r>
          </a:p>
        </p:txBody>
      </p:sp>
      <p:pic>
        <p:nvPicPr>
          <p:cNvPr id="8" name="Content Placeholder 7">
            <a:extLst>
              <a:ext uri="{FF2B5EF4-FFF2-40B4-BE49-F238E27FC236}">
                <a16:creationId xmlns:a16="http://schemas.microsoft.com/office/drawing/2014/main" id="{26B6A49B-EF89-4418-A35A-BEABD2CB9022}"/>
              </a:ext>
            </a:extLst>
          </p:cNvPr>
          <p:cNvPicPr>
            <a:picLocks noGrp="1" noChangeAspect="1"/>
          </p:cNvPicPr>
          <p:nvPr>
            <p:ph sz="half" idx="1"/>
          </p:nvPr>
        </p:nvPicPr>
        <p:blipFill>
          <a:blip r:embed="rId2"/>
          <a:stretch>
            <a:fillRect/>
          </a:stretch>
        </p:blipFill>
        <p:spPr>
          <a:xfrm>
            <a:off x="5195454" y="457200"/>
            <a:ext cx="6356465" cy="5657850"/>
          </a:xfrm>
          <a:prstGeom prst="rect">
            <a:avLst/>
          </a:prstGeom>
        </p:spPr>
      </p:pic>
    </p:spTree>
    <p:extLst>
      <p:ext uri="{BB962C8B-B14F-4D97-AF65-F5344CB8AC3E}">
        <p14:creationId xmlns:p14="http://schemas.microsoft.com/office/powerpoint/2010/main" val="22529918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F19A7A-369D-49A3-A368-48134BC9F487}"/>
              </a:ext>
            </a:extLst>
          </p:cNvPr>
          <p:cNvSpPr>
            <a:spLocks noGrp="1"/>
          </p:cNvSpPr>
          <p:nvPr>
            <p:ph type="title"/>
          </p:nvPr>
        </p:nvSpPr>
        <p:spPr>
          <a:xfrm>
            <a:off x="686834" y="1153572"/>
            <a:ext cx="3200400" cy="4461163"/>
          </a:xfrm>
        </p:spPr>
        <p:txBody>
          <a:bodyPr>
            <a:normAutofit/>
          </a:bodyPr>
          <a:lstStyle/>
          <a:p>
            <a:r>
              <a:rPr lang="en-GB" dirty="0">
                <a:solidFill>
                  <a:srgbClr val="FFFFFF"/>
                </a:solidFill>
                <a:cs typeface="Calibri Light"/>
              </a:rPr>
              <a:t>Conclusion</a:t>
            </a:r>
            <a:endParaRPr lang="en-GB"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A425149-A471-4DF7-879F-54A50B5D18E9}"/>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GB" dirty="0">
                <a:cs typeface="Calibri" panose="020F0502020204030204"/>
              </a:rPr>
              <a:t>The case study discussed presents an opportunity for improvement. All the causes identified in relation to employee dissatisfaction as well as the effects can be effectively addressed with appropriate tools and approaches based on awareness regarding the nature of the complex issue. </a:t>
            </a:r>
          </a:p>
        </p:txBody>
      </p:sp>
    </p:spTree>
    <p:extLst>
      <p:ext uri="{BB962C8B-B14F-4D97-AF65-F5344CB8AC3E}">
        <p14:creationId xmlns:p14="http://schemas.microsoft.com/office/powerpoint/2010/main" val="15663763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BEC5A-83D8-4DEC-A632-1E21B1D69FB9}"/>
              </a:ext>
            </a:extLst>
          </p:cNvPr>
          <p:cNvSpPr>
            <a:spLocks noGrp="1"/>
          </p:cNvSpPr>
          <p:nvPr>
            <p:ph type="title"/>
          </p:nvPr>
        </p:nvSpPr>
        <p:spPr>
          <a:xfrm>
            <a:off x="392502" y="48823"/>
            <a:ext cx="10515600" cy="1325563"/>
          </a:xfrm>
        </p:spPr>
        <p:txBody>
          <a:bodyPr/>
          <a:lstStyle/>
          <a:p>
            <a:r>
              <a:rPr lang="en-GB">
                <a:cs typeface="Calibri Light"/>
              </a:rPr>
              <a:t>References</a:t>
            </a:r>
            <a:endParaRPr lang="en-GB"/>
          </a:p>
        </p:txBody>
      </p:sp>
      <p:sp>
        <p:nvSpPr>
          <p:cNvPr id="3" name="Content Placeholder 2">
            <a:extLst>
              <a:ext uri="{FF2B5EF4-FFF2-40B4-BE49-F238E27FC236}">
                <a16:creationId xmlns:a16="http://schemas.microsoft.com/office/drawing/2014/main" id="{28AFC654-0881-464F-ADC9-60ECC49E34A3}"/>
              </a:ext>
            </a:extLst>
          </p:cNvPr>
          <p:cNvSpPr>
            <a:spLocks noGrp="1"/>
          </p:cNvSpPr>
          <p:nvPr>
            <p:ph idx="1"/>
          </p:nvPr>
        </p:nvSpPr>
        <p:spPr>
          <a:xfrm>
            <a:off x="162465" y="1063626"/>
            <a:ext cx="11895825" cy="5559035"/>
          </a:xfrm>
        </p:spPr>
        <p:txBody>
          <a:bodyPr vert="horz" lIns="91440" tIns="45720" rIns="91440" bIns="45720" rtlCol="0" anchor="t">
            <a:normAutofit fontScale="40000" lnSpcReduction="20000"/>
          </a:bodyPr>
          <a:lstStyle/>
          <a:p>
            <a:r>
              <a:rPr lang="en-GB" dirty="0">
                <a:ea typeface="+mn-lt"/>
                <a:cs typeface="+mn-lt"/>
              </a:rPr>
              <a:t>Appelbaum, S.H., </a:t>
            </a:r>
            <a:r>
              <a:rPr lang="en-GB" dirty="0" err="1">
                <a:ea typeface="+mn-lt"/>
                <a:cs typeface="+mn-lt"/>
              </a:rPr>
              <a:t>Iaconi</a:t>
            </a:r>
            <a:r>
              <a:rPr lang="en-GB" dirty="0">
                <a:ea typeface="+mn-lt"/>
                <a:cs typeface="+mn-lt"/>
              </a:rPr>
              <a:t>, G.D. and </a:t>
            </a:r>
            <a:r>
              <a:rPr lang="en-GB" dirty="0" err="1">
                <a:ea typeface="+mn-lt"/>
                <a:cs typeface="+mn-lt"/>
              </a:rPr>
              <a:t>Matousek</a:t>
            </a:r>
            <a:r>
              <a:rPr lang="en-GB" dirty="0">
                <a:ea typeface="+mn-lt"/>
                <a:cs typeface="+mn-lt"/>
              </a:rPr>
              <a:t>, A., 2007. Positive and negative deviant workplace </a:t>
            </a:r>
            <a:r>
              <a:rPr lang="en-GB" dirty="0" err="1">
                <a:ea typeface="+mn-lt"/>
                <a:cs typeface="+mn-lt"/>
              </a:rPr>
              <a:t>behaviors</a:t>
            </a:r>
            <a:r>
              <a:rPr lang="en-GB" dirty="0">
                <a:ea typeface="+mn-lt"/>
                <a:cs typeface="+mn-lt"/>
              </a:rPr>
              <a:t>: causes, impacts, and solutions. </a:t>
            </a:r>
            <a:r>
              <a:rPr lang="en-GB" i="1" dirty="0">
                <a:ea typeface="+mn-lt"/>
                <a:cs typeface="+mn-lt"/>
              </a:rPr>
              <a:t>Corporate Governance: The international journal of business in society</a:t>
            </a:r>
            <a:r>
              <a:rPr lang="en-GB" dirty="0">
                <a:ea typeface="+mn-lt"/>
                <a:cs typeface="+mn-lt"/>
              </a:rPr>
              <a:t>.</a:t>
            </a:r>
          </a:p>
          <a:p>
            <a:r>
              <a:rPr lang="en-GB" dirty="0" err="1">
                <a:ea typeface="+mn-lt"/>
                <a:cs typeface="+mn-lt"/>
              </a:rPr>
              <a:t>Bakotić</a:t>
            </a:r>
            <a:r>
              <a:rPr lang="en-GB" dirty="0">
                <a:ea typeface="+mn-lt"/>
                <a:cs typeface="+mn-lt"/>
              </a:rPr>
              <a:t>, D., 2016. Relationship between job satisfaction and organisational performance. </a:t>
            </a:r>
            <a:r>
              <a:rPr lang="en-GB" i="1" dirty="0">
                <a:ea typeface="+mn-lt"/>
                <a:cs typeface="+mn-lt"/>
              </a:rPr>
              <a:t>Economic research-</a:t>
            </a:r>
            <a:r>
              <a:rPr lang="en-GB" i="1" dirty="0" err="1">
                <a:ea typeface="+mn-lt"/>
                <a:cs typeface="+mn-lt"/>
              </a:rPr>
              <a:t>Ekonomska</a:t>
            </a:r>
            <a:r>
              <a:rPr lang="en-GB" i="1" dirty="0">
                <a:ea typeface="+mn-lt"/>
                <a:cs typeface="+mn-lt"/>
              </a:rPr>
              <a:t> </a:t>
            </a:r>
            <a:r>
              <a:rPr lang="en-GB" i="1" dirty="0" err="1">
                <a:ea typeface="+mn-lt"/>
                <a:cs typeface="+mn-lt"/>
              </a:rPr>
              <a:t>istraživanja</a:t>
            </a:r>
            <a:r>
              <a:rPr lang="en-GB" dirty="0">
                <a:ea typeface="+mn-lt"/>
                <a:cs typeface="+mn-lt"/>
              </a:rPr>
              <a:t>, </a:t>
            </a:r>
            <a:r>
              <a:rPr lang="en-GB" i="1" dirty="0">
                <a:ea typeface="+mn-lt"/>
                <a:cs typeface="+mn-lt"/>
              </a:rPr>
              <a:t>29</a:t>
            </a:r>
            <a:r>
              <a:rPr lang="en-GB" dirty="0">
                <a:ea typeface="+mn-lt"/>
                <a:cs typeface="+mn-lt"/>
              </a:rPr>
              <a:t>(1), pp.118-130.</a:t>
            </a:r>
          </a:p>
          <a:p>
            <a:r>
              <a:rPr lang="en-GB" dirty="0">
                <a:ea typeface="+mn-lt"/>
                <a:cs typeface="+mn-lt"/>
              </a:rPr>
              <a:t>Bernstein, S., </a:t>
            </a:r>
            <a:r>
              <a:rPr lang="en-GB" dirty="0" err="1">
                <a:ea typeface="+mn-lt"/>
                <a:cs typeface="+mn-lt"/>
              </a:rPr>
              <a:t>Lippel</a:t>
            </a:r>
            <a:r>
              <a:rPr lang="en-GB" dirty="0">
                <a:ea typeface="+mn-lt"/>
                <a:cs typeface="+mn-lt"/>
              </a:rPr>
              <a:t>, K., Tucker, E. and </a:t>
            </a:r>
            <a:r>
              <a:rPr lang="en-GB" dirty="0" err="1">
                <a:ea typeface="+mn-lt"/>
                <a:cs typeface="+mn-lt"/>
              </a:rPr>
              <a:t>Vosko</a:t>
            </a:r>
            <a:r>
              <a:rPr lang="en-GB" dirty="0">
                <a:ea typeface="+mn-lt"/>
                <a:cs typeface="+mn-lt"/>
              </a:rPr>
              <a:t>, L., 2006. Precarious employment and the law’s flaws: Identifying regulatory failure and securing effective protection for workers. </a:t>
            </a:r>
            <a:r>
              <a:rPr lang="en-GB" i="1" dirty="0">
                <a:ea typeface="+mn-lt"/>
                <a:cs typeface="+mn-lt"/>
              </a:rPr>
              <a:t>Precarious employment: Understanding labour market insecurity in Canada</a:t>
            </a:r>
            <a:r>
              <a:rPr lang="en-GB" dirty="0">
                <a:ea typeface="+mn-lt"/>
                <a:cs typeface="+mn-lt"/>
              </a:rPr>
              <a:t>, pp.203-220.</a:t>
            </a:r>
          </a:p>
          <a:p>
            <a:r>
              <a:rPr lang="en-GB" dirty="0" err="1">
                <a:ea typeface="+mn-lt"/>
                <a:cs typeface="+mn-lt"/>
              </a:rPr>
              <a:t>Bhui</a:t>
            </a:r>
            <a:r>
              <a:rPr lang="en-GB" dirty="0">
                <a:ea typeface="+mn-lt"/>
                <a:cs typeface="+mn-lt"/>
              </a:rPr>
              <a:t>, K., </a:t>
            </a:r>
            <a:r>
              <a:rPr lang="en-GB" dirty="0" err="1">
                <a:ea typeface="+mn-lt"/>
                <a:cs typeface="+mn-lt"/>
              </a:rPr>
              <a:t>Dinos</a:t>
            </a:r>
            <a:r>
              <a:rPr lang="en-GB" dirty="0">
                <a:ea typeface="+mn-lt"/>
                <a:cs typeface="+mn-lt"/>
              </a:rPr>
              <a:t>, S., Galant-</a:t>
            </a:r>
            <a:r>
              <a:rPr lang="en-GB" dirty="0" err="1">
                <a:ea typeface="+mn-lt"/>
                <a:cs typeface="+mn-lt"/>
              </a:rPr>
              <a:t>Miecznikowska</a:t>
            </a:r>
            <a:r>
              <a:rPr lang="en-GB" dirty="0">
                <a:ea typeface="+mn-lt"/>
                <a:cs typeface="+mn-lt"/>
              </a:rPr>
              <a:t>, M., de </a:t>
            </a:r>
            <a:r>
              <a:rPr lang="en-GB" dirty="0" err="1">
                <a:ea typeface="+mn-lt"/>
                <a:cs typeface="+mn-lt"/>
              </a:rPr>
              <a:t>Jongh</a:t>
            </a:r>
            <a:r>
              <a:rPr lang="en-GB" dirty="0">
                <a:ea typeface="+mn-lt"/>
                <a:cs typeface="+mn-lt"/>
              </a:rPr>
              <a:t>, B. and </a:t>
            </a:r>
            <a:r>
              <a:rPr lang="en-GB" dirty="0" err="1">
                <a:ea typeface="+mn-lt"/>
                <a:cs typeface="+mn-lt"/>
              </a:rPr>
              <a:t>Stansfeld</a:t>
            </a:r>
            <a:r>
              <a:rPr lang="en-GB" dirty="0">
                <a:ea typeface="+mn-lt"/>
                <a:cs typeface="+mn-lt"/>
              </a:rPr>
              <a:t>, S., 2016. Perceptions of work stress causes and effective interventions in employees working in public, private and non-governmental organisations: a qualitative study. </a:t>
            </a:r>
            <a:r>
              <a:rPr lang="en-GB" i="1" dirty="0" err="1">
                <a:ea typeface="+mn-lt"/>
                <a:cs typeface="+mn-lt"/>
              </a:rPr>
              <a:t>BJPsych</a:t>
            </a:r>
            <a:r>
              <a:rPr lang="en-GB" i="1" dirty="0">
                <a:ea typeface="+mn-lt"/>
                <a:cs typeface="+mn-lt"/>
              </a:rPr>
              <a:t> bulletin</a:t>
            </a:r>
            <a:r>
              <a:rPr lang="en-GB" dirty="0">
                <a:ea typeface="+mn-lt"/>
                <a:cs typeface="+mn-lt"/>
              </a:rPr>
              <a:t>, </a:t>
            </a:r>
            <a:r>
              <a:rPr lang="en-GB" i="1" dirty="0">
                <a:ea typeface="+mn-lt"/>
                <a:cs typeface="+mn-lt"/>
              </a:rPr>
              <a:t>40</a:t>
            </a:r>
            <a:r>
              <a:rPr lang="en-GB" dirty="0">
                <a:ea typeface="+mn-lt"/>
                <a:cs typeface="+mn-lt"/>
              </a:rPr>
              <a:t>(6), pp.318-325.</a:t>
            </a:r>
          </a:p>
          <a:p>
            <a:r>
              <a:rPr lang="en-GB" dirty="0">
                <a:ea typeface="+mn-lt"/>
                <a:cs typeface="+mn-lt"/>
              </a:rPr>
              <a:t>Boles, J.S., Johnston, M.W. and Hair Jr, J.F., 1997. Role stress, work-family conflict and emotional exhaustion: Inter-relationships and effects on some work-related consequences. </a:t>
            </a:r>
            <a:r>
              <a:rPr lang="en-GB" i="1" dirty="0">
                <a:ea typeface="+mn-lt"/>
                <a:cs typeface="+mn-lt"/>
              </a:rPr>
              <a:t>Journal of Personal Selling &amp; Sales Management</a:t>
            </a:r>
            <a:r>
              <a:rPr lang="en-GB" dirty="0">
                <a:ea typeface="+mn-lt"/>
                <a:cs typeface="+mn-lt"/>
              </a:rPr>
              <a:t>, </a:t>
            </a:r>
            <a:r>
              <a:rPr lang="en-GB" i="1" dirty="0">
                <a:ea typeface="+mn-lt"/>
                <a:cs typeface="+mn-lt"/>
              </a:rPr>
              <a:t>17</a:t>
            </a:r>
            <a:r>
              <a:rPr lang="en-GB" dirty="0">
                <a:ea typeface="+mn-lt"/>
                <a:cs typeface="+mn-lt"/>
              </a:rPr>
              <a:t>(1), pp.17-28.</a:t>
            </a:r>
          </a:p>
          <a:p>
            <a:r>
              <a:rPr lang="en-GB" dirty="0">
                <a:ea typeface="+mn-lt"/>
                <a:cs typeface="+mn-lt"/>
              </a:rPr>
              <a:t>Donaldson, L., 2001. </a:t>
            </a:r>
            <a:r>
              <a:rPr lang="en-GB" i="1" dirty="0">
                <a:ea typeface="+mn-lt"/>
                <a:cs typeface="+mn-lt"/>
              </a:rPr>
              <a:t>The contingency theory of organizations</a:t>
            </a:r>
            <a:r>
              <a:rPr lang="en-GB" dirty="0">
                <a:ea typeface="+mn-lt"/>
                <a:cs typeface="+mn-lt"/>
              </a:rPr>
              <a:t>. Sage.</a:t>
            </a:r>
          </a:p>
          <a:p>
            <a:r>
              <a:rPr lang="en-GB" dirty="0">
                <a:ea typeface="+mn-lt"/>
                <a:cs typeface="+mn-lt"/>
              </a:rPr>
              <a:t>Hornung, S., Rousseau, D.M. and Glaser, J., 2008. Creating flexible work arrangements through idiosyncratic deals. </a:t>
            </a:r>
            <a:r>
              <a:rPr lang="en-GB" i="1" dirty="0">
                <a:ea typeface="+mn-lt"/>
                <a:cs typeface="+mn-lt"/>
              </a:rPr>
              <a:t>Journal of applied psychology</a:t>
            </a:r>
            <a:r>
              <a:rPr lang="en-GB" dirty="0">
                <a:ea typeface="+mn-lt"/>
                <a:cs typeface="+mn-lt"/>
              </a:rPr>
              <a:t>, </a:t>
            </a:r>
            <a:r>
              <a:rPr lang="en-GB" i="1" dirty="0">
                <a:ea typeface="+mn-lt"/>
                <a:cs typeface="+mn-lt"/>
              </a:rPr>
              <a:t>93</a:t>
            </a:r>
            <a:r>
              <a:rPr lang="en-GB" dirty="0">
                <a:ea typeface="+mn-lt"/>
                <a:cs typeface="+mn-lt"/>
              </a:rPr>
              <a:t>(3), p.655.</a:t>
            </a:r>
          </a:p>
          <a:p>
            <a:r>
              <a:rPr lang="en-GB" dirty="0" err="1">
                <a:ea typeface="+mn-lt"/>
                <a:cs typeface="+mn-lt"/>
              </a:rPr>
              <a:t>Hoppock</a:t>
            </a:r>
            <a:r>
              <a:rPr lang="en-GB" dirty="0">
                <a:ea typeface="+mn-lt"/>
                <a:cs typeface="+mn-lt"/>
              </a:rPr>
              <a:t>, R., 1935. Job satisfaction.</a:t>
            </a:r>
          </a:p>
          <a:p>
            <a:r>
              <a:rPr lang="en-GB" dirty="0">
                <a:ea typeface="+mn-lt"/>
                <a:cs typeface="+mn-lt"/>
              </a:rPr>
              <a:t>Kelly, J.R. and Loving, T.J., 2004. Time pressure and group performance: Exploring underlying processes in the attentional focus model. </a:t>
            </a:r>
            <a:r>
              <a:rPr lang="en-GB" i="1" dirty="0">
                <a:ea typeface="+mn-lt"/>
                <a:cs typeface="+mn-lt"/>
              </a:rPr>
              <a:t>Journal of experimental social psychology</a:t>
            </a:r>
            <a:r>
              <a:rPr lang="en-GB" dirty="0">
                <a:ea typeface="+mn-lt"/>
                <a:cs typeface="+mn-lt"/>
              </a:rPr>
              <a:t>, </a:t>
            </a:r>
            <a:r>
              <a:rPr lang="en-GB" i="1" dirty="0">
                <a:ea typeface="+mn-lt"/>
                <a:cs typeface="+mn-lt"/>
              </a:rPr>
              <a:t>40</a:t>
            </a:r>
            <a:r>
              <a:rPr lang="en-GB" dirty="0">
                <a:ea typeface="+mn-lt"/>
                <a:cs typeface="+mn-lt"/>
              </a:rPr>
              <a:t>(2), pp.185-198.</a:t>
            </a:r>
          </a:p>
          <a:p>
            <a:r>
              <a:rPr lang="en-GB" dirty="0">
                <a:ea typeface="+mn-lt"/>
                <a:cs typeface="+mn-lt"/>
              </a:rPr>
              <a:t>Kohler, T.C., 1993. Individualism and Communitarianism at Work. </a:t>
            </a:r>
            <a:r>
              <a:rPr lang="en-GB" i="1" dirty="0">
                <a:ea typeface="+mn-lt"/>
                <a:cs typeface="+mn-lt"/>
              </a:rPr>
              <a:t>BYU L. Rev.</a:t>
            </a:r>
            <a:r>
              <a:rPr lang="en-GB" dirty="0">
                <a:ea typeface="+mn-lt"/>
                <a:cs typeface="+mn-lt"/>
              </a:rPr>
              <a:t>, p.727.</a:t>
            </a:r>
          </a:p>
          <a:p>
            <a:r>
              <a:rPr lang="en-GB" dirty="0">
                <a:ea typeface="+mn-lt"/>
                <a:cs typeface="+mn-lt"/>
              </a:rPr>
              <a:t>Linz, S. and </a:t>
            </a:r>
            <a:r>
              <a:rPr lang="en-GB" dirty="0" err="1">
                <a:ea typeface="+mn-lt"/>
                <a:cs typeface="+mn-lt"/>
              </a:rPr>
              <a:t>Semykina</a:t>
            </a:r>
            <a:r>
              <a:rPr lang="en-GB" dirty="0">
                <a:ea typeface="+mn-lt"/>
                <a:cs typeface="+mn-lt"/>
              </a:rPr>
              <a:t>, A., 2013. Job satisfaction, expectations, and gender: Beyond the European Union. </a:t>
            </a:r>
            <a:r>
              <a:rPr lang="en-GB" i="1" dirty="0">
                <a:ea typeface="+mn-lt"/>
                <a:cs typeface="+mn-lt"/>
              </a:rPr>
              <a:t>International Journal of Manpower</a:t>
            </a:r>
            <a:r>
              <a:rPr lang="en-GB" dirty="0">
                <a:ea typeface="+mn-lt"/>
                <a:cs typeface="+mn-lt"/>
              </a:rPr>
              <a:t>.</a:t>
            </a:r>
          </a:p>
          <a:p>
            <a:r>
              <a:rPr lang="en-GB" dirty="0"/>
              <a:t>Obiekwe, O. and Eke, N.U., 2019. Impact of employee grievance management on organizational performance. </a:t>
            </a:r>
            <a:r>
              <a:rPr lang="en-GB" i="1" dirty="0"/>
              <a:t>International Journal of Economics and</a:t>
            </a:r>
            <a:r>
              <a:rPr lang="en-GB" dirty="0"/>
              <a:t>.</a:t>
            </a:r>
            <a:endParaRPr lang="en-GB" dirty="0">
              <a:ea typeface="+mn-lt"/>
              <a:cs typeface="+mn-lt"/>
            </a:endParaRPr>
          </a:p>
          <a:p>
            <a:r>
              <a:rPr lang="en-GB" dirty="0">
                <a:ea typeface="+mn-lt"/>
                <a:cs typeface="+mn-lt"/>
              </a:rPr>
              <a:t>Pieterse, J.N., 1996. Globalisation and culture: Three paradigms. </a:t>
            </a:r>
            <a:r>
              <a:rPr lang="en-GB" i="1" dirty="0">
                <a:ea typeface="+mn-lt"/>
                <a:cs typeface="+mn-lt"/>
              </a:rPr>
              <a:t>Economic and political weekly</a:t>
            </a:r>
            <a:r>
              <a:rPr lang="en-GB" dirty="0">
                <a:ea typeface="+mn-lt"/>
                <a:cs typeface="+mn-lt"/>
              </a:rPr>
              <a:t>, pp.1389-1393.</a:t>
            </a:r>
          </a:p>
          <a:p>
            <a:r>
              <a:rPr lang="en-GB" dirty="0" err="1">
                <a:ea typeface="+mn-lt"/>
                <a:cs typeface="+mn-lt"/>
              </a:rPr>
              <a:t>Pouliakas</a:t>
            </a:r>
            <a:r>
              <a:rPr lang="en-GB" dirty="0">
                <a:ea typeface="+mn-lt"/>
                <a:cs typeface="+mn-lt"/>
              </a:rPr>
              <a:t>, K., 2017. The great divide: digitalisation and digital skill gaps in the EU workforce.</a:t>
            </a:r>
          </a:p>
          <a:p>
            <a:r>
              <a:rPr lang="en-GB" dirty="0">
                <a:ea typeface="+mn-lt"/>
                <a:cs typeface="+mn-lt"/>
              </a:rPr>
              <a:t>Rothwell, W.J. and </a:t>
            </a:r>
            <a:r>
              <a:rPr lang="en-GB" dirty="0" err="1">
                <a:ea typeface="+mn-lt"/>
                <a:cs typeface="+mn-lt"/>
              </a:rPr>
              <a:t>Kazanas</a:t>
            </a:r>
            <a:r>
              <a:rPr lang="en-GB" dirty="0">
                <a:ea typeface="+mn-lt"/>
                <a:cs typeface="+mn-lt"/>
              </a:rPr>
              <a:t>, H.C., 2003. </a:t>
            </a:r>
            <a:r>
              <a:rPr lang="en-GB" i="1" dirty="0">
                <a:ea typeface="+mn-lt"/>
                <a:cs typeface="+mn-lt"/>
              </a:rPr>
              <a:t>The strategic development of talent</a:t>
            </a:r>
            <a:r>
              <a:rPr lang="en-GB" dirty="0">
                <a:ea typeface="+mn-lt"/>
                <a:cs typeface="+mn-lt"/>
              </a:rPr>
              <a:t>. Human Resource Development.</a:t>
            </a:r>
          </a:p>
          <a:p>
            <a:r>
              <a:rPr lang="en-GB" dirty="0">
                <a:ea typeface="+mn-lt"/>
                <a:cs typeface="+mn-lt"/>
              </a:rPr>
              <a:t>Scarpello, V. and Campbell, J.P., 1983. Job satisfaction: Are all the parts there?. </a:t>
            </a:r>
            <a:r>
              <a:rPr lang="en-GB" i="1" dirty="0">
                <a:ea typeface="+mn-lt"/>
                <a:cs typeface="+mn-lt"/>
              </a:rPr>
              <a:t>Personnel psychology</a:t>
            </a:r>
            <a:r>
              <a:rPr lang="en-GB" dirty="0">
                <a:ea typeface="+mn-lt"/>
                <a:cs typeface="+mn-lt"/>
              </a:rPr>
              <a:t>, </a:t>
            </a:r>
            <a:r>
              <a:rPr lang="en-GB" i="1" dirty="0">
                <a:ea typeface="+mn-lt"/>
                <a:cs typeface="+mn-lt"/>
              </a:rPr>
              <a:t>36</a:t>
            </a:r>
            <a:r>
              <a:rPr lang="en-GB" dirty="0">
                <a:ea typeface="+mn-lt"/>
                <a:cs typeface="+mn-lt"/>
              </a:rPr>
              <a:t>(3), pp.577-600.</a:t>
            </a:r>
          </a:p>
          <a:p>
            <a:r>
              <a:rPr lang="en-GB" dirty="0" err="1">
                <a:ea typeface="+mn-lt"/>
                <a:cs typeface="+mn-lt"/>
              </a:rPr>
              <a:t>Siems</a:t>
            </a:r>
            <a:r>
              <a:rPr lang="en-GB" dirty="0">
                <a:ea typeface="+mn-lt"/>
                <a:cs typeface="+mn-lt"/>
              </a:rPr>
              <a:t>, M., 2009. Shareholder, Creditor and Worker Protection: Time Series Evidence about the Differences between French, German, Indian, UK and US law. </a:t>
            </a:r>
            <a:r>
              <a:rPr lang="en-GB" i="1" dirty="0">
                <a:ea typeface="+mn-lt"/>
                <a:cs typeface="+mn-lt"/>
              </a:rPr>
              <a:t>Centre for Business Research, University of Cambridge, Working Paper</a:t>
            </a:r>
            <a:r>
              <a:rPr lang="en-GB" dirty="0">
                <a:ea typeface="+mn-lt"/>
                <a:cs typeface="+mn-lt"/>
              </a:rPr>
              <a:t>, (381).</a:t>
            </a:r>
          </a:p>
          <a:p>
            <a:r>
              <a:rPr lang="en-GB" dirty="0">
                <a:ea typeface="+mn-lt"/>
                <a:cs typeface="+mn-lt"/>
              </a:rPr>
              <a:t>Singer, P.W., 2009. Tactical generals: leaders, technology, and the perils of battlefield micromanagement. </a:t>
            </a:r>
            <a:r>
              <a:rPr lang="en-GB" i="1" dirty="0">
                <a:ea typeface="+mn-lt"/>
                <a:cs typeface="+mn-lt"/>
              </a:rPr>
              <a:t>Air &amp; Space Power Journal</a:t>
            </a:r>
            <a:r>
              <a:rPr lang="en-GB" dirty="0">
                <a:ea typeface="+mn-lt"/>
                <a:cs typeface="+mn-lt"/>
              </a:rPr>
              <a:t>, </a:t>
            </a:r>
            <a:r>
              <a:rPr lang="en-GB" i="1" dirty="0">
                <a:ea typeface="+mn-lt"/>
                <a:cs typeface="+mn-lt"/>
              </a:rPr>
              <a:t>23</a:t>
            </a:r>
            <a:r>
              <a:rPr lang="en-GB" dirty="0">
                <a:ea typeface="+mn-lt"/>
                <a:cs typeface="+mn-lt"/>
              </a:rPr>
              <a:t>(2), p.78.</a:t>
            </a:r>
          </a:p>
        </p:txBody>
      </p:sp>
    </p:spTree>
    <p:extLst>
      <p:ext uri="{BB962C8B-B14F-4D97-AF65-F5344CB8AC3E}">
        <p14:creationId xmlns:p14="http://schemas.microsoft.com/office/powerpoint/2010/main" val="323716143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BB3A9A05067164AAED305EB266CE5FF" ma:contentTypeVersion="7" ma:contentTypeDescription="Create a new document." ma:contentTypeScope="" ma:versionID="b297bd2ef8b27efaebd0ca7ca1472f80">
  <xsd:schema xmlns:xsd="http://www.w3.org/2001/XMLSchema" xmlns:xs="http://www.w3.org/2001/XMLSchema" xmlns:p="http://schemas.microsoft.com/office/2006/metadata/properties" xmlns:ns3="6b5bd684-8631-4d35-bdcf-c9e38c7d488d" xmlns:ns4="37708af0-49d6-4626-adf7-ee8f7f4cc1b8" targetNamespace="http://schemas.microsoft.com/office/2006/metadata/properties" ma:root="true" ma:fieldsID="76a618a52bc8f71bd15270dc24bb204b" ns3:_="" ns4:_="">
    <xsd:import namespace="6b5bd684-8631-4d35-bdcf-c9e38c7d488d"/>
    <xsd:import namespace="37708af0-49d6-4626-adf7-ee8f7f4cc1b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b5bd684-8631-4d35-bdcf-c9e38c7d48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7708af0-49d6-4626-adf7-ee8f7f4cc1b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60AD828A-43A2-4F23-B3B5-C5087138A3A7}">
  <ds:schemaRefs>
    <ds:schemaRef ds:uri="http://schemas.microsoft.com/sharepoint/v3/contenttype/forms"/>
  </ds:schemaRefs>
</ds:datastoreItem>
</file>

<file path=customXml/itemProps2.xml><?xml version="1.0" encoding="utf-8"?>
<ds:datastoreItem xmlns:ds="http://schemas.openxmlformats.org/officeDocument/2006/customXml" ds:itemID="{C84EAE1E-7A00-4A36-B999-8DDFF074E38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b5bd684-8631-4d35-bdcf-c9e38c7d488d"/>
    <ds:schemaRef ds:uri="37708af0-49d6-4626-adf7-ee8f7f4cc1b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6ADB635-C7CE-4814-BADD-1EBD6944D205}">
  <ds:schemaRefs>
    <ds:schemaRef ds:uri="http://schemas.microsoft.com/office/2006/metadata/properties"/>
    <ds:schemaRef ds:uri="37708af0-49d6-4626-adf7-ee8f7f4cc1b8"/>
    <ds:schemaRef ds:uri="6b5bd684-8631-4d35-bdcf-c9e38c7d488d"/>
    <ds:schemaRef ds:uri="http://schemas.microsoft.com/office/2006/documentManagement/types"/>
    <ds:schemaRef ds:uri="http://purl.org/dc/elements/1.1/"/>
    <ds:schemaRef ds:uri="http://schemas.microsoft.com/office/infopath/2007/PartnerControls"/>
    <ds:schemaRef ds:uri="http://schemas.openxmlformats.org/package/2006/metadata/core-properties"/>
    <ds:schemaRef ds:uri="http://purl.org/dc/term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office theme</Template>
  <TotalTime>99</TotalTime>
  <Words>2824</Words>
  <Application>Microsoft Office PowerPoint</Application>
  <PresentationFormat>Widescreen</PresentationFormat>
  <Paragraphs>126</Paragraphs>
  <Slides>10</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Aurelia Campanu Student Number:2028199 Module Title: BMSW 4004 Problem Solving and Decision Making</vt:lpstr>
      <vt:lpstr>Problem Solving and Decision Making</vt:lpstr>
      <vt:lpstr>Introduction</vt:lpstr>
      <vt:lpstr>PESTLE Analysis</vt:lpstr>
      <vt:lpstr>Nature and Impact of the Problem</vt:lpstr>
      <vt:lpstr>Cause and Effect Analysis</vt:lpstr>
      <vt:lpstr>Solutions</vt:lpstr>
      <vt:lpstr>PMI case study, work related stress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dc:title>
  <dc:creator/>
  <cp:lastModifiedBy>Aurelia Campanu (2028199)</cp:lastModifiedBy>
  <cp:revision>702</cp:revision>
  <dcterms:created xsi:type="dcterms:W3CDTF">2021-10-31T19:08:41Z</dcterms:created>
  <dcterms:modified xsi:type="dcterms:W3CDTF">2021-11-08T10:15:26Z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0x0101008BB3A9A05067164AAED305EB266CE5FF</vt:lpwstr>
  </property>
</Properties>
</file>