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4"/>
  </p:notesMasterIdLst>
  <p:sldIdLst>
    <p:sldId id="256" r:id="rId5"/>
    <p:sldId id="257" r:id="rId6"/>
    <p:sldId id="258" r:id="rId7"/>
    <p:sldId id="259" r:id="rId8"/>
    <p:sldId id="260" r:id="rId9"/>
    <p:sldId id="261" r:id="rId10"/>
    <p:sldId id="262" r:id="rId11"/>
    <p:sldId id="263" r:id="rId12"/>
    <p:sldId id="276" r:id="rId13"/>
    <p:sldId id="277" r:id="rId14"/>
    <p:sldId id="278" r:id="rId15"/>
    <p:sldId id="340" r:id="rId16"/>
    <p:sldId id="355" r:id="rId17"/>
    <p:sldId id="264" r:id="rId18"/>
    <p:sldId id="265" r:id="rId19"/>
    <p:sldId id="266" r:id="rId20"/>
    <p:sldId id="267" r:id="rId21"/>
    <p:sldId id="338" r:id="rId22"/>
    <p:sldId id="268" r:id="rId23"/>
    <p:sldId id="312" r:id="rId24"/>
    <p:sldId id="339" r:id="rId25"/>
    <p:sldId id="269" r:id="rId26"/>
    <p:sldId id="270" r:id="rId27"/>
    <p:sldId id="345" r:id="rId28"/>
    <p:sldId id="341" r:id="rId29"/>
    <p:sldId id="342" r:id="rId30"/>
    <p:sldId id="343" r:id="rId31"/>
    <p:sldId id="347" r:id="rId32"/>
    <p:sldId id="349" r:id="rId33"/>
    <p:sldId id="350" r:id="rId34"/>
    <p:sldId id="351" r:id="rId35"/>
    <p:sldId id="275" r:id="rId36"/>
    <p:sldId id="353" r:id="rId37"/>
    <p:sldId id="356" r:id="rId38"/>
    <p:sldId id="354" r:id="rId39"/>
    <p:sldId id="357" r:id="rId40"/>
    <p:sldId id="271" r:id="rId41"/>
    <p:sldId id="274" r:id="rId42"/>
    <p:sldId id="34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75F93-084C-4767-BB08-8C5A48664A96}" v="2" dt="2025-02-22T18:08:43.5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660"/>
  </p:normalViewPr>
  <p:slideViewPr>
    <p:cSldViewPr snapToGrid="0">
      <p:cViewPr>
        <p:scale>
          <a:sx n="85" d="100"/>
          <a:sy n="85" d="100"/>
        </p:scale>
        <p:origin x="84" y="42"/>
      </p:cViewPr>
      <p:guideLst/>
    </p:cSldViewPr>
  </p:slideViewPr>
  <p:notesTextViewPr>
    <p:cViewPr>
      <p:scale>
        <a:sx n="1" d="1"/>
        <a:sy n="1" d="1"/>
      </p:scale>
      <p:origin x="0" y="0"/>
    </p:cViewPr>
  </p:notesTextViewPr>
  <p:sorterViewPr>
    <p:cViewPr>
      <p:scale>
        <a:sx n="100" d="100"/>
        <a:sy n="100" d="100"/>
      </p:scale>
      <p:origin x="0" y="-4527"/>
    </p:cViewPr>
  </p:sorterViewPr>
  <p:notesViewPr>
    <p:cSldViewPr snapToGrid="0">
      <p:cViewPr varScale="1">
        <p:scale>
          <a:sx n="68" d="100"/>
          <a:sy n="68" d="100"/>
        </p:scale>
        <p:origin x="2592"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65B75F93-084C-4767-BB08-8C5A48664A96}"/>
    <pc:docChg chg="addSld modSld">
      <pc:chgData name="Cerys Davies" userId="61e71dc1-9594-4277-b52b-4420989f68ee" providerId="ADAL" clId="{65B75F93-084C-4767-BB08-8C5A48664A96}" dt="2025-02-22T18:29:18.522" v="4" actId="13926"/>
      <pc:docMkLst>
        <pc:docMk/>
      </pc:docMkLst>
      <pc:sldChg chg="modSp add mod">
        <pc:chgData name="Cerys Davies" userId="61e71dc1-9594-4277-b52b-4420989f68ee" providerId="ADAL" clId="{65B75F93-084C-4767-BB08-8C5A48664A96}" dt="2025-02-22T18:08:37.294" v="1" actId="13926"/>
        <pc:sldMkLst>
          <pc:docMk/>
          <pc:sldMk cId="3945576770" sldId="356"/>
        </pc:sldMkLst>
        <pc:spChg chg="mod">
          <ac:chgData name="Cerys Davies" userId="61e71dc1-9594-4277-b52b-4420989f68ee" providerId="ADAL" clId="{65B75F93-084C-4767-BB08-8C5A48664A96}" dt="2025-02-22T18:08:37.294" v="1" actId="13926"/>
          <ac:spMkLst>
            <pc:docMk/>
            <pc:sldMk cId="3945576770" sldId="356"/>
            <ac:spMk id="3" creationId="{F843943C-E4A4-2AA4-0643-BA6CD0BCFF94}"/>
          </ac:spMkLst>
        </pc:spChg>
      </pc:sldChg>
      <pc:sldChg chg="modSp add mod">
        <pc:chgData name="Cerys Davies" userId="61e71dc1-9594-4277-b52b-4420989f68ee" providerId="ADAL" clId="{65B75F93-084C-4767-BB08-8C5A48664A96}" dt="2025-02-22T18:29:18.522" v="4" actId="13926"/>
        <pc:sldMkLst>
          <pc:docMk/>
          <pc:sldMk cId="4262269094" sldId="357"/>
        </pc:sldMkLst>
        <pc:spChg chg="mod">
          <ac:chgData name="Cerys Davies" userId="61e71dc1-9594-4277-b52b-4420989f68ee" providerId="ADAL" clId="{65B75F93-084C-4767-BB08-8C5A48664A96}" dt="2025-02-22T18:29:18.522" v="4" actId="13926"/>
          <ac:spMkLst>
            <pc:docMk/>
            <pc:sldMk cId="4262269094" sldId="357"/>
            <ac:spMk id="3" creationId="{AD411C3F-574D-E66B-E3EE-28CABC1D984D}"/>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207E4D-7C30-4E2D-A813-30832836E3D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1B7A2D8-B49D-40DB-AC82-C6CF9B2E59C4}">
      <dgm:prSet/>
      <dgm:spPr/>
      <dgm:t>
        <a:bodyPr/>
        <a:lstStyle/>
        <a:p>
          <a:r>
            <a:rPr lang="en-GB" dirty="0"/>
            <a:t>Developed in the 15</a:t>
          </a:r>
          <a:r>
            <a:rPr lang="en-GB" baseline="30000" dirty="0"/>
            <a:t>th</a:t>
          </a:r>
          <a:r>
            <a:rPr lang="en-GB" dirty="0"/>
            <a:t> Century by Venetian traders and is used by business of all types, not just law firms</a:t>
          </a:r>
          <a:endParaRPr lang="en-US" dirty="0"/>
        </a:p>
      </dgm:t>
    </dgm:pt>
    <dgm:pt modelId="{4C1CEC17-51A9-44F0-AE13-2467135E77A9}" type="parTrans" cxnId="{4A01B6FA-4E83-4C3B-9691-8ADBAA6C693D}">
      <dgm:prSet/>
      <dgm:spPr/>
      <dgm:t>
        <a:bodyPr/>
        <a:lstStyle/>
        <a:p>
          <a:endParaRPr lang="en-US"/>
        </a:p>
      </dgm:t>
    </dgm:pt>
    <dgm:pt modelId="{2ECA64DA-19FD-4BC3-B270-451BF0798906}" type="sibTrans" cxnId="{4A01B6FA-4E83-4C3B-9691-8ADBAA6C693D}">
      <dgm:prSet/>
      <dgm:spPr/>
      <dgm:t>
        <a:bodyPr/>
        <a:lstStyle/>
        <a:p>
          <a:endParaRPr lang="en-US"/>
        </a:p>
      </dgm:t>
    </dgm:pt>
    <dgm:pt modelId="{62243154-D32C-4D7F-93B5-FB0A6982B7B7}">
      <dgm:prSet/>
      <dgm:spPr/>
      <dgm:t>
        <a:bodyPr/>
        <a:lstStyle/>
        <a:p>
          <a:r>
            <a:rPr lang="en-GB" dirty="0"/>
            <a:t>Principles  It is based on the fact that every financial transaction has two aspects to it and both aspects need to be recorded. </a:t>
          </a:r>
          <a:endParaRPr lang="en-US" dirty="0"/>
        </a:p>
      </dgm:t>
    </dgm:pt>
    <dgm:pt modelId="{57285986-9C85-4D8D-85B3-550A1D53EB7B}" type="parTrans" cxnId="{356E3174-215B-4983-A445-78E5B595D84F}">
      <dgm:prSet/>
      <dgm:spPr/>
      <dgm:t>
        <a:bodyPr/>
        <a:lstStyle/>
        <a:p>
          <a:endParaRPr lang="en-US"/>
        </a:p>
      </dgm:t>
    </dgm:pt>
    <dgm:pt modelId="{D8BEF7AA-5CB1-4628-BFC5-8399299B0444}" type="sibTrans" cxnId="{356E3174-215B-4983-A445-78E5B595D84F}">
      <dgm:prSet/>
      <dgm:spPr/>
      <dgm:t>
        <a:bodyPr/>
        <a:lstStyle/>
        <a:p>
          <a:endParaRPr lang="en-US"/>
        </a:p>
      </dgm:t>
    </dgm:pt>
    <dgm:pt modelId="{7E8DA5D5-50FC-41BD-BA28-96E0AFD092FA}" type="pres">
      <dgm:prSet presAssocID="{17207E4D-7C30-4E2D-A813-30832836E3D8}" presName="outerComposite" presStyleCnt="0">
        <dgm:presLayoutVars>
          <dgm:chMax val="5"/>
          <dgm:dir/>
          <dgm:resizeHandles val="exact"/>
        </dgm:presLayoutVars>
      </dgm:prSet>
      <dgm:spPr/>
    </dgm:pt>
    <dgm:pt modelId="{B731EE6D-BE87-4AD1-8221-E2BC0EF3DA53}" type="pres">
      <dgm:prSet presAssocID="{17207E4D-7C30-4E2D-A813-30832836E3D8}" presName="dummyMaxCanvas" presStyleCnt="0">
        <dgm:presLayoutVars/>
      </dgm:prSet>
      <dgm:spPr/>
    </dgm:pt>
    <dgm:pt modelId="{0E1614D8-E5F9-4A6C-9333-33E7216A735A}" type="pres">
      <dgm:prSet presAssocID="{17207E4D-7C30-4E2D-A813-30832836E3D8}" presName="TwoNodes_1" presStyleLbl="node1" presStyleIdx="0" presStyleCnt="2">
        <dgm:presLayoutVars>
          <dgm:bulletEnabled val="1"/>
        </dgm:presLayoutVars>
      </dgm:prSet>
      <dgm:spPr/>
    </dgm:pt>
    <dgm:pt modelId="{0F07BDF3-0272-454E-AF2C-7FEA53B928DA}" type="pres">
      <dgm:prSet presAssocID="{17207E4D-7C30-4E2D-A813-30832836E3D8}" presName="TwoNodes_2" presStyleLbl="node1" presStyleIdx="1" presStyleCnt="2">
        <dgm:presLayoutVars>
          <dgm:bulletEnabled val="1"/>
        </dgm:presLayoutVars>
      </dgm:prSet>
      <dgm:spPr/>
    </dgm:pt>
    <dgm:pt modelId="{646084F6-5C31-44CD-875D-74278FA0DE4D}" type="pres">
      <dgm:prSet presAssocID="{17207E4D-7C30-4E2D-A813-30832836E3D8}" presName="TwoConn_1-2" presStyleLbl="fgAccFollowNode1" presStyleIdx="0" presStyleCnt="1">
        <dgm:presLayoutVars>
          <dgm:bulletEnabled val="1"/>
        </dgm:presLayoutVars>
      </dgm:prSet>
      <dgm:spPr/>
    </dgm:pt>
    <dgm:pt modelId="{888A9BC3-26E4-4BF6-9EED-32D58BAF856D}" type="pres">
      <dgm:prSet presAssocID="{17207E4D-7C30-4E2D-A813-30832836E3D8}" presName="TwoNodes_1_text" presStyleLbl="node1" presStyleIdx="1" presStyleCnt="2">
        <dgm:presLayoutVars>
          <dgm:bulletEnabled val="1"/>
        </dgm:presLayoutVars>
      </dgm:prSet>
      <dgm:spPr/>
    </dgm:pt>
    <dgm:pt modelId="{87B338B9-0C44-42D4-9EB4-94EEBB7D0D56}" type="pres">
      <dgm:prSet presAssocID="{17207E4D-7C30-4E2D-A813-30832836E3D8}" presName="TwoNodes_2_text" presStyleLbl="node1" presStyleIdx="1" presStyleCnt="2">
        <dgm:presLayoutVars>
          <dgm:bulletEnabled val="1"/>
        </dgm:presLayoutVars>
      </dgm:prSet>
      <dgm:spPr/>
    </dgm:pt>
  </dgm:ptLst>
  <dgm:cxnLst>
    <dgm:cxn modelId="{9B05530D-2EFF-4847-94F8-CBE25B16D999}" type="presOf" srcId="{62243154-D32C-4D7F-93B5-FB0A6982B7B7}" destId="{0F07BDF3-0272-454E-AF2C-7FEA53B928DA}" srcOrd="0" destOrd="0" presId="urn:microsoft.com/office/officeart/2005/8/layout/vProcess5"/>
    <dgm:cxn modelId="{A9CAB50D-6E90-41EA-81F0-FB7BC375A3BB}" type="presOf" srcId="{17207E4D-7C30-4E2D-A813-30832836E3D8}" destId="{7E8DA5D5-50FC-41BD-BA28-96E0AFD092FA}" srcOrd="0" destOrd="0" presId="urn:microsoft.com/office/officeart/2005/8/layout/vProcess5"/>
    <dgm:cxn modelId="{A1CB8B62-D897-43BE-8654-4AB82BA06186}" type="presOf" srcId="{62243154-D32C-4D7F-93B5-FB0A6982B7B7}" destId="{87B338B9-0C44-42D4-9EB4-94EEBB7D0D56}" srcOrd="1" destOrd="0" presId="urn:microsoft.com/office/officeart/2005/8/layout/vProcess5"/>
    <dgm:cxn modelId="{356E3174-215B-4983-A445-78E5B595D84F}" srcId="{17207E4D-7C30-4E2D-A813-30832836E3D8}" destId="{62243154-D32C-4D7F-93B5-FB0A6982B7B7}" srcOrd="1" destOrd="0" parTransId="{57285986-9C85-4D8D-85B3-550A1D53EB7B}" sibTransId="{D8BEF7AA-5CB1-4628-BFC5-8399299B0444}"/>
    <dgm:cxn modelId="{8D73B77F-D9EB-4E17-90F3-48B2175A9B9D}" type="presOf" srcId="{51B7A2D8-B49D-40DB-AC82-C6CF9B2E59C4}" destId="{0E1614D8-E5F9-4A6C-9333-33E7216A735A}" srcOrd="0" destOrd="0" presId="urn:microsoft.com/office/officeart/2005/8/layout/vProcess5"/>
    <dgm:cxn modelId="{CFF6B9CE-92DC-4C05-AA36-E504C1F49A6F}" type="presOf" srcId="{51B7A2D8-B49D-40DB-AC82-C6CF9B2E59C4}" destId="{888A9BC3-26E4-4BF6-9EED-32D58BAF856D}" srcOrd="1" destOrd="0" presId="urn:microsoft.com/office/officeart/2005/8/layout/vProcess5"/>
    <dgm:cxn modelId="{692F40F0-2E34-4C50-9B07-92E4FA7AD4D0}" type="presOf" srcId="{2ECA64DA-19FD-4BC3-B270-451BF0798906}" destId="{646084F6-5C31-44CD-875D-74278FA0DE4D}" srcOrd="0" destOrd="0" presId="urn:microsoft.com/office/officeart/2005/8/layout/vProcess5"/>
    <dgm:cxn modelId="{4A01B6FA-4E83-4C3B-9691-8ADBAA6C693D}" srcId="{17207E4D-7C30-4E2D-A813-30832836E3D8}" destId="{51B7A2D8-B49D-40DB-AC82-C6CF9B2E59C4}" srcOrd="0" destOrd="0" parTransId="{4C1CEC17-51A9-44F0-AE13-2467135E77A9}" sibTransId="{2ECA64DA-19FD-4BC3-B270-451BF0798906}"/>
    <dgm:cxn modelId="{89DF5CD1-4B94-420A-9A83-B99ECAD2B6A0}" type="presParOf" srcId="{7E8DA5D5-50FC-41BD-BA28-96E0AFD092FA}" destId="{B731EE6D-BE87-4AD1-8221-E2BC0EF3DA53}" srcOrd="0" destOrd="0" presId="urn:microsoft.com/office/officeart/2005/8/layout/vProcess5"/>
    <dgm:cxn modelId="{EF5FA110-DDAF-4FC7-A15E-C9A8C2944959}" type="presParOf" srcId="{7E8DA5D5-50FC-41BD-BA28-96E0AFD092FA}" destId="{0E1614D8-E5F9-4A6C-9333-33E7216A735A}" srcOrd="1" destOrd="0" presId="urn:microsoft.com/office/officeart/2005/8/layout/vProcess5"/>
    <dgm:cxn modelId="{EB3F0756-8971-4562-B466-DF61A4405C67}" type="presParOf" srcId="{7E8DA5D5-50FC-41BD-BA28-96E0AFD092FA}" destId="{0F07BDF3-0272-454E-AF2C-7FEA53B928DA}" srcOrd="2" destOrd="0" presId="urn:microsoft.com/office/officeart/2005/8/layout/vProcess5"/>
    <dgm:cxn modelId="{CE93659E-CF76-452E-A709-A3206BB93BDC}" type="presParOf" srcId="{7E8DA5D5-50FC-41BD-BA28-96E0AFD092FA}" destId="{646084F6-5C31-44CD-875D-74278FA0DE4D}" srcOrd="3" destOrd="0" presId="urn:microsoft.com/office/officeart/2005/8/layout/vProcess5"/>
    <dgm:cxn modelId="{C3516BF1-6C58-4AE4-860D-E174947539D7}" type="presParOf" srcId="{7E8DA5D5-50FC-41BD-BA28-96E0AFD092FA}" destId="{888A9BC3-26E4-4BF6-9EED-32D58BAF856D}" srcOrd="4" destOrd="0" presId="urn:microsoft.com/office/officeart/2005/8/layout/vProcess5"/>
    <dgm:cxn modelId="{E9B23886-A7AC-45E4-9295-1DDF8F6609FB}" type="presParOf" srcId="{7E8DA5D5-50FC-41BD-BA28-96E0AFD092FA}" destId="{87B338B9-0C44-42D4-9EB4-94EEBB7D0D5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903685-253E-48F2-9738-4704B5CAD3D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836A876-C04D-4271-B3F2-EC0B0DC0629A}">
      <dgm:prSet/>
      <dgm:spPr/>
      <dgm:t>
        <a:bodyPr/>
        <a:lstStyle/>
        <a:p>
          <a:r>
            <a:rPr lang="en-GB"/>
            <a:t>The firm pays cash to buy premises</a:t>
          </a:r>
          <a:endParaRPr lang="en-US"/>
        </a:p>
      </dgm:t>
    </dgm:pt>
    <dgm:pt modelId="{E64FDE73-D42D-48B8-8252-EEBF971F2CA6}" type="parTrans" cxnId="{3DD7486E-2988-4F52-96C7-53035977F6F6}">
      <dgm:prSet/>
      <dgm:spPr/>
      <dgm:t>
        <a:bodyPr/>
        <a:lstStyle/>
        <a:p>
          <a:endParaRPr lang="en-US"/>
        </a:p>
      </dgm:t>
    </dgm:pt>
    <dgm:pt modelId="{CBAF3A73-343B-47AD-BEE9-D4FF5E77D2C6}" type="sibTrans" cxnId="{3DD7486E-2988-4F52-96C7-53035977F6F6}">
      <dgm:prSet/>
      <dgm:spPr/>
      <dgm:t>
        <a:bodyPr/>
        <a:lstStyle/>
        <a:p>
          <a:endParaRPr lang="en-US"/>
        </a:p>
      </dgm:t>
    </dgm:pt>
    <dgm:pt modelId="{E3DD3732-8C78-46E2-A134-433BCBAA37A4}">
      <dgm:prSet/>
      <dgm:spPr/>
      <dgm:t>
        <a:bodyPr/>
        <a:lstStyle/>
        <a:p>
          <a:r>
            <a:rPr lang="en-GB" dirty="0"/>
            <a:t>Aspect 1- the firm has less cash</a:t>
          </a:r>
          <a:endParaRPr lang="en-US" dirty="0"/>
        </a:p>
      </dgm:t>
    </dgm:pt>
    <dgm:pt modelId="{D825CCE9-D238-4AE8-A195-2DB37A3A2739}" type="parTrans" cxnId="{061BA5A7-99BF-4A69-9D15-2E147F1FE9A7}">
      <dgm:prSet/>
      <dgm:spPr/>
      <dgm:t>
        <a:bodyPr/>
        <a:lstStyle/>
        <a:p>
          <a:endParaRPr lang="en-US"/>
        </a:p>
      </dgm:t>
    </dgm:pt>
    <dgm:pt modelId="{C0B93879-5835-4697-B2EE-030BF26E9B54}" type="sibTrans" cxnId="{061BA5A7-99BF-4A69-9D15-2E147F1FE9A7}">
      <dgm:prSet/>
      <dgm:spPr/>
      <dgm:t>
        <a:bodyPr/>
        <a:lstStyle/>
        <a:p>
          <a:endParaRPr lang="en-US"/>
        </a:p>
      </dgm:t>
    </dgm:pt>
    <dgm:pt modelId="{CA3DBC54-AE57-4841-8C86-0F0FBC27C2F5}">
      <dgm:prSet/>
      <dgm:spPr/>
      <dgm:t>
        <a:bodyPr/>
        <a:lstStyle/>
        <a:p>
          <a:r>
            <a:rPr lang="en-GB" dirty="0"/>
            <a:t>Aspect 2 – the firm has acquired an asset in the form of the premises</a:t>
          </a:r>
          <a:endParaRPr lang="en-US" dirty="0"/>
        </a:p>
      </dgm:t>
    </dgm:pt>
    <dgm:pt modelId="{6305EC0B-A499-412E-A935-F8AC2BFBEB91}" type="parTrans" cxnId="{2FB7BDCD-4FA0-448A-823F-ED7928DEBBE6}">
      <dgm:prSet/>
      <dgm:spPr/>
      <dgm:t>
        <a:bodyPr/>
        <a:lstStyle/>
        <a:p>
          <a:endParaRPr lang="en-US"/>
        </a:p>
      </dgm:t>
    </dgm:pt>
    <dgm:pt modelId="{978F7818-959B-463F-A680-6A96DAEBC53B}" type="sibTrans" cxnId="{2FB7BDCD-4FA0-448A-823F-ED7928DEBBE6}">
      <dgm:prSet/>
      <dgm:spPr/>
      <dgm:t>
        <a:bodyPr/>
        <a:lstStyle/>
        <a:p>
          <a:endParaRPr lang="en-US"/>
        </a:p>
      </dgm:t>
    </dgm:pt>
    <dgm:pt modelId="{84D98F16-3F8E-4E81-91B9-CCD5C1CC14AB}">
      <dgm:prSet/>
      <dgm:spPr/>
      <dgm:t>
        <a:bodyPr/>
        <a:lstStyle/>
        <a:p>
          <a:r>
            <a:rPr lang="en-GB"/>
            <a:t>The firm pays staff wages</a:t>
          </a:r>
          <a:endParaRPr lang="en-US"/>
        </a:p>
      </dgm:t>
    </dgm:pt>
    <dgm:pt modelId="{D7222032-DC4B-40FE-ACD1-D4A7570F8F35}" type="parTrans" cxnId="{C23CFEC1-E063-4848-9CAB-03A8255B42FC}">
      <dgm:prSet/>
      <dgm:spPr/>
      <dgm:t>
        <a:bodyPr/>
        <a:lstStyle/>
        <a:p>
          <a:endParaRPr lang="en-US"/>
        </a:p>
      </dgm:t>
    </dgm:pt>
    <dgm:pt modelId="{0D82063A-8310-4473-B7B6-9AED0FEC53A5}" type="sibTrans" cxnId="{C23CFEC1-E063-4848-9CAB-03A8255B42FC}">
      <dgm:prSet/>
      <dgm:spPr/>
      <dgm:t>
        <a:bodyPr/>
        <a:lstStyle/>
        <a:p>
          <a:endParaRPr lang="en-US"/>
        </a:p>
      </dgm:t>
    </dgm:pt>
    <dgm:pt modelId="{AD8704AD-D944-40D6-BA5C-ECB4F61618A5}">
      <dgm:prSet/>
      <dgm:spPr/>
      <dgm:t>
        <a:bodyPr/>
        <a:lstStyle/>
        <a:p>
          <a:r>
            <a:rPr lang="en-GB"/>
            <a:t>Aspect 1 – the firm has less cash</a:t>
          </a:r>
          <a:endParaRPr lang="en-US"/>
        </a:p>
      </dgm:t>
    </dgm:pt>
    <dgm:pt modelId="{4BE57519-0BA1-447F-B252-3070F9398824}" type="parTrans" cxnId="{42E0FDE5-B8DE-4186-8B1D-7062F487CEDB}">
      <dgm:prSet/>
      <dgm:spPr/>
      <dgm:t>
        <a:bodyPr/>
        <a:lstStyle/>
        <a:p>
          <a:endParaRPr lang="en-US"/>
        </a:p>
      </dgm:t>
    </dgm:pt>
    <dgm:pt modelId="{AD7E8DF7-64D8-4631-9775-24233507466B}" type="sibTrans" cxnId="{42E0FDE5-B8DE-4186-8B1D-7062F487CEDB}">
      <dgm:prSet/>
      <dgm:spPr/>
      <dgm:t>
        <a:bodyPr/>
        <a:lstStyle/>
        <a:p>
          <a:endParaRPr lang="en-US"/>
        </a:p>
      </dgm:t>
    </dgm:pt>
    <dgm:pt modelId="{A27992D4-FA33-4A22-AC19-09F6D51FAA94}">
      <dgm:prSet/>
      <dgm:spPr/>
      <dgm:t>
        <a:bodyPr/>
        <a:lstStyle/>
        <a:p>
          <a:r>
            <a:rPr lang="en-GB"/>
            <a:t>Aspect 2 the firm has incurred an expense</a:t>
          </a:r>
          <a:endParaRPr lang="en-US"/>
        </a:p>
      </dgm:t>
    </dgm:pt>
    <dgm:pt modelId="{1B6F6CC1-01D2-4BD6-B9A8-630F7776D78D}" type="parTrans" cxnId="{283AA5C9-29B0-4C3C-A1DA-981450F728C0}">
      <dgm:prSet/>
      <dgm:spPr/>
      <dgm:t>
        <a:bodyPr/>
        <a:lstStyle/>
        <a:p>
          <a:endParaRPr lang="en-US"/>
        </a:p>
      </dgm:t>
    </dgm:pt>
    <dgm:pt modelId="{23E48F28-BE40-4565-B641-075ADDF21134}" type="sibTrans" cxnId="{283AA5C9-29B0-4C3C-A1DA-981450F728C0}">
      <dgm:prSet/>
      <dgm:spPr/>
      <dgm:t>
        <a:bodyPr/>
        <a:lstStyle/>
        <a:p>
          <a:endParaRPr lang="en-US"/>
        </a:p>
      </dgm:t>
    </dgm:pt>
    <dgm:pt modelId="{0D67669E-110F-429F-81F5-82C0C6F040CB}">
      <dgm:prSet/>
      <dgm:spPr/>
      <dgm:t>
        <a:bodyPr/>
        <a:lstStyle/>
        <a:p>
          <a:r>
            <a:rPr lang="en-GB"/>
            <a:t>The firm bills a client for work done</a:t>
          </a:r>
          <a:endParaRPr lang="en-US"/>
        </a:p>
      </dgm:t>
    </dgm:pt>
    <dgm:pt modelId="{EEE786B3-5A96-4CA2-9CAE-C5F0DBED075F}" type="parTrans" cxnId="{CE7B5982-FEF8-4C14-B8C4-A73A6C3C052E}">
      <dgm:prSet/>
      <dgm:spPr/>
      <dgm:t>
        <a:bodyPr/>
        <a:lstStyle/>
        <a:p>
          <a:endParaRPr lang="en-US"/>
        </a:p>
      </dgm:t>
    </dgm:pt>
    <dgm:pt modelId="{23DF4D97-6CB5-45C0-87CF-8244FDC6E174}" type="sibTrans" cxnId="{CE7B5982-FEF8-4C14-B8C4-A73A6C3C052E}">
      <dgm:prSet/>
      <dgm:spPr/>
      <dgm:t>
        <a:bodyPr/>
        <a:lstStyle/>
        <a:p>
          <a:endParaRPr lang="en-US"/>
        </a:p>
      </dgm:t>
    </dgm:pt>
    <dgm:pt modelId="{862C6C8A-DF38-4966-9EA7-AE841C2C19FD}">
      <dgm:prSet/>
      <dgm:spPr/>
      <dgm:t>
        <a:bodyPr/>
        <a:lstStyle/>
        <a:p>
          <a:r>
            <a:rPr lang="en-GB" dirty="0"/>
            <a:t>Aspect 1 – the firm has earned income</a:t>
          </a:r>
          <a:endParaRPr lang="en-US" dirty="0"/>
        </a:p>
      </dgm:t>
    </dgm:pt>
    <dgm:pt modelId="{DFEB2438-479F-4E52-83A2-A38C660F9DFE}" type="parTrans" cxnId="{7693269F-241C-4E96-9939-F196386B1E21}">
      <dgm:prSet/>
      <dgm:spPr/>
      <dgm:t>
        <a:bodyPr/>
        <a:lstStyle/>
        <a:p>
          <a:endParaRPr lang="en-US"/>
        </a:p>
      </dgm:t>
    </dgm:pt>
    <dgm:pt modelId="{C2232EBD-8B28-4555-B5C9-E70262BCF2A6}" type="sibTrans" cxnId="{7693269F-241C-4E96-9939-F196386B1E21}">
      <dgm:prSet/>
      <dgm:spPr/>
      <dgm:t>
        <a:bodyPr/>
        <a:lstStyle/>
        <a:p>
          <a:endParaRPr lang="en-US"/>
        </a:p>
      </dgm:t>
    </dgm:pt>
    <dgm:pt modelId="{14FF55A4-5000-4F06-AF52-F6E7B7BFDF4D}">
      <dgm:prSet/>
      <dgm:spPr/>
      <dgm:t>
        <a:bodyPr/>
        <a:lstStyle/>
        <a:p>
          <a:r>
            <a:rPr lang="en-GB"/>
            <a:t>Aspect 2 – the firm has a debt owing to it</a:t>
          </a:r>
          <a:endParaRPr lang="en-US"/>
        </a:p>
      </dgm:t>
    </dgm:pt>
    <dgm:pt modelId="{AD5E6FA9-6569-4282-9C95-36966768CDDA}" type="parTrans" cxnId="{291BEEF3-5CE5-4F3D-B9A4-9455BB022FB1}">
      <dgm:prSet/>
      <dgm:spPr/>
      <dgm:t>
        <a:bodyPr/>
        <a:lstStyle/>
        <a:p>
          <a:endParaRPr lang="en-US"/>
        </a:p>
      </dgm:t>
    </dgm:pt>
    <dgm:pt modelId="{32C4FF02-01F7-4191-8BBE-9DD1683E90D8}" type="sibTrans" cxnId="{291BEEF3-5CE5-4F3D-B9A4-9455BB022FB1}">
      <dgm:prSet/>
      <dgm:spPr/>
      <dgm:t>
        <a:bodyPr/>
        <a:lstStyle/>
        <a:p>
          <a:endParaRPr lang="en-US"/>
        </a:p>
      </dgm:t>
    </dgm:pt>
    <dgm:pt modelId="{925CC05B-5CAE-4B34-8FEB-D569C8A227C2}">
      <dgm:prSet/>
      <dgm:spPr/>
      <dgm:t>
        <a:bodyPr/>
        <a:lstStyle/>
        <a:p>
          <a:r>
            <a:rPr lang="en-GB"/>
            <a:t>The client pays the firm the money owed</a:t>
          </a:r>
          <a:endParaRPr lang="en-US"/>
        </a:p>
      </dgm:t>
    </dgm:pt>
    <dgm:pt modelId="{98AC7F57-D968-4547-AB0B-BEBB984D0AAF}" type="parTrans" cxnId="{3DF8893F-F56F-4970-A9AC-611BDB4CC3C9}">
      <dgm:prSet/>
      <dgm:spPr/>
      <dgm:t>
        <a:bodyPr/>
        <a:lstStyle/>
        <a:p>
          <a:endParaRPr lang="en-US"/>
        </a:p>
      </dgm:t>
    </dgm:pt>
    <dgm:pt modelId="{D7994299-E0ED-47CC-8651-E803D8BC4C97}" type="sibTrans" cxnId="{3DF8893F-F56F-4970-A9AC-611BDB4CC3C9}">
      <dgm:prSet/>
      <dgm:spPr/>
      <dgm:t>
        <a:bodyPr/>
        <a:lstStyle/>
        <a:p>
          <a:endParaRPr lang="en-US"/>
        </a:p>
      </dgm:t>
    </dgm:pt>
    <dgm:pt modelId="{01BCD8B6-F248-458E-A93F-AE66965C9D14}">
      <dgm:prSet/>
      <dgm:spPr/>
      <dgm:t>
        <a:bodyPr/>
        <a:lstStyle/>
        <a:p>
          <a:r>
            <a:rPr lang="en-GB"/>
            <a:t>Aspect 1- he firm has lost the debt that was owing to it</a:t>
          </a:r>
          <a:endParaRPr lang="en-US"/>
        </a:p>
      </dgm:t>
    </dgm:pt>
    <dgm:pt modelId="{7B156830-9670-46FD-BA6F-96301EA7D2DF}" type="parTrans" cxnId="{1E0C1F5C-5638-4A19-B80C-74F3FDB55A38}">
      <dgm:prSet/>
      <dgm:spPr/>
      <dgm:t>
        <a:bodyPr/>
        <a:lstStyle/>
        <a:p>
          <a:endParaRPr lang="en-US"/>
        </a:p>
      </dgm:t>
    </dgm:pt>
    <dgm:pt modelId="{B77B0777-4E2B-47F6-AA55-A1F4A8CD7193}" type="sibTrans" cxnId="{1E0C1F5C-5638-4A19-B80C-74F3FDB55A38}">
      <dgm:prSet/>
      <dgm:spPr/>
      <dgm:t>
        <a:bodyPr/>
        <a:lstStyle/>
        <a:p>
          <a:endParaRPr lang="en-US"/>
        </a:p>
      </dgm:t>
    </dgm:pt>
    <dgm:pt modelId="{ACE69D33-D955-457C-8514-057A15E5E118}">
      <dgm:prSet/>
      <dgm:spPr/>
      <dgm:t>
        <a:bodyPr/>
        <a:lstStyle/>
        <a:p>
          <a:r>
            <a:rPr lang="en-GB"/>
            <a:t>Aspect 2- the firm has more cash</a:t>
          </a:r>
          <a:endParaRPr lang="en-US"/>
        </a:p>
      </dgm:t>
    </dgm:pt>
    <dgm:pt modelId="{85A4B846-9279-46B3-B174-182651FF6226}" type="parTrans" cxnId="{8D469065-C7A9-464A-9386-5279D71E40CB}">
      <dgm:prSet/>
      <dgm:spPr/>
      <dgm:t>
        <a:bodyPr/>
        <a:lstStyle/>
        <a:p>
          <a:endParaRPr lang="en-US"/>
        </a:p>
      </dgm:t>
    </dgm:pt>
    <dgm:pt modelId="{F58207A3-18FD-44C9-B7DF-535731AB1926}" type="sibTrans" cxnId="{8D469065-C7A9-464A-9386-5279D71E40CB}">
      <dgm:prSet/>
      <dgm:spPr/>
      <dgm:t>
        <a:bodyPr/>
        <a:lstStyle/>
        <a:p>
          <a:endParaRPr lang="en-US"/>
        </a:p>
      </dgm:t>
    </dgm:pt>
    <dgm:pt modelId="{71A27CDD-CEB6-4B70-8C74-7FD751A8A4F8}" type="pres">
      <dgm:prSet presAssocID="{6C903685-253E-48F2-9738-4704B5CAD3DF}" presName="linear" presStyleCnt="0">
        <dgm:presLayoutVars>
          <dgm:animLvl val="lvl"/>
          <dgm:resizeHandles val="exact"/>
        </dgm:presLayoutVars>
      </dgm:prSet>
      <dgm:spPr/>
    </dgm:pt>
    <dgm:pt modelId="{77AC0F51-24B5-4FFC-8FAA-8DE44866D7B1}" type="pres">
      <dgm:prSet presAssocID="{7836A876-C04D-4271-B3F2-EC0B0DC0629A}" presName="parentText" presStyleLbl="node1" presStyleIdx="0" presStyleCnt="4">
        <dgm:presLayoutVars>
          <dgm:chMax val="0"/>
          <dgm:bulletEnabled val="1"/>
        </dgm:presLayoutVars>
      </dgm:prSet>
      <dgm:spPr/>
    </dgm:pt>
    <dgm:pt modelId="{4B93FF91-DF31-48D3-B632-1F0E1C3A93D2}" type="pres">
      <dgm:prSet presAssocID="{7836A876-C04D-4271-B3F2-EC0B0DC0629A}" presName="childText" presStyleLbl="revTx" presStyleIdx="0" presStyleCnt="4">
        <dgm:presLayoutVars>
          <dgm:bulletEnabled val="1"/>
        </dgm:presLayoutVars>
      </dgm:prSet>
      <dgm:spPr/>
    </dgm:pt>
    <dgm:pt modelId="{6D04D06A-6DAE-491E-AB46-D38530C4F161}" type="pres">
      <dgm:prSet presAssocID="{84D98F16-3F8E-4E81-91B9-CCD5C1CC14AB}" presName="parentText" presStyleLbl="node1" presStyleIdx="1" presStyleCnt="4">
        <dgm:presLayoutVars>
          <dgm:chMax val="0"/>
          <dgm:bulletEnabled val="1"/>
        </dgm:presLayoutVars>
      </dgm:prSet>
      <dgm:spPr/>
    </dgm:pt>
    <dgm:pt modelId="{5B09B647-4366-4103-B1EB-E96556BADDDD}" type="pres">
      <dgm:prSet presAssocID="{84D98F16-3F8E-4E81-91B9-CCD5C1CC14AB}" presName="childText" presStyleLbl="revTx" presStyleIdx="1" presStyleCnt="4">
        <dgm:presLayoutVars>
          <dgm:bulletEnabled val="1"/>
        </dgm:presLayoutVars>
      </dgm:prSet>
      <dgm:spPr/>
    </dgm:pt>
    <dgm:pt modelId="{CC985C63-70D0-4624-9976-B7C844A6E3D4}" type="pres">
      <dgm:prSet presAssocID="{0D67669E-110F-429F-81F5-82C0C6F040CB}" presName="parentText" presStyleLbl="node1" presStyleIdx="2" presStyleCnt="4">
        <dgm:presLayoutVars>
          <dgm:chMax val="0"/>
          <dgm:bulletEnabled val="1"/>
        </dgm:presLayoutVars>
      </dgm:prSet>
      <dgm:spPr/>
    </dgm:pt>
    <dgm:pt modelId="{3D2ABDB7-2BCE-451E-ADF0-F52C559AEB48}" type="pres">
      <dgm:prSet presAssocID="{0D67669E-110F-429F-81F5-82C0C6F040CB}" presName="childText" presStyleLbl="revTx" presStyleIdx="2" presStyleCnt="4">
        <dgm:presLayoutVars>
          <dgm:bulletEnabled val="1"/>
        </dgm:presLayoutVars>
      </dgm:prSet>
      <dgm:spPr/>
    </dgm:pt>
    <dgm:pt modelId="{A1EFB226-CA07-4849-A0CB-7EDB12F71E82}" type="pres">
      <dgm:prSet presAssocID="{925CC05B-5CAE-4B34-8FEB-D569C8A227C2}" presName="parentText" presStyleLbl="node1" presStyleIdx="3" presStyleCnt="4">
        <dgm:presLayoutVars>
          <dgm:chMax val="0"/>
          <dgm:bulletEnabled val="1"/>
        </dgm:presLayoutVars>
      </dgm:prSet>
      <dgm:spPr/>
    </dgm:pt>
    <dgm:pt modelId="{5076653D-2100-47AB-AB32-68F99D866A12}" type="pres">
      <dgm:prSet presAssocID="{925CC05B-5CAE-4B34-8FEB-D569C8A227C2}" presName="childText" presStyleLbl="revTx" presStyleIdx="3" presStyleCnt="4">
        <dgm:presLayoutVars>
          <dgm:bulletEnabled val="1"/>
        </dgm:presLayoutVars>
      </dgm:prSet>
      <dgm:spPr/>
    </dgm:pt>
  </dgm:ptLst>
  <dgm:cxnLst>
    <dgm:cxn modelId="{37F5CF0A-F8FA-4DD7-BB8E-6B22C87E1144}" type="presOf" srcId="{14FF55A4-5000-4F06-AF52-F6E7B7BFDF4D}" destId="{3D2ABDB7-2BCE-451E-ADF0-F52C559AEB48}" srcOrd="0" destOrd="1" presId="urn:microsoft.com/office/officeart/2005/8/layout/vList2"/>
    <dgm:cxn modelId="{BB0F7E1F-2CF3-4EE4-977B-566F7F230F92}" type="presOf" srcId="{01BCD8B6-F248-458E-A93F-AE66965C9D14}" destId="{5076653D-2100-47AB-AB32-68F99D866A12}" srcOrd="0" destOrd="0" presId="urn:microsoft.com/office/officeart/2005/8/layout/vList2"/>
    <dgm:cxn modelId="{61089F30-659E-480E-B520-6A36373B7102}" type="presOf" srcId="{84D98F16-3F8E-4E81-91B9-CCD5C1CC14AB}" destId="{6D04D06A-6DAE-491E-AB46-D38530C4F161}" srcOrd="0" destOrd="0" presId="urn:microsoft.com/office/officeart/2005/8/layout/vList2"/>
    <dgm:cxn modelId="{97EB3E33-1232-4934-BB9F-D9D224671F8D}" type="presOf" srcId="{862C6C8A-DF38-4966-9EA7-AE841C2C19FD}" destId="{3D2ABDB7-2BCE-451E-ADF0-F52C559AEB48}" srcOrd="0" destOrd="0" presId="urn:microsoft.com/office/officeart/2005/8/layout/vList2"/>
    <dgm:cxn modelId="{3DF8893F-F56F-4970-A9AC-611BDB4CC3C9}" srcId="{6C903685-253E-48F2-9738-4704B5CAD3DF}" destId="{925CC05B-5CAE-4B34-8FEB-D569C8A227C2}" srcOrd="3" destOrd="0" parTransId="{98AC7F57-D968-4547-AB0B-BEBB984D0AAF}" sibTransId="{D7994299-E0ED-47CC-8651-E803D8BC4C97}"/>
    <dgm:cxn modelId="{BCAACE5B-D5D6-4843-8722-6A826D52B3CE}" type="presOf" srcId="{7836A876-C04D-4271-B3F2-EC0B0DC0629A}" destId="{77AC0F51-24B5-4FFC-8FAA-8DE44866D7B1}" srcOrd="0" destOrd="0" presId="urn:microsoft.com/office/officeart/2005/8/layout/vList2"/>
    <dgm:cxn modelId="{1E0C1F5C-5638-4A19-B80C-74F3FDB55A38}" srcId="{925CC05B-5CAE-4B34-8FEB-D569C8A227C2}" destId="{01BCD8B6-F248-458E-A93F-AE66965C9D14}" srcOrd="0" destOrd="0" parTransId="{7B156830-9670-46FD-BA6F-96301EA7D2DF}" sibTransId="{B77B0777-4E2B-47F6-AA55-A1F4A8CD7193}"/>
    <dgm:cxn modelId="{8D469065-C7A9-464A-9386-5279D71E40CB}" srcId="{925CC05B-5CAE-4B34-8FEB-D569C8A227C2}" destId="{ACE69D33-D955-457C-8514-057A15E5E118}" srcOrd="1" destOrd="0" parTransId="{85A4B846-9279-46B3-B174-182651FF6226}" sibTransId="{F58207A3-18FD-44C9-B7DF-535731AB1926}"/>
    <dgm:cxn modelId="{3DD7486E-2988-4F52-96C7-53035977F6F6}" srcId="{6C903685-253E-48F2-9738-4704B5CAD3DF}" destId="{7836A876-C04D-4271-B3F2-EC0B0DC0629A}" srcOrd="0" destOrd="0" parTransId="{E64FDE73-D42D-48B8-8252-EEBF971F2CA6}" sibTransId="{CBAF3A73-343B-47AD-BEE9-D4FF5E77D2C6}"/>
    <dgm:cxn modelId="{AD4BFE74-B443-4280-AAF9-9A2A9887BC23}" type="presOf" srcId="{E3DD3732-8C78-46E2-A134-433BCBAA37A4}" destId="{4B93FF91-DF31-48D3-B632-1F0E1C3A93D2}" srcOrd="0" destOrd="0" presId="urn:microsoft.com/office/officeart/2005/8/layout/vList2"/>
    <dgm:cxn modelId="{CE7B5982-FEF8-4C14-B8C4-A73A6C3C052E}" srcId="{6C903685-253E-48F2-9738-4704B5CAD3DF}" destId="{0D67669E-110F-429F-81F5-82C0C6F040CB}" srcOrd="2" destOrd="0" parTransId="{EEE786B3-5A96-4CA2-9CAE-C5F0DBED075F}" sibTransId="{23DF4D97-6CB5-45C0-87CF-8244FDC6E174}"/>
    <dgm:cxn modelId="{BC2F6784-9FF1-4F4D-8B51-35F253756B27}" type="presOf" srcId="{ACE69D33-D955-457C-8514-057A15E5E118}" destId="{5076653D-2100-47AB-AB32-68F99D866A12}" srcOrd="0" destOrd="1" presId="urn:microsoft.com/office/officeart/2005/8/layout/vList2"/>
    <dgm:cxn modelId="{E558D884-A8A0-443B-B783-D0C8C6C9A827}" type="presOf" srcId="{925CC05B-5CAE-4B34-8FEB-D569C8A227C2}" destId="{A1EFB226-CA07-4849-A0CB-7EDB12F71E82}" srcOrd="0" destOrd="0" presId="urn:microsoft.com/office/officeart/2005/8/layout/vList2"/>
    <dgm:cxn modelId="{E6E16A97-7C4E-4CB5-8869-30E69E0092E2}" type="presOf" srcId="{AD8704AD-D944-40D6-BA5C-ECB4F61618A5}" destId="{5B09B647-4366-4103-B1EB-E96556BADDDD}" srcOrd="0" destOrd="0" presId="urn:microsoft.com/office/officeart/2005/8/layout/vList2"/>
    <dgm:cxn modelId="{7693269F-241C-4E96-9939-F196386B1E21}" srcId="{0D67669E-110F-429F-81F5-82C0C6F040CB}" destId="{862C6C8A-DF38-4966-9EA7-AE841C2C19FD}" srcOrd="0" destOrd="0" parTransId="{DFEB2438-479F-4E52-83A2-A38C660F9DFE}" sibTransId="{C2232EBD-8B28-4555-B5C9-E70262BCF2A6}"/>
    <dgm:cxn modelId="{5AF1AAA5-5D57-4C27-BCA3-96635D98BC16}" type="presOf" srcId="{6C903685-253E-48F2-9738-4704B5CAD3DF}" destId="{71A27CDD-CEB6-4B70-8C74-7FD751A8A4F8}" srcOrd="0" destOrd="0" presId="urn:microsoft.com/office/officeart/2005/8/layout/vList2"/>
    <dgm:cxn modelId="{9904B1A6-6239-40F3-8AC6-F83DE6295DFC}" type="presOf" srcId="{0D67669E-110F-429F-81F5-82C0C6F040CB}" destId="{CC985C63-70D0-4624-9976-B7C844A6E3D4}" srcOrd="0" destOrd="0" presId="urn:microsoft.com/office/officeart/2005/8/layout/vList2"/>
    <dgm:cxn modelId="{061BA5A7-99BF-4A69-9D15-2E147F1FE9A7}" srcId="{7836A876-C04D-4271-B3F2-EC0B0DC0629A}" destId="{E3DD3732-8C78-46E2-A134-433BCBAA37A4}" srcOrd="0" destOrd="0" parTransId="{D825CCE9-D238-4AE8-A195-2DB37A3A2739}" sibTransId="{C0B93879-5835-4697-B2EE-030BF26E9B54}"/>
    <dgm:cxn modelId="{C23CFEC1-E063-4848-9CAB-03A8255B42FC}" srcId="{6C903685-253E-48F2-9738-4704B5CAD3DF}" destId="{84D98F16-3F8E-4E81-91B9-CCD5C1CC14AB}" srcOrd="1" destOrd="0" parTransId="{D7222032-DC4B-40FE-ACD1-D4A7570F8F35}" sibTransId="{0D82063A-8310-4473-B7B6-9AED0FEC53A5}"/>
    <dgm:cxn modelId="{283AA5C9-29B0-4C3C-A1DA-981450F728C0}" srcId="{84D98F16-3F8E-4E81-91B9-CCD5C1CC14AB}" destId="{A27992D4-FA33-4A22-AC19-09F6D51FAA94}" srcOrd="1" destOrd="0" parTransId="{1B6F6CC1-01D2-4BD6-B9A8-630F7776D78D}" sibTransId="{23E48F28-BE40-4565-B641-075ADDF21134}"/>
    <dgm:cxn modelId="{2FB7BDCD-4FA0-448A-823F-ED7928DEBBE6}" srcId="{7836A876-C04D-4271-B3F2-EC0B0DC0629A}" destId="{CA3DBC54-AE57-4841-8C86-0F0FBC27C2F5}" srcOrd="1" destOrd="0" parTransId="{6305EC0B-A499-412E-A935-F8AC2BFBEB91}" sibTransId="{978F7818-959B-463F-A680-6A96DAEBC53B}"/>
    <dgm:cxn modelId="{42E0FDE5-B8DE-4186-8B1D-7062F487CEDB}" srcId="{84D98F16-3F8E-4E81-91B9-CCD5C1CC14AB}" destId="{AD8704AD-D944-40D6-BA5C-ECB4F61618A5}" srcOrd="0" destOrd="0" parTransId="{4BE57519-0BA1-447F-B252-3070F9398824}" sibTransId="{AD7E8DF7-64D8-4631-9775-24233507466B}"/>
    <dgm:cxn modelId="{62394DF0-A35D-4510-A65F-8526CB9EC401}" type="presOf" srcId="{A27992D4-FA33-4A22-AC19-09F6D51FAA94}" destId="{5B09B647-4366-4103-B1EB-E96556BADDDD}" srcOrd="0" destOrd="1" presId="urn:microsoft.com/office/officeart/2005/8/layout/vList2"/>
    <dgm:cxn modelId="{291BEEF3-5CE5-4F3D-B9A4-9455BB022FB1}" srcId="{0D67669E-110F-429F-81F5-82C0C6F040CB}" destId="{14FF55A4-5000-4F06-AF52-F6E7B7BFDF4D}" srcOrd="1" destOrd="0" parTransId="{AD5E6FA9-6569-4282-9C95-36966768CDDA}" sibTransId="{32C4FF02-01F7-4191-8BBE-9DD1683E90D8}"/>
    <dgm:cxn modelId="{88E765FA-E634-40FA-A1A6-A79B05A49601}" type="presOf" srcId="{CA3DBC54-AE57-4841-8C86-0F0FBC27C2F5}" destId="{4B93FF91-DF31-48D3-B632-1F0E1C3A93D2}" srcOrd="0" destOrd="1" presId="urn:microsoft.com/office/officeart/2005/8/layout/vList2"/>
    <dgm:cxn modelId="{C6C67878-C3F7-4A91-8B2A-0801A5A0C303}" type="presParOf" srcId="{71A27CDD-CEB6-4B70-8C74-7FD751A8A4F8}" destId="{77AC0F51-24B5-4FFC-8FAA-8DE44866D7B1}" srcOrd="0" destOrd="0" presId="urn:microsoft.com/office/officeart/2005/8/layout/vList2"/>
    <dgm:cxn modelId="{613EE524-97EE-4A3D-A059-AC1ACB109660}" type="presParOf" srcId="{71A27CDD-CEB6-4B70-8C74-7FD751A8A4F8}" destId="{4B93FF91-DF31-48D3-B632-1F0E1C3A93D2}" srcOrd="1" destOrd="0" presId="urn:microsoft.com/office/officeart/2005/8/layout/vList2"/>
    <dgm:cxn modelId="{5FE94EC0-2D55-4BB9-80DC-8C13AAF93E69}" type="presParOf" srcId="{71A27CDD-CEB6-4B70-8C74-7FD751A8A4F8}" destId="{6D04D06A-6DAE-491E-AB46-D38530C4F161}" srcOrd="2" destOrd="0" presId="urn:microsoft.com/office/officeart/2005/8/layout/vList2"/>
    <dgm:cxn modelId="{A48604FF-5932-44FD-B033-B69747A1266E}" type="presParOf" srcId="{71A27CDD-CEB6-4B70-8C74-7FD751A8A4F8}" destId="{5B09B647-4366-4103-B1EB-E96556BADDDD}" srcOrd="3" destOrd="0" presId="urn:microsoft.com/office/officeart/2005/8/layout/vList2"/>
    <dgm:cxn modelId="{6190F798-B52B-44FA-B6A9-BE8AF16BF9AF}" type="presParOf" srcId="{71A27CDD-CEB6-4B70-8C74-7FD751A8A4F8}" destId="{CC985C63-70D0-4624-9976-B7C844A6E3D4}" srcOrd="4" destOrd="0" presId="urn:microsoft.com/office/officeart/2005/8/layout/vList2"/>
    <dgm:cxn modelId="{35D0A7D1-69C1-4FCB-A5E5-3B1E2BD15F67}" type="presParOf" srcId="{71A27CDD-CEB6-4B70-8C74-7FD751A8A4F8}" destId="{3D2ABDB7-2BCE-451E-ADF0-F52C559AEB48}" srcOrd="5" destOrd="0" presId="urn:microsoft.com/office/officeart/2005/8/layout/vList2"/>
    <dgm:cxn modelId="{DEE702B9-BEC0-4BFC-922C-0020FD778E8C}" type="presParOf" srcId="{71A27CDD-CEB6-4B70-8C74-7FD751A8A4F8}" destId="{A1EFB226-CA07-4849-A0CB-7EDB12F71E82}" srcOrd="6" destOrd="0" presId="urn:microsoft.com/office/officeart/2005/8/layout/vList2"/>
    <dgm:cxn modelId="{8DE21B6D-A66E-4541-979E-1E6A11CE911B}" type="presParOf" srcId="{71A27CDD-CEB6-4B70-8C74-7FD751A8A4F8}" destId="{5076653D-2100-47AB-AB32-68F99D866A12}"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4C3268-B413-4DE0-A847-C1F80E06A06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2E4AB29-7197-4EE2-A801-3715CF7D901A}">
      <dgm:prSet/>
      <dgm:spPr/>
      <dgm:t>
        <a:bodyPr/>
        <a:lstStyle/>
        <a:p>
          <a:r>
            <a:rPr lang="en-GB" dirty="0"/>
            <a:t>A firm buys office furniture for £20,000 cash</a:t>
          </a:r>
          <a:endParaRPr lang="en-US" dirty="0"/>
        </a:p>
      </dgm:t>
    </dgm:pt>
    <dgm:pt modelId="{D7B7F49B-4A95-4943-AF0D-8ADC649066C5}" type="parTrans" cxnId="{7DA576C8-AA4C-4E52-917D-14644AA46471}">
      <dgm:prSet/>
      <dgm:spPr/>
      <dgm:t>
        <a:bodyPr/>
        <a:lstStyle/>
        <a:p>
          <a:endParaRPr lang="en-US"/>
        </a:p>
      </dgm:t>
    </dgm:pt>
    <dgm:pt modelId="{5C7BEF20-BFD1-480D-B309-0A68ED76FE50}" type="sibTrans" cxnId="{7DA576C8-AA4C-4E52-917D-14644AA46471}">
      <dgm:prSet/>
      <dgm:spPr/>
      <dgm:t>
        <a:bodyPr/>
        <a:lstStyle/>
        <a:p>
          <a:endParaRPr lang="en-US"/>
        </a:p>
      </dgm:t>
    </dgm:pt>
    <dgm:pt modelId="{542F35ED-9D22-40C7-B18B-A391C9D6990D}">
      <dgm:prSet/>
      <dgm:spPr/>
      <dgm:t>
        <a:bodyPr/>
        <a:lstStyle/>
        <a:p>
          <a:r>
            <a:rPr lang="en-GB"/>
            <a:t>A firm rents out a part of the premises. The tenant pays a monthly rent</a:t>
          </a:r>
          <a:endParaRPr lang="en-US"/>
        </a:p>
      </dgm:t>
    </dgm:pt>
    <dgm:pt modelId="{FBE2AC79-9CCC-436B-896B-7B4A2AA76B5B}" type="parTrans" cxnId="{7AB38EDF-D2EA-46CE-B071-5513808B3D97}">
      <dgm:prSet/>
      <dgm:spPr/>
      <dgm:t>
        <a:bodyPr/>
        <a:lstStyle/>
        <a:p>
          <a:endParaRPr lang="en-US"/>
        </a:p>
      </dgm:t>
    </dgm:pt>
    <dgm:pt modelId="{7A685665-B357-4C70-9696-62665C018007}" type="sibTrans" cxnId="{7AB38EDF-D2EA-46CE-B071-5513808B3D97}">
      <dgm:prSet/>
      <dgm:spPr/>
      <dgm:t>
        <a:bodyPr/>
        <a:lstStyle/>
        <a:p>
          <a:endParaRPr lang="en-US"/>
        </a:p>
      </dgm:t>
    </dgm:pt>
    <dgm:pt modelId="{BACD1B5D-90A3-4829-AA9B-5AD4CDA61688}">
      <dgm:prSet/>
      <dgm:spPr/>
      <dgm:t>
        <a:bodyPr/>
        <a:lstStyle/>
        <a:p>
          <a:r>
            <a:rPr lang="en-GB"/>
            <a:t>A firm pays its electricity bill</a:t>
          </a:r>
          <a:endParaRPr lang="en-US"/>
        </a:p>
      </dgm:t>
    </dgm:pt>
    <dgm:pt modelId="{E37576C2-C48B-44F5-B573-A53C777DA6BD}" type="parTrans" cxnId="{BC2639E5-6B05-4154-A3E5-8BF5E7C2FE1E}">
      <dgm:prSet/>
      <dgm:spPr/>
      <dgm:t>
        <a:bodyPr/>
        <a:lstStyle/>
        <a:p>
          <a:endParaRPr lang="en-US"/>
        </a:p>
      </dgm:t>
    </dgm:pt>
    <dgm:pt modelId="{7628719F-FF5B-478F-AEB1-39C6A587BD54}" type="sibTrans" cxnId="{BC2639E5-6B05-4154-A3E5-8BF5E7C2FE1E}">
      <dgm:prSet/>
      <dgm:spPr/>
      <dgm:t>
        <a:bodyPr/>
        <a:lstStyle/>
        <a:p>
          <a:endParaRPr lang="en-US"/>
        </a:p>
      </dgm:t>
    </dgm:pt>
    <dgm:pt modelId="{4D7AF3C1-6F56-496A-A4F7-134E6F59A7FB}">
      <dgm:prSet/>
      <dgm:spPr/>
      <dgm:t>
        <a:bodyPr/>
        <a:lstStyle/>
        <a:p>
          <a:r>
            <a:rPr lang="en-GB"/>
            <a:t>Using the chart how do we record these transactions? </a:t>
          </a:r>
          <a:endParaRPr lang="en-US"/>
        </a:p>
      </dgm:t>
    </dgm:pt>
    <dgm:pt modelId="{2498A88D-87AE-4B91-BE3D-E23C2AFE69E6}" type="parTrans" cxnId="{02D97A0F-C190-4CB2-A7BE-9293370336C9}">
      <dgm:prSet/>
      <dgm:spPr/>
      <dgm:t>
        <a:bodyPr/>
        <a:lstStyle/>
        <a:p>
          <a:endParaRPr lang="en-US"/>
        </a:p>
      </dgm:t>
    </dgm:pt>
    <dgm:pt modelId="{0FE1BFBE-88E7-403C-90D4-A6227CD0FDC2}" type="sibTrans" cxnId="{02D97A0F-C190-4CB2-A7BE-9293370336C9}">
      <dgm:prSet/>
      <dgm:spPr/>
      <dgm:t>
        <a:bodyPr/>
        <a:lstStyle/>
        <a:p>
          <a:endParaRPr lang="en-US"/>
        </a:p>
      </dgm:t>
    </dgm:pt>
    <dgm:pt modelId="{A79C4CE3-2482-4691-B59D-334AB6ADA813}" type="pres">
      <dgm:prSet presAssocID="{BB4C3268-B413-4DE0-A847-C1F80E06A06E}" presName="root" presStyleCnt="0">
        <dgm:presLayoutVars>
          <dgm:dir/>
          <dgm:resizeHandles val="exact"/>
        </dgm:presLayoutVars>
      </dgm:prSet>
      <dgm:spPr/>
    </dgm:pt>
    <dgm:pt modelId="{C9A817AC-EB5D-4364-8824-08ECE823AB45}" type="pres">
      <dgm:prSet presAssocID="{BB4C3268-B413-4DE0-A847-C1F80E06A06E}" presName="container" presStyleCnt="0">
        <dgm:presLayoutVars>
          <dgm:dir/>
          <dgm:resizeHandles val="exact"/>
        </dgm:presLayoutVars>
      </dgm:prSet>
      <dgm:spPr/>
    </dgm:pt>
    <dgm:pt modelId="{DC372976-EA30-4192-9F19-81DE06BF3ABC}" type="pres">
      <dgm:prSet presAssocID="{F2E4AB29-7197-4EE2-A801-3715CF7D901A}" presName="compNode" presStyleCnt="0"/>
      <dgm:spPr/>
    </dgm:pt>
    <dgm:pt modelId="{61385D82-DCAE-4626-BA35-94AAE3635F71}" type="pres">
      <dgm:prSet presAssocID="{F2E4AB29-7197-4EE2-A801-3715CF7D901A}" presName="iconBgRect" presStyleLbl="bgShp" presStyleIdx="0" presStyleCnt="4"/>
      <dgm:spPr/>
    </dgm:pt>
    <dgm:pt modelId="{1ADD5023-7AFD-4203-8005-9885DFBD089F}" type="pres">
      <dgm:prSet presAssocID="{F2E4AB29-7197-4EE2-A801-3715CF7D90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4C3F271C-FBB2-4829-AF74-B6D75210518E}" type="pres">
      <dgm:prSet presAssocID="{F2E4AB29-7197-4EE2-A801-3715CF7D901A}" presName="spaceRect" presStyleCnt="0"/>
      <dgm:spPr/>
    </dgm:pt>
    <dgm:pt modelId="{52F2EDBD-11A2-463E-BA35-81317371A2DF}" type="pres">
      <dgm:prSet presAssocID="{F2E4AB29-7197-4EE2-A801-3715CF7D901A}" presName="textRect" presStyleLbl="revTx" presStyleIdx="0" presStyleCnt="4">
        <dgm:presLayoutVars>
          <dgm:chMax val="1"/>
          <dgm:chPref val="1"/>
        </dgm:presLayoutVars>
      </dgm:prSet>
      <dgm:spPr/>
    </dgm:pt>
    <dgm:pt modelId="{9B89A25F-14B1-44AC-AA00-4517A441277F}" type="pres">
      <dgm:prSet presAssocID="{5C7BEF20-BFD1-480D-B309-0A68ED76FE50}" presName="sibTrans" presStyleLbl="sibTrans2D1" presStyleIdx="0" presStyleCnt="0"/>
      <dgm:spPr/>
    </dgm:pt>
    <dgm:pt modelId="{88016493-62FB-4B62-BBE7-1654E59A41F1}" type="pres">
      <dgm:prSet presAssocID="{542F35ED-9D22-40C7-B18B-A391C9D6990D}" presName="compNode" presStyleCnt="0"/>
      <dgm:spPr/>
    </dgm:pt>
    <dgm:pt modelId="{F6D1559C-BB02-4E1A-809D-E1569002384D}" type="pres">
      <dgm:prSet presAssocID="{542F35ED-9D22-40C7-B18B-A391C9D6990D}" presName="iconBgRect" presStyleLbl="bgShp" presStyleIdx="1" presStyleCnt="4"/>
      <dgm:spPr/>
    </dgm:pt>
    <dgm:pt modelId="{99D1B37F-CC1B-47BB-9A5A-64B23755E376}" type="pres">
      <dgm:prSet presAssocID="{542F35ED-9D22-40C7-B18B-A391C9D699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CDC15FA1-A540-4261-9B70-1ED2CD31A47F}" type="pres">
      <dgm:prSet presAssocID="{542F35ED-9D22-40C7-B18B-A391C9D6990D}" presName="spaceRect" presStyleCnt="0"/>
      <dgm:spPr/>
    </dgm:pt>
    <dgm:pt modelId="{551FA207-781C-4904-9C87-C6C4C0D6EAE6}" type="pres">
      <dgm:prSet presAssocID="{542F35ED-9D22-40C7-B18B-A391C9D6990D}" presName="textRect" presStyleLbl="revTx" presStyleIdx="1" presStyleCnt="4">
        <dgm:presLayoutVars>
          <dgm:chMax val="1"/>
          <dgm:chPref val="1"/>
        </dgm:presLayoutVars>
      </dgm:prSet>
      <dgm:spPr/>
    </dgm:pt>
    <dgm:pt modelId="{1EC3A992-B35B-477B-A282-42A90659B733}" type="pres">
      <dgm:prSet presAssocID="{7A685665-B357-4C70-9696-62665C018007}" presName="sibTrans" presStyleLbl="sibTrans2D1" presStyleIdx="0" presStyleCnt="0"/>
      <dgm:spPr/>
    </dgm:pt>
    <dgm:pt modelId="{6F1D384F-F9F6-4190-9569-D7BC20D0C600}" type="pres">
      <dgm:prSet presAssocID="{BACD1B5D-90A3-4829-AA9B-5AD4CDA61688}" presName="compNode" presStyleCnt="0"/>
      <dgm:spPr/>
    </dgm:pt>
    <dgm:pt modelId="{F93C79A8-EBD1-4C21-886E-2F45B9D85951}" type="pres">
      <dgm:prSet presAssocID="{BACD1B5D-90A3-4829-AA9B-5AD4CDA61688}" presName="iconBgRect" presStyleLbl="bgShp" presStyleIdx="2" presStyleCnt="4"/>
      <dgm:spPr/>
    </dgm:pt>
    <dgm:pt modelId="{68F4B3C4-ABFA-4156-9A5E-48B42A5CE4EA}" type="pres">
      <dgm:prSet presAssocID="{BACD1B5D-90A3-4829-AA9B-5AD4CDA616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625AFB1D-3D42-4EDE-BC59-3E58195F2567}" type="pres">
      <dgm:prSet presAssocID="{BACD1B5D-90A3-4829-AA9B-5AD4CDA61688}" presName="spaceRect" presStyleCnt="0"/>
      <dgm:spPr/>
    </dgm:pt>
    <dgm:pt modelId="{802863E9-EBE0-4B00-9424-74DA0426D517}" type="pres">
      <dgm:prSet presAssocID="{BACD1B5D-90A3-4829-AA9B-5AD4CDA61688}" presName="textRect" presStyleLbl="revTx" presStyleIdx="2" presStyleCnt="4">
        <dgm:presLayoutVars>
          <dgm:chMax val="1"/>
          <dgm:chPref val="1"/>
        </dgm:presLayoutVars>
      </dgm:prSet>
      <dgm:spPr/>
    </dgm:pt>
    <dgm:pt modelId="{EC813936-2EBB-4F99-B2C4-114B9971E6EF}" type="pres">
      <dgm:prSet presAssocID="{7628719F-FF5B-478F-AEB1-39C6A587BD54}" presName="sibTrans" presStyleLbl="sibTrans2D1" presStyleIdx="0" presStyleCnt="0"/>
      <dgm:spPr/>
    </dgm:pt>
    <dgm:pt modelId="{8C0AB2AE-A69D-4BE1-AAFD-350770D424C7}" type="pres">
      <dgm:prSet presAssocID="{4D7AF3C1-6F56-496A-A4F7-134E6F59A7FB}" presName="compNode" presStyleCnt="0"/>
      <dgm:spPr/>
    </dgm:pt>
    <dgm:pt modelId="{3F722E37-2F5E-4068-9724-A966E0888AB0}" type="pres">
      <dgm:prSet presAssocID="{4D7AF3C1-6F56-496A-A4F7-134E6F59A7FB}" presName="iconBgRect" presStyleLbl="bgShp" presStyleIdx="3" presStyleCnt="4"/>
      <dgm:spPr/>
    </dgm:pt>
    <dgm:pt modelId="{5CEA351D-8267-4931-869C-91E9F9A0033D}" type="pres">
      <dgm:prSet presAssocID="{4D7AF3C1-6F56-496A-A4F7-134E6F59A7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FFD14AAC-28AC-464E-8B0E-EE9A4C50CAD1}" type="pres">
      <dgm:prSet presAssocID="{4D7AF3C1-6F56-496A-A4F7-134E6F59A7FB}" presName="spaceRect" presStyleCnt="0"/>
      <dgm:spPr/>
    </dgm:pt>
    <dgm:pt modelId="{7AAF404C-94E3-433D-8C21-77BD20FFF065}" type="pres">
      <dgm:prSet presAssocID="{4D7AF3C1-6F56-496A-A4F7-134E6F59A7FB}" presName="textRect" presStyleLbl="revTx" presStyleIdx="3" presStyleCnt="4">
        <dgm:presLayoutVars>
          <dgm:chMax val="1"/>
          <dgm:chPref val="1"/>
        </dgm:presLayoutVars>
      </dgm:prSet>
      <dgm:spPr/>
    </dgm:pt>
  </dgm:ptLst>
  <dgm:cxnLst>
    <dgm:cxn modelId="{02D97A0F-C190-4CB2-A7BE-9293370336C9}" srcId="{BB4C3268-B413-4DE0-A847-C1F80E06A06E}" destId="{4D7AF3C1-6F56-496A-A4F7-134E6F59A7FB}" srcOrd="3" destOrd="0" parTransId="{2498A88D-87AE-4B91-BE3D-E23C2AFE69E6}" sibTransId="{0FE1BFBE-88E7-403C-90D4-A6227CD0FDC2}"/>
    <dgm:cxn modelId="{11C37E26-D52D-4E76-8B7B-E5A9FED7774B}" type="presOf" srcId="{BB4C3268-B413-4DE0-A847-C1F80E06A06E}" destId="{A79C4CE3-2482-4691-B59D-334AB6ADA813}" srcOrd="0" destOrd="0" presId="urn:microsoft.com/office/officeart/2018/2/layout/IconCircleList"/>
    <dgm:cxn modelId="{0D090F32-6238-48E2-AE7D-EB6BF891A1F0}" type="presOf" srcId="{4D7AF3C1-6F56-496A-A4F7-134E6F59A7FB}" destId="{7AAF404C-94E3-433D-8C21-77BD20FFF065}" srcOrd="0" destOrd="0" presId="urn:microsoft.com/office/officeart/2018/2/layout/IconCircleList"/>
    <dgm:cxn modelId="{7597B839-4C71-4634-AD17-F3EA703296A4}" type="presOf" srcId="{542F35ED-9D22-40C7-B18B-A391C9D6990D}" destId="{551FA207-781C-4904-9C87-C6C4C0D6EAE6}" srcOrd="0" destOrd="0" presId="urn:microsoft.com/office/officeart/2018/2/layout/IconCircleList"/>
    <dgm:cxn modelId="{91F9903F-71C0-4055-A1B4-78D356507567}" type="presOf" srcId="{F2E4AB29-7197-4EE2-A801-3715CF7D901A}" destId="{52F2EDBD-11A2-463E-BA35-81317371A2DF}" srcOrd="0" destOrd="0" presId="urn:microsoft.com/office/officeart/2018/2/layout/IconCircleList"/>
    <dgm:cxn modelId="{714B3861-3F0E-4C34-91C4-0CE5946652B2}" type="presOf" srcId="{7A685665-B357-4C70-9696-62665C018007}" destId="{1EC3A992-B35B-477B-A282-42A90659B733}" srcOrd="0" destOrd="0" presId="urn:microsoft.com/office/officeart/2018/2/layout/IconCircleList"/>
    <dgm:cxn modelId="{5B1A5341-9A46-4F25-9ECE-A2CAD65911D2}" type="presOf" srcId="{5C7BEF20-BFD1-480D-B309-0A68ED76FE50}" destId="{9B89A25F-14B1-44AC-AA00-4517A441277F}" srcOrd="0" destOrd="0" presId="urn:microsoft.com/office/officeart/2018/2/layout/IconCircleList"/>
    <dgm:cxn modelId="{3DE2A259-AA30-4F54-8306-D82BC49FB46C}" type="presOf" srcId="{7628719F-FF5B-478F-AEB1-39C6A587BD54}" destId="{EC813936-2EBB-4F99-B2C4-114B9971E6EF}" srcOrd="0" destOrd="0" presId="urn:microsoft.com/office/officeart/2018/2/layout/IconCircleList"/>
    <dgm:cxn modelId="{7DA576C8-AA4C-4E52-917D-14644AA46471}" srcId="{BB4C3268-B413-4DE0-A847-C1F80E06A06E}" destId="{F2E4AB29-7197-4EE2-A801-3715CF7D901A}" srcOrd="0" destOrd="0" parTransId="{D7B7F49B-4A95-4943-AF0D-8ADC649066C5}" sibTransId="{5C7BEF20-BFD1-480D-B309-0A68ED76FE50}"/>
    <dgm:cxn modelId="{7AB38EDF-D2EA-46CE-B071-5513808B3D97}" srcId="{BB4C3268-B413-4DE0-A847-C1F80E06A06E}" destId="{542F35ED-9D22-40C7-B18B-A391C9D6990D}" srcOrd="1" destOrd="0" parTransId="{FBE2AC79-9CCC-436B-896B-7B4A2AA76B5B}" sibTransId="{7A685665-B357-4C70-9696-62665C018007}"/>
    <dgm:cxn modelId="{BC2639E5-6B05-4154-A3E5-8BF5E7C2FE1E}" srcId="{BB4C3268-B413-4DE0-A847-C1F80E06A06E}" destId="{BACD1B5D-90A3-4829-AA9B-5AD4CDA61688}" srcOrd="2" destOrd="0" parTransId="{E37576C2-C48B-44F5-B573-A53C777DA6BD}" sibTransId="{7628719F-FF5B-478F-AEB1-39C6A587BD54}"/>
    <dgm:cxn modelId="{0BAFBFF5-5BEA-491F-B8BC-4B2BF3FB7FD8}" type="presOf" srcId="{BACD1B5D-90A3-4829-AA9B-5AD4CDA61688}" destId="{802863E9-EBE0-4B00-9424-74DA0426D517}" srcOrd="0" destOrd="0" presId="urn:microsoft.com/office/officeart/2018/2/layout/IconCircleList"/>
    <dgm:cxn modelId="{2AF16B8F-09EA-4186-BC9A-73A7F237DD22}" type="presParOf" srcId="{A79C4CE3-2482-4691-B59D-334AB6ADA813}" destId="{C9A817AC-EB5D-4364-8824-08ECE823AB45}" srcOrd="0" destOrd="0" presId="urn:microsoft.com/office/officeart/2018/2/layout/IconCircleList"/>
    <dgm:cxn modelId="{07372A2A-A7E1-4FAC-B6B7-C8D95B8C5FEF}" type="presParOf" srcId="{C9A817AC-EB5D-4364-8824-08ECE823AB45}" destId="{DC372976-EA30-4192-9F19-81DE06BF3ABC}" srcOrd="0" destOrd="0" presId="urn:microsoft.com/office/officeart/2018/2/layout/IconCircleList"/>
    <dgm:cxn modelId="{B984892B-8DD0-4F79-8644-AA3C1004D01B}" type="presParOf" srcId="{DC372976-EA30-4192-9F19-81DE06BF3ABC}" destId="{61385D82-DCAE-4626-BA35-94AAE3635F71}" srcOrd="0" destOrd="0" presId="urn:microsoft.com/office/officeart/2018/2/layout/IconCircleList"/>
    <dgm:cxn modelId="{28BA153F-0CFE-4DF3-B97A-D406F727FAC3}" type="presParOf" srcId="{DC372976-EA30-4192-9F19-81DE06BF3ABC}" destId="{1ADD5023-7AFD-4203-8005-9885DFBD089F}" srcOrd="1" destOrd="0" presId="urn:microsoft.com/office/officeart/2018/2/layout/IconCircleList"/>
    <dgm:cxn modelId="{2F4844AB-E0CA-4738-9D61-E44BB4CBDB69}" type="presParOf" srcId="{DC372976-EA30-4192-9F19-81DE06BF3ABC}" destId="{4C3F271C-FBB2-4829-AF74-B6D75210518E}" srcOrd="2" destOrd="0" presId="urn:microsoft.com/office/officeart/2018/2/layout/IconCircleList"/>
    <dgm:cxn modelId="{C04F6926-915D-4243-B959-4786A7E62245}" type="presParOf" srcId="{DC372976-EA30-4192-9F19-81DE06BF3ABC}" destId="{52F2EDBD-11A2-463E-BA35-81317371A2DF}" srcOrd="3" destOrd="0" presId="urn:microsoft.com/office/officeart/2018/2/layout/IconCircleList"/>
    <dgm:cxn modelId="{C6301438-0782-4E09-8F1C-DD72F0739A13}" type="presParOf" srcId="{C9A817AC-EB5D-4364-8824-08ECE823AB45}" destId="{9B89A25F-14B1-44AC-AA00-4517A441277F}" srcOrd="1" destOrd="0" presId="urn:microsoft.com/office/officeart/2018/2/layout/IconCircleList"/>
    <dgm:cxn modelId="{F52D2988-7F82-4E02-B78D-614AA6C115D9}" type="presParOf" srcId="{C9A817AC-EB5D-4364-8824-08ECE823AB45}" destId="{88016493-62FB-4B62-BBE7-1654E59A41F1}" srcOrd="2" destOrd="0" presId="urn:microsoft.com/office/officeart/2018/2/layout/IconCircleList"/>
    <dgm:cxn modelId="{C91D6DC9-2D7E-489D-807F-C295C843B762}" type="presParOf" srcId="{88016493-62FB-4B62-BBE7-1654E59A41F1}" destId="{F6D1559C-BB02-4E1A-809D-E1569002384D}" srcOrd="0" destOrd="0" presId="urn:microsoft.com/office/officeart/2018/2/layout/IconCircleList"/>
    <dgm:cxn modelId="{ED87B458-5A36-444A-ABC2-DA7226E8136E}" type="presParOf" srcId="{88016493-62FB-4B62-BBE7-1654E59A41F1}" destId="{99D1B37F-CC1B-47BB-9A5A-64B23755E376}" srcOrd="1" destOrd="0" presId="urn:microsoft.com/office/officeart/2018/2/layout/IconCircleList"/>
    <dgm:cxn modelId="{D9E82A0E-11D1-488D-891A-5F3B995D9C44}" type="presParOf" srcId="{88016493-62FB-4B62-BBE7-1654E59A41F1}" destId="{CDC15FA1-A540-4261-9B70-1ED2CD31A47F}" srcOrd="2" destOrd="0" presId="urn:microsoft.com/office/officeart/2018/2/layout/IconCircleList"/>
    <dgm:cxn modelId="{FAC9DEA3-8375-4061-A383-3C07165B17D2}" type="presParOf" srcId="{88016493-62FB-4B62-BBE7-1654E59A41F1}" destId="{551FA207-781C-4904-9C87-C6C4C0D6EAE6}" srcOrd="3" destOrd="0" presId="urn:microsoft.com/office/officeart/2018/2/layout/IconCircleList"/>
    <dgm:cxn modelId="{E2CA185B-7818-46DC-A3B8-FC68F7F9A8AD}" type="presParOf" srcId="{C9A817AC-EB5D-4364-8824-08ECE823AB45}" destId="{1EC3A992-B35B-477B-A282-42A90659B733}" srcOrd="3" destOrd="0" presId="urn:microsoft.com/office/officeart/2018/2/layout/IconCircleList"/>
    <dgm:cxn modelId="{69CD6AAE-7E25-4B33-AE7B-34362E7629F5}" type="presParOf" srcId="{C9A817AC-EB5D-4364-8824-08ECE823AB45}" destId="{6F1D384F-F9F6-4190-9569-D7BC20D0C600}" srcOrd="4" destOrd="0" presId="urn:microsoft.com/office/officeart/2018/2/layout/IconCircleList"/>
    <dgm:cxn modelId="{26EA8AA4-9D5C-422B-A785-D939583CFA88}" type="presParOf" srcId="{6F1D384F-F9F6-4190-9569-D7BC20D0C600}" destId="{F93C79A8-EBD1-4C21-886E-2F45B9D85951}" srcOrd="0" destOrd="0" presId="urn:microsoft.com/office/officeart/2018/2/layout/IconCircleList"/>
    <dgm:cxn modelId="{74505123-E410-4671-A9D3-E0BDFD8FB225}" type="presParOf" srcId="{6F1D384F-F9F6-4190-9569-D7BC20D0C600}" destId="{68F4B3C4-ABFA-4156-9A5E-48B42A5CE4EA}" srcOrd="1" destOrd="0" presId="urn:microsoft.com/office/officeart/2018/2/layout/IconCircleList"/>
    <dgm:cxn modelId="{921BC764-AA0D-4CB0-962A-57460A19683B}" type="presParOf" srcId="{6F1D384F-F9F6-4190-9569-D7BC20D0C600}" destId="{625AFB1D-3D42-4EDE-BC59-3E58195F2567}" srcOrd="2" destOrd="0" presId="urn:microsoft.com/office/officeart/2018/2/layout/IconCircleList"/>
    <dgm:cxn modelId="{373B94FE-CDA7-48F1-83B8-026FC950D2A5}" type="presParOf" srcId="{6F1D384F-F9F6-4190-9569-D7BC20D0C600}" destId="{802863E9-EBE0-4B00-9424-74DA0426D517}" srcOrd="3" destOrd="0" presId="urn:microsoft.com/office/officeart/2018/2/layout/IconCircleList"/>
    <dgm:cxn modelId="{8C3381A8-E234-408A-B643-DAB6A023F09A}" type="presParOf" srcId="{C9A817AC-EB5D-4364-8824-08ECE823AB45}" destId="{EC813936-2EBB-4F99-B2C4-114B9971E6EF}" srcOrd="5" destOrd="0" presId="urn:microsoft.com/office/officeart/2018/2/layout/IconCircleList"/>
    <dgm:cxn modelId="{2E5D7C8D-A1CE-47F0-ADD6-9861D9BAE508}" type="presParOf" srcId="{C9A817AC-EB5D-4364-8824-08ECE823AB45}" destId="{8C0AB2AE-A69D-4BE1-AAFD-350770D424C7}" srcOrd="6" destOrd="0" presId="urn:microsoft.com/office/officeart/2018/2/layout/IconCircleList"/>
    <dgm:cxn modelId="{3695FDB9-8298-4BF1-836C-DF8C15B96621}" type="presParOf" srcId="{8C0AB2AE-A69D-4BE1-AAFD-350770D424C7}" destId="{3F722E37-2F5E-4068-9724-A966E0888AB0}" srcOrd="0" destOrd="0" presId="urn:microsoft.com/office/officeart/2018/2/layout/IconCircleList"/>
    <dgm:cxn modelId="{53485A00-B25A-48E8-A3A8-90F003502876}" type="presParOf" srcId="{8C0AB2AE-A69D-4BE1-AAFD-350770D424C7}" destId="{5CEA351D-8267-4931-869C-91E9F9A0033D}" srcOrd="1" destOrd="0" presId="urn:microsoft.com/office/officeart/2018/2/layout/IconCircleList"/>
    <dgm:cxn modelId="{67F53C60-9CF1-4A9E-B5B9-E313C579CC3C}" type="presParOf" srcId="{8C0AB2AE-A69D-4BE1-AAFD-350770D424C7}" destId="{FFD14AAC-28AC-464E-8B0E-EE9A4C50CAD1}" srcOrd="2" destOrd="0" presId="urn:microsoft.com/office/officeart/2018/2/layout/IconCircleList"/>
    <dgm:cxn modelId="{4816BC7D-528B-4725-B849-79DE71D0E9E1}" type="presParOf" srcId="{8C0AB2AE-A69D-4BE1-AAFD-350770D424C7}" destId="{7AAF404C-94E3-433D-8C21-77BD20FFF06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52B432-32E7-415C-B5FD-58853A728D2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293AFD1-C360-4C08-A4E6-A60374AAEF58}">
      <dgm:prSet/>
      <dgm:spPr/>
      <dgm:t>
        <a:bodyPr/>
        <a:lstStyle/>
        <a:p>
          <a:r>
            <a:rPr lang="en-GB" b="0" i="0"/>
            <a:t>Once Jane starts charging for her services a bill will be issued. </a:t>
          </a:r>
          <a:endParaRPr lang="en-US"/>
        </a:p>
      </dgm:t>
    </dgm:pt>
    <dgm:pt modelId="{99552E29-2714-46D9-B7F6-759B6FDC789E}" type="parTrans" cxnId="{6947E414-C0A4-40B9-B46E-A7BB9EA44F61}">
      <dgm:prSet/>
      <dgm:spPr/>
      <dgm:t>
        <a:bodyPr/>
        <a:lstStyle/>
        <a:p>
          <a:endParaRPr lang="en-US"/>
        </a:p>
      </dgm:t>
    </dgm:pt>
    <dgm:pt modelId="{B43175E0-C7A7-42F1-BF79-B18A9E6D72D4}" type="sibTrans" cxnId="{6947E414-C0A4-40B9-B46E-A7BB9EA44F61}">
      <dgm:prSet/>
      <dgm:spPr/>
      <dgm:t>
        <a:bodyPr/>
        <a:lstStyle/>
        <a:p>
          <a:endParaRPr lang="en-US"/>
        </a:p>
      </dgm:t>
    </dgm:pt>
    <dgm:pt modelId="{03DAFBB9-6BD4-4A4A-AF1E-72AD95E39391}">
      <dgm:prSet/>
      <dgm:spPr/>
      <dgm:t>
        <a:bodyPr/>
        <a:lstStyle/>
        <a:p>
          <a:r>
            <a:rPr lang="en-GB" b="0" i="0" dirty="0"/>
            <a:t>Aspect 1 – sale of the solicitors services</a:t>
          </a:r>
          <a:endParaRPr lang="en-US" dirty="0"/>
        </a:p>
      </dgm:t>
    </dgm:pt>
    <dgm:pt modelId="{233E2657-B3A7-404A-9EC5-0639D551E099}" type="parTrans" cxnId="{E7A98E92-0CCA-45AF-ABC6-03092FAED477}">
      <dgm:prSet/>
      <dgm:spPr/>
      <dgm:t>
        <a:bodyPr/>
        <a:lstStyle/>
        <a:p>
          <a:endParaRPr lang="en-US"/>
        </a:p>
      </dgm:t>
    </dgm:pt>
    <dgm:pt modelId="{BF2A1C32-35B2-4117-AF01-C71ED5B7B4E3}" type="sibTrans" cxnId="{E7A98E92-0CCA-45AF-ABC6-03092FAED477}">
      <dgm:prSet/>
      <dgm:spPr/>
      <dgm:t>
        <a:bodyPr/>
        <a:lstStyle/>
        <a:p>
          <a:endParaRPr lang="en-US"/>
        </a:p>
      </dgm:t>
    </dgm:pt>
    <dgm:pt modelId="{05E974BF-25AA-4F97-BBCA-DDE455758A4D}">
      <dgm:prSet/>
      <dgm:spPr/>
      <dgm:t>
        <a:bodyPr/>
        <a:lstStyle/>
        <a:p>
          <a:r>
            <a:rPr lang="en-GB" b="0" i="0"/>
            <a:t>Aspect 2 – gain of the debt now owed by the client</a:t>
          </a:r>
          <a:endParaRPr lang="en-US"/>
        </a:p>
      </dgm:t>
    </dgm:pt>
    <dgm:pt modelId="{079C733B-0AD1-4AB1-85A8-230E1347BE3C}" type="parTrans" cxnId="{8EC3578A-C17B-4C4A-B26A-8FD0A7F70701}">
      <dgm:prSet/>
      <dgm:spPr/>
      <dgm:t>
        <a:bodyPr/>
        <a:lstStyle/>
        <a:p>
          <a:endParaRPr lang="en-US"/>
        </a:p>
      </dgm:t>
    </dgm:pt>
    <dgm:pt modelId="{7DCD17FE-12DE-4B67-ACC3-19DD1FE57F29}" type="sibTrans" cxnId="{8EC3578A-C17B-4C4A-B26A-8FD0A7F70701}">
      <dgm:prSet/>
      <dgm:spPr/>
      <dgm:t>
        <a:bodyPr/>
        <a:lstStyle/>
        <a:p>
          <a:endParaRPr lang="en-US"/>
        </a:p>
      </dgm:t>
    </dgm:pt>
    <dgm:pt modelId="{77227790-E83A-4544-9223-0A6618DA4C92}">
      <dgm:prSet/>
      <dgm:spPr/>
      <dgm:t>
        <a:bodyPr/>
        <a:lstStyle/>
        <a:p>
          <a:r>
            <a:rPr lang="en-GB" b="0" i="0"/>
            <a:t>Aspect 1 = CR on an income account (also known as profit account)</a:t>
          </a:r>
          <a:endParaRPr lang="en-US"/>
        </a:p>
      </dgm:t>
    </dgm:pt>
    <dgm:pt modelId="{92F85267-C658-49A2-AE55-E6CE1F7A146C}" type="parTrans" cxnId="{678D69D8-8A4F-41FB-A551-E28011549BF1}">
      <dgm:prSet/>
      <dgm:spPr/>
      <dgm:t>
        <a:bodyPr/>
        <a:lstStyle/>
        <a:p>
          <a:endParaRPr lang="en-US"/>
        </a:p>
      </dgm:t>
    </dgm:pt>
    <dgm:pt modelId="{4918E7AE-CB40-4843-BDB3-764AA20E3708}" type="sibTrans" cxnId="{678D69D8-8A4F-41FB-A551-E28011549BF1}">
      <dgm:prSet/>
      <dgm:spPr/>
      <dgm:t>
        <a:bodyPr/>
        <a:lstStyle/>
        <a:p>
          <a:endParaRPr lang="en-US"/>
        </a:p>
      </dgm:t>
    </dgm:pt>
    <dgm:pt modelId="{5CCCAA44-E21C-46CC-B69B-413CCC835EDE}">
      <dgm:prSet/>
      <dgm:spPr/>
      <dgm:t>
        <a:bodyPr/>
        <a:lstStyle/>
        <a:p>
          <a:r>
            <a:rPr lang="en-GB" b="0" i="0"/>
            <a:t>Aspect 2= DR on the client account</a:t>
          </a:r>
          <a:endParaRPr lang="en-US"/>
        </a:p>
      </dgm:t>
    </dgm:pt>
    <dgm:pt modelId="{C173FCAD-D04D-4DC2-A445-18F004F24776}" type="parTrans" cxnId="{9BC46AF6-51FD-48B4-AA3E-F76947ACDE7F}">
      <dgm:prSet/>
      <dgm:spPr/>
      <dgm:t>
        <a:bodyPr/>
        <a:lstStyle/>
        <a:p>
          <a:endParaRPr lang="en-US"/>
        </a:p>
      </dgm:t>
    </dgm:pt>
    <dgm:pt modelId="{62B3838F-8DEC-4845-A86E-FE55A83291C7}" type="sibTrans" cxnId="{9BC46AF6-51FD-48B4-AA3E-F76947ACDE7F}">
      <dgm:prSet/>
      <dgm:spPr/>
      <dgm:t>
        <a:bodyPr/>
        <a:lstStyle/>
        <a:p>
          <a:endParaRPr lang="en-US"/>
        </a:p>
      </dgm:t>
    </dgm:pt>
    <dgm:pt modelId="{80C9549E-F541-49E6-9804-44F3159F6970}">
      <dgm:prSet/>
      <dgm:spPr/>
      <dgm:t>
        <a:bodyPr/>
        <a:lstStyle/>
        <a:p>
          <a:r>
            <a:rPr lang="en-GB" b="0" i="0"/>
            <a:t>When the client pays Jane will record a receipt of cash and the loss of the debt owed to the firm.</a:t>
          </a:r>
          <a:endParaRPr lang="en-US"/>
        </a:p>
      </dgm:t>
    </dgm:pt>
    <dgm:pt modelId="{F5575ED3-C465-4589-A683-EF714D18B4EE}" type="parTrans" cxnId="{1FB62CC1-8A6C-4877-AE41-1DC2629697DE}">
      <dgm:prSet/>
      <dgm:spPr/>
      <dgm:t>
        <a:bodyPr/>
        <a:lstStyle/>
        <a:p>
          <a:endParaRPr lang="en-US"/>
        </a:p>
      </dgm:t>
    </dgm:pt>
    <dgm:pt modelId="{BC3A5C5B-9D3A-40A8-8DCA-CDFB757CE509}" type="sibTrans" cxnId="{1FB62CC1-8A6C-4877-AE41-1DC2629697DE}">
      <dgm:prSet/>
      <dgm:spPr/>
      <dgm:t>
        <a:bodyPr/>
        <a:lstStyle/>
        <a:p>
          <a:endParaRPr lang="en-US"/>
        </a:p>
      </dgm:t>
    </dgm:pt>
    <dgm:pt modelId="{2FBC0227-709E-4277-9C18-715947FE1F72}">
      <dgm:prSet/>
      <dgm:spPr/>
      <dgm:t>
        <a:bodyPr/>
        <a:lstStyle/>
        <a:p>
          <a:r>
            <a:rPr lang="en-GB" b="0" i="0"/>
            <a:t>NB: no entry is made on the profit account when the client pays. It merely records the bill issued.  </a:t>
          </a:r>
          <a:endParaRPr lang="en-US"/>
        </a:p>
      </dgm:t>
    </dgm:pt>
    <dgm:pt modelId="{391510EA-246D-4B15-9503-FC4D8E0AED13}" type="parTrans" cxnId="{FF50DB49-A959-4FAE-AB69-9D46FE9F46B8}">
      <dgm:prSet/>
      <dgm:spPr/>
      <dgm:t>
        <a:bodyPr/>
        <a:lstStyle/>
        <a:p>
          <a:endParaRPr lang="en-US"/>
        </a:p>
      </dgm:t>
    </dgm:pt>
    <dgm:pt modelId="{08865FDD-BAEC-4639-ACB6-657AC8C73357}" type="sibTrans" cxnId="{FF50DB49-A959-4FAE-AB69-9D46FE9F46B8}">
      <dgm:prSet/>
      <dgm:spPr/>
      <dgm:t>
        <a:bodyPr/>
        <a:lstStyle/>
        <a:p>
          <a:endParaRPr lang="en-US"/>
        </a:p>
      </dgm:t>
    </dgm:pt>
    <dgm:pt modelId="{946E973D-5CC8-4397-9349-51B56FFDFEBC}" type="pres">
      <dgm:prSet presAssocID="{8852B432-32E7-415C-B5FD-58853A728D2A}" presName="Name0" presStyleCnt="0">
        <dgm:presLayoutVars>
          <dgm:dir/>
          <dgm:resizeHandles val="exact"/>
        </dgm:presLayoutVars>
      </dgm:prSet>
      <dgm:spPr/>
    </dgm:pt>
    <dgm:pt modelId="{25A1FA06-0F72-4F97-ADF4-4281430B2682}" type="pres">
      <dgm:prSet presAssocID="{9293AFD1-C360-4C08-A4E6-A60374AAEF58}" presName="node" presStyleLbl="node1" presStyleIdx="0" presStyleCnt="7">
        <dgm:presLayoutVars>
          <dgm:bulletEnabled val="1"/>
        </dgm:presLayoutVars>
      </dgm:prSet>
      <dgm:spPr/>
    </dgm:pt>
    <dgm:pt modelId="{CFBA4C68-8958-413F-BDEC-4A20EE72887F}" type="pres">
      <dgm:prSet presAssocID="{B43175E0-C7A7-42F1-BF79-B18A9E6D72D4}" presName="sibTrans" presStyleLbl="sibTrans1D1" presStyleIdx="0" presStyleCnt="6"/>
      <dgm:spPr/>
    </dgm:pt>
    <dgm:pt modelId="{42D8BF75-ABC3-4C3A-9678-EDEE0D2621CB}" type="pres">
      <dgm:prSet presAssocID="{B43175E0-C7A7-42F1-BF79-B18A9E6D72D4}" presName="connectorText" presStyleLbl="sibTrans1D1" presStyleIdx="0" presStyleCnt="6"/>
      <dgm:spPr/>
    </dgm:pt>
    <dgm:pt modelId="{617C29F7-E332-4412-8B6E-22808630648A}" type="pres">
      <dgm:prSet presAssocID="{03DAFBB9-6BD4-4A4A-AF1E-72AD95E39391}" presName="node" presStyleLbl="node1" presStyleIdx="1" presStyleCnt="7">
        <dgm:presLayoutVars>
          <dgm:bulletEnabled val="1"/>
        </dgm:presLayoutVars>
      </dgm:prSet>
      <dgm:spPr/>
    </dgm:pt>
    <dgm:pt modelId="{609FFE7D-DC6D-4265-9C74-B0326DC67F97}" type="pres">
      <dgm:prSet presAssocID="{BF2A1C32-35B2-4117-AF01-C71ED5B7B4E3}" presName="sibTrans" presStyleLbl="sibTrans1D1" presStyleIdx="1" presStyleCnt="6"/>
      <dgm:spPr/>
    </dgm:pt>
    <dgm:pt modelId="{C80817E9-F61C-42DB-B413-1198969E8723}" type="pres">
      <dgm:prSet presAssocID="{BF2A1C32-35B2-4117-AF01-C71ED5B7B4E3}" presName="connectorText" presStyleLbl="sibTrans1D1" presStyleIdx="1" presStyleCnt="6"/>
      <dgm:spPr/>
    </dgm:pt>
    <dgm:pt modelId="{FD1C755B-41EA-4843-AB2F-F568EB01E159}" type="pres">
      <dgm:prSet presAssocID="{05E974BF-25AA-4F97-BBCA-DDE455758A4D}" presName="node" presStyleLbl="node1" presStyleIdx="2" presStyleCnt="7">
        <dgm:presLayoutVars>
          <dgm:bulletEnabled val="1"/>
        </dgm:presLayoutVars>
      </dgm:prSet>
      <dgm:spPr/>
    </dgm:pt>
    <dgm:pt modelId="{63E3819F-FD51-47EA-AB17-5D952D53A269}" type="pres">
      <dgm:prSet presAssocID="{7DCD17FE-12DE-4B67-ACC3-19DD1FE57F29}" presName="sibTrans" presStyleLbl="sibTrans1D1" presStyleIdx="2" presStyleCnt="6"/>
      <dgm:spPr/>
    </dgm:pt>
    <dgm:pt modelId="{CA2DB791-E193-4FCA-824E-E3424A5AED0B}" type="pres">
      <dgm:prSet presAssocID="{7DCD17FE-12DE-4B67-ACC3-19DD1FE57F29}" presName="connectorText" presStyleLbl="sibTrans1D1" presStyleIdx="2" presStyleCnt="6"/>
      <dgm:spPr/>
    </dgm:pt>
    <dgm:pt modelId="{61C6F999-6464-44C9-8EBD-D301F704AC6E}" type="pres">
      <dgm:prSet presAssocID="{77227790-E83A-4544-9223-0A6618DA4C92}" presName="node" presStyleLbl="node1" presStyleIdx="3" presStyleCnt="7">
        <dgm:presLayoutVars>
          <dgm:bulletEnabled val="1"/>
        </dgm:presLayoutVars>
      </dgm:prSet>
      <dgm:spPr/>
    </dgm:pt>
    <dgm:pt modelId="{D6981030-6C2F-4FC1-BF02-A485AE6819A8}" type="pres">
      <dgm:prSet presAssocID="{4918E7AE-CB40-4843-BDB3-764AA20E3708}" presName="sibTrans" presStyleLbl="sibTrans1D1" presStyleIdx="3" presStyleCnt="6"/>
      <dgm:spPr/>
    </dgm:pt>
    <dgm:pt modelId="{3E54C0F4-51FC-4155-8685-6F63877673F9}" type="pres">
      <dgm:prSet presAssocID="{4918E7AE-CB40-4843-BDB3-764AA20E3708}" presName="connectorText" presStyleLbl="sibTrans1D1" presStyleIdx="3" presStyleCnt="6"/>
      <dgm:spPr/>
    </dgm:pt>
    <dgm:pt modelId="{15AF60F5-109B-4B37-8E96-C28B6D512347}" type="pres">
      <dgm:prSet presAssocID="{5CCCAA44-E21C-46CC-B69B-413CCC835EDE}" presName="node" presStyleLbl="node1" presStyleIdx="4" presStyleCnt="7">
        <dgm:presLayoutVars>
          <dgm:bulletEnabled val="1"/>
        </dgm:presLayoutVars>
      </dgm:prSet>
      <dgm:spPr/>
    </dgm:pt>
    <dgm:pt modelId="{B3AC0F6A-0D6B-4C6B-9A80-AE1FE90F0176}" type="pres">
      <dgm:prSet presAssocID="{62B3838F-8DEC-4845-A86E-FE55A83291C7}" presName="sibTrans" presStyleLbl="sibTrans1D1" presStyleIdx="4" presStyleCnt="6"/>
      <dgm:spPr/>
    </dgm:pt>
    <dgm:pt modelId="{DCEC1A82-EC58-47C9-9D36-4FE1763E87FB}" type="pres">
      <dgm:prSet presAssocID="{62B3838F-8DEC-4845-A86E-FE55A83291C7}" presName="connectorText" presStyleLbl="sibTrans1D1" presStyleIdx="4" presStyleCnt="6"/>
      <dgm:spPr/>
    </dgm:pt>
    <dgm:pt modelId="{16FF6AC2-95E9-45E5-AE52-5515A9C06F54}" type="pres">
      <dgm:prSet presAssocID="{80C9549E-F541-49E6-9804-44F3159F6970}" presName="node" presStyleLbl="node1" presStyleIdx="5" presStyleCnt="7">
        <dgm:presLayoutVars>
          <dgm:bulletEnabled val="1"/>
        </dgm:presLayoutVars>
      </dgm:prSet>
      <dgm:spPr/>
    </dgm:pt>
    <dgm:pt modelId="{8FE3498F-C4D9-4897-916B-786168C7C94A}" type="pres">
      <dgm:prSet presAssocID="{BC3A5C5B-9D3A-40A8-8DCA-CDFB757CE509}" presName="sibTrans" presStyleLbl="sibTrans1D1" presStyleIdx="5" presStyleCnt="6"/>
      <dgm:spPr/>
    </dgm:pt>
    <dgm:pt modelId="{5B64E9BE-17DF-44DB-A068-9E01319CF43F}" type="pres">
      <dgm:prSet presAssocID="{BC3A5C5B-9D3A-40A8-8DCA-CDFB757CE509}" presName="connectorText" presStyleLbl="sibTrans1D1" presStyleIdx="5" presStyleCnt="6"/>
      <dgm:spPr/>
    </dgm:pt>
    <dgm:pt modelId="{39A2752A-3286-4F9E-BA74-2570C78A5F07}" type="pres">
      <dgm:prSet presAssocID="{2FBC0227-709E-4277-9C18-715947FE1F72}" presName="node" presStyleLbl="node1" presStyleIdx="6" presStyleCnt="7">
        <dgm:presLayoutVars>
          <dgm:bulletEnabled val="1"/>
        </dgm:presLayoutVars>
      </dgm:prSet>
      <dgm:spPr/>
    </dgm:pt>
  </dgm:ptLst>
  <dgm:cxnLst>
    <dgm:cxn modelId="{F81BF602-0F6C-4238-BC30-563E7ED3C5FE}" type="presOf" srcId="{03DAFBB9-6BD4-4A4A-AF1E-72AD95E39391}" destId="{617C29F7-E332-4412-8B6E-22808630648A}" srcOrd="0" destOrd="0" presId="urn:microsoft.com/office/officeart/2016/7/layout/RepeatingBendingProcessNew"/>
    <dgm:cxn modelId="{2BFB1804-682B-4AF2-B710-65956928130F}" type="presOf" srcId="{7DCD17FE-12DE-4B67-ACC3-19DD1FE57F29}" destId="{CA2DB791-E193-4FCA-824E-E3424A5AED0B}" srcOrd="1" destOrd="0" presId="urn:microsoft.com/office/officeart/2016/7/layout/RepeatingBendingProcessNew"/>
    <dgm:cxn modelId="{8F7FFA09-CF61-4540-8059-C13CF826B883}" type="presOf" srcId="{2FBC0227-709E-4277-9C18-715947FE1F72}" destId="{39A2752A-3286-4F9E-BA74-2570C78A5F07}" srcOrd="0" destOrd="0" presId="urn:microsoft.com/office/officeart/2016/7/layout/RepeatingBendingProcessNew"/>
    <dgm:cxn modelId="{D75B800A-D354-43C8-A762-B9878155F752}" type="presOf" srcId="{62B3838F-8DEC-4845-A86E-FE55A83291C7}" destId="{DCEC1A82-EC58-47C9-9D36-4FE1763E87FB}" srcOrd="1" destOrd="0" presId="urn:microsoft.com/office/officeart/2016/7/layout/RepeatingBendingProcessNew"/>
    <dgm:cxn modelId="{C55C1C0E-1AF1-4806-88BC-349CB9970B4A}" type="presOf" srcId="{05E974BF-25AA-4F97-BBCA-DDE455758A4D}" destId="{FD1C755B-41EA-4843-AB2F-F568EB01E159}" srcOrd="0" destOrd="0" presId="urn:microsoft.com/office/officeart/2016/7/layout/RepeatingBendingProcessNew"/>
    <dgm:cxn modelId="{6947E414-C0A4-40B9-B46E-A7BB9EA44F61}" srcId="{8852B432-32E7-415C-B5FD-58853A728D2A}" destId="{9293AFD1-C360-4C08-A4E6-A60374AAEF58}" srcOrd="0" destOrd="0" parTransId="{99552E29-2714-46D9-B7F6-759B6FDC789E}" sibTransId="{B43175E0-C7A7-42F1-BF79-B18A9E6D72D4}"/>
    <dgm:cxn modelId="{9786102D-1AFB-4768-B140-7E3612831897}" type="presOf" srcId="{9293AFD1-C360-4C08-A4E6-A60374AAEF58}" destId="{25A1FA06-0F72-4F97-ADF4-4281430B2682}" srcOrd="0" destOrd="0" presId="urn:microsoft.com/office/officeart/2016/7/layout/RepeatingBendingProcessNew"/>
    <dgm:cxn modelId="{51A2343A-0350-4F74-B174-166299B840EA}" type="presOf" srcId="{4918E7AE-CB40-4843-BDB3-764AA20E3708}" destId="{D6981030-6C2F-4FC1-BF02-A485AE6819A8}" srcOrd="0" destOrd="0" presId="urn:microsoft.com/office/officeart/2016/7/layout/RepeatingBendingProcessNew"/>
    <dgm:cxn modelId="{BE862940-16C4-4CDC-BB4B-19581B8C2D32}" type="presOf" srcId="{8852B432-32E7-415C-B5FD-58853A728D2A}" destId="{946E973D-5CC8-4397-9349-51B56FFDFEBC}" srcOrd="0" destOrd="0" presId="urn:microsoft.com/office/officeart/2016/7/layout/RepeatingBendingProcessNew"/>
    <dgm:cxn modelId="{2B932062-F48C-4BFC-88BD-D0BC33491C38}" type="presOf" srcId="{B43175E0-C7A7-42F1-BF79-B18A9E6D72D4}" destId="{42D8BF75-ABC3-4C3A-9678-EDEE0D2621CB}" srcOrd="1" destOrd="0" presId="urn:microsoft.com/office/officeart/2016/7/layout/RepeatingBendingProcessNew"/>
    <dgm:cxn modelId="{FF50DB49-A959-4FAE-AB69-9D46FE9F46B8}" srcId="{8852B432-32E7-415C-B5FD-58853A728D2A}" destId="{2FBC0227-709E-4277-9C18-715947FE1F72}" srcOrd="6" destOrd="0" parTransId="{391510EA-246D-4B15-9503-FC4D8E0AED13}" sibTransId="{08865FDD-BAEC-4639-ACB6-657AC8C73357}"/>
    <dgm:cxn modelId="{E070376E-30D8-48E9-9F14-ABDD55B8895A}" type="presOf" srcId="{BF2A1C32-35B2-4117-AF01-C71ED5B7B4E3}" destId="{609FFE7D-DC6D-4265-9C74-B0326DC67F97}" srcOrd="0" destOrd="0" presId="urn:microsoft.com/office/officeart/2016/7/layout/RepeatingBendingProcessNew"/>
    <dgm:cxn modelId="{DDA8C54F-2923-4D38-AD16-7798D47583FE}" type="presOf" srcId="{7DCD17FE-12DE-4B67-ACC3-19DD1FE57F29}" destId="{63E3819F-FD51-47EA-AB17-5D952D53A269}" srcOrd="0" destOrd="0" presId="urn:microsoft.com/office/officeart/2016/7/layout/RepeatingBendingProcessNew"/>
    <dgm:cxn modelId="{F9DD0353-65C0-48F9-80BB-B06A1ADD0667}" type="presOf" srcId="{4918E7AE-CB40-4843-BDB3-764AA20E3708}" destId="{3E54C0F4-51FC-4155-8685-6F63877673F9}" srcOrd="1" destOrd="0" presId="urn:microsoft.com/office/officeart/2016/7/layout/RepeatingBendingProcessNew"/>
    <dgm:cxn modelId="{1FE67D73-A749-4FF2-AAEC-504359384BE1}" type="presOf" srcId="{B43175E0-C7A7-42F1-BF79-B18A9E6D72D4}" destId="{CFBA4C68-8958-413F-BDEC-4A20EE72887F}" srcOrd="0" destOrd="0" presId="urn:microsoft.com/office/officeart/2016/7/layout/RepeatingBendingProcessNew"/>
    <dgm:cxn modelId="{95238373-845D-41E3-AF3A-86037F7C3F1C}" type="presOf" srcId="{BC3A5C5B-9D3A-40A8-8DCA-CDFB757CE509}" destId="{5B64E9BE-17DF-44DB-A068-9E01319CF43F}" srcOrd="1" destOrd="0" presId="urn:microsoft.com/office/officeart/2016/7/layout/RepeatingBendingProcessNew"/>
    <dgm:cxn modelId="{FCE3B456-3DBB-470E-9EBB-B7621976F98C}" type="presOf" srcId="{5CCCAA44-E21C-46CC-B69B-413CCC835EDE}" destId="{15AF60F5-109B-4B37-8E96-C28B6D512347}" srcOrd="0" destOrd="0" presId="urn:microsoft.com/office/officeart/2016/7/layout/RepeatingBendingProcessNew"/>
    <dgm:cxn modelId="{93B0DA86-5A0F-40FD-B4E2-2C3E4A3A2E48}" type="presOf" srcId="{BC3A5C5B-9D3A-40A8-8DCA-CDFB757CE509}" destId="{8FE3498F-C4D9-4897-916B-786168C7C94A}" srcOrd="0" destOrd="0" presId="urn:microsoft.com/office/officeart/2016/7/layout/RepeatingBendingProcessNew"/>
    <dgm:cxn modelId="{8EC3578A-C17B-4C4A-B26A-8FD0A7F70701}" srcId="{8852B432-32E7-415C-B5FD-58853A728D2A}" destId="{05E974BF-25AA-4F97-BBCA-DDE455758A4D}" srcOrd="2" destOrd="0" parTransId="{079C733B-0AD1-4AB1-85A8-230E1347BE3C}" sibTransId="{7DCD17FE-12DE-4B67-ACC3-19DD1FE57F29}"/>
    <dgm:cxn modelId="{E7A98E92-0CCA-45AF-ABC6-03092FAED477}" srcId="{8852B432-32E7-415C-B5FD-58853A728D2A}" destId="{03DAFBB9-6BD4-4A4A-AF1E-72AD95E39391}" srcOrd="1" destOrd="0" parTransId="{233E2657-B3A7-404A-9EC5-0639D551E099}" sibTransId="{BF2A1C32-35B2-4117-AF01-C71ED5B7B4E3}"/>
    <dgm:cxn modelId="{D1228EA8-DF40-4752-8029-72315EDA1FDF}" type="presOf" srcId="{77227790-E83A-4544-9223-0A6618DA4C92}" destId="{61C6F999-6464-44C9-8EBD-D301F704AC6E}" srcOrd="0" destOrd="0" presId="urn:microsoft.com/office/officeart/2016/7/layout/RepeatingBendingProcessNew"/>
    <dgm:cxn modelId="{952070B6-755D-43CB-A4EA-061A7EFE6965}" type="presOf" srcId="{62B3838F-8DEC-4845-A86E-FE55A83291C7}" destId="{B3AC0F6A-0D6B-4C6B-9A80-AE1FE90F0176}" srcOrd="0" destOrd="0" presId="urn:microsoft.com/office/officeart/2016/7/layout/RepeatingBendingProcessNew"/>
    <dgm:cxn modelId="{1FB62CC1-8A6C-4877-AE41-1DC2629697DE}" srcId="{8852B432-32E7-415C-B5FD-58853A728D2A}" destId="{80C9549E-F541-49E6-9804-44F3159F6970}" srcOrd="5" destOrd="0" parTransId="{F5575ED3-C465-4589-A683-EF714D18B4EE}" sibTransId="{BC3A5C5B-9D3A-40A8-8DCA-CDFB757CE509}"/>
    <dgm:cxn modelId="{678D69D8-8A4F-41FB-A551-E28011549BF1}" srcId="{8852B432-32E7-415C-B5FD-58853A728D2A}" destId="{77227790-E83A-4544-9223-0A6618DA4C92}" srcOrd="3" destOrd="0" parTransId="{92F85267-C658-49A2-AE55-E6CE1F7A146C}" sibTransId="{4918E7AE-CB40-4843-BDB3-764AA20E3708}"/>
    <dgm:cxn modelId="{AE7E3CEB-FF56-4F5E-8B8A-69A4ED7C55C0}" type="presOf" srcId="{BF2A1C32-35B2-4117-AF01-C71ED5B7B4E3}" destId="{C80817E9-F61C-42DB-B413-1198969E8723}" srcOrd="1" destOrd="0" presId="urn:microsoft.com/office/officeart/2016/7/layout/RepeatingBendingProcessNew"/>
    <dgm:cxn modelId="{9BC46AF6-51FD-48B4-AA3E-F76947ACDE7F}" srcId="{8852B432-32E7-415C-B5FD-58853A728D2A}" destId="{5CCCAA44-E21C-46CC-B69B-413CCC835EDE}" srcOrd="4" destOrd="0" parTransId="{C173FCAD-D04D-4DC2-A445-18F004F24776}" sibTransId="{62B3838F-8DEC-4845-A86E-FE55A83291C7}"/>
    <dgm:cxn modelId="{EA4844FE-DEAE-476D-BEE4-62AB7343D689}" type="presOf" srcId="{80C9549E-F541-49E6-9804-44F3159F6970}" destId="{16FF6AC2-95E9-45E5-AE52-5515A9C06F54}" srcOrd="0" destOrd="0" presId="urn:microsoft.com/office/officeart/2016/7/layout/RepeatingBendingProcessNew"/>
    <dgm:cxn modelId="{C13255AD-6DA2-4E35-BFFE-55F1CB2B2B79}" type="presParOf" srcId="{946E973D-5CC8-4397-9349-51B56FFDFEBC}" destId="{25A1FA06-0F72-4F97-ADF4-4281430B2682}" srcOrd="0" destOrd="0" presId="urn:microsoft.com/office/officeart/2016/7/layout/RepeatingBendingProcessNew"/>
    <dgm:cxn modelId="{429C4C11-AD67-4707-8BED-E9A12EF52006}" type="presParOf" srcId="{946E973D-5CC8-4397-9349-51B56FFDFEBC}" destId="{CFBA4C68-8958-413F-BDEC-4A20EE72887F}" srcOrd="1" destOrd="0" presId="urn:microsoft.com/office/officeart/2016/7/layout/RepeatingBendingProcessNew"/>
    <dgm:cxn modelId="{1CFA92BB-DD4C-40BA-9704-24A8CE42BC50}" type="presParOf" srcId="{CFBA4C68-8958-413F-BDEC-4A20EE72887F}" destId="{42D8BF75-ABC3-4C3A-9678-EDEE0D2621CB}" srcOrd="0" destOrd="0" presId="urn:microsoft.com/office/officeart/2016/7/layout/RepeatingBendingProcessNew"/>
    <dgm:cxn modelId="{C1D9A49E-BDC9-4185-9E62-EC2A0697574E}" type="presParOf" srcId="{946E973D-5CC8-4397-9349-51B56FFDFEBC}" destId="{617C29F7-E332-4412-8B6E-22808630648A}" srcOrd="2" destOrd="0" presId="urn:microsoft.com/office/officeart/2016/7/layout/RepeatingBendingProcessNew"/>
    <dgm:cxn modelId="{39F67596-C65F-4141-A072-6093F3FCA308}" type="presParOf" srcId="{946E973D-5CC8-4397-9349-51B56FFDFEBC}" destId="{609FFE7D-DC6D-4265-9C74-B0326DC67F97}" srcOrd="3" destOrd="0" presId="urn:microsoft.com/office/officeart/2016/7/layout/RepeatingBendingProcessNew"/>
    <dgm:cxn modelId="{A7635EED-1AD5-4506-A02D-2EEC8A042828}" type="presParOf" srcId="{609FFE7D-DC6D-4265-9C74-B0326DC67F97}" destId="{C80817E9-F61C-42DB-B413-1198969E8723}" srcOrd="0" destOrd="0" presId="urn:microsoft.com/office/officeart/2016/7/layout/RepeatingBendingProcessNew"/>
    <dgm:cxn modelId="{42A4D336-1BD8-4624-8033-98439C0DEB8E}" type="presParOf" srcId="{946E973D-5CC8-4397-9349-51B56FFDFEBC}" destId="{FD1C755B-41EA-4843-AB2F-F568EB01E159}" srcOrd="4" destOrd="0" presId="urn:microsoft.com/office/officeart/2016/7/layout/RepeatingBendingProcessNew"/>
    <dgm:cxn modelId="{12476114-8FAE-4629-BF2C-9565DFE84531}" type="presParOf" srcId="{946E973D-5CC8-4397-9349-51B56FFDFEBC}" destId="{63E3819F-FD51-47EA-AB17-5D952D53A269}" srcOrd="5" destOrd="0" presId="urn:microsoft.com/office/officeart/2016/7/layout/RepeatingBendingProcessNew"/>
    <dgm:cxn modelId="{A865A566-B689-484C-8E91-A99887BCA2E8}" type="presParOf" srcId="{63E3819F-FD51-47EA-AB17-5D952D53A269}" destId="{CA2DB791-E193-4FCA-824E-E3424A5AED0B}" srcOrd="0" destOrd="0" presId="urn:microsoft.com/office/officeart/2016/7/layout/RepeatingBendingProcessNew"/>
    <dgm:cxn modelId="{6D4C67D4-AD20-41CD-AF93-BE123D35319A}" type="presParOf" srcId="{946E973D-5CC8-4397-9349-51B56FFDFEBC}" destId="{61C6F999-6464-44C9-8EBD-D301F704AC6E}" srcOrd="6" destOrd="0" presId="urn:microsoft.com/office/officeart/2016/7/layout/RepeatingBendingProcessNew"/>
    <dgm:cxn modelId="{15310638-A215-426C-AB16-2E16C8A5B306}" type="presParOf" srcId="{946E973D-5CC8-4397-9349-51B56FFDFEBC}" destId="{D6981030-6C2F-4FC1-BF02-A485AE6819A8}" srcOrd="7" destOrd="0" presId="urn:microsoft.com/office/officeart/2016/7/layout/RepeatingBendingProcessNew"/>
    <dgm:cxn modelId="{4ADB1572-91E6-4153-9073-6088E3DFD828}" type="presParOf" srcId="{D6981030-6C2F-4FC1-BF02-A485AE6819A8}" destId="{3E54C0F4-51FC-4155-8685-6F63877673F9}" srcOrd="0" destOrd="0" presId="urn:microsoft.com/office/officeart/2016/7/layout/RepeatingBendingProcessNew"/>
    <dgm:cxn modelId="{477D67A9-7969-41B9-B183-303CB58D411F}" type="presParOf" srcId="{946E973D-5CC8-4397-9349-51B56FFDFEBC}" destId="{15AF60F5-109B-4B37-8E96-C28B6D512347}" srcOrd="8" destOrd="0" presId="urn:microsoft.com/office/officeart/2016/7/layout/RepeatingBendingProcessNew"/>
    <dgm:cxn modelId="{5BCB2D2B-3FB3-497F-8329-D109C94C5112}" type="presParOf" srcId="{946E973D-5CC8-4397-9349-51B56FFDFEBC}" destId="{B3AC0F6A-0D6B-4C6B-9A80-AE1FE90F0176}" srcOrd="9" destOrd="0" presId="urn:microsoft.com/office/officeart/2016/7/layout/RepeatingBendingProcessNew"/>
    <dgm:cxn modelId="{67C9B323-02FC-49D0-A87F-31AD3260FF14}" type="presParOf" srcId="{B3AC0F6A-0D6B-4C6B-9A80-AE1FE90F0176}" destId="{DCEC1A82-EC58-47C9-9D36-4FE1763E87FB}" srcOrd="0" destOrd="0" presId="urn:microsoft.com/office/officeart/2016/7/layout/RepeatingBendingProcessNew"/>
    <dgm:cxn modelId="{A5BFCD58-A582-4AE7-AF78-A5E407AEF823}" type="presParOf" srcId="{946E973D-5CC8-4397-9349-51B56FFDFEBC}" destId="{16FF6AC2-95E9-45E5-AE52-5515A9C06F54}" srcOrd="10" destOrd="0" presId="urn:microsoft.com/office/officeart/2016/7/layout/RepeatingBendingProcessNew"/>
    <dgm:cxn modelId="{FDD0B8BA-A8A3-4A9F-944F-2AFAA5874BFA}" type="presParOf" srcId="{946E973D-5CC8-4397-9349-51B56FFDFEBC}" destId="{8FE3498F-C4D9-4897-916B-786168C7C94A}" srcOrd="11" destOrd="0" presId="urn:microsoft.com/office/officeart/2016/7/layout/RepeatingBendingProcessNew"/>
    <dgm:cxn modelId="{140BAB27-5663-42BA-8341-FA07CE0C7886}" type="presParOf" srcId="{8FE3498F-C4D9-4897-916B-786168C7C94A}" destId="{5B64E9BE-17DF-44DB-A068-9E01319CF43F}" srcOrd="0" destOrd="0" presId="urn:microsoft.com/office/officeart/2016/7/layout/RepeatingBendingProcessNew"/>
    <dgm:cxn modelId="{E6C44A5C-04DD-4AAE-BE8B-85EFB1C7E260}" type="presParOf" srcId="{946E973D-5CC8-4397-9349-51B56FFDFEBC}" destId="{39A2752A-3286-4F9E-BA74-2570C78A5F07}"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C23B8B-A4ED-42D2-AD5F-9C617E741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3BC165-9E1C-4224-B238-A9D475ABED92}">
      <dgm:prSet/>
      <dgm:spPr/>
      <dgm:t>
        <a:bodyPr/>
        <a:lstStyle/>
        <a:p>
          <a:r>
            <a:rPr lang="en-GB" b="0" i="0"/>
            <a:t>With electronic banking the ‘cash’ account is simply now a record of all the payments.</a:t>
          </a:r>
          <a:endParaRPr lang="en-US"/>
        </a:p>
      </dgm:t>
    </dgm:pt>
    <dgm:pt modelId="{4ABD00AD-EE81-4894-BE78-A674BBE30120}" type="parTrans" cxnId="{90E073F6-8C73-4455-99D3-C04B04429958}">
      <dgm:prSet/>
      <dgm:spPr/>
      <dgm:t>
        <a:bodyPr/>
        <a:lstStyle/>
        <a:p>
          <a:endParaRPr lang="en-US"/>
        </a:p>
      </dgm:t>
    </dgm:pt>
    <dgm:pt modelId="{FF504FC2-101A-44FF-96FA-B741196B1C33}" type="sibTrans" cxnId="{90E073F6-8C73-4455-99D3-C04B04429958}">
      <dgm:prSet/>
      <dgm:spPr/>
      <dgm:t>
        <a:bodyPr/>
        <a:lstStyle/>
        <a:p>
          <a:endParaRPr lang="en-US"/>
        </a:p>
      </dgm:t>
    </dgm:pt>
    <dgm:pt modelId="{58A95EC7-73E8-4107-A96E-8825EF5DABD7}">
      <dgm:prSet/>
      <dgm:spPr/>
      <dgm:t>
        <a:bodyPr/>
        <a:lstStyle/>
        <a:p>
          <a:r>
            <a:rPr lang="en-GB" b="0" i="0"/>
            <a:t>Some firms still hold small amounts of cash in the office – petty cash </a:t>
          </a:r>
          <a:endParaRPr lang="en-US"/>
        </a:p>
      </dgm:t>
    </dgm:pt>
    <dgm:pt modelId="{1B5281B2-DC8E-47E4-B85C-D036C8473790}" type="parTrans" cxnId="{4547FF8D-94A5-41C5-8D01-4962DFC9A9B8}">
      <dgm:prSet/>
      <dgm:spPr/>
      <dgm:t>
        <a:bodyPr/>
        <a:lstStyle/>
        <a:p>
          <a:endParaRPr lang="en-US"/>
        </a:p>
      </dgm:t>
    </dgm:pt>
    <dgm:pt modelId="{D161CDBB-4E92-4802-A2AF-B155CDBEA9D5}" type="sibTrans" cxnId="{4547FF8D-94A5-41C5-8D01-4962DFC9A9B8}">
      <dgm:prSet/>
      <dgm:spPr/>
      <dgm:t>
        <a:bodyPr/>
        <a:lstStyle/>
        <a:p>
          <a:endParaRPr lang="en-US"/>
        </a:p>
      </dgm:t>
    </dgm:pt>
    <dgm:pt modelId="{0386E17E-95A0-48D2-BC0B-DC39B383BE75}">
      <dgm:prSet/>
      <dgm:spPr/>
      <dgm:t>
        <a:bodyPr/>
        <a:lstStyle/>
        <a:p>
          <a:r>
            <a:rPr lang="en-GB" b="0" i="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a:p>
      </dgm:t>
    </dgm:pt>
    <dgm:pt modelId="{E3062564-08F7-4DA0-A4DF-D8E44D418F22}" type="parTrans" cxnId="{BAC9C69B-2CE4-43F2-905F-74DF06D582D9}">
      <dgm:prSet/>
      <dgm:spPr/>
      <dgm:t>
        <a:bodyPr/>
        <a:lstStyle/>
        <a:p>
          <a:endParaRPr lang="en-US"/>
        </a:p>
      </dgm:t>
    </dgm:pt>
    <dgm:pt modelId="{45A0D3EA-7EE3-4459-9410-ABEEACF7677B}" type="sibTrans" cxnId="{BAC9C69B-2CE4-43F2-905F-74DF06D582D9}">
      <dgm:prSet/>
      <dgm:spPr/>
      <dgm:t>
        <a:bodyPr/>
        <a:lstStyle/>
        <a:p>
          <a:endParaRPr lang="en-US"/>
        </a:p>
      </dgm:t>
    </dgm:pt>
    <dgm:pt modelId="{AC64FA0F-642B-4028-9BE0-BDD8D3B4C293}" type="pres">
      <dgm:prSet presAssocID="{25C23B8B-A4ED-42D2-AD5F-9C617E741A48}" presName="linear" presStyleCnt="0">
        <dgm:presLayoutVars>
          <dgm:animLvl val="lvl"/>
          <dgm:resizeHandles val="exact"/>
        </dgm:presLayoutVars>
      </dgm:prSet>
      <dgm:spPr/>
    </dgm:pt>
    <dgm:pt modelId="{4B9F2624-A862-497F-A090-0CD0596EAEC2}" type="pres">
      <dgm:prSet presAssocID="{693BC165-9E1C-4224-B238-A9D475ABED92}" presName="parentText" presStyleLbl="node1" presStyleIdx="0" presStyleCnt="3">
        <dgm:presLayoutVars>
          <dgm:chMax val="0"/>
          <dgm:bulletEnabled val="1"/>
        </dgm:presLayoutVars>
      </dgm:prSet>
      <dgm:spPr/>
    </dgm:pt>
    <dgm:pt modelId="{23F3817F-4B45-45CE-9EC3-762573E4D01B}" type="pres">
      <dgm:prSet presAssocID="{FF504FC2-101A-44FF-96FA-B741196B1C33}" presName="spacer" presStyleCnt="0"/>
      <dgm:spPr/>
    </dgm:pt>
    <dgm:pt modelId="{31042A2C-4A99-49FF-BE8A-5ACC486F3D67}" type="pres">
      <dgm:prSet presAssocID="{58A95EC7-73E8-4107-A96E-8825EF5DABD7}" presName="parentText" presStyleLbl="node1" presStyleIdx="1" presStyleCnt="3">
        <dgm:presLayoutVars>
          <dgm:chMax val="0"/>
          <dgm:bulletEnabled val="1"/>
        </dgm:presLayoutVars>
      </dgm:prSet>
      <dgm:spPr/>
    </dgm:pt>
    <dgm:pt modelId="{ADD3AD82-2970-419C-A6AD-86FB2489960C}" type="pres">
      <dgm:prSet presAssocID="{D161CDBB-4E92-4802-A2AF-B155CDBEA9D5}" presName="spacer" presStyleCnt="0"/>
      <dgm:spPr/>
    </dgm:pt>
    <dgm:pt modelId="{2B66CBEE-43D4-45A8-B9D4-C6EE85F41BF1}" type="pres">
      <dgm:prSet presAssocID="{0386E17E-95A0-48D2-BC0B-DC39B383BE75}" presName="parentText" presStyleLbl="node1" presStyleIdx="2" presStyleCnt="3">
        <dgm:presLayoutVars>
          <dgm:chMax val="0"/>
          <dgm:bulletEnabled val="1"/>
        </dgm:presLayoutVars>
      </dgm:prSet>
      <dgm:spPr/>
    </dgm:pt>
  </dgm:ptLst>
  <dgm:cxnLst>
    <dgm:cxn modelId="{D3BB8904-EEB1-4584-9248-0192537767DA}" type="presOf" srcId="{58A95EC7-73E8-4107-A96E-8825EF5DABD7}" destId="{31042A2C-4A99-49FF-BE8A-5ACC486F3D67}" srcOrd="0" destOrd="0" presId="urn:microsoft.com/office/officeart/2005/8/layout/vList2"/>
    <dgm:cxn modelId="{44F38B04-B9BE-4325-9632-43EC5D62ACCB}" type="presOf" srcId="{25C23B8B-A4ED-42D2-AD5F-9C617E741A48}" destId="{AC64FA0F-642B-4028-9BE0-BDD8D3B4C293}" srcOrd="0" destOrd="0" presId="urn:microsoft.com/office/officeart/2005/8/layout/vList2"/>
    <dgm:cxn modelId="{7AD50177-08E8-4CEB-A7E7-C6A4C4B520E0}" type="presOf" srcId="{693BC165-9E1C-4224-B238-A9D475ABED92}" destId="{4B9F2624-A862-497F-A090-0CD0596EAEC2}" srcOrd="0" destOrd="0" presId="urn:microsoft.com/office/officeart/2005/8/layout/vList2"/>
    <dgm:cxn modelId="{4547FF8D-94A5-41C5-8D01-4962DFC9A9B8}" srcId="{25C23B8B-A4ED-42D2-AD5F-9C617E741A48}" destId="{58A95EC7-73E8-4107-A96E-8825EF5DABD7}" srcOrd="1" destOrd="0" parTransId="{1B5281B2-DC8E-47E4-B85C-D036C8473790}" sibTransId="{D161CDBB-4E92-4802-A2AF-B155CDBEA9D5}"/>
    <dgm:cxn modelId="{BAC9C69B-2CE4-43F2-905F-74DF06D582D9}" srcId="{25C23B8B-A4ED-42D2-AD5F-9C617E741A48}" destId="{0386E17E-95A0-48D2-BC0B-DC39B383BE75}" srcOrd="2" destOrd="0" parTransId="{E3062564-08F7-4DA0-A4DF-D8E44D418F22}" sibTransId="{45A0D3EA-7EE3-4459-9410-ABEEACF7677B}"/>
    <dgm:cxn modelId="{D32CD1A7-DAA8-4D93-9956-96373901148E}" type="presOf" srcId="{0386E17E-95A0-48D2-BC0B-DC39B383BE75}" destId="{2B66CBEE-43D4-45A8-B9D4-C6EE85F41BF1}" srcOrd="0" destOrd="0" presId="urn:microsoft.com/office/officeart/2005/8/layout/vList2"/>
    <dgm:cxn modelId="{90E073F6-8C73-4455-99D3-C04B04429958}" srcId="{25C23B8B-A4ED-42D2-AD5F-9C617E741A48}" destId="{693BC165-9E1C-4224-B238-A9D475ABED92}" srcOrd="0" destOrd="0" parTransId="{4ABD00AD-EE81-4894-BE78-A674BBE30120}" sibTransId="{FF504FC2-101A-44FF-96FA-B741196B1C33}"/>
    <dgm:cxn modelId="{87B0F405-EAED-49D3-AD93-AD0F9C18ADB3}" type="presParOf" srcId="{AC64FA0F-642B-4028-9BE0-BDD8D3B4C293}" destId="{4B9F2624-A862-497F-A090-0CD0596EAEC2}" srcOrd="0" destOrd="0" presId="urn:microsoft.com/office/officeart/2005/8/layout/vList2"/>
    <dgm:cxn modelId="{BDA0F01E-396B-43E6-9099-CC66990874F8}" type="presParOf" srcId="{AC64FA0F-642B-4028-9BE0-BDD8D3B4C293}" destId="{23F3817F-4B45-45CE-9EC3-762573E4D01B}" srcOrd="1" destOrd="0" presId="urn:microsoft.com/office/officeart/2005/8/layout/vList2"/>
    <dgm:cxn modelId="{108FE94A-1837-4A46-9D24-46E16E979750}" type="presParOf" srcId="{AC64FA0F-642B-4028-9BE0-BDD8D3B4C293}" destId="{31042A2C-4A99-49FF-BE8A-5ACC486F3D67}" srcOrd="2" destOrd="0" presId="urn:microsoft.com/office/officeart/2005/8/layout/vList2"/>
    <dgm:cxn modelId="{A798FEC7-BFD1-421D-9370-709C4527CDF6}" type="presParOf" srcId="{AC64FA0F-642B-4028-9BE0-BDD8D3B4C293}" destId="{ADD3AD82-2970-419C-A6AD-86FB2489960C}" srcOrd="3" destOrd="0" presId="urn:microsoft.com/office/officeart/2005/8/layout/vList2"/>
    <dgm:cxn modelId="{7EA13819-DEBB-40F4-9A6C-E7B96B18FA59}" type="presParOf" srcId="{AC64FA0F-642B-4028-9BE0-BDD8D3B4C293}" destId="{2B66CBEE-43D4-45A8-B9D4-C6EE85F41BF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8D1B80-BD61-4BF8-B4D3-4322CCAE07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E32B8A-B28B-4FF9-A9FA-CEB6435C0D2F}">
      <dgm:prSet/>
      <dgm:spPr/>
      <dgm:t>
        <a:bodyPr/>
        <a:lstStyle/>
        <a:p>
          <a:r>
            <a:rPr lang="en-GB" b="0" i="0"/>
            <a:t>Law firms use double entry bookkeeping</a:t>
          </a:r>
          <a:endParaRPr lang="en-US"/>
        </a:p>
      </dgm:t>
    </dgm:pt>
    <dgm:pt modelId="{4F2FD30E-A565-45F5-B3E5-A9717305DAE2}" type="parTrans" cxnId="{D35138D1-DDF4-4898-B806-A3B22DDF5E49}">
      <dgm:prSet/>
      <dgm:spPr/>
      <dgm:t>
        <a:bodyPr/>
        <a:lstStyle/>
        <a:p>
          <a:endParaRPr lang="en-US"/>
        </a:p>
      </dgm:t>
    </dgm:pt>
    <dgm:pt modelId="{B29542A2-E06B-4E0B-94D8-E3869DAE3BC7}" type="sibTrans" cxnId="{D35138D1-DDF4-4898-B806-A3B22DDF5E49}">
      <dgm:prSet/>
      <dgm:spPr/>
      <dgm:t>
        <a:bodyPr/>
        <a:lstStyle/>
        <a:p>
          <a:endParaRPr lang="en-US"/>
        </a:p>
      </dgm:t>
    </dgm:pt>
    <dgm:pt modelId="{229C70D7-18A2-4C51-B222-9EF1FA79D7FD}">
      <dgm:prSet/>
      <dgm:spPr/>
      <dgm:t>
        <a:bodyPr/>
        <a:lstStyle/>
        <a:p>
          <a:r>
            <a:rPr lang="en-GB" b="0" i="0"/>
            <a:t>Every financial transaction as two aspects </a:t>
          </a:r>
          <a:endParaRPr lang="en-US"/>
        </a:p>
      </dgm:t>
    </dgm:pt>
    <dgm:pt modelId="{A288DBE9-31A6-48D0-AF4F-E29D9E3361FA}" type="parTrans" cxnId="{C7677B66-AD63-4F28-9301-FFA9415D7F40}">
      <dgm:prSet/>
      <dgm:spPr/>
      <dgm:t>
        <a:bodyPr/>
        <a:lstStyle/>
        <a:p>
          <a:endParaRPr lang="en-US"/>
        </a:p>
      </dgm:t>
    </dgm:pt>
    <dgm:pt modelId="{D43F6875-A408-4239-B819-454E00E604B3}" type="sibTrans" cxnId="{C7677B66-AD63-4F28-9301-FFA9415D7F40}">
      <dgm:prSet/>
      <dgm:spPr/>
      <dgm:t>
        <a:bodyPr/>
        <a:lstStyle/>
        <a:p>
          <a:endParaRPr lang="en-US"/>
        </a:p>
      </dgm:t>
    </dgm:pt>
    <dgm:pt modelId="{604C6E0D-184C-43CB-8B86-B20BC7FBE8AC}">
      <dgm:prSet/>
      <dgm:spPr/>
      <dgm:t>
        <a:bodyPr/>
        <a:lstStyle/>
        <a:p>
          <a:r>
            <a:rPr lang="en-GB" b="0" i="0"/>
            <a:t>Each aspect is recorded on an account – DR and CR entry</a:t>
          </a:r>
          <a:endParaRPr lang="en-US"/>
        </a:p>
      </dgm:t>
    </dgm:pt>
    <dgm:pt modelId="{9B9FE64D-2938-4163-A14E-0CCDEF366088}" type="parTrans" cxnId="{19DB275B-A809-4EDE-8076-8EFDB39F361F}">
      <dgm:prSet/>
      <dgm:spPr/>
      <dgm:t>
        <a:bodyPr/>
        <a:lstStyle/>
        <a:p>
          <a:endParaRPr lang="en-US"/>
        </a:p>
      </dgm:t>
    </dgm:pt>
    <dgm:pt modelId="{841BDFAB-301D-4632-8E4D-CEF9AC72AF46}" type="sibTrans" cxnId="{19DB275B-A809-4EDE-8076-8EFDB39F361F}">
      <dgm:prSet/>
      <dgm:spPr/>
      <dgm:t>
        <a:bodyPr/>
        <a:lstStyle/>
        <a:p>
          <a:endParaRPr lang="en-US"/>
        </a:p>
      </dgm:t>
    </dgm:pt>
    <dgm:pt modelId="{9A1C8628-4634-49CC-9E2A-4A9EF5F94ABB}">
      <dgm:prSet/>
      <dgm:spPr/>
      <dgm:t>
        <a:bodyPr/>
        <a:lstStyle/>
        <a:p>
          <a:r>
            <a:rPr lang="en-GB" b="0" i="0"/>
            <a:t>All firms authorised by the SRA must comply with the SRA Accounts rules</a:t>
          </a:r>
          <a:endParaRPr lang="en-US"/>
        </a:p>
      </dgm:t>
    </dgm:pt>
    <dgm:pt modelId="{B7BE3BA4-7099-4814-B53F-0294D431DE1E}" type="parTrans" cxnId="{A81003C9-B43D-4575-BC4F-BF0855F35C4C}">
      <dgm:prSet/>
      <dgm:spPr/>
      <dgm:t>
        <a:bodyPr/>
        <a:lstStyle/>
        <a:p>
          <a:endParaRPr lang="en-US"/>
        </a:p>
      </dgm:t>
    </dgm:pt>
    <dgm:pt modelId="{47FD93C3-D59D-4984-B526-992EBBC35309}" type="sibTrans" cxnId="{A81003C9-B43D-4575-BC4F-BF0855F35C4C}">
      <dgm:prSet/>
      <dgm:spPr/>
      <dgm:t>
        <a:bodyPr/>
        <a:lstStyle/>
        <a:p>
          <a:endParaRPr lang="en-US"/>
        </a:p>
      </dgm:t>
    </dgm:pt>
    <dgm:pt modelId="{8B45AC9C-278F-456F-B1B8-07EFAAC801C9}">
      <dgm:prSet/>
      <dgm:spPr/>
      <dgm:t>
        <a:bodyPr/>
        <a:lstStyle/>
        <a:p>
          <a:r>
            <a:rPr lang="en-GB" b="0" i="0"/>
            <a:t>SRA impose strict requirements on anyone handling client’s money. </a:t>
          </a:r>
          <a:endParaRPr lang="en-US"/>
        </a:p>
      </dgm:t>
    </dgm:pt>
    <dgm:pt modelId="{3315821E-B1AA-4B8F-85F5-508148C2FD58}" type="parTrans" cxnId="{0073C25B-8BF7-4320-8819-47A0C72CEAB3}">
      <dgm:prSet/>
      <dgm:spPr/>
      <dgm:t>
        <a:bodyPr/>
        <a:lstStyle/>
        <a:p>
          <a:endParaRPr lang="en-US"/>
        </a:p>
      </dgm:t>
    </dgm:pt>
    <dgm:pt modelId="{677D46C4-7BF0-4D1B-B1F1-8D611763B7D0}" type="sibTrans" cxnId="{0073C25B-8BF7-4320-8819-47A0C72CEAB3}">
      <dgm:prSet/>
      <dgm:spPr/>
      <dgm:t>
        <a:bodyPr/>
        <a:lstStyle/>
        <a:p>
          <a:endParaRPr lang="en-US"/>
        </a:p>
      </dgm:t>
    </dgm:pt>
    <dgm:pt modelId="{198E9682-3FF4-4FCA-A637-6724BC3145D0}" type="pres">
      <dgm:prSet presAssocID="{8D8D1B80-BD61-4BF8-B4D3-4322CCAE07C8}" presName="vert0" presStyleCnt="0">
        <dgm:presLayoutVars>
          <dgm:dir/>
          <dgm:animOne val="branch"/>
          <dgm:animLvl val="lvl"/>
        </dgm:presLayoutVars>
      </dgm:prSet>
      <dgm:spPr/>
    </dgm:pt>
    <dgm:pt modelId="{F4BC23BA-024B-4F99-BDB1-BE0F740E578B}" type="pres">
      <dgm:prSet presAssocID="{04E32B8A-B28B-4FF9-A9FA-CEB6435C0D2F}" presName="thickLine" presStyleLbl="alignNode1" presStyleIdx="0" presStyleCnt="5"/>
      <dgm:spPr/>
    </dgm:pt>
    <dgm:pt modelId="{64FC6331-8B4C-49CA-8B0E-68382F2685D8}" type="pres">
      <dgm:prSet presAssocID="{04E32B8A-B28B-4FF9-A9FA-CEB6435C0D2F}" presName="horz1" presStyleCnt="0"/>
      <dgm:spPr/>
    </dgm:pt>
    <dgm:pt modelId="{12E5BC75-3B41-4C7B-A509-ABC5522971DD}" type="pres">
      <dgm:prSet presAssocID="{04E32B8A-B28B-4FF9-A9FA-CEB6435C0D2F}" presName="tx1" presStyleLbl="revTx" presStyleIdx="0" presStyleCnt="5"/>
      <dgm:spPr/>
    </dgm:pt>
    <dgm:pt modelId="{33A6CB20-EA6C-4D33-92D5-150C59B6BC54}" type="pres">
      <dgm:prSet presAssocID="{04E32B8A-B28B-4FF9-A9FA-CEB6435C0D2F}" presName="vert1" presStyleCnt="0"/>
      <dgm:spPr/>
    </dgm:pt>
    <dgm:pt modelId="{1A2CB1CC-0E53-4FB4-BB46-959D25938058}" type="pres">
      <dgm:prSet presAssocID="{229C70D7-18A2-4C51-B222-9EF1FA79D7FD}" presName="thickLine" presStyleLbl="alignNode1" presStyleIdx="1" presStyleCnt="5"/>
      <dgm:spPr/>
    </dgm:pt>
    <dgm:pt modelId="{2A2D9895-611F-4D2B-8789-AC8E5F5DAFCA}" type="pres">
      <dgm:prSet presAssocID="{229C70D7-18A2-4C51-B222-9EF1FA79D7FD}" presName="horz1" presStyleCnt="0"/>
      <dgm:spPr/>
    </dgm:pt>
    <dgm:pt modelId="{B6A30E7E-681C-4938-A628-7E1D639F46E1}" type="pres">
      <dgm:prSet presAssocID="{229C70D7-18A2-4C51-B222-9EF1FA79D7FD}" presName="tx1" presStyleLbl="revTx" presStyleIdx="1" presStyleCnt="5"/>
      <dgm:spPr/>
    </dgm:pt>
    <dgm:pt modelId="{6994F116-9C43-44BA-B69D-9A9896FD91BB}" type="pres">
      <dgm:prSet presAssocID="{229C70D7-18A2-4C51-B222-9EF1FA79D7FD}" presName="vert1" presStyleCnt="0"/>
      <dgm:spPr/>
    </dgm:pt>
    <dgm:pt modelId="{3706B522-0ACD-4C63-A4E3-ED28A6D661E9}" type="pres">
      <dgm:prSet presAssocID="{604C6E0D-184C-43CB-8B86-B20BC7FBE8AC}" presName="thickLine" presStyleLbl="alignNode1" presStyleIdx="2" presStyleCnt="5"/>
      <dgm:spPr/>
    </dgm:pt>
    <dgm:pt modelId="{C08ED589-52FC-460A-9815-AD24D8CC64B1}" type="pres">
      <dgm:prSet presAssocID="{604C6E0D-184C-43CB-8B86-B20BC7FBE8AC}" presName="horz1" presStyleCnt="0"/>
      <dgm:spPr/>
    </dgm:pt>
    <dgm:pt modelId="{E6FBCF47-17AD-4A75-8E55-FD64B387576B}" type="pres">
      <dgm:prSet presAssocID="{604C6E0D-184C-43CB-8B86-B20BC7FBE8AC}" presName="tx1" presStyleLbl="revTx" presStyleIdx="2" presStyleCnt="5"/>
      <dgm:spPr/>
    </dgm:pt>
    <dgm:pt modelId="{E709D780-F527-42AC-B77B-30977FE6CD41}" type="pres">
      <dgm:prSet presAssocID="{604C6E0D-184C-43CB-8B86-B20BC7FBE8AC}" presName="vert1" presStyleCnt="0"/>
      <dgm:spPr/>
    </dgm:pt>
    <dgm:pt modelId="{CAFA4D4C-4069-464D-8E07-C37E1999CCF0}" type="pres">
      <dgm:prSet presAssocID="{9A1C8628-4634-49CC-9E2A-4A9EF5F94ABB}" presName="thickLine" presStyleLbl="alignNode1" presStyleIdx="3" presStyleCnt="5"/>
      <dgm:spPr/>
    </dgm:pt>
    <dgm:pt modelId="{0AE8DEB6-9BC9-44BF-BF74-05AA4D037085}" type="pres">
      <dgm:prSet presAssocID="{9A1C8628-4634-49CC-9E2A-4A9EF5F94ABB}" presName="horz1" presStyleCnt="0"/>
      <dgm:spPr/>
    </dgm:pt>
    <dgm:pt modelId="{68536223-6CAE-45FA-877B-924013DEBF21}" type="pres">
      <dgm:prSet presAssocID="{9A1C8628-4634-49CC-9E2A-4A9EF5F94ABB}" presName="tx1" presStyleLbl="revTx" presStyleIdx="3" presStyleCnt="5"/>
      <dgm:spPr/>
    </dgm:pt>
    <dgm:pt modelId="{3B2611FB-AB7B-4A34-8E3D-D02E8036BFE8}" type="pres">
      <dgm:prSet presAssocID="{9A1C8628-4634-49CC-9E2A-4A9EF5F94ABB}" presName="vert1" presStyleCnt="0"/>
      <dgm:spPr/>
    </dgm:pt>
    <dgm:pt modelId="{51AA7E8F-5D13-43BB-9DE5-DBD51640E9CD}" type="pres">
      <dgm:prSet presAssocID="{8B45AC9C-278F-456F-B1B8-07EFAAC801C9}" presName="thickLine" presStyleLbl="alignNode1" presStyleIdx="4" presStyleCnt="5"/>
      <dgm:spPr/>
    </dgm:pt>
    <dgm:pt modelId="{C0E3047F-5ECD-4112-8562-B83F3B653B70}" type="pres">
      <dgm:prSet presAssocID="{8B45AC9C-278F-456F-B1B8-07EFAAC801C9}" presName="horz1" presStyleCnt="0"/>
      <dgm:spPr/>
    </dgm:pt>
    <dgm:pt modelId="{53C7AE3D-84D7-48F6-8ACD-AE328F4D6D71}" type="pres">
      <dgm:prSet presAssocID="{8B45AC9C-278F-456F-B1B8-07EFAAC801C9}" presName="tx1" presStyleLbl="revTx" presStyleIdx="4" presStyleCnt="5"/>
      <dgm:spPr/>
    </dgm:pt>
    <dgm:pt modelId="{901F58D5-780D-4095-AEE1-65E5C04071E5}" type="pres">
      <dgm:prSet presAssocID="{8B45AC9C-278F-456F-B1B8-07EFAAC801C9}" presName="vert1" presStyleCnt="0"/>
      <dgm:spPr/>
    </dgm:pt>
  </dgm:ptLst>
  <dgm:cxnLst>
    <dgm:cxn modelId="{7E87F408-25BF-464C-87E5-5ECB0F40D793}" type="presOf" srcId="{229C70D7-18A2-4C51-B222-9EF1FA79D7FD}" destId="{B6A30E7E-681C-4938-A628-7E1D639F46E1}" srcOrd="0" destOrd="0" presId="urn:microsoft.com/office/officeart/2008/layout/LinedList"/>
    <dgm:cxn modelId="{BB2DC725-2A95-4DF3-AB6F-DBE4FFD4D592}" type="presOf" srcId="{04E32B8A-B28B-4FF9-A9FA-CEB6435C0D2F}" destId="{12E5BC75-3B41-4C7B-A509-ABC5522971DD}" srcOrd="0" destOrd="0" presId="urn:microsoft.com/office/officeart/2008/layout/LinedList"/>
    <dgm:cxn modelId="{19DB275B-A809-4EDE-8076-8EFDB39F361F}" srcId="{8D8D1B80-BD61-4BF8-B4D3-4322CCAE07C8}" destId="{604C6E0D-184C-43CB-8B86-B20BC7FBE8AC}" srcOrd="2" destOrd="0" parTransId="{9B9FE64D-2938-4163-A14E-0CCDEF366088}" sibTransId="{841BDFAB-301D-4632-8E4D-CEF9AC72AF46}"/>
    <dgm:cxn modelId="{0073C25B-8BF7-4320-8819-47A0C72CEAB3}" srcId="{8D8D1B80-BD61-4BF8-B4D3-4322CCAE07C8}" destId="{8B45AC9C-278F-456F-B1B8-07EFAAC801C9}" srcOrd="4" destOrd="0" parTransId="{3315821E-B1AA-4B8F-85F5-508148C2FD58}" sibTransId="{677D46C4-7BF0-4D1B-B1F1-8D611763B7D0}"/>
    <dgm:cxn modelId="{C7677B66-AD63-4F28-9301-FFA9415D7F40}" srcId="{8D8D1B80-BD61-4BF8-B4D3-4322CCAE07C8}" destId="{229C70D7-18A2-4C51-B222-9EF1FA79D7FD}" srcOrd="1" destOrd="0" parTransId="{A288DBE9-31A6-48D0-AF4F-E29D9E3361FA}" sibTransId="{D43F6875-A408-4239-B819-454E00E604B3}"/>
    <dgm:cxn modelId="{06958086-104F-4157-8E4C-837D1E78A5F8}" type="presOf" srcId="{9A1C8628-4634-49CC-9E2A-4A9EF5F94ABB}" destId="{68536223-6CAE-45FA-877B-924013DEBF21}" srcOrd="0" destOrd="0" presId="urn:microsoft.com/office/officeart/2008/layout/LinedList"/>
    <dgm:cxn modelId="{A0BB6DA6-55A9-4DA3-AF0C-BD9A1DE0E52C}" type="presOf" srcId="{604C6E0D-184C-43CB-8B86-B20BC7FBE8AC}" destId="{E6FBCF47-17AD-4A75-8E55-FD64B387576B}" srcOrd="0" destOrd="0" presId="urn:microsoft.com/office/officeart/2008/layout/LinedList"/>
    <dgm:cxn modelId="{8AD842AA-B9DB-4CAD-8385-9A1DBC6AD87F}" type="presOf" srcId="{8B45AC9C-278F-456F-B1B8-07EFAAC801C9}" destId="{53C7AE3D-84D7-48F6-8ACD-AE328F4D6D71}" srcOrd="0" destOrd="0" presId="urn:microsoft.com/office/officeart/2008/layout/LinedList"/>
    <dgm:cxn modelId="{A81003C9-B43D-4575-BC4F-BF0855F35C4C}" srcId="{8D8D1B80-BD61-4BF8-B4D3-4322CCAE07C8}" destId="{9A1C8628-4634-49CC-9E2A-4A9EF5F94ABB}" srcOrd="3" destOrd="0" parTransId="{B7BE3BA4-7099-4814-B53F-0294D431DE1E}" sibTransId="{47FD93C3-D59D-4984-B526-992EBBC35309}"/>
    <dgm:cxn modelId="{D35138D1-DDF4-4898-B806-A3B22DDF5E49}" srcId="{8D8D1B80-BD61-4BF8-B4D3-4322CCAE07C8}" destId="{04E32B8A-B28B-4FF9-A9FA-CEB6435C0D2F}" srcOrd="0" destOrd="0" parTransId="{4F2FD30E-A565-45F5-B3E5-A9717305DAE2}" sibTransId="{B29542A2-E06B-4E0B-94D8-E3869DAE3BC7}"/>
    <dgm:cxn modelId="{763453F9-AD4A-4B05-A886-4C39B24FF6ED}" type="presOf" srcId="{8D8D1B80-BD61-4BF8-B4D3-4322CCAE07C8}" destId="{198E9682-3FF4-4FCA-A637-6724BC3145D0}" srcOrd="0" destOrd="0" presId="urn:microsoft.com/office/officeart/2008/layout/LinedList"/>
    <dgm:cxn modelId="{1D062238-8474-4AE9-A9BD-4B398E8DEF48}" type="presParOf" srcId="{198E9682-3FF4-4FCA-A637-6724BC3145D0}" destId="{F4BC23BA-024B-4F99-BDB1-BE0F740E578B}" srcOrd="0" destOrd="0" presId="urn:microsoft.com/office/officeart/2008/layout/LinedList"/>
    <dgm:cxn modelId="{129BC783-8E02-4F28-8429-B30D31991F1B}" type="presParOf" srcId="{198E9682-3FF4-4FCA-A637-6724BC3145D0}" destId="{64FC6331-8B4C-49CA-8B0E-68382F2685D8}" srcOrd="1" destOrd="0" presId="urn:microsoft.com/office/officeart/2008/layout/LinedList"/>
    <dgm:cxn modelId="{6B7F4B5A-1A5E-4D64-B804-2BBF91DC2761}" type="presParOf" srcId="{64FC6331-8B4C-49CA-8B0E-68382F2685D8}" destId="{12E5BC75-3B41-4C7B-A509-ABC5522971DD}" srcOrd="0" destOrd="0" presId="urn:microsoft.com/office/officeart/2008/layout/LinedList"/>
    <dgm:cxn modelId="{4D8795B0-E59D-4156-BED9-22DE5C373AA0}" type="presParOf" srcId="{64FC6331-8B4C-49CA-8B0E-68382F2685D8}" destId="{33A6CB20-EA6C-4D33-92D5-150C59B6BC54}" srcOrd="1" destOrd="0" presId="urn:microsoft.com/office/officeart/2008/layout/LinedList"/>
    <dgm:cxn modelId="{5FE0C5C1-AA39-4926-9B2E-7AD628012259}" type="presParOf" srcId="{198E9682-3FF4-4FCA-A637-6724BC3145D0}" destId="{1A2CB1CC-0E53-4FB4-BB46-959D25938058}" srcOrd="2" destOrd="0" presId="urn:microsoft.com/office/officeart/2008/layout/LinedList"/>
    <dgm:cxn modelId="{31984422-00B4-48FA-B31B-07EDA5337E8D}" type="presParOf" srcId="{198E9682-3FF4-4FCA-A637-6724BC3145D0}" destId="{2A2D9895-611F-4D2B-8789-AC8E5F5DAFCA}" srcOrd="3" destOrd="0" presId="urn:microsoft.com/office/officeart/2008/layout/LinedList"/>
    <dgm:cxn modelId="{856DC549-83CE-4DAB-95BA-4E865500FD8A}" type="presParOf" srcId="{2A2D9895-611F-4D2B-8789-AC8E5F5DAFCA}" destId="{B6A30E7E-681C-4938-A628-7E1D639F46E1}" srcOrd="0" destOrd="0" presId="urn:microsoft.com/office/officeart/2008/layout/LinedList"/>
    <dgm:cxn modelId="{5EA055F2-7D97-4268-8502-6732D74E595E}" type="presParOf" srcId="{2A2D9895-611F-4D2B-8789-AC8E5F5DAFCA}" destId="{6994F116-9C43-44BA-B69D-9A9896FD91BB}" srcOrd="1" destOrd="0" presId="urn:microsoft.com/office/officeart/2008/layout/LinedList"/>
    <dgm:cxn modelId="{E24E7516-5B8E-4392-9AF5-F9B4FFFFA3C0}" type="presParOf" srcId="{198E9682-3FF4-4FCA-A637-6724BC3145D0}" destId="{3706B522-0ACD-4C63-A4E3-ED28A6D661E9}" srcOrd="4" destOrd="0" presId="urn:microsoft.com/office/officeart/2008/layout/LinedList"/>
    <dgm:cxn modelId="{249D7305-321F-4AAB-9D74-88E3D1C8DC6E}" type="presParOf" srcId="{198E9682-3FF4-4FCA-A637-6724BC3145D0}" destId="{C08ED589-52FC-460A-9815-AD24D8CC64B1}" srcOrd="5" destOrd="0" presId="urn:microsoft.com/office/officeart/2008/layout/LinedList"/>
    <dgm:cxn modelId="{1E25E32B-066B-43F9-9661-98C0697F75E7}" type="presParOf" srcId="{C08ED589-52FC-460A-9815-AD24D8CC64B1}" destId="{E6FBCF47-17AD-4A75-8E55-FD64B387576B}" srcOrd="0" destOrd="0" presId="urn:microsoft.com/office/officeart/2008/layout/LinedList"/>
    <dgm:cxn modelId="{9630CB99-3D2D-464C-ABB1-209F367DA0B8}" type="presParOf" srcId="{C08ED589-52FC-460A-9815-AD24D8CC64B1}" destId="{E709D780-F527-42AC-B77B-30977FE6CD41}" srcOrd="1" destOrd="0" presId="urn:microsoft.com/office/officeart/2008/layout/LinedList"/>
    <dgm:cxn modelId="{CE58E953-8D9E-42FB-B8AB-930F518F4250}" type="presParOf" srcId="{198E9682-3FF4-4FCA-A637-6724BC3145D0}" destId="{CAFA4D4C-4069-464D-8E07-C37E1999CCF0}" srcOrd="6" destOrd="0" presId="urn:microsoft.com/office/officeart/2008/layout/LinedList"/>
    <dgm:cxn modelId="{4B250F20-2017-423B-BA9F-AEC9BCD39DDC}" type="presParOf" srcId="{198E9682-3FF4-4FCA-A637-6724BC3145D0}" destId="{0AE8DEB6-9BC9-44BF-BF74-05AA4D037085}" srcOrd="7" destOrd="0" presId="urn:microsoft.com/office/officeart/2008/layout/LinedList"/>
    <dgm:cxn modelId="{52665742-7B2E-4C2C-A92A-95825BCCAF3A}" type="presParOf" srcId="{0AE8DEB6-9BC9-44BF-BF74-05AA4D037085}" destId="{68536223-6CAE-45FA-877B-924013DEBF21}" srcOrd="0" destOrd="0" presId="urn:microsoft.com/office/officeart/2008/layout/LinedList"/>
    <dgm:cxn modelId="{12BA8434-50C3-4B08-94C2-B9A474ECFB28}" type="presParOf" srcId="{0AE8DEB6-9BC9-44BF-BF74-05AA4D037085}" destId="{3B2611FB-AB7B-4A34-8E3D-D02E8036BFE8}" srcOrd="1" destOrd="0" presId="urn:microsoft.com/office/officeart/2008/layout/LinedList"/>
    <dgm:cxn modelId="{FF4FE81F-2E61-4CB4-B7E5-21D2ED3A63FC}" type="presParOf" srcId="{198E9682-3FF4-4FCA-A637-6724BC3145D0}" destId="{51AA7E8F-5D13-43BB-9DE5-DBD51640E9CD}" srcOrd="8" destOrd="0" presId="urn:microsoft.com/office/officeart/2008/layout/LinedList"/>
    <dgm:cxn modelId="{E7ECDFD8-8312-4129-BE57-E76D5DA0AEBB}" type="presParOf" srcId="{198E9682-3FF4-4FCA-A637-6724BC3145D0}" destId="{C0E3047F-5ECD-4112-8562-B83F3B653B70}" srcOrd="9" destOrd="0" presId="urn:microsoft.com/office/officeart/2008/layout/LinedList"/>
    <dgm:cxn modelId="{D1E70ED5-5510-47F6-9385-E5B0661B0B50}" type="presParOf" srcId="{C0E3047F-5ECD-4112-8562-B83F3B653B70}" destId="{53C7AE3D-84D7-48F6-8ACD-AE328F4D6D71}" srcOrd="0" destOrd="0" presId="urn:microsoft.com/office/officeart/2008/layout/LinedList"/>
    <dgm:cxn modelId="{C865CAF9-A443-4A71-9A78-85EB1B8903BA}" type="presParOf" srcId="{C0E3047F-5ECD-4112-8562-B83F3B653B70}" destId="{901F58D5-780D-4095-AEE1-65E5C04071E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614D8-E5F9-4A6C-9333-33E7216A735A}">
      <dsp:nvSpPr>
        <dsp:cNvPr id="0" name=""/>
        <dsp:cNvSpPr/>
      </dsp:nvSpPr>
      <dsp:spPr>
        <a:xfrm>
          <a:off x="0" y="0"/>
          <a:ext cx="9055206" cy="220285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Developed in the 15</a:t>
          </a:r>
          <a:r>
            <a:rPr lang="en-GB" sz="3000" kern="1200" baseline="30000" dirty="0"/>
            <a:t>th</a:t>
          </a:r>
          <a:r>
            <a:rPr lang="en-GB" sz="3000" kern="1200" dirty="0"/>
            <a:t> Century by Venetian traders and is used by business of all types, not just law firms</a:t>
          </a:r>
          <a:endParaRPr lang="en-US" sz="3000" kern="1200" dirty="0"/>
        </a:p>
      </dsp:txBody>
      <dsp:txXfrm>
        <a:off x="64519" y="64519"/>
        <a:ext cx="6778388" cy="2073813"/>
      </dsp:txXfrm>
    </dsp:sp>
    <dsp:sp modelId="{0F07BDF3-0272-454E-AF2C-7FEA53B928DA}">
      <dsp:nvSpPr>
        <dsp:cNvPr id="0" name=""/>
        <dsp:cNvSpPr/>
      </dsp:nvSpPr>
      <dsp:spPr>
        <a:xfrm>
          <a:off x="1597977" y="2692373"/>
          <a:ext cx="9055206" cy="220285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Principles  It is based on the fact that every financial transaction has two aspects to it and both aspects need to be recorded. </a:t>
          </a:r>
          <a:endParaRPr lang="en-US" sz="3000" kern="1200" dirty="0"/>
        </a:p>
      </dsp:txBody>
      <dsp:txXfrm>
        <a:off x="1662496" y="2756892"/>
        <a:ext cx="5896337" cy="2073813"/>
      </dsp:txXfrm>
    </dsp:sp>
    <dsp:sp modelId="{646084F6-5C31-44CD-875D-74278FA0DE4D}">
      <dsp:nvSpPr>
        <dsp:cNvPr id="0" name=""/>
        <dsp:cNvSpPr/>
      </dsp:nvSpPr>
      <dsp:spPr>
        <a:xfrm>
          <a:off x="7623353" y="1731685"/>
          <a:ext cx="1431853" cy="143185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45520" y="1731685"/>
        <a:ext cx="787519" cy="1077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C0F51-24B5-4FFC-8FAA-8DE44866D7B1}">
      <dsp:nvSpPr>
        <dsp:cNvPr id="0" name=""/>
        <dsp:cNvSpPr/>
      </dsp:nvSpPr>
      <dsp:spPr>
        <a:xfrm>
          <a:off x="0" y="107992"/>
          <a:ext cx="8281600" cy="56159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pays cash to buy premises</a:t>
          </a:r>
          <a:endParaRPr lang="en-US" sz="2400" kern="1200"/>
        </a:p>
      </dsp:txBody>
      <dsp:txXfrm>
        <a:off x="27415" y="135407"/>
        <a:ext cx="8226770" cy="506769"/>
      </dsp:txXfrm>
    </dsp:sp>
    <dsp:sp modelId="{4B93FF91-DF31-48D3-B632-1F0E1C3A93D2}">
      <dsp:nvSpPr>
        <dsp:cNvPr id="0" name=""/>
        <dsp:cNvSpPr/>
      </dsp:nvSpPr>
      <dsp:spPr>
        <a:xfrm>
          <a:off x="0" y="66959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Aspect 1- the firm has less cash</a:t>
          </a:r>
          <a:endParaRPr lang="en-US" sz="1900" kern="1200" dirty="0"/>
        </a:p>
        <a:p>
          <a:pPr marL="171450" lvl="1" indent="-171450" algn="l" defTabSz="844550">
            <a:lnSpc>
              <a:spcPct val="90000"/>
            </a:lnSpc>
            <a:spcBef>
              <a:spcPct val="0"/>
            </a:spcBef>
            <a:spcAft>
              <a:spcPct val="20000"/>
            </a:spcAft>
            <a:buChar char="•"/>
          </a:pPr>
          <a:r>
            <a:rPr lang="en-GB" sz="1900" kern="1200" dirty="0"/>
            <a:t>Aspect 2 – the firm has acquired an asset in the form of the premises</a:t>
          </a:r>
          <a:endParaRPr lang="en-US" sz="1900" kern="1200" dirty="0"/>
        </a:p>
      </dsp:txBody>
      <dsp:txXfrm>
        <a:off x="0" y="669592"/>
        <a:ext cx="8281600" cy="633420"/>
      </dsp:txXfrm>
    </dsp:sp>
    <dsp:sp modelId="{6D04D06A-6DAE-491E-AB46-D38530C4F161}">
      <dsp:nvSpPr>
        <dsp:cNvPr id="0" name=""/>
        <dsp:cNvSpPr/>
      </dsp:nvSpPr>
      <dsp:spPr>
        <a:xfrm>
          <a:off x="0" y="1303013"/>
          <a:ext cx="8281600" cy="561599"/>
        </a:xfrm>
        <a:prstGeom prst="roundRect">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pays staff wages</a:t>
          </a:r>
          <a:endParaRPr lang="en-US" sz="2400" kern="1200"/>
        </a:p>
      </dsp:txBody>
      <dsp:txXfrm>
        <a:off x="27415" y="1330428"/>
        <a:ext cx="8226770" cy="506769"/>
      </dsp:txXfrm>
    </dsp:sp>
    <dsp:sp modelId="{5B09B647-4366-4103-B1EB-E96556BADDDD}">
      <dsp:nvSpPr>
        <dsp:cNvPr id="0" name=""/>
        <dsp:cNvSpPr/>
      </dsp:nvSpPr>
      <dsp:spPr>
        <a:xfrm>
          <a:off x="0" y="1864613"/>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Aspect 1 – the firm has less cash</a:t>
          </a:r>
          <a:endParaRPr lang="en-US" sz="1900" kern="1200"/>
        </a:p>
        <a:p>
          <a:pPr marL="171450" lvl="1" indent="-171450" algn="l" defTabSz="844550">
            <a:lnSpc>
              <a:spcPct val="90000"/>
            </a:lnSpc>
            <a:spcBef>
              <a:spcPct val="0"/>
            </a:spcBef>
            <a:spcAft>
              <a:spcPct val="20000"/>
            </a:spcAft>
            <a:buChar char="•"/>
          </a:pPr>
          <a:r>
            <a:rPr lang="en-GB" sz="1900" kern="1200"/>
            <a:t>Aspect 2 the firm has incurred an expense</a:t>
          </a:r>
          <a:endParaRPr lang="en-US" sz="1900" kern="1200"/>
        </a:p>
      </dsp:txBody>
      <dsp:txXfrm>
        <a:off x="0" y="1864613"/>
        <a:ext cx="8281600" cy="633420"/>
      </dsp:txXfrm>
    </dsp:sp>
    <dsp:sp modelId="{CC985C63-70D0-4624-9976-B7C844A6E3D4}">
      <dsp:nvSpPr>
        <dsp:cNvPr id="0" name=""/>
        <dsp:cNvSpPr/>
      </dsp:nvSpPr>
      <dsp:spPr>
        <a:xfrm>
          <a:off x="0" y="2498033"/>
          <a:ext cx="8281600" cy="561599"/>
        </a:xfrm>
        <a:prstGeom prst="roundRect">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firm bills a client for work done</a:t>
          </a:r>
          <a:endParaRPr lang="en-US" sz="2400" kern="1200"/>
        </a:p>
      </dsp:txBody>
      <dsp:txXfrm>
        <a:off x="27415" y="2525448"/>
        <a:ext cx="8226770" cy="506769"/>
      </dsp:txXfrm>
    </dsp:sp>
    <dsp:sp modelId="{3D2ABDB7-2BCE-451E-ADF0-F52C559AEB48}">
      <dsp:nvSpPr>
        <dsp:cNvPr id="0" name=""/>
        <dsp:cNvSpPr/>
      </dsp:nvSpPr>
      <dsp:spPr>
        <a:xfrm>
          <a:off x="0" y="305963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Aspect 1 – the firm has earned income</a:t>
          </a:r>
          <a:endParaRPr lang="en-US" sz="1900" kern="1200" dirty="0"/>
        </a:p>
        <a:p>
          <a:pPr marL="171450" lvl="1" indent="-171450" algn="l" defTabSz="844550">
            <a:lnSpc>
              <a:spcPct val="90000"/>
            </a:lnSpc>
            <a:spcBef>
              <a:spcPct val="0"/>
            </a:spcBef>
            <a:spcAft>
              <a:spcPct val="20000"/>
            </a:spcAft>
            <a:buChar char="•"/>
          </a:pPr>
          <a:r>
            <a:rPr lang="en-GB" sz="1900" kern="1200"/>
            <a:t>Aspect 2 – the firm has a debt owing to it</a:t>
          </a:r>
          <a:endParaRPr lang="en-US" sz="1900" kern="1200"/>
        </a:p>
      </dsp:txBody>
      <dsp:txXfrm>
        <a:off x="0" y="3059632"/>
        <a:ext cx="8281600" cy="633420"/>
      </dsp:txXfrm>
    </dsp:sp>
    <dsp:sp modelId="{A1EFB226-CA07-4849-A0CB-7EDB12F71E82}">
      <dsp:nvSpPr>
        <dsp:cNvPr id="0" name=""/>
        <dsp:cNvSpPr/>
      </dsp:nvSpPr>
      <dsp:spPr>
        <a:xfrm>
          <a:off x="0" y="3693053"/>
          <a:ext cx="8281600" cy="561599"/>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client pays the firm the money owed</a:t>
          </a:r>
          <a:endParaRPr lang="en-US" sz="2400" kern="1200"/>
        </a:p>
      </dsp:txBody>
      <dsp:txXfrm>
        <a:off x="27415" y="3720468"/>
        <a:ext cx="8226770" cy="506769"/>
      </dsp:txXfrm>
    </dsp:sp>
    <dsp:sp modelId="{5076653D-2100-47AB-AB32-68F99D866A12}">
      <dsp:nvSpPr>
        <dsp:cNvPr id="0" name=""/>
        <dsp:cNvSpPr/>
      </dsp:nvSpPr>
      <dsp:spPr>
        <a:xfrm>
          <a:off x="0" y="4254652"/>
          <a:ext cx="828160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94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Aspect 1- he firm has lost the debt that was owing to it</a:t>
          </a:r>
          <a:endParaRPr lang="en-US" sz="1900" kern="1200"/>
        </a:p>
        <a:p>
          <a:pPr marL="171450" lvl="1" indent="-171450" algn="l" defTabSz="844550">
            <a:lnSpc>
              <a:spcPct val="90000"/>
            </a:lnSpc>
            <a:spcBef>
              <a:spcPct val="0"/>
            </a:spcBef>
            <a:spcAft>
              <a:spcPct val="20000"/>
            </a:spcAft>
            <a:buChar char="•"/>
          </a:pPr>
          <a:r>
            <a:rPr lang="en-GB" sz="1900" kern="1200"/>
            <a:t>Aspect 2- the firm has more cash</a:t>
          </a:r>
          <a:endParaRPr lang="en-US" sz="1900" kern="1200"/>
        </a:p>
      </dsp:txBody>
      <dsp:txXfrm>
        <a:off x="0" y="4254652"/>
        <a:ext cx="8281600" cy="633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85D82-DCAE-4626-BA35-94AAE3635F71}">
      <dsp:nvSpPr>
        <dsp:cNvPr id="0" name=""/>
        <dsp:cNvSpPr/>
      </dsp:nvSpPr>
      <dsp:spPr>
        <a:xfrm>
          <a:off x="42915" y="567364"/>
          <a:ext cx="1248472" cy="12484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DD5023-7AFD-4203-8005-9885DFBD089F}">
      <dsp:nvSpPr>
        <dsp:cNvPr id="0" name=""/>
        <dsp:cNvSpPr/>
      </dsp:nvSpPr>
      <dsp:spPr>
        <a:xfrm>
          <a:off x="305094" y="829543"/>
          <a:ext cx="724113" cy="7241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F2EDBD-11A2-463E-BA35-81317371A2DF}">
      <dsp:nvSpPr>
        <dsp:cNvPr id="0" name=""/>
        <dsp:cNvSpPr/>
      </dsp:nvSpPr>
      <dsp:spPr>
        <a:xfrm>
          <a:off x="1558917" y="567364"/>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dirty="0"/>
            <a:t>A firm buys office furniture for £20,000 cash</a:t>
          </a:r>
          <a:endParaRPr lang="en-US" sz="2300" kern="1200" dirty="0"/>
        </a:p>
      </dsp:txBody>
      <dsp:txXfrm>
        <a:off x="1558917" y="567364"/>
        <a:ext cx="2942827" cy="1248472"/>
      </dsp:txXfrm>
    </dsp:sp>
    <dsp:sp modelId="{F6D1559C-BB02-4E1A-809D-E1569002384D}">
      <dsp:nvSpPr>
        <dsp:cNvPr id="0" name=""/>
        <dsp:cNvSpPr/>
      </dsp:nvSpPr>
      <dsp:spPr>
        <a:xfrm>
          <a:off x="5014510" y="567364"/>
          <a:ext cx="1248472" cy="12484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1B37F-CC1B-47BB-9A5A-64B23755E376}">
      <dsp:nvSpPr>
        <dsp:cNvPr id="0" name=""/>
        <dsp:cNvSpPr/>
      </dsp:nvSpPr>
      <dsp:spPr>
        <a:xfrm>
          <a:off x="5276689" y="829543"/>
          <a:ext cx="724113" cy="7241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FA207-781C-4904-9C87-C6C4C0D6EAE6}">
      <dsp:nvSpPr>
        <dsp:cNvPr id="0" name=""/>
        <dsp:cNvSpPr/>
      </dsp:nvSpPr>
      <dsp:spPr>
        <a:xfrm>
          <a:off x="6530512" y="567364"/>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rents out a part of the premises. The tenant pays a monthly rent</a:t>
          </a:r>
          <a:endParaRPr lang="en-US" sz="2300" kern="1200"/>
        </a:p>
      </dsp:txBody>
      <dsp:txXfrm>
        <a:off x="6530512" y="567364"/>
        <a:ext cx="2942827" cy="1248472"/>
      </dsp:txXfrm>
    </dsp:sp>
    <dsp:sp modelId="{F93C79A8-EBD1-4C21-886E-2F45B9D85951}">
      <dsp:nvSpPr>
        <dsp:cNvPr id="0" name=""/>
        <dsp:cNvSpPr/>
      </dsp:nvSpPr>
      <dsp:spPr>
        <a:xfrm>
          <a:off x="42915" y="2559673"/>
          <a:ext cx="1248472" cy="12484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4B3C4-ABFA-4156-9A5E-48B42A5CE4EA}">
      <dsp:nvSpPr>
        <dsp:cNvPr id="0" name=""/>
        <dsp:cNvSpPr/>
      </dsp:nvSpPr>
      <dsp:spPr>
        <a:xfrm>
          <a:off x="305094" y="2821852"/>
          <a:ext cx="724113" cy="7241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2863E9-EBE0-4B00-9424-74DA0426D517}">
      <dsp:nvSpPr>
        <dsp:cNvPr id="0" name=""/>
        <dsp:cNvSpPr/>
      </dsp:nvSpPr>
      <dsp:spPr>
        <a:xfrm>
          <a:off x="1558917" y="2559673"/>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 firm pays its electricity bill</a:t>
          </a:r>
          <a:endParaRPr lang="en-US" sz="2300" kern="1200"/>
        </a:p>
      </dsp:txBody>
      <dsp:txXfrm>
        <a:off x="1558917" y="2559673"/>
        <a:ext cx="2942827" cy="1248472"/>
      </dsp:txXfrm>
    </dsp:sp>
    <dsp:sp modelId="{3F722E37-2F5E-4068-9724-A966E0888AB0}">
      <dsp:nvSpPr>
        <dsp:cNvPr id="0" name=""/>
        <dsp:cNvSpPr/>
      </dsp:nvSpPr>
      <dsp:spPr>
        <a:xfrm>
          <a:off x="5014510" y="2559673"/>
          <a:ext cx="1248472" cy="124847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A351D-8267-4931-869C-91E9F9A0033D}">
      <dsp:nvSpPr>
        <dsp:cNvPr id="0" name=""/>
        <dsp:cNvSpPr/>
      </dsp:nvSpPr>
      <dsp:spPr>
        <a:xfrm>
          <a:off x="5276689" y="2821852"/>
          <a:ext cx="724113" cy="7241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AF404C-94E3-433D-8C21-77BD20FFF065}">
      <dsp:nvSpPr>
        <dsp:cNvPr id="0" name=""/>
        <dsp:cNvSpPr/>
      </dsp:nvSpPr>
      <dsp:spPr>
        <a:xfrm>
          <a:off x="6530512" y="2559673"/>
          <a:ext cx="2942827" cy="1248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Using the chart how do we record these transactions? </a:t>
          </a:r>
          <a:endParaRPr lang="en-US" sz="2300" kern="1200"/>
        </a:p>
      </dsp:txBody>
      <dsp:txXfrm>
        <a:off x="6530512" y="2559673"/>
        <a:ext cx="2942827" cy="12484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A4C68-8958-413F-BDEC-4A20EE72887F}">
      <dsp:nvSpPr>
        <dsp:cNvPr id="0" name=""/>
        <dsp:cNvSpPr/>
      </dsp:nvSpPr>
      <dsp:spPr>
        <a:xfrm>
          <a:off x="2270883"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3642" y="1265863"/>
        <a:ext cx="26111" cy="5222"/>
      </dsp:txXfrm>
    </dsp:sp>
    <dsp:sp modelId="{25A1FA06-0F72-4F97-ADF4-4281430B2682}">
      <dsp:nvSpPr>
        <dsp:cNvPr id="0" name=""/>
        <dsp:cNvSpPr/>
      </dsp:nvSpPr>
      <dsp:spPr>
        <a:xfrm>
          <a:off x="2119"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Once Jane starts charging for her services a bill will be issued. </a:t>
          </a:r>
          <a:endParaRPr lang="en-US" sz="1600" kern="1200"/>
        </a:p>
      </dsp:txBody>
      <dsp:txXfrm>
        <a:off x="2119" y="587305"/>
        <a:ext cx="2270563" cy="1362338"/>
      </dsp:txXfrm>
    </dsp:sp>
    <dsp:sp modelId="{609FFE7D-DC6D-4265-9C74-B0326DC67F97}">
      <dsp:nvSpPr>
        <dsp:cNvPr id="0" name=""/>
        <dsp:cNvSpPr/>
      </dsp:nvSpPr>
      <dsp:spPr>
        <a:xfrm>
          <a:off x="5063677"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436" y="1265863"/>
        <a:ext cx="26111" cy="5222"/>
      </dsp:txXfrm>
    </dsp:sp>
    <dsp:sp modelId="{617C29F7-E332-4412-8B6E-22808630648A}">
      <dsp:nvSpPr>
        <dsp:cNvPr id="0" name=""/>
        <dsp:cNvSpPr/>
      </dsp:nvSpPr>
      <dsp:spPr>
        <a:xfrm>
          <a:off x="2794913"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dirty="0"/>
            <a:t>Aspect 1 – sale of the solicitors services</a:t>
          </a:r>
          <a:endParaRPr lang="en-US" sz="1600" kern="1200" dirty="0"/>
        </a:p>
      </dsp:txBody>
      <dsp:txXfrm>
        <a:off x="2794913" y="587305"/>
        <a:ext cx="2270563" cy="1362338"/>
      </dsp:txXfrm>
    </dsp:sp>
    <dsp:sp modelId="{63E3819F-FD51-47EA-AB17-5D952D53A269}">
      <dsp:nvSpPr>
        <dsp:cNvPr id="0" name=""/>
        <dsp:cNvSpPr/>
      </dsp:nvSpPr>
      <dsp:spPr>
        <a:xfrm>
          <a:off x="7856470" y="1222754"/>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89229" y="1265863"/>
        <a:ext cx="26111" cy="5222"/>
      </dsp:txXfrm>
    </dsp:sp>
    <dsp:sp modelId="{FD1C755B-41EA-4843-AB2F-F568EB01E159}">
      <dsp:nvSpPr>
        <dsp:cNvPr id="0" name=""/>
        <dsp:cNvSpPr/>
      </dsp:nvSpPr>
      <dsp:spPr>
        <a:xfrm>
          <a:off x="5587706"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2 – gain of the debt now owed by the client</a:t>
          </a:r>
          <a:endParaRPr lang="en-US" sz="1600" kern="1200"/>
        </a:p>
      </dsp:txBody>
      <dsp:txXfrm>
        <a:off x="5587706" y="587305"/>
        <a:ext cx="2270563" cy="1362338"/>
      </dsp:txXfrm>
    </dsp:sp>
    <dsp:sp modelId="{D6981030-6C2F-4FC1-BF02-A485AE6819A8}">
      <dsp:nvSpPr>
        <dsp:cNvPr id="0" name=""/>
        <dsp:cNvSpPr/>
      </dsp:nvSpPr>
      <dsp:spPr>
        <a:xfrm>
          <a:off x="1137401" y="1947843"/>
          <a:ext cx="8378380" cy="491629"/>
        </a:xfrm>
        <a:custGeom>
          <a:avLst/>
          <a:gdLst/>
          <a:ahLst/>
          <a:cxnLst/>
          <a:rect l="0" t="0" r="0" b="0"/>
          <a:pathLst>
            <a:path>
              <a:moveTo>
                <a:pt x="8378380" y="0"/>
              </a:moveTo>
              <a:lnTo>
                <a:pt x="8378380" y="262914"/>
              </a:lnTo>
              <a:lnTo>
                <a:pt x="0" y="262914"/>
              </a:lnTo>
              <a:lnTo>
                <a:pt x="0" y="491629"/>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16725" y="2191047"/>
        <a:ext cx="419732" cy="5222"/>
      </dsp:txXfrm>
    </dsp:sp>
    <dsp:sp modelId="{61C6F999-6464-44C9-8EBD-D301F704AC6E}">
      <dsp:nvSpPr>
        <dsp:cNvPr id="0" name=""/>
        <dsp:cNvSpPr/>
      </dsp:nvSpPr>
      <dsp:spPr>
        <a:xfrm>
          <a:off x="8380500" y="587305"/>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1 = CR on an income account (also known as profit account)</a:t>
          </a:r>
          <a:endParaRPr lang="en-US" sz="1600" kern="1200"/>
        </a:p>
      </dsp:txBody>
      <dsp:txXfrm>
        <a:off x="8380500" y="587305"/>
        <a:ext cx="2270563" cy="1362338"/>
      </dsp:txXfrm>
    </dsp:sp>
    <dsp:sp modelId="{B3AC0F6A-0D6B-4C6B-9A80-AE1FE90F0176}">
      <dsp:nvSpPr>
        <dsp:cNvPr id="0" name=""/>
        <dsp:cNvSpPr/>
      </dsp:nvSpPr>
      <dsp:spPr>
        <a:xfrm>
          <a:off x="2270883" y="3107322"/>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03642" y="3150431"/>
        <a:ext cx="26111" cy="5222"/>
      </dsp:txXfrm>
    </dsp:sp>
    <dsp:sp modelId="{15AF60F5-109B-4B37-8E96-C28B6D512347}">
      <dsp:nvSpPr>
        <dsp:cNvPr id="0" name=""/>
        <dsp:cNvSpPr/>
      </dsp:nvSpPr>
      <dsp:spPr>
        <a:xfrm>
          <a:off x="2119"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Aspect 2= DR on the client account</a:t>
          </a:r>
          <a:endParaRPr lang="en-US" sz="1600" kern="1200"/>
        </a:p>
      </dsp:txBody>
      <dsp:txXfrm>
        <a:off x="2119" y="2471873"/>
        <a:ext cx="2270563" cy="1362338"/>
      </dsp:txXfrm>
    </dsp:sp>
    <dsp:sp modelId="{8FE3498F-C4D9-4897-916B-786168C7C94A}">
      <dsp:nvSpPr>
        <dsp:cNvPr id="0" name=""/>
        <dsp:cNvSpPr/>
      </dsp:nvSpPr>
      <dsp:spPr>
        <a:xfrm>
          <a:off x="5063677" y="3107322"/>
          <a:ext cx="491629" cy="91440"/>
        </a:xfrm>
        <a:custGeom>
          <a:avLst/>
          <a:gdLst/>
          <a:ahLst/>
          <a:cxnLst/>
          <a:rect l="0" t="0" r="0" b="0"/>
          <a:pathLst>
            <a:path>
              <a:moveTo>
                <a:pt x="0" y="45720"/>
              </a:moveTo>
              <a:lnTo>
                <a:pt x="491629"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6436" y="3150431"/>
        <a:ext cx="26111" cy="5222"/>
      </dsp:txXfrm>
    </dsp:sp>
    <dsp:sp modelId="{16FF6AC2-95E9-45E5-AE52-5515A9C06F54}">
      <dsp:nvSpPr>
        <dsp:cNvPr id="0" name=""/>
        <dsp:cNvSpPr/>
      </dsp:nvSpPr>
      <dsp:spPr>
        <a:xfrm>
          <a:off x="2794913"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When the client pays Jane will record a receipt of cash and the loss of the debt owed to the firm.</a:t>
          </a:r>
          <a:endParaRPr lang="en-US" sz="1600" kern="1200"/>
        </a:p>
      </dsp:txBody>
      <dsp:txXfrm>
        <a:off x="2794913" y="2471873"/>
        <a:ext cx="2270563" cy="1362338"/>
      </dsp:txXfrm>
    </dsp:sp>
    <dsp:sp modelId="{39A2752A-3286-4F9E-BA74-2570C78A5F07}">
      <dsp:nvSpPr>
        <dsp:cNvPr id="0" name=""/>
        <dsp:cNvSpPr/>
      </dsp:nvSpPr>
      <dsp:spPr>
        <a:xfrm>
          <a:off x="5587706" y="2471873"/>
          <a:ext cx="2270563" cy="1362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260" tIns="116786" rIns="111260" bIns="116786" numCol="1" spcCol="1270" anchor="ctr" anchorCtr="0">
          <a:noAutofit/>
        </a:bodyPr>
        <a:lstStyle/>
        <a:p>
          <a:pPr marL="0" lvl="0" indent="0" algn="ctr" defTabSz="711200">
            <a:lnSpc>
              <a:spcPct val="90000"/>
            </a:lnSpc>
            <a:spcBef>
              <a:spcPct val="0"/>
            </a:spcBef>
            <a:spcAft>
              <a:spcPct val="35000"/>
            </a:spcAft>
            <a:buNone/>
          </a:pPr>
          <a:r>
            <a:rPr lang="en-GB" sz="1600" b="0" i="0" kern="1200"/>
            <a:t>NB: no entry is made on the profit account when the client pays. It merely records the bill issued.  </a:t>
          </a:r>
          <a:endParaRPr lang="en-US" sz="1600" kern="1200"/>
        </a:p>
      </dsp:txBody>
      <dsp:txXfrm>
        <a:off x="5587706" y="2471873"/>
        <a:ext cx="2270563" cy="13623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F2624-A862-497F-A090-0CD0596EAEC2}">
      <dsp:nvSpPr>
        <dsp:cNvPr id="0" name=""/>
        <dsp:cNvSpPr/>
      </dsp:nvSpPr>
      <dsp:spPr>
        <a:xfrm>
          <a:off x="0" y="46895"/>
          <a:ext cx="8133670" cy="188706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With electronic banking the ‘cash’ account is simply now a record of all the payments.</a:t>
          </a:r>
          <a:endParaRPr lang="en-US" sz="2300" kern="1200"/>
        </a:p>
      </dsp:txBody>
      <dsp:txXfrm>
        <a:off x="92119" y="139014"/>
        <a:ext cx="7949432" cy="1702825"/>
      </dsp:txXfrm>
    </dsp:sp>
    <dsp:sp modelId="{31042A2C-4A99-49FF-BE8A-5ACC486F3D67}">
      <dsp:nvSpPr>
        <dsp:cNvPr id="0" name=""/>
        <dsp:cNvSpPr/>
      </dsp:nvSpPr>
      <dsp:spPr>
        <a:xfrm>
          <a:off x="0" y="2000199"/>
          <a:ext cx="8133670" cy="1887063"/>
        </a:xfrm>
        <a:prstGeom prst="round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Some firms still hold small amounts of cash in the office – petty cash </a:t>
          </a:r>
          <a:endParaRPr lang="en-US" sz="2300" kern="1200"/>
        </a:p>
      </dsp:txBody>
      <dsp:txXfrm>
        <a:off x="92119" y="2092318"/>
        <a:ext cx="7949432" cy="1702825"/>
      </dsp:txXfrm>
    </dsp:sp>
    <dsp:sp modelId="{2B66CBEE-43D4-45A8-B9D4-C6EE85F41BF1}">
      <dsp:nvSpPr>
        <dsp:cNvPr id="0" name=""/>
        <dsp:cNvSpPr/>
      </dsp:nvSpPr>
      <dsp:spPr>
        <a:xfrm>
          <a:off x="0" y="3953502"/>
          <a:ext cx="8133670" cy="1887063"/>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Traditionally accounts were in bound books called a ledger, with the cash account separate. Now everything is computerised, however the names have stayed so all accounts are referred to as ‘ledger accounts’ apart from the cash account and the petty cash account.  </a:t>
          </a:r>
          <a:endParaRPr lang="en-US" sz="2300" kern="1200"/>
        </a:p>
      </dsp:txBody>
      <dsp:txXfrm>
        <a:off x="92119" y="4045621"/>
        <a:ext cx="7949432" cy="17028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C23BA-024B-4F99-BDB1-BE0F740E578B}">
      <dsp:nvSpPr>
        <dsp:cNvPr id="0" name=""/>
        <dsp:cNvSpPr/>
      </dsp:nvSpPr>
      <dsp:spPr>
        <a:xfrm>
          <a:off x="0" y="533"/>
          <a:ext cx="789235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E5BC75-3B41-4C7B-A509-ABC5522971DD}">
      <dsp:nvSpPr>
        <dsp:cNvPr id="0" name=""/>
        <dsp:cNvSpPr/>
      </dsp:nvSpPr>
      <dsp:spPr>
        <a:xfrm>
          <a:off x="0" y="533"/>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Law firms use double entry bookkeeping</a:t>
          </a:r>
          <a:endParaRPr lang="en-US" sz="2500" kern="1200"/>
        </a:p>
      </dsp:txBody>
      <dsp:txXfrm>
        <a:off x="0" y="533"/>
        <a:ext cx="7892353" cy="874181"/>
      </dsp:txXfrm>
    </dsp:sp>
    <dsp:sp modelId="{1A2CB1CC-0E53-4FB4-BB46-959D25938058}">
      <dsp:nvSpPr>
        <dsp:cNvPr id="0" name=""/>
        <dsp:cNvSpPr/>
      </dsp:nvSpPr>
      <dsp:spPr>
        <a:xfrm>
          <a:off x="0" y="874714"/>
          <a:ext cx="7892353" cy="0"/>
        </a:xfrm>
        <a:prstGeom prst="line">
          <a:avLst/>
        </a:prstGeom>
        <a:solidFill>
          <a:schemeClr val="accent2">
            <a:hueOff val="28360"/>
            <a:satOff val="3260"/>
            <a:lumOff val="-2598"/>
            <a:alphaOff val="0"/>
          </a:schemeClr>
        </a:solidFill>
        <a:ln w="19050" cap="rnd" cmpd="sng" algn="ctr">
          <a:solidFill>
            <a:schemeClr val="accent2">
              <a:hueOff val="28360"/>
              <a:satOff val="3260"/>
              <a:lumOff val="-25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A30E7E-681C-4938-A628-7E1D639F46E1}">
      <dsp:nvSpPr>
        <dsp:cNvPr id="0" name=""/>
        <dsp:cNvSpPr/>
      </dsp:nvSpPr>
      <dsp:spPr>
        <a:xfrm>
          <a:off x="0" y="874714"/>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Every financial transaction as two aspects </a:t>
          </a:r>
          <a:endParaRPr lang="en-US" sz="2500" kern="1200"/>
        </a:p>
      </dsp:txBody>
      <dsp:txXfrm>
        <a:off x="0" y="874714"/>
        <a:ext cx="7892353" cy="874181"/>
      </dsp:txXfrm>
    </dsp:sp>
    <dsp:sp modelId="{3706B522-0ACD-4C63-A4E3-ED28A6D661E9}">
      <dsp:nvSpPr>
        <dsp:cNvPr id="0" name=""/>
        <dsp:cNvSpPr/>
      </dsp:nvSpPr>
      <dsp:spPr>
        <a:xfrm>
          <a:off x="0" y="1748895"/>
          <a:ext cx="7892353" cy="0"/>
        </a:xfrm>
        <a:prstGeom prst="line">
          <a:avLst/>
        </a:prstGeom>
        <a:solidFill>
          <a:schemeClr val="accent2">
            <a:hueOff val="56720"/>
            <a:satOff val="6519"/>
            <a:lumOff val="-5196"/>
            <a:alphaOff val="0"/>
          </a:schemeClr>
        </a:solidFill>
        <a:ln w="19050" cap="rnd" cmpd="sng" algn="ctr">
          <a:solidFill>
            <a:schemeClr val="accent2">
              <a:hueOff val="56720"/>
              <a:satOff val="6519"/>
              <a:lumOff val="-5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BCF47-17AD-4A75-8E55-FD64B387576B}">
      <dsp:nvSpPr>
        <dsp:cNvPr id="0" name=""/>
        <dsp:cNvSpPr/>
      </dsp:nvSpPr>
      <dsp:spPr>
        <a:xfrm>
          <a:off x="0" y="1748895"/>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Each aspect is recorded on an account – DR and CR entry</a:t>
          </a:r>
          <a:endParaRPr lang="en-US" sz="2500" kern="1200"/>
        </a:p>
      </dsp:txBody>
      <dsp:txXfrm>
        <a:off x="0" y="1748895"/>
        <a:ext cx="7892353" cy="874181"/>
      </dsp:txXfrm>
    </dsp:sp>
    <dsp:sp modelId="{CAFA4D4C-4069-464D-8E07-C37E1999CCF0}">
      <dsp:nvSpPr>
        <dsp:cNvPr id="0" name=""/>
        <dsp:cNvSpPr/>
      </dsp:nvSpPr>
      <dsp:spPr>
        <a:xfrm>
          <a:off x="0" y="2623077"/>
          <a:ext cx="7892353" cy="0"/>
        </a:xfrm>
        <a:prstGeom prst="line">
          <a:avLst/>
        </a:prstGeom>
        <a:solidFill>
          <a:schemeClr val="accent2">
            <a:hueOff val="85079"/>
            <a:satOff val="9779"/>
            <a:lumOff val="-7795"/>
            <a:alphaOff val="0"/>
          </a:schemeClr>
        </a:solidFill>
        <a:ln w="19050" cap="rnd" cmpd="sng" algn="ctr">
          <a:solidFill>
            <a:schemeClr val="accent2">
              <a:hueOff val="85079"/>
              <a:satOff val="9779"/>
              <a:lumOff val="-77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536223-6CAE-45FA-877B-924013DEBF21}">
      <dsp:nvSpPr>
        <dsp:cNvPr id="0" name=""/>
        <dsp:cNvSpPr/>
      </dsp:nvSpPr>
      <dsp:spPr>
        <a:xfrm>
          <a:off x="0" y="2623077"/>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All firms authorised by the SRA must comply with the SRA Accounts rules</a:t>
          </a:r>
          <a:endParaRPr lang="en-US" sz="2500" kern="1200"/>
        </a:p>
      </dsp:txBody>
      <dsp:txXfrm>
        <a:off x="0" y="2623077"/>
        <a:ext cx="7892353" cy="874181"/>
      </dsp:txXfrm>
    </dsp:sp>
    <dsp:sp modelId="{51AA7E8F-5D13-43BB-9DE5-DBD51640E9CD}">
      <dsp:nvSpPr>
        <dsp:cNvPr id="0" name=""/>
        <dsp:cNvSpPr/>
      </dsp:nvSpPr>
      <dsp:spPr>
        <a:xfrm>
          <a:off x="0" y="3497258"/>
          <a:ext cx="7892353" cy="0"/>
        </a:xfrm>
        <a:prstGeom prst="line">
          <a:avLst/>
        </a:prstGeom>
        <a:solidFill>
          <a:schemeClr val="accent2">
            <a:hueOff val="113439"/>
            <a:satOff val="13039"/>
            <a:lumOff val="-10393"/>
            <a:alphaOff val="0"/>
          </a:schemeClr>
        </a:solidFill>
        <a:ln w="19050" cap="rnd"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C7AE3D-84D7-48F6-8ACD-AE328F4D6D71}">
      <dsp:nvSpPr>
        <dsp:cNvPr id="0" name=""/>
        <dsp:cNvSpPr/>
      </dsp:nvSpPr>
      <dsp:spPr>
        <a:xfrm>
          <a:off x="0" y="3497258"/>
          <a:ext cx="7892353" cy="874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SRA impose strict requirements on anyone handling client’s money. </a:t>
          </a:r>
          <a:endParaRPr lang="en-US" sz="2500" kern="1200"/>
        </a:p>
      </dsp:txBody>
      <dsp:txXfrm>
        <a:off x="0" y="3497258"/>
        <a:ext cx="7892353" cy="87418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2581961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1859713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2016253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56228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46013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126739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210374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3070045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3238428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93A17-A53E-6F38-615E-BA8D5B6271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F3C86-26C4-AA73-0F17-9382F389B9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ED013B-AFAB-9E88-9170-59D372998F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BE3DDC-82A6-7365-A550-B2CE7FDC7A23}"/>
              </a:ext>
            </a:extLst>
          </p:cNvPr>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2749400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710669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00050" y="4400550"/>
            <a:ext cx="5976938" cy="3600450"/>
          </a:xfrm>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3839811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00050" y="4400550"/>
            <a:ext cx="5976938" cy="3600450"/>
          </a:xfrm>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3839811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26324201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3557081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4129431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58888" y="552450"/>
            <a:ext cx="4033837" cy="2268538"/>
          </a:xfrm>
        </p:spPr>
      </p:sp>
      <p:sp>
        <p:nvSpPr>
          <p:cNvPr id="3" name="Notes Placeholder 2"/>
          <p:cNvSpPr>
            <a:spLocks noGrp="1"/>
          </p:cNvSpPr>
          <p:nvPr>
            <p:ph type="body" idx="1"/>
          </p:nvPr>
        </p:nvSpPr>
        <p:spPr>
          <a:xfrm>
            <a:off x="685800" y="3066757"/>
            <a:ext cx="5486400" cy="5796256"/>
          </a:xfrm>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8215538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E94977-2BF4-923C-E07E-E6C6092FD7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BF825B-8BC9-8123-FF02-D2606B0DF3B1}"/>
              </a:ext>
            </a:extLst>
          </p:cNvPr>
          <p:cNvSpPr>
            <a:spLocks noGrp="1" noRot="1" noChangeAspect="1"/>
          </p:cNvSpPr>
          <p:nvPr>
            <p:ph type="sldImg"/>
          </p:nvPr>
        </p:nvSpPr>
        <p:spPr>
          <a:xfrm>
            <a:off x="1258888" y="552450"/>
            <a:ext cx="4033837" cy="2268538"/>
          </a:xfrm>
        </p:spPr>
      </p:sp>
      <p:sp>
        <p:nvSpPr>
          <p:cNvPr id="3" name="Notes Placeholder 2">
            <a:extLst>
              <a:ext uri="{FF2B5EF4-FFF2-40B4-BE49-F238E27FC236}">
                <a16:creationId xmlns:a16="http://schemas.microsoft.com/office/drawing/2014/main" id="{3A9DA63D-F877-7F24-2313-7FB77B6D63A1}"/>
              </a:ext>
            </a:extLst>
          </p:cNvPr>
          <p:cNvSpPr>
            <a:spLocks noGrp="1"/>
          </p:cNvSpPr>
          <p:nvPr>
            <p:ph type="body" idx="1"/>
          </p:nvPr>
        </p:nvSpPr>
        <p:spPr>
          <a:xfrm>
            <a:off x="685800" y="3066757"/>
            <a:ext cx="5486400" cy="4934243"/>
          </a:xfrm>
        </p:spPr>
        <p:txBody>
          <a:bodyPr/>
          <a:lstStyle/>
          <a:p>
            <a:endParaRPr lang="en-GB" dirty="0"/>
          </a:p>
        </p:txBody>
      </p:sp>
      <p:sp>
        <p:nvSpPr>
          <p:cNvPr id="4" name="Slide Number Placeholder 3">
            <a:extLst>
              <a:ext uri="{FF2B5EF4-FFF2-40B4-BE49-F238E27FC236}">
                <a16:creationId xmlns:a16="http://schemas.microsoft.com/office/drawing/2014/main" id="{D92D70E9-2FB1-EB30-9013-F84E8B2E03FD}"/>
              </a:ext>
            </a:extLst>
          </p:cNvPr>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2579920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1354733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40093986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4136053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fld id="{52559652-8C12-4FE2-AB1D-324B33413F2C}" type="slidenum">
              <a:rPr lang="en-GB" smtClean="0"/>
              <a:t>22</a:t>
            </a:fld>
            <a:endParaRPr lang="en-GB"/>
          </a:p>
        </p:txBody>
      </p:sp>
    </p:spTree>
    <p:extLst>
      <p:ext uri="{BB962C8B-B14F-4D97-AF65-F5344CB8AC3E}">
        <p14:creationId xmlns:p14="http://schemas.microsoft.com/office/powerpoint/2010/main" val="1618544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34161419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4241553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7449060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453762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2135407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28</a:t>
            </a:fld>
            <a:endParaRPr lang="en-GB"/>
          </a:p>
        </p:txBody>
      </p:sp>
    </p:spTree>
    <p:extLst>
      <p:ext uri="{BB962C8B-B14F-4D97-AF65-F5344CB8AC3E}">
        <p14:creationId xmlns:p14="http://schemas.microsoft.com/office/powerpoint/2010/main" val="15281832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858702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3566097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85788" y="500063"/>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21310072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1735653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32970065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5AE52-189C-A85E-426A-2FF08807E3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D2709B-263C-FFB4-3A38-70EEE50B79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2DC36E-ADBA-33AC-0BF7-743625D66DC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E383CF-13D9-3821-CFA5-E9BF5A04F82D}"/>
              </a:ext>
            </a:extLst>
          </p:cNvPr>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34209993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35</a:t>
            </a:fld>
            <a:endParaRPr lang="en-GB"/>
          </a:p>
        </p:txBody>
      </p:sp>
    </p:spTree>
    <p:extLst>
      <p:ext uri="{BB962C8B-B14F-4D97-AF65-F5344CB8AC3E}">
        <p14:creationId xmlns:p14="http://schemas.microsoft.com/office/powerpoint/2010/main" val="26267527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2E840-381F-2D78-755C-11554F42D2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937DE8-0823-2D7C-C6C4-1D810AE784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7D5433-0567-763D-EE72-5B58BB1870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9F6F6CC-1DFB-3DDE-190C-3D8EF2BF13EA}"/>
              </a:ext>
            </a:extLst>
          </p:cNvPr>
          <p:cNvSpPr>
            <a:spLocks noGrp="1"/>
          </p:cNvSpPr>
          <p:nvPr>
            <p:ph type="sldNum" sz="quarter" idx="5"/>
          </p:nvPr>
        </p:nvSpPr>
        <p:spPr/>
        <p:txBody>
          <a:bodyPr/>
          <a:lstStyle/>
          <a:p>
            <a:fld id="{52559652-8C12-4FE2-AB1D-324B33413F2C}" type="slidenum">
              <a:rPr lang="en-GB" smtClean="0"/>
              <a:t>36</a:t>
            </a:fld>
            <a:endParaRPr lang="en-GB"/>
          </a:p>
        </p:txBody>
      </p:sp>
    </p:spTree>
    <p:extLst>
      <p:ext uri="{BB962C8B-B14F-4D97-AF65-F5344CB8AC3E}">
        <p14:creationId xmlns:p14="http://schemas.microsoft.com/office/powerpoint/2010/main" val="29084637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37</a:t>
            </a:fld>
            <a:endParaRPr lang="en-GB"/>
          </a:p>
        </p:txBody>
      </p:sp>
    </p:spTree>
    <p:extLst>
      <p:ext uri="{BB962C8B-B14F-4D97-AF65-F5344CB8AC3E}">
        <p14:creationId xmlns:p14="http://schemas.microsoft.com/office/powerpoint/2010/main" val="32095619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38</a:t>
            </a:fld>
            <a:endParaRPr lang="en-GB"/>
          </a:p>
        </p:txBody>
      </p:sp>
    </p:spTree>
    <p:extLst>
      <p:ext uri="{BB962C8B-B14F-4D97-AF65-F5344CB8AC3E}">
        <p14:creationId xmlns:p14="http://schemas.microsoft.com/office/powerpoint/2010/main" val="7771949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39</a:t>
            </a:fld>
            <a:endParaRPr lang="en-GB"/>
          </a:p>
        </p:txBody>
      </p:sp>
    </p:spTree>
    <p:extLst>
      <p:ext uri="{BB962C8B-B14F-4D97-AF65-F5344CB8AC3E}">
        <p14:creationId xmlns:p14="http://schemas.microsoft.com/office/powerpoint/2010/main" val="1606093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22/02/2025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22/02/2025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ra.org.uk/solicitors/standards-regulations/accounts-rule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hyperlink" Target="https://www.sra.org.uk/solicitors/standards-regulations/glossary/#authorised-body"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SRA" TargetMode="External"/><Relationship Id="rId5" Type="http://schemas.openxmlformats.org/officeDocument/2006/relationships/hyperlink" Target="https://www.sra.org.uk/solicitors/standards-regulations/glossary/#licensed-body" TargetMode="External"/><Relationship Id="rId4" Type="http://schemas.openxmlformats.org/officeDocument/2006/relationships/hyperlink" Target="https://www.sra.org.uk/solicitors/standards-regulations/glossary/#manager"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894950" y="976558"/>
            <a:ext cx="6991169" cy="1646302"/>
          </a:xfrm>
        </p:spPr>
        <p:txBody>
          <a:bodyPr/>
          <a:lstStyle/>
          <a:p>
            <a:pPr algn="l"/>
            <a:r>
              <a:rPr lang="en-GB" dirty="0"/>
              <a:t>Solicitors’ Accounts </a:t>
            </a:r>
            <a:br>
              <a:rPr lang="en-GB" dirty="0"/>
            </a:br>
            <a:r>
              <a:rPr lang="en-GB" dirty="0"/>
              <a:t>Part One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4400" b="1" dirty="0"/>
              <a:t>Week 1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D68CF-1614-A211-1F2C-3AF264859F50}"/>
              </a:ext>
            </a:extLst>
          </p:cNvPr>
          <p:cNvSpPr>
            <a:spLocks noGrp="1"/>
          </p:cNvSpPr>
          <p:nvPr>
            <p:ph type="title"/>
          </p:nvPr>
        </p:nvSpPr>
        <p:spPr>
          <a:xfrm>
            <a:off x="500045" y="451348"/>
            <a:ext cx="8052606" cy="1446550"/>
          </a:xfrm>
        </p:spPr>
        <p:txBody>
          <a:bodyPr>
            <a:normAutofit/>
          </a:bodyPr>
          <a:lstStyle/>
          <a:p>
            <a:r>
              <a:rPr lang="en-GB" dirty="0"/>
              <a:t>Learning Outcomes…   to understand</a:t>
            </a:r>
          </a:p>
        </p:txBody>
      </p:sp>
      <p:sp>
        <p:nvSpPr>
          <p:cNvPr id="3" name="Content Placeholder 2">
            <a:extLst>
              <a:ext uri="{FF2B5EF4-FFF2-40B4-BE49-F238E27FC236}">
                <a16:creationId xmlns:a16="http://schemas.microsoft.com/office/drawing/2014/main" id="{93BDDDF7-C237-BA99-4363-8A20D4383854}"/>
              </a:ext>
            </a:extLst>
          </p:cNvPr>
          <p:cNvSpPr>
            <a:spLocks noGrp="1"/>
          </p:cNvSpPr>
          <p:nvPr>
            <p:ph idx="1"/>
          </p:nvPr>
        </p:nvSpPr>
        <p:spPr>
          <a:xfrm>
            <a:off x="861687" y="1497744"/>
            <a:ext cx="7544009" cy="4273379"/>
          </a:xfrm>
        </p:spPr>
        <p:txBody>
          <a:bodyPr>
            <a:normAutofit/>
          </a:bodyPr>
          <a:lstStyle/>
          <a:p>
            <a:pPr>
              <a:lnSpc>
                <a:spcPct val="90000"/>
              </a:lnSpc>
            </a:pPr>
            <a:r>
              <a:rPr lang="en-GB" sz="2800" dirty="0"/>
              <a:t>The rules which underline double entry bookkeeping</a:t>
            </a:r>
          </a:p>
          <a:p>
            <a:pPr>
              <a:lnSpc>
                <a:spcPct val="90000"/>
              </a:lnSpc>
            </a:pPr>
            <a:r>
              <a:rPr lang="en-GB" sz="2800" dirty="0"/>
              <a:t>The basic accounting entries required using the double entry system</a:t>
            </a:r>
          </a:p>
          <a:p>
            <a:pPr>
              <a:lnSpc>
                <a:spcPct val="90000"/>
              </a:lnSpc>
            </a:pPr>
            <a:r>
              <a:rPr lang="en-GB" sz="2800" dirty="0"/>
              <a:t>The principles governing the SRA Accounts Rules and who is bound by them</a:t>
            </a:r>
          </a:p>
          <a:p>
            <a:pPr marL="0" indent="0">
              <a:lnSpc>
                <a:spcPct val="90000"/>
              </a:lnSpc>
              <a:buNone/>
            </a:pPr>
            <a:endParaRPr lang="en-GB" dirty="0"/>
          </a:p>
        </p:txBody>
      </p:sp>
    </p:spTree>
    <p:extLst>
      <p:ext uri="{BB962C8B-B14F-4D97-AF65-F5344CB8AC3E}">
        <p14:creationId xmlns:p14="http://schemas.microsoft.com/office/powerpoint/2010/main" val="354698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90C-C989-57FC-1DDC-32DDB19CBE1D}"/>
              </a:ext>
            </a:extLst>
          </p:cNvPr>
          <p:cNvSpPr>
            <a:spLocks noGrp="1"/>
          </p:cNvSpPr>
          <p:nvPr>
            <p:ph type="title"/>
          </p:nvPr>
        </p:nvSpPr>
        <p:spPr>
          <a:xfrm>
            <a:off x="660491" y="426394"/>
            <a:ext cx="6175129" cy="1342176"/>
          </a:xfrm>
        </p:spPr>
        <p:txBody>
          <a:bodyPr>
            <a:normAutofit/>
          </a:bodyPr>
          <a:lstStyle/>
          <a:p>
            <a:r>
              <a:rPr lang="en-GB" dirty="0"/>
              <a:t>Introduction </a:t>
            </a:r>
          </a:p>
        </p:txBody>
      </p:sp>
      <p:sp>
        <p:nvSpPr>
          <p:cNvPr id="4" name="Content Placeholder 3">
            <a:extLst>
              <a:ext uri="{FF2B5EF4-FFF2-40B4-BE49-F238E27FC236}">
                <a16:creationId xmlns:a16="http://schemas.microsoft.com/office/drawing/2014/main" id="{CA0A18CF-3A02-877D-04A7-163E1D5BCF40}"/>
              </a:ext>
            </a:extLst>
          </p:cNvPr>
          <p:cNvSpPr>
            <a:spLocks noGrp="1"/>
          </p:cNvSpPr>
          <p:nvPr>
            <p:ph idx="1"/>
          </p:nvPr>
        </p:nvSpPr>
        <p:spPr>
          <a:xfrm>
            <a:off x="660491" y="1488613"/>
            <a:ext cx="8596668" cy="4643890"/>
          </a:xfrm>
        </p:spPr>
        <p:txBody>
          <a:bodyPr>
            <a:normAutofit/>
          </a:bodyPr>
          <a:lstStyle/>
          <a:p>
            <a:pPr lvl="0"/>
            <a:r>
              <a:rPr lang="en-GB" sz="2800" b="0" i="0" dirty="0"/>
              <a:t>All businesses need to keep records of their financial dealings, law firms included.</a:t>
            </a:r>
            <a:endParaRPr lang="en-US" sz="2800" dirty="0"/>
          </a:p>
          <a:p>
            <a:pPr lvl="0"/>
            <a:r>
              <a:rPr lang="en-GB" sz="2800" b="0" i="0" dirty="0"/>
              <a:t>Financial dealings of law firms are quite complex. </a:t>
            </a:r>
            <a:endParaRPr lang="en-US" sz="2800" dirty="0"/>
          </a:p>
          <a:p>
            <a:pPr lvl="0"/>
            <a:r>
              <a:rPr lang="en-GB" sz="2800" b="0" i="0" dirty="0"/>
              <a:t>The rules apply to all law firms, from sole practitioners to multinational LLPs.</a:t>
            </a:r>
            <a:endParaRPr lang="en-US" sz="2800" dirty="0"/>
          </a:p>
          <a:p>
            <a:pPr lvl="0"/>
            <a:r>
              <a:rPr lang="en-GB" sz="2800" b="0" i="0" dirty="0"/>
              <a:t>Law firms hold money which belongs to other people</a:t>
            </a:r>
            <a:endParaRPr lang="en-US" sz="2800" dirty="0"/>
          </a:p>
          <a:p>
            <a:pPr lvl="0"/>
            <a:r>
              <a:rPr lang="en-GB" sz="2800" b="0" i="0" dirty="0"/>
              <a:t>The public need to have trust and confidence in law firms </a:t>
            </a:r>
            <a:endParaRPr lang="en-US" sz="2800" dirty="0"/>
          </a:p>
          <a:p>
            <a:endParaRPr lang="en-GB" dirty="0"/>
          </a:p>
        </p:txBody>
      </p:sp>
    </p:spTree>
    <p:extLst>
      <p:ext uri="{BB962C8B-B14F-4D97-AF65-F5344CB8AC3E}">
        <p14:creationId xmlns:p14="http://schemas.microsoft.com/office/powerpoint/2010/main" val="369719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2EFD6-CB34-874A-4C9C-090E1D12F579}"/>
              </a:ext>
            </a:extLst>
          </p:cNvPr>
          <p:cNvSpPr>
            <a:spLocks noGrp="1"/>
          </p:cNvSpPr>
          <p:nvPr>
            <p:ph type="title"/>
          </p:nvPr>
        </p:nvSpPr>
        <p:spPr>
          <a:xfrm>
            <a:off x="565149" y="284712"/>
            <a:ext cx="8267296" cy="859690"/>
          </a:xfrm>
        </p:spPr>
        <p:txBody>
          <a:bodyPr>
            <a:normAutofit/>
          </a:bodyPr>
          <a:lstStyle/>
          <a:p>
            <a:r>
              <a:rPr lang="en-GB" dirty="0"/>
              <a:t>Double entry bookkeeping</a:t>
            </a:r>
          </a:p>
        </p:txBody>
      </p:sp>
      <p:graphicFrame>
        <p:nvGraphicFramePr>
          <p:cNvPr id="5" name="Content Placeholder 2">
            <a:extLst>
              <a:ext uri="{FF2B5EF4-FFF2-40B4-BE49-F238E27FC236}">
                <a16:creationId xmlns:a16="http://schemas.microsoft.com/office/drawing/2014/main" id="{31CF3030-9F4D-FC6D-F36A-7C0C29F7014E}"/>
              </a:ext>
            </a:extLst>
          </p:cNvPr>
          <p:cNvGraphicFramePr>
            <a:graphicFrameLocks noGrp="1"/>
          </p:cNvGraphicFramePr>
          <p:nvPr>
            <p:ph idx="1"/>
            <p:extLst>
              <p:ext uri="{D42A27DB-BD31-4B8C-83A1-F6EECF244321}">
                <p14:modId xmlns:p14="http://schemas.microsoft.com/office/powerpoint/2010/main" val="1752149549"/>
              </p:ext>
            </p:extLst>
          </p:nvPr>
        </p:nvGraphicFramePr>
        <p:xfrm>
          <a:off x="408074" y="1303622"/>
          <a:ext cx="10653184" cy="4895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741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C5644-AC8F-259B-FA6F-EE7C8C0A6B8E}"/>
              </a:ext>
            </a:extLst>
          </p:cNvPr>
          <p:cNvSpPr>
            <a:spLocks noGrp="1"/>
          </p:cNvSpPr>
          <p:nvPr>
            <p:ph type="title"/>
          </p:nvPr>
        </p:nvSpPr>
        <p:spPr>
          <a:xfrm>
            <a:off x="513390" y="415572"/>
            <a:ext cx="7376904" cy="809380"/>
          </a:xfrm>
        </p:spPr>
        <p:txBody>
          <a:bodyPr>
            <a:normAutofit/>
          </a:bodyPr>
          <a:lstStyle/>
          <a:p>
            <a:r>
              <a:rPr lang="en-GB" dirty="0"/>
              <a:t>Transaction Aspects </a:t>
            </a:r>
          </a:p>
        </p:txBody>
      </p:sp>
      <p:graphicFrame>
        <p:nvGraphicFramePr>
          <p:cNvPr id="5" name="Content Placeholder 2">
            <a:extLst>
              <a:ext uri="{FF2B5EF4-FFF2-40B4-BE49-F238E27FC236}">
                <a16:creationId xmlns:a16="http://schemas.microsoft.com/office/drawing/2014/main" id="{F4848611-863B-9194-D3DA-E53ECB2F1B9C}"/>
              </a:ext>
            </a:extLst>
          </p:cNvPr>
          <p:cNvGraphicFramePr>
            <a:graphicFrameLocks noGrp="1"/>
          </p:cNvGraphicFramePr>
          <p:nvPr>
            <p:ph idx="1"/>
            <p:extLst>
              <p:ext uri="{D42A27DB-BD31-4B8C-83A1-F6EECF244321}">
                <p14:modId xmlns:p14="http://schemas.microsoft.com/office/powerpoint/2010/main" val="343765313"/>
              </p:ext>
            </p:extLst>
          </p:nvPr>
        </p:nvGraphicFramePr>
        <p:xfrm>
          <a:off x="1063684" y="1180446"/>
          <a:ext cx="8281600" cy="4996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3127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04C8-DF2B-782F-E384-4597C32B02F0}"/>
              </a:ext>
            </a:extLst>
          </p:cNvPr>
          <p:cNvSpPr>
            <a:spLocks noGrp="1"/>
          </p:cNvSpPr>
          <p:nvPr>
            <p:ph type="title"/>
          </p:nvPr>
        </p:nvSpPr>
        <p:spPr>
          <a:xfrm>
            <a:off x="275758" y="290321"/>
            <a:ext cx="5687970" cy="1446550"/>
          </a:xfrm>
        </p:spPr>
        <p:txBody>
          <a:bodyPr>
            <a:normAutofit/>
          </a:bodyPr>
          <a:lstStyle/>
          <a:p>
            <a:r>
              <a:rPr lang="en-GB" dirty="0"/>
              <a:t>Transaction Aspects </a:t>
            </a:r>
          </a:p>
        </p:txBody>
      </p:sp>
      <p:sp>
        <p:nvSpPr>
          <p:cNvPr id="3" name="Content Placeholder 2">
            <a:extLst>
              <a:ext uri="{FF2B5EF4-FFF2-40B4-BE49-F238E27FC236}">
                <a16:creationId xmlns:a16="http://schemas.microsoft.com/office/drawing/2014/main" id="{54E8B5D7-9820-B457-2854-C87CE49BF581}"/>
              </a:ext>
            </a:extLst>
          </p:cNvPr>
          <p:cNvSpPr>
            <a:spLocks noGrp="1"/>
          </p:cNvSpPr>
          <p:nvPr>
            <p:ph idx="1"/>
          </p:nvPr>
        </p:nvSpPr>
        <p:spPr>
          <a:xfrm>
            <a:off x="488543" y="1460936"/>
            <a:ext cx="7211969" cy="4525796"/>
          </a:xfrm>
        </p:spPr>
        <p:txBody>
          <a:bodyPr>
            <a:normAutofit/>
          </a:bodyPr>
          <a:lstStyle/>
          <a:p>
            <a:pPr>
              <a:lnSpc>
                <a:spcPct val="90000"/>
              </a:lnSpc>
            </a:pPr>
            <a:r>
              <a:rPr lang="en-GB" sz="2800" dirty="0"/>
              <a:t>Both transactions need to be recorded in different accounts</a:t>
            </a:r>
          </a:p>
          <a:p>
            <a:pPr>
              <a:lnSpc>
                <a:spcPct val="90000"/>
              </a:lnSpc>
            </a:pPr>
            <a:r>
              <a:rPr lang="en-GB" sz="2800" dirty="0"/>
              <a:t>A number of accounts are needed </a:t>
            </a:r>
            <a:r>
              <a:rPr lang="en-GB" sz="2800" dirty="0" err="1"/>
              <a:t>eg</a:t>
            </a:r>
            <a:r>
              <a:rPr lang="en-GB" sz="2800" dirty="0"/>
              <a:t>:</a:t>
            </a:r>
          </a:p>
          <a:p>
            <a:pPr lvl="1">
              <a:lnSpc>
                <a:spcPct val="90000"/>
              </a:lnSpc>
            </a:pPr>
            <a:r>
              <a:rPr lang="en-GB" sz="2800" dirty="0"/>
              <a:t>Cash account</a:t>
            </a:r>
          </a:p>
          <a:p>
            <a:pPr lvl="1">
              <a:lnSpc>
                <a:spcPct val="90000"/>
              </a:lnSpc>
            </a:pPr>
            <a:r>
              <a:rPr lang="en-GB" sz="2800" dirty="0"/>
              <a:t>Asset account</a:t>
            </a:r>
          </a:p>
          <a:p>
            <a:pPr lvl="1">
              <a:lnSpc>
                <a:spcPct val="90000"/>
              </a:lnSpc>
            </a:pPr>
            <a:r>
              <a:rPr lang="en-GB" sz="2800" dirty="0"/>
              <a:t>Client account</a:t>
            </a:r>
          </a:p>
          <a:p>
            <a:pPr lvl="1">
              <a:lnSpc>
                <a:spcPct val="90000"/>
              </a:lnSpc>
            </a:pPr>
            <a:r>
              <a:rPr lang="en-GB" sz="2800" dirty="0"/>
              <a:t>Debtors account</a:t>
            </a:r>
          </a:p>
          <a:p>
            <a:pPr lvl="1">
              <a:lnSpc>
                <a:spcPct val="90000"/>
              </a:lnSpc>
            </a:pPr>
            <a:r>
              <a:rPr lang="en-GB" sz="2800" dirty="0"/>
              <a:t>Creditors account </a:t>
            </a:r>
          </a:p>
          <a:p>
            <a:pPr marL="0" indent="0">
              <a:lnSpc>
                <a:spcPct val="90000"/>
              </a:lnSpc>
              <a:buNone/>
            </a:pPr>
            <a:endParaRPr lang="en-GB" sz="2800" dirty="0"/>
          </a:p>
          <a:p>
            <a:pPr>
              <a:lnSpc>
                <a:spcPct val="90000"/>
              </a:lnSpc>
            </a:pPr>
            <a:endParaRPr lang="en-GB" sz="1700" dirty="0"/>
          </a:p>
        </p:txBody>
      </p:sp>
      <p:pic>
        <p:nvPicPr>
          <p:cNvPr id="5" name="Picture 4" descr="Magnifying glass showing decling performance">
            <a:extLst>
              <a:ext uri="{FF2B5EF4-FFF2-40B4-BE49-F238E27FC236}">
                <a16:creationId xmlns:a16="http://schemas.microsoft.com/office/drawing/2014/main" id="{B74F80A3-69C0-BE09-F980-375AD2DDADF6}"/>
              </a:ext>
            </a:extLst>
          </p:cNvPr>
          <p:cNvPicPr>
            <a:picLocks noChangeAspect="1"/>
          </p:cNvPicPr>
          <p:nvPr/>
        </p:nvPicPr>
        <p:blipFill rotWithShape="1">
          <a:blip r:embed="rId3"/>
          <a:srcRect l="809" r="31372" b="-1"/>
          <a:stretch/>
        </p:blipFill>
        <p:spPr>
          <a:xfrm>
            <a:off x="7913297" y="2483174"/>
            <a:ext cx="3913125" cy="3851490"/>
          </a:xfrm>
          <a:prstGeom prst="rect">
            <a:avLst/>
          </a:prstGeom>
        </p:spPr>
      </p:pic>
    </p:spTree>
    <p:extLst>
      <p:ext uri="{BB962C8B-B14F-4D97-AF65-F5344CB8AC3E}">
        <p14:creationId xmlns:p14="http://schemas.microsoft.com/office/powerpoint/2010/main" val="775721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A0F98-A6E2-5126-5067-5E0BA52BC002}"/>
              </a:ext>
            </a:extLst>
          </p:cNvPr>
          <p:cNvSpPr>
            <a:spLocks noGrp="1"/>
          </p:cNvSpPr>
          <p:nvPr>
            <p:ph type="title"/>
          </p:nvPr>
        </p:nvSpPr>
        <p:spPr>
          <a:xfrm>
            <a:off x="390116" y="206915"/>
            <a:ext cx="8563150" cy="1016025"/>
          </a:xfrm>
        </p:spPr>
        <p:txBody>
          <a:bodyPr>
            <a:normAutofit/>
          </a:bodyPr>
          <a:lstStyle/>
          <a:p>
            <a:r>
              <a:rPr lang="en-GB" dirty="0"/>
              <a:t>Rules for recording transactions </a:t>
            </a:r>
          </a:p>
        </p:txBody>
      </p:sp>
      <p:graphicFrame>
        <p:nvGraphicFramePr>
          <p:cNvPr id="4" name="Table 4">
            <a:extLst>
              <a:ext uri="{FF2B5EF4-FFF2-40B4-BE49-F238E27FC236}">
                <a16:creationId xmlns:a16="http://schemas.microsoft.com/office/drawing/2014/main" id="{92F02E6D-AFE3-51EF-086B-BA532D52865D}"/>
              </a:ext>
            </a:extLst>
          </p:cNvPr>
          <p:cNvGraphicFramePr>
            <a:graphicFrameLocks noGrp="1"/>
          </p:cNvGraphicFramePr>
          <p:nvPr>
            <p:ph idx="1"/>
            <p:extLst>
              <p:ext uri="{D42A27DB-BD31-4B8C-83A1-F6EECF244321}">
                <p14:modId xmlns:p14="http://schemas.microsoft.com/office/powerpoint/2010/main" val="3218132128"/>
              </p:ext>
            </p:extLst>
          </p:nvPr>
        </p:nvGraphicFramePr>
        <p:xfrm>
          <a:off x="779518" y="1020810"/>
          <a:ext cx="8067162" cy="5296621"/>
        </p:xfrm>
        <a:graphic>
          <a:graphicData uri="http://schemas.openxmlformats.org/drawingml/2006/table">
            <a:tbl>
              <a:tblPr firstRow="1" bandRow="1">
                <a:tableStyleId>{5C22544A-7EE6-4342-B048-85BDC9FD1C3A}</a:tableStyleId>
              </a:tblPr>
              <a:tblGrid>
                <a:gridCol w="4285269">
                  <a:extLst>
                    <a:ext uri="{9D8B030D-6E8A-4147-A177-3AD203B41FA5}">
                      <a16:colId xmlns:a16="http://schemas.microsoft.com/office/drawing/2014/main" val="3299612434"/>
                    </a:ext>
                  </a:extLst>
                </a:gridCol>
                <a:gridCol w="3781893">
                  <a:extLst>
                    <a:ext uri="{9D8B030D-6E8A-4147-A177-3AD203B41FA5}">
                      <a16:colId xmlns:a16="http://schemas.microsoft.com/office/drawing/2014/main" val="3720491118"/>
                    </a:ext>
                  </a:extLst>
                </a:gridCol>
              </a:tblGrid>
              <a:tr h="832327">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832327">
                <a:tc>
                  <a:txBody>
                    <a:bodyPr/>
                    <a:lstStyle/>
                    <a:p>
                      <a:r>
                        <a:rPr lang="en-GB" sz="2500"/>
                        <a:t>Expenses incurred</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399820">
                <a:tc>
                  <a:txBody>
                    <a:bodyPr/>
                    <a:lstStyle/>
                    <a:p>
                      <a:r>
                        <a:rPr lang="en-GB" sz="250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399820">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832327">
                <a:tc>
                  <a:txBody>
                    <a:bodyPr/>
                    <a:lstStyle/>
                    <a:p>
                      <a:r>
                        <a:rPr lang="en-GB" sz="2500"/>
                        <a:t>Cash gained </a:t>
                      </a:r>
                    </a:p>
                  </a:txBody>
                  <a:tcPr marL="127422" marR="127422" marT="63711" marB="63711"/>
                </a:tc>
                <a:tc>
                  <a:txBody>
                    <a:bodyPr/>
                    <a:lstStyle/>
                    <a:p>
                      <a:r>
                        <a:rPr lang="en-GB" sz="2500" dirty="0"/>
                        <a:t>Cash paid</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366160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8F92D-FC4E-6A97-144D-73BB3A0835B8}"/>
              </a:ext>
            </a:extLst>
          </p:cNvPr>
          <p:cNvSpPr>
            <a:spLocks noGrp="1"/>
          </p:cNvSpPr>
          <p:nvPr>
            <p:ph type="title"/>
          </p:nvPr>
        </p:nvSpPr>
        <p:spPr>
          <a:xfrm>
            <a:off x="565149" y="526109"/>
            <a:ext cx="8267296" cy="1446550"/>
          </a:xfrm>
        </p:spPr>
        <p:txBody>
          <a:bodyPr>
            <a:normAutofit/>
          </a:bodyPr>
          <a:lstStyle/>
          <a:p>
            <a:r>
              <a:rPr lang="en-GB" dirty="0"/>
              <a:t>Examples</a:t>
            </a:r>
            <a:br>
              <a:rPr lang="en-GB" dirty="0"/>
            </a:br>
            <a:r>
              <a:rPr lang="en-GB" dirty="0"/>
              <a:t> </a:t>
            </a:r>
          </a:p>
        </p:txBody>
      </p:sp>
      <p:graphicFrame>
        <p:nvGraphicFramePr>
          <p:cNvPr id="8" name="Content Placeholder 5">
            <a:extLst>
              <a:ext uri="{FF2B5EF4-FFF2-40B4-BE49-F238E27FC236}">
                <a16:creationId xmlns:a16="http://schemas.microsoft.com/office/drawing/2014/main" id="{AA6B9E3E-EB6A-5156-A63E-9FAB6C590C92}"/>
              </a:ext>
            </a:extLst>
          </p:cNvPr>
          <p:cNvGraphicFramePr>
            <a:graphicFrameLocks noGrp="1"/>
          </p:cNvGraphicFramePr>
          <p:nvPr>
            <p:ph idx="1"/>
            <p:extLst>
              <p:ext uri="{D42A27DB-BD31-4B8C-83A1-F6EECF244321}">
                <p14:modId xmlns:p14="http://schemas.microsoft.com/office/powerpoint/2010/main" val="4212912030"/>
              </p:ext>
            </p:extLst>
          </p:nvPr>
        </p:nvGraphicFramePr>
        <p:xfrm>
          <a:off x="289103" y="1760747"/>
          <a:ext cx="9516255" cy="4375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844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04BAE-DAE9-BA5E-8D62-6D8A1F87D653}"/>
              </a:ext>
            </a:extLst>
          </p:cNvPr>
          <p:cNvSpPr>
            <a:spLocks noGrp="1"/>
          </p:cNvSpPr>
          <p:nvPr>
            <p:ph type="title"/>
          </p:nvPr>
        </p:nvSpPr>
        <p:spPr>
          <a:xfrm>
            <a:off x="677334" y="609600"/>
            <a:ext cx="9053262" cy="1320800"/>
          </a:xfrm>
        </p:spPr>
        <p:txBody>
          <a:bodyPr/>
          <a:lstStyle/>
          <a:p>
            <a:r>
              <a:rPr lang="en-GB" dirty="0"/>
              <a:t>Firm buys office furniture for £10,000 cash</a:t>
            </a:r>
          </a:p>
        </p:txBody>
      </p:sp>
      <p:graphicFrame>
        <p:nvGraphicFramePr>
          <p:cNvPr id="7" name="Table 4">
            <a:extLst>
              <a:ext uri="{FF2B5EF4-FFF2-40B4-BE49-F238E27FC236}">
                <a16:creationId xmlns:a16="http://schemas.microsoft.com/office/drawing/2014/main" id="{501F1F4A-2C8C-AE87-A503-D599063D9179}"/>
              </a:ext>
            </a:extLst>
          </p:cNvPr>
          <p:cNvGraphicFramePr>
            <a:graphicFrameLocks/>
          </p:cNvGraphicFramePr>
          <p:nvPr>
            <p:extLst>
              <p:ext uri="{D42A27DB-BD31-4B8C-83A1-F6EECF244321}">
                <p14:modId xmlns:p14="http://schemas.microsoft.com/office/powerpoint/2010/main" val="1315079282"/>
              </p:ext>
            </p:extLst>
          </p:nvPr>
        </p:nvGraphicFramePr>
        <p:xfrm>
          <a:off x="677334" y="1403229"/>
          <a:ext cx="8990002" cy="5296621"/>
        </p:xfrm>
        <a:graphic>
          <a:graphicData uri="http://schemas.openxmlformats.org/drawingml/2006/table">
            <a:tbl>
              <a:tblPr firstRow="1" bandRow="1">
                <a:tableStyleId>{5C22544A-7EE6-4342-B048-85BDC9FD1C3A}</a:tableStyleId>
              </a:tblPr>
              <a:tblGrid>
                <a:gridCol w="4775481">
                  <a:extLst>
                    <a:ext uri="{9D8B030D-6E8A-4147-A177-3AD203B41FA5}">
                      <a16:colId xmlns:a16="http://schemas.microsoft.com/office/drawing/2014/main" val="3299612434"/>
                    </a:ext>
                  </a:extLst>
                </a:gridCol>
                <a:gridCol w="4214521">
                  <a:extLst>
                    <a:ext uri="{9D8B030D-6E8A-4147-A177-3AD203B41FA5}">
                      <a16:colId xmlns:a16="http://schemas.microsoft.com/office/drawing/2014/main" val="3720491118"/>
                    </a:ext>
                  </a:extLst>
                </a:gridCol>
              </a:tblGrid>
              <a:tr h="832327">
                <a:tc>
                  <a:txBody>
                    <a:bodyPr/>
                    <a:lstStyle/>
                    <a:p>
                      <a:r>
                        <a:rPr lang="en-GB" sz="2500" dirty="0"/>
                        <a:t>Left Column (INCREASE)</a:t>
                      </a:r>
                    </a:p>
                  </a:txBody>
                  <a:tcPr marL="127422" marR="127422" marT="63711" marB="63711"/>
                </a:tc>
                <a:tc>
                  <a:txBody>
                    <a:bodyPr/>
                    <a:lstStyle/>
                    <a:p>
                      <a:r>
                        <a:rPr lang="en-GB" sz="2500" dirty="0"/>
                        <a:t>Right Column (DECREASE)</a:t>
                      </a:r>
                    </a:p>
                  </a:txBody>
                  <a:tcPr marL="127422" marR="127422" marT="63711" marB="63711"/>
                </a:tc>
                <a:extLst>
                  <a:ext uri="{0D108BD9-81ED-4DB2-BD59-A6C34878D82A}">
                    <a16:rowId xmlns:a16="http://schemas.microsoft.com/office/drawing/2014/main" val="1591595290"/>
                  </a:ext>
                </a:extLst>
              </a:tr>
              <a:tr h="832327">
                <a:tc>
                  <a:txBody>
                    <a:bodyPr/>
                    <a:lstStyle/>
                    <a:p>
                      <a:r>
                        <a:rPr lang="en-GB" sz="2500"/>
                        <a:t>Expenses incurred</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399820">
                <a:tc>
                  <a:txBody>
                    <a:bodyPr/>
                    <a:lstStyle/>
                    <a:p>
                      <a:r>
                        <a:rPr lang="en-GB" sz="2500" dirty="0">
                          <a:highlight>
                            <a:srgbClr val="FFFF00"/>
                          </a:highlight>
                        </a:rPr>
                        <a:t>Asset acquired/increased </a:t>
                      </a:r>
                      <a:r>
                        <a:rPr lang="en-GB" sz="2500" dirty="0"/>
                        <a:t>– </a:t>
                      </a:r>
                      <a:r>
                        <a:rPr lang="en-GB" sz="2500" b="1" dirty="0"/>
                        <a:t>the office furniture</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399820">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832327">
                <a:tc>
                  <a:txBody>
                    <a:bodyPr/>
                    <a:lstStyle/>
                    <a:p>
                      <a:r>
                        <a:rPr lang="en-GB" sz="2500"/>
                        <a:t>Cash gained </a:t>
                      </a:r>
                    </a:p>
                  </a:txBody>
                  <a:tcPr marL="127422" marR="127422" marT="63711" marB="63711"/>
                </a:tc>
                <a:tc>
                  <a:txBody>
                    <a:bodyPr/>
                    <a:lstStyle/>
                    <a:p>
                      <a:r>
                        <a:rPr lang="en-GB" sz="2500" dirty="0">
                          <a:highlight>
                            <a:srgbClr val="FFFF00"/>
                          </a:highlight>
                        </a:rPr>
                        <a:t>Cash paid – </a:t>
                      </a:r>
                      <a:r>
                        <a:rPr lang="en-GB" sz="2500" b="1" dirty="0"/>
                        <a:t>the £10,000</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589813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57C75-CAF3-33CF-AC19-5A667F2232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047208-4977-883D-6C6F-4C306561A673}"/>
              </a:ext>
            </a:extLst>
          </p:cNvPr>
          <p:cNvSpPr>
            <a:spLocks noGrp="1"/>
          </p:cNvSpPr>
          <p:nvPr>
            <p:ph type="title"/>
          </p:nvPr>
        </p:nvSpPr>
        <p:spPr>
          <a:xfrm>
            <a:off x="332277" y="212785"/>
            <a:ext cx="9053262" cy="1320800"/>
          </a:xfrm>
        </p:spPr>
        <p:txBody>
          <a:bodyPr>
            <a:normAutofit/>
          </a:bodyPr>
          <a:lstStyle/>
          <a:p>
            <a:r>
              <a:rPr lang="en-GB" dirty="0"/>
              <a:t>A firm rents out part of its premises. The tenant pays monthly rent of £1,000</a:t>
            </a:r>
          </a:p>
        </p:txBody>
      </p:sp>
      <p:graphicFrame>
        <p:nvGraphicFramePr>
          <p:cNvPr id="7" name="Table 4">
            <a:extLst>
              <a:ext uri="{FF2B5EF4-FFF2-40B4-BE49-F238E27FC236}">
                <a16:creationId xmlns:a16="http://schemas.microsoft.com/office/drawing/2014/main" id="{A4FB95FD-4574-EA3C-8E7E-B4975BED340F}"/>
              </a:ext>
            </a:extLst>
          </p:cNvPr>
          <p:cNvGraphicFramePr>
            <a:graphicFrameLocks/>
          </p:cNvGraphicFramePr>
          <p:nvPr>
            <p:extLst>
              <p:ext uri="{D42A27DB-BD31-4B8C-83A1-F6EECF244321}">
                <p14:modId xmlns:p14="http://schemas.microsoft.com/office/powerpoint/2010/main" val="2480779912"/>
              </p:ext>
            </p:extLst>
          </p:nvPr>
        </p:nvGraphicFramePr>
        <p:xfrm>
          <a:off x="411387" y="1396421"/>
          <a:ext cx="9321644" cy="4888303"/>
        </p:xfrm>
        <a:graphic>
          <a:graphicData uri="http://schemas.openxmlformats.org/drawingml/2006/table">
            <a:tbl>
              <a:tblPr firstRow="1" bandRow="1">
                <a:tableStyleId>{5C22544A-7EE6-4342-B048-85BDC9FD1C3A}</a:tableStyleId>
              </a:tblPr>
              <a:tblGrid>
                <a:gridCol w="4951649">
                  <a:extLst>
                    <a:ext uri="{9D8B030D-6E8A-4147-A177-3AD203B41FA5}">
                      <a16:colId xmlns:a16="http://schemas.microsoft.com/office/drawing/2014/main" val="3299612434"/>
                    </a:ext>
                  </a:extLst>
                </a:gridCol>
                <a:gridCol w="4369995">
                  <a:extLst>
                    <a:ext uri="{9D8B030D-6E8A-4147-A177-3AD203B41FA5}">
                      <a16:colId xmlns:a16="http://schemas.microsoft.com/office/drawing/2014/main" val="3720491118"/>
                    </a:ext>
                  </a:extLst>
                </a:gridCol>
              </a:tblGrid>
              <a:tr h="768163">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768163">
                <a:tc>
                  <a:txBody>
                    <a:bodyPr/>
                    <a:lstStyle/>
                    <a:p>
                      <a:r>
                        <a:rPr lang="en-GB" sz="2500" dirty="0"/>
                        <a:t>Expenses incurred</a:t>
                      </a:r>
                    </a:p>
                  </a:txBody>
                  <a:tcPr marL="127422" marR="127422" marT="63711" marB="63711"/>
                </a:tc>
                <a:tc>
                  <a:txBody>
                    <a:bodyPr/>
                    <a:lstStyle/>
                    <a:p>
                      <a:r>
                        <a:rPr lang="en-GB" sz="2500" dirty="0">
                          <a:highlight>
                            <a:srgbClr val="FFFF00"/>
                          </a:highlight>
                        </a:rPr>
                        <a:t>Income earned </a:t>
                      </a:r>
                      <a:r>
                        <a:rPr lang="en-GB" sz="2500" b="1" dirty="0">
                          <a:highlight>
                            <a:srgbClr val="FFFF00"/>
                          </a:highlight>
                        </a:rPr>
                        <a:t>(the £1000)</a:t>
                      </a:r>
                    </a:p>
                  </a:txBody>
                  <a:tcPr marL="127422" marR="127422" marT="63711" marB="63711"/>
                </a:tc>
                <a:extLst>
                  <a:ext uri="{0D108BD9-81ED-4DB2-BD59-A6C34878D82A}">
                    <a16:rowId xmlns:a16="http://schemas.microsoft.com/office/drawing/2014/main" val="2843204910"/>
                  </a:ext>
                </a:extLst>
              </a:tr>
              <a:tr h="1291907">
                <a:tc>
                  <a:txBody>
                    <a:bodyPr/>
                    <a:lstStyle/>
                    <a:p>
                      <a:r>
                        <a:rPr lang="en-GB" sz="2500" dirty="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291907">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768163">
                <a:tc>
                  <a:txBody>
                    <a:bodyPr/>
                    <a:lstStyle/>
                    <a:p>
                      <a:r>
                        <a:rPr lang="en-GB" sz="2500" dirty="0">
                          <a:highlight>
                            <a:srgbClr val="FFFF00"/>
                          </a:highlight>
                        </a:rPr>
                        <a:t>Cash gained </a:t>
                      </a:r>
                      <a:r>
                        <a:rPr lang="en-GB" sz="2500" b="1" dirty="0"/>
                        <a:t>(the £1000)</a:t>
                      </a:r>
                    </a:p>
                  </a:txBody>
                  <a:tcPr marL="127422" marR="127422" marT="63711" marB="63711"/>
                </a:tc>
                <a:tc>
                  <a:txBody>
                    <a:bodyPr/>
                    <a:lstStyle/>
                    <a:p>
                      <a:r>
                        <a:rPr lang="en-GB" sz="2500" dirty="0"/>
                        <a:t>Cash paid</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2737085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0626-CB2A-A6A6-6F7D-381117205641}"/>
              </a:ext>
            </a:extLst>
          </p:cNvPr>
          <p:cNvSpPr>
            <a:spLocks noGrp="1"/>
          </p:cNvSpPr>
          <p:nvPr>
            <p:ph type="title"/>
          </p:nvPr>
        </p:nvSpPr>
        <p:spPr>
          <a:xfrm>
            <a:off x="510556" y="207034"/>
            <a:ext cx="8596668" cy="845389"/>
          </a:xfrm>
        </p:spPr>
        <p:txBody>
          <a:bodyPr/>
          <a:lstStyle/>
          <a:p>
            <a:r>
              <a:rPr lang="en-GB" dirty="0"/>
              <a:t>A firm pays its electricity bill of £500</a:t>
            </a:r>
          </a:p>
        </p:txBody>
      </p:sp>
      <p:graphicFrame>
        <p:nvGraphicFramePr>
          <p:cNvPr id="4" name="Table 4">
            <a:extLst>
              <a:ext uri="{FF2B5EF4-FFF2-40B4-BE49-F238E27FC236}">
                <a16:creationId xmlns:a16="http://schemas.microsoft.com/office/drawing/2014/main" id="{CC29DC9B-FC06-9D76-B17B-EA131BC8EFE0}"/>
              </a:ext>
            </a:extLst>
          </p:cNvPr>
          <p:cNvGraphicFramePr>
            <a:graphicFrameLocks/>
          </p:cNvGraphicFramePr>
          <p:nvPr>
            <p:extLst>
              <p:ext uri="{D42A27DB-BD31-4B8C-83A1-F6EECF244321}">
                <p14:modId xmlns:p14="http://schemas.microsoft.com/office/powerpoint/2010/main" val="1082330846"/>
              </p:ext>
            </p:extLst>
          </p:nvPr>
        </p:nvGraphicFramePr>
        <p:xfrm>
          <a:off x="469847" y="888927"/>
          <a:ext cx="9964411" cy="5130821"/>
        </p:xfrm>
        <a:graphic>
          <a:graphicData uri="http://schemas.openxmlformats.org/drawingml/2006/table">
            <a:tbl>
              <a:tblPr firstRow="1" bandRow="1">
                <a:tableStyleId>{5C22544A-7EE6-4342-B048-85BDC9FD1C3A}</a:tableStyleId>
              </a:tblPr>
              <a:tblGrid>
                <a:gridCol w="4909966">
                  <a:extLst>
                    <a:ext uri="{9D8B030D-6E8A-4147-A177-3AD203B41FA5}">
                      <a16:colId xmlns:a16="http://schemas.microsoft.com/office/drawing/2014/main" val="3299612434"/>
                    </a:ext>
                  </a:extLst>
                </a:gridCol>
                <a:gridCol w="5054445">
                  <a:extLst>
                    <a:ext uri="{9D8B030D-6E8A-4147-A177-3AD203B41FA5}">
                      <a16:colId xmlns:a16="http://schemas.microsoft.com/office/drawing/2014/main" val="3720491118"/>
                    </a:ext>
                  </a:extLst>
                </a:gridCol>
              </a:tblGrid>
              <a:tr h="768163">
                <a:tc>
                  <a:txBody>
                    <a:bodyPr/>
                    <a:lstStyle/>
                    <a:p>
                      <a:r>
                        <a:rPr lang="en-GB" sz="2500" dirty="0"/>
                        <a:t>Left Column</a:t>
                      </a:r>
                    </a:p>
                  </a:txBody>
                  <a:tcPr marL="127422" marR="127422" marT="63711" marB="63711"/>
                </a:tc>
                <a:tc>
                  <a:txBody>
                    <a:bodyPr/>
                    <a:lstStyle/>
                    <a:p>
                      <a:r>
                        <a:rPr lang="en-GB" sz="2500" dirty="0"/>
                        <a:t>Right Column</a:t>
                      </a:r>
                    </a:p>
                  </a:txBody>
                  <a:tcPr marL="127422" marR="127422" marT="63711" marB="63711"/>
                </a:tc>
                <a:extLst>
                  <a:ext uri="{0D108BD9-81ED-4DB2-BD59-A6C34878D82A}">
                    <a16:rowId xmlns:a16="http://schemas.microsoft.com/office/drawing/2014/main" val="1591595290"/>
                  </a:ext>
                </a:extLst>
              </a:tr>
              <a:tr h="768163">
                <a:tc>
                  <a:txBody>
                    <a:bodyPr/>
                    <a:lstStyle/>
                    <a:p>
                      <a:r>
                        <a:rPr lang="en-GB" sz="2500" dirty="0">
                          <a:highlight>
                            <a:srgbClr val="FFFF00"/>
                          </a:highlight>
                        </a:rPr>
                        <a:t>Expenses incurred (</a:t>
                      </a:r>
                      <a:r>
                        <a:rPr lang="en-GB" sz="2500" b="1" dirty="0"/>
                        <a:t>electricity is an expense)</a:t>
                      </a:r>
                    </a:p>
                  </a:txBody>
                  <a:tcPr marL="127422" marR="127422" marT="63711" marB="63711"/>
                </a:tc>
                <a:tc>
                  <a:txBody>
                    <a:bodyPr/>
                    <a:lstStyle/>
                    <a:p>
                      <a:r>
                        <a:rPr lang="en-GB" sz="2500" dirty="0"/>
                        <a:t>Income earned</a:t>
                      </a:r>
                    </a:p>
                  </a:txBody>
                  <a:tcPr marL="127422" marR="127422" marT="63711" marB="63711"/>
                </a:tc>
                <a:extLst>
                  <a:ext uri="{0D108BD9-81ED-4DB2-BD59-A6C34878D82A}">
                    <a16:rowId xmlns:a16="http://schemas.microsoft.com/office/drawing/2014/main" val="2843204910"/>
                  </a:ext>
                </a:extLst>
              </a:tr>
              <a:tr h="1291907">
                <a:tc>
                  <a:txBody>
                    <a:bodyPr/>
                    <a:lstStyle/>
                    <a:p>
                      <a:r>
                        <a:rPr lang="en-GB" sz="2500" dirty="0"/>
                        <a:t>Asset acquired/increased</a:t>
                      </a:r>
                    </a:p>
                  </a:txBody>
                  <a:tcPr marL="127422" marR="127422" marT="63711" marB="63711"/>
                </a:tc>
                <a:tc>
                  <a:txBody>
                    <a:bodyPr/>
                    <a:lstStyle/>
                    <a:p>
                      <a:r>
                        <a:rPr lang="en-GB" sz="2500" dirty="0"/>
                        <a:t>Asset disposal/reduced</a:t>
                      </a:r>
                    </a:p>
                  </a:txBody>
                  <a:tcPr marL="127422" marR="127422" marT="63711" marB="63711"/>
                </a:tc>
                <a:extLst>
                  <a:ext uri="{0D108BD9-81ED-4DB2-BD59-A6C34878D82A}">
                    <a16:rowId xmlns:a16="http://schemas.microsoft.com/office/drawing/2014/main" val="1261026089"/>
                  </a:ext>
                </a:extLst>
              </a:tr>
              <a:tr h="1291907">
                <a:tc>
                  <a:txBody>
                    <a:bodyPr/>
                    <a:lstStyle/>
                    <a:p>
                      <a:r>
                        <a:rPr lang="en-GB" sz="2500"/>
                        <a:t>Liability reduced/extinguished</a:t>
                      </a:r>
                    </a:p>
                  </a:txBody>
                  <a:tcPr marL="127422" marR="127422" marT="63711" marB="63711"/>
                </a:tc>
                <a:tc>
                  <a:txBody>
                    <a:bodyPr/>
                    <a:lstStyle/>
                    <a:p>
                      <a:r>
                        <a:rPr lang="en-GB" sz="2500" dirty="0"/>
                        <a:t>Liability incurred/increased</a:t>
                      </a:r>
                    </a:p>
                  </a:txBody>
                  <a:tcPr marL="127422" marR="127422" marT="63711" marB="63711"/>
                </a:tc>
                <a:extLst>
                  <a:ext uri="{0D108BD9-81ED-4DB2-BD59-A6C34878D82A}">
                    <a16:rowId xmlns:a16="http://schemas.microsoft.com/office/drawing/2014/main" val="1784160559"/>
                  </a:ext>
                </a:extLst>
              </a:tr>
              <a:tr h="768163">
                <a:tc>
                  <a:txBody>
                    <a:bodyPr/>
                    <a:lstStyle/>
                    <a:p>
                      <a:r>
                        <a:rPr lang="en-GB" sz="2500" dirty="0"/>
                        <a:t>Cash gained </a:t>
                      </a:r>
                    </a:p>
                  </a:txBody>
                  <a:tcPr marL="127422" marR="127422" marT="63711" marB="63711"/>
                </a:tc>
                <a:tc>
                  <a:txBody>
                    <a:bodyPr/>
                    <a:lstStyle/>
                    <a:p>
                      <a:r>
                        <a:rPr lang="en-GB" sz="2500" dirty="0">
                          <a:highlight>
                            <a:srgbClr val="FFFF00"/>
                          </a:highlight>
                        </a:rPr>
                        <a:t>Cash paid </a:t>
                      </a:r>
                      <a:r>
                        <a:rPr lang="en-GB" sz="2500" b="1" dirty="0"/>
                        <a:t>(the £500 paid to the electricity company)</a:t>
                      </a:r>
                    </a:p>
                  </a:txBody>
                  <a:tcPr marL="127422" marR="127422" marT="63711" marB="63711"/>
                </a:tc>
                <a:extLst>
                  <a:ext uri="{0D108BD9-81ED-4DB2-BD59-A6C34878D82A}">
                    <a16:rowId xmlns:a16="http://schemas.microsoft.com/office/drawing/2014/main" val="2227816124"/>
                  </a:ext>
                </a:extLst>
              </a:tr>
            </a:tbl>
          </a:graphicData>
        </a:graphic>
      </p:graphicFrame>
    </p:spTree>
    <p:extLst>
      <p:ext uri="{BB962C8B-B14F-4D97-AF65-F5344CB8AC3E}">
        <p14:creationId xmlns:p14="http://schemas.microsoft.com/office/powerpoint/2010/main" val="484899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4919-BB58-4A62-F057-87F878722021}"/>
              </a:ext>
            </a:extLst>
          </p:cNvPr>
          <p:cNvSpPr>
            <a:spLocks noGrp="1"/>
          </p:cNvSpPr>
          <p:nvPr>
            <p:ph type="title"/>
          </p:nvPr>
        </p:nvSpPr>
        <p:spPr>
          <a:xfrm>
            <a:off x="576358" y="239352"/>
            <a:ext cx="8596668" cy="854562"/>
          </a:xfrm>
        </p:spPr>
        <p:txBody>
          <a:bodyPr/>
          <a:lstStyle/>
          <a:p>
            <a:r>
              <a:rPr lang="en-GB" dirty="0"/>
              <a:t>Task 1:</a:t>
            </a:r>
          </a:p>
        </p:txBody>
      </p:sp>
      <p:sp>
        <p:nvSpPr>
          <p:cNvPr id="3" name="Content Placeholder 2">
            <a:extLst>
              <a:ext uri="{FF2B5EF4-FFF2-40B4-BE49-F238E27FC236}">
                <a16:creationId xmlns:a16="http://schemas.microsoft.com/office/drawing/2014/main" id="{C8A86205-8FD3-E722-AEE0-ABCDA732037C}"/>
              </a:ext>
            </a:extLst>
          </p:cNvPr>
          <p:cNvSpPr>
            <a:spLocks noGrp="1"/>
          </p:cNvSpPr>
          <p:nvPr>
            <p:ph idx="1"/>
          </p:nvPr>
        </p:nvSpPr>
        <p:spPr>
          <a:xfrm>
            <a:off x="626845" y="1185683"/>
            <a:ext cx="8596668" cy="4895357"/>
          </a:xfrm>
        </p:spPr>
        <p:txBody>
          <a:bodyPr>
            <a:noAutofit/>
          </a:bodyPr>
          <a:lstStyle/>
          <a:p>
            <a:pPr marL="0" indent="0">
              <a:buNone/>
            </a:pPr>
            <a:r>
              <a:rPr lang="en-GB" sz="2400" dirty="0"/>
              <a:t>Patrick starts a business buying and selling goods.</a:t>
            </a:r>
          </a:p>
          <a:p>
            <a:pPr marL="0" indent="0">
              <a:buNone/>
            </a:pPr>
            <a:r>
              <a:rPr lang="en-GB" sz="2400" dirty="0"/>
              <a:t>Identify the two aspects involved in the following transactions and say whether they would be recorded on the right or the left of the accounts:</a:t>
            </a:r>
          </a:p>
          <a:p>
            <a:pPr>
              <a:buAutoNum type="arabicParenBoth"/>
            </a:pPr>
            <a:r>
              <a:rPr lang="en-GB" sz="2400" dirty="0"/>
              <a:t>To start the business, Patrick puts in £20,000 cash</a:t>
            </a:r>
          </a:p>
          <a:p>
            <a:pPr>
              <a:buAutoNum type="arabicParenBoth"/>
            </a:pPr>
            <a:r>
              <a:rPr lang="en-GB" sz="2400" dirty="0"/>
              <a:t>Business buys premises for £90,000 cash</a:t>
            </a:r>
          </a:p>
          <a:p>
            <a:pPr>
              <a:buAutoNum type="arabicParenBoth"/>
            </a:pPr>
            <a:r>
              <a:rPr lang="en-GB" sz="2400" dirty="0"/>
              <a:t>Business buys trading stock for £2,000 from Sheila, a supplier</a:t>
            </a:r>
          </a:p>
          <a:p>
            <a:pPr>
              <a:buAutoNum type="arabicParenBoth"/>
            </a:pPr>
            <a:r>
              <a:rPr lang="en-GB" sz="2400" dirty="0"/>
              <a:t>Business sells some of the trading stock for £4,000</a:t>
            </a:r>
          </a:p>
          <a:p>
            <a:pPr>
              <a:buAutoNum type="arabicParenBoth"/>
            </a:pPr>
            <a:r>
              <a:rPr lang="en-GB" sz="2400" dirty="0"/>
              <a:t>Business pays Sheila, the supplier, £2,000</a:t>
            </a:r>
          </a:p>
        </p:txBody>
      </p:sp>
    </p:spTree>
    <p:extLst>
      <p:ext uri="{BB962C8B-B14F-4D97-AF65-F5344CB8AC3E}">
        <p14:creationId xmlns:p14="http://schemas.microsoft.com/office/powerpoint/2010/main" val="1788565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4919-BB58-4A62-F057-87F878722021}"/>
              </a:ext>
            </a:extLst>
          </p:cNvPr>
          <p:cNvSpPr>
            <a:spLocks noGrp="1"/>
          </p:cNvSpPr>
          <p:nvPr>
            <p:ph type="title"/>
          </p:nvPr>
        </p:nvSpPr>
        <p:spPr>
          <a:xfrm>
            <a:off x="576358" y="239352"/>
            <a:ext cx="8596668" cy="854562"/>
          </a:xfrm>
        </p:spPr>
        <p:txBody>
          <a:bodyPr/>
          <a:lstStyle/>
          <a:p>
            <a:r>
              <a:rPr lang="en-GB" dirty="0"/>
              <a:t>Task 1:</a:t>
            </a:r>
          </a:p>
        </p:txBody>
      </p:sp>
      <p:sp>
        <p:nvSpPr>
          <p:cNvPr id="3" name="Content Placeholder 2">
            <a:extLst>
              <a:ext uri="{FF2B5EF4-FFF2-40B4-BE49-F238E27FC236}">
                <a16:creationId xmlns:a16="http://schemas.microsoft.com/office/drawing/2014/main" id="{C8A86205-8FD3-E722-AEE0-ABCDA732037C}"/>
              </a:ext>
            </a:extLst>
          </p:cNvPr>
          <p:cNvSpPr>
            <a:spLocks noGrp="1"/>
          </p:cNvSpPr>
          <p:nvPr>
            <p:ph idx="1"/>
          </p:nvPr>
        </p:nvSpPr>
        <p:spPr>
          <a:xfrm>
            <a:off x="224394" y="860314"/>
            <a:ext cx="9761078" cy="5758334"/>
          </a:xfrm>
        </p:spPr>
        <p:txBody>
          <a:bodyPr>
            <a:noAutofit/>
          </a:bodyPr>
          <a:lstStyle/>
          <a:p>
            <a:pPr marL="0" indent="0">
              <a:buNone/>
            </a:pPr>
            <a:r>
              <a:rPr lang="en-GB" sz="2000" dirty="0"/>
              <a:t>Patrick starts a business buying and selling goods.</a:t>
            </a:r>
          </a:p>
          <a:p>
            <a:pPr marL="0" indent="0">
              <a:buNone/>
            </a:pPr>
            <a:r>
              <a:rPr lang="en-GB" sz="2000" dirty="0"/>
              <a:t>Identify the two aspects involved in the following transactions and say whether they would be recorded on the right or the left of the accounts:</a:t>
            </a:r>
          </a:p>
          <a:p>
            <a:pPr>
              <a:buFont typeface="Wingdings 3" charset="2"/>
              <a:buAutoNum type="arabicParenBoth"/>
            </a:pPr>
            <a:r>
              <a:rPr lang="en-GB" sz="2400" dirty="0"/>
              <a:t>To start the business, Patrick puts in £20,000 cash</a:t>
            </a:r>
            <a:br>
              <a:rPr lang="en-GB" sz="2400" dirty="0"/>
            </a:br>
            <a:r>
              <a:rPr lang="en-GB" sz="2000" dirty="0">
                <a:solidFill>
                  <a:srgbClr val="FF0000"/>
                </a:solidFill>
              </a:rPr>
              <a:t>(1)Business gains cash (</a:t>
            </a:r>
            <a:r>
              <a:rPr lang="en-GB" sz="2000" dirty="0" err="1">
                <a:solidFill>
                  <a:srgbClr val="FF0000"/>
                </a:solidFill>
              </a:rPr>
              <a:t>lhs</a:t>
            </a:r>
            <a:r>
              <a:rPr lang="en-GB" sz="2000" dirty="0">
                <a:solidFill>
                  <a:srgbClr val="FF0000"/>
                </a:solidFill>
              </a:rPr>
              <a:t>)	(2) Business incurs liability to proprietor (</a:t>
            </a:r>
            <a:r>
              <a:rPr lang="en-GB" sz="2000" dirty="0" err="1">
                <a:solidFill>
                  <a:srgbClr val="FF0000"/>
                </a:solidFill>
              </a:rPr>
              <a:t>rhs</a:t>
            </a:r>
            <a:r>
              <a:rPr lang="en-GB" sz="2000" dirty="0">
                <a:solidFill>
                  <a:srgbClr val="FF0000"/>
                </a:solidFill>
              </a:rPr>
              <a:t>)</a:t>
            </a:r>
          </a:p>
          <a:p>
            <a:pPr>
              <a:buFont typeface="Wingdings 3" charset="2"/>
              <a:buAutoNum type="arabicParenBoth"/>
            </a:pPr>
            <a:r>
              <a:rPr lang="en-GB" sz="2400" dirty="0"/>
              <a:t>Business buys premises for £90,000 cash</a:t>
            </a:r>
            <a:br>
              <a:rPr lang="en-GB" sz="2400" dirty="0"/>
            </a:br>
            <a:r>
              <a:rPr lang="en-GB" sz="2000" dirty="0">
                <a:solidFill>
                  <a:srgbClr val="FF0000"/>
                </a:solidFill>
              </a:rPr>
              <a:t>(1)Business gains asset (premises) </a:t>
            </a:r>
            <a:r>
              <a:rPr lang="en-GB" sz="2000" dirty="0" err="1">
                <a:solidFill>
                  <a:srgbClr val="FF0000"/>
                </a:solidFill>
              </a:rPr>
              <a:t>lhs</a:t>
            </a:r>
            <a:r>
              <a:rPr lang="en-GB" sz="2000" dirty="0">
                <a:solidFill>
                  <a:srgbClr val="FF0000"/>
                </a:solidFill>
              </a:rPr>
              <a:t>	(2) Business pays cash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buys trading stock for £2,000 from Sheila, a supplier</a:t>
            </a:r>
            <a:br>
              <a:rPr lang="en-GB" sz="2400" dirty="0"/>
            </a:br>
            <a:r>
              <a:rPr lang="en-GB" sz="2000" dirty="0">
                <a:solidFill>
                  <a:srgbClr val="FF0000"/>
                </a:solidFill>
              </a:rPr>
              <a:t>(1)Business incurs expense ( cost of stock) </a:t>
            </a:r>
            <a:r>
              <a:rPr lang="en-GB" sz="2000" dirty="0" err="1">
                <a:solidFill>
                  <a:srgbClr val="FF0000"/>
                </a:solidFill>
              </a:rPr>
              <a:t>lhs</a:t>
            </a:r>
            <a:r>
              <a:rPr lang="en-GB" sz="2000" dirty="0">
                <a:solidFill>
                  <a:srgbClr val="FF0000"/>
                </a:solidFill>
              </a:rPr>
              <a:t>  (2) Business incurs liability to Sheila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sells some of the trading stock for £4,000</a:t>
            </a:r>
            <a:br>
              <a:rPr lang="en-GB" sz="2400" dirty="0"/>
            </a:br>
            <a:r>
              <a:rPr lang="en-GB" sz="2000" dirty="0">
                <a:solidFill>
                  <a:srgbClr val="FF0000"/>
                </a:solidFill>
              </a:rPr>
              <a:t>(1)Business gains cash </a:t>
            </a:r>
            <a:r>
              <a:rPr lang="en-GB" sz="2000" dirty="0" err="1">
                <a:solidFill>
                  <a:srgbClr val="FF0000"/>
                </a:solidFill>
              </a:rPr>
              <a:t>lhs</a:t>
            </a:r>
            <a:r>
              <a:rPr lang="en-GB" sz="2000" dirty="0">
                <a:solidFill>
                  <a:srgbClr val="FF0000"/>
                </a:solidFill>
              </a:rPr>
              <a:t>	(2) Business earns income </a:t>
            </a:r>
            <a:r>
              <a:rPr lang="en-GB" sz="2000" dirty="0" err="1">
                <a:solidFill>
                  <a:srgbClr val="FF0000"/>
                </a:solidFill>
              </a:rPr>
              <a:t>rhs</a:t>
            </a:r>
            <a:endParaRPr lang="en-GB" sz="2000" dirty="0">
              <a:solidFill>
                <a:srgbClr val="FF0000"/>
              </a:solidFill>
            </a:endParaRPr>
          </a:p>
          <a:p>
            <a:pPr>
              <a:buFont typeface="Wingdings 3" charset="2"/>
              <a:buAutoNum type="arabicParenBoth"/>
            </a:pPr>
            <a:r>
              <a:rPr lang="en-GB" sz="2400" dirty="0"/>
              <a:t>Business pays Sheila, the supplier, £2,000</a:t>
            </a:r>
            <a:br>
              <a:rPr lang="en-GB" sz="2400" dirty="0"/>
            </a:br>
            <a:r>
              <a:rPr lang="en-GB" sz="2000" dirty="0">
                <a:solidFill>
                  <a:srgbClr val="FF0000"/>
                </a:solidFill>
              </a:rPr>
              <a:t>(1) Business extinguishes liability to Sheila </a:t>
            </a:r>
            <a:r>
              <a:rPr lang="en-GB" sz="2000" dirty="0" err="1">
                <a:solidFill>
                  <a:srgbClr val="FF0000"/>
                </a:solidFill>
              </a:rPr>
              <a:t>lhs</a:t>
            </a:r>
            <a:r>
              <a:rPr lang="en-GB" sz="2000" dirty="0">
                <a:solidFill>
                  <a:srgbClr val="FF0000"/>
                </a:solidFill>
              </a:rPr>
              <a:t>	(2) Business pays cash </a:t>
            </a:r>
            <a:r>
              <a:rPr lang="en-GB" sz="2000" dirty="0" err="1">
                <a:solidFill>
                  <a:srgbClr val="FF0000"/>
                </a:solidFill>
              </a:rPr>
              <a:t>rhs</a:t>
            </a:r>
            <a:endParaRPr lang="en-GB" sz="2000" dirty="0">
              <a:solidFill>
                <a:srgbClr val="FF0000"/>
              </a:solidFill>
            </a:endParaRPr>
          </a:p>
          <a:p>
            <a:pPr>
              <a:buAutoNum type="arabicParenBoth"/>
            </a:pPr>
            <a:endParaRPr lang="en-GB" sz="2400" dirty="0"/>
          </a:p>
        </p:txBody>
      </p:sp>
    </p:spTree>
    <p:extLst>
      <p:ext uri="{BB962C8B-B14F-4D97-AF65-F5344CB8AC3E}">
        <p14:creationId xmlns:p14="http://schemas.microsoft.com/office/powerpoint/2010/main" val="1916528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DDDB-2B8B-C6B0-736D-5ADA7295F7A3}"/>
              </a:ext>
            </a:extLst>
          </p:cNvPr>
          <p:cNvSpPr>
            <a:spLocks noGrp="1"/>
          </p:cNvSpPr>
          <p:nvPr>
            <p:ph type="title"/>
          </p:nvPr>
        </p:nvSpPr>
        <p:spPr>
          <a:xfrm>
            <a:off x="559398" y="340810"/>
            <a:ext cx="6646534" cy="970406"/>
          </a:xfrm>
        </p:spPr>
        <p:txBody>
          <a:bodyPr>
            <a:normAutofit fontScale="90000"/>
          </a:bodyPr>
          <a:lstStyle/>
          <a:p>
            <a:r>
              <a:rPr lang="en-GB" dirty="0"/>
              <a:t>Principles – The Business Owner</a:t>
            </a:r>
          </a:p>
        </p:txBody>
      </p:sp>
      <p:sp>
        <p:nvSpPr>
          <p:cNvPr id="4" name="Content Placeholder 3">
            <a:extLst>
              <a:ext uri="{FF2B5EF4-FFF2-40B4-BE49-F238E27FC236}">
                <a16:creationId xmlns:a16="http://schemas.microsoft.com/office/drawing/2014/main" id="{E6B61357-6AB5-0629-70EC-60356B033D44}"/>
              </a:ext>
            </a:extLst>
          </p:cNvPr>
          <p:cNvSpPr>
            <a:spLocks noGrp="1"/>
          </p:cNvSpPr>
          <p:nvPr>
            <p:ph idx="1"/>
          </p:nvPr>
        </p:nvSpPr>
        <p:spPr>
          <a:xfrm>
            <a:off x="559397" y="1311216"/>
            <a:ext cx="9409246" cy="4826412"/>
          </a:xfrm>
        </p:spPr>
        <p:txBody>
          <a:bodyPr>
            <a:normAutofit/>
          </a:bodyPr>
          <a:lstStyle/>
          <a:p>
            <a:pPr lvl="0"/>
            <a:r>
              <a:rPr lang="en-GB" sz="2400" dirty="0"/>
              <a:t>The Business is regarded as completely separate from its owner or proprietor</a:t>
            </a:r>
            <a:endParaRPr lang="en-US" sz="2400" dirty="0"/>
          </a:p>
          <a:p>
            <a:pPr lvl="0"/>
            <a:r>
              <a:rPr lang="en-GB" sz="2400" dirty="0"/>
              <a:t>When an owner sets up a business and puts in some cash, the transaction must be recorded from the </a:t>
            </a:r>
            <a:r>
              <a:rPr lang="en-GB" sz="2400" b="1" dirty="0"/>
              <a:t>point of view of the business. When putting in the cash…:</a:t>
            </a:r>
            <a:endParaRPr lang="en-US" sz="2400" b="1" dirty="0"/>
          </a:p>
          <a:p>
            <a:pPr lvl="1"/>
            <a:r>
              <a:rPr lang="en-GB" sz="2400" dirty="0"/>
              <a:t>Aspect 1 – Business is gaining cash</a:t>
            </a:r>
          </a:p>
          <a:p>
            <a:pPr lvl="1"/>
            <a:r>
              <a:rPr lang="en-GB" sz="2400" dirty="0"/>
              <a:t>Aspect 2 – Business is incurring a liability ( the business now owes money to the proprietor)</a:t>
            </a:r>
            <a:endParaRPr lang="en-US" sz="2400" dirty="0"/>
          </a:p>
          <a:p>
            <a:pPr lvl="0"/>
            <a:r>
              <a:rPr lang="en-GB" sz="2400" dirty="0"/>
              <a:t>This liability to repay its proprietor is normally referred to as the ‘capital’ of the business. </a:t>
            </a:r>
            <a:endParaRPr lang="en-US" sz="2400" dirty="0"/>
          </a:p>
          <a:p>
            <a:endParaRPr lang="en-GB" dirty="0"/>
          </a:p>
        </p:txBody>
      </p:sp>
    </p:spTree>
    <p:extLst>
      <p:ext uri="{BB962C8B-B14F-4D97-AF65-F5344CB8AC3E}">
        <p14:creationId xmlns:p14="http://schemas.microsoft.com/office/powerpoint/2010/main" val="3943545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0308-FAE9-308D-4B37-CEA396EFCE21}"/>
              </a:ext>
            </a:extLst>
          </p:cNvPr>
          <p:cNvSpPr>
            <a:spLocks noGrp="1"/>
          </p:cNvSpPr>
          <p:nvPr>
            <p:ph type="title"/>
          </p:nvPr>
        </p:nvSpPr>
        <p:spPr>
          <a:xfrm>
            <a:off x="657164" y="352311"/>
            <a:ext cx="6525764" cy="941651"/>
          </a:xfrm>
        </p:spPr>
        <p:txBody>
          <a:bodyPr>
            <a:normAutofit/>
          </a:bodyPr>
          <a:lstStyle/>
          <a:p>
            <a:r>
              <a:rPr lang="en-GB" dirty="0"/>
              <a:t>Principles</a:t>
            </a:r>
          </a:p>
        </p:txBody>
      </p:sp>
      <p:sp>
        <p:nvSpPr>
          <p:cNvPr id="4" name="Content Placeholder 3">
            <a:extLst>
              <a:ext uri="{FF2B5EF4-FFF2-40B4-BE49-F238E27FC236}">
                <a16:creationId xmlns:a16="http://schemas.microsoft.com/office/drawing/2014/main" id="{7D336F45-385A-59B3-822E-188123C98F79}"/>
              </a:ext>
            </a:extLst>
          </p:cNvPr>
          <p:cNvSpPr>
            <a:spLocks noGrp="1"/>
          </p:cNvSpPr>
          <p:nvPr>
            <p:ph idx="1"/>
          </p:nvPr>
        </p:nvSpPr>
        <p:spPr>
          <a:xfrm>
            <a:off x="596821" y="1211684"/>
            <a:ext cx="8596668" cy="5562927"/>
          </a:xfrm>
        </p:spPr>
        <p:txBody>
          <a:bodyPr>
            <a:normAutofit/>
          </a:bodyPr>
          <a:lstStyle/>
          <a:p>
            <a:pPr marL="0" lvl="0" indent="0">
              <a:buNone/>
            </a:pPr>
            <a:r>
              <a:rPr lang="en-GB" sz="2400" b="1" i="0" dirty="0"/>
              <a:t>Debt and Credit</a:t>
            </a:r>
            <a:endParaRPr lang="en-US" sz="2400" b="1" dirty="0"/>
          </a:p>
          <a:p>
            <a:pPr marL="0" lvl="0" indent="0">
              <a:buNone/>
            </a:pPr>
            <a:r>
              <a:rPr lang="en-GB" sz="2400" b="0" i="0" dirty="0"/>
              <a:t>The double entry system uses the labels</a:t>
            </a:r>
            <a:endParaRPr lang="en-US" sz="2400" dirty="0"/>
          </a:p>
          <a:p>
            <a:pPr lvl="0"/>
            <a:r>
              <a:rPr lang="en-GB" sz="2400" b="0" i="0" dirty="0"/>
              <a:t>‘Debit’</a:t>
            </a:r>
            <a:endParaRPr lang="en-US" sz="2400" dirty="0"/>
          </a:p>
          <a:p>
            <a:pPr lvl="0"/>
            <a:r>
              <a:rPr lang="en-GB" sz="2400" b="0" i="0" dirty="0"/>
              <a:t>‘Credit’</a:t>
            </a:r>
            <a:endParaRPr lang="en-US" sz="2400" dirty="0"/>
          </a:p>
          <a:p>
            <a:pPr lvl="0"/>
            <a:r>
              <a:rPr lang="en-GB" sz="2400" b="0" i="0" dirty="0"/>
              <a:t>Debit is the left-hand side  (DR)</a:t>
            </a:r>
            <a:endParaRPr lang="en-US" sz="2400" dirty="0"/>
          </a:p>
          <a:p>
            <a:pPr lvl="0"/>
            <a:r>
              <a:rPr lang="en-GB" sz="2400" b="0" i="0" dirty="0"/>
              <a:t>Credit is the right-hand side (CR)</a:t>
            </a:r>
            <a:br>
              <a:rPr lang="en-GB" sz="2400" b="0" i="0" dirty="0"/>
            </a:br>
            <a:endParaRPr lang="en-US" sz="2400" dirty="0"/>
          </a:p>
          <a:p>
            <a:pPr marL="0" lvl="0" indent="0">
              <a:buNone/>
            </a:pPr>
            <a:r>
              <a:rPr lang="en-GB" sz="2400" b="0" i="0" u="sng" dirty="0"/>
              <a:t>Example:</a:t>
            </a:r>
            <a:endParaRPr lang="en-US" sz="2400" u="sng" dirty="0"/>
          </a:p>
          <a:p>
            <a:pPr lvl="0"/>
            <a:r>
              <a:rPr lang="en-GB" sz="2400" b="0" i="0" dirty="0"/>
              <a:t>A firm buys a photocopier for £5,000</a:t>
            </a:r>
            <a:endParaRPr lang="en-US" sz="2400" dirty="0"/>
          </a:p>
          <a:p>
            <a:pPr lvl="0"/>
            <a:r>
              <a:rPr lang="en-GB" sz="2400" b="0" i="0" dirty="0"/>
              <a:t>The firms pays cash = right-hand side CR</a:t>
            </a:r>
            <a:endParaRPr lang="en-US" sz="2400" dirty="0"/>
          </a:p>
          <a:p>
            <a:pPr lvl="0"/>
            <a:r>
              <a:rPr lang="en-GB" sz="2400" b="0" i="0" dirty="0"/>
              <a:t>Gains an asset (photocopier) = left hand side DR</a:t>
            </a:r>
            <a:endParaRPr lang="en-US" sz="2400" dirty="0"/>
          </a:p>
          <a:p>
            <a:endParaRPr lang="en-GB" dirty="0"/>
          </a:p>
        </p:txBody>
      </p:sp>
    </p:spTree>
    <p:extLst>
      <p:ext uri="{BB962C8B-B14F-4D97-AF65-F5344CB8AC3E}">
        <p14:creationId xmlns:p14="http://schemas.microsoft.com/office/powerpoint/2010/main" val="3791006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88C19-28D4-B699-DC55-67FBF0D967C2}"/>
              </a:ext>
            </a:extLst>
          </p:cNvPr>
          <p:cNvSpPr>
            <a:spLocks noGrp="1"/>
          </p:cNvSpPr>
          <p:nvPr>
            <p:ph type="title"/>
          </p:nvPr>
        </p:nvSpPr>
        <p:spPr>
          <a:xfrm>
            <a:off x="271850" y="223171"/>
            <a:ext cx="9964829" cy="819611"/>
          </a:xfrm>
        </p:spPr>
        <p:txBody>
          <a:bodyPr>
            <a:normAutofit fontScale="90000"/>
          </a:bodyPr>
          <a:lstStyle/>
          <a:p>
            <a:r>
              <a:rPr lang="en-GB" dirty="0"/>
              <a:t>Tabular form of accounts: </a:t>
            </a:r>
            <a:br>
              <a:rPr lang="en-GB" dirty="0"/>
            </a:br>
            <a:r>
              <a:rPr lang="en-GB" b="0" i="0" dirty="0"/>
              <a:t>When recording the transaction…….</a:t>
            </a:r>
            <a:br>
              <a:rPr lang="en-GB" dirty="0"/>
            </a:br>
            <a:r>
              <a:rPr lang="en-GB" dirty="0"/>
              <a:t> </a:t>
            </a:r>
          </a:p>
        </p:txBody>
      </p:sp>
      <p:graphicFrame>
        <p:nvGraphicFramePr>
          <p:cNvPr id="6" name="Content Placeholder 5">
            <a:extLst>
              <a:ext uri="{FF2B5EF4-FFF2-40B4-BE49-F238E27FC236}">
                <a16:creationId xmlns:a16="http://schemas.microsoft.com/office/drawing/2014/main" id="{66A81F80-02E7-8720-BF83-BD05201644F8}"/>
              </a:ext>
            </a:extLst>
          </p:cNvPr>
          <p:cNvGraphicFramePr>
            <a:graphicFrameLocks noGrp="1"/>
          </p:cNvGraphicFramePr>
          <p:nvPr>
            <p:ph idx="1"/>
            <p:extLst>
              <p:ext uri="{D42A27DB-BD31-4B8C-83A1-F6EECF244321}">
                <p14:modId xmlns:p14="http://schemas.microsoft.com/office/powerpoint/2010/main" val="3694039695"/>
              </p:ext>
            </p:extLst>
          </p:nvPr>
        </p:nvGraphicFramePr>
        <p:xfrm>
          <a:off x="365186" y="1602746"/>
          <a:ext cx="10619116" cy="3778590"/>
        </p:xfrm>
        <a:graphic>
          <a:graphicData uri="http://schemas.openxmlformats.org/drawingml/2006/table">
            <a:tbl>
              <a:tblPr firstRow="1" bandRow="1">
                <a:tableStyleId>{5C22544A-7EE6-4342-B048-85BDC9FD1C3A}</a:tableStyleId>
              </a:tblPr>
              <a:tblGrid>
                <a:gridCol w="1980844">
                  <a:extLst>
                    <a:ext uri="{9D8B030D-6E8A-4147-A177-3AD203B41FA5}">
                      <a16:colId xmlns:a16="http://schemas.microsoft.com/office/drawing/2014/main" val="4228748884"/>
                    </a:ext>
                  </a:extLst>
                </a:gridCol>
                <a:gridCol w="2159568">
                  <a:extLst>
                    <a:ext uri="{9D8B030D-6E8A-4147-A177-3AD203B41FA5}">
                      <a16:colId xmlns:a16="http://schemas.microsoft.com/office/drawing/2014/main" val="3628241806"/>
                    </a:ext>
                  </a:extLst>
                </a:gridCol>
                <a:gridCol w="2159568">
                  <a:extLst>
                    <a:ext uri="{9D8B030D-6E8A-4147-A177-3AD203B41FA5}">
                      <a16:colId xmlns:a16="http://schemas.microsoft.com/office/drawing/2014/main" val="1425234922"/>
                    </a:ext>
                  </a:extLst>
                </a:gridCol>
                <a:gridCol w="2159568">
                  <a:extLst>
                    <a:ext uri="{9D8B030D-6E8A-4147-A177-3AD203B41FA5}">
                      <a16:colId xmlns:a16="http://schemas.microsoft.com/office/drawing/2014/main" val="12024368"/>
                    </a:ext>
                  </a:extLst>
                </a:gridCol>
                <a:gridCol w="2159568">
                  <a:extLst>
                    <a:ext uri="{9D8B030D-6E8A-4147-A177-3AD203B41FA5}">
                      <a16:colId xmlns:a16="http://schemas.microsoft.com/office/drawing/2014/main" val="2260427163"/>
                    </a:ext>
                  </a:extLst>
                </a:gridCol>
              </a:tblGrid>
              <a:tr h="746295">
                <a:tc>
                  <a:txBody>
                    <a:bodyPr/>
                    <a:lstStyle/>
                    <a:p>
                      <a:r>
                        <a:rPr lang="en-GB" dirty="0"/>
                        <a:t>Name of Account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16387721"/>
                  </a:ext>
                </a:extLst>
              </a:tr>
              <a:tr h="746295">
                <a:tc>
                  <a:txBody>
                    <a:bodyPr/>
                    <a:lstStyle/>
                    <a:p>
                      <a:r>
                        <a:rPr lang="en-GB" dirty="0"/>
                        <a:t>Date</a:t>
                      </a:r>
                    </a:p>
                  </a:txBody>
                  <a:tcPr/>
                </a:tc>
                <a:tc>
                  <a:txBody>
                    <a:bodyPr/>
                    <a:lstStyle/>
                    <a:p>
                      <a:r>
                        <a:rPr lang="en-GB" dirty="0"/>
                        <a:t>Details</a:t>
                      </a:r>
                    </a:p>
                  </a:txBody>
                  <a:tcPr/>
                </a:tc>
                <a:tc>
                  <a:txBody>
                    <a:bodyPr/>
                    <a:lstStyle/>
                    <a:p>
                      <a:r>
                        <a:rPr lang="en-GB" dirty="0"/>
                        <a:t>DR (Debit column)</a:t>
                      </a:r>
                    </a:p>
                  </a:txBody>
                  <a:tcPr/>
                </a:tc>
                <a:tc>
                  <a:txBody>
                    <a:bodyPr/>
                    <a:lstStyle/>
                    <a:p>
                      <a:r>
                        <a:rPr lang="en-GB" dirty="0"/>
                        <a:t>CR (Credit column)</a:t>
                      </a:r>
                    </a:p>
                  </a:txBody>
                  <a:tcPr/>
                </a:tc>
                <a:tc>
                  <a:txBody>
                    <a:bodyPr/>
                    <a:lstStyle/>
                    <a:p>
                      <a:r>
                        <a:rPr lang="en-GB" dirty="0"/>
                        <a:t>Balance</a:t>
                      </a:r>
                    </a:p>
                  </a:txBody>
                  <a:tcPr/>
                </a:tc>
                <a:extLst>
                  <a:ext uri="{0D108BD9-81ED-4DB2-BD59-A6C34878D82A}">
                    <a16:rowId xmlns:a16="http://schemas.microsoft.com/office/drawing/2014/main" val="2452168323"/>
                  </a:ext>
                </a:extLst>
              </a:tr>
              <a:tr h="7462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Enter date </a:t>
                      </a:r>
                      <a:endParaRPr lang="en-US"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Brief description of the transaction and reference to the account where the other part of the double entry is made</a:t>
                      </a:r>
                      <a:endParaRPr lang="en-GB"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Amount is entered in the left-hand debit column (DR) </a:t>
                      </a:r>
                      <a:endParaRPr lang="en-GB" dirty="0">
                        <a:solidFill>
                          <a:srgbClr val="00B050"/>
                        </a:solidFill>
                      </a:endParaRPr>
                    </a:p>
                    <a:p>
                      <a:r>
                        <a:rPr lang="en-GB" dirty="0">
                          <a:solidFill>
                            <a:srgbClr val="00B050"/>
                          </a:solidFill>
                        </a:rPr>
                        <a:t>OR</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rgbClr val="00B050"/>
                          </a:solidFill>
                        </a:rPr>
                        <a:t>Amount is entered in </a:t>
                      </a:r>
                      <a:r>
                        <a:rPr lang="en-GB" b="0" i="0" dirty="0">
                          <a:solidFill>
                            <a:srgbClr val="00B050"/>
                          </a:solidFill>
                        </a:rPr>
                        <a:t>the right hand credit column (CR) as appropriate. </a:t>
                      </a:r>
                      <a:endParaRPr lang="en-GB" dirty="0">
                        <a:solidFill>
                          <a:srgbClr val="00B050"/>
                        </a:solidFill>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00B050"/>
                          </a:solidFill>
                        </a:rPr>
                        <a:t>Shows the running balance</a:t>
                      </a:r>
                      <a:endParaRPr lang="en-GB" dirty="0">
                        <a:solidFill>
                          <a:srgbClr val="00B050"/>
                        </a:solidFill>
                      </a:endParaRPr>
                    </a:p>
                    <a:p>
                      <a:endParaRPr lang="en-GB" dirty="0"/>
                    </a:p>
                  </a:txBody>
                  <a:tcPr/>
                </a:tc>
                <a:extLst>
                  <a:ext uri="{0D108BD9-81ED-4DB2-BD59-A6C34878D82A}">
                    <a16:rowId xmlns:a16="http://schemas.microsoft.com/office/drawing/2014/main" val="3602285653"/>
                  </a:ext>
                </a:extLst>
              </a:tr>
            </a:tbl>
          </a:graphicData>
        </a:graphic>
      </p:graphicFrame>
      <p:sp>
        <p:nvSpPr>
          <p:cNvPr id="7" name="TextBox 6">
            <a:extLst>
              <a:ext uri="{FF2B5EF4-FFF2-40B4-BE49-F238E27FC236}">
                <a16:creationId xmlns:a16="http://schemas.microsoft.com/office/drawing/2014/main" id="{AA19B19A-8C27-8640-EB81-B95BB2ECB541}"/>
              </a:ext>
            </a:extLst>
          </p:cNvPr>
          <p:cNvSpPr txBox="1"/>
          <p:nvPr/>
        </p:nvSpPr>
        <p:spPr>
          <a:xfrm>
            <a:off x="483080" y="5785449"/>
            <a:ext cx="9598324" cy="1107996"/>
          </a:xfrm>
          <a:prstGeom prst="rect">
            <a:avLst/>
          </a:prstGeom>
          <a:noFill/>
        </p:spPr>
        <p:txBody>
          <a:bodyPr wrap="square" rtlCol="0">
            <a:spAutoFit/>
          </a:bodyPr>
          <a:lstStyle/>
          <a:p>
            <a:r>
              <a:rPr lang="en-GB" sz="2400" b="1" i="0" dirty="0"/>
              <a:t>If the DR entries exceed the CR entries the balance is described as a DR balance…… and vice versa. </a:t>
            </a:r>
            <a:endParaRPr lang="en-US" sz="2400" b="1" dirty="0"/>
          </a:p>
          <a:p>
            <a:endParaRPr lang="en-GB" dirty="0"/>
          </a:p>
        </p:txBody>
      </p:sp>
    </p:spTree>
    <p:extLst>
      <p:ext uri="{BB962C8B-B14F-4D97-AF65-F5344CB8AC3E}">
        <p14:creationId xmlns:p14="http://schemas.microsoft.com/office/powerpoint/2010/main" val="2982129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4C9F-6944-1E19-9A0E-90410A52A8F3}"/>
              </a:ext>
            </a:extLst>
          </p:cNvPr>
          <p:cNvSpPr>
            <a:spLocks noGrp="1"/>
          </p:cNvSpPr>
          <p:nvPr>
            <p:ph type="title"/>
          </p:nvPr>
        </p:nvSpPr>
        <p:spPr>
          <a:xfrm>
            <a:off x="406944" y="85900"/>
            <a:ext cx="3609983" cy="723275"/>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D514BF64-11DB-29E4-02E0-416CD6266666}"/>
              </a:ext>
            </a:extLst>
          </p:cNvPr>
          <p:cNvSpPr>
            <a:spLocks noGrp="1"/>
          </p:cNvSpPr>
          <p:nvPr>
            <p:ph idx="1"/>
          </p:nvPr>
        </p:nvSpPr>
        <p:spPr>
          <a:xfrm>
            <a:off x="268640" y="680149"/>
            <a:ext cx="10025372" cy="1608656"/>
          </a:xfrm>
        </p:spPr>
        <p:txBody>
          <a:bodyPr>
            <a:normAutofit/>
          </a:bodyPr>
          <a:lstStyle/>
          <a:p>
            <a:pPr>
              <a:lnSpc>
                <a:spcPct val="90000"/>
              </a:lnSpc>
            </a:pPr>
            <a:r>
              <a:rPr lang="en-GB" sz="1700" dirty="0"/>
              <a:t>A firm pays three  electricity bills : £1,000, £2,000 and £3,000.</a:t>
            </a:r>
          </a:p>
          <a:p>
            <a:pPr>
              <a:lnSpc>
                <a:spcPct val="90000"/>
              </a:lnSpc>
            </a:pPr>
            <a:r>
              <a:rPr lang="en-GB" sz="1700" dirty="0"/>
              <a:t>Each payment will be recorded on the electricity account and the cash account. The </a:t>
            </a:r>
            <a:r>
              <a:rPr lang="en-GB" sz="1700" b="1" dirty="0"/>
              <a:t>electricity account </a:t>
            </a:r>
            <a:r>
              <a:rPr lang="en-GB" sz="1700" dirty="0"/>
              <a:t>will show debt entries as the business is incurring an expense.</a:t>
            </a:r>
          </a:p>
          <a:p>
            <a:pPr>
              <a:lnSpc>
                <a:spcPct val="90000"/>
              </a:lnSpc>
            </a:pPr>
            <a:r>
              <a:rPr lang="en-GB" sz="1700" dirty="0"/>
              <a:t>The corresponding entries appear in the </a:t>
            </a:r>
            <a:r>
              <a:rPr lang="en-GB" sz="1700" b="1" dirty="0"/>
              <a:t>cash account </a:t>
            </a:r>
            <a:r>
              <a:rPr lang="en-GB" sz="1700" dirty="0"/>
              <a:t>as credit entries because the business is paying cash. </a:t>
            </a:r>
          </a:p>
        </p:txBody>
      </p:sp>
      <p:graphicFrame>
        <p:nvGraphicFramePr>
          <p:cNvPr id="4" name="Table 5">
            <a:extLst>
              <a:ext uri="{FF2B5EF4-FFF2-40B4-BE49-F238E27FC236}">
                <a16:creationId xmlns:a16="http://schemas.microsoft.com/office/drawing/2014/main" id="{4A9B3646-5D9D-DEAD-6C56-E8E42AE8D559}"/>
              </a:ext>
            </a:extLst>
          </p:cNvPr>
          <p:cNvGraphicFramePr>
            <a:graphicFrameLocks noGrp="1"/>
          </p:cNvGraphicFramePr>
          <p:nvPr>
            <p:extLst>
              <p:ext uri="{D42A27DB-BD31-4B8C-83A1-F6EECF244321}">
                <p14:modId xmlns:p14="http://schemas.microsoft.com/office/powerpoint/2010/main" val="4027690985"/>
              </p:ext>
            </p:extLst>
          </p:nvPr>
        </p:nvGraphicFramePr>
        <p:xfrm>
          <a:off x="1004157" y="2288805"/>
          <a:ext cx="8437165" cy="4216993"/>
        </p:xfrm>
        <a:graphic>
          <a:graphicData uri="http://schemas.openxmlformats.org/drawingml/2006/table">
            <a:tbl>
              <a:tblPr firstRow="1" bandRow="1">
                <a:tableStyleId>{3B4B98B0-60AC-42C2-AFA5-B58CD77FA1E5}</a:tableStyleId>
              </a:tblPr>
              <a:tblGrid>
                <a:gridCol w="2035633">
                  <a:extLst>
                    <a:ext uri="{9D8B030D-6E8A-4147-A177-3AD203B41FA5}">
                      <a16:colId xmlns:a16="http://schemas.microsoft.com/office/drawing/2014/main" val="4272976594"/>
                    </a:ext>
                  </a:extLst>
                </a:gridCol>
                <a:gridCol w="1979927">
                  <a:extLst>
                    <a:ext uri="{9D8B030D-6E8A-4147-A177-3AD203B41FA5}">
                      <a16:colId xmlns:a16="http://schemas.microsoft.com/office/drawing/2014/main" val="3855632301"/>
                    </a:ext>
                  </a:extLst>
                </a:gridCol>
                <a:gridCol w="1201028">
                  <a:extLst>
                    <a:ext uri="{9D8B030D-6E8A-4147-A177-3AD203B41FA5}">
                      <a16:colId xmlns:a16="http://schemas.microsoft.com/office/drawing/2014/main" val="3746224498"/>
                    </a:ext>
                  </a:extLst>
                </a:gridCol>
                <a:gridCol w="1184944">
                  <a:extLst>
                    <a:ext uri="{9D8B030D-6E8A-4147-A177-3AD203B41FA5}">
                      <a16:colId xmlns:a16="http://schemas.microsoft.com/office/drawing/2014/main" val="2498823435"/>
                    </a:ext>
                  </a:extLst>
                </a:gridCol>
                <a:gridCol w="2035633">
                  <a:extLst>
                    <a:ext uri="{9D8B030D-6E8A-4147-A177-3AD203B41FA5}">
                      <a16:colId xmlns:a16="http://schemas.microsoft.com/office/drawing/2014/main" val="2958167202"/>
                    </a:ext>
                  </a:extLst>
                </a:gridCol>
              </a:tblGrid>
              <a:tr h="379366">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025517699"/>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936531876"/>
                  </a:ext>
                </a:extLst>
              </a:tr>
              <a:tr h="379366">
                <a:tc>
                  <a:txBody>
                    <a:bodyPr/>
                    <a:lstStyle/>
                    <a:p>
                      <a:r>
                        <a:rPr lang="en-GB" sz="1600"/>
                        <a:t>1</a:t>
                      </a:r>
                    </a:p>
                  </a:txBody>
                  <a:tcPr marL="83311" marR="83311" marT="41656" marB="41656"/>
                </a:tc>
                <a:tc>
                  <a:txBody>
                    <a:bodyPr/>
                    <a:lstStyle/>
                    <a:p>
                      <a:r>
                        <a:rPr lang="en-GB" sz="1600"/>
                        <a:t>Cash</a:t>
                      </a:r>
                    </a:p>
                  </a:txBody>
                  <a:tcPr marL="83311" marR="83311" marT="41656" marB="41656"/>
                </a:tc>
                <a:tc>
                  <a:txBody>
                    <a:bodyPr/>
                    <a:lstStyle/>
                    <a:p>
                      <a:r>
                        <a:rPr lang="en-GB" sz="1600"/>
                        <a:t>1,000</a:t>
                      </a:r>
                    </a:p>
                  </a:txBody>
                  <a:tcPr marL="83311" marR="83311" marT="41656" marB="41656"/>
                </a:tc>
                <a:tc>
                  <a:txBody>
                    <a:bodyPr/>
                    <a:lstStyle/>
                    <a:p>
                      <a:endParaRPr lang="en-GB" sz="1600"/>
                    </a:p>
                  </a:txBody>
                  <a:tcPr marL="83311" marR="83311" marT="41656" marB="41656"/>
                </a:tc>
                <a:tc>
                  <a:txBody>
                    <a:bodyPr/>
                    <a:lstStyle/>
                    <a:p>
                      <a:r>
                        <a:rPr lang="en-GB" sz="1600"/>
                        <a:t>1,000DR</a:t>
                      </a:r>
                    </a:p>
                  </a:txBody>
                  <a:tcPr marL="83311" marR="83311" marT="41656" marB="41656"/>
                </a:tc>
                <a:extLst>
                  <a:ext uri="{0D108BD9-81ED-4DB2-BD59-A6C34878D82A}">
                    <a16:rowId xmlns:a16="http://schemas.microsoft.com/office/drawing/2014/main" val="239683105"/>
                  </a:ext>
                </a:extLst>
              </a:tr>
              <a:tr h="379366">
                <a:tc>
                  <a:txBody>
                    <a:bodyPr/>
                    <a:lstStyle/>
                    <a:p>
                      <a:r>
                        <a:rPr lang="en-GB" sz="1600"/>
                        <a:t>2</a:t>
                      </a:r>
                    </a:p>
                  </a:txBody>
                  <a:tcPr marL="83311" marR="83311" marT="41656" marB="41656"/>
                </a:tc>
                <a:tc>
                  <a:txBody>
                    <a:bodyPr/>
                    <a:lstStyle/>
                    <a:p>
                      <a:r>
                        <a:rPr lang="en-GB" sz="1600" dirty="0"/>
                        <a:t>Cash</a:t>
                      </a:r>
                    </a:p>
                  </a:txBody>
                  <a:tcPr marL="83311" marR="83311" marT="41656" marB="41656"/>
                </a:tc>
                <a:tc>
                  <a:txBody>
                    <a:bodyPr/>
                    <a:lstStyle/>
                    <a:p>
                      <a:r>
                        <a:rPr lang="en-GB" sz="1600"/>
                        <a:t>2,000</a:t>
                      </a:r>
                    </a:p>
                  </a:txBody>
                  <a:tcPr marL="83311" marR="83311" marT="41656" marB="41656"/>
                </a:tc>
                <a:tc>
                  <a:txBody>
                    <a:bodyPr/>
                    <a:lstStyle/>
                    <a:p>
                      <a:endParaRPr lang="en-GB" sz="1600"/>
                    </a:p>
                  </a:txBody>
                  <a:tcPr marL="83311" marR="83311" marT="41656" marB="41656"/>
                </a:tc>
                <a:tc>
                  <a:txBody>
                    <a:bodyPr/>
                    <a:lstStyle/>
                    <a:p>
                      <a:r>
                        <a:rPr lang="en-GB" sz="1600"/>
                        <a:t>3,000DR</a:t>
                      </a:r>
                    </a:p>
                  </a:txBody>
                  <a:tcPr marL="83311" marR="83311" marT="41656" marB="41656"/>
                </a:tc>
                <a:extLst>
                  <a:ext uri="{0D108BD9-81ED-4DB2-BD59-A6C34878D82A}">
                    <a16:rowId xmlns:a16="http://schemas.microsoft.com/office/drawing/2014/main" val="3923515798"/>
                  </a:ext>
                </a:extLst>
              </a:tr>
              <a:tr h="379366">
                <a:tc>
                  <a:txBody>
                    <a:bodyPr/>
                    <a:lstStyle/>
                    <a:p>
                      <a:r>
                        <a:rPr lang="en-GB" sz="1600"/>
                        <a:t>3</a:t>
                      </a:r>
                    </a:p>
                  </a:txBody>
                  <a:tcPr marL="83311" marR="83311" marT="41656" marB="41656"/>
                </a:tc>
                <a:tc>
                  <a:txBody>
                    <a:bodyPr/>
                    <a:lstStyle/>
                    <a:p>
                      <a:r>
                        <a:rPr lang="en-GB" sz="1600" dirty="0"/>
                        <a:t>Cash</a:t>
                      </a:r>
                    </a:p>
                  </a:txBody>
                  <a:tcPr marL="83311" marR="83311" marT="41656" marB="41656"/>
                </a:tc>
                <a:tc>
                  <a:txBody>
                    <a:bodyPr/>
                    <a:lstStyle/>
                    <a:p>
                      <a:r>
                        <a:rPr lang="en-GB" sz="1600"/>
                        <a:t>3,000</a:t>
                      </a:r>
                    </a:p>
                  </a:txBody>
                  <a:tcPr marL="83311" marR="83311" marT="41656" marB="41656"/>
                </a:tc>
                <a:tc>
                  <a:txBody>
                    <a:bodyPr/>
                    <a:lstStyle/>
                    <a:p>
                      <a:endParaRPr lang="en-GB" sz="1600"/>
                    </a:p>
                  </a:txBody>
                  <a:tcPr marL="83311" marR="83311" marT="41656" marB="41656"/>
                </a:tc>
                <a:tc>
                  <a:txBody>
                    <a:bodyPr/>
                    <a:lstStyle/>
                    <a:p>
                      <a:r>
                        <a:rPr lang="en-GB" sz="1600"/>
                        <a:t>6,000DR</a:t>
                      </a:r>
                    </a:p>
                  </a:txBody>
                  <a:tcPr marL="83311" marR="83311" marT="41656" marB="41656"/>
                </a:tc>
                <a:extLst>
                  <a:ext uri="{0D108BD9-81ED-4DB2-BD59-A6C34878D82A}">
                    <a16:rowId xmlns:a16="http://schemas.microsoft.com/office/drawing/2014/main" val="1726149702"/>
                  </a:ext>
                </a:extLst>
              </a:tr>
              <a:tr h="423333">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284525730"/>
                  </a:ext>
                </a:extLst>
              </a:tr>
              <a:tr h="379366">
                <a:tc>
                  <a:txBody>
                    <a:bodyPr/>
                    <a:lstStyle/>
                    <a:p>
                      <a:r>
                        <a:rPr lang="en-GB" sz="1600"/>
                        <a:t>Cash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427837200"/>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423184479"/>
                  </a:ext>
                </a:extLst>
              </a:tr>
              <a:tr h="379366">
                <a:tc>
                  <a:txBody>
                    <a:bodyPr/>
                    <a:lstStyle/>
                    <a:p>
                      <a:r>
                        <a:rPr lang="en-GB" sz="1600"/>
                        <a:t>1</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1,000</a:t>
                      </a:r>
                    </a:p>
                  </a:txBody>
                  <a:tcPr marL="83311" marR="83311" marT="41656" marB="41656"/>
                </a:tc>
                <a:tc>
                  <a:txBody>
                    <a:bodyPr/>
                    <a:lstStyle/>
                    <a:p>
                      <a:r>
                        <a:rPr lang="en-GB" sz="1600"/>
                        <a:t>1,000CR</a:t>
                      </a:r>
                    </a:p>
                  </a:txBody>
                  <a:tcPr marL="83311" marR="83311" marT="41656" marB="41656"/>
                </a:tc>
                <a:extLst>
                  <a:ext uri="{0D108BD9-81ED-4DB2-BD59-A6C34878D82A}">
                    <a16:rowId xmlns:a16="http://schemas.microsoft.com/office/drawing/2014/main" val="735885804"/>
                  </a:ext>
                </a:extLst>
              </a:tr>
              <a:tr h="379366">
                <a:tc>
                  <a:txBody>
                    <a:bodyPr/>
                    <a:lstStyle/>
                    <a:p>
                      <a:r>
                        <a:rPr lang="en-GB" sz="1600"/>
                        <a:t>2</a:t>
                      </a:r>
                    </a:p>
                  </a:txBody>
                  <a:tcPr marL="83311" marR="83311" marT="41656" marB="41656"/>
                </a:tc>
                <a:tc>
                  <a:txBody>
                    <a:bodyPr/>
                    <a:lstStyle/>
                    <a:p>
                      <a:r>
                        <a:rPr lang="en-GB" sz="1600" dirty="0"/>
                        <a:t>Electricity</a:t>
                      </a:r>
                    </a:p>
                  </a:txBody>
                  <a:tcPr marL="83311" marR="83311" marT="41656" marB="41656"/>
                </a:tc>
                <a:tc>
                  <a:txBody>
                    <a:bodyPr/>
                    <a:lstStyle/>
                    <a:p>
                      <a:endParaRPr lang="en-GB" sz="1600"/>
                    </a:p>
                  </a:txBody>
                  <a:tcPr marL="83311" marR="83311" marT="41656" marB="41656"/>
                </a:tc>
                <a:tc>
                  <a:txBody>
                    <a:bodyPr/>
                    <a:lstStyle/>
                    <a:p>
                      <a:r>
                        <a:rPr lang="en-GB" sz="1600"/>
                        <a:t>2,000</a:t>
                      </a:r>
                    </a:p>
                  </a:txBody>
                  <a:tcPr marL="83311" marR="83311" marT="41656" marB="41656"/>
                </a:tc>
                <a:tc>
                  <a:txBody>
                    <a:bodyPr/>
                    <a:lstStyle/>
                    <a:p>
                      <a:r>
                        <a:rPr lang="en-GB" sz="1600"/>
                        <a:t>3,000CR</a:t>
                      </a:r>
                    </a:p>
                  </a:txBody>
                  <a:tcPr marL="83311" marR="83311" marT="41656" marB="41656"/>
                </a:tc>
                <a:extLst>
                  <a:ext uri="{0D108BD9-81ED-4DB2-BD59-A6C34878D82A}">
                    <a16:rowId xmlns:a16="http://schemas.microsoft.com/office/drawing/2014/main" val="3977148209"/>
                  </a:ext>
                </a:extLst>
              </a:tr>
              <a:tr h="379366">
                <a:tc>
                  <a:txBody>
                    <a:bodyPr/>
                    <a:lstStyle/>
                    <a:p>
                      <a:r>
                        <a:rPr lang="en-GB" sz="1600"/>
                        <a:t>3</a:t>
                      </a:r>
                    </a:p>
                  </a:txBody>
                  <a:tcPr marL="83311" marR="83311" marT="41656" marB="41656"/>
                </a:tc>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r>
                        <a:rPr lang="en-GB" sz="1600"/>
                        <a:t>3,000</a:t>
                      </a:r>
                    </a:p>
                  </a:txBody>
                  <a:tcPr marL="83311" marR="83311" marT="41656" marB="41656"/>
                </a:tc>
                <a:tc>
                  <a:txBody>
                    <a:bodyPr/>
                    <a:lstStyle/>
                    <a:p>
                      <a:r>
                        <a:rPr lang="en-GB" sz="1600" dirty="0"/>
                        <a:t>6,000CR</a:t>
                      </a:r>
                    </a:p>
                  </a:txBody>
                  <a:tcPr marL="83311" marR="83311" marT="41656" marB="41656"/>
                </a:tc>
                <a:extLst>
                  <a:ext uri="{0D108BD9-81ED-4DB2-BD59-A6C34878D82A}">
                    <a16:rowId xmlns:a16="http://schemas.microsoft.com/office/drawing/2014/main" val="2463380484"/>
                  </a:ext>
                </a:extLst>
              </a:tr>
            </a:tbl>
          </a:graphicData>
        </a:graphic>
      </p:graphicFrame>
    </p:spTree>
    <p:extLst>
      <p:ext uri="{BB962C8B-B14F-4D97-AF65-F5344CB8AC3E}">
        <p14:creationId xmlns:p14="http://schemas.microsoft.com/office/powerpoint/2010/main" val="2895258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C30DD-90FE-38C7-CBC8-E0B883E51B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A48859-0419-1B47-2EB1-1A98C1F0D5F4}"/>
              </a:ext>
            </a:extLst>
          </p:cNvPr>
          <p:cNvSpPr>
            <a:spLocks noGrp="1"/>
          </p:cNvSpPr>
          <p:nvPr>
            <p:ph type="title"/>
          </p:nvPr>
        </p:nvSpPr>
        <p:spPr>
          <a:xfrm>
            <a:off x="406944" y="85900"/>
            <a:ext cx="3609983" cy="723275"/>
          </a:xfrm>
        </p:spPr>
        <p:txBody>
          <a:bodyPr>
            <a:normAutofit/>
          </a:bodyPr>
          <a:lstStyle/>
          <a:p>
            <a:r>
              <a:rPr lang="en-GB" dirty="0"/>
              <a:t>Example</a:t>
            </a:r>
          </a:p>
        </p:txBody>
      </p:sp>
      <p:sp>
        <p:nvSpPr>
          <p:cNvPr id="3" name="Content Placeholder 2">
            <a:extLst>
              <a:ext uri="{FF2B5EF4-FFF2-40B4-BE49-F238E27FC236}">
                <a16:creationId xmlns:a16="http://schemas.microsoft.com/office/drawing/2014/main" id="{81B0EB89-E5CE-A761-1DEF-B90AE2CEBC4E}"/>
              </a:ext>
            </a:extLst>
          </p:cNvPr>
          <p:cNvSpPr>
            <a:spLocks noGrp="1"/>
          </p:cNvSpPr>
          <p:nvPr>
            <p:ph idx="1"/>
          </p:nvPr>
        </p:nvSpPr>
        <p:spPr>
          <a:xfrm>
            <a:off x="268640" y="680149"/>
            <a:ext cx="10025372" cy="1608656"/>
          </a:xfrm>
        </p:spPr>
        <p:txBody>
          <a:bodyPr>
            <a:normAutofit/>
          </a:bodyPr>
          <a:lstStyle/>
          <a:p>
            <a:pPr>
              <a:lnSpc>
                <a:spcPct val="90000"/>
              </a:lnSpc>
            </a:pPr>
            <a:r>
              <a:rPr lang="en-GB" sz="1700" dirty="0"/>
              <a:t>A firm pays three  electricity bills : £1,000, £2,000 and £3,000.</a:t>
            </a:r>
          </a:p>
          <a:p>
            <a:pPr>
              <a:lnSpc>
                <a:spcPct val="90000"/>
              </a:lnSpc>
            </a:pPr>
            <a:r>
              <a:rPr lang="en-GB" sz="1700" dirty="0"/>
              <a:t>Each payment will be recorded on the electricity account and the cash account. The </a:t>
            </a:r>
            <a:r>
              <a:rPr lang="en-GB" sz="1700" b="1" dirty="0"/>
              <a:t>electricity account </a:t>
            </a:r>
            <a:r>
              <a:rPr lang="en-GB" sz="1700" dirty="0"/>
              <a:t>will show debt entries as the business is incurring an expense.</a:t>
            </a:r>
          </a:p>
          <a:p>
            <a:pPr>
              <a:lnSpc>
                <a:spcPct val="90000"/>
              </a:lnSpc>
            </a:pPr>
            <a:r>
              <a:rPr lang="en-GB" sz="1700" dirty="0"/>
              <a:t>The corresponding entries appear in the </a:t>
            </a:r>
            <a:r>
              <a:rPr lang="en-GB" sz="1700" b="1" dirty="0"/>
              <a:t>cash account </a:t>
            </a:r>
            <a:r>
              <a:rPr lang="en-GB" sz="1700" dirty="0"/>
              <a:t>as credit entries because the business is paying cash. </a:t>
            </a:r>
          </a:p>
        </p:txBody>
      </p:sp>
      <p:graphicFrame>
        <p:nvGraphicFramePr>
          <p:cNvPr id="4" name="Table 5">
            <a:extLst>
              <a:ext uri="{FF2B5EF4-FFF2-40B4-BE49-F238E27FC236}">
                <a16:creationId xmlns:a16="http://schemas.microsoft.com/office/drawing/2014/main" id="{E52F3D3D-817F-610E-7559-9DCF298AD40C}"/>
              </a:ext>
            </a:extLst>
          </p:cNvPr>
          <p:cNvGraphicFramePr>
            <a:graphicFrameLocks noGrp="1"/>
          </p:cNvGraphicFramePr>
          <p:nvPr/>
        </p:nvGraphicFramePr>
        <p:xfrm>
          <a:off x="1004157" y="2288805"/>
          <a:ext cx="8437165" cy="4216993"/>
        </p:xfrm>
        <a:graphic>
          <a:graphicData uri="http://schemas.openxmlformats.org/drawingml/2006/table">
            <a:tbl>
              <a:tblPr firstRow="1" bandRow="1">
                <a:tableStyleId>{3B4B98B0-60AC-42C2-AFA5-B58CD77FA1E5}</a:tableStyleId>
              </a:tblPr>
              <a:tblGrid>
                <a:gridCol w="2035633">
                  <a:extLst>
                    <a:ext uri="{9D8B030D-6E8A-4147-A177-3AD203B41FA5}">
                      <a16:colId xmlns:a16="http://schemas.microsoft.com/office/drawing/2014/main" val="4272976594"/>
                    </a:ext>
                  </a:extLst>
                </a:gridCol>
                <a:gridCol w="1979927">
                  <a:extLst>
                    <a:ext uri="{9D8B030D-6E8A-4147-A177-3AD203B41FA5}">
                      <a16:colId xmlns:a16="http://schemas.microsoft.com/office/drawing/2014/main" val="3855632301"/>
                    </a:ext>
                  </a:extLst>
                </a:gridCol>
                <a:gridCol w="1201028">
                  <a:extLst>
                    <a:ext uri="{9D8B030D-6E8A-4147-A177-3AD203B41FA5}">
                      <a16:colId xmlns:a16="http://schemas.microsoft.com/office/drawing/2014/main" val="3746224498"/>
                    </a:ext>
                  </a:extLst>
                </a:gridCol>
                <a:gridCol w="1184944">
                  <a:extLst>
                    <a:ext uri="{9D8B030D-6E8A-4147-A177-3AD203B41FA5}">
                      <a16:colId xmlns:a16="http://schemas.microsoft.com/office/drawing/2014/main" val="2498823435"/>
                    </a:ext>
                  </a:extLst>
                </a:gridCol>
                <a:gridCol w="2035633">
                  <a:extLst>
                    <a:ext uri="{9D8B030D-6E8A-4147-A177-3AD203B41FA5}">
                      <a16:colId xmlns:a16="http://schemas.microsoft.com/office/drawing/2014/main" val="2958167202"/>
                    </a:ext>
                  </a:extLst>
                </a:gridCol>
              </a:tblGrid>
              <a:tr h="379366">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025517699"/>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936531876"/>
                  </a:ext>
                </a:extLst>
              </a:tr>
              <a:tr h="379366">
                <a:tc>
                  <a:txBody>
                    <a:bodyPr/>
                    <a:lstStyle/>
                    <a:p>
                      <a:r>
                        <a:rPr lang="en-GB" sz="1600"/>
                        <a:t>1</a:t>
                      </a:r>
                    </a:p>
                  </a:txBody>
                  <a:tcPr marL="83311" marR="83311" marT="41656" marB="41656"/>
                </a:tc>
                <a:tc>
                  <a:txBody>
                    <a:bodyPr/>
                    <a:lstStyle/>
                    <a:p>
                      <a:r>
                        <a:rPr lang="en-GB" sz="1600"/>
                        <a:t>Cash</a:t>
                      </a:r>
                    </a:p>
                  </a:txBody>
                  <a:tcPr marL="83311" marR="83311" marT="41656" marB="41656"/>
                </a:tc>
                <a:tc>
                  <a:txBody>
                    <a:bodyPr/>
                    <a:lstStyle/>
                    <a:p>
                      <a:r>
                        <a:rPr lang="en-GB" sz="1600"/>
                        <a:t>1,000</a:t>
                      </a:r>
                    </a:p>
                  </a:txBody>
                  <a:tcPr marL="83311" marR="83311" marT="41656" marB="41656"/>
                </a:tc>
                <a:tc>
                  <a:txBody>
                    <a:bodyPr/>
                    <a:lstStyle/>
                    <a:p>
                      <a:endParaRPr lang="en-GB" sz="1600"/>
                    </a:p>
                  </a:txBody>
                  <a:tcPr marL="83311" marR="83311" marT="41656" marB="41656"/>
                </a:tc>
                <a:tc>
                  <a:txBody>
                    <a:bodyPr/>
                    <a:lstStyle/>
                    <a:p>
                      <a:r>
                        <a:rPr lang="en-GB" sz="1600"/>
                        <a:t>1,000DR</a:t>
                      </a:r>
                    </a:p>
                  </a:txBody>
                  <a:tcPr marL="83311" marR="83311" marT="41656" marB="41656"/>
                </a:tc>
                <a:extLst>
                  <a:ext uri="{0D108BD9-81ED-4DB2-BD59-A6C34878D82A}">
                    <a16:rowId xmlns:a16="http://schemas.microsoft.com/office/drawing/2014/main" val="239683105"/>
                  </a:ext>
                </a:extLst>
              </a:tr>
              <a:tr h="379366">
                <a:tc>
                  <a:txBody>
                    <a:bodyPr/>
                    <a:lstStyle/>
                    <a:p>
                      <a:r>
                        <a:rPr lang="en-GB" sz="1600"/>
                        <a:t>2</a:t>
                      </a:r>
                    </a:p>
                  </a:txBody>
                  <a:tcPr marL="83311" marR="83311" marT="41656" marB="41656"/>
                </a:tc>
                <a:tc>
                  <a:txBody>
                    <a:bodyPr/>
                    <a:lstStyle/>
                    <a:p>
                      <a:r>
                        <a:rPr lang="en-GB" sz="1600" dirty="0"/>
                        <a:t>Cash</a:t>
                      </a:r>
                    </a:p>
                  </a:txBody>
                  <a:tcPr marL="83311" marR="83311" marT="41656" marB="41656"/>
                </a:tc>
                <a:tc>
                  <a:txBody>
                    <a:bodyPr/>
                    <a:lstStyle/>
                    <a:p>
                      <a:r>
                        <a:rPr lang="en-GB" sz="1600"/>
                        <a:t>2,000</a:t>
                      </a:r>
                    </a:p>
                  </a:txBody>
                  <a:tcPr marL="83311" marR="83311" marT="41656" marB="41656"/>
                </a:tc>
                <a:tc>
                  <a:txBody>
                    <a:bodyPr/>
                    <a:lstStyle/>
                    <a:p>
                      <a:endParaRPr lang="en-GB" sz="1600"/>
                    </a:p>
                  </a:txBody>
                  <a:tcPr marL="83311" marR="83311" marT="41656" marB="41656"/>
                </a:tc>
                <a:tc>
                  <a:txBody>
                    <a:bodyPr/>
                    <a:lstStyle/>
                    <a:p>
                      <a:r>
                        <a:rPr lang="en-GB" sz="1600"/>
                        <a:t>3,000DR</a:t>
                      </a:r>
                    </a:p>
                  </a:txBody>
                  <a:tcPr marL="83311" marR="83311" marT="41656" marB="41656"/>
                </a:tc>
                <a:extLst>
                  <a:ext uri="{0D108BD9-81ED-4DB2-BD59-A6C34878D82A}">
                    <a16:rowId xmlns:a16="http://schemas.microsoft.com/office/drawing/2014/main" val="3923515798"/>
                  </a:ext>
                </a:extLst>
              </a:tr>
              <a:tr h="379366">
                <a:tc>
                  <a:txBody>
                    <a:bodyPr/>
                    <a:lstStyle/>
                    <a:p>
                      <a:r>
                        <a:rPr lang="en-GB" sz="1600"/>
                        <a:t>3</a:t>
                      </a:r>
                    </a:p>
                  </a:txBody>
                  <a:tcPr marL="83311" marR="83311" marT="41656" marB="41656"/>
                </a:tc>
                <a:tc>
                  <a:txBody>
                    <a:bodyPr/>
                    <a:lstStyle/>
                    <a:p>
                      <a:r>
                        <a:rPr lang="en-GB" sz="1600" dirty="0"/>
                        <a:t>Cash</a:t>
                      </a:r>
                    </a:p>
                  </a:txBody>
                  <a:tcPr marL="83311" marR="83311" marT="41656" marB="41656"/>
                </a:tc>
                <a:tc>
                  <a:txBody>
                    <a:bodyPr/>
                    <a:lstStyle/>
                    <a:p>
                      <a:r>
                        <a:rPr lang="en-GB" sz="1600"/>
                        <a:t>3,000</a:t>
                      </a:r>
                    </a:p>
                  </a:txBody>
                  <a:tcPr marL="83311" marR="83311" marT="41656" marB="41656"/>
                </a:tc>
                <a:tc>
                  <a:txBody>
                    <a:bodyPr/>
                    <a:lstStyle/>
                    <a:p>
                      <a:endParaRPr lang="en-GB" sz="1600"/>
                    </a:p>
                  </a:txBody>
                  <a:tcPr marL="83311" marR="83311" marT="41656" marB="41656"/>
                </a:tc>
                <a:tc>
                  <a:txBody>
                    <a:bodyPr/>
                    <a:lstStyle/>
                    <a:p>
                      <a:r>
                        <a:rPr lang="en-GB" sz="1600"/>
                        <a:t>6,000DR</a:t>
                      </a:r>
                    </a:p>
                  </a:txBody>
                  <a:tcPr marL="83311" marR="83311" marT="41656" marB="41656"/>
                </a:tc>
                <a:extLst>
                  <a:ext uri="{0D108BD9-81ED-4DB2-BD59-A6C34878D82A}">
                    <a16:rowId xmlns:a16="http://schemas.microsoft.com/office/drawing/2014/main" val="1726149702"/>
                  </a:ext>
                </a:extLst>
              </a:tr>
              <a:tr h="423333">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284525730"/>
                  </a:ext>
                </a:extLst>
              </a:tr>
              <a:tr h="379366">
                <a:tc>
                  <a:txBody>
                    <a:bodyPr/>
                    <a:lstStyle/>
                    <a:p>
                      <a:r>
                        <a:rPr lang="en-GB" sz="1600"/>
                        <a:t>Cash </a:t>
                      </a:r>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tc>
                  <a:txBody>
                    <a:bodyPr/>
                    <a:lstStyle/>
                    <a:p>
                      <a:endParaRPr lang="en-GB" sz="1600"/>
                    </a:p>
                  </a:txBody>
                  <a:tcPr marL="83311" marR="83311" marT="41656" marB="41656"/>
                </a:tc>
                <a:extLst>
                  <a:ext uri="{0D108BD9-81ED-4DB2-BD59-A6C34878D82A}">
                    <a16:rowId xmlns:a16="http://schemas.microsoft.com/office/drawing/2014/main" val="2427837200"/>
                  </a:ext>
                </a:extLst>
              </a:tr>
              <a:tr h="379366">
                <a:tc>
                  <a:txBody>
                    <a:bodyPr/>
                    <a:lstStyle/>
                    <a:p>
                      <a:r>
                        <a:rPr lang="en-GB" sz="1600"/>
                        <a:t>Date</a:t>
                      </a:r>
                    </a:p>
                  </a:txBody>
                  <a:tcPr marL="83311" marR="83311" marT="41656" marB="41656"/>
                </a:tc>
                <a:tc>
                  <a:txBody>
                    <a:bodyPr/>
                    <a:lstStyle/>
                    <a:p>
                      <a:r>
                        <a:rPr lang="en-GB" sz="1600"/>
                        <a:t>Details</a:t>
                      </a:r>
                    </a:p>
                  </a:txBody>
                  <a:tcPr marL="83311" marR="83311" marT="41656" marB="41656"/>
                </a:tc>
                <a:tc>
                  <a:txBody>
                    <a:bodyPr/>
                    <a:lstStyle/>
                    <a:p>
                      <a:r>
                        <a:rPr lang="en-GB" sz="1600"/>
                        <a:t>DR</a:t>
                      </a:r>
                    </a:p>
                  </a:txBody>
                  <a:tcPr marL="83311" marR="83311" marT="41656" marB="41656"/>
                </a:tc>
                <a:tc>
                  <a:txBody>
                    <a:bodyPr/>
                    <a:lstStyle/>
                    <a:p>
                      <a:r>
                        <a:rPr lang="en-GB" sz="1600"/>
                        <a:t>CR</a:t>
                      </a:r>
                    </a:p>
                  </a:txBody>
                  <a:tcPr marL="83311" marR="83311" marT="41656" marB="41656"/>
                </a:tc>
                <a:tc>
                  <a:txBody>
                    <a:bodyPr/>
                    <a:lstStyle/>
                    <a:p>
                      <a:r>
                        <a:rPr lang="en-GB" sz="1600"/>
                        <a:t>Balance</a:t>
                      </a:r>
                    </a:p>
                  </a:txBody>
                  <a:tcPr marL="83311" marR="83311" marT="41656" marB="41656"/>
                </a:tc>
                <a:extLst>
                  <a:ext uri="{0D108BD9-81ED-4DB2-BD59-A6C34878D82A}">
                    <a16:rowId xmlns:a16="http://schemas.microsoft.com/office/drawing/2014/main" val="423184479"/>
                  </a:ext>
                </a:extLst>
              </a:tr>
              <a:tr h="379366">
                <a:tc>
                  <a:txBody>
                    <a:bodyPr/>
                    <a:lstStyle/>
                    <a:p>
                      <a:r>
                        <a:rPr lang="en-GB" sz="1600"/>
                        <a:t>1</a:t>
                      </a:r>
                    </a:p>
                  </a:txBody>
                  <a:tcPr marL="83311" marR="83311" marT="41656" marB="41656"/>
                </a:tc>
                <a:tc>
                  <a:txBody>
                    <a:bodyPr/>
                    <a:lstStyle/>
                    <a:p>
                      <a:r>
                        <a:rPr lang="en-GB" sz="1600"/>
                        <a:t>Electricity</a:t>
                      </a:r>
                    </a:p>
                  </a:txBody>
                  <a:tcPr marL="83311" marR="83311" marT="41656" marB="41656"/>
                </a:tc>
                <a:tc>
                  <a:txBody>
                    <a:bodyPr/>
                    <a:lstStyle/>
                    <a:p>
                      <a:endParaRPr lang="en-GB" sz="1600"/>
                    </a:p>
                  </a:txBody>
                  <a:tcPr marL="83311" marR="83311" marT="41656" marB="41656"/>
                </a:tc>
                <a:tc>
                  <a:txBody>
                    <a:bodyPr/>
                    <a:lstStyle/>
                    <a:p>
                      <a:r>
                        <a:rPr lang="en-GB" sz="1600"/>
                        <a:t>1,000</a:t>
                      </a:r>
                    </a:p>
                  </a:txBody>
                  <a:tcPr marL="83311" marR="83311" marT="41656" marB="41656"/>
                </a:tc>
                <a:tc>
                  <a:txBody>
                    <a:bodyPr/>
                    <a:lstStyle/>
                    <a:p>
                      <a:r>
                        <a:rPr lang="en-GB" sz="1600"/>
                        <a:t>1,000CR</a:t>
                      </a:r>
                    </a:p>
                  </a:txBody>
                  <a:tcPr marL="83311" marR="83311" marT="41656" marB="41656"/>
                </a:tc>
                <a:extLst>
                  <a:ext uri="{0D108BD9-81ED-4DB2-BD59-A6C34878D82A}">
                    <a16:rowId xmlns:a16="http://schemas.microsoft.com/office/drawing/2014/main" val="735885804"/>
                  </a:ext>
                </a:extLst>
              </a:tr>
              <a:tr h="379366">
                <a:tc>
                  <a:txBody>
                    <a:bodyPr/>
                    <a:lstStyle/>
                    <a:p>
                      <a:r>
                        <a:rPr lang="en-GB" sz="1600"/>
                        <a:t>2</a:t>
                      </a:r>
                    </a:p>
                  </a:txBody>
                  <a:tcPr marL="83311" marR="83311" marT="41656" marB="41656"/>
                </a:tc>
                <a:tc>
                  <a:txBody>
                    <a:bodyPr/>
                    <a:lstStyle/>
                    <a:p>
                      <a:r>
                        <a:rPr lang="en-GB" sz="1600" dirty="0"/>
                        <a:t>Electricity</a:t>
                      </a:r>
                    </a:p>
                  </a:txBody>
                  <a:tcPr marL="83311" marR="83311" marT="41656" marB="41656"/>
                </a:tc>
                <a:tc>
                  <a:txBody>
                    <a:bodyPr/>
                    <a:lstStyle/>
                    <a:p>
                      <a:endParaRPr lang="en-GB" sz="1600"/>
                    </a:p>
                  </a:txBody>
                  <a:tcPr marL="83311" marR="83311" marT="41656" marB="41656"/>
                </a:tc>
                <a:tc>
                  <a:txBody>
                    <a:bodyPr/>
                    <a:lstStyle/>
                    <a:p>
                      <a:r>
                        <a:rPr lang="en-GB" sz="1600"/>
                        <a:t>2,000</a:t>
                      </a:r>
                    </a:p>
                  </a:txBody>
                  <a:tcPr marL="83311" marR="83311" marT="41656" marB="41656"/>
                </a:tc>
                <a:tc>
                  <a:txBody>
                    <a:bodyPr/>
                    <a:lstStyle/>
                    <a:p>
                      <a:r>
                        <a:rPr lang="en-GB" sz="1600"/>
                        <a:t>3,000CR</a:t>
                      </a:r>
                    </a:p>
                  </a:txBody>
                  <a:tcPr marL="83311" marR="83311" marT="41656" marB="41656"/>
                </a:tc>
                <a:extLst>
                  <a:ext uri="{0D108BD9-81ED-4DB2-BD59-A6C34878D82A}">
                    <a16:rowId xmlns:a16="http://schemas.microsoft.com/office/drawing/2014/main" val="3977148209"/>
                  </a:ext>
                </a:extLst>
              </a:tr>
              <a:tr h="379366">
                <a:tc>
                  <a:txBody>
                    <a:bodyPr/>
                    <a:lstStyle/>
                    <a:p>
                      <a:r>
                        <a:rPr lang="en-GB" sz="1600"/>
                        <a:t>3</a:t>
                      </a:r>
                    </a:p>
                  </a:txBody>
                  <a:tcPr marL="83311" marR="83311" marT="41656" marB="41656"/>
                </a:tc>
                <a:tc>
                  <a:txBody>
                    <a:bodyPr/>
                    <a:lstStyle/>
                    <a:p>
                      <a:r>
                        <a:rPr lang="en-GB" sz="1600"/>
                        <a:t>Electricity </a:t>
                      </a:r>
                    </a:p>
                  </a:txBody>
                  <a:tcPr marL="83311" marR="83311" marT="41656" marB="41656"/>
                </a:tc>
                <a:tc>
                  <a:txBody>
                    <a:bodyPr/>
                    <a:lstStyle/>
                    <a:p>
                      <a:endParaRPr lang="en-GB" sz="1600"/>
                    </a:p>
                  </a:txBody>
                  <a:tcPr marL="83311" marR="83311" marT="41656" marB="41656"/>
                </a:tc>
                <a:tc>
                  <a:txBody>
                    <a:bodyPr/>
                    <a:lstStyle/>
                    <a:p>
                      <a:r>
                        <a:rPr lang="en-GB" sz="1600"/>
                        <a:t>3,000</a:t>
                      </a:r>
                    </a:p>
                  </a:txBody>
                  <a:tcPr marL="83311" marR="83311" marT="41656" marB="41656"/>
                </a:tc>
                <a:tc>
                  <a:txBody>
                    <a:bodyPr/>
                    <a:lstStyle/>
                    <a:p>
                      <a:r>
                        <a:rPr lang="en-GB" sz="1600" dirty="0"/>
                        <a:t>6,000CR</a:t>
                      </a:r>
                    </a:p>
                  </a:txBody>
                  <a:tcPr marL="83311" marR="83311" marT="41656" marB="41656"/>
                </a:tc>
                <a:extLst>
                  <a:ext uri="{0D108BD9-81ED-4DB2-BD59-A6C34878D82A}">
                    <a16:rowId xmlns:a16="http://schemas.microsoft.com/office/drawing/2014/main" val="2463380484"/>
                  </a:ext>
                </a:extLst>
              </a:tr>
            </a:tbl>
          </a:graphicData>
        </a:graphic>
      </p:graphicFrame>
    </p:spTree>
    <p:extLst>
      <p:ext uri="{BB962C8B-B14F-4D97-AF65-F5344CB8AC3E}">
        <p14:creationId xmlns:p14="http://schemas.microsoft.com/office/powerpoint/2010/main" val="1682107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AFEA-B4D2-7CB6-962E-1719C239A28E}"/>
              </a:ext>
            </a:extLst>
          </p:cNvPr>
          <p:cNvSpPr>
            <a:spLocks noGrp="1"/>
          </p:cNvSpPr>
          <p:nvPr>
            <p:ph type="title"/>
          </p:nvPr>
        </p:nvSpPr>
        <p:spPr>
          <a:xfrm>
            <a:off x="473901" y="326829"/>
            <a:ext cx="5622099" cy="1446550"/>
          </a:xfrm>
        </p:spPr>
        <p:txBody>
          <a:bodyPr>
            <a:normAutofit/>
          </a:bodyPr>
          <a:lstStyle/>
          <a:p>
            <a:r>
              <a:rPr lang="en-GB" dirty="0"/>
              <a:t>Example </a:t>
            </a:r>
          </a:p>
        </p:txBody>
      </p:sp>
      <p:sp>
        <p:nvSpPr>
          <p:cNvPr id="21" name="Content Placeholder 2">
            <a:extLst>
              <a:ext uri="{FF2B5EF4-FFF2-40B4-BE49-F238E27FC236}">
                <a16:creationId xmlns:a16="http://schemas.microsoft.com/office/drawing/2014/main" id="{29E35E41-BE7D-43EE-B5AD-46BE2CB2D847}"/>
              </a:ext>
            </a:extLst>
          </p:cNvPr>
          <p:cNvSpPr>
            <a:spLocks noGrp="1"/>
          </p:cNvSpPr>
          <p:nvPr>
            <p:ph idx="1"/>
          </p:nvPr>
        </p:nvSpPr>
        <p:spPr>
          <a:xfrm>
            <a:off x="473900" y="1252670"/>
            <a:ext cx="8704606" cy="4722559"/>
          </a:xfrm>
        </p:spPr>
        <p:txBody>
          <a:bodyPr>
            <a:normAutofit fontScale="62500" lnSpcReduction="20000"/>
          </a:bodyPr>
          <a:lstStyle/>
          <a:p>
            <a:pPr marL="0" indent="0">
              <a:lnSpc>
                <a:spcPct val="90000"/>
              </a:lnSpc>
              <a:buNone/>
            </a:pPr>
            <a:r>
              <a:rPr lang="en-GB" sz="3600" dirty="0"/>
              <a:t>Jane, a solicitor, sets up a business as a sole practitioner.</a:t>
            </a:r>
          </a:p>
          <a:p>
            <a:pPr marL="0" indent="0">
              <a:lnSpc>
                <a:spcPct val="90000"/>
              </a:lnSpc>
              <a:buNone/>
            </a:pPr>
            <a:r>
              <a:rPr lang="en-GB" sz="3600" dirty="0"/>
              <a:t>The following financial transactions occur:</a:t>
            </a:r>
          </a:p>
          <a:p>
            <a:pPr marL="0" indent="0">
              <a:lnSpc>
                <a:spcPct val="90000"/>
              </a:lnSpc>
              <a:buNone/>
            </a:pPr>
            <a:r>
              <a:rPr lang="en-GB" sz="3600" dirty="0"/>
              <a:t>February 2025</a:t>
            </a:r>
          </a:p>
          <a:p>
            <a:pPr marL="742950" indent="-742950">
              <a:lnSpc>
                <a:spcPct val="90000"/>
              </a:lnSpc>
              <a:buFont typeface="+mj-lt"/>
              <a:buAutoNum type="arabicPeriod"/>
            </a:pPr>
            <a:r>
              <a:rPr lang="en-GB" sz="3600" dirty="0"/>
              <a:t>Jane starts a business and puts in £10,000 cash</a:t>
            </a:r>
          </a:p>
          <a:p>
            <a:pPr marL="742950" indent="-742950">
              <a:lnSpc>
                <a:spcPct val="90000"/>
              </a:lnSpc>
              <a:buFont typeface="+mj-lt"/>
              <a:buAutoNum type="arabicPeriod"/>
            </a:pPr>
            <a:r>
              <a:rPr lang="en-GB" sz="3600" dirty="0"/>
              <a:t>Business buys a computer for £2,000</a:t>
            </a:r>
          </a:p>
          <a:p>
            <a:pPr marL="742950" indent="-742950">
              <a:lnSpc>
                <a:spcPct val="90000"/>
              </a:lnSpc>
              <a:buFont typeface="+mj-lt"/>
              <a:buAutoNum type="arabicPeriod"/>
            </a:pPr>
            <a:r>
              <a:rPr lang="en-GB" sz="3600" dirty="0"/>
              <a:t>Business Pays rent of £1,000</a:t>
            </a:r>
            <a:br>
              <a:rPr lang="en-GB" sz="3600" dirty="0"/>
            </a:br>
            <a:endParaRPr lang="en-GB" sz="3600" dirty="0"/>
          </a:p>
          <a:p>
            <a:pPr marL="0" indent="0">
              <a:lnSpc>
                <a:spcPct val="90000"/>
              </a:lnSpc>
              <a:buNone/>
            </a:pPr>
            <a:r>
              <a:rPr lang="en-GB" sz="3600" dirty="0"/>
              <a:t>The business will need the following accounts</a:t>
            </a:r>
          </a:p>
          <a:p>
            <a:pPr lvl="1">
              <a:lnSpc>
                <a:spcPct val="90000"/>
              </a:lnSpc>
            </a:pPr>
            <a:r>
              <a:rPr lang="en-GB" sz="3600" dirty="0"/>
              <a:t>Capital account ( for the payment into the business of money)</a:t>
            </a:r>
          </a:p>
          <a:p>
            <a:pPr lvl="1">
              <a:lnSpc>
                <a:spcPct val="90000"/>
              </a:lnSpc>
            </a:pPr>
            <a:r>
              <a:rPr lang="en-GB" sz="3600" dirty="0"/>
              <a:t>Cash account</a:t>
            </a:r>
          </a:p>
          <a:p>
            <a:pPr lvl="1">
              <a:lnSpc>
                <a:spcPct val="90000"/>
              </a:lnSpc>
            </a:pPr>
            <a:r>
              <a:rPr lang="en-GB" sz="3600" dirty="0"/>
              <a:t>Asset account – for the computer</a:t>
            </a:r>
          </a:p>
          <a:p>
            <a:pPr lvl="1">
              <a:lnSpc>
                <a:spcPct val="90000"/>
              </a:lnSpc>
            </a:pPr>
            <a:r>
              <a:rPr lang="en-GB" sz="3600" dirty="0"/>
              <a:t>Expense account for the rent</a:t>
            </a:r>
          </a:p>
          <a:p>
            <a:pPr>
              <a:lnSpc>
                <a:spcPct val="90000"/>
              </a:lnSpc>
            </a:pPr>
            <a:endParaRPr lang="en-GB" sz="3200" dirty="0"/>
          </a:p>
          <a:p>
            <a:pPr>
              <a:lnSpc>
                <a:spcPct val="90000"/>
              </a:lnSpc>
            </a:pPr>
            <a:endParaRPr lang="en-GB" sz="1000" dirty="0"/>
          </a:p>
        </p:txBody>
      </p:sp>
      <p:pic>
        <p:nvPicPr>
          <p:cNvPr id="19" name="Picture 4" descr="Calculator, pen, compass, money and a paper with graphs printed on it">
            <a:extLst>
              <a:ext uri="{FF2B5EF4-FFF2-40B4-BE49-F238E27FC236}">
                <a16:creationId xmlns:a16="http://schemas.microsoft.com/office/drawing/2014/main" id="{FBD9EED1-1C10-F102-5EEA-0C44F143B838}"/>
              </a:ext>
            </a:extLst>
          </p:cNvPr>
          <p:cNvPicPr>
            <a:picLocks noChangeAspect="1"/>
          </p:cNvPicPr>
          <p:nvPr/>
        </p:nvPicPr>
        <p:blipFill rotWithShape="1">
          <a:blip r:embed="rId3"/>
          <a:srcRect l="21106" r="17679" b="-1"/>
          <a:stretch/>
        </p:blipFill>
        <p:spPr>
          <a:xfrm>
            <a:off x="9351033" y="143230"/>
            <a:ext cx="2643969" cy="2602325"/>
          </a:xfrm>
          <a:prstGeom prst="rect">
            <a:avLst/>
          </a:prstGeom>
        </p:spPr>
      </p:pic>
    </p:spTree>
    <p:extLst>
      <p:ext uri="{BB962C8B-B14F-4D97-AF65-F5344CB8AC3E}">
        <p14:creationId xmlns:p14="http://schemas.microsoft.com/office/powerpoint/2010/main" val="423994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7092-E3E5-1317-0F4A-A23A1948420D}"/>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3FC12946-4DEA-789F-DDE5-6A6F0459EE07}"/>
              </a:ext>
            </a:extLst>
          </p:cNvPr>
          <p:cNvSpPr>
            <a:spLocks noGrp="1"/>
          </p:cNvSpPr>
          <p:nvPr>
            <p:ph idx="1"/>
          </p:nvPr>
        </p:nvSpPr>
        <p:spPr>
          <a:xfrm>
            <a:off x="585319" y="1758023"/>
            <a:ext cx="8596668" cy="3880773"/>
          </a:xfrm>
        </p:spPr>
        <p:txBody>
          <a:bodyPr/>
          <a:lstStyle/>
          <a:p>
            <a:pPr marL="0" indent="0">
              <a:buNone/>
            </a:pPr>
            <a:r>
              <a:rPr lang="en-GB" sz="2800" dirty="0"/>
              <a:t>Working together:</a:t>
            </a:r>
          </a:p>
          <a:p>
            <a:r>
              <a:rPr lang="en-GB" sz="2800" dirty="0"/>
              <a:t>Create a tabular form for each of the 4 accounts</a:t>
            </a:r>
          </a:p>
          <a:p>
            <a:r>
              <a:rPr lang="en-GB" sz="2800" dirty="0"/>
              <a:t>Discuss and agree a name for each of the account</a:t>
            </a:r>
          </a:p>
          <a:p>
            <a:r>
              <a:rPr lang="en-GB" sz="2800" dirty="0"/>
              <a:t>Put the entries into the appropriate account and in the appropriate columns</a:t>
            </a:r>
          </a:p>
          <a:p>
            <a:endParaRPr lang="en-GB" dirty="0"/>
          </a:p>
        </p:txBody>
      </p:sp>
    </p:spTree>
    <p:extLst>
      <p:ext uri="{BB962C8B-B14F-4D97-AF65-F5344CB8AC3E}">
        <p14:creationId xmlns:p14="http://schemas.microsoft.com/office/powerpoint/2010/main" val="3839479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BF4CC-0EB1-1527-FE68-87CFC8E8200B}"/>
              </a:ext>
            </a:extLst>
          </p:cNvPr>
          <p:cNvSpPr>
            <a:spLocks noGrp="1"/>
          </p:cNvSpPr>
          <p:nvPr>
            <p:ph type="title"/>
          </p:nvPr>
        </p:nvSpPr>
        <p:spPr>
          <a:xfrm>
            <a:off x="279037" y="104903"/>
            <a:ext cx="8596668" cy="674861"/>
          </a:xfrm>
        </p:spPr>
        <p:txBody>
          <a:bodyPr/>
          <a:lstStyle/>
          <a:p>
            <a:r>
              <a:rPr lang="en-GB" dirty="0"/>
              <a:t>Once a solicitor’s firm is established….</a:t>
            </a:r>
          </a:p>
        </p:txBody>
      </p:sp>
      <p:sp>
        <p:nvSpPr>
          <p:cNvPr id="3" name="Content Placeholder 2">
            <a:extLst>
              <a:ext uri="{FF2B5EF4-FFF2-40B4-BE49-F238E27FC236}">
                <a16:creationId xmlns:a16="http://schemas.microsoft.com/office/drawing/2014/main" id="{E9DA9877-6BC3-E181-625D-A81D7730A906}"/>
              </a:ext>
            </a:extLst>
          </p:cNvPr>
          <p:cNvSpPr>
            <a:spLocks noGrp="1"/>
          </p:cNvSpPr>
          <p:nvPr>
            <p:ph idx="1"/>
          </p:nvPr>
        </p:nvSpPr>
        <p:spPr>
          <a:xfrm>
            <a:off x="346355" y="779764"/>
            <a:ext cx="9375456" cy="5705183"/>
          </a:xfrm>
        </p:spPr>
        <p:txBody>
          <a:bodyPr>
            <a:normAutofit/>
          </a:bodyPr>
          <a:lstStyle/>
          <a:p>
            <a:r>
              <a:rPr lang="en-GB" sz="2000" dirty="0"/>
              <a:t>The accounts for any business will need to reflect their “trading”</a:t>
            </a:r>
          </a:p>
          <a:p>
            <a:r>
              <a:rPr lang="en-GB" sz="2000" dirty="0"/>
              <a:t>Solicitors do not trade in goods but rather sell their professional services.</a:t>
            </a:r>
          </a:p>
          <a:p>
            <a:r>
              <a:rPr lang="en-GB" sz="2000" dirty="0"/>
              <a:t>These transactions also need to be accounted for and recorded.</a:t>
            </a:r>
          </a:p>
          <a:p>
            <a:r>
              <a:rPr lang="en-GB" sz="2000" dirty="0"/>
              <a:t>In line with all other transactions there will be </a:t>
            </a:r>
            <a:r>
              <a:rPr lang="en-GB" sz="2000" b="1" dirty="0"/>
              <a:t>two aspects </a:t>
            </a:r>
            <a:r>
              <a:rPr lang="en-GB" sz="2000" dirty="0"/>
              <a:t>when a solicitor bills a client</a:t>
            </a:r>
          </a:p>
          <a:p>
            <a:pPr lvl="1"/>
            <a:r>
              <a:rPr lang="en-GB" sz="2000" dirty="0"/>
              <a:t>Aspect 1: Sale of the solicitor’s services</a:t>
            </a:r>
          </a:p>
          <a:p>
            <a:pPr lvl="1"/>
            <a:r>
              <a:rPr lang="en-GB" sz="2000" dirty="0"/>
              <a:t>Aspect 2: Gain of the debt now owed by the client to the firm</a:t>
            </a:r>
          </a:p>
          <a:p>
            <a:r>
              <a:rPr lang="en-GB" sz="2000" dirty="0"/>
              <a:t>Charges for professional services : recorded as a CR entry on the Income account (aka Profit costs)</a:t>
            </a:r>
          </a:p>
          <a:p>
            <a:r>
              <a:rPr lang="en-GB" sz="2000" dirty="0"/>
              <a:t>Client’s debt: recorded as a DR entry on the Client’s named account</a:t>
            </a:r>
          </a:p>
          <a:p>
            <a:r>
              <a:rPr lang="en-GB" sz="2000" dirty="0"/>
              <a:t>When client pays, the solicitor records a receipt of the CASH and the reduction/loss of the debt owed by the client to the business</a:t>
            </a:r>
          </a:p>
        </p:txBody>
      </p:sp>
    </p:spTree>
    <p:extLst>
      <p:ext uri="{BB962C8B-B14F-4D97-AF65-F5344CB8AC3E}">
        <p14:creationId xmlns:p14="http://schemas.microsoft.com/office/powerpoint/2010/main" val="660552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DD3D-C74F-E498-48A0-B75C238169B0}"/>
              </a:ext>
            </a:extLst>
          </p:cNvPr>
          <p:cNvSpPr>
            <a:spLocks noGrp="1"/>
          </p:cNvSpPr>
          <p:nvPr>
            <p:ph type="title"/>
          </p:nvPr>
        </p:nvSpPr>
        <p:spPr>
          <a:xfrm>
            <a:off x="478884" y="254625"/>
            <a:ext cx="8267296" cy="861058"/>
          </a:xfrm>
        </p:spPr>
        <p:txBody>
          <a:bodyPr>
            <a:normAutofit/>
          </a:bodyPr>
          <a:lstStyle/>
          <a:p>
            <a:r>
              <a:rPr lang="en-GB" dirty="0"/>
              <a:t>Example</a:t>
            </a:r>
          </a:p>
        </p:txBody>
      </p:sp>
      <p:graphicFrame>
        <p:nvGraphicFramePr>
          <p:cNvPr id="5" name="Content Placeholder 2">
            <a:extLst>
              <a:ext uri="{FF2B5EF4-FFF2-40B4-BE49-F238E27FC236}">
                <a16:creationId xmlns:a16="http://schemas.microsoft.com/office/drawing/2014/main" id="{08D40050-0C64-D607-CEDB-870D01683A2C}"/>
              </a:ext>
            </a:extLst>
          </p:cNvPr>
          <p:cNvGraphicFramePr>
            <a:graphicFrameLocks noGrp="1"/>
          </p:cNvGraphicFramePr>
          <p:nvPr>
            <p:ph idx="1"/>
            <p:extLst>
              <p:ext uri="{D42A27DB-BD31-4B8C-83A1-F6EECF244321}">
                <p14:modId xmlns:p14="http://schemas.microsoft.com/office/powerpoint/2010/main" val="4082381642"/>
              </p:ext>
            </p:extLst>
          </p:nvPr>
        </p:nvGraphicFramePr>
        <p:xfrm>
          <a:off x="478884" y="938361"/>
          <a:ext cx="10653184" cy="4421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0149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3E62-6446-CFF5-D56C-50A05FACB198}"/>
              </a:ext>
            </a:extLst>
          </p:cNvPr>
          <p:cNvSpPr>
            <a:spLocks noGrp="1"/>
          </p:cNvSpPr>
          <p:nvPr>
            <p:ph type="title"/>
          </p:nvPr>
        </p:nvSpPr>
        <p:spPr>
          <a:xfrm>
            <a:off x="565149" y="1204720"/>
            <a:ext cx="3198777" cy="4344711"/>
          </a:xfrm>
        </p:spPr>
        <p:txBody>
          <a:bodyPr>
            <a:normAutofit/>
          </a:bodyPr>
          <a:lstStyle/>
          <a:p>
            <a:r>
              <a:rPr lang="en-GB" dirty="0"/>
              <a:t>Cash and Ledger Accounts </a:t>
            </a:r>
          </a:p>
        </p:txBody>
      </p:sp>
      <p:graphicFrame>
        <p:nvGraphicFramePr>
          <p:cNvPr id="33" name="Content Placeholder 2">
            <a:extLst>
              <a:ext uri="{FF2B5EF4-FFF2-40B4-BE49-F238E27FC236}">
                <a16:creationId xmlns:a16="http://schemas.microsoft.com/office/drawing/2014/main" id="{FDC48F0B-4634-4535-8849-39BE4368FAAB}"/>
              </a:ext>
            </a:extLst>
          </p:cNvPr>
          <p:cNvGraphicFramePr>
            <a:graphicFrameLocks noGrp="1"/>
          </p:cNvGraphicFramePr>
          <p:nvPr>
            <p:ph idx="1"/>
            <p:extLst>
              <p:ext uri="{D42A27DB-BD31-4B8C-83A1-F6EECF244321}">
                <p14:modId xmlns:p14="http://schemas.microsoft.com/office/powerpoint/2010/main" val="4165018918"/>
              </p:ext>
            </p:extLst>
          </p:nvPr>
        </p:nvGraphicFramePr>
        <p:xfrm>
          <a:off x="3155432" y="542093"/>
          <a:ext cx="8133670" cy="5887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6231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812BA-0730-41F3-06B4-22C5E89ED0BC}"/>
              </a:ext>
            </a:extLst>
          </p:cNvPr>
          <p:cNvSpPr>
            <a:spLocks noGrp="1"/>
          </p:cNvSpPr>
          <p:nvPr>
            <p:ph type="title"/>
          </p:nvPr>
        </p:nvSpPr>
        <p:spPr/>
        <p:txBody>
          <a:bodyPr/>
          <a:lstStyle/>
          <a:p>
            <a:r>
              <a:rPr lang="en-GB" dirty="0"/>
              <a:t>The Trial Balance</a:t>
            </a:r>
          </a:p>
        </p:txBody>
      </p:sp>
    </p:spTree>
    <p:extLst>
      <p:ext uri="{BB962C8B-B14F-4D97-AF65-F5344CB8AC3E}">
        <p14:creationId xmlns:p14="http://schemas.microsoft.com/office/powerpoint/2010/main" val="37930262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C4E3F-45C5-6F69-D087-121E70A3010B}"/>
              </a:ext>
            </a:extLst>
          </p:cNvPr>
          <p:cNvSpPr>
            <a:spLocks noGrp="1"/>
          </p:cNvSpPr>
          <p:nvPr>
            <p:ph type="title"/>
          </p:nvPr>
        </p:nvSpPr>
        <p:spPr>
          <a:xfrm>
            <a:off x="514649" y="200083"/>
            <a:ext cx="8596668" cy="770415"/>
          </a:xfrm>
        </p:spPr>
        <p:txBody>
          <a:bodyPr/>
          <a:lstStyle/>
          <a:p>
            <a:r>
              <a:rPr lang="en-GB" dirty="0"/>
              <a:t>The Trial Balance</a:t>
            </a:r>
          </a:p>
        </p:txBody>
      </p:sp>
      <p:sp>
        <p:nvSpPr>
          <p:cNvPr id="3" name="Content Placeholder 2">
            <a:extLst>
              <a:ext uri="{FF2B5EF4-FFF2-40B4-BE49-F238E27FC236}">
                <a16:creationId xmlns:a16="http://schemas.microsoft.com/office/drawing/2014/main" id="{F5808CAA-40A6-4338-FC32-9EA1C81C0C74}"/>
              </a:ext>
            </a:extLst>
          </p:cNvPr>
          <p:cNvSpPr>
            <a:spLocks noGrp="1"/>
          </p:cNvSpPr>
          <p:nvPr>
            <p:ph idx="1"/>
          </p:nvPr>
        </p:nvSpPr>
        <p:spPr>
          <a:xfrm>
            <a:off x="514649" y="976918"/>
            <a:ext cx="8596668" cy="3880773"/>
          </a:xfrm>
        </p:spPr>
        <p:txBody>
          <a:bodyPr>
            <a:noAutofit/>
          </a:bodyPr>
          <a:lstStyle/>
          <a:p>
            <a:r>
              <a:rPr lang="en-GB" sz="2400" dirty="0"/>
              <a:t>The accuracy of the bookkeeping needs to be checked ( at the very least on an annual basis)</a:t>
            </a:r>
          </a:p>
          <a:p>
            <a:r>
              <a:rPr lang="en-GB" sz="2400" dirty="0"/>
              <a:t>Because every transaction has 2 aspects, double entry will have a DR entry on one account and a CR entry on another account for the same amount. If all entries have been recorded properly the TOTAL of DR entries will equal the TOTAL of CR entries</a:t>
            </a:r>
          </a:p>
          <a:p>
            <a:r>
              <a:rPr lang="en-GB" sz="2400" dirty="0"/>
              <a:t>If the entries have not been recorded properly, there will be a discrepancy.</a:t>
            </a:r>
          </a:p>
          <a:p>
            <a:r>
              <a:rPr lang="en-GB" sz="2400" dirty="0"/>
              <a:t>To check that the accounts balance, the business will add up all DR entries and add up all CR entries.</a:t>
            </a:r>
          </a:p>
          <a:p>
            <a:r>
              <a:rPr lang="en-GB" sz="2400" dirty="0"/>
              <a:t>This process is referred to as preparing a Trial Balance</a:t>
            </a:r>
          </a:p>
        </p:txBody>
      </p:sp>
    </p:spTree>
    <p:extLst>
      <p:ext uri="{BB962C8B-B14F-4D97-AF65-F5344CB8AC3E}">
        <p14:creationId xmlns:p14="http://schemas.microsoft.com/office/powerpoint/2010/main" val="226461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EA08-044F-8183-F141-169832A14AD7}"/>
              </a:ext>
            </a:extLst>
          </p:cNvPr>
          <p:cNvSpPr>
            <a:spLocks noGrp="1"/>
          </p:cNvSpPr>
          <p:nvPr>
            <p:ph type="title"/>
          </p:nvPr>
        </p:nvSpPr>
        <p:spPr>
          <a:xfrm>
            <a:off x="671724" y="435696"/>
            <a:ext cx="8596668" cy="719926"/>
          </a:xfrm>
        </p:spPr>
        <p:txBody>
          <a:bodyPr/>
          <a:lstStyle/>
          <a:p>
            <a:r>
              <a:rPr lang="en-GB" dirty="0"/>
              <a:t>Example Trial Balance</a:t>
            </a:r>
          </a:p>
        </p:txBody>
      </p:sp>
      <p:graphicFrame>
        <p:nvGraphicFramePr>
          <p:cNvPr id="4" name="Content Placeholder 3">
            <a:extLst>
              <a:ext uri="{FF2B5EF4-FFF2-40B4-BE49-F238E27FC236}">
                <a16:creationId xmlns:a16="http://schemas.microsoft.com/office/drawing/2014/main" id="{3DCA6EA2-768C-0D19-6485-7D4B6D6FDFBF}"/>
              </a:ext>
            </a:extLst>
          </p:cNvPr>
          <p:cNvGraphicFramePr>
            <a:graphicFrameLocks noGrp="1"/>
          </p:cNvGraphicFramePr>
          <p:nvPr>
            <p:ph idx="1"/>
            <p:extLst>
              <p:ext uri="{D42A27DB-BD31-4B8C-83A1-F6EECF244321}">
                <p14:modId xmlns:p14="http://schemas.microsoft.com/office/powerpoint/2010/main" val="427200942"/>
              </p:ext>
            </p:extLst>
          </p:nvPr>
        </p:nvGraphicFramePr>
        <p:xfrm>
          <a:off x="733962" y="1436922"/>
          <a:ext cx="9257120" cy="4599240"/>
        </p:xfrm>
        <a:graphic>
          <a:graphicData uri="http://schemas.openxmlformats.org/drawingml/2006/table">
            <a:tbl>
              <a:tblPr firstRow="1" bandRow="1">
                <a:tableStyleId>{5C22544A-7EE6-4342-B048-85BDC9FD1C3A}</a:tableStyleId>
              </a:tblPr>
              <a:tblGrid>
                <a:gridCol w="5480228">
                  <a:extLst>
                    <a:ext uri="{9D8B030D-6E8A-4147-A177-3AD203B41FA5}">
                      <a16:colId xmlns:a16="http://schemas.microsoft.com/office/drawing/2014/main" val="2026428798"/>
                    </a:ext>
                  </a:extLst>
                </a:gridCol>
                <a:gridCol w="2090203">
                  <a:extLst>
                    <a:ext uri="{9D8B030D-6E8A-4147-A177-3AD203B41FA5}">
                      <a16:colId xmlns:a16="http://schemas.microsoft.com/office/drawing/2014/main" val="3306238256"/>
                    </a:ext>
                  </a:extLst>
                </a:gridCol>
                <a:gridCol w="1686689">
                  <a:extLst>
                    <a:ext uri="{9D8B030D-6E8A-4147-A177-3AD203B41FA5}">
                      <a16:colId xmlns:a16="http://schemas.microsoft.com/office/drawing/2014/main" val="2519634681"/>
                    </a:ext>
                  </a:extLst>
                </a:gridCol>
              </a:tblGrid>
              <a:tr h="4599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dirty="0"/>
                        <a:t>Trial Balance</a:t>
                      </a: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2400" dirty="0"/>
                        <a:t>DR</a:t>
                      </a:r>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2400" dirty="0"/>
                        <a:t>CR</a:t>
                      </a:r>
                    </a:p>
                  </a:txBody>
                  <a:tcPr>
                    <a:lnL w="12700" cmpd="sng">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82806631"/>
                  </a:ext>
                </a:extLst>
              </a:tr>
              <a:tr h="459924">
                <a:tc>
                  <a:txBody>
                    <a:bodyPr/>
                    <a:lstStyle/>
                    <a:p>
                      <a:endParaRPr lang="en-GB" sz="2400"/>
                    </a:p>
                  </a:txBody>
                  <a:tcPr>
                    <a:lnT w="12700" cap="flat" cmpd="sng" algn="ctr">
                      <a:solidFill>
                        <a:schemeClr val="tx1"/>
                      </a:solidFill>
                      <a:prstDash val="solid"/>
                      <a:round/>
                      <a:headEnd type="none" w="med" len="med"/>
                      <a:tailEnd type="none" w="med" len="med"/>
                    </a:lnT>
                  </a:tcPr>
                </a:tc>
                <a:tc>
                  <a:txBody>
                    <a:bodyPr/>
                    <a:lstStyle/>
                    <a:p>
                      <a:r>
                        <a:rPr lang="en-GB" sz="2400" dirty="0"/>
                        <a:t>£</a:t>
                      </a:r>
                    </a:p>
                  </a:txBody>
                  <a:tcPr>
                    <a:lnT w="12700" cap="flat" cmpd="sng" algn="ctr">
                      <a:solidFill>
                        <a:schemeClr val="tx1"/>
                      </a:solidFill>
                      <a:prstDash val="solid"/>
                      <a:round/>
                      <a:headEnd type="none" w="med" len="med"/>
                      <a:tailEnd type="none" w="med" len="med"/>
                    </a:lnT>
                  </a:tcPr>
                </a:tc>
                <a:tc>
                  <a:txBody>
                    <a:bodyPr/>
                    <a:lstStyle/>
                    <a:p>
                      <a:r>
                        <a:rPr lang="en-GB" sz="2400" dirty="0"/>
                        <a:t>£</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713521108"/>
                  </a:ext>
                </a:extLst>
              </a:tr>
              <a:tr h="459924">
                <a:tc>
                  <a:txBody>
                    <a:bodyPr/>
                    <a:lstStyle/>
                    <a:p>
                      <a:r>
                        <a:rPr lang="en-GB" sz="2400" dirty="0"/>
                        <a:t>Capital</a:t>
                      </a:r>
                    </a:p>
                  </a:txBody>
                  <a:tcPr/>
                </a:tc>
                <a:tc>
                  <a:txBody>
                    <a:bodyPr/>
                    <a:lstStyle/>
                    <a:p>
                      <a:endParaRPr lang="en-GB" sz="2400" dirty="0"/>
                    </a:p>
                  </a:txBody>
                  <a:tcPr/>
                </a:tc>
                <a:tc>
                  <a:txBody>
                    <a:bodyPr/>
                    <a:lstStyle/>
                    <a:p>
                      <a:r>
                        <a:rPr lang="en-GB" sz="2400" dirty="0"/>
                        <a:t>5,000</a:t>
                      </a:r>
                    </a:p>
                  </a:txBody>
                  <a:tcPr/>
                </a:tc>
                <a:extLst>
                  <a:ext uri="{0D108BD9-81ED-4DB2-BD59-A6C34878D82A}">
                    <a16:rowId xmlns:a16="http://schemas.microsoft.com/office/drawing/2014/main" val="3644861531"/>
                  </a:ext>
                </a:extLst>
              </a:tr>
              <a:tr h="459924">
                <a:tc>
                  <a:txBody>
                    <a:bodyPr/>
                    <a:lstStyle/>
                    <a:p>
                      <a:r>
                        <a:rPr lang="en-GB" sz="2400" dirty="0"/>
                        <a:t>Cash</a:t>
                      </a:r>
                    </a:p>
                  </a:txBody>
                  <a:tcPr/>
                </a:tc>
                <a:tc>
                  <a:txBody>
                    <a:bodyPr/>
                    <a:lstStyle/>
                    <a:p>
                      <a:r>
                        <a:rPr lang="en-GB" sz="2400" dirty="0"/>
                        <a:t>3,000</a:t>
                      </a:r>
                    </a:p>
                  </a:txBody>
                  <a:tcPr/>
                </a:tc>
                <a:tc>
                  <a:txBody>
                    <a:bodyPr/>
                    <a:lstStyle/>
                    <a:p>
                      <a:endParaRPr lang="en-GB" sz="2400"/>
                    </a:p>
                  </a:txBody>
                  <a:tcPr/>
                </a:tc>
                <a:extLst>
                  <a:ext uri="{0D108BD9-81ED-4DB2-BD59-A6C34878D82A}">
                    <a16:rowId xmlns:a16="http://schemas.microsoft.com/office/drawing/2014/main" val="2106043080"/>
                  </a:ext>
                </a:extLst>
              </a:tr>
              <a:tr h="459924">
                <a:tc>
                  <a:txBody>
                    <a:bodyPr/>
                    <a:lstStyle/>
                    <a:p>
                      <a:r>
                        <a:rPr lang="en-GB" sz="2400" dirty="0"/>
                        <a:t>Wages</a:t>
                      </a:r>
                    </a:p>
                  </a:txBody>
                  <a:tcPr/>
                </a:tc>
                <a:tc>
                  <a:txBody>
                    <a:bodyPr/>
                    <a:lstStyle/>
                    <a:p>
                      <a:r>
                        <a:rPr lang="en-GB" sz="2400" dirty="0"/>
                        <a:t>1,000</a:t>
                      </a:r>
                    </a:p>
                  </a:txBody>
                  <a:tcPr/>
                </a:tc>
                <a:tc>
                  <a:txBody>
                    <a:bodyPr/>
                    <a:lstStyle/>
                    <a:p>
                      <a:endParaRPr lang="en-GB" sz="2400"/>
                    </a:p>
                  </a:txBody>
                  <a:tcPr/>
                </a:tc>
                <a:extLst>
                  <a:ext uri="{0D108BD9-81ED-4DB2-BD59-A6C34878D82A}">
                    <a16:rowId xmlns:a16="http://schemas.microsoft.com/office/drawing/2014/main" val="1359408740"/>
                  </a:ext>
                </a:extLst>
              </a:tr>
              <a:tr h="459924">
                <a:tc>
                  <a:txBody>
                    <a:bodyPr/>
                    <a:lstStyle/>
                    <a:p>
                      <a:r>
                        <a:rPr lang="en-GB" sz="2400" dirty="0"/>
                        <a:t>Rent</a:t>
                      </a:r>
                    </a:p>
                  </a:txBody>
                  <a:tcPr/>
                </a:tc>
                <a:tc>
                  <a:txBody>
                    <a:bodyPr/>
                    <a:lstStyle/>
                    <a:p>
                      <a:r>
                        <a:rPr lang="en-GB" sz="2400" dirty="0"/>
                        <a:t>1,000</a:t>
                      </a:r>
                    </a:p>
                  </a:txBody>
                  <a:tcPr/>
                </a:tc>
                <a:tc>
                  <a:txBody>
                    <a:bodyPr/>
                    <a:lstStyle/>
                    <a:p>
                      <a:endParaRPr lang="en-GB" sz="2400"/>
                    </a:p>
                  </a:txBody>
                  <a:tcPr/>
                </a:tc>
                <a:extLst>
                  <a:ext uri="{0D108BD9-81ED-4DB2-BD59-A6C34878D82A}">
                    <a16:rowId xmlns:a16="http://schemas.microsoft.com/office/drawing/2014/main" val="3245909016"/>
                  </a:ext>
                </a:extLst>
              </a:tr>
              <a:tr h="459924">
                <a:tc>
                  <a:txBody>
                    <a:bodyPr/>
                    <a:lstStyle/>
                    <a:p>
                      <a:r>
                        <a:rPr lang="en-GB" sz="2400" dirty="0"/>
                        <a:t>Profit Costs</a:t>
                      </a:r>
                    </a:p>
                  </a:txBody>
                  <a:tcPr/>
                </a:tc>
                <a:tc>
                  <a:txBody>
                    <a:bodyPr/>
                    <a:lstStyle/>
                    <a:p>
                      <a:endParaRPr lang="en-GB" sz="2400"/>
                    </a:p>
                  </a:txBody>
                  <a:tcPr/>
                </a:tc>
                <a:tc>
                  <a:txBody>
                    <a:bodyPr/>
                    <a:lstStyle/>
                    <a:p>
                      <a:r>
                        <a:rPr lang="en-GB" sz="2400" dirty="0"/>
                        <a:t>300</a:t>
                      </a:r>
                    </a:p>
                  </a:txBody>
                  <a:tcPr/>
                </a:tc>
                <a:extLst>
                  <a:ext uri="{0D108BD9-81ED-4DB2-BD59-A6C34878D82A}">
                    <a16:rowId xmlns:a16="http://schemas.microsoft.com/office/drawing/2014/main" val="3670106654"/>
                  </a:ext>
                </a:extLst>
              </a:tr>
              <a:tr h="459924">
                <a:tc>
                  <a:txBody>
                    <a:bodyPr/>
                    <a:lstStyle/>
                    <a:p>
                      <a:r>
                        <a:rPr lang="en-GB" sz="2400" dirty="0"/>
                        <a:t>Debtors ( Peter)</a:t>
                      </a:r>
                    </a:p>
                  </a:txBody>
                  <a:tcPr/>
                </a:tc>
                <a:tc>
                  <a:txBody>
                    <a:bodyPr/>
                    <a:lstStyle/>
                    <a:p>
                      <a:r>
                        <a:rPr lang="en-GB" sz="2400" dirty="0"/>
                        <a:t>300</a:t>
                      </a:r>
                    </a:p>
                  </a:txBody>
                  <a:tcPr/>
                </a:tc>
                <a:tc>
                  <a:txBody>
                    <a:bodyPr/>
                    <a:lstStyle/>
                    <a:p>
                      <a:endParaRPr lang="en-GB" sz="2400"/>
                    </a:p>
                  </a:txBody>
                  <a:tcPr/>
                </a:tc>
                <a:extLst>
                  <a:ext uri="{0D108BD9-81ED-4DB2-BD59-A6C34878D82A}">
                    <a16:rowId xmlns:a16="http://schemas.microsoft.com/office/drawing/2014/main" val="3176386154"/>
                  </a:ext>
                </a:extLst>
              </a:tr>
              <a:tr h="459924">
                <a:tc>
                  <a:txBody>
                    <a:bodyPr/>
                    <a:lstStyle/>
                    <a:p>
                      <a:endParaRPr lang="en-GB" sz="2400"/>
                    </a:p>
                  </a:txBody>
                  <a:tcPr/>
                </a:tc>
                <a:tc>
                  <a:txBody>
                    <a:bodyPr/>
                    <a:lstStyle/>
                    <a:p>
                      <a:endParaRPr lang="en-GB" sz="2400" dirty="0"/>
                    </a:p>
                  </a:txBody>
                  <a:tcPr>
                    <a:lnB w="12700" cap="flat" cmpd="sng" algn="ctr">
                      <a:solidFill>
                        <a:schemeClr val="tx1"/>
                      </a:solidFill>
                      <a:prstDash val="solid"/>
                      <a:round/>
                      <a:headEnd type="none" w="med" len="med"/>
                      <a:tailEnd type="none" w="med" len="med"/>
                    </a:lnB>
                  </a:tcPr>
                </a:tc>
                <a:tc>
                  <a:txBody>
                    <a:bodyPr/>
                    <a:lstStyle/>
                    <a:p>
                      <a:endParaRPr lang="en-GB" sz="24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43574406"/>
                  </a:ext>
                </a:extLst>
              </a:tr>
              <a:tr h="459924">
                <a:tc>
                  <a:txBody>
                    <a:bodyPr/>
                    <a:lstStyle/>
                    <a:p>
                      <a:endParaRPr lang="en-GB" sz="2400"/>
                    </a:p>
                  </a:txBody>
                  <a:tcPr/>
                </a:tc>
                <a:tc>
                  <a:txBody>
                    <a:bodyPr/>
                    <a:lstStyle/>
                    <a:p>
                      <a:r>
                        <a:rPr lang="en-GB" sz="2400" dirty="0"/>
                        <a:t>5,300</a:t>
                      </a:r>
                    </a:p>
                  </a:txBody>
                  <a:tcPr>
                    <a:lnT w="12700" cap="flat" cmpd="sng" algn="ctr">
                      <a:solidFill>
                        <a:schemeClr val="tx1"/>
                      </a:solidFill>
                      <a:prstDash val="solid"/>
                      <a:round/>
                      <a:headEnd type="none" w="med" len="med"/>
                      <a:tailEnd type="none" w="med" len="med"/>
                    </a:lnT>
                  </a:tcPr>
                </a:tc>
                <a:tc>
                  <a:txBody>
                    <a:bodyPr/>
                    <a:lstStyle/>
                    <a:p>
                      <a:r>
                        <a:rPr lang="en-GB" sz="2400" dirty="0"/>
                        <a:t>5,300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495667877"/>
                  </a:ext>
                </a:extLst>
              </a:tr>
            </a:tbl>
          </a:graphicData>
        </a:graphic>
      </p:graphicFrame>
    </p:spTree>
    <p:extLst>
      <p:ext uri="{BB962C8B-B14F-4D97-AF65-F5344CB8AC3E}">
        <p14:creationId xmlns:p14="http://schemas.microsoft.com/office/powerpoint/2010/main" val="35613417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0258-4630-2539-E860-1DEE773E418E}"/>
              </a:ext>
            </a:extLst>
          </p:cNvPr>
          <p:cNvSpPr>
            <a:spLocks noGrp="1"/>
          </p:cNvSpPr>
          <p:nvPr>
            <p:ph type="title"/>
          </p:nvPr>
        </p:nvSpPr>
        <p:spPr>
          <a:xfrm>
            <a:off x="677334" y="256182"/>
            <a:ext cx="8596668" cy="708707"/>
          </a:xfrm>
        </p:spPr>
        <p:txBody>
          <a:bodyPr/>
          <a:lstStyle/>
          <a:p>
            <a:r>
              <a:rPr lang="en-GB" dirty="0"/>
              <a:t>Task 3</a:t>
            </a:r>
          </a:p>
        </p:txBody>
      </p:sp>
      <p:sp>
        <p:nvSpPr>
          <p:cNvPr id="3" name="Content Placeholder 2">
            <a:extLst>
              <a:ext uri="{FF2B5EF4-FFF2-40B4-BE49-F238E27FC236}">
                <a16:creationId xmlns:a16="http://schemas.microsoft.com/office/drawing/2014/main" id="{ED2AFAD8-B1A1-01E2-50C3-F5C2280E10CA}"/>
              </a:ext>
            </a:extLst>
          </p:cNvPr>
          <p:cNvSpPr>
            <a:spLocks noGrp="1"/>
          </p:cNvSpPr>
          <p:nvPr>
            <p:ph idx="1"/>
          </p:nvPr>
        </p:nvSpPr>
        <p:spPr>
          <a:xfrm>
            <a:off x="1103679" y="1072284"/>
            <a:ext cx="7221287" cy="5334126"/>
          </a:xfrm>
        </p:spPr>
        <p:txBody>
          <a:bodyPr>
            <a:normAutofit/>
          </a:bodyPr>
          <a:lstStyle/>
          <a:p>
            <a:pPr marL="0" indent="0">
              <a:buNone/>
            </a:pPr>
            <a:r>
              <a:rPr lang="en-GB" dirty="0"/>
              <a:t>Prepare a Trial Balance from the following list of balances:</a:t>
            </a:r>
          </a:p>
          <a:p>
            <a:pPr marL="0" indent="0">
              <a:buNone/>
            </a:pPr>
            <a:endParaRPr lang="en-GB" dirty="0"/>
          </a:p>
          <a:p>
            <a:pPr marL="0" indent="0">
              <a:buNone/>
            </a:pPr>
            <a:r>
              <a:rPr lang="en-GB" dirty="0"/>
              <a:t>Profit Costs					£10,000 CR</a:t>
            </a:r>
          </a:p>
          <a:p>
            <a:pPr marL="0" indent="0">
              <a:buNone/>
            </a:pPr>
            <a:r>
              <a:rPr lang="en-GB" dirty="0"/>
              <a:t>Rent						£5,750 DR</a:t>
            </a:r>
          </a:p>
          <a:p>
            <a:pPr marL="0" indent="0">
              <a:buNone/>
            </a:pPr>
            <a:r>
              <a:rPr lang="en-GB" dirty="0"/>
              <a:t>Electricity					£150 DR</a:t>
            </a:r>
          </a:p>
          <a:p>
            <a:pPr marL="0" indent="0">
              <a:buNone/>
            </a:pPr>
            <a:r>
              <a:rPr lang="en-GB" dirty="0"/>
              <a:t>Wages						£2,500 DR</a:t>
            </a:r>
          </a:p>
          <a:p>
            <a:pPr marL="0" indent="0">
              <a:buNone/>
            </a:pPr>
            <a:r>
              <a:rPr lang="en-GB" dirty="0"/>
              <a:t>Cash						£2,000 DR</a:t>
            </a:r>
          </a:p>
          <a:p>
            <a:pPr marL="0" indent="0">
              <a:buNone/>
            </a:pPr>
            <a:r>
              <a:rPr lang="en-GB" dirty="0"/>
              <a:t>Creditors					£300 CR</a:t>
            </a:r>
          </a:p>
          <a:p>
            <a:pPr marL="0" indent="0">
              <a:buNone/>
            </a:pPr>
            <a:r>
              <a:rPr lang="en-GB" dirty="0"/>
              <a:t>Debtors						£750 DR</a:t>
            </a:r>
          </a:p>
          <a:p>
            <a:pPr marL="0" indent="0">
              <a:buNone/>
            </a:pPr>
            <a:r>
              <a:rPr lang="en-GB" dirty="0"/>
              <a:t>Fixtures &amp; Fittings			£1,400 DR</a:t>
            </a:r>
          </a:p>
          <a:p>
            <a:pPr marL="0" indent="0">
              <a:buNone/>
            </a:pPr>
            <a:r>
              <a:rPr lang="en-GB" dirty="0"/>
              <a:t>Capital						£1,750 CR</a:t>
            </a:r>
          </a:p>
          <a:p>
            <a:pPr marL="0" indent="0">
              <a:buNone/>
            </a:pPr>
            <a:r>
              <a:rPr lang="en-GB" dirty="0"/>
              <a:t>Bank Loan					£500 CR</a:t>
            </a:r>
          </a:p>
        </p:txBody>
      </p:sp>
    </p:spTree>
    <p:extLst>
      <p:ext uri="{BB962C8B-B14F-4D97-AF65-F5344CB8AC3E}">
        <p14:creationId xmlns:p14="http://schemas.microsoft.com/office/powerpoint/2010/main" val="577031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0AFED-79C5-1270-7756-3A4981C7EC4D}"/>
              </a:ext>
            </a:extLst>
          </p:cNvPr>
          <p:cNvSpPr>
            <a:spLocks noGrp="1"/>
          </p:cNvSpPr>
          <p:nvPr>
            <p:ph type="title"/>
          </p:nvPr>
        </p:nvSpPr>
        <p:spPr/>
        <p:txBody>
          <a:bodyPr/>
          <a:lstStyle/>
          <a:p>
            <a:r>
              <a:rPr lang="en-GB" dirty="0"/>
              <a:t>The Financial Statement</a:t>
            </a:r>
          </a:p>
        </p:txBody>
      </p:sp>
      <p:sp>
        <p:nvSpPr>
          <p:cNvPr id="3" name="Text Placeholder 2">
            <a:extLst>
              <a:ext uri="{FF2B5EF4-FFF2-40B4-BE49-F238E27FC236}">
                <a16:creationId xmlns:a16="http://schemas.microsoft.com/office/drawing/2014/main" id="{BA545F4A-7B09-031E-D09A-583BECB933B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37877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90AF1-D45B-1F93-2CBC-2155256D8785}"/>
              </a:ext>
            </a:extLst>
          </p:cNvPr>
          <p:cNvSpPr>
            <a:spLocks noGrp="1"/>
          </p:cNvSpPr>
          <p:nvPr>
            <p:ph type="title"/>
          </p:nvPr>
        </p:nvSpPr>
        <p:spPr>
          <a:xfrm>
            <a:off x="391233" y="216913"/>
            <a:ext cx="8596668" cy="731146"/>
          </a:xfrm>
        </p:spPr>
        <p:txBody>
          <a:bodyPr/>
          <a:lstStyle/>
          <a:p>
            <a:r>
              <a:rPr lang="en-GB" dirty="0"/>
              <a:t>What is a Financial Statement?</a:t>
            </a:r>
          </a:p>
        </p:txBody>
      </p:sp>
      <p:sp>
        <p:nvSpPr>
          <p:cNvPr id="3" name="Content Placeholder 2">
            <a:extLst>
              <a:ext uri="{FF2B5EF4-FFF2-40B4-BE49-F238E27FC236}">
                <a16:creationId xmlns:a16="http://schemas.microsoft.com/office/drawing/2014/main" id="{B904B03F-B9B6-8D02-B8FC-9A84008E35DB}"/>
              </a:ext>
            </a:extLst>
          </p:cNvPr>
          <p:cNvSpPr>
            <a:spLocks noGrp="1"/>
          </p:cNvSpPr>
          <p:nvPr>
            <p:ph idx="1"/>
          </p:nvPr>
        </p:nvSpPr>
        <p:spPr>
          <a:xfrm>
            <a:off x="559527" y="1054646"/>
            <a:ext cx="9487653" cy="5183470"/>
          </a:xfrm>
        </p:spPr>
        <p:txBody>
          <a:bodyPr>
            <a:normAutofit/>
          </a:bodyPr>
          <a:lstStyle/>
          <a:p>
            <a:r>
              <a:rPr lang="en-GB" sz="2000" dirty="0"/>
              <a:t>When dealing with a client’s money, the firm should always prepare a written statement explaining how that client’s money has been dealt with and how much is owed by the client or owed to the client.</a:t>
            </a:r>
          </a:p>
          <a:p>
            <a:r>
              <a:rPr lang="en-GB" sz="2000" dirty="0"/>
              <a:t>Particularly important in property transactions – to ensure client understands how much money they need to fund the property purchase and/or how much will be coming back to them in terms of sale proceeds ( if any)</a:t>
            </a:r>
          </a:p>
          <a:p>
            <a:r>
              <a:rPr lang="en-GB" sz="2000" dirty="0"/>
              <a:t>The financial statement will effectively reflect money in for the client and the money out – and included in this will be any money paid in on account of solicitor’s fees and any money in respect of any unpaid fees or disbursements.</a:t>
            </a:r>
          </a:p>
          <a:p>
            <a:r>
              <a:rPr lang="en-GB" sz="2000" dirty="0"/>
              <a:t>There is no set layout for a Financial Statement but we will use a typical format</a:t>
            </a:r>
          </a:p>
          <a:p>
            <a:r>
              <a:rPr lang="en-GB" sz="2000" dirty="0"/>
              <a:t>Note: items/amounts to be deducted are usually presented </a:t>
            </a:r>
            <a:r>
              <a:rPr lang="en-GB" sz="2000" u="sng" dirty="0"/>
              <a:t>in brackets </a:t>
            </a:r>
            <a:r>
              <a:rPr lang="en-GB" sz="2000" dirty="0"/>
              <a:t>and that is the style that we will adopt</a:t>
            </a:r>
          </a:p>
        </p:txBody>
      </p:sp>
    </p:spTree>
    <p:extLst>
      <p:ext uri="{BB962C8B-B14F-4D97-AF65-F5344CB8AC3E}">
        <p14:creationId xmlns:p14="http://schemas.microsoft.com/office/powerpoint/2010/main" val="37602412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FA0C-AC56-45F0-3D7F-6C64E92F6469}"/>
              </a:ext>
            </a:extLst>
          </p:cNvPr>
          <p:cNvSpPr>
            <a:spLocks noGrp="1"/>
          </p:cNvSpPr>
          <p:nvPr>
            <p:ph type="title"/>
          </p:nvPr>
        </p:nvSpPr>
        <p:spPr>
          <a:xfrm>
            <a:off x="327138" y="152400"/>
            <a:ext cx="8596668" cy="688848"/>
          </a:xfrm>
        </p:spPr>
        <p:txBody>
          <a:bodyPr/>
          <a:lstStyle/>
          <a:p>
            <a:r>
              <a:rPr lang="en-GB" dirty="0"/>
              <a:t>Example Financial Statement:</a:t>
            </a:r>
          </a:p>
        </p:txBody>
      </p:sp>
      <p:pic>
        <p:nvPicPr>
          <p:cNvPr id="5" name="Picture 4">
            <a:extLst>
              <a:ext uri="{FF2B5EF4-FFF2-40B4-BE49-F238E27FC236}">
                <a16:creationId xmlns:a16="http://schemas.microsoft.com/office/drawing/2014/main" id="{C482E93B-FC25-B32E-8B1D-474091B8742F}"/>
              </a:ext>
            </a:extLst>
          </p:cNvPr>
          <p:cNvPicPr>
            <a:picLocks noChangeAspect="1"/>
          </p:cNvPicPr>
          <p:nvPr/>
        </p:nvPicPr>
        <p:blipFill>
          <a:blip r:embed="rId3"/>
          <a:stretch>
            <a:fillRect/>
          </a:stretch>
        </p:blipFill>
        <p:spPr>
          <a:xfrm>
            <a:off x="1067905" y="841248"/>
            <a:ext cx="9292052" cy="5864352"/>
          </a:xfrm>
          <a:prstGeom prst="rect">
            <a:avLst/>
          </a:prstGeom>
        </p:spPr>
      </p:pic>
    </p:spTree>
    <p:extLst>
      <p:ext uri="{BB962C8B-B14F-4D97-AF65-F5344CB8AC3E}">
        <p14:creationId xmlns:p14="http://schemas.microsoft.com/office/powerpoint/2010/main" val="2476707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2DC2-86DB-62C0-44F2-80E51C57BA6E}"/>
              </a:ext>
            </a:extLst>
          </p:cNvPr>
          <p:cNvSpPr>
            <a:spLocks noGrp="1"/>
          </p:cNvSpPr>
          <p:nvPr>
            <p:ph type="title"/>
          </p:nvPr>
        </p:nvSpPr>
        <p:spPr/>
        <p:txBody>
          <a:bodyPr/>
          <a:lstStyle/>
          <a:p>
            <a:r>
              <a:rPr lang="en-GB"/>
              <a:t>Task 4: Financial Statement</a:t>
            </a:r>
            <a:endParaRPr lang="en-GB" dirty="0"/>
          </a:p>
        </p:txBody>
      </p:sp>
      <p:sp>
        <p:nvSpPr>
          <p:cNvPr id="3" name="Content Placeholder 2">
            <a:extLst>
              <a:ext uri="{FF2B5EF4-FFF2-40B4-BE49-F238E27FC236}">
                <a16:creationId xmlns:a16="http://schemas.microsoft.com/office/drawing/2014/main" id="{4C351936-7FDA-5643-9EB0-3BEF6C21297A}"/>
              </a:ext>
            </a:extLst>
          </p:cNvPr>
          <p:cNvSpPr>
            <a:spLocks noGrp="1"/>
          </p:cNvSpPr>
          <p:nvPr>
            <p:ph idx="1"/>
          </p:nvPr>
        </p:nvSpPr>
        <p:spPr>
          <a:xfrm>
            <a:off x="677334" y="2160589"/>
            <a:ext cx="7501778" cy="3880773"/>
          </a:xfrm>
        </p:spPr>
        <p:txBody>
          <a:bodyPr>
            <a:normAutofit/>
          </a:bodyPr>
          <a:lstStyle/>
          <a:p>
            <a:r>
              <a:rPr lang="en-GB" sz="2400" dirty="0"/>
              <a:t>See Task 4 on Moodle</a:t>
            </a:r>
          </a:p>
          <a:p>
            <a:r>
              <a:rPr lang="en-GB" sz="2400" dirty="0"/>
              <a:t>Read the information regarding the work done for Cara and the related transactions and complete a Financial Statement for Cara.</a:t>
            </a:r>
          </a:p>
          <a:p>
            <a:r>
              <a:rPr lang="en-GB" sz="2400" dirty="0"/>
              <a:t>Use the Blank/template Financial Statement in order to complete the task</a:t>
            </a:r>
          </a:p>
        </p:txBody>
      </p:sp>
    </p:spTree>
    <p:extLst>
      <p:ext uri="{BB962C8B-B14F-4D97-AF65-F5344CB8AC3E}">
        <p14:creationId xmlns:p14="http://schemas.microsoft.com/office/powerpoint/2010/main" val="20261180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CE3CB-6179-4867-7D19-68614B8B5B05}"/>
              </a:ext>
            </a:extLst>
          </p:cNvPr>
          <p:cNvSpPr>
            <a:spLocks noGrp="1"/>
          </p:cNvSpPr>
          <p:nvPr>
            <p:ph type="title"/>
          </p:nvPr>
        </p:nvSpPr>
        <p:spPr>
          <a:xfrm>
            <a:off x="657164" y="434094"/>
            <a:ext cx="7601191" cy="670087"/>
          </a:xfrm>
        </p:spPr>
        <p:txBody>
          <a:bodyPr>
            <a:normAutofit/>
          </a:bodyPr>
          <a:lstStyle/>
          <a:p>
            <a:r>
              <a:rPr lang="en-GB" dirty="0"/>
              <a:t>Summary so far</a:t>
            </a:r>
          </a:p>
        </p:txBody>
      </p:sp>
      <p:graphicFrame>
        <p:nvGraphicFramePr>
          <p:cNvPr id="5" name="Content Placeholder 2">
            <a:extLst>
              <a:ext uri="{FF2B5EF4-FFF2-40B4-BE49-F238E27FC236}">
                <a16:creationId xmlns:a16="http://schemas.microsoft.com/office/drawing/2014/main" id="{D38CCF39-4C14-F2B9-3FAD-B7F1775689F4}"/>
              </a:ext>
            </a:extLst>
          </p:cNvPr>
          <p:cNvGraphicFramePr>
            <a:graphicFrameLocks noGrp="1"/>
          </p:cNvGraphicFramePr>
          <p:nvPr>
            <p:ph idx="1"/>
            <p:extLst>
              <p:ext uri="{D42A27DB-BD31-4B8C-83A1-F6EECF244321}">
                <p14:modId xmlns:p14="http://schemas.microsoft.com/office/powerpoint/2010/main" val="2864860477"/>
              </p:ext>
            </p:extLst>
          </p:nvPr>
        </p:nvGraphicFramePr>
        <p:xfrm>
          <a:off x="1050364" y="1444991"/>
          <a:ext cx="7892353" cy="4371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226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B51F-978F-B5B8-60EB-DDE3FDB67C44}"/>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67FDFA69-13BE-85C8-F531-D1CC035C4846}"/>
              </a:ext>
            </a:extLst>
          </p:cNvPr>
          <p:cNvSpPr>
            <a:spLocks noGrp="1"/>
          </p:cNvSpPr>
          <p:nvPr>
            <p:ph idx="1"/>
          </p:nvPr>
        </p:nvSpPr>
        <p:spPr>
          <a:xfrm>
            <a:off x="503429" y="1004967"/>
            <a:ext cx="9027648" cy="5244368"/>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1.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firm of solicitors makes the following  payments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For which of the following cash payments would the corresponding double entry reflect the fact that the firm has incurred an expense?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£5,000 to buy a photocopier.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B.	£4,000 to buy a computer.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C.	£7,500 for new office furniture.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D.	£20,000 in repayment of a bank loan.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E.	</a:t>
            </a:r>
            <a:r>
              <a:rPr lang="en-GB" sz="2000" b="1" kern="100" dirty="0">
                <a:effectLst/>
                <a:latin typeface="Aptos" panose="020B0004020202020204" pitchFamily="34" charset="0"/>
                <a:ea typeface="DengXian" panose="02010600030101010101" pitchFamily="2" charset="-122"/>
                <a:cs typeface="Arial" panose="020B0604020202020204" pitchFamily="34" charset="0"/>
              </a:rPr>
              <a:t> </a:t>
            </a:r>
            <a:r>
              <a:rPr lang="en-GB" sz="2000" kern="100" dirty="0">
                <a:effectLst/>
                <a:latin typeface="Aptos" panose="020B0004020202020204" pitchFamily="34" charset="0"/>
                <a:ea typeface="DengXian" panose="02010600030101010101" pitchFamily="2" charset="-122"/>
                <a:cs typeface="Arial" panose="020B0604020202020204" pitchFamily="34" charset="0"/>
              </a:rPr>
              <a:t>£10,000 for staff wages</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381510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E8DC1-5994-470D-EFCB-91735484F1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516175-FEEC-708D-B1B6-BF15E6E39313}"/>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F843943C-E4A4-2AA4-0643-BA6CD0BCFF94}"/>
              </a:ext>
            </a:extLst>
          </p:cNvPr>
          <p:cNvSpPr>
            <a:spLocks noGrp="1"/>
          </p:cNvSpPr>
          <p:nvPr>
            <p:ph idx="1"/>
          </p:nvPr>
        </p:nvSpPr>
        <p:spPr>
          <a:xfrm>
            <a:off x="503429" y="1004967"/>
            <a:ext cx="9027648" cy="5244368"/>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1.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firm of solicitors makes the following  payments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For which of the following cash payments would the corresponding double entry reflect the fact that the firm has incurred an expense?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A.	£5,000 to buy a photocopier.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B.	£4,000 to buy a computer.</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C.	£7,500 for new office furniture.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D.	£20,000 in repayment of a bank loan.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000" kern="100" dirty="0">
                <a:effectLst/>
                <a:latin typeface="Aptos" panose="020B0004020202020204" pitchFamily="34" charset="0"/>
                <a:ea typeface="DengXian" panose="02010600030101010101" pitchFamily="2" charset="-122"/>
                <a:cs typeface="Arial" panose="020B0604020202020204" pitchFamily="34" charset="0"/>
              </a:rPr>
              <a:t>E.	</a:t>
            </a:r>
            <a:r>
              <a:rPr lang="en-GB" sz="2000" b="1"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 </a:t>
            </a:r>
            <a:r>
              <a:rPr lang="en-GB" sz="2000" kern="100" dirty="0">
                <a:effectLst/>
                <a:highlight>
                  <a:srgbClr val="FFFF00"/>
                </a:highlight>
                <a:latin typeface="Aptos" panose="020B0004020202020204" pitchFamily="34" charset="0"/>
                <a:ea typeface="DengXian" panose="02010600030101010101" pitchFamily="2" charset="-122"/>
                <a:cs typeface="Arial" panose="020B0604020202020204" pitchFamily="34" charset="0"/>
              </a:rPr>
              <a:t>£10,000 for staff wages</a:t>
            </a:r>
            <a:endPar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945576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24AA4-016F-201F-C873-4738C3F9D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7C07BF-0E9D-6314-BD49-7312EF2329B1}"/>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A71F8EAD-4FBF-D10D-3357-82EFB1298A7F}"/>
              </a:ext>
            </a:extLst>
          </p:cNvPr>
          <p:cNvSpPr>
            <a:spLocks noGrp="1"/>
          </p:cNvSpPr>
          <p:nvPr>
            <p:ph idx="1"/>
          </p:nvPr>
        </p:nvSpPr>
        <p:spPr>
          <a:xfrm>
            <a:off x="503429" y="1004966"/>
            <a:ext cx="9027648" cy="5577431"/>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2.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firm of solicitors buys new office computer equipment for £15,000.</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Which of the following pair of double entries shows how the transaction should be recorded?</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Equipment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Capital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Equipment account. DR entry Cash account</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Expense account.</a:t>
            </a:r>
          </a:p>
          <a:p>
            <a:pPr marL="0" indent="0">
              <a:buNone/>
            </a:pPr>
            <a:endParaRPr lang="en-GB" dirty="0"/>
          </a:p>
        </p:txBody>
      </p:sp>
    </p:spTree>
    <p:extLst>
      <p:ext uri="{BB962C8B-B14F-4D97-AF65-F5344CB8AC3E}">
        <p14:creationId xmlns:p14="http://schemas.microsoft.com/office/powerpoint/2010/main" val="446563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B85E1-25C6-B780-90B5-3CBCF90E99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893B2F-DF46-6E92-7247-092E2EF64EFD}"/>
              </a:ext>
            </a:extLst>
          </p:cNvPr>
          <p:cNvSpPr>
            <a:spLocks noGrp="1"/>
          </p:cNvSpPr>
          <p:nvPr>
            <p:ph type="title"/>
          </p:nvPr>
        </p:nvSpPr>
        <p:spPr>
          <a:xfrm>
            <a:off x="374404" y="275602"/>
            <a:ext cx="4270524" cy="823922"/>
          </a:xfrm>
        </p:spPr>
        <p:txBody>
          <a:bodyPr/>
          <a:lstStyle/>
          <a:p>
            <a:r>
              <a:rPr lang="en-GB" dirty="0"/>
              <a:t>Practice question</a:t>
            </a:r>
          </a:p>
        </p:txBody>
      </p:sp>
      <p:sp>
        <p:nvSpPr>
          <p:cNvPr id="3" name="Content Placeholder 2">
            <a:extLst>
              <a:ext uri="{FF2B5EF4-FFF2-40B4-BE49-F238E27FC236}">
                <a16:creationId xmlns:a16="http://schemas.microsoft.com/office/drawing/2014/main" id="{AD411C3F-574D-E66B-E3EE-28CABC1D984D}"/>
              </a:ext>
            </a:extLst>
          </p:cNvPr>
          <p:cNvSpPr>
            <a:spLocks noGrp="1"/>
          </p:cNvSpPr>
          <p:nvPr>
            <p:ph idx="1"/>
          </p:nvPr>
        </p:nvSpPr>
        <p:spPr>
          <a:xfrm>
            <a:off x="503428" y="1004966"/>
            <a:ext cx="9493263" cy="5577431"/>
          </a:xfrm>
        </p:spPr>
        <p:txBody>
          <a:bodyPr>
            <a:normAutofit/>
          </a:bodyPr>
          <a:lstStyle/>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Question 2. </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firm of solicitors buys new office computer equipment for £15,000.</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Which of the following pair of double entries shows how the transaction should be recorded?</a:t>
            </a:r>
          </a:p>
          <a:p>
            <a:pPr marL="457200" indent="-457200">
              <a:lnSpc>
                <a:spcPct val="115000"/>
              </a:lnSpc>
              <a:spcAft>
                <a:spcPts val="800"/>
              </a:spcAft>
              <a:buFont typeface="+mj-lt"/>
              <a:buAutoNum type="alphaUcPeriod"/>
            </a:pPr>
            <a:r>
              <a:rPr lang="en-GB" sz="24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CR entry Cash account. DR entry Equipment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Capital account</a:t>
            </a: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Equipment account. DR entry Cash account</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marL="457200" indent="-457200">
              <a:lnSpc>
                <a:spcPct val="115000"/>
              </a:lnSpc>
              <a:spcAft>
                <a:spcPts val="800"/>
              </a:spcAft>
              <a:buFont typeface="+mj-lt"/>
              <a:buAutoNum type="alphaUcPeriod"/>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 entry Cash account. DR entry Expense account.</a:t>
            </a:r>
          </a:p>
          <a:p>
            <a:pPr marL="0" indent="0">
              <a:buNone/>
            </a:pPr>
            <a:endParaRPr lang="en-GB" dirty="0"/>
          </a:p>
        </p:txBody>
      </p:sp>
    </p:spTree>
    <p:extLst>
      <p:ext uri="{BB962C8B-B14F-4D97-AF65-F5344CB8AC3E}">
        <p14:creationId xmlns:p14="http://schemas.microsoft.com/office/powerpoint/2010/main" val="42622690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F5238-CF4C-EB61-8E08-E84ECC86321B}"/>
              </a:ext>
            </a:extLst>
          </p:cNvPr>
          <p:cNvSpPr>
            <a:spLocks noGrp="1"/>
          </p:cNvSpPr>
          <p:nvPr>
            <p:ph type="title"/>
          </p:nvPr>
        </p:nvSpPr>
        <p:spPr>
          <a:xfrm>
            <a:off x="797105" y="1625608"/>
            <a:ext cx="5240953" cy="2722164"/>
          </a:xfrm>
        </p:spPr>
        <p:txBody>
          <a:bodyPr vert="horz" lIns="91440" tIns="45720" rIns="91440" bIns="45720" rtlCol="0" anchor="b">
            <a:normAutofit/>
          </a:bodyPr>
          <a:lstStyle/>
          <a:p>
            <a:pPr>
              <a:lnSpc>
                <a:spcPct val="90000"/>
              </a:lnSpc>
            </a:pPr>
            <a:r>
              <a:rPr lang="en-US" sz="6800" kern="1200" spc="-150">
                <a:solidFill>
                  <a:schemeClr val="tx1"/>
                </a:solidFill>
                <a:latin typeface="+mj-lt"/>
                <a:ea typeface="+mj-ea"/>
                <a:cs typeface="+mj-cs"/>
              </a:rPr>
              <a:t>SRA Accounts Rules</a:t>
            </a:r>
          </a:p>
        </p:txBody>
      </p:sp>
      <p:sp>
        <p:nvSpPr>
          <p:cNvPr id="3" name="Content Placeholder 2">
            <a:extLst>
              <a:ext uri="{FF2B5EF4-FFF2-40B4-BE49-F238E27FC236}">
                <a16:creationId xmlns:a16="http://schemas.microsoft.com/office/drawing/2014/main" id="{19BA5B04-D916-39F2-3AD2-43CCB62AFBB5}"/>
              </a:ext>
            </a:extLst>
          </p:cNvPr>
          <p:cNvSpPr>
            <a:spLocks noGrp="1"/>
          </p:cNvSpPr>
          <p:nvPr>
            <p:ph idx="1"/>
          </p:nvPr>
        </p:nvSpPr>
        <p:spPr>
          <a:xfrm>
            <a:off x="797105" y="4466845"/>
            <a:ext cx="5240953" cy="882904"/>
          </a:xfrm>
        </p:spPr>
        <p:txBody>
          <a:bodyPr vert="horz" lIns="91440" tIns="45720" rIns="91440" bIns="45720" rtlCol="0">
            <a:normAutofit/>
          </a:bodyPr>
          <a:lstStyle/>
          <a:p>
            <a:pPr marL="0" indent="0">
              <a:buNone/>
            </a:pPr>
            <a:r>
              <a:rPr lang="en-US">
                <a:hlinkClick r:id="rId3"/>
              </a:rPr>
              <a:t>SRA | Accounts Rules | Solicitors Regulation Authority</a:t>
            </a:r>
            <a:endParaRPr lang="en-US"/>
          </a:p>
        </p:txBody>
      </p:sp>
      <p:pic>
        <p:nvPicPr>
          <p:cNvPr id="7" name="Graphic 6" descr="Bank">
            <a:extLst>
              <a:ext uri="{FF2B5EF4-FFF2-40B4-BE49-F238E27FC236}">
                <a16:creationId xmlns:a16="http://schemas.microsoft.com/office/drawing/2014/main" id="{BEFBE948-F9F4-ED92-5FD2-6203B08EA3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2066233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C0D01-310A-45BC-1356-7ABBF590A740}"/>
              </a:ext>
            </a:extLst>
          </p:cNvPr>
          <p:cNvSpPr>
            <a:spLocks noGrp="1"/>
          </p:cNvSpPr>
          <p:nvPr>
            <p:ph type="title"/>
          </p:nvPr>
        </p:nvSpPr>
        <p:spPr>
          <a:xfrm>
            <a:off x="777933" y="577869"/>
            <a:ext cx="7335836" cy="756350"/>
          </a:xfrm>
        </p:spPr>
        <p:txBody>
          <a:bodyPr>
            <a:normAutofit/>
          </a:bodyPr>
          <a:lstStyle/>
          <a:p>
            <a:r>
              <a:rPr lang="en-GB" dirty="0"/>
              <a:t>Who is bound by the rules?</a:t>
            </a:r>
          </a:p>
        </p:txBody>
      </p:sp>
      <p:sp>
        <p:nvSpPr>
          <p:cNvPr id="3" name="Content Placeholder 2">
            <a:extLst>
              <a:ext uri="{FF2B5EF4-FFF2-40B4-BE49-F238E27FC236}">
                <a16:creationId xmlns:a16="http://schemas.microsoft.com/office/drawing/2014/main" id="{46B1C845-03FF-A0D1-EA0A-956DD4D57B43}"/>
              </a:ext>
            </a:extLst>
          </p:cNvPr>
          <p:cNvSpPr>
            <a:spLocks noGrp="1"/>
          </p:cNvSpPr>
          <p:nvPr>
            <p:ph idx="1"/>
          </p:nvPr>
        </p:nvSpPr>
        <p:spPr>
          <a:xfrm>
            <a:off x="611155" y="1347658"/>
            <a:ext cx="8820391" cy="4782848"/>
          </a:xfrm>
        </p:spPr>
        <p:txBody>
          <a:bodyPr>
            <a:normAutofit/>
          </a:bodyPr>
          <a:lstStyle/>
          <a:p>
            <a:pPr marL="0" indent="0">
              <a:lnSpc>
                <a:spcPct val="90000"/>
              </a:lnSpc>
              <a:buNone/>
            </a:pPr>
            <a:r>
              <a:rPr lang="en-GB" sz="2000" b="0" i="0" dirty="0">
                <a:effectLst/>
                <a:latin typeface="open-sans"/>
              </a:rPr>
              <a:t>Rule 1. </a:t>
            </a:r>
          </a:p>
          <a:p>
            <a:pPr>
              <a:lnSpc>
                <a:spcPct val="90000"/>
              </a:lnSpc>
              <a:buFont typeface="+mj-lt"/>
              <a:buAutoNum type="arabicPeriod"/>
            </a:pPr>
            <a:r>
              <a:rPr lang="en-GB" sz="2000" b="0" i="0" dirty="0">
                <a:effectLst/>
                <a:latin typeface="open-sans"/>
              </a:rPr>
              <a:t>These rules apply to </a:t>
            </a:r>
            <a:r>
              <a:rPr lang="en-GB" sz="2000" b="0" i="1" dirty="0">
                <a:effectLst/>
                <a:latin typeface="open-sans"/>
                <a:hlinkClick r:id="rId3">
                  <a:extLst>
                    <a:ext uri="{A12FA001-AC4F-418D-AE19-62706E023703}">
                      <ahyp:hlinkClr xmlns:ahyp="http://schemas.microsoft.com/office/drawing/2018/hyperlinkcolor" val="tx"/>
                    </a:ext>
                  </a:extLst>
                </a:hlinkClick>
              </a:rPr>
              <a:t>authorised bodies</a:t>
            </a:r>
            <a:r>
              <a:rPr lang="en-GB" sz="2000" b="0" i="0" dirty="0">
                <a:effectLst/>
                <a:latin typeface="open-sans"/>
              </a:rPr>
              <a:t>, their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and employees and references to "you" in these rules should be read accordingly.</a:t>
            </a:r>
          </a:p>
          <a:p>
            <a:pPr>
              <a:lnSpc>
                <a:spcPct val="90000"/>
              </a:lnSpc>
              <a:buFont typeface="+mj-lt"/>
              <a:buAutoNum type="arabicPeriod"/>
            </a:pPr>
            <a:r>
              <a:rPr lang="en-GB" sz="2000" b="0" i="0" dirty="0">
                <a:effectLst/>
                <a:latin typeface="open-sans"/>
              </a:rPr>
              <a:t>The </a:t>
            </a:r>
            <a:r>
              <a:rPr lang="en-GB" sz="2000" b="0" i="1" dirty="0">
                <a:effectLst/>
                <a:latin typeface="open-sans"/>
                <a:hlinkClick r:id="rId3">
                  <a:extLst>
                    <a:ext uri="{A12FA001-AC4F-418D-AE19-62706E023703}">
                      <ahyp:hlinkClr xmlns:ahyp="http://schemas.microsoft.com/office/drawing/2018/hyperlinkcolor" val="tx"/>
                    </a:ext>
                  </a:extLst>
                </a:hlinkClick>
              </a:rPr>
              <a:t>authorised body's</a:t>
            </a:r>
            <a:r>
              <a:rPr lang="en-GB" sz="2000" b="0" i="0" dirty="0">
                <a:effectLst/>
                <a:latin typeface="open-sans"/>
              </a:rPr>
              <a:t>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are jointly and severally responsible for compliance by the </a:t>
            </a:r>
            <a:r>
              <a:rPr lang="en-GB" sz="2000" b="0" i="1" dirty="0">
                <a:effectLst/>
                <a:latin typeface="open-sans"/>
                <a:hlinkClick r:id="rId3">
                  <a:extLst>
                    <a:ext uri="{A12FA001-AC4F-418D-AE19-62706E023703}">
                      <ahyp:hlinkClr xmlns:ahyp="http://schemas.microsoft.com/office/drawing/2018/hyperlinkcolor" val="tx"/>
                    </a:ext>
                  </a:extLst>
                </a:hlinkClick>
              </a:rPr>
              <a:t>authorised body</a:t>
            </a:r>
            <a:r>
              <a:rPr lang="en-GB" sz="2000" b="0" i="0" dirty="0">
                <a:effectLst/>
                <a:latin typeface="open-sans"/>
              </a:rPr>
              <a:t>, its </a:t>
            </a:r>
            <a:r>
              <a:rPr lang="en-GB" sz="2000" b="0" i="1" dirty="0">
                <a:effectLst/>
                <a:latin typeface="open-sans"/>
                <a:hlinkClick r:id="rId4">
                  <a:extLst>
                    <a:ext uri="{A12FA001-AC4F-418D-AE19-62706E023703}">
                      <ahyp:hlinkClr xmlns:ahyp="http://schemas.microsoft.com/office/drawing/2018/hyperlinkcolor" val="tx"/>
                    </a:ext>
                  </a:extLst>
                </a:hlinkClick>
              </a:rPr>
              <a:t>managers</a:t>
            </a:r>
            <a:r>
              <a:rPr lang="en-GB" sz="2000" b="0" i="0" dirty="0">
                <a:effectLst/>
                <a:latin typeface="open-sans"/>
              </a:rPr>
              <a:t> and employees with these rules.</a:t>
            </a:r>
          </a:p>
          <a:p>
            <a:pPr>
              <a:lnSpc>
                <a:spcPct val="90000"/>
              </a:lnSpc>
              <a:buFont typeface="+mj-lt"/>
              <a:buAutoNum type="arabicPeriod"/>
            </a:pPr>
            <a:r>
              <a:rPr lang="en-GB" sz="2000" b="0" i="0" dirty="0">
                <a:effectLst/>
                <a:latin typeface="open-sans"/>
              </a:rPr>
              <a:t>In relation to a </a:t>
            </a:r>
            <a:r>
              <a:rPr lang="en-GB" sz="2000" b="0" i="1" dirty="0">
                <a:effectLst/>
                <a:latin typeface="open-sans"/>
                <a:hlinkClick r:id="rId5">
                  <a:extLst>
                    <a:ext uri="{A12FA001-AC4F-418D-AE19-62706E023703}">
                      <ahyp:hlinkClr xmlns:ahyp="http://schemas.microsoft.com/office/drawing/2018/hyperlinkcolor" val="tx"/>
                    </a:ext>
                  </a:extLst>
                </a:hlinkClick>
              </a:rPr>
              <a:t>licensed body</a:t>
            </a:r>
            <a:r>
              <a:rPr lang="en-GB" sz="2000" b="0" i="0" dirty="0">
                <a:effectLst/>
                <a:latin typeface="open-sans"/>
              </a:rPr>
              <a:t>, the rules apply only in respect of activities regulated by the </a:t>
            </a:r>
            <a:r>
              <a:rPr lang="en-GB" sz="2000" b="0" i="1" dirty="0">
                <a:effectLst/>
                <a:latin typeface="open-sans"/>
                <a:hlinkClick r:id="rId6">
                  <a:extLst>
                    <a:ext uri="{A12FA001-AC4F-418D-AE19-62706E023703}">
                      <ahyp:hlinkClr xmlns:ahyp="http://schemas.microsoft.com/office/drawing/2018/hyperlinkcolor" val="tx"/>
                    </a:ext>
                  </a:extLst>
                </a:hlinkClick>
              </a:rPr>
              <a:t>SRA</a:t>
            </a:r>
            <a:r>
              <a:rPr lang="en-GB" sz="2000" b="0" i="0" dirty="0">
                <a:effectLst/>
                <a:latin typeface="open-sans"/>
              </a:rPr>
              <a:t> in accordance with the terms of its licence.</a:t>
            </a:r>
          </a:p>
          <a:p>
            <a:pPr>
              <a:lnSpc>
                <a:spcPct val="90000"/>
              </a:lnSpc>
              <a:buFont typeface="+mj-lt"/>
              <a:buAutoNum type="arabicPeriod"/>
            </a:pPr>
            <a:endParaRPr lang="en-GB" sz="2000" dirty="0">
              <a:latin typeface="open-sans"/>
            </a:endParaRPr>
          </a:p>
          <a:p>
            <a:pPr marL="0" indent="0">
              <a:lnSpc>
                <a:spcPct val="90000"/>
              </a:lnSpc>
              <a:buNone/>
            </a:pPr>
            <a:r>
              <a:rPr lang="en-GB" sz="2000" b="0" i="0" dirty="0">
                <a:effectLst/>
                <a:latin typeface="open-sans"/>
              </a:rPr>
              <a:t>Case Law Weston v The Law Society (1998) The Times 15 July </a:t>
            </a:r>
          </a:p>
          <a:p>
            <a:pPr marL="0" indent="0">
              <a:lnSpc>
                <a:spcPct val="90000"/>
              </a:lnSpc>
              <a:buNone/>
            </a:pPr>
            <a:r>
              <a:rPr lang="en-GB" sz="2000" dirty="0">
                <a:latin typeface="open-sans"/>
              </a:rPr>
              <a:t>Lord Bingham </a:t>
            </a:r>
            <a:r>
              <a:rPr lang="en-GB" sz="2000" i="1" dirty="0">
                <a:latin typeface="open-sans"/>
              </a:rPr>
              <a:t>“duty of anyone holding anyone else's’ money to exercise a proper stewardship in relation to it”</a:t>
            </a:r>
            <a:endParaRPr lang="en-GB" sz="2000" b="0" i="1" dirty="0">
              <a:effectLst/>
              <a:latin typeface="open-sans"/>
            </a:endParaRPr>
          </a:p>
          <a:p>
            <a:pPr>
              <a:lnSpc>
                <a:spcPct val="90000"/>
              </a:lnSpc>
            </a:pPr>
            <a:endParaRPr lang="en-GB" sz="1300" dirty="0"/>
          </a:p>
        </p:txBody>
      </p:sp>
    </p:spTree>
    <p:extLst>
      <p:ext uri="{BB962C8B-B14F-4D97-AF65-F5344CB8AC3E}">
        <p14:creationId xmlns:p14="http://schemas.microsoft.com/office/powerpoint/2010/main" val="1548842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90DE-BC35-BDAE-7B22-2B963B6CB8C1}"/>
              </a:ext>
            </a:extLst>
          </p:cNvPr>
          <p:cNvSpPr>
            <a:spLocks noGrp="1"/>
          </p:cNvSpPr>
          <p:nvPr>
            <p:ph type="title"/>
          </p:nvPr>
        </p:nvSpPr>
        <p:spPr/>
        <p:txBody>
          <a:bodyPr/>
          <a:lstStyle/>
          <a:p>
            <a:r>
              <a:rPr lang="en-GB" dirty="0"/>
              <a:t>Overview of the Rules/Principles</a:t>
            </a:r>
          </a:p>
        </p:txBody>
      </p:sp>
      <p:sp>
        <p:nvSpPr>
          <p:cNvPr id="3" name="Content Placeholder 2">
            <a:extLst>
              <a:ext uri="{FF2B5EF4-FFF2-40B4-BE49-F238E27FC236}">
                <a16:creationId xmlns:a16="http://schemas.microsoft.com/office/drawing/2014/main" id="{0D3A3496-3D85-DCA4-37AD-78A127B36FF7}"/>
              </a:ext>
            </a:extLst>
          </p:cNvPr>
          <p:cNvSpPr>
            <a:spLocks noGrp="1"/>
          </p:cNvSpPr>
          <p:nvPr>
            <p:ph idx="1"/>
          </p:nvPr>
        </p:nvSpPr>
        <p:spPr>
          <a:xfrm>
            <a:off x="581967" y="1739852"/>
            <a:ext cx="8596668" cy="3880773"/>
          </a:xfrm>
        </p:spPr>
        <p:txBody>
          <a:bodyPr>
            <a:normAutofit/>
          </a:bodyPr>
          <a:lstStyle/>
          <a:p>
            <a:r>
              <a:rPr lang="en-GB" sz="2400" dirty="0"/>
              <a:t>Client money must be kept safe by:</a:t>
            </a:r>
          </a:p>
          <a:p>
            <a:pPr lvl="1"/>
            <a:r>
              <a:rPr lang="en-GB" sz="2400" dirty="0"/>
              <a:t>Keeping client money separate from the firm’s own money</a:t>
            </a:r>
          </a:p>
          <a:p>
            <a:pPr lvl="1"/>
            <a:r>
              <a:rPr lang="en-GB" sz="2400" dirty="0"/>
              <a:t>Ensuring client money is returned promptly at the end of a matter</a:t>
            </a:r>
          </a:p>
          <a:p>
            <a:pPr lvl="1"/>
            <a:r>
              <a:rPr lang="en-GB" sz="2400" dirty="0"/>
              <a:t>Using client money only for its intended purpose; and</a:t>
            </a:r>
          </a:p>
          <a:p>
            <a:pPr lvl="1"/>
            <a:r>
              <a:rPr lang="en-GB" sz="2400" dirty="0"/>
              <a:t>Proportionate requirements for firms to obtain an annual accountant’s report</a:t>
            </a:r>
          </a:p>
        </p:txBody>
      </p:sp>
    </p:spTree>
    <p:extLst>
      <p:ext uri="{BB962C8B-B14F-4D97-AF65-F5344CB8AC3E}">
        <p14:creationId xmlns:p14="http://schemas.microsoft.com/office/powerpoint/2010/main" val="2074334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purl.org/dc/terms/"/>
    <ds:schemaRef ds:uri="http://www.w3.org/XML/1998/namespace"/>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041b216b-d67c-40f0-8fda-c03876662904"/>
    <ds:schemaRef ds:uri="aa0a0978-40ed-489e-9e56-6db48364def5"/>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1648</TotalTime>
  <Words>2765</Words>
  <Application>Microsoft Office PowerPoint</Application>
  <PresentationFormat>Widescreen</PresentationFormat>
  <Paragraphs>398</Paragraphs>
  <Slides>39</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open-sans</vt:lpstr>
      <vt:lpstr>Aptos</vt:lpstr>
      <vt:lpstr>Arial</vt:lpstr>
      <vt:lpstr>Trebuchet MS</vt:lpstr>
      <vt:lpstr>Wingdings 3</vt:lpstr>
      <vt:lpstr>Facet</vt:lpstr>
      <vt:lpstr>Solicitors’ Accounts  Part One</vt:lpstr>
      <vt:lpstr>Learning Outcomes…   to understand</vt:lpstr>
      <vt:lpstr>Introduction </vt:lpstr>
      <vt:lpstr>Double entry bookkeeping</vt:lpstr>
      <vt:lpstr>Transaction Aspects </vt:lpstr>
      <vt:lpstr>Transaction Aspects </vt:lpstr>
      <vt:lpstr>Rules for recording transactions </vt:lpstr>
      <vt:lpstr>Examples  </vt:lpstr>
      <vt:lpstr>Firm buys office furniture for £10,000 cash</vt:lpstr>
      <vt:lpstr>A firm rents out part of its premises. The tenant pays monthly rent of £1,000</vt:lpstr>
      <vt:lpstr>A firm pays its electricity bill of £500</vt:lpstr>
      <vt:lpstr>Task 1:</vt:lpstr>
      <vt:lpstr>Task 1:</vt:lpstr>
      <vt:lpstr>Principles – The Business Owner</vt:lpstr>
      <vt:lpstr>Principles</vt:lpstr>
      <vt:lpstr>Tabular form of accounts:  When recording the transaction…….  </vt:lpstr>
      <vt:lpstr>Example</vt:lpstr>
      <vt:lpstr>Example</vt:lpstr>
      <vt:lpstr>Example </vt:lpstr>
      <vt:lpstr>Task 2:</vt:lpstr>
      <vt:lpstr>Once a solicitor’s firm is established….</vt:lpstr>
      <vt:lpstr>Example</vt:lpstr>
      <vt:lpstr>Cash and Ledger Accounts </vt:lpstr>
      <vt:lpstr>The Trial Balance</vt:lpstr>
      <vt:lpstr>The Trial Balance</vt:lpstr>
      <vt:lpstr>Example Trial Balance</vt:lpstr>
      <vt:lpstr>Task 3</vt:lpstr>
      <vt:lpstr>The Financial Statement</vt:lpstr>
      <vt:lpstr>What is a Financial Statement?</vt:lpstr>
      <vt:lpstr>Example Financial Statement:</vt:lpstr>
      <vt:lpstr>Task 4: Financial Statement</vt:lpstr>
      <vt:lpstr>Summary so far</vt:lpstr>
      <vt:lpstr>Practice question</vt:lpstr>
      <vt:lpstr>Practice question</vt:lpstr>
      <vt:lpstr>Practice question</vt:lpstr>
      <vt:lpstr>Practice question</vt:lpstr>
      <vt:lpstr>SRA Accounts Rules</vt:lpstr>
      <vt:lpstr>Who is bound by the rules?</vt:lpstr>
      <vt:lpstr>Overview of the Rules/Principles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cp:lastPrinted>2025-02-17T08:50:37Z</cp:lastPrinted>
  <dcterms:created xsi:type="dcterms:W3CDTF">2024-02-03T18:13:02Z</dcterms:created>
  <dcterms:modified xsi:type="dcterms:W3CDTF">2025-02-22T18:29:27Z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