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64" r:id="rId3"/>
    <p:sldId id="257" r:id="rId4"/>
    <p:sldId id="258" r:id="rId5"/>
    <p:sldId id="259" r:id="rId6"/>
    <p:sldId id="260" r:id="rId7"/>
    <p:sldId id="261" r:id="rId8"/>
    <p:sldId id="263" r:id="rId9"/>
    <p:sldId id="262"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5256" autoAdjust="0"/>
  </p:normalViewPr>
  <p:slideViewPr>
    <p:cSldViewPr>
      <p:cViewPr varScale="1">
        <p:scale>
          <a:sx n="73" d="100"/>
          <a:sy n="73" d="100"/>
        </p:scale>
        <p:origin x="1296" y="5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ristina dobrescu" userId="17ed90b08b38fa53" providerId="LiveId" clId="{16F68DA0-BD07-4183-B255-C64B5004DB28}"/>
    <pc:docChg chg="modSld sldOrd">
      <pc:chgData name="cristina dobrescu" userId="17ed90b08b38fa53" providerId="LiveId" clId="{16F68DA0-BD07-4183-B255-C64B5004DB28}" dt="2021-07-26T01:06:10.812" v="71" actId="20577"/>
      <pc:docMkLst>
        <pc:docMk/>
      </pc:docMkLst>
      <pc:sldChg chg="modSp">
        <pc:chgData name="cristina dobrescu" userId="17ed90b08b38fa53" providerId="LiveId" clId="{16F68DA0-BD07-4183-B255-C64B5004DB28}" dt="2021-07-26T00:32:02.939" v="2" actId="20577"/>
        <pc:sldMkLst>
          <pc:docMk/>
          <pc:sldMk cId="2972503760" sldId="258"/>
        </pc:sldMkLst>
        <pc:spChg chg="mod">
          <ac:chgData name="cristina dobrescu" userId="17ed90b08b38fa53" providerId="LiveId" clId="{16F68DA0-BD07-4183-B255-C64B5004DB28}" dt="2021-07-26T00:32:02.939" v="2" actId="20577"/>
          <ac:spMkLst>
            <pc:docMk/>
            <pc:sldMk cId="2972503760" sldId="258"/>
            <ac:spMk id="3" creationId="{00000000-0000-0000-0000-000000000000}"/>
          </ac:spMkLst>
        </pc:spChg>
      </pc:sldChg>
      <pc:sldChg chg="modSp">
        <pc:chgData name="cristina dobrescu" userId="17ed90b08b38fa53" providerId="LiveId" clId="{16F68DA0-BD07-4183-B255-C64B5004DB28}" dt="2021-07-26T00:31:51.600" v="0" actId="20577"/>
        <pc:sldMkLst>
          <pc:docMk/>
          <pc:sldMk cId="2026260025" sldId="260"/>
        </pc:sldMkLst>
        <pc:spChg chg="mod">
          <ac:chgData name="cristina dobrescu" userId="17ed90b08b38fa53" providerId="LiveId" clId="{16F68DA0-BD07-4183-B255-C64B5004DB28}" dt="2021-07-26T00:31:51.600" v="0" actId="20577"/>
          <ac:spMkLst>
            <pc:docMk/>
            <pc:sldMk cId="2026260025" sldId="260"/>
            <ac:spMk id="3" creationId="{00000000-0000-0000-0000-000000000000}"/>
          </ac:spMkLst>
        </pc:spChg>
      </pc:sldChg>
      <pc:sldChg chg="ord">
        <pc:chgData name="cristina dobrescu" userId="17ed90b08b38fa53" providerId="LiveId" clId="{16F68DA0-BD07-4183-B255-C64B5004DB28}" dt="2021-07-26T00:42:49.432" v="59"/>
        <pc:sldMkLst>
          <pc:docMk/>
          <pc:sldMk cId="1301083200" sldId="263"/>
        </pc:sldMkLst>
      </pc:sldChg>
      <pc:sldChg chg="modSp modAnim">
        <pc:chgData name="cristina dobrescu" userId="17ed90b08b38fa53" providerId="LiveId" clId="{16F68DA0-BD07-4183-B255-C64B5004DB28}" dt="2021-07-26T01:06:10.812" v="71" actId="20577"/>
        <pc:sldMkLst>
          <pc:docMk/>
          <pc:sldMk cId="148548792" sldId="264"/>
        </pc:sldMkLst>
        <pc:spChg chg="mod">
          <ac:chgData name="cristina dobrescu" userId="17ed90b08b38fa53" providerId="LiveId" clId="{16F68DA0-BD07-4183-B255-C64B5004DB28}" dt="2021-07-26T01:06:10.812" v="71" actId="20577"/>
          <ac:spMkLst>
            <pc:docMk/>
            <pc:sldMk cId="148548792" sldId="264"/>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79011B2-C0BE-45AD-898E-01CCD3887464}" type="datetimeFigureOut">
              <a:rPr lang="en-IN" smtClean="0"/>
              <a:t>26-07-2021</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2C52A5C-1AC4-4CB4-86EA-87A4F9B25712}" type="slidenum">
              <a:rPr lang="en-IN" smtClean="0"/>
              <a:t>‹#›</a:t>
            </a:fld>
            <a:endParaRPr lang="en-IN"/>
          </a:p>
        </p:txBody>
      </p:sp>
    </p:spTree>
    <p:extLst>
      <p:ext uri="{BB962C8B-B14F-4D97-AF65-F5344CB8AC3E}">
        <p14:creationId xmlns:p14="http://schemas.microsoft.com/office/powerpoint/2010/main" val="13782270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This presentation demonstrates in depth understanding about John Deere. It also highlights challenges and findings about John Deere. The company has mainly adopted smart farming solutions to upgrade customer experience. </a:t>
            </a:r>
          </a:p>
          <a:p>
            <a:endParaRPr lang="en-IN" dirty="0"/>
          </a:p>
        </p:txBody>
      </p:sp>
      <p:sp>
        <p:nvSpPr>
          <p:cNvPr id="4" name="Slide Number Placeholder 3"/>
          <p:cNvSpPr>
            <a:spLocks noGrp="1"/>
          </p:cNvSpPr>
          <p:nvPr>
            <p:ph type="sldNum" sz="quarter" idx="10"/>
          </p:nvPr>
        </p:nvSpPr>
        <p:spPr/>
        <p:txBody>
          <a:bodyPr/>
          <a:lstStyle/>
          <a:p>
            <a:fld id="{62C52A5C-1AC4-4CB4-86EA-87A4F9B25712}" type="slidenum">
              <a:rPr lang="en-IN" smtClean="0"/>
              <a:t>2</a:t>
            </a:fld>
            <a:endParaRPr lang="en-IN"/>
          </a:p>
        </p:txBody>
      </p:sp>
    </p:spTree>
    <p:extLst>
      <p:ext uri="{BB962C8B-B14F-4D97-AF65-F5344CB8AC3E}">
        <p14:creationId xmlns:p14="http://schemas.microsoft.com/office/powerpoint/2010/main" val="38956472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This presentation demonstrates in depth understanding about John Deere. It also highlights challenges and findings about John Deere. The company has mainly adopted smart farming solutions to upgrade customer experience. </a:t>
            </a:r>
          </a:p>
          <a:p>
            <a:endParaRPr lang="en-IN" dirty="0"/>
          </a:p>
        </p:txBody>
      </p:sp>
      <p:sp>
        <p:nvSpPr>
          <p:cNvPr id="4" name="Slide Number Placeholder 3"/>
          <p:cNvSpPr>
            <a:spLocks noGrp="1"/>
          </p:cNvSpPr>
          <p:nvPr>
            <p:ph type="sldNum" sz="quarter" idx="10"/>
          </p:nvPr>
        </p:nvSpPr>
        <p:spPr/>
        <p:txBody>
          <a:bodyPr/>
          <a:lstStyle/>
          <a:p>
            <a:fld id="{62C52A5C-1AC4-4CB4-86EA-87A4F9B25712}" type="slidenum">
              <a:rPr lang="en-IN" smtClean="0"/>
              <a:t>3</a:t>
            </a:fld>
            <a:endParaRPr lang="en-IN"/>
          </a:p>
        </p:txBody>
      </p:sp>
    </p:spTree>
    <p:extLst>
      <p:ext uri="{BB962C8B-B14F-4D97-AF65-F5344CB8AC3E}">
        <p14:creationId xmlns:p14="http://schemas.microsoft.com/office/powerpoint/2010/main" val="1261490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This slide explains potential findings within John Deere. It has been analysed that John Deere is constantly focusing upon smart farming technologies such as farm management software, Blue river technology and machine learning to gain higher brand recognition (</a:t>
            </a:r>
            <a:r>
              <a:rPr lang="en-IN" sz="1200" kern="1200" dirty="0" err="1">
                <a:solidFill>
                  <a:schemeClr val="tx1"/>
                </a:solidFill>
                <a:effectLst/>
                <a:latin typeface="+mn-lt"/>
                <a:ea typeface="+mn-ea"/>
                <a:cs typeface="+mn-cs"/>
              </a:rPr>
              <a:t>Miskus</a:t>
            </a:r>
            <a:r>
              <a:rPr lang="en-IN" sz="1200" kern="1200" dirty="0">
                <a:solidFill>
                  <a:schemeClr val="tx1"/>
                </a:solidFill>
                <a:effectLst/>
                <a:latin typeface="+mn-lt"/>
                <a:ea typeface="+mn-ea"/>
                <a:cs typeface="+mn-cs"/>
              </a:rPr>
              <a:t>, 2020). Through these technologies, the company was able to generate highest sales record around 136.1 billion. The findings indicate that John Deere is constantly focusing upon new technological solutions such as IOT, electrification and zero emission utility tractors to achieve low maintenance cost and strengthen their financial position in global marketplace. The company has mainly adopted different remote sensors such as Large Spraying Drone, artificial intelligence and autonomous tractor to minimize ground pressure. </a:t>
            </a:r>
          </a:p>
          <a:p>
            <a:r>
              <a:rPr lang="en-IN" sz="1200" kern="1200" dirty="0">
                <a:solidFill>
                  <a:schemeClr val="tx1"/>
                </a:solidFill>
                <a:effectLst/>
                <a:latin typeface="+mn-lt"/>
                <a:ea typeface="+mn-ea"/>
                <a:cs typeface="+mn-cs"/>
              </a:rPr>
              <a:t>On the other side, John Deere is mainly regarded as global innovator across the world. The company is constantly embracing IOT solutions to speed up their machines. Apart from this, John Deere mainly utilizes mobile devices and self-driving machines to boost their sales collections. During this pandemic, John Deere has planned to open new smart factories in different emerging markets (Jahanbakhshi et al., 2017). At present, The Company is constantly focusing upon Broadband connectivity to promote their agricultural equipment among local communities. These technologies have helped John Deere to expand their data capabilities and gain competitive advantage. The company mainly focuses upon different data management tools to deliver right information to farmers regarding specialized crops.</a:t>
            </a:r>
          </a:p>
          <a:p>
            <a:endParaRPr lang="en-IN" dirty="0"/>
          </a:p>
        </p:txBody>
      </p:sp>
      <p:sp>
        <p:nvSpPr>
          <p:cNvPr id="4" name="Slide Number Placeholder 3"/>
          <p:cNvSpPr>
            <a:spLocks noGrp="1"/>
          </p:cNvSpPr>
          <p:nvPr>
            <p:ph type="sldNum" sz="quarter" idx="10"/>
          </p:nvPr>
        </p:nvSpPr>
        <p:spPr/>
        <p:txBody>
          <a:bodyPr/>
          <a:lstStyle/>
          <a:p>
            <a:fld id="{62C52A5C-1AC4-4CB4-86EA-87A4F9B25712}" type="slidenum">
              <a:rPr lang="en-IN" smtClean="0"/>
              <a:t>4</a:t>
            </a:fld>
            <a:endParaRPr lang="en-IN"/>
          </a:p>
        </p:txBody>
      </p:sp>
    </p:spTree>
    <p:extLst>
      <p:ext uri="{BB962C8B-B14F-4D97-AF65-F5344CB8AC3E}">
        <p14:creationId xmlns:p14="http://schemas.microsoft.com/office/powerpoint/2010/main" val="1462774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This slide demonstrates potential limitations within John Deere. The company is constantly facing tough competition from Caterpillar. In fact, Caterpillar mainly occupy huge turnover as compared to Deere revenue. This makes difficult for John Deere to increase the demand for construction equipment (</a:t>
            </a:r>
            <a:r>
              <a:rPr lang="en-IN" sz="1200" kern="1200" dirty="0" err="1">
                <a:solidFill>
                  <a:schemeClr val="tx1"/>
                </a:solidFill>
                <a:effectLst/>
                <a:latin typeface="+mn-lt"/>
                <a:ea typeface="+mn-ea"/>
                <a:cs typeface="+mn-cs"/>
              </a:rPr>
              <a:t>Pasyniuk</a:t>
            </a:r>
            <a:r>
              <a:rPr lang="en-IN" sz="1200" kern="1200" dirty="0">
                <a:solidFill>
                  <a:schemeClr val="tx1"/>
                </a:solidFill>
                <a:effectLst/>
                <a:latin typeface="+mn-lt"/>
                <a:ea typeface="+mn-ea"/>
                <a:cs typeface="+mn-cs"/>
              </a:rPr>
              <a:t> and </a:t>
            </a:r>
            <a:r>
              <a:rPr lang="en-IN" sz="1200" kern="1200" dirty="0" err="1">
                <a:solidFill>
                  <a:schemeClr val="tx1"/>
                </a:solidFill>
                <a:effectLst/>
                <a:latin typeface="+mn-lt"/>
                <a:ea typeface="+mn-ea"/>
                <a:cs typeface="+mn-cs"/>
              </a:rPr>
              <a:t>Golimowski</a:t>
            </a:r>
            <a:r>
              <a:rPr lang="en-IN" sz="1200" kern="1200" dirty="0">
                <a:solidFill>
                  <a:schemeClr val="tx1"/>
                </a:solidFill>
                <a:effectLst/>
                <a:latin typeface="+mn-lt"/>
                <a:ea typeface="+mn-ea"/>
                <a:cs typeface="+mn-cs"/>
              </a:rPr>
              <a:t>, 2011). Thus, intense competition is the major threat for John Deere. During COVID 19, John Deere has suffered from huge financial loss around $80,000. During COVID 19, Farmers has protested against John Deere over Right to Repair Agreement. This makes difficult for John Deere to gain competitive advantage. </a:t>
            </a:r>
          </a:p>
          <a:p>
            <a:endParaRPr lang="en-IN" dirty="0"/>
          </a:p>
        </p:txBody>
      </p:sp>
      <p:sp>
        <p:nvSpPr>
          <p:cNvPr id="4" name="Slide Number Placeholder 3"/>
          <p:cNvSpPr>
            <a:spLocks noGrp="1"/>
          </p:cNvSpPr>
          <p:nvPr>
            <p:ph type="sldNum" sz="quarter" idx="10"/>
          </p:nvPr>
        </p:nvSpPr>
        <p:spPr/>
        <p:txBody>
          <a:bodyPr/>
          <a:lstStyle/>
          <a:p>
            <a:fld id="{62C52A5C-1AC4-4CB4-86EA-87A4F9B25712}" type="slidenum">
              <a:rPr lang="en-IN" smtClean="0"/>
              <a:t>5</a:t>
            </a:fld>
            <a:endParaRPr lang="en-IN"/>
          </a:p>
        </p:txBody>
      </p:sp>
    </p:spTree>
    <p:extLst>
      <p:ext uri="{BB962C8B-B14F-4D97-AF65-F5344CB8AC3E}">
        <p14:creationId xmlns:p14="http://schemas.microsoft.com/office/powerpoint/2010/main" val="38049396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This slide mainly demonstrates potential recommendations for John Deere. The company must evaluate competitor strategy to modify their pricing structure and access new digital technologies. John Deere should collaborate with other agricultural machinery companies to expand their product lines.  </a:t>
            </a:r>
          </a:p>
          <a:p>
            <a:endParaRPr lang="en-IN" dirty="0"/>
          </a:p>
        </p:txBody>
      </p:sp>
      <p:sp>
        <p:nvSpPr>
          <p:cNvPr id="4" name="Slide Number Placeholder 3"/>
          <p:cNvSpPr>
            <a:spLocks noGrp="1"/>
          </p:cNvSpPr>
          <p:nvPr>
            <p:ph type="sldNum" sz="quarter" idx="10"/>
          </p:nvPr>
        </p:nvSpPr>
        <p:spPr/>
        <p:txBody>
          <a:bodyPr/>
          <a:lstStyle/>
          <a:p>
            <a:fld id="{62C52A5C-1AC4-4CB4-86EA-87A4F9B25712}" type="slidenum">
              <a:rPr lang="en-IN" smtClean="0"/>
              <a:t>6</a:t>
            </a:fld>
            <a:endParaRPr lang="en-IN"/>
          </a:p>
        </p:txBody>
      </p:sp>
    </p:spTree>
    <p:extLst>
      <p:ext uri="{BB962C8B-B14F-4D97-AF65-F5344CB8AC3E}">
        <p14:creationId xmlns:p14="http://schemas.microsoft.com/office/powerpoint/2010/main" val="5013254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This presentation concluded that John Deere mainly focuses upon new smart farming technologies to increase customer satisfaction. It has focused upon different IOT solutions including artificial intelligence and remote sensing to gain crucial information about crop quality and track field location. </a:t>
            </a:r>
          </a:p>
          <a:p>
            <a:endParaRPr lang="en-IN" dirty="0"/>
          </a:p>
        </p:txBody>
      </p:sp>
      <p:sp>
        <p:nvSpPr>
          <p:cNvPr id="4" name="Slide Number Placeholder 3"/>
          <p:cNvSpPr>
            <a:spLocks noGrp="1"/>
          </p:cNvSpPr>
          <p:nvPr>
            <p:ph type="sldNum" sz="quarter" idx="10"/>
          </p:nvPr>
        </p:nvSpPr>
        <p:spPr/>
        <p:txBody>
          <a:bodyPr/>
          <a:lstStyle/>
          <a:p>
            <a:fld id="{62C52A5C-1AC4-4CB4-86EA-87A4F9B25712}" type="slidenum">
              <a:rPr lang="en-IN" smtClean="0"/>
              <a:t>7</a:t>
            </a:fld>
            <a:endParaRPr lang="en-IN"/>
          </a:p>
        </p:txBody>
      </p:sp>
    </p:spTree>
    <p:extLst>
      <p:ext uri="{BB962C8B-B14F-4D97-AF65-F5344CB8AC3E}">
        <p14:creationId xmlns:p14="http://schemas.microsoft.com/office/powerpoint/2010/main" val="8626131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448965" y="2003754"/>
            <a:ext cx="8229600" cy="2239673"/>
          </a:xfrm>
          <a:noFill/>
          <a:effectLst>
            <a:outerShdw blurRad="50800" dist="38100" dir="2700000" algn="tl" rotWithShape="0">
              <a:prstClr val="black">
                <a:alpha val="40000"/>
              </a:prstClr>
            </a:outerShdw>
          </a:effectLst>
        </p:spPr>
        <p:txBody>
          <a:bodyPr>
            <a:normAutofit/>
          </a:bodyPr>
          <a:lstStyle>
            <a:lvl1pPr algn="r">
              <a:defRPr sz="3600">
                <a:solidFill>
                  <a:schemeClr val="bg1"/>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457200" y="4650641"/>
            <a:ext cx="8229600" cy="872988"/>
          </a:xfrm>
        </p:spPr>
        <p:txBody>
          <a:bodyPr>
            <a:normAutofit/>
          </a:bodyPr>
          <a:lstStyle>
            <a:lvl1pPr marL="0" indent="0" algn="r">
              <a:buNone/>
              <a:defRPr sz="2800" b="0" i="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3FA060D-C7A8-4B74-BEE6-EDDD55C4D024}" type="datetimeFigureOut">
              <a:rPr lang="en-IN" smtClean="0"/>
              <a:t>26-07-2021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0C7BF12-BB28-459C-B65C-BC48CB1C5741}" type="slidenum">
              <a:rPr lang="en-IN" smtClean="0"/>
              <a:t>‹#›</a:t>
            </a:fld>
            <a:endParaRPr lang="en-IN"/>
          </a:p>
        </p:txBody>
      </p:sp>
    </p:spTree>
    <p:extLst>
      <p:ext uri="{BB962C8B-B14F-4D97-AF65-F5344CB8AC3E}">
        <p14:creationId xmlns:p14="http://schemas.microsoft.com/office/powerpoint/2010/main" val="3253875174"/>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74900"/>
            <a:ext cx="8246070" cy="1018032"/>
          </a:xfrm>
        </p:spPr>
        <p:txBody>
          <a:bodyPr>
            <a:normAutofit/>
          </a:bodyPr>
          <a:lstStyle>
            <a:lvl1pPr algn="r">
              <a:defRPr sz="3600" baseline="0">
                <a:solidFill>
                  <a:schemeClr val="bg1"/>
                </a:solidFill>
                <a:effectLst>
                  <a:outerShdw blurRad="50800" dist="38100" dir="2700000" algn="tl" rotWithShape="0">
                    <a:prstClr val="black">
                      <a:alpha val="40000"/>
                    </a:prstClr>
                  </a:outerShdw>
                </a:effectLst>
              </a:defRPr>
            </a:lvl1pPr>
          </a:lstStyle>
          <a:p>
            <a:r>
              <a:rPr lang="en-US"/>
              <a:t>Click to edit Master title style</a:t>
            </a:r>
            <a:endParaRPr lang="en-US" dirty="0"/>
          </a:p>
        </p:txBody>
      </p:sp>
      <p:sp>
        <p:nvSpPr>
          <p:cNvPr id="3" name="Content Placeholder 2"/>
          <p:cNvSpPr>
            <a:spLocks noGrp="1"/>
          </p:cNvSpPr>
          <p:nvPr>
            <p:ph idx="1"/>
          </p:nvPr>
        </p:nvSpPr>
        <p:spPr>
          <a:xfrm>
            <a:off x="448965" y="1596541"/>
            <a:ext cx="8246070" cy="4759808"/>
          </a:xfrm>
        </p:spPr>
        <p:txBody>
          <a:bodyPr/>
          <a:lstStyle>
            <a:lvl1pPr algn="l">
              <a:defRPr sz="2800">
                <a:solidFill>
                  <a:schemeClr val="tx1"/>
                </a:solidFill>
              </a:defRPr>
            </a:lvl1pPr>
            <a:lvl2pPr algn="l">
              <a:defRPr>
                <a:solidFill>
                  <a:schemeClr val="tx1"/>
                </a:solidFill>
              </a:defRPr>
            </a:lvl2pPr>
            <a:lvl3pPr algn="l">
              <a:defRPr>
                <a:solidFill>
                  <a:schemeClr val="tx1"/>
                </a:solidFill>
              </a:defRPr>
            </a:lvl3pPr>
            <a:lvl4pPr algn="l">
              <a:defRPr>
                <a:solidFill>
                  <a:schemeClr val="tx1"/>
                </a:solidFill>
              </a:defRPr>
            </a:lvl4pPr>
            <a:lvl5pPr algn="l">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FA060D-C7A8-4B74-BEE6-EDDD55C4D024}" type="datetimeFigureOut">
              <a:rPr lang="en-IN" smtClean="0"/>
              <a:t>26-07-2021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0C7BF12-BB28-459C-B65C-BC48CB1C5741}" type="slidenum">
              <a:rPr lang="en-IN" smtClean="0"/>
              <a:t>‹#›</a:t>
            </a:fld>
            <a:endParaRPr lang="en-IN"/>
          </a:p>
        </p:txBody>
      </p:sp>
    </p:spTree>
    <p:extLst>
      <p:ext uri="{BB962C8B-B14F-4D97-AF65-F5344CB8AC3E}">
        <p14:creationId xmlns:p14="http://schemas.microsoft.com/office/powerpoint/2010/main" val="166447136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296903" y="374901"/>
            <a:ext cx="6389896" cy="1018033"/>
          </a:xfrm>
        </p:spPr>
        <p:txBody>
          <a:bodyPr>
            <a:normAutofit/>
          </a:bodyPr>
          <a:lstStyle>
            <a:lvl1pPr algn="l">
              <a:defRPr sz="3600">
                <a:solidFill>
                  <a:schemeClr val="bg1"/>
                </a:solidFill>
                <a:effectLst>
                  <a:outerShdw blurRad="50800" dist="38100" dir="2700000" algn="tl" rotWithShape="0">
                    <a:prstClr val="black">
                      <a:alpha val="40000"/>
                    </a:prstClr>
                  </a:outerShdw>
                </a:effectLst>
              </a:defRPr>
            </a:lvl1pPr>
          </a:lstStyle>
          <a:p>
            <a:r>
              <a:rPr lang="en-US"/>
              <a:t>Click to edit Master title style</a:t>
            </a:r>
            <a:endParaRPr lang="en-US" dirty="0"/>
          </a:p>
        </p:txBody>
      </p:sp>
      <p:sp>
        <p:nvSpPr>
          <p:cNvPr id="3" name="Content Placeholder 2"/>
          <p:cNvSpPr>
            <a:spLocks noGrp="1"/>
          </p:cNvSpPr>
          <p:nvPr>
            <p:ph idx="1"/>
          </p:nvPr>
        </p:nvSpPr>
        <p:spPr>
          <a:xfrm>
            <a:off x="2296904" y="1469791"/>
            <a:ext cx="6389896" cy="4768224"/>
          </a:xfrm>
        </p:spPr>
        <p:txBody>
          <a:bodyPr/>
          <a:lstStyle>
            <a:lvl1pPr>
              <a:defRPr sz="2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FA060D-C7A8-4B74-BEE6-EDDD55C4D024}" type="datetimeFigureOut">
              <a:rPr lang="en-IN" smtClean="0"/>
              <a:t>26-07-2021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0C7BF12-BB28-459C-B65C-BC48CB1C5741}" type="slidenum">
              <a:rPr lang="en-IN" smtClean="0"/>
              <a:t>‹#›</a:t>
            </a:fld>
            <a:endParaRPr lang="en-IN"/>
          </a:p>
        </p:txBody>
      </p:sp>
    </p:spTree>
    <p:extLst>
      <p:ext uri="{BB962C8B-B14F-4D97-AF65-F5344CB8AC3E}">
        <p14:creationId xmlns:p14="http://schemas.microsoft.com/office/powerpoint/2010/main" val="162939139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1"/>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FA060D-C7A8-4B74-BEE6-EDDD55C4D024}" type="datetimeFigureOut">
              <a:rPr lang="en-IN" smtClean="0"/>
              <a:t>26-07-2021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0C7BF12-BB28-459C-B65C-BC48CB1C5741}" type="slidenum">
              <a:rPr lang="en-IN" smtClean="0"/>
              <a:t>‹#›</a:t>
            </a:fld>
            <a:endParaRPr lang="en-IN"/>
          </a:p>
        </p:txBody>
      </p:sp>
    </p:spTree>
    <p:extLst>
      <p:ext uri="{BB962C8B-B14F-4D97-AF65-F5344CB8AC3E}">
        <p14:creationId xmlns:p14="http://schemas.microsoft.com/office/powerpoint/2010/main" val="386344157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3FA060D-C7A8-4B74-BEE6-EDDD55C4D024}" type="datetimeFigureOut">
              <a:rPr lang="en-IN" smtClean="0"/>
              <a:t>26-07-2021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0C7BF12-BB28-459C-B65C-BC48CB1C5741}" type="slidenum">
              <a:rPr lang="en-IN" smtClean="0"/>
              <a:t>‹#›</a:t>
            </a:fld>
            <a:endParaRPr lang="en-IN"/>
          </a:p>
        </p:txBody>
      </p:sp>
    </p:spTree>
    <p:extLst>
      <p:ext uri="{BB962C8B-B14F-4D97-AF65-F5344CB8AC3E}">
        <p14:creationId xmlns:p14="http://schemas.microsoft.com/office/powerpoint/2010/main" val="355679183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904" y="369984"/>
            <a:ext cx="8076896" cy="1018033"/>
          </a:xfrm>
        </p:spPr>
        <p:txBody>
          <a:bodyPr>
            <a:normAutofit/>
          </a:bodyPr>
          <a:lstStyle>
            <a:lvl1pPr algn="r">
              <a:defRPr sz="3600" baseline="0">
                <a:solidFill>
                  <a:schemeClr val="bg1"/>
                </a:solidFill>
                <a:effectLst>
                  <a:outerShdw blurRad="50800" dist="38100" dir="2700000" algn="tl" rotWithShape="0">
                    <a:prstClr val="black">
                      <a:alpha val="40000"/>
                    </a:prstClr>
                  </a:outerShdw>
                </a:effectLst>
              </a:defRPr>
            </a:lvl1pPr>
          </a:lstStyle>
          <a:p>
            <a:r>
              <a:rPr lang="en-US"/>
              <a:t>Click to edit Master title style</a:t>
            </a:r>
            <a:endParaRPr lang="en-US" dirty="0"/>
          </a:p>
        </p:txBody>
      </p:sp>
      <p:sp>
        <p:nvSpPr>
          <p:cNvPr id="3" name="Text Placeholder 2"/>
          <p:cNvSpPr>
            <a:spLocks noGrp="1"/>
          </p:cNvSpPr>
          <p:nvPr>
            <p:ph type="body" idx="1"/>
          </p:nvPr>
        </p:nvSpPr>
        <p:spPr>
          <a:xfrm>
            <a:off x="536879" y="2207360"/>
            <a:ext cx="4040188" cy="639763"/>
          </a:xfrm>
        </p:spPr>
        <p:txBody>
          <a:bodyPr anchor="b"/>
          <a:lstStyle>
            <a:lvl1pPr marL="0" indent="0" algn="ctr">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6879" y="2837223"/>
            <a:ext cx="4040188" cy="3035059"/>
          </a:xfrm>
        </p:spPr>
        <p:txBody>
          <a:bodyPr/>
          <a:lstStyle>
            <a:lvl1pPr algn="ctr">
              <a:defRPr sz="2400">
                <a:solidFill>
                  <a:schemeClr val="tx1"/>
                </a:solidFill>
              </a:defRPr>
            </a:lvl1pPr>
            <a:lvl2pPr algn="ctr">
              <a:defRPr sz="2000">
                <a:solidFill>
                  <a:schemeClr val="tx1"/>
                </a:solidFill>
              </a:defRPr>
            </a:lvl2pPr>
            <a:lvl3pPr algn="ctr">
              <a:defRPr sz="1800">
                <a:solidFill>
                  <a:schemeClr val="tx1"/>
                </a:solidFill>
              </a:defRPr>
            </a:lvl3pPr>
            <a:lvl4pPr algn="ctr">
              <a:defRPr sz="1600">
                <a:solidFill>
                  <a:schemeClr val="tx1"/>
                </a:solidFill>
              </a:defRPr>
            </a:lvl4pPr>
            <a:lvl5pPr algn="ct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572001" y="2207360"/>
            <a:ext cx="4041775" cy="639763"/>
          </a:xfrm>
        </p:spPr>
        <p:txBody>
          <a:bodyPr anchor="b"/>
          <a:lstStyle>
            <a:lvl1pPr marL="0" indent="0" algn="ctr">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572001" y="2837223"/>
            <a:ext cx="4041775" cy="3035059"/>
          </a:xfrm>
        </p:spPr>
        <p:txBody>
          <a:bodyPr/>
          <a:lstStyle>
            <a:lvl1pPr algn="ctr">
              <a:defRPr sz="2400">
                <a:solidFill>
                  <a:schemeClr val="tx1"/>
                </a:solidFill>
              </a:defRPr>
            </a:lvl1pPr>
            <a:lvl2pPr algn="ctr">
              <a:defRPr sz="2000">
                <a:solidFill>
                  <a:schemeClr val="tx1"/>
                </a:solidFill>
              </a:defRPr>
            </a:lvl2pPr>
            <a:lvl3pPr algn="ctr">
              <a:defRPr sz="1800">
                <a:solidFill>
                  <a:schemeClr val="tx1"/>
                </a:solidFill>
              </a:defRPr>
            </a:lvl3pPr>
            <a:lvl4pPr algn="ctr">
              <a:defRPr sz="1600">
                <a:solidFill>
                  <a:schemeClr val="tx1"/>
                </a:solidFill>
              </a:defRPr>
            </a:lvl4pPr>
            <a:lvl5pPr algn="ct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3FA060D-C7A8-4B74-BEE6-EDDD55C4D024}" type="datetimeFigureOut">
              <a:rPr lang="en-IN" smtClean="0"/>
              <a:t>26-07-2021</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80C7BF12-BB28-459C-B65C-BC48CB1C5741}" type="slidenum">
              <a:rPr lang="en-IN" smtClean="0"/>
              <a:t>‹#›</a:t>
            </a:fld>
            <a:endParaRPr lang="en-IN"/>
          </a:p>
        </p:txBody>
      </p:sp>
    </p:spTree>
    <p:extLst>
      <p:ext uri="{BB962C8B-B14F-4D97-AF65-F5344CB8AC3E}">
        <p14:creationId xmlns:p14="http://schemas.microsoft.com/office/powerpoint/2010/main" val="412291198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3FA060D-C7A8-4B74-BEE6-EDDD55C4D024}" type="datetimeFigureOut">
              <a:rPr lang="en-IN" smtClean="0"/>
              <a:t>26-07-2021</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80C7BF12-BB28-459C-B65C-BC48CB1C5741}" type="slidenum">
              <a:rPr lang="en-IN" smtClean="0"/>
              <a:t>‹#›</a:t>
            </a:fld>
            <a:endParaRPr lang="en-IN"/>
          </a:p>
        </p:txBody>
      </p:sp>
    </p:spTree>
    <p:extLst>
      <p:ext uri="{BB962C8B-B14F-4D97-AF65-F5344CB8AC3E}">
        <p14:creationId xmlns:p14="http://schemas.microsoft.com/office/powerpoint/2010/main" val="302977311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3FA060D-C7A8-4B74-BEE6-EDDD55C4D024}" type="datetimeFigureOut">
              <a:rPr lang="en-IN" smtClean="0"/>
              <a:t>26-07-2021</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80C7BF12-BB28-459C-B65C-BC48CB1C5741}" type="slidenum">
              <a:rPr lang="en-IN" smtClean="0"/>
              <a:t>‹#›</a:t>
            </a:fld>
            <a:endParaRPr lang="en-IN"/>
          </a:p>
        </p:txBody>
      </p:sp>
    </p:spTree>
    <p:extLst>
      <p:ext uri="{BB962C8B-B14F-4D97-AF65-F5344CB8AC3E}">
        <p14:creationId xmlns:p14="http://schemas.microsoft.com/office/powerpoint/2010/main" val="425186407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49"/>
            <a:ext cx="3008313" cy="1162051"/>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2"/>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2"/>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3FA060D-C7A8-4B74-BEE6-EDDD55C4D024}" type="datetimeFigureOut">
              <a:rPr lang="en-IN" smtClean="0"/>
              <a:t>26-07-2021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0C7BF12-BB28-459C-B65C-BC48CB1C5741}" type="slidenum">
              <a:rPr lang="en-IN" smtClean="0"/>
              <a:t>‹#›</a:t>
            </a:fld>
            <a:endParaRPr lang="en-IN"/>
          </a:p>
        </p:txBody>
      </p:sp>
    </p:spTree>
    <p:extLst>
      <p:ext uri="{BB962C8B-B14F-4D97-AF65-F5344CB8AC3E}">
        <p14:creationId xmlns:p14="http://schemas.microsoft.com/office/powerpoint/2010/main" val="317445264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9"/>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792288" y="5367338"/>
            <a:ext cx="5486400" cy="8048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3FA060D-C7A8-4B74-BEE6-EDDD55C4D024}" type="datetimeFigureOut">
              <a:rPr lang="en-IN" smtClean="0"/>
              <a:t>26-07-2021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0C7BF12-BB28-459C-B65C-BC48CB1C5741}" type="slidenum">
              <a:rPr lang="en-IN" smtClean="0"/>
              <a:t>‹#›</a:t>
            </a:fld>
            <a:endParaRPr lang="en-IN"/>
          </a:p>
        </p:txBody>
      </p:sp>
    </p:spTree>
    <p:extLst>
      <p:ext uri="{BB962C8B-B14F-4D97-AF65-F5344CB8AC3E}">
        <p14:creationId xmlns:p14="http://schemas.microsoft.com/office/powerpoint/2010/main" val="47760784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FA060D-C7A8-4B74-BEE6-EDDD55C4D024}" type="datetimeFigureOut">
              <a:rPr lang="en-IN" smtClean="0"/>
              <a:t>26-07-2021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0C7BF12-BB28-459C-B65C-BC48CB1C5741}" type="slidenum">
              <a:rPr lang="en-IN" smtClean="0"/>
              <a:t>‹#›</a:t>
            </a:fld>
            <a:endParaRPr lang="en-IN"/>
          </a:p>
        </p:txBody>
      </p:sp>
    </p:spTree>
    <p:extLst>
      <p:ext uri="{BB962C8B-B14F-4D97-AF65-F5344CB8AC3E}">
        <p14:creationId xmlns:p14="http://schemas.microsoft.com/office/powerpoint/2010/main" val="342866572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9"/>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FA060D-C7A8-4B74-BEE6-EDDD55C4D024}" type="datetimeFigureOut">
              <a:rPr lang="en-IN" smtClean="0"/>
              <a:t>26-07-2021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0C7BF12-BB28-459C-B65C-BC48CB1C5741}" type="slidenum">
              <a:rPr lang="en-IN" smtClean="0"/>
              <a:t>‹#›</a:t>
            </a:fld>
            <a:endParaRPr lang="en-IN"/>
          </a:p>
        </p:txBody>
      </p:sp>
      <p:pic>
        <p:nvPicPr>
          <p:cNvPr id="7" name="Picture 6" descr="E:\websites\free-power-point-templates\2012\logos.png">
            <a:extLst>
              <a:ext uri="{FF2B5EF4-FFF2-40B4-BE49-F238E27FC236}">
                <a16:creationId xmlns:a16="http://schemas.microsoft.com/office/drawing/2014/main" id="{08B89D22-1D6E-450B-881F-4D2A4C527F7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808475" y="3101618"/>
            <a:ext cx="1463784" cy="702615"/>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9"/>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1"/>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1"/>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3FA060D-C7A8-4B74-BEE6-EDDD55C4D024}" type="datetimeFigureOut">
              <a:rPr lang="en-IN" smtClean="0"/>
              <a:t>26-07-2021</a:t>
            </a:fld>
            <a:endParaRPr lang="en-IN"/>
          </a:p>
        </p:txBody>
      </p:sp>
      <p:sp>
        <p:nvSpPr>
          <p:cNvPr id="5" name="Footer Placeholder 4"/>
          <p:cNvSpPr>
            <a:spLocks noGrp="1"/>
          </p:cNvSpPr>
          <p:nvPr>
            <p:ph type="ftr" sz="quarter" idx="3"/>
          </p:nvPr>
        </p:nvSpPr>
        <p:spPr>
          <a:xfrm>
            <a:off x="3124200" y="6356351"/>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6553200" y="6356351"/>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C7BF12-BB28-459C-B65C-BC48CB1C5741}" type="slidenum">
              <a:rPr lang="en-IN" smtClean="0"/>
              <a:t>‹#›</a:t>
            </a:fld>
            <a:endParaRPr lang="en-IN"/>
          </a:p>
        </p:txBody>
      </p:sp>
      <p:sp>
        <p:nvSpPr>
          <p:cNvPr id="7" name="TextBox 6">
            <a:extLst>
              <a:ext uri="{FF2B5EF4-FFF2-40B4-BE49-F238E27FC236}">
                <a16:creationId xmlns:a16="http://schemas.microsoft.com/office/drawing/2014/main" id="{11E867DF-3DCA-4725-94F0-F2B6BD747A82}"/>
              </a:ext>
            </a:extLst>
          </p:cNvPr>
          <p:cNvSpPr txBox="1"/>
          <p:nvPr/>
        </p:nvSpPr>
        <p:spPr>
          <a:xfrm>
            <a:off x="-9150" y="6951663"/>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788024" y="2003754"/>
            <a:ext cx="4355975" cy="4665606"/>
          </a:xfrm>
        </p:spPr>
        <p:txBody>
          <a:bodyPr>
            <a:normAutofit/>
          </a:bodyPr>
          <a:lstStyle/>
          <a:p>
            <a:pPr algn="ctr"/>
            <a:r>
              <a:rPr lang="en-US" sz="4000" b="1" dirty="0">
                <a:latin typeface="Times New Roman" pitchFamily="18" charset="0"/>
                <a:cs typeface="Times New Roman" pitchFamily="18" charset="0"/>
              </a:rPr>
              <a:t>Knowledge and Information Management Skills for the Workplace</a:t>
            </a:r>
            <a:endParaRPr lang="en-IN" sz="4000" dirty="0">
              <a:latin typeface="Times New Roman" pitchFamily="18" charset="0"/>
              <a:cs typeface="Times New Roman" pitchFamily="18" charset="0"/>
            </a:endParaRPr>
          </a:p>
        </p:txBody>
      </p:sp>
    </p:spTree>
    <p:extLst>
      <p:ext uri="{BB962C8B-B14F-4D97-AF65-F5344CB8AC3E}">
        <p14:creationId xmlns:p14="http://schemas.microsoft.com/office/powerpoint/2010/main" val="501400154"/>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effectLst/>
                <a:latin typeface="Times New Roman" pitchFamily="18" charset="0"/>
                <a:cs typeface="Times New Roman" pitchFamily="18" charset="0"/>
              </a:rPr>
              <a:t>Cover Page </a:t>
            </a:r>
            <a:br>
              <a:rPr lang="en-IN" dirty="0">
                <a:effectLst/>
                <a:latin typeface="Times New Roman" pitchFamily="18" charset="0"/>
                <a:cs typeface="Times New Roman" pitchFamily="18" charset="0"/>
              </a:rPr>
            </a:br>
            <a:endParaRPr lang="en-IN" dirty="0">
              <a:latin typeface="Times New Roman" pitchFamily="18" charset="0"/>
              <a:cs typeface="Times New Roman" pitchFamily="18" charset="0"/>
            </a:endParaRPr>
          </a:p>
        </p:txBody>
      </p:sp>
      <p:sp>
        <p:nvSpPr>
          <p:cNvPr id="3" name="Content Placeholder 2"/>
          <p:cNvSpPr>
            <a:spLocks noGrp="1"/>
          </p:cNvSpPr>
          <p:nvPr>
            <p:ph idx="1"/>
          </p:nvPr>
        </p:nvSpPr>
        <p:spPr>
          <a:xfrm>
            <a:off x="457200" y="1844824"/>
            <a:ext cx="8515523" cy="5261459"/>
          </a:xfrm>
        </p:spPr>
        <p:txBody>
          <a:bodyPr>
            <a:normAutofit/>
          </a:bodyPr>
          <a:lstStyle/>
          <a:p>
            <a:pPr algn="just">
              <a:lnSpc>
                <a:spcPct val="150000"/>
              </a:lnSpc>
              <a:spcBef>
                <a:spcPts val="0"/>
              </a:spcBef>
            </a:pPr>
            <a:r>
              <a:rPr lang="en-US" sz="2000" dirty="0">
                <a:latin typeface="Times New Roman" pitchFamily="18" charset="0"/>
                <a:cs typeface="Times New Roman" pitchFamily="18" charset="0"/>
              </a:rPr>
              <a:t>Student Name: </a:t>
            </a:r>
            <a:r>
              <a:rPr lang="en-US" sz="2000" dirty="0" err="1">
                <a:latin typeface="Times New Roman" pitchFamily="18" charset="0"/>
                <a:cs typeface="Times New Roman" pitchFamily="18" charset="0"/>
              </a:rPr>
              <a:t>Ionut</a:t>
            </a:r>
            <a:r>
              <a:rPr lang="en-US" sz="2000" dirty="0">
                <a:latin typeface="Times New Roman" pitchFamily="18" charset="0"/>
                <a:cs typeface="Times New Roman" pitchFamily="18" charset="0"/>
              </a:rPr>
              <a:t> Marius </a:t>
            </a:r>
            <a:r>
              <a:rPr lang="en-US" sz="2000">
                <a:latin typeface="Times New Roman" pitchFamily="18" charset="0"/>
                <a:cs typeface="Times New Roman" pitchFamily="18" charset="0"/>
              </a:rPr>
              <a:t>Dobrescu</a:t>
            </a:r>
            <a:endParaRPr lang="en-US" sz="2000" dirty="0">
              <a:latin typeface="Times New Roman" pitchFamily="18" charset="0"/>
              <a:cs typeface="Times New Roman" pitchFamily="18" charset="0"/>
            </a:endParaRPr>
          </a:p>
          <a:p>
            <a:pPr algn="just">
              <a:lnSpc>
                <a:spcPct val="150000"/>
              </a:lnSpc>
              <a:spcBef>
                <a:spcPts val="0"/>
              </a:spcBef>
            </a:pPr>
            <a:r>
              <a:rPr lang="en-US" sz="2000" dirty="0">
                <a:latin typeface="Times New Roman" pitchFamily="18" charset="0"/>
                <a:cs typeface="Times New Roman" pitchFamily="18" charset="0"/>
              </a:rPr>
              <a:t>Student Number:1906349</a:t>
            </a:r>
          </a:p>
          <a:p>
            <a:pPr algn="just">
              <a:lnSpc>
                <a:spcPct val="150000"/>
              </a:lnSpc>
              <a:spcBef>
                <a:spcPts val="0"/>
              </a:spcBef>
            </a:pPr>
            <a:r>
              <a:rPr lang="en-US" sz="2000" dirty="0">
                <a:latin typeface="Times New Roman" pitchFamily="18" charset="0"/>
                <a:cs typeface="Times New Roman" pitchFamily="18" charset="0"/>
              </a:rPr>
              <a:t>Lecturer Name: </a:t>
            </a:r>
            <a:r>
              <a:rPr lang="en-US" sz="2000" dirty="0" err="1">
                <a:latin typeface="Times New Roman" pitchFamily="18" charset="0"/>
                <a:cs typeface="Times New Roman" pitchFamily="18" charset="0"/>
              </a:rPr>
              <a:t>Seyed</a:t>
            </a:r>
            <a:r>
              <a:rPr lang="en-US" sz="2000" dirty="0">
                <a:latin typeface="Times New Roman" pitchFamily="18" charset="0"/>
                <a:cs typeface="Times New Roman" pitchFamily="18" charset="0"/>
              </a:rPr>
              <a:t> </a:t>
            </a:r>
            <a:r>
              <a:rPr lang="en-US" sz="2000" dirty="0" err="1">
                <a:latin typeface="Times New Roman" pitchFamily="18" charset="0"/>
                <a:cs typeface="Times New Roman" pitchFamily="18" charset="0"/>
              </a:rPr>
              <a:t>Nasirpourosgoei</a:t>
            </a:r>
            <a:endParaRPr lang="en-US" sz="2000" dirty="0">
              <a:latin typeface="Times New Roman" pitchFamily="18" charset="0"/>
              <a:cs typeface="Times New Roman" pitchFamily="18" charset="0"/>
            </a:endParaRPr>
          </a:p>
          <a:p>
            <a:pPr algn="just">
              <a:lnSpc>
                <a:spcPct val="150000"/>
              </a:lnSpc>
              <a:spcBef>
                <a:spcPts val="0"/>
              </a:spcBef>
            </a:pPr>
            <a:r>
              <a:rPr lang="en-US" sz="2000" dirty="0">
                <a:latin typeface="Times New Roman" pitchFamily="18" charset="0"/>
                <a:cs typeface="Times New Roman" pitchFamily="18" charset="0"/>
              </a:rPr>
              <a:t>Is video on the Stream: Yes</a:t>
            </a:r>
          </a:p>
          <a:p>
            <a:pPr algn="just">
              <a:lnSpc>
                <a:spcPct val="150000"/>
              </a:lnSpc>
              <a:spcBef>
                <a:spcPts val="0"/>
              </a:spcBef>
            </a:pPr>
            <a:r>
              <a:rPr lang="en-US" sz="2000" dirty="0">
                <a:latin typeface="Times New Roman" pitchFamily="18" charset="0"/>
                <a:cs typeface="Times New Roman" pitchFamily="18" charset="0"/>
              </a:rPr>
              <a:t>Module Name: Knowledge and information management skills for the workplace</a:t>
            </a:r>
          </a:p>
          <a:p>
            <a:pPr algn="just">
              <a:lnSpc>
                <a:spcPct val="150000"/>
              </a:lnSpc>
              <a:spcBef>
                <a:spcPts val="0"/>
              </a:spcBef>
            </a:pPr>
            <a:r>
              <a:rPr lang="en-US" sz="2000" dirty="0">
                <a:latin typeface="Times New Roman" pitchFamily="18" charset="0"/>
                <a:cs typeface="Times New Roman" pitchFamily="18" charset="0"/>
              </a:rPr>
              <a:t>Module Code:BMSW5106</a:t>
            </a:r>
          </a:p>
          <a:p>
            <a:pPr algn="just">
              <a:lnSpc>
                <a:spcPct val="150000"/>
              </a:lnSpc>
              <a:spcBef>
                <a:spcPts val="0"/>
              </a:spcBef>
            </a:pPr>
            <a:r>
              <a:rPr lang="en-US" sz="2000" dirty="0">
                <a:latin typeface="Times New Roman" pitchFamily="18" charset="0"/>
                <a:cs typeface="Times New Roman" pitchFamily="18" charset="0"/>
              </a:rPr>
              <a:t>Is video shared with your lecturer: Yes</a:t>
            </a:r>
          </a:p>
          <a:p>
            <a:pPr algn="just">
              <a:lnSpc>
                <a:spcPct val="150000"/>
              </a:lnSpc>
              <a:spcBef>
                <a:spcPts val="0"/>
              </a:spcBef>
            </a:pPr>
            <a:r>
              <a:rPr lang="en-US" sz="2000" dirty="0">
                <a:latin typeface="Times New Roman" pitchFamily="18" charset="0"/>
                <a:cs typeface="Times New Roman" pitchFamily="18" charset="0"/>
              </a:rPr>
              <a:t>The URL: ( https://web.microsoftstream.com/video/4083931e-1f97-41b8-9c2d-b2a4eca586b1?list=studio )</a:t>
            </a:r>
            <a:endParaRPr lang="en-IN" sz="2000" dirty="0">
              <a:latin typeface="Times New Roman" pitchFamily="18" charset="0"/>
              <a:cs typeface="Times New Roman" pitchFamily="18" charset="0"/>
            </a:endParaRPr>
          </a:p>
        </p:txBody>
      </p:sp>
    </p:spTree>
    <p:extLst>
      <p:ext uri="{BB962C8B-B14F-4D97-AF65-F5344CB8AC3E}">
        <p14:creationId xmlns:p14="http://schemas.microsoft.com/office/powerpoint/2010/main" val="14854879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down)">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wipe(down)">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wipe(down)">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wipe(down)">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wipe(down)">
                                      <p:cBhvr>
                                        <p:cTn id="4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effectLst/>
                <a:latin typeface="Times New Roman" pitchFamily="18" charset="0"/>
                <a:cs typeface="Times New Roman" pitchFamily="18" charset="0"/>
              </a:rPr>
              <a:t>Introduction </a:t>
            </a:r>
            <a:br>
              <a:rPr lang="en-IN" dirty="0">
                <a:effectLst/>
                <a:latin typeface="Times New Roman" pitchFamily="18" charset="0"/>
                <a:cs typeface="Times New Roman" pitchFamily="18" charset="0"/>
              </a:rPr>
            </a:br>
            <a:endParaRPr lang="en-IN" dirty="0">
              <a:latin typeface="Times New Roman" pitchFamily="18" charset="0"/>
              <a:cs typeface="Times New Roman" pitchFamily="18" charset="0"/>
            </a:endParaRPr>
          </a:p>
        </p:txBody>
      </p:sp>
      <p:sp>
        <p:nvSpPr>
          <p:cNvPr id="3" name="Content Placeholder 2"/>
          <p:cNvSpPr>
            <a:spLocks noGrp="1"/>
          </p:cNvSpPr>
          <p:nvPr>
            <p:ph idx="1"/>
          </p:nvPr>
        </p:nvSpPr>
        <p:spPr>
          <a:xfrm>
            <a:off x="448965" y="1596541"/>
            <a:ext cx="8246070" cy="2480531"/>
          </a:xfrm>
        </p:spPr>
        <p:txBody>
          <a:bodyPr>
            <a:normAutofit fontScale="92500"/>
          </a:bodyPr>
          <a:lstStyle/>
          <a:p>
            <a:pPr lvl="0" algn="just">
              <a:lnSpc>
                <a:spcPct val="150000"/>
              </a:lnSpc>
              <a:spcBef>
                <a:spcPts val="0"/>
              </a:spcBef>
            </a:pPr>
            <a:r>
              <a:rPr lang="en-IN" dirty="0">
                <a:latin typeface="Times New Roman" pitchFamily="18" charset="0"/>
                <a:cs typeface="Times New Roman" pitchFamily="18" charset="0"/>
              </a:rPr>
              <a:t>This presentation mainly centred on John Deere which is the manufacturer of agricultural equipment. </a:t>
            </a:r>
          </a:p>
          <a:p>
            <a:pPr lvl="0" algn="just">
              <a:lnSpc>
                <a:spcPct val="150000"/>
              </a:lnSpc>
              <a:spcBef>
                <a:spcPts val="0"/>
              </a:spcBef>
            </a:pPr>
            <a:r>
              <a:rPr lang="en-IN" dirty="0">
                <a:latin typeface="Times New Roman" pitchFamily="18" charset="0"/>
                <a:cs typeface="Times New Roman" pitchFamily="18" charset="0"/>
              </a:rPr>
              <a:t>It mainly illustrates the limitations and findings within case study. </a:t>
            </a:r>
          </a:p>
          <a:p>
            <a:pPr algn="just">
              <a:lnSpc>
                <a:spcPct val="150000"/>
              </a:lnSpc>
              <a:spcBef>
                <a:spcPts val="0"/>
              </a:spcBef>
            </a:pPr>
            <a:endParaRPr lang="en-IN" dirty="0">
              <a:latin typeface="Times New Roman" pitchFamily="18" charset="0"/>
              <a:cs typeface="Times New Roman" pitchFamily="18" charset="0"/>
            </a:endParaRPr>
          </a:p>
        </p:txBody>
      </p:sp>
      <p:pic>
        <p:nvPicPr>
          <p:cNvPr id="1026" name="Picture 2" descr="John Deere - Wikipedia"/>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59832" y="3717032"/>
            <a:ext cx="3600400" cy="24092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524919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par>
                                <p:cTn id="13" presetID="22" presetClass="entr" presetSubtype="4"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wipe(down)">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6" presetClass="entr" presetSubtype="16" fill="hold" nodeType="clickEffect">
                                  <p:stCondLst>
                                    <p:cond delay="0"/>
                                  </p:stCondLst>
                                  <p:childTnLst>
                                    <p:set>
                                      <p:cBhvr>
                                        <p:cTn id="19" dur="1" fill="hold">
                                          <p:stCondLst>
                                            <p:cond delay="0"/>
                                          </p:stCondLst>
                                        </p:cTn>
                                        <p:tgtEl>
                                          <p:spTgt spid="1026"/>
                                        </p:tgtEl>
                                        <p:attrNameLst>
                                          <p:attrName>style.visibility</p:attrName>
                                        </p:attrNameLst>
                                      </p:cBhvr>
                                      <p:to>
                                        <p:strVal val="visible"/>
                                      </p:to>
                                    </p:set>
                                    <p:animEffect transition="in" filter="circle(in)">
                                      <p:cBhvr>
                                        <p:cTn id="20"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effectLst/>
                <a:latin typeface="Times New Roman" pitchFamily="18" charset="0"/>
                <a:cs typeface="Times New Roman" pitchFamily="18" charset="0"/>
              </a:rPr>
              <a:t>Findings </a:t>
            </a:r>
            <a:br>
              <a:rPr lang="en-IN" dirty="0">
                <a:effectLst/>
                <a:latin typeface="Times New Roman" pitchFamily="18" charset="0"/>
                <a:cs typeface="Times New Roman" pitchFamily="18" charset="0"/>
              </a:rPr>
            </a:br>
            <a:endParaRPr lang="en-IN" dirty="0">
              <a:latin typeface="Times New Roman" pitchFamily="18" charset="0"/>
              <a:cs typeface="Times New Roman" pitchFamily="18" charset="0"/>
            </a:endParaRPr>
          </a:p>
        </p:txBody>
      </p:sp>
      <p:sp>
        <p:nvSpPr>
          <p:cNvPr id="3" name="Content Placeholder 2"/>
          <p:cNvSpPr>
            <a:spLocks noGrp="1"/>
          </p:cNvSpPr>
          <p:nvPr>
            <p:ph idx="1"/>
          </p:nvPr>
        </p:nvSpPr>
        <p:spPr>
          <a:xfrm>
            <a:off x="494258" y="4437110"/>
            <a:ext cx="8155483" cy="2160241"/>
          </a:xfrm>
        </p:spPr>
        <p:txBody>
          <a:bodyPr>
            <a:normAutofit fontScale="92500" lnSpcReduction="20000"/>
          </a:bodyPr>
          <a:lstStyle/>
          <a:p>
            <a:pPr lvl="0" algn="just">
              <a:lnSpc>
                <a:spcPct val="150000"/>
              </a:lnSpc>
              <a:spcBef>
                <a:spcPts val="0"/>
              </a:spcBef>
            </a:pPr>
            <a:r>
              <a:rPr lang="en-IN" dirty="0">
                <a:latin typeface="Times New Roman" pitchFamily="18" charset="0"/>
                <a:cs typeface="Times New Roman" pitchFamily="18" charset="0"/>
              </a:rPr>
              <a:t>John Deere is constantly focusing upon smart agricultural solutions.</a:t>
            </a:r>
          </a:p>
          <a:p>
            <a:pPr lvl="0" algn="just">
              <a:lnSpc>
                <a:spcPct val="150000"/>
              </a:lnSpc>
              <a:spcBef>
                <a:spcPts val="0"/>
              </a:spcBef>
            </a:pPr>
            <a:r>
              <a:rPr lang="en-IN" dirty="0">
                <a:latin typeface="Times New Roman" pitchFamily="18" charset="0"/>
                <a:cs typeface="Times New Roman" pitchFamily="18" charset="0"/>
              </a:rPr>
              <a:t>The findings indicate that John Deere has maintained strong financial position. </a:t>
            </a:r>
          </a:p>
        </p:txBody>
      </p:sp>
      <p:pic>
        <p:nvPicPr>
          <p:cNvPr id="2050" name="Picture 2" descr="Buy John Deere Tractors: A Power on the Land Since 1918 Book Online at Low  Prices in India | John Deere Tractors: A Power on the Land Since 1918  Reviews &amp;amp; Ratings - Amazon.i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39752" y="1556792"/>
            <a:ext cx="5112568" cy="273630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250376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par>
                                <p:cTn id="13" presetID="22" presetClass="entr" presetSubtype="4"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wipe(down)">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nodeType="clickEffect">
                                  <p:stCondLst>
                                    <p:cond delay="0"/>
                                  </p:stCondLst>
                                  <p:childTnLst>
                                    <p:set>
                                      <p:cBhvr>
                                        <p:cTn id="19" dur="1" fill="hold">
                                          <p:stCondLst>
                                            <p:cond delay="0"/>
                                          </p:stCondLst>
                                        </p:cTn>
                                        <p:tgtEl>
                                          <p:spTgt spid="2050"/>
                                        </p:tgtEl>
                                        <p:attrNameLst>
                                          <p:attrName>style.visibility</p:attrName>
                                        </p:attrNameLst>
                                      </p:cBhvr>
                                      <p:to>
                                        <p:strVal val="visible"/>
                                      </p:to>
                                    </p:set>
                                    <p:animEffect transition="in" filter="wipe(down)">
                                      <p:cBhvr>
                                        <p:cTn id="20"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effectLst/>
                <a:latin typeface="Times New Roman" pitchFamily="18" charset="0"/>
                <a:cs typeface="Times New Roman" pitchFamily="18" charset="0"/>
              </a:rPr>
              <a:t>Limitations</a:t>
            </a:r>
            <a:r>
              <a:rPr lang="en-IN" b="1" dirty="0">
                <a:effectLst/>
              </a:rPr>
              <a:t> </a:t>
            </a:r>
            <a:br>
              <a:rPr lang="en-IN" dirty="0">
                <a:effectLst/>
              </a:rPr>
            </a:br>
            <a:endParaRPr lang="en-IN" dirty="0"/>
          </a:p>
        </p:txBody>
      </p:sp>
      <p:sp>
        <p:nvSpPr>
          <p:cNvPr id="3" name="Content Placeholder 2"/>
          <p:cNvSpPr>
            <a:spLocks noGrp="1"/>
          </p:cNvSpPr>
          <p:nvPr>
            <p:ph idx="1"/>
          </p:nvPr>
        </p:nvSpPr>
        <p:spPr>
          <a:xfrm>
            <a:off x="448965" y="1596541"/>
            <a:ext cx="8246070" cy="2624547"/>
          </a:xfrm>
        </p:spPr>
        <p:txBody>
          <a:bodyPr>
            <a:normAutofit lnSpcReduction="10000"/>
          </a:bodyPr>
          <a:lstStyle/>
          <a:p>
            <a:pPr lvl="0" algn="just">
              <a:lnSpc>
                <a:spcPct val="150000"/>
              </a:lnSpc>
              <a:spcBef>
                <a:spcPts val="0"/>
              </a:spcBef>
            </a:pPr>
            <a:r>
              <a:rPr lang="en-IN" dirty="0">
                <a:latin typeface="Times New Roman" pitchFamily="18" charset="0"/>
                <a:cs typeface="Times New Roman" pitchFamily="18" charset="0"/>
              </a:rPr>
              <a:t>Intense competition has negative implications upon John Deere</a:t>
            </a:r>
          </a:p>
          <a:p>
            <a:pPr lvl="0" algn="just">
              <a:lnSpc>
                <a:spcPct val="150000"/>
              </a:lnSpc>
              <a:spcBef>
                <a:spcPts val="0"/>
              </a:spcBef>
            </a:pPr>
            <a:r>
              <a:rPr lang="en-IN" dirty="0">
                <a:latin typeface="Times New Roman" pitchFamily="18" charset="0"/>
                <a:cs typeface="Times New Roman" pitchFamily="18" charset="0"/>
              </a:rPr>
              <a:t>During COVID 19, John Deere has faced several financial and legal obligations. </a:t>
            </a:r>
          </a:p>
          <a:p>
            <a:endParaRPr lang="en-IN" dirty="0"/>
          </a:p>
        </p:txBody>
      </p:sp>
      <p:pic>
        <p:nvPicPr>
          <p:cNvPr id="3074" name="Picture 2" descr="COVID-19 impact on tractor industry: Opinion: Farm equipment industry COVID-19  outbreak exit plan, Auto News, ET Aut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63688" y="4069375"/>
            <a:ext cx="4176464" cy="234478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730667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par>
                                <p:cTn id="13" presetID="22" presetClass="entr" presetSubtype="4"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wipe(down)">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nodeType="clickEffect">
                                  <p:stCondLst>
                                    <p:cond delay="0"/>
                                  </p:stCondLst>
                                  <p:childTnLst>
                                    <p:set>
                                      <p:cBhvr>
                                        <p:cTn id="19" dur="1" fill="hold">
                                          <p:stCondLst>
                                            <p:cond delay="0"/>
                                          </p:stCondLst>
                                        </p:cTn>
                                        <p:tgtEl>
                                          <p:spTgt spid="3074"/>
                                        </p:tgtEl>
                                        <p:attrNameLst>
                                          <p:attrName>style.visibility</p:attrName>
                                        </p:attrNameLst>
                                      </p:cBhvr>
                                      <p:to>
                                        <p:strVal val="visible"/>
                                      </p:to>
                                    </p:set>
                                    <p:animEffect transition="in" filter="wipe(down)">
                                      <p:cBhvr>
                                        <p:cTn id="20" dur="500"/>
                                        <p:tgtEl>
                                          <p:spTgt spid="30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effectLst/>
                <a:latin typeface="Times New Roman" pitchFamily="18" charset="0"/>
                <a:cs typeface="Times New Roman" pitchFamily="18" charset="0"/>
              </a:rPr>
              <a:t>Recommendation </a:t>
            </a:r>
            <a:br>
              <a:rPr lang="en-IN" dirty="0">
                <a:effectLst/>
                <a:latin typeface="Times New Roman" pitchFamily="18" charset="0"/>
                <a:cs typeface="Times New Roman" pitchFamily="18" charset="0"/>
              </a:rPr>
            </a:br>
            <a:endParaRPr lang="en-IN" dirty="0">
              <a:latin typeface="Times New Roman" pitchFamily="18" charset="0"/>
              <a:cs typeface="Times New Roman" pitchFamily="18" charset="0"/>
            </a:endParaRPr>
          </a:p>
        </p:txBody>
      </p:sp>
      <p:sp>
        <p:nvSpPr>
          <p:cNvPr id="3" name="Content Placeholder 2"/>
          <p:cNvSpPr>
            <a:spLocks noGrp="1"/>
          </p:cNvSpPr>
          <p:nvPr>
            <p:ph idx="1"/>
          </p:nvPr>
        </p:nvSpPr>
        <p:spPr/>
        <p:txBody>
          <a:bodyPr/>
          <a:lstStyle/>
          <a:p>
            <a:pPr lvl="0" algn="just">
              <a:lnSpc>
                <a:spcPct val="150000"/>
              </a:lnSpc>
              <a:spcBef>
                <a:spcPts val="0"/>
              </a:spcBef>
            </a:pPr>
            <a:r>
              <a:rPr lang="en-IN" sz="3200" dirty="0">
                <a:latin typeface="Times New Roman" pitchFamily="18" charset="0"/>
                <a:cs typeface="Times New Roman" pitchFamily="18" charset="0"/>
              </a:rPr>
              <a:t>John Deere must conduct extensive research upon competitors to retain customer confidence. </a:t>
            </a:r>
          </a:p>
          <a:p>
            <a:pPr lvl="0" algn="just">
              <a:lnSpc>
                <a:spcPct val="150000"/>
              </a:lnSpc>
              <a:spcBef>
                <a:spcPts val="0"/>
              </a:spcBef>
            </a:pPr>
            <a:r>
              <a:rPr lang="en-IN" sz="3200" dirty="0">
                <a:latin typeface="Times New Roman" pitchFamily="18" charset="0"/>
                <a:cs typeface="Times New Roman" pitchFamily="18" charset="0"/>
              </a:rPr>
              <a:t>The company must focus upon global strategic alliance to boost sales collections. </a:t>
            </a:r>
          </a:p>
          <a:p>
            <a:endParaRPr lang="en-IN" dirty="0"/>
          </a:p>
        </p:txBody>
      </p:sp>
    </p:spTree>
    <p:extLst>
      <p:ext uri="{BB962C8B-B14F-4D97-AF65-F5344CB8AC3E}">
        <p14:creationId xmlns:p14="http://schemas.microsoft.com/office/powerpoint/2010/main" val="202626002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par>
                                <p:cTn id="13" presetID="22" presetClass="entr" presetSubtype="4"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wipe(down)">
                                      <p:cBhvr>
                                        <p:cTn id="15"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effectLst/>
                <a:latin typeface="Times New Roman" pitchFamily="18" charset="0"/>
                <a:cs typeface="Times New Roman" pitchFamily="18" charset="0"/>
              </a:rPr>
              <a:t>Conclusion</a:t>
            </a:r>
            <a:br>
              <a:rPr lang="en-IN" dirty="0">
                <a:effectLst/>
                <a:latin typeface="Times New Roman" pitchFamily="18" charset="0"/>
                <a:cs typeface="Times New Roman" pitchFamily="18" charset="0"/>
              </a:rPr>
            </a:br>
            <a:endParaRPr lang="en-IN"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a:bodyPr>
          <a:lstStyle/>
          <a:p>
            <a:pPr lvl="0" algn="just">
              <a:lnSpc>
                <a:spcPct val="150000"/>
              </a:lnSpc>
              <a:spcBef>
                <a:spcPts val="0"/>
              </a:spcBef>
            </a:pPr>
            <a:r>
              <a:rPr lang="en-IN" sz="3200" dirty="0">
                <a:latin typeface="Times New Roman" pitchFamily="18" charset="0"/>
                <a:cs typeface="Times New Roman" pitchFamily="18" charset="0"/>
              </a:rPr>
              <a:t>The presentation concluded that John Deere has created successful brand image among customers. </a:t>
            </a:r>
          </a:p>
          <a:p>
            <a:pPr lvl="0" algn="just">
              <a:lnSpc>
                <a:spcPct val="150000"/>
              </a:lnSpc>
              <a:spcBef>
                <a:spcPts val="0"/>
              </a:spcBef>
            </a:pPr>
            <a:r>
              <a:rPr lang="en-IN" sz="3200" dirty="0">
                <a:latin typeface="Times New Roman" pitchFamily="18" charset="0"/>
                <a:cs typeface="Times New Roman" pitchFamily="18" charset="0"/>
              </a:rPr>
              <a:t>It has illustrated that John Deere has used IOT devices to gain competitive advantage.</a:t>
            </a:r>
          </a:p>
          <a:p>
            <a:pPr algn="just">
              <a:lnSpc>
                <a:spcPct val="150000"/>
              </a:lnSpc>
              <a:spcBef>
                <a:spcPts val="0"/>
              </a:spcBef>
            </a:pPr>
            <a:endParaRPr lang="en-IN" sz="3200" dirty="0">
              <a:latin typeface="Times New Roman" pitchFamily="18" charset="0"/>
              <a:cs typeface="Times New Roman" pitchFamily="18" charset="0"/>
            </a:endParaRPr>
          </a:p>
        </p:txBody>
      </p:sp>
    </p:spTree>
    <p:extLst>
      <p:ext uri="{BB962C8B-B14F-4D97-AF65-F5344CB8AC3E}">
        <p14:creationId xmlns:p14="http://schemas.microsoft.com/office/powerpoint/2010/main" val="324214181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par>
                                <p:cTn id="13" presetID="22" presetClass="entr" presetSubtype="4"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wipe(down)">
                                      <p:cBhvr>
                                        <p:cTn id="15"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5292079" y="2003754"/>
            <a:ext cx="3386485" cy="2239673"/>
          </a:xfrm>
        </p:spPr>
        <p:txBody>
          <a:bodyPr>
            <a:noAutofit/>
          </a:bodyPr>
          <a:lstStyle/>
          <a:p>
            <a:pPr algn="ctr"/>
            <a:r>
              <a:rPr lang="en-US" sz="7200" b="1" dirty="0">
                <a:latin typeface="Times New Roman" pitchFamily="18" charset="0"/>
                <a:cs typeface="Times New Roman" pitchFamily="18" charset="0"/>
              </a:rPr>
              <a:t>Thank You </a:t>
            </a:r>
            <a:endParaRPr lang="en-IN" sz="7200" b="1" dirty="0">
              <a:latin typeface="Times New Roman" pitchFamily="18" charset="0"/>
              <a:cs typeface="Times New Roman" pitchFamily="18" charset="0"/>
            </a:endParaRPr>
          </a:p>
        </p:txBody>
      </p:sp>
    </p:spTree>
    <p:extLst>
      <p:ext uri="{BB962C8B-B14F-4D97-AF65-F5344CB8AC3E}">
        <p14:creationId xmlns:p14="http://schemas.microsoft.com/office/powerpoint/2010/main" val="130108320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effectLst/>
                <a:latin typeface="Times New Roman" pitchFamily="18" charset="0"/>
                <a:cs typeface="Times New Roman" pitchFamily="18" charset="0"/>
              </a:rPr>
              <a:t>Reference List </a:t>
            </a:r>
            <a:br>
              <a:rPr lang="en-IN" dirty="0">
                <a:effectLst/>
              </a:rPr>
            </a:br>
            <a:endParaRPr lang="en-IN" dirty="0"/>
          </a:p>
        </p:txBody>
      </p:sp>
      <p:sp>
        <p:nvSpPr>
          <p:cNvPr id="3" name="Content Placeholder 2"/>
          <p:cNvSpPr>
            <a:spLocks noGrp="1"/>
          </p:cNvSpPr>
          <p:nvPr>
            <p:ph idx="1"/>
          </p:nvPr>
        </p:nvSpPr>
        <p:spPr/>
        <p:txBody>
          <a:bodyPr>
            <a:noAutofit/>
          </a:bodyPr>
          <a:lstStyle/>
          <a:p>
            <a:pPr marL="0" indent="0" algn="just">
              <a:lnSpc>
                <a:spcPct val="170000"/>
              </a:lnSpc>
              <a:spcBef>
                <a:spcPts val="0"/>
              </a:spcBef>
              <a:buNone/>
            </a:pPr>
            <a:r>
              <a:rPr lang="en-IN" sz="1800" dirty="0">
                <a:latin typeface="Times New Roman" pitchFamily="18" charset="0"/>
                <a:cs typeface="Times New Roman" pitchFamily="18" charset="0"/>
              </a:rPr>
              <a:t>Jahanbakhshi, A., </a:t>
            </a:r>
            <a:r>
              <a:rPr lang="en-IN" sz="1800" dirty="0" err="1">
                <a:latin typeface="Times New Roman" pitchFamily="18" charset="0"/>
                <a:cs typeface="Times New Roman" pitchFamily="18" charset="0"/>
              </a:rPr>
              <a:t>Ghamari</a:t>
            </a:r>
            <a:r>
              <a:rPr lang="en-IN" sz="1800" dirty="0">
                <a:latin typeface="Times New Roman" pitchFamily="18" charset="0"/>
                <a:cs typeface="Times New Roman" pitchFamily="18" charset="0"/>
              </a:rPr>
              <a:t>, B. and </a:t>
            </a:r>
            <a:r>
              <a:rPr lang="en-IN" sz="1800" dirty="0" err="1">
                <a:latin typeface="Times New Roman" pitchFamily="18" charset="0"/>
                <a:cs typeface="Times New Roman" pitchFamily="18" charset="0"/>
              </a:rPr>
              <a:t>Heidarbeigi</a:t>
            </a:r>
            <a:r>
              <a:rPr lang="en-IN" sz="1800" dirty="0">
                <a:latin typeface="Times New Roman" pitchFamily="18" charset="0"/>
                <a:cs typeface="Times New Roman" pitchFamily="18" charset="0"/>
              </a:rPr>
              <a:t>, K., 2017. Assessing acoustic emission in 1055I John Deere combine harvester using statistical and artificial intelligence methods. </a:t>
            </a:r>
            <a:r>
              <a:rPr lang="en-IN" sz="1800" i="1" dirty="0">
                <a:latin typeface="Times New Roman" pitchFamily="18" charset="0"/>
                <a:cs typeface="Times New Roman" pitchFamily="18" charset="0"/>
              </a:rPr>
              <a:t>International Journal of Vehicle Noise and Vibration</a:t>
            </a:r>
            <a:r>
              <a:rPr lang="en-IN" sz="1800" dirty="0">
                <a:latin typeface="Times New Roman" pitchFamily="18" charset="0"/>
                <a:cs typeface="Times New Roman" pitchFamily="18" charset="0"/>
              </a:rPr>
              <a:t>, </a:t>
            </a:r>
            <a:r>
              <a:rPr lang="en-IN" sz="1800" i="1" dirty="0">
                <a:latin typeface="Times New Roman" pitchFamily="18" charset="0"/>
                <a:cs typeface="Times New Roman" pitchFamily="18" charset="0"/>
              </a:rPr>
              <a:t>13</a:t>
            </a:r>
            <a:r>
              <a:rPr lang="en-IN" sz="1800" dirty="0">
                <a:latin typeface="Times New Roman" pitchFamily="18" charset="0"/>
                <a:cs typeface="Times New Roman" pitchFamily="18" charset="0"/>
              </a:rPr>
              <a:t>(2), pp.105-117. </a:t>
            </a:r>
          </a:p>
          <a:p>
            <a:pPr marL="0" indent="0" algn="just">
              <a:lnSpc>
                <a:spcPct val="170000"/>
              </a:lnSpc>
              <a:spcBef>
                <a:spcPts val="0"/>
              </a:spcBef>
              <a:buNone/>
            </a:pPr>
            <a:r>
              <a:rPr lang="en-IN" sz="1800" dirty="0" err="1">
                <a:latin typeface="Times New Roman" pitchFamily="18" charset="0"/>
                <a:cs typeface="Times New Roman" pitchFamily="18" charset="0"/>
              </a:rPr>
              <a:t>Miskus</a:t>
            </a:r>
            <a:r>
              <a:rPr lang="en-IN" sz="1800" dirty="0">
                <a:latin typeface="Times New Roman" pitchFamily="18" charset="0"/>
                <a:cs typeface="Times New Roman" pitchFamily="18" charset="0"/>
              </a:rPr>
              <a:t>, S., 2020. John Deere Internship.  </a:t>
            </a:r>
          </a:p>
          <a:p>
            <a:pPr marL="0" indent="0" algn="just">
              <a:lnSpc>
                <a:spcPct val="170000"/>
              </a:lnSpc>
              <a:spcBef>
                <a:spcPts val="0"/>
              </a:spcBef>
              <a:buNone/>
            </a:pPr>
            <a:r>
              <a:rPr lang="en-IN" sz="1800" dirty="0" err="1">
                <a:latin typeface="Times New Roman" pitchFamily="18" charset="0"/>
                <a:cs typeface="Times New Roman" pitchFamily="18" charset="0"/>
              </a:rPr>
              <a:t>Pasyniuk</a:t>
            </a:r>
            <a:r>
              <a:rPr lang="en-IN" sz="1800" dirty="0">
                <a:latin typeface="Times New Roman" pitchFamily="18" charset="0"/>
                <a:cs typeface="Times New Roman" pitchFamily="18" charset="0"/>
              </a:rPr>
              <a:t>, P. and </a:t>
            </a:r>
            <a:r>
              <a:rPr lang="en-IN" sz="1800" dirty="0" err="1">
                <a:latin typeface="Times New Roman" pitchFamily="18" charset="0"/>
                <a:cs typeface="Times New Roman" pitchFamily="18" charset="0"/>
              </a:rPr>
              <a:t>Golimowski</a:t>
            </a:r>
            <a:r>
              <a:rPr lang="en-IN" sz="1800" dirty="0">
                <a:latin typeface="Times New Roman" pitchFamily="18" charset="0"/>
                <a:cs typeface="Times New Roman" pitchFamily="18" charset="0"/>
              </a:rPr>
              <a:t>, W., 2011. Effect of rapeseed oil on the parameters of a diesel engine of John Deere tractor, model 6830. </a:t>
            </a:r>
            <a:r>
              <a:rPr lang="en-IN" sz="1800" i="1" dirty="0">
                <a:latin typeface="Times New Roman" pitchFamily="18" charset="0"/>
                <a:cs typeface="Times New Roman" pitchFamily="18" charset="0"/>
              </a:rPr>
              <a:t>Journal of Research and Applications in Agricultural Engineering</a:t>
            </a:r>
            <a:r>
              <a:rPr lang="en-IN" sz="1800" dirty="0">
                <a:latin typeface="Times New Roman" pitchFamily="18" charset="0"/>
                <a:cs typeface="Times New Roman" pitchFamily="18" charset="0"/>
              </a:rPr>
              <a:t>, </a:t>
            </a:r>
            <a:r>
              <a:rPr lang="en-IN" sz="1800" i="1" dirty="0">
                <a:latin typeface="Times New Roman" pitchFamily="18" charset="0"/>
                <a:cs typeface="Times New Roman" pitchFamily="18" charset="0"/>
              </a:rPr>
              <a:t>56</a:t>
            </a:r>
            <a:r>
              <a:rPr lang="en-IN" sz="1800" dirty="0">
                <a:latin typeface="Times New Roman" pitchFamily="18" charset="0"/>
                <a:cs typeface="Times New Roman" pitchFamily="18" charset="0"/>
              </a:rPr>
              <a:t>(2), pp.118-121.  </a:t>
            </a:r>
          </a:p>
          <a:p>
            <a:pPr marL="0" indent="0" algn="just">
              <a:lnSpc>
                <a:spcPct val="170000"/>
              </a:lnSpc>
              <a:spcBef>
                <a:spcPts val="0"/>
              </a:spcBef>
              <a:buNone/>
            </a:pPr>
            <a:r>
              <a:rPr lang="en-IN" sz="1800" dirty="0">
                <a:latin typeface="Times New Roman" pitchFamily="18" charset="0"/>
                <a:cs typeface="Times New Roman" pitchFamily="18" charset="0"/>
              </a:rPr>
              <a:t>Staff, A.S.A.B.E., 2020. The John Deere </a:t>
            </a:r>
            <a:r>
              <a:rPr lang="en-IN" sz="1800" dirty="0" err="1">
                <a:latin typeface="Times New Roman" pitchFamily="18" charset="0"/>
                <a:cs typeface="Times New Roman" pitchFamily="18" charset="0"/>
              </a:rPr>
              <a:t>Quik-KnectTM</a:t>
            </a:r>
            <a:r>
              <a:rPr lang="en-IN" sz="1800" dirty="0">
                <a:latin typeface="Times New Roman" pitchFamily="18" charset="0"/>
                <a:cs typeface="Times New Roman" pitchFamily="18" charset="0"/>
              </a:rPr>
              <a:t> System. </a:t>
            </a:r>
            <a:r>
              <a:rPr lang="en-IN" sz="1800" i="1" dirty="0">
                <a:latin typeface="Times New Roman" pitchFamily="18" charset="0"/>
                <a:cs typeface="Times New Roman" pitchFamily="18" charset="0"/>
              </a:rPr>
              <a:t>Resource Magazine</a:t>
            </a:r>
            <a:r>
              <a:rPr lang="en-IN" sz="1800" dirty="0">
                <a:latin typeface="Times New Roman" pitchFamily="18" charset="0"/>
                <a:cs typeface="Times New Roman" pitchFamily="18" charset="0"/>
              </a:rPr>
              <a:t>, </a:t>
            </a:r>
            <a:r>
              <a:rPr lang="en-IN" sz="1800" i="1" dirty="0">
                <a:latin typeface="Times New Roman" pitchFamily="18" charset="0"/>
                <a:cs typeface="Times New Roman" pitchFamily="18" charset="0"/>
              </a:rPr>
              <a:t>27</a:t>
            </a:r>
            <a:r>
              <a:rPr lang="en-IN" sz="1800" dirty="0">
                <a:latin typeface="Times New Roman" pitchFamily="18" charset="0"/>
                <a:cs typeface="Times New Roman" pitchFamily="18" charset="0"/>
              </a:rPr>
              <a:t>(4), pp.8-8.  </a:t>
            </a:r>
          </a:p>
          <a:p>
            <a:pPr marL="0" indent="0" algn="just">
              <a:lnSpc>
                <a:spcPct val="170000"/>
              </a:lnSpc>
              <a:spcBef>
                <a:spcPts val="0"/>
              </a:spcBef>
              <a:buNone/>
            </a:pPr>
            <a:r>
              <a:rPr lang="en-US" sz="1800" dirty="0">
                <a:latin typeface="Times New Roman" pitchFamily="18" charset="0"/>
                <a:cs typeface="Times New Roman" pitchFamily="18" charset="0"/>
              </a:rPr>
              <a:t> </a:t>
            </a:r>
            <a:endParaRPr lang="en-IN" sz="1800" dirty="0">
              <a:latin typeface="Times New Roman" pitchFamily="18" charset="0"/>
              <a:cs typeface="Times New Roman" pitchFamily="18" charset="0"/>
            </a:endParaRPr>
          </a:p>
          <a:p>
            <a:pPr marL="0" indent="0" algn="just">
              <a:lnSpc>
                <a:spcPct val="170000"/>
              </a:lnSpc>
              <a:spcBef>
                <a:spcPts val="0"/>
              </a:spcBef>
              <a:buNone/>
            </a:pPr>
            <a:r>
              <a:rPr lang="en-US" sz="1800" dirty="0">
                <a:latin typeface="Times New Roman" pitchFamily="18" charset="0"/>
                <a:cs typeface="Times New Roman" pitchFamily="18" charset="0"/>
              </a:rPr>
              <a:t> </a:t>
            </a:r>
            <a:endParaRPr lang="en-IN" sz="1800" dirty="0">
              <a:latin typeface="Times New Roman" pitchFamily="18" charset="0"/>
              <a:cs typeface="Times New Roman" pitchFamily="18" charset="0"/>
            </a:endParaRPr>
          </a:p>
          <a:p>
            <a:pPr marL="0" indent="0" algn="just">
              <a:lnSpc>
                <a:spcPct val="170000"/>
              </a:lnSpc>
              <a:spcBef>
                <a:spcPts val="0"/>
              </a:spcBef>
              <a:buNone/>
            </a:pPr>
            <a:r>
              <a:rPr lang="en-US" sz="1800" dirty="0">
                <a:latin typeface="Times New Roman" pitchFamily="18" charset="0"/>
                <a:cs typeface="Times New Roman" pitchFamily="18" charset="0"/>
              </a:rPr>
              <a:t> </a:t>
            </a:r>
            <a:endParaRPr lang="en-IN" sz="1800" dirty="0">
              <a:latin typeface="Times New Roman" pitchFamily="18" charset="0"/>
              <a:cs typeface="Times New Roman" pitchFamily="18" charset="0"/>
            </a:endParaRPr>
          </a:p>
        </p:txBody>
      </p:sp>
    </p:spTree>
    <p:extLst>
      <p:ext uri="{BB962C8B-B14F-4D97-AF65-F5344CB8AC3E}">
        <p14:creationId xmlns:p14="http://schemas.microsoft.com/office/powerpoint/2010/main" val="4040742524"/>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par>
                                <p:cTn id="13" presetID="22" presetClass="entr" presetSubtype="4"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wipe(down)">
                                      <p:cBhvr>
                                        <p:cTn id="15" dur="500"/>
                                        <p:tgtEl>
                                          <p:spTgt spid="3">
                                            <p:txEl>
                                              <p:pRg st="1" end="1"/>
                                            </p:txEl>
                                          </p:spTgt>
                                        </p:tgtEl>
                                      </p:cBhvr>
                                    </p:animEffect>
                                  </p:childTnLst>
                                </p:cTn>
                              </p:par>
                              <p:par>
                                <p:cTn id="16" presetID="22" presetClass="entr" presetSubtype="4"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wipe(down)">
                                      <p:cBhvr>
                                        <p:cTn id="18" dur="500"/>
                                        <p:tgtEl>
                                          <p:spTgt spid="3">
                                            <p:txEl>
                                              <p:pRg st="2" end="2"/>
                                            </p:txEl>
                                          </p:spTgt>
                                        </p:tgtEl>
                                      </p:cBhvr>
                                    </p:animEffect>
                                  </p:childTnLst>
                                </p:cTn>
                              </p:par>
                              <p:par>
                                <p:cTn id="19" presetID="22" presetClass="entr" presetSubtype="4"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wipe(down)">
                                      <p:cBhvr>
                                        <p:cTn id="21" dur="500"/>
                                        <p:tgtEl>
                                          <p:spTgt spid="3">
                                            <p:txEl>
                                              <p:pRg st="3" end="3"/>
                                            </p:txEl>
                                          </p:spTgt>
                                        </p:tgtEl>
                                      </p:cBhvr>
                                    </p:animEffect>
                                  </p:childTnLst>
                                </p:cTn>
                              </p:par>
                              <p:par>
                                <p:cTn id="22" presetID="22" presetClass="entr" presetSubtype="4"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wipe(down)">
                                      <p:cBhvr>
                                        <p:cTn id="24" dur="500"/>
                                        <p:tgtEl>
                                          <p:spTgt spid="3">
                                            <p:txEl>
                                              <p:pRg st="4" end="4"/>
                                            </p:txEl>
                                          </p:spTgt>
                                        </p:tgtEl>
                                      </p:cBhvr>
                                    </p:animEffect>
                                  </p:childTnLst>
                                </p:cTn>
                              </p:par>
                              <p:par>
                                <p:cTn id="25" presetID="22" presetClass="entr" presetSubtype="4"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wipe(down)">
                                      <p:cBhvr>
                                        <p:cTn id="27" dur="500"/>
                                        <p:tgtEl>
                                          <p:spTgt spid="3">
                                            <p:txEl>
                                              <p:pRg st="5" end="5"/>
                                            </p:txEl>
                                          </p:spTgt>
                                        </p:tgtEl>
                                      </p:cBhvr>
                                    </p:animEffect>
                                  </p:childTnLst>
                                </p:cTn>
                              </p:par>
                              <p:par>
                                <p:cTn id="28" presetID="22" presetClass="entr" presetSubtype="4" fill="hold" nodeType="with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wipe(down)">
                                      <p:cBhvr>
                                        <p:cTn id="3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161950-business-template-16x9 (1)">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161950-business-template-16x9 (1)</Template>
  <TotalTime>0</TotalTime>
  <Words>864</Words>
  <Application>Microsoft Office PowerPoint</Application>
  <PresentationFormat>On-screen Show (4:3)</PresentationFormat>
  <Paragraphs>47</Paragraphs>
  <Slides>9</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Times New Roman</vt:lpstr>
      <vt:lpstr>161950-business-template-16x9 (1)</vt:lpstr>
      <vt:lpstr>Knowledge and Information Management Skills for the Workplace</vt:lpstr>
      <vt:lpstr>Cover Page  </vt:lpstr>
      <vt:lpstr>Introduction  </vt:lpstr>
      <vt:lpstr>Findings  </vt:lpstr>
      <vt:lpstr>Limitations  </vt:lpstr>
      <vt:lpstr>Recommendation  </vt:lpstr>
      <vt:lpstr>Conclusion </vt:lpstr>
      <vt:lpstr>Thank You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ionut.dm96@yahoo.com</dc:creator>
  <cp:lastModifiedBy>IonutMarius</cp:lastModifiedBy>
  <cp:revision>29</cp:revision>
  <dcterms:created xsi:type="dcterms:W3CDTF">2021-06-16T03:15:05Z</dcterms:created>
  <dcterms:modified xsi:type="dcterms:W3CDTF">2021-07-26T01:13:58Z</dcterms:modified>
</cp:coreProperties>
</file>