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5" r:id="rId3"/>
    <p:sldId id="263" r:id="rId4"/>
    <p:sldId id="259" r:id="rId5"/>
    <p:sldId id="260" r:id="rId6"/>
    <p:sldId id="261" r:id="rId7"/>
    <p:sldId id="262" r:id="rId8"/>
    <p:sldId id="268" r:id="rId9"/>
    <p:sldId id="269" r:id="rId10"/>
    <p:sldId id="267"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19271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36467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08076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8/8/2022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59477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8/8/2022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15177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8/8/2022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28642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8/8/2022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129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8/8/2022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93653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83428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8/8/2022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88137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930807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761104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089960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875719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8/8/2022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5089141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55060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8/8/2022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02301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8/8/2022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176256972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 /><Relationship Id="rId3" Type="http://schemas.openxmlformats.org/officeDocument/2006/relationships/slideLayout" Target="../slideLayouts/slideLayout1.xml" /><Relationship Id="rId7" Type="http://schemas.openxmlformats.org/officeDocument/2006/relationships/image" Target="../media/image5.png" /><Relationship Id="rId2" Type="http://schemas.openxmlformats.org/officeDocument/2006/relationships/video" Target="../media/media1.mp4" /><Relationship Id="rId1" Type="http://schemas.microsoft.com/office/2007/relationships/media" Target="../media/media1.mp4" /><Relationship Id="rId6" Type="http://schemas.openxmlformats.org/officeDocument/2006/relationships/image" Target="../media/image4.png" /><Relationship Id="rId5" Type="http://schemas.openxmlformats.org/officeDocument/2006/relationships/image" Target="../media/image3.png"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Layout" Target="../slideLayouts/slideLayout2.xml" /><Relationship Id="rId6" Type="http://schemas.openxmlformats.org/officeDocument/2006/relationships/image" Target="../media/image7.png" /><Relationship Id="rId5" Type="http://schemas.openxmlformats.org/officeDocument/2006/relationships/image" Target="../media/image5.png" /><Relationship Id="rId4" Type="http://schemas.openxmlformats.org/officeDocument/2006/relationships/image" Target="../media/image4.png" /></Relationships>
</file>

<file path=ppt/slides/_rels/slide6.xml.rels><?xml version="1.0" encoding="UTF-8" standalone="yes"?>
<Relationships xmlns="http://schemas.openxmlformats.org/package/2006/relationships"><Relationship Id="rId3" Type="http://schemas.openxmlformats.org/officeDocument/2006/relationships/hyperlink" Target="https://www.pngall.com/team-work-png/download/13196" TargetMode="External" /><Relationship Id="rId2" Type="http://schemas.openxmlformats.org/officeDocument/2006/relationships/image" Target="../media/image8.png" /><Relationship Id="rId1" Type="http://schemas.openxmlformats.org/officeDocument/2006/relationships/slideLayout" Target="../slideLayouts/slideLayout2.xml" /><Relationship Id="rId5" Type="http://schemas.openxmlformats.org/officeDocument/2006/relationships/hyperlink" Target="https://creativecommons.org/licenses/by-nc/3.0/" TargetMode="External" /><Relationship Id="rId4" Type="http://schemas.openxmlformats.org/officeDocument/2006/relationships/image" Target="../media/image9.png"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ctrTitle"/>
          </p:nvPr>
        </p:nvSpPr>
        <p:spPr>
          <a:xfrm>
            <a:off x="648930" y="629267"/>
            <a:ext cx="9252154" cy="1016654"/>
          </a:xfrm>
        </p:spPr>
        <p:txBody>
          <a:bodyPr vert="horz" lIns="91440" tIns="45720" rIns="91440" bIns="45720" rtlCol="0" anchor="t">
            <a:normAutofit/>
          </a:bodyPr>
          <a:lstStyle/>
          <a:p>
            <a:r>
              <a:rPr lang="en-US" sz="4200" b="0" i="0" kern="1200">
                <a:solidFill>
                  <a:srgbClr val="EBEBEB"/>
                </a:solidFill>
                <a:latin typeface="+mj-lt"/>
                <a:ea typeface="+mj-ea"/>
                <a:cs typeface="+mj-cs"/>
              </a:rPr>
              <a:t>Project Management Plan</a:t>
            </a:r>
          </a:p>
        </p:txBody>
      </p:sp>
      <p:sp useBgFill="1">
        <p:nvSpPr>
          <p:cNvPr id="28" name="Freeform: Shape 27">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Subtitle 2"/>
          <p:cNvSpPr>
            <a:spLocks noGrp="1"/>
          </p:cNvSpPr>
          <p:nvPr>
            <p:ph type="subTitle" idx="1"/>
          </p:nvPr>
        </p:nvSpPr>
        <p:spPr>
          <a:xfrm>
            <a:off x="648931" y="2548281"/>
            <a:ext cx="5122606" cy="3658689"/>
          </a:xfrm>
        </p:spPr>
        <p:txBody>
          <a:bodyPr vert="horz" lIns="91440" tIns="45720" rIns="91440" bIns="45720" rtlCol="0">
            <a:normAutofit/>
          </a:bodyPr>
          <a:lstStyle/>
          <a:p>
            <a:pPr marL="285750" indent="-182880">
              <a:buFont typeface="Wingdings 3" charset="2"/>
              <a:buChar char=""/>
            </a:pPr>
            <a:r>
              <a:rPr lang="en-US">
                <a:solidFill>
                  <a:schemeClr val="tx1"/>
                </a:solidFill>
              </a:rPr>
              <a:t>Programme: BA (Hons) Leadership and Management Skills in the Workplace</a:t>
            </a:r>
          </a:p>
          <a:p>
            <a:pPr marL="285750" indent="-182880">
              <a:buClr>
                <a:srgbClr val="F7F7F7"/>
              </a:buClr>
              <a:buFont typeface="Wingdings 3" charset="2"/>
              <a:buChar char=""/>
            </a:pPr>
            <a:r>
              <a:rPr lang="en-US">
                <a:solidFill>
                  <a:schemeClr val="tx1"/>
                </a:solidFill>
              </a:rPr>
              <a:t>STUDENT NAME: ALFA AMADO BARRI</a:t>
            </a:r>
          </a:p>
          <a:p>
            <a:pPr marL="285750" indent="-182880">
              <a:buClr>
                <a:srgbClr val="F7F7F7"/>
              </a:buClr>
              <a:buFont typeface="Wingdings 3" charset="2"/>
              <a:buChar char=""/>
            </a:pPr>
            <a:r>
              <a:rPr lang="en-US">
                <a:solidFill>
                  <a:schemeClr val="tx1"/>
                </a:solidFill>
              </a:rPr>
              <a:t>STUDENT ID:201976</a:t>
            </a:r>
          </a:p>
          <a:p>
            <a:pPr marL="285750" indent="-182880">
              <a:buFont typeface="Wingdings 3" charset="2"/>
              <a:buChar char=""/>
            </a:pPr>
            <a:r>
              <a:rPr lang="en-US">
                <a:solidFill>
                  <a:schemeClr val="tx1"/>
                </a:solidFill>
              </a:rPr>
              <a:t> Module: Managing Projects in the Organisation. </a:t>
            </a:r>
          </a:p>
          <a:p>
            <a:pPr marL="285750" indent="-182880">
              <a:buFont typeface="Wingdings 3" charset="2"/>
              <a:buChar char=""/>
            </a:pPr>
            <a:r>
              <a:rPr lang="en-US">
                <a:solidFill>
                  <a:schemeClr val="tx1"/>
                </a:solidFill>
              </a:rPr>
              <a:t>Module code: BMSW5104</a:t>
            </a:r>
          </a:p>
          <a:p>
            <a:pPr marL="285750" indent="-182880">
              <a:buFont typeface="Wingdings 3" charset="2"/>
              <a:buChar char=""/>
            </a:pPr>
            <a:r>
              <a:rPr lang="en-US">
                <a:solidFill>
                  <a:schemeClr val="tx1"/>
                </a:solidFill>
              </a:rPr>
              <a:t>Lecturer: Dr Rexon Nting </a:t>
            </a:r>
          </a:p>
          <a:p>
            <a:pPr>
              <a:buFont typeface="Wingdings 3" charset="2"/>
              <a:buChar char=""/>
            </a:pPr>
            <a:endParaRPr lang="en-US">
              <a:solidFill>
                <a:schemeClr val="tx1"/>
              </a:solidFill>
            </a:endParaRPr>
          </a:p>
        </p:txBody>
      </p:sp>
      <p:pic>
        <p:nvPicPr>
          <p:cNvPr id="5" name="Picture 4">
            <a:extLst>
              <a:ext uri="{FF2B5EF4-FFF2-40B4-BE49-F238E27FC236}">
                <a16:creationId xmlns:a16="http://schemas.microsoft.com/office/drawing/2014/main" id="{53AC6714-CEFD-952D-0DDD-DFFD8F45D2D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8"/>
          <a:srcRect r="6250" b="6250"/>
          <a:stretch/>
        </p:blipFill>
        <p:spPr>
          <a:xfrm>
            <a:off x="6091916" y="2846020"/>
            <a:ext cx="5451627" cy="3066539"/>
          </a:xfrm>
          <a:prstGeom prst="rect">
            <a:avLst/>
          </a:prstGeom>
          <a:effectLst/>
        </p:spPr>
      </p:pic>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0EE4349-7A06-1568-0D2E-C3B9D2E38CC2}"/>
              </a:ext>
            </a:extLst>
          </p:cNvPr>
          <p:cNvSpPr>
            <a:spLocks noGrp="1"/>
          </p:cNvSpPr>
          <p:nvPr>
            <p:ph type="title"/>
          </p:nvPr>
        </p:nvSpPr>
        <p:spPr>
          <a:xfrm>
            <a:off x="653143" y="1645920"/>
            <a:ext cx="3522879" cy="4470821"/>
          </a:xfrm>
        </p:spPr>
        <p:txBody>
          <a:bodyPr>
            <a:normAutofit/>
          </a:bodyPr>
          <a:lstStyle/>
          <a:p>
            <a:pPr algn="r"/>
            <a:r>
              <a:rPr lang="en-GB">
                <a:solidFill>
                  <a:schemeClr val="bg2"/>
                </a:solidFill>
                <a:cs typeface="Calibri Light"/>
              </a:rPr>
              <a:t>Introduction: Farm Cultivating Cashew nuts and Scope</a:t>
            </a:r>
            <a:endParaRPr lang="en-GB">
              <a:solidFill>
                <a:schemeClr val="bg2"/>
              </a:solidFill>
            </a:endParaRPr>
          </a:p>
        </p:txBody>
      </p:sp>
      <p:sp>
        <p:nvSpPr>
          <p:cNvPr id="3" name="Content Placeholder 2">
            <a:extLst>
              <a:ext uri="{FF2B5EF4-FFF2-40B4-BE49-F238E27FC236}">
                <a16:creationId xmlns:a16="http://schemas.microsoft.com/office/drawing/2014/main" id="{7194A208-DE48-9BFD-6E49-1107989C8050}"/>
              </a:ext>
            </a:extLst>
          </p:cNvPr>
          <p:cNvSpPr>
            <a:spLocks noGrp="1"/>
          </p:cNvSpPr>
          <p:nvPr>
            <p:ph idx="1"/>
          </p:nvPr>
        </p:nvSpPr>
        <p:spPr>
          <a:xfrm>
            <a:off x="5204109" y="1645920"/>
            <a:ext cx="6269434" cy="4470821"/>
          </a:xfrm>
        </p:spPr>
        <p:txBody>
          <a:bodyPr vert="horz" lIns="91440" tIns="45720" rIns="91440" bIns="45720" rtlCol="0" anchor="t">
            <a:normAutofit/>
          </a:bodyPr>
          <a:lstStyle/>
          <a:p>
            <a:pPr marL="0" indent="0">
              <a:lnSpc>
                <a:spcPct val="90000"/>
              </a:lnSpc>
              <a:buNone/>
            </a:pPr>
            <a:endParaRPr lang="en-GB">
              <a:cs typeface="Calibri"/>
            </a:endParaRPr>
          </a:p>
          <a:p>
            <a:pPr>
              <a:lnSpc>
                <a:spcPct val="90000"/>
              </a:lnSpc>
            </a:pPr>
            <a:r>
              <a:rPr lang="en-GB">
                <a:ea typeface="+mn-lt"/>
                <a:cs typeface="+mn-lt"/>
              </a:rPr>
              <a:t>This project aims to cultivating  cashew nuts  in Guinea-Bissau. </a:t>
            </a:r>
          </a:p>
          <a:p>
            <a:pPr>
              <a:lnSpc>
                <a:spcPct val="90000"/>
              </a:lnSpc>
            </a:pPr>
            <a:r>
              <a:rPr lang="en-GB" err="1">
                <a:ea typeface="+mn-lt"/>
                <a:cs typeface="+mn-lt"/>
              </a:rPr>
              <a:t>Guine</a:t>
            </a:r>
            <a:r>
              <a:rPr lang="en-GB">
                <a:ea typeface="+mn-lt"/>
                <a:cs typeface="+mn-lt"/>
              </a:rPr>
              <a:t>- Bissau is  located in West Africa,  with tropics weather her the climate  is  rainy and dry seasons. with a population of 2,000,000.</a:t>
            </a:r>
            <a:endParaRPr lang="en-GB">
              <a:cs typeface="Calibri"/>
            </a:endParaRPr>
          </a:p>
          <a:p>
            <a:pPr>
              <a:lnSpc>
                <a:spcPct val="90000"/>
              </a:lnSpc>
            </a:pPr>
            <a:r>
              <a:rPr lang="en-GB">
                <a:ea typeface="+mn-lt"/>
                <a:cs typeface="+mn-lt"/>
              </a:rPr>
              <a:t>the main objective of the project is to provide local employment and help to boost the country's economy.</a:t>
            </a:r>
            <a:endParaRPr lang="en-GB"/>
          </a:p>
          <a:p>
            <a:pPr>
              <a:lnSpc>
                <a:spcPct val="90000"/>
              </a:lnSpc>
            </a:pPr>
            <a:r>
              <a:rPr lang="en-GB">
                <a:ea typeface="+mn-lt"/>
                <a:cs typeface="+mn-lt"/>
              </a:rPr>
              <a:t>Work will start May 2023 to September  2023</a:t>
            </a:r>
            <a:endParaRPr lang="en-GB"/>
          </a:p>
          <a:p>
            <a:pPr>
              <a:lnSpc>
                <a:spcPct val="90000"/>
              </a:lnSpc>
            </a:pPr>
            <a:r>
              <a:rPr lang="en-GB">
                <a:ea typeface="+mn-lt"/>
                <a:cs typeface="+mn-lt"/>
              </a:rPr>
              <a:t>The purpose is to provide work for the local community and not only </a:t>
            </a:r>
            <a:endParaRPr lang="en-GB">
              <a:cs typeface="Calibri"/>
            </a:endParaRPr>
          </a:p>
          <a:p>
            <a:pPr>
              <a:lnSpc>
                <a:spcPct val="90000"/>
              </a:lnSpc>
            </a:pPr>
            <a:endParaRPr lang="en-GB"/>
          </a:p>
          <a:p>
            <a:pPr>
              <a:lnSpc>
                <a:spcPct val="90000"/>
              </a:lnSpc>
            </a:pPr>
            <a:endParaRPr lang="en-GB">
              <a:cs typeface="Calibri"/>
            </a:endParaRPr>
          </a:p>
          <a:p>
            <a:pPr>
              <a:lnSpc>
                <a:spcPct val="90000"/>
              </a:lnSpc>
            </a:pPr>
            <a:endParaRPr lang="en-GB"/>
          </a:p>
          <a:p>
            <a:pPr>
              <a:lnSpc>
                <a:spcPct val="90000"/>
              </a:lnSpc>
            </a:pPr>
            <a:endParaRPr lang="en-GB">
              <a:cs typeface="Calibri"/>
            </a:endParaRPr>
          </a:p>
        </p:txBody>
      </p:sp>
    </p:spTree>
    <p:extLst>
      <p:ext uri="{BB962C8B-B14F-4D97-AF65-F5344CB8AC3E}">
        <p14:creationId xmlns:p14="http://schemas.microsoft.com/office/powerpoint/2010/main" val="4037792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A1072-5FED-6E4D-5AFB-4F4BCBC3F84A}"/>
              </a:ext>
            </a:extLst>
          </p:cNvPr>
          <p:cNvSpPr>
            <a:spLocks noGrp="1"/>
          </p:cNvSpPr>
          <p:nvPr>
            <p:ph type="title"/>
          </p:nvPr>
        </p:nvSpPr>
        <p:spPr/>
        <p:txBody>
          <a:bodyPr/>
          <a:lstStyle/>
          <a:p>
            <a:r>
              <a:rPr lang="en-GB">
                <a:cs typeface="Calibri Light"/>
              </a:rPr>
              <a:t>Stakeholder Analysis for project Communications</a:t>
            </a:r>
            <a:endParaRPr lang="en-GB"/>
          </a:p>
        </p:txBody>
      </p:sp>
      <p:graphicFrame>
        <p:nvGraphicFramePr>
          <p:cNvPr id="4" name="Table 4">
            <a:extLst>
              <a:ext uri="{FF2B5EF4-FFF2-40B4-BE49-F238E27FC236}">
                <a16:creationId xmlns:a16="http://schemas.microsoft.com/office/drawing/2014/main" id="{A251E85F-28CE-BC59-BCDC-68E0A9E5A9A2}"/>
              </a:ext>
            </a:extLst>
          </p:cNvPr>
          <p:cNvGraphicFramePr>
            <a:graphicFrameLocks noGrp="1"/>
          </p:cNvGraphicFramePr>
          <p:nvPr>
            <p:ph idx="1"/>
            <p:extLst>
              <p:ext uri="{D42A27DB-BD31-4B8C-83A1-F6EECF244321}">
                <p14:modId xmlns:p14="http://schemas.microsoft.com/office/powerpoint/2010/main" val="2716150420"/>
              </p:ext>
            </p:extLst>
          </p:nvPr>
        </p:nvGraphicFramePr>
        <p:xfrm>
          <a:off x="1103313" y="2052638"/>
          <a:ext cx="8947150" cy="7223760"/>
        </p:xfrm>
        <a:graphic>
          <a:graphicData uri="http://schemas.openxmlformats.org/drawingml/2006/table">
            <a:tbl>
              <a:tblPr firstRow="1" bandRow="1">
                <a:tableStyleId>{5C22544A-7EE6-4342-B048-85BDC9FD1C3A}</a:tableStyleId>
              </a:tblPr>
              <a:tblGrid>
                <a:gridCol w="1789430">
                  <a:extLst>
                    <a:ext uri="{9D8B030D-6E8A-4147-A177-3AD203B41FA5}">
                      <a16:colId xmlns:a16="http://schemas.microsoft.com/office/drawing/2014/main" val="1133754763"/>
                    </a:ext>
                  </a:extLst>
                </a:gridCol>
                <a:gridCol w="1789430">
                  <a:extLst>
                    <a:ext uri="{9D8B030D-6E8A-4147-A177-3AD203B41FA5}">
                      <a16:colId xmlns:a16="http://schemas.microsoft.com/office/drawing/2014/main" val="126013574"/>
                    </a:ext>
                  </a:extLst>
                </a:gridCol>
                <a:gridCol w="1789430">
                  <a:extLst>
                    <a:ext uri="{9D8B030D-6E8A-4147-A177-3AD203B41FA5}">
                      <a16:colId xmlns:a16="http://schemas.microsoft.com/office/drawing/2014/main" val="2808182872"/>
                    </a:ext>
                  </a:extLst>
                </a:gridCol>
                <a:gridCol w="1789430">
                  <a:extLst>
                    <a:ext uri="{9D8B030D-6E8A-4147-A177-3AD203B41FA5}">
                      <a16:colId xmlns:a16="http://schemas.microsoft.com/office/drawing/2014/main" val="3464860088"/>
                    </a:ext>
                  </a:extLst>
                </a:gridCol>
                <a:gridCol w="1789430">
                  <a:extLst>
                    <a:ext uri="{9D8B030D-6E8A-4147-A177-3AD203B41FA5}">
                      <a16:colId xmlns:a16="http://schemas.microsoft.com/office/drawing/2014/main" val="427227603"/>
                    </a:ext>
                  </a:extLst>
                </a:gridCol>
              </a:tblGrid>
              <a:tr h="370840">
                <a:tc>
                  <a:txBody>
                    <a:bodyPr/>
                    <a:lstStyle/>
                    <a:p>
                      <a:r>
                        <a:rPr lang="en-GB" u="sng"/>
                        <a:t>Stakeholders</a:t>
                      </a:r>
                    </a:p>
                    <a:p>
                      <a:pPr marL="285750" lvl="0" indent="-285750">
                        <a:buFont typeface="Arial"/>
                        <a:buChar char="•"/>
                      </a:pPr>
                      <a:r>
                        <a:rPr lang="en-GB"/>
                        <a:t> Farmers</a:t>
                      </a:r>
                    </a:p>
                    <a:p>
                      <a:pPr marL="285750" lvl="0" indent="-285750">
                        <a:buFont typeface="Arial"/>
                        <a:buChar char="•"/>
                      </a:pPr>
                      <a:endParaRPr lang="en-GB"/>
                    </a:p>
                    <a:p>
                      <a:pPr marL="285750" lvl="0" indent="-285750">
                        <a:buFont typeface="Arial"/>
                        <a:buChar char="•"/>
                      </a:pPr>
                      <a:endParaRPr lang="en-GB"/>
                    </a:p>
                    <a:p>
                      <a:pPr marL="285750" lvl="0" indent="-285750">
                        <a:buFont typeface="Arial"/>
                        <a:buChar char="•"/>
                      </a:pPr>
                      <a:endParaRPr lang="en-GB"/>
                    </a:p>
                    <a:p>
                      <a:pPr marL="285750" lvl="0" indent="-285750">
                        <a:buFont typeface="Arial"/>
                        <a:buChar char="•"/>
                      </a:pPr>
                      <a:r>
                        <a:rPr lang="en-GB"/>
                        <a:t>Investors/ Government</a:t>
                      </a:r>
                    </a:p>
                    <a:p>
                      <a:pPr marL="285750" lvl="0" indent="-285750">
                        <a:buFont typeface="Arial"/>
                        <a:buChar char="•"/>
                      </a:pPr>
                      <a:endParaRPr lang="en-GB"/>
                    </a:p>
                    <a:p>
                      <a:pPr marL="285750" lvl="0" indent="-285750">
                        <a:buFont typeface="Arial"/>
                        <a:buChar char="•"/>
                      </a:pPr>
                      <a:endParaRPr lang="en-GB"/>
                    </a:p>
                    <a:p>
                      <a:pPr marL="285750" lvl="0" indent="-285750">
                        <a:buFont typeface="Arial"/>
                        <a:buChar char="•"/>
                      </a:pPr>
                      <a:r>
                        <a:rPr lang="en-GB"/>
                        <a:t>Customers</a:t>
                      </a:r>
                    </a:p>
                    <a:p>
                      <a:pPr marL="285750" lvl="0" indent="-285750">
                        <a:buFont typeface="Arial"/>
                        <a:buChar char="•"/>
                      </a:pPr>
                      <a:endParaRPr lang="en-GB"/>
                    </a:p>
                    <a:p>
                      <a:pPr marL="285750" lvl="0" indent="-285750">
                        <a:buFont typeface="Arial"/>
                        <a:buChar char="•"/>
                      </a:pPr>
                      <a:endParaRPr lang="en-GB"/>
                    </a:p>
                    <a:p>
                      <a:pPr marL="285750" lvl="0" indent="-285750">
                        <a:buFont typeface="Arial"/>
                        <a:buChar char="•"/>
                      </a:pPr>
                      <a:endParaRPr lang="en-GB"/>
                    </a:p>
                    <a:p>
                      <a:pPr marL="285750" lvl="0" indent="-285750">
                        <a:buFont typeface="Arial"/>
                        <a:buChar char="•"/>
                      </a:pPr>
                      <a:r>
                        <a:rPr lang="en-GB"/>
                        <a:t>Communities</a:t>
                      </a:r>
                    </a:p>
                    <a:p>
                      <a:pPr lvl="0">
                        <a:buNone/>
                      </a:pPr>
                      <a:endParaRPr lang="en-GB"/>
                    </a:p>
                    <a:p>
                      <a:pPr lvl="0">
                        <a:buNone/>
                      </a:pPr>
                      <a:endParaRPr lang="en-GB"/>
                    </a:p>
                    <a:p>
                      <a:pPr lvl="0">
                        <a:buNone/>
                      </a:pPr>
                      <a:endParaRPr lang="en-GB"/>
                    </a:p>
                    <a:p>
                      <a:pPr lvl="0">
                        <a:buNone/>
                      </a:pPr>
                      <a:endParaRPr lang="en-GB"/>
                    </a:p>
                    <a:p>
                      <a:pPr lvl="0">
                        <a:buNone/>
                      </a:pPr>
                      <a:endParaRPr lang="en-GB"/>
                    </a:p>
                  </a:txBody>
                  <a:tcPr/>
                </a:tc>
                <a:tc>
                  <a:txBody>
                    <a:bodyPr/>
                    <a:lstStyle/>
                    <a:p>
                      <a:r>
                        <a:rPr lang="en-GB" u="sng"/>
                        <a:t>Document Name</a:t>
                      </a:r>
                    </a:p>
                    <a:p>
                      <a:pPr lvl="0">
                        <a:buNone/>
                      </a:pPr>
                      <a:r>
                        <a:rPr lang="en-GB"/>
                        <a:t>Weekly report.</a:t>
                      </a:r>
                    </a:p>
                    <a:p>
                      <a:pPr lvl="0">
                        <a:buNone/>
                      </a:pPr>
                      <a:endParaRPr lang="en-GB"/>
                    </a:p>
                    <a:p>
                      <a:pPr lvl="0">
                        <a:buNone/>
                      </a:pPr>
                      <a:endParaRPr lang="en-GB"/>
                    </a:p>
                    <a:p>
                      <a:pPr lvl="0">
                        <a:buNone/>
                      </a:pPr>
                      <a:endParaRPr lang="en-GB"/>
                    </a:p>
                    <a:p>
                      <a:pPr lvl="0">
                        <a:buNone/>
                      </a:pPr>
                      <a:r>
                        <a:rPr lang="en-GB"/>
                        <a:t>Monthly  meeting</a:t>
                      </a:r>
                    </a:p>
                    <a:p>
                      <a:pPr lvl="0">
                        <a:buNone/>
                      </a:pPr>
                      <a:r>
                        <a:rPr lang="en-GB"/>
                        <a:t> report</a:t>
                      </a:r>
                    </a:p>
                    <a:p>
                      <a:pPr lvl="0">
                        <a:buNone/>
                      </a:pPr>
                      <a:endParaRPr lang="en-GB"/>
                    </a:p>
                    <a:p>
                      <a:pPr lvl="0">
                        <a:buNone/>
                      </a:pPr>
                      <a:endParaRPr lang="en-GB"/>
                    </a:p>
                    <a:p>
                      <a:pPr lvl="0">
                        <a:buNone/>
                      </a:pPr>
                      <a:r>
                        <a:rPr lang="en-GB"/>
                        <a:t>Monthly status report</a:t>
                      </a:r>
                    </a:p>
                    <a:p>
                      <a:pPr lvl="0">
                        <a:buNone/>
                      </a:pPr>
                      <a:endParaRPr lang="en-GB"/>
                    </a:p>
                    <a:p>
                      <a:pPr lvl="0">
                        <a:buNone/>
                      </a:pPr>
                      <a:r>
                        <a:rPr lang="en-GB"/>
                        <a:t>Weekly report</a:t>
                      </a:r>
                    </a:p>
                    <a:p>
                      <a:pPr lvl="0">
                        <a:buNone/>
                      </a:pPr>
                      <a:endParaRPr lang="en-GB"/>
                    </a:p>
                  </a:txBody>
                  <a:tcPr/>
                </a:tc>
                <a:tc>
                  <a:txBody>
                    <a:bodyPr/>
                    <a:lstStyle/>
                    <a:p>
                      <a:r>
                        <a:rPr lang="en-GB" u="none"/>
                        <a:t>Document Format</a:t>
                      </a:r>
                    </a:p>
                    <a:p>
                      <a:pPr lvl="0">
                        <a:buNone/>
                      </a:pPr>
                      <a:r>
                        <a:rPr lang="en-GB" u="none"/>
                        <a:t>Hard copy and meeting</a:t>
                      </a:r>
                    </a:p>
                    <a:p>
                      <a:pPr lvl="0">
                        <a:buNone/>
                      </a:pPr>
                      <a:endParaRPr lang="en-GB" u="none"/>
                    </a:p>
                    <a:p>
                      <a:pPr lvl="0">
                        <a:buNone/>
                      </a:pPr>
                      <a:endParaRPr lang="en-GB" u="none"/>
                    </a:p>
                    <a:p>
                      <a:pPr lvl="0">
                        <a:buNone/>
                      </a:pPr>
                      <a:r>
                        <a:rPr lang="en-GB" u="none"/>
                        <a:t>Email and meeting</a:t>
                      </a:r>
                    </a:p>
                    <a:p>
                      <a:pPr lvl="0">
                        <a:buNone/>
                      </a:pPr>
                      <a:endParaRPr lang="en-GB" u="none"/>
                    </a:p>
                    <a:p>
                      <a:pPr lvl="0">
                        <a:buNone/>
                      </a:pPr>
                      <a:endParaRPr lang="en-GB" u="none"/>
                    </a:p>
                    <a:p>
                      <a:pPr lvl="0">
                        <a:buNone/>
                      </a:pPr>
                      <a:endParaRPr lang="en-GB" u="none"/>
                    </a:p>
                    <a:p>
                      <a:pPr lvl="0">
                        <a:buNone/>
                      </a:pPr>
                      <a:endParaRPr lang="en-GB" u="none"/>
                    </a:p>
                  </a:txBody>
                  <a:tcPr/>
                </a:tc>
                <a:tc>
                  <a:txBody>
                    <a:bodyPr/>
                    <a:lstStyle/>
                    <a:p>
                      <a:r>
                        <a:rPr lang="en-GB" u="sng"/>
                        <a:t>Contact Person </a:t>
                      </a:r>
                    </a:p>
                    <a:p>
                      <a:pPr marL="285750" lvl="0" indent="-285750">
                        <a:buFont typeface="Arial"/>
                        <a:buChar char="•"/>
                      </a:pPr>
                      <a:r>
                        <a:rPr lang="en-GB" sz="1800" b="0" i="0" u="none" strike="noStrike" noProof="0"/>
                        <a:t>Alfa Amado Barri</a:t>
                      </a:r>
                      <a:endParaRPr lang="en-GB"/>
                    </a:p>
                    <a:p>
                      <a:pPr marL="285750" lvl="0" indent="-285750">
                        <a:buFont typeface="Arial"/>
                        <a:buChar char="•"/>
                      </a:pPr>
                      <a:r>
                        <a:rPr lang="en-GB" sz="1800" b="0" i="0" u="none" strike="noStrike" noProof="0" err="1"/>
                        <a:t>Ussumane</a:t>
                      </a:r>
                      <a:r>
                        <a:rPr lang="en-GB" sz="1800" b="0" i="0" u="none" strike="noStrike" noProof="0"/>
                        <a:t> Barri</a:t>
                      </a:r>
                      <a:endParaRPr lang="en-GB"/>
                    </a:p>
                    <a:p>
                      <a:pPr marL="285750" lvl="0" indent="-285750">
                        <a:buFont typeface="Arial"/>
                        <a:buChar char="•"/>
                      </a:pPr>
                      <a:r>
                        <a:rPr lang="en-GB" sz="1800" b="0" i="0" u="none" strike="noStrike" noProof="0"/>
                        <a:t>Amadu Barri</a:t>
                      </a:r>
                      <a:endParaRPr lang="en-GB"/>
                    </a:p>
                    <a:p>
                      <a:pPr marL="285750" lvl="0" indent="-285750">
                        <a:buFont typeface="Arial"/>
                        <a:buChar char="•"/>
                      </a:pPr>
                      <a:r>
                        <a:rPr lang="en-GB" sz="1800" b="0" i="0" u="none" strike="noStrike" noProof="0"/>
                        <a:t> Government</a:t>
                      </a:r>
                      <a:endParaRPr lang="en-GB"/>
                    </a:p>
                    <a:p>
                      <a:pPr marL="285750" lvl="0" indent="-285750">
                        <a:buFont typeface="Arial"/>
                        <a:buChar char="•"/>
                      </a:pPr>
                      <a:r>
                        <a:rPr lang="en-GB" sz="1800" b="0" i="0" u="none" strike="noStrike" noProof="0"/>
                        <a:t>Investors</a:t>
                      </a:r>
                      <a:endParaRPr lang="en-GB"/>
                    </a:p>
                  </a:txBody>
                  <a:tcPr>
                    <a:solidFill>
                      <a:srgbClr val="ED7D31"/>
                    </a:solidFill>
                  </a:tcPr>
                </a:tc>
                <a:tc>
                  <a:txBody>
                    <a:bodyPr/>
                    <a:lstStyle/>
                    <a:p>
                      <a:r>
                        <a:rPr lang="en-GB" u="none"/>
                        <a:t>Due</a:t>
                      </a:r>
                    </a:p>
                    <a:p>
                      <a:pPr lvl="0">
                        <a:buNone/>
                      </a:pPr>
                      <a:r>
                        <a:rPr lang="en-GB" sz="1800" b="0" i="0" u="none" strike="noStrike" noProof="0">
                          <a:latin typeface="Calibri"/>
                        </a:rPr>
                        <a:t>first month</a:t>
                      </a:r>
                      <a:endParaRPr lang="en-GB">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r>
                        <a:rPr lang="en-GB" sz="1800" b="0" i="0" u="none" strike="noStrike" noProof="0">
                          <a:latin typeface="Calibri"/>
                        </a:rPr>
                        <a:t>First month </a:t>
                      </a: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r>
                        <a:rPr lang="en-GB" sz="1800" b="0" i="0" u="none" strike="noStrike" noProof="0">
                          <a:latin typeface="Calibri"/>
                        </a:rPr>
                        <a:t>Two month after</a:t>
                      </a: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r>
                        <a:rPr lang="en-GB" sz="1800" b="0" i="0" u="none" strike="noStrike" noProof="0">
                          <a:latin typeface="Calibri"/>
                        </a:rPr>
                        <a:t>First month</a:t>
                      </a: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sz="1800" b="0" i="0" u="none" strike="noStrike" noProof="0">
                        <a:latin typeface="Calibri"/>
                      </a:endParaRPr>
                    </a:p>
                    <a:p>
                      <a:pPr lvl="0">
                        <a:buNone/>
                      </a:pPr>
                      <a:endParaRPr lang="en-GB" u="none"/>
                    </a:p>
                    <a:p>
                      <a:pPr lvl="0">
                        <a:buNone/>
                      </a:pPr>
                      <a:endParaRPr lang="en-GB" u="sng"/>
                    </a:p>
                  </a:txBody>
                  <a:tcPr/>
                </a:tc>
                <a:extLst>
                  <a:ext uri="{0D108BD9-81ED-4DB2-BD59-A6C34878D82A}">
                    <a16:rowId xmlns:a16="http://schemas.microsoft.com/office/drawing/2014/main" val="3173118667"/>
                  </a:ext>
                </a:extLst>
              </a:tr>
            </a:tbl>
          </a:graphicData>
        </a:graphic>
      </p:graphicFrame>
    </p:spTree>
    <p:extLst>
      <p:ext uri="{BB962C8B-B14F-4D97-AF65-F5344CB8AC3E}">
        <p14:creationId xmlns:p14="http://schemas.microsoft.com/office/powerpoint/2010/main" val="1728760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E778594-FF8D-AED7-B424-45E68A772183}"/>
              </a:ext>
            </a:extLst>
          </p:cNvPr>
          <p:cNvSpPr>
            <a:spLocks noGrp="1"/>
          </p:cNvSpPr>
          <p:nvPr>
            <p:ph type="title"/>
          </p:nvPr>
        </p:nvSpPr>
        <p:spPr>
          <a:xfrm>
            <a:off x="806195" y="804672"/>
            <a:ext cx="3521359" cy="5248656"/>
          </a:xfrm>
        </p:spPr>
        <p:txBody>
          <a:bodyPr anchor="ctr">
            <a:normAutofit/>
          </a:bodyPr>
          <a:lstStyle/>
          <a:p>
            <a:pPr algn="ctr"/>
            <a:r>
              <a:rPr lang="en-GB">
                <a:cs typeface="Calibri Light"/>
              </a:rPr>
              <a:t>Work Breakdown project of Cashew</a:t>
            </a:r>
            <a:endParaRPr lang="en-GB"/>
          </a:p>
        </p:txBody>
      </p:sp>
      <p:sp>
        <p:nvSpPr>
          <p:cNvPr id="3" name="Content Placeholder 2">
            <a:extLst>
              <a:ext uri="{FF2B5EF4-FFF2-40B4-BE49-F238E27FC236}">
                <a16:creationId xmlns:a16="http://schemas.microsoft.com/office/drawing/2014/main" id="{6AFEB9AB-A578-3351-F96D-F66A22F70F15}"/>
              </a:ext>
            </a:extLst>
          </p:cNvPr>
          <p:cNvSpPr>
            <a:spLocks noGrp="1"/>
          </p:cNvSpPr>
          <p:nvPr>
            <p:ph idx="1"/>
          </p:nvPr>
        </p:nvSpPr>
        <p:spPr>
          <a:xfrm>
            <a:off x="4975861" y="804671"/>
            <a:ext cx="6399930" cy="5248657"/>
          </a:xfrm>
        </p:spPr>
        <p:txBody>
          <a:bodyPr vert="horz" lIns="91440" tIns="45720" rIns="91440" bIns="45720" rtlCol="0" anchor="ctr">
            <a:normAutofit/>
          </a:bodyPr>
          <a:lstStyle/>
          <a:p>
            <a:r>
              <a:rPr lang="en-GB" b="1">
                <a:cs typeface="Calibri"/>
              </a:rPr>
              <a:t>Bay the land and  Get  Documentation from Council</a:t>
            </a:r>
            <a:r>
              <a:rPr lang="en-GB">
                <a:cs typeface="Calibri"/>
              </a:rPr>
              <a:t> </a:t>
            </a:r>
            <a:r>
              <a:rPr lang="en-GB" b="1">
                <a:cs typeface="Calibri"/>
              </a:rPr>
              <a:t>(1 Week)</a:t>
            </a:r>
          </a:p>
          <a:p>
            <a:pPr>
              <a:buClr>
                <a:srgbClr val="8AD0D6"/>
              </a:buClr>
            </a:pPr>
            <a:r>
              <a:rPr lang="en-GB" b="1">
                <a:ea typeface="+mj-lt"/>
                <a:cs typeface="+mj-lt"/>
              </a:rPr>
              <a:t>Clean and dig the earth ( 2 weeks )</a:t>
            </a:r>
            <a:endParaRPr lang="en-GB" b="1">
              <a:cs typeface="Calibri"/>
            </a:endParaRPr>
          </a:p>
          <a:p>
            <a:r>
              <a:rPr lang="en-GB" b="1">
                <a:cs typeface="Calibri"/>
              </a:rPr>
              <a:t>Planting</a:t>
            </a:r>
            <a:r>
              <a:rPr lang="en-GB">
                <a:cs typeface="Calibri"/>
              </a:rPr>
              <a:t> : The farmers planting the  seeds  </a:t>
            </a:r>
            <a:r>
              <a:rPr lang="en-GB">
                <a:ea typeface="+mj-lt"/>
                <a:cs typeface="+mj-lt"/>
              </a:rPr>
              <a:t>inside a bag of plants that must have a 350 to 400 mm, in the vertical position and with a mixture of loose soil and sterilized, then watered ( </a:t>
            </a:r>
            <a:r>
              <a:rPr lang="en-GB" b="1">
                <a:ea typeface="+mj-lt"/>
                <a:cs typeface="+mj-lt"/>
              </a:rPr>
              <a:t>3 weeks)</a:t>
            </a:r>
          </a:p>
          <a:p>
            <a:pPr>
              <a:buClr>
                <a:srgbClr val="8AD0D6"/>
              </a:buClr>
            </a:pPr>
            <a:r>
              <a:rPr lang="en-GB" b="1">
                <a:ea typeface="+mj-lt"/>
                <a:cs typeface="+mj-lt"/>
              </a:rPr>
              <a:t>Grafting: </a:t>
            </a:r>
            <a:r>
              <a:rPr lang="en-GB">
                <a:ea typeface="+mj-lt"/>
                <a:cs typeface="+mj-lt"/>
              </a:rPr>
              <a:t>To prevent the roots of the plant from starting to bend in the bag, after</a:t>
            </a:r>
            <a:r>
              <a:rPr lang="en-GB" b="1">
                <a:ea typeface="+mj-lt"/>
                <a:cs typeface="+mj-lt"/>
              </a:rPr>
              <a:t> 3 to  4 months it is transferred</a:t>
            </a:r>
            <a:r>
              <a:rPr lang="en-GB">
                <a:ea typeface="+mj-lt"/>
                <a:cs typeface="+mj-lt"/>
              </a:rPr>
              <a:t> in the orchard</a:t>
            </a:r>
            <a:endParaRPr lang="en-GB"/>
          </a:p>
          <a:p>
            <a:pPr>
              <a:buClr>
                <a:srgbClr val="8AD0D6"/>
              </a:buClr>
            </a:pPr>
            <a:endParaRPr lang="en-GB">
              <a:cs typeface="Calibri"/>
            </a:endParaRPr>
          </a:p>
          <a:p>
            <a:pPr>
              <a:buClr>
                <a:srgbClr val="8AD0D6"/>
              </a:buClr>
            </a:pPr>
            <a:endParaRPr lang="en-GB">
              <a:cs typeface="Calibri"/>
            </a:endParaRPr>
          </a:p>
          <a:p>
            <a:pPr marL="0" indent="0">
              <a:buNone/>
            </a:pPr>
            <a:endParaRPr lang="en-GB">
              <a:cs typeface="Calibri"/>
            </a:endParaRPr>
          </a:p>
        </p:txBody>
      </p:sp>
    </p:spTree>
    <p:extLst>
      <p:ext uri="{BB962C8B-B14F-4D97-AF65-F5344CB8AC3E}">
        <p14:creationId xmlns:p14="http://schemas.microsoft.com/office/powerpoint/2010/main" val="2148694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6" name="Picture 45">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8" name="Oval 47">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50" name="Picture 4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52" name="Picture 51">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54" name="Rectangle 53">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6" name="Rectangle 55">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A443A-B894-2C24-3889-C7AC7F015421}"/>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400" b="0" i="0" kern="1200">
                <a:solidFill>
                  <a:srgbClr val="EBEBEB"/>
                </a:solidFill>
                <a:latin typeface="+mj-lt"/>
                <a:ea typeface="+mj-ea"/>
                <a:cs typeface="+mj-cs"/>
              </a:rPr>
              <a:t>Gant Chat</a:t>
            </a:r>
          </a:p>
        </p:txBody>
      </p:sp>
      <p:sp>
        <p:nvSpPr>
          <p:cNvPr id="58"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60" name="Freeform: Shape 59">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Rectangle 61">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descr="Table&#10;&#10;Description automatically generated">
            <a:extLst>
              <a:ext uri="{FF2B5EF4-FFF2-40B4-BE49-F238E27FC236}">
                <a16:creationId xmlns:a16="http://schemas.microsoft.com/office/drawing/2014/main" id="{B9251125-AC0C-FCA9-93FC-135035A1E852}"/>
              </a:ext>
            </a:extLst>
          </p:cNvPr>
          <p:cNvPicPr>
            <a:picLocks noGrp="1" noChangeAspect="1"/>
          </p:cNvPicPr>
          <p:nvPr>
            <p:ph idx="1"/>
          </p:nvPr>
        </p:nvPicPr>
        <p:blipFill>
          <a:blip r:embed="rId6"/>
          <a:stretch>
            <a:fillRect/>
          </a:stretch>
        </p:blipFill>
        <p:spPr>
          <a:xfrm>
            <a:off x="-57186" y="1273227"/>
            <a:ext cx="7591462" cy="4697160"/>
          </a:xfrm>
          <a:prstGeom prst="rect">
            <a:avLst/>
          </a:prstGeom>
          <a:effectLst/>
        </p:spPr>
      </p:pic>
    </p:spTree>
    <p:extLst>
      <p:ext uri="{BB962C8B-B14F-4D97-AF65-F5344CB8AC3E}">
        <p14:creationId xmlns:p14="http://schemas.microsoft.com/office/powerpoint/2010/main" val="322803817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0">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DB905-DEB8-1303-6DB2-F980D3140A0A}"/>
              </a:ext>
            </a:extLst>
          </p:cNvPr>
          <p:cNvSpPr>
            <a:spLocks noGrp="1"/>
          </p:cNvSpPr>
          <p:nvPr>
            <p:ph type="title"/>
          </p:nvPr>
        </p:nvSpPr>
        <p:spPr>
          <a:xfrm>
            <a:off x="643855" y="1447799"/>
            <a:ext cx="3108626" cy="1444752"/>
          </a:xfrm>
        </p:spPr>
        <p:txBody>
          <a:bodyPr anchor="b">
            <a:normAutofit/>
          </a:bodyPr>
          <a:lstStyle/>
          <a:p>
            <a:pPr>
              <a:lnSpc>
                <a:spcPct val="90000"/>
              </a:lnSpc>
            </a:pPr>
            <a:r>
              <a:rPr lang="en-GB" sz="2200">
                <a:solidFill>
                  <a:srgbClr val="EBEBEB"/>
                </a:solidFill>
                <a:cs typeface="Calibri Light"/>
              </a:rPr>
              <a:t>Project Organisation Chat/ Structure diagram</a:t>
            </a:r>
            <a:endParaRPr lang="en-GB" sz="2200">
              <a:solidFill>
                <a:srgbClr val="EBEBEB"/>
              </a:solidFill>
            </a:endParaRPr>
          </a:p>
        </p:txBody>
      </p:sp>
      <p:sp>
        <p:nvSpPr>
          <p:cNvPr id="40"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1" name="Freeform: Shape 24">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42" name="Rectangle 26">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5" name="Picture 15" descr="Icon&#10;&#10;Description automatically generated">
            <a:extLst>
              <a:ext uri="{FF2B5EF4-FFF2-40B4-BE49-F238E27FC236}">
                <a16:creationId xmlns:a16="http://schemas.microsoft.com/office/drawing/2014/main" id="{4D443779-5013-6654-A153-4A8773B9060F}"/>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44525" y="3355602"/>
            <a:ext cx="3106738" cy="2380408"/>
          </a:xfrm>
        </p:spPr>
      </p:pic>
      <p:pic>
        <p:nvPicPr>
          <p:cNvPr id="14" name="Picture 14" descr="Timeline&#10;&#10;Description automatically generated">
            <a:extLst>
              <a:ext uri="{FF2B5EF4-FFF2-40B4-BE49-F238E27FC236}">
                <a16:creationId xmlns:a16="http://schemas.microsoft.com/office/drawing/2014/main" id="{7C34A40B-A4BA-D1B2-B21A-A642CF97A53A}"/>
              </a:ext>
            </a:extLst>
          </p:cNvPr>
          <p:cNvPicPr>
            <a:picLocks noChangeAspect="1"/>
          </p:cNvPicPr>
          <p:nvPr/>
        </p:nvPicPr>
        <p:blipFill>
          <a:blip r:embed="rId4"/>
          <a:stretch>
            <a:fillRect/>
          </a:stretch>
        </p:blipFill>
        <p:spPr>
          <a:xfrm>
            <a:off x="5048451" y="2540188"/>
            <a:ext cx="6495847" cy="2387222"/>
          </a:xfrm>
          <a:prstGeom prst="rect">
            <a:avLst/>
          </a:prstGeom>
          <a:effectLst/>
        </p:spPr>
      </p:pic>
      <p:sp>
        <p:nvSpPr>
          <p:cNvPr id="16" name="TextBox 15">
            <a:extLst>
              <a:ext uri="{FF2B5EF4-FFF2-40B4-BE49-F238E27FC236}">
                <a16:creationId xmlns:a16="http://schemas.microsoft.com/office/drawing/2014/main" id="{88C4EFA3-1CBA-2851-6917-84E8AE483BAD}"/>
              </a:ext>
            </a:extLst>
          </p:cNvPr>
          <p:cNvSpPr txBox="1"/>
          <p:nvPr/>
        </p:nvSpPr>
        <p:spPr>
          <a:xfrm>
            <a:off x="644525" y="5735638"/>
            <a:ext cx="3106738"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5"/>
              </a:rPr>
              <a:t>CC BY-NC</a:t>
            </a:r>
            <a:r>
              <a:rPr lang="en-US"/>
              <a:t>.</a:t>
            </a:r>
          </a:p>
        </p:txBody>
      </p:sp>
    </p:spTree>
    <p:extLst>
      <p:ext uri="{BB962C8B-B14F-4D97-AF65-F5344CB8AC3E}">
        <p14:creationId xmlns:p14="http://schemas.microsoft.com/office/powerpoint/2010/main" val="114430875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A4AF6-30F1-8458-80D0-5FAEA41E5726}"/>
              </a:ext>
            </a:extLst>
          </p:cNvPr>
          <p:cNvSpPr>
            <a:spLocks noGrp="1"/>
          </p:cNvSpPr>
          <p:nvPr>
            <p:ph type="title"/>
          </p:nvPr>
        </p:nvSpPr>
        <p:spPr/>
        <p:txBody>
          <a:bodyPr/>
          <a:lstStyle/>
          <a:p>
            <a:r>
              <a:rPr lang="en-GB">
                <a:cs typeface="Calibri Light"/>
              </a:rPr>
              <a:t>Risk Management</a:t>
            </a:r>
            <a:endParaRPr lang="en-GB"/>
          </a:p>
        </p:txBody>
      </p:sp>
      <p:graphicFrame>
        <p:nvGraphicFramePr>
          <p:cNvPr id="4" name="Table 4">
            <a:extLst>
              <a:ext uri="{FF2B5EF4-FFF2-40B4-BE49-F238E27FC236}">
                <a16:creationId xmlns:a16="http://schemas.microsoft.com/office/drawing/2014/main" id="{D0936BF4-AC6B-947A-3584-481E5EE5F405}"/>
              </a:ext>
            </a:extLst>
          </p:cNvPr>
          <p:cNvGraphicFramePr>
            <a:graphicFrameLocks noGrp="1"/>
          </p:cNvGraphicFramePr>
          <p:nvPr>
            <p:ph idx="1"/>
            <p:extLst>
              <p:ext uri="{D42A27DB-BD31-4B8C-83A1-F6EECF244321}">
                <p14:modId xmlns:p14="http://schemas.microsoft.com/office/powerpoint/2010/main" val="4223059166"/>
              </p:ext>
            </p:extLst>
          </p:nvPr>
        </p:nvGraphicFramePr>
        <p:xfrm>
          <a:off x="1103313" y="2052638"/>
          <a:ext cx="8947149" cy="3657600"/>
        </p:xfrm>
        <a:graphic>
          <a:graphicData uri="http://schemas.openxmlformats.org/drawingml/2006/table">
            <a:tbl>
              <a:tblPr firstRow="1" bandRow="1">
                <a:tableStyleId>{5C22544A-7EE6-4342-B048-85BDC9FD1C3A}</a:tableStyleId>
              </a:tblPr>
              <a:tblGrid>
                <a:gridCol w="2982383">
                  <a:extLst>
                    <a:ext uri="{9D8B030D-6E8A-4147-A177-3AD203B41FA5}">
                      <a16:colId xmlns:a16="http://schemas.microsoft.com/office/drawing/2014/main" val="4051392175"/>
                    </a:ext>
                  </a:extLst>
                </a:gridCol>
                <a:gridCol w="2982383">
                  <a:extLst>
                    <a:ext uri="{9D8B030D-6E8A-4147-A177-3AD203B41FA5}">
                      <a16:colId xmlns:a16="http://schemas.microsoft.com/office/drawing/2014/main" val="3698126274"/>
                    </a:ext>
                  </a:extLst>
                </a:gridCol>
                <a:gridCol w="2982383">
                  <a:extLst>
                    <a:ext uri="{9D8B030D-6E8A-4147-A177-3AD203B41FA5}">
                      <a16:colId xmlns:a16="http://schemas.microsoft.com/office/drawing/2014/main" val="2610991751"/>
                    </a:ext>
                  </a:extLst>
                </a:gridCol>
              </a:tblGrid>
              <a:tr h="370840">
                <a:tc>
                  <a:txBody>
                    <a:bodyPr/>
                    <a:lstStyle/>
                    <a:p>
                      <a:r>
                        <a:rPr lang="en-GB" b="1" u="sng">
                          <a:solidFill>
                            <a:srgbClr val="FF0000"/>
                          </a:solidFill>
                        </a:rPr>
                        <a:t>Risk </a:t>
                      </a:r>
                      <a:endParaRPr lang="en-US" b="1" u="sng"/>
                    </a:p>
                    <a:p>
                      <a:pPr lvl="0">
                        <a:buNone/>
                      </a:pPr>
                      <a:r>
                        <a:rPr lang="en-GB"/>
                        <a:t>The People</a:t>
                      </a:r>
                    </a:p>
                    <a:p>
                      <a:pPr lvl="0">
                        <a:buNone/>
                      </a:pPr>
                      <a:endParaRPr lang="en-GB"/>
                    </a:p>
                    <a:p>
                      <a:pPr lvl="0">
                        <a:buNone/>
                      </a:pPr>
                      <a:r>
                        <a:rPr lang="en-GB"/>
                        <a:t>The Materials</a:t>
                      </a:r>
                    </a:p>
                    <a:p>
                      <a:pPr lvl="0">
                        <a:buNone/>
                      </a:pPr>
                      <a:endParaRPr lang="en-GB"/>
                    </a:p>
                    <a:p>
                      <a:pPr lvl="0">
                        <a:buNone/>
                      </a:pPr>
                      <a:r>
                        <a:rPr lang="en-GB"/>
                        <a:t>The Time</a:t>
                      </a:r>
                    </a:p>
                    <a:p>
                      <a:pPr lvl="0">
                        <a:buNone/>
                      </a:pPr>
                      <a:endParaRPr lang="en-GB"/>
                    </a:p>
                    <a:p>
                      <a:pPr lvl="0">
                        <a:buNone/>
                      </a:pPr>
                      <a:r>
                        <a:rPr lang="en-GB"/>
                        <a:t>The Weather </a:t>
                      </a:r>
                    </a:p>
                    <a:p>
                      <a:pPr lvl="0">
                        <a:buNone/>
                      </a:pPr>
                      <a:endParaRPr lang="en-GB"/>
                    </a:p>
                    <a:p>
                      <a:pPr lvl="0">
                        <a:buNone/>
                      </a:pPr>
                      <a:endParaRPr lang="en-GB"/>
                    </a:p>
                    <a:p>
                      <a:pPr lvl="0">
                        <a:buNone/>
                      </a:pPr>
                      <a:endParaRPr lang="en-GB"/>
                    </a:p>
                    <a:p>
                      <a:pPr lvl="0">
                        <a:buNone/>
                      </a:pPr>
                      <a:endParaRPr lang="en-GB"/>
                    </a:p>
                    <a:p>
                      <a:pPr lvl="0">
                        <a:buNone/>
                      </a:pPr>
                      <a:endParaRPr lang="en-GB"/>
                    </a:p>
                  </a:txBody>
                  <a:tcPr/>
                </a:tc>
                <a:tc>
                  <a:txBody>
                    <a:bodyPr/>
                    <a:lstStyle/>
                    <a:p>
                      <a:r>
                        <a:rPr lang="en-GB" b="1" u="sng">
                          <a:solidFill>
                            <a:srgbClr val="FF0000"/>
                          </a:solidFill>
                        </a:rPr>
                        <a:t>Probability </a:t>
                      </a:r>
                    </a:p>
                    <a:p>
                      <a:pPr lvl="0">
                        <a:buNone/>
                      </a:pPr>
                      <a:r>
                        <a:rPr lang="en-GB"/>
                        <a:t>Hight</a:t>
                      </a:r>
                    </a:p>
                    <a:p>
                      <a:pPr lvl="0">
                        <a:buNone/>
                      </a:pPr>
                      <a:endParaRPr lang="en-GB"/>
                    </a:p>
                    <a:p>
                      <a:pPr lvl="0">
                        <a:buNone/>
                      </a:pPr>
                      <a:r>
                        <a:rPr lang="en-GB"/>
                        <a:t>Hight</a:t>
                      </a:r>
                    </a:p>
                    <a:p>
                      <a:pPr lvl="0">
                        <a:buNone/>
                      </a:pPr>
                      <a:endParaRPr lang="en-GB"/>
                    </a:p>
                    <a:p>
                      <a:pPr lvl="0">
                        <a:buNone/>
                      </a:pPr>
                      <a:r>
                        <a:rPr lang="en-GB"/>
                        <a:t>Medium</a:t>
                      </a:r>
                    </a:p>
                    <a:p>
                      <a:pPr lvl="0">
                        <a:buNone/>
                      </a:pPr>
                      <a:endParaRPr lang="en-GB"/>
                    </a:p>
                    <a:p>
                      <a:pPr lvl="0">
                        <a:buNone/>
                      </a:pPr>
                      <a:r>
                        <a:rPr lang="en-GB"/>
                        <a:t>Hight</a:t>
                      </a:r>
                    </a:p>
                    <a:p>
                      <a:pPr lvl="0">
                        <a:buNone/>
                      </a:pPr>
                      <a:endParaRPr lang="en-GB"/>
                    </a:p>
                    <a:p>
                      <a:pPr lvl="0">
                        <a:buNone/>
                      </a:pPr>
                      <a:endParaRPr lang="en-GB"/>
                    </a:p>
                  </a:txBody>
                  <a:tcPr/>
                </a:tc>
                <a:tc>
                  <a:txBody>
                    <a:bodyPr/>
                    <a:lstStyle/>
                    <a:p>
                      <a:r>
                        <a:rPr lang="en-GB" err="1"/>
                        <a:t>Inpact</a:t>
                      </a:r>
                    </a:p>
                    <a:p>
                      <a:pPr lvl="0">
                        <a:buNone/>
                      </a:pPr>
                      <a:r>
                        <a:rPr lang="en-GB"/>
                        <a:t>Hight</a:t>
                      </a:r>
                    </a:p>
                    <a:p>
                      <a:pPr lvl="0">
                        <a:buNone/>
                      </a:pPr>
                      <a:endParaRPr lang="en-GB"/>
                    </a:p>
                    <a:p>
                      <a:pPr lvl="0">
                        <a:buNone/>
                      </a:pPr>
                      <a:r>
                        <a:rPr lang="en-GB"/>
                        <a:t>Hight</a:t>
                      </a:r>
                    </a:p>
                    <a:p>
                      <a:pPr lvl="0">
                        <a:buNone/>
                      </a:pPr>
                      <a:endParaRPr lang="en-GB"/>
                    </a:p>
                    <a:p>
                      <a:pPr lvl="0">
                        <a:buNone/>
                      </a:pPr>
                      <a:r>
                        <a:rPr lang="en-GB"/>
                        <a:t>Medium</a:t>
                      </a:r>
                    </a:p>
                    <a:p>
                      <a:pPr lvl="0">
                        <a:buNone/>
                      </a:pPr>
                      <a:endParaRPr lang="en-GB"/>
                    </a:p>
                    <a:p>
                      <a:pPr lvl="0">
                        <a:buNone/>
                      </a:pPr>
                      <a:r>
                        <a:rPr lang="en-GB"/>
                        <a:t>Hight</a:t>
                      </a:r>
                    </a:p>
                    <a:p>
                      <a:pPr lvl="0">
                        <a:buNone/>
                      </a:pPr>
                      <a:endParaRPr lang="en-GB"/>
                    </a:p>
                    <a:p>
                      <a:pPr lvl="0">
                        <a:buNone/>
                      </a:pPr>
                      <a:endParaRPr lang="en-GB"/>
                    </a:p>
                  </a:txBody>
                  <a:tcPr/>
                </a:tc>
                <a:extLst>
                  <a:ext uri="{0D108BD9-81ED-4DB2-BD59-A6C34878D82A}">
                    <a16:rowId xmlns:a16="http://schemas.microsoft.com/office/drawing/2014/main" val="2266876283"/>
                  </a:ext>
                </a:extLst>
              </a:tr>
            </a:tbl>
          </a:graphicData>
        </a:graphic>
      </p:graphicFrame>
    </p:spTree>
    <p:extLst>
      <p:ext uri="{BB962C8B-B14F-4D97-AF65-F5344CB8AC3E}">
        <p14:creationId xmlns:p14="http://schemas.microsoft.com/office/powerpoint/2010/main" val="4280600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E9C92-07C6-5C60-C5EC-2D0662CF3482}"/>
              </a:ext>
            </a:extLst>
          </p:cNvPr>
          <p:cNvSpPr>
            <a:spLocks noGrp="1"/>
          </p:cNvSpPr>
          <p:nvPr>
            <p:ph type="title"/>
          </p:nvPr>
        </p:nvSpPr>
        <p:spPr/>
        <p:txBody>
          <a:bodyPr/>
          <a:lstStyle/>
          <a:p>
            <a:r>
              <a:rPr lang="en-GB"/>
              <a:t>Scope Creep and Report</a:t>
            </a:r>
          </a:p>
        </p:txBody>
      </p:sp>
      <p:graphicFrame>
        <p:nvGraphicFramePr>
          <p:cNvPr id="4" name="Table 4">
            <a:extLst>
              <a:ext uri="{FF2B5EF4-FFF2-40B4-BE49-F238E27FC236}">
                <a16:creationId xmlns:a16="http://schemas.microsoft.com/office/drawing/2014/main" id="{8710055D-F45B-CF22-8F64-DE4EB0199C8B}"/>
              </a:ext>
            </a:extLst>
          </p:cNvPr>
          <p:cNvGraphicFramePr>
            <a:graphicFrameLocks noGrp="1"/>
          </p:cNvGraphicFramePr>
          <p:nvPr>
            <p:ph idx="1"/>
            <p:extLst>
              <p:ext uri="{D42A27DB-BD31-4B8C-83A1-F6EECF244321}">
                <p14:modId xmlns:p14="http://schemas.microsoft.com/office/powerpoint/2010/main" val="2912351198"/>
              </p:ext>
            </p:extLst>
          </p:nvPr>
        </p:nvGraphicFramePr>
        <p:xfrm>
          <a:off x="1103313" y="2052638"/>
          <a:ext cx="8947150" cy="4760863"/>
        </p:xfrm>
        <a:graphic>
          <a:graphicData uri="http://schemas.openxmlformats.org/drawingml/2006/table">
            <a:tbl>
              <a:tblPr firstRow="1" bandRow="1">
                <a:tableStyleId>{5C22544A-7EE6-4342-B048-85BDC9FD1C3A}</a:tableStyleId>
              </a:tblPr>
              <a:tblGrid>
                <a:gridCol w="4473575">
                  <a:extLst>
                    <a:ext uri="{9D8B030D-6E8A-4147-A177-3AD203B41FA5}">
                      <a16:colId xmlns:a16="http://schemas.microsoft.com/office/drawing/2014/main" val="2547256351"/>
                    </a:ext>
                  </a:extLst>
                </a:gridCol>
                <a:gridCol w="4473575">
                  <a:extLst>
                    <a:ext uri="{9D8B030D-6E8A-4147-A177-3AD203B41FA5}">
                      <a16:colId xmlns:a16="http://schemas.microsoft.com/office/drawing/2014/main" val="2850013196"/>
                    </a:ext>
                  </a:extLst>
                </a:gridCol>
              </a:tblGrid>
              <a:tr h="605333">
                <a:tc>
                  <a:txBody>
                    <a:bodyPr/>
                    <a:lstStyle/>
                    <a:p>
                      <a:r>
                        <a:rPr lang="en-GB"/>
                        <a:t>Scope Creep</a:t>
                      </a:r>
                    </a:p>
                  </a:txBody>
                  <a:tcPr/>
                </a:tc>
                <a:tc>
                  <a:txBody>
                    <a:bodyPr/>
                    <a:lstStyle/>
                    <a:p>
                      <a:r>
                        <a:rPr lang="en-GB"/>
                        <a:t>Report</a:t>
                      </a:r>
                    </a:p>
                  </a:txBody>
                  <a:tcPr/>
                </a:tc>
                <a:extLst>
                  <a:ext uri="{0D108BD9-81ED-4DB2-BD59-A6C34878D82A}">
                    <a16:rowId xmlns:a16="http://schemas.microsoft.com/office/drawing/2014/main" val="1233582303"/>
                  </a:ext>
                </a:extLst>
              </a:tr>
              <a:tr h="4155530">
                <a:tc>
                  <a:txBody>
                    <a:bodyPr/>
                    <a:lstStyle/>
                    <a:p>
                      <a:pPr marL="285750" lvl="0" indent="-285750" algn="l">
                        <a:lnSpc>
                          <a:spcPct val="100000"/>
                        </a:lnSpc>
                        <a:spcBef>
                          <a:spcPts val="0"/>
                        </a:spcBef>
                        <a:spcAft>
                          <a:spcPts val="0"/>
                        </a:spcAft>
                        <a:buFont typeface="Arial"/>
                        <a:buChar char="•"/>
                      </a:pPr>
                      <a:r>
                        <a:rPr lang="en-GB" sz="1800" b="0" i="0" u="none" strike="noStrike" noProof="0">
                          <a:latin typeface="Century Gothic"/>
                        </a:rPr>
                        <a:t>Lack of rain or water can change the plan</a:t>
                      </a:r>
                      <a:endParaRPr lang="en-US"/>
                    </a:p>
                    <a:p>
                      <a:pPr marL="285750" lvl="0" indent="-285750" algn="l">
                        <a:lnSpc>
                          <a:spcPct val="100000"/>
                        </a:lnSpc>
                        <a:spcBef>
                          <a:spcPts val="0"/>
                        </a:spcBef>
                        <a:spcAft>
                          <a:spcPts val="0"/>
                        </a:spcAft>
                        <a:buFont typeface="Arial"/>
                        <a:buChar char="•"/>
                      </a:pPr>
                      <a:r>
                        <a:rPr lang="en-GB" sz="1800" b="0" i="0" u="none" strike="noStrike" noProof="0">
                          <a:latin typeface="Century Gothic"/>
                        </a:rPr>
                        <a:t>Varies from a car engine that carries a staff</a:t>
                      </a:r>
                      <a:endParaRPr lang="en-GB"/>
                    </a:p>
                    <a:p>
                      <a:pPr marL="285750" lvl="0" indent="-285750" algn="l">
                        <a:lnSpc>
                          <a:spcPct val="100000"/>
                        </a:lnSpc>
                        <a:spcBef>
                          <a:spcPts val="0"/>
                        </a:spcBef>
                        <a:spcAft>
                          <a:spcPts val="0"/>
                        </a:spcAft>
                        <a:buFont typeface="Arial"/>
                        <a:buChar char="•"/>
                      </a:pPr>
                      <a:r>
                        <a:rPr lang="en-GB" sz="1800" b="0" i="0" u="none" strike="noStrike" noProof="0">
                          <a:latin typeface="Century Gothic"/>
                        </a:rPr>
                        <a:t>Documentation delay on the part of the council</a:t>
                      </a:r>
                      <a:endParaRPr lang="en-GB"/>
                    </a:p>
                    <a:p>
                      <a:pPr marL="285750" lvl="0" indent="-285750" algn="l">
                        <a:lnSpc>
                          <a:spcPct val="100000"/>
                        </a:lnSpc>
                        <a:spcBef>
                          <a:spcPts val="0"/>
                        </a:spcBef>
                        <a:spcAft>
                          <a:spcPts val="0"/>
                        </a:spcAft>
                        <a:buFont typeface="Arial"/>
                        <a:buChar char="•"/>
                      </a:pPr>
                      <a:r>
                        <a:rPr lang="en-GB" sz="1800" b="0" i="0" u="none" strike="noStrike" noProof="0">
                          <a:latin typeface="Century Gothic"/>
                        </a:rPr>
                        <a:t>Material shortages</a:t>
                      </a:r>
                      <a:endParaRPr lang="en-GB"/>
                    </a:p>
                    <a:p>
                      <a:pPr lvl="0">
                        <a:buNone/>
                      </a:pPr>
                      <a:endParaRPr lang="en-GB"/>
                    </a:p>
                  </a:txBody>
                  <a:tcPr/>
                </a:tc>
                <a:tc>
                  <a:txBody>
                    <a:bodyPr/>
                    <a:lstStyle/>
                    <a:p>
                      <a:pPr marL="285750" indent="-285750">
                        <a:buFont typeface="Arial"/>
                        <a:buChar char="•"/>
                      </a:pPr>
                      <a:r>
                        <a:rPr lang="en-GB" b="1"/>
                        <a:t>Routine Reported</a:t>
                      </a:r>
                      <a:r>
                        <a:rPr lang="en-GB"/>
                        <a:t> ( daily, weekly or </a:t>
                      </a:r>
                      <a:r>
                        <a:rPr lang="en-GB" sz="1800" b="0" i="0" u="none" strike="noStrike" noProof="0">
                          <a:latin typeface="Century Gothic"/>
                        </a:rPr>
                        <a:t>monthly</a:t>
                      </a:r>
                      <a:r>
                        <a:rPr lang="en-GB"/>
                        <a:t>  )</a:t>
                      </a:r>
                    </a:p>
                    <a:p>
                      <a:pPr marL="285750" lvl="0" indent="-285750">
                        <a:buFont typeface="Arial"/>
                        <a:buChar char="•"/>
                      </a:pPr>
                      <a:r>
                        <a:rPr lang="en-GB" b="1"/>
                        <a:t>Exception reported</a:t>
                      </a:r>
                      <a:r>
                        <a:rPr lang="en-GB"/>
                        <a:t> ( </a:t>
                      </a:r>
                      <a:r>
                        <a:rPr lang="en-GB" sz="1800" b="0" i="0" u="none" strike="noStrike" noProof="0">
                          <a:latin typeface="Century Gothic"/>
                        </a:rPr>
                        <a:t>Stakeholders</a:t>
                      </a:r>
                      <a:r>
                        <a:rPr lang="en-GB"/>
                        <a:t> saw , what done so far and what going to be next step</a:t>
                      </a:r>
                    </a:p>
                    <a:p>
                      <a:pPr marL="285750" lvl="0" indent="-285750">
                        <a:buFont typeface="Arial"/>
                        <a:buChar char="•"/>
                      </a:pPr>
                      <a:r>
                        <a:rPr lang="en-GB" b="1"/>
                        <a:t>Special Analysis</a:t>
                      </a:r>
                      <a:r>
                        <a:rPr lang="en-GB"/>
                        <a:t> ( meeting with the team members by agenda and inform them what the meeting is about</a:t>
                      </a:r>
                    </a:p>
                  </a:txBody>
                  <a:tcPr/>
                </a:tc>
                <a:extLst>
                  <a:ext uri="{0D108BD9-81ED-4DB2-BD59-A6C34878D82A}">
                    <a16:rowId xmlns:a16="http://schemas.microsoft.com/office/drawing/2014/main" val="1864490539"/>
                  </a:ext>
                </a:extLst>
              </a:tr>
            </a:tbl>
          </a:graphicData>
        </a:graphic>
      </p:graphicFrame>
    </p:spTree>
    <p:extLst>
      <p:ext uri="{BB962C8B-B14F-4D97-AF65-F5344CB8AC3E}">
        <p14:creationId xmlns:p14="http://schemas.microsoft.com/office/powerpoint/2010/main" val="42341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452CDE71-26CC-930C-65E4-1BA8A6AE1EE2}"/>
              </a:ext>
            </a:extLst>
          </p:cNvPr>
          <p:cNvSpPr>
            <a:spLocks noGrp="1"/>
          </p:cNvSpPr>
          <p:nvPr>
            <p:ph type="title"/>
          </p:nvPr>
        </p:nvSpPr>
        <p:spPr>
          <a:xfrm>
            <a:off x="806195" y="804672"/>
            <a:ext cx="3521359" cy="5248656"/>
          </a:xfrm>
        </p:spPr>
        <p:txBody>
          <a:bodyPr anchor="ctr">
            <a:normAutofit/>
          </a:bodyPr>
          <a:lstStyle/>
          <a:p>
            <a:pPr algn="ctr"/>
            <a:r>
              <a:rPr lang="en-GB"/>
              <a:t>conclusion</a:t>
            </a:r>
          </a:p>
        </p:txBody>
      </p:sp>
      <p:sp>
        <p:nvSpPr>
          <p:cNvPr id="3" name="Content Placeholder 2">
            <a:extLst>
              <a:ext uri="{FF2B5EF4-FFF2-40B4-BE49-F238E27FC236}">
                <a16:creationId xmlns:a16="http://schemas.microsoft.com/office/drawing/2014/main" id="{0A910477-C0E9-3964-0386-71684D140753}"/>
              </a:ext>
            </a:extLst>
          </p:cNvPr>
          <p:cNvSpPr>
            <a:spLocks noGrp="1"/>
          </p:cNvSpPr>
          <p:nvPr>
            <p:ph idx="1"/>
          </p:nvPr>
        </p:nvSpPr>
        <p:spPr>
          <a:xfrm>
            <a:off x="4975861" y="804671"/>
            <a:ext cx="6399930" cy="5248657"/>
          </a:xfrm>
        </p:spPr>
        <p:txBody>
          <a:bodyPr vert="horz" lIns="91440" tIns="45720" rIns="91440" bIns="45720" rtlCol="0" anchor="ctr">
            <a:normAutofit/>
          </a:bodyPr>
          <a:lstStyle/>
          <a:p>
            <a:pPr>
              <a:lnSpc>
                <a:spcPct val="90000"/>
              </a:lnSpc>
            </a:pPr>
            <a:r>
              <a:rPr lang="en-GB">
                <a:ea typeface="+mj-lt"/>
                <a:cs typeface="+mj-lt"/>
              </a:rPr>
              <a:t>In conclusion, with the guidance of this project plan, I can consider that I already have all the necessary tools to start cashew cultivation. I know that first after you have the land, you will have to regularize the necessary documentation at the city hall and have in the plans the time it takes to plant, but first, you will have to clean the land to have the plants in the ground.</a:t>
            </a:r>
            <a:endParaRPr lang="en-GB"/>
          </a:p>
          <a:p>
            <a:pPr>
              <a:lnSpc>
                <a:spcPct val="90000"/>
              </a:lnSpc>
              <a:buClr>
                <a:srgbClr val="8AD0D6"/>
              </a:buClr>
            </a:pPr>
            <a:r>
              <a:rPr lang="en-GB">
                <a:ea typeface="+mj-lt"/>
                <a:cs typeface="+mj-lt"/>
              </a:rPr>
              <a:t>As the project leader, I have a manager, supervisor, and the rest of the team who will collaborate with me on the project. it manages to identify the risks it will face, how it will communicate with my team, government and investors and also with customers, also when there is a change, and what should be done. Gant Chat allowed me to understand from start to finish how the work is planned.</a:t>
            </a:r>
            <a:endParaRPr lang="en-GB"/>
          </a:p>
          <a:p>
            <a:pPr>
              <a:lnSpc>
                <a:spcPct val="90000"/>
              </a:lnSpc>
              <a:buClr>
                <a:srgbClr val="8AD0D6"/>
              </a:buClr>
            </a:pPr>
            <a:endParaRPr lang="en-GB"/>
          </a:p>
        </p:txBody>
      </p:sp>
    </p:spTree>
    <p:extLst>
      <p:ext uri="{BB962C8B-B14F-4D97-AF65-F5344CB8AC3E}">
        <p14:creationId xmlns:p14="http://schemas.microsoft.com/office/powerpoint/2010/main" val="816289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61D6B36-E774-2866-0038-D0EA12726653}"/>
              </a:ext>
            </a:extLst>
          </p:cNvPr>
          <p:cNvSpPr>
            <a:spLocks noGrp="1"/>
          </p:cNvSpPr>
          <p:nvPr>
            <p:ph type="title"/>
          </p:nvPr>
        </p:nvSpPr>
        <p:spPr>
          <a:xfrm>
            <a:off x="806195" y="804672"/>
            <a:ext cx="3521359" cy="5248656"/>
          </a:xfrm>
        </p:spPr>
        <p:txBody>
          <a:bodyPr anchor="ctr">
            <a:normAutofit/>
          </a:bodyPr>
          <a:lstStyle/>
          <a:p>
            <a:pPr algn="ctr"/>
            <a:r>
              <a:rPr lang="en-GB">
                <a:ea typeface="+mj-lt"/>
                <a:cs typeface="+mj-lt"/>
              </a:rPr>
              <a:t>References</a:t>
            </a:r>
            <a:endParaRPr lang="en-US"/>
          </a:p>
        </p:txBody>
      </p:sp>
      <p:sp>
        <p:nvSpPr>
          <p:cNvPr id="3" name="Content Placeholder 2">
            <a:extLst>
              <a:ext uri="{FF2B5EF4-FFF2-40B4-BE49-F238E27FC236}">
                <a16:creationId xmlns:a16="http://schemas.microsoft.com/office/drawing/2014/main" id="{878CE56A-32EB-2A41-0C19-34C9FE3EC80E}"/>
              </a:ext>
            </a:extLst>
          </p:cNvPr>
          <p:cNvSpPr>
            <a:spLocks noGrp="1"/>
          </p:cNvSpPr>
          <p:nvPr>
            <p:ph idx="1"/>
          </p:nvPr>
        </p:nvSpPr>
        <p:spPr>
          <a:xfrm>
            <a:off x="4975861" y="804671"/>
            <a:ext cx="6399930" cy="5248657"/>
          </a:xfrm>
        </p:spPr>
        <p:txBody>
          <a:bodyPr vert="horz" lIns="91440" tIns="45720" rIns="91440" bIns="45720" rtlCol="0" anchor="ctr">
            <a:normAutofit/>
          </a:bodyPr>
          <a:lstStyle/>
          <a:p>
            <a:pPr marL="0" indent="0">
              <a:buNone/>
            </a:pPr>
            <a:endParaRPr lang="en-GB"/>
          </a:p>
          <a:p>
            <a:pPr>
              <a:buClr>
                <a:srgbClr val="8AD0D6"/>
              </a:buClr>
            </a:pPr>
            <a:endParaRPr lang="en-GB"/>
          </a:p>
          <a:p>
            <a:pPr marL="0" indent="0">
              <a:buClr>
                <a:srgbClr val="8AD0D6"/>
              </a:buClr>
              <a:buNone/>
            </a:pPr>
            <a:endParaRPr lang="en-GB"/>
          </a:p>
          <a:p>
            <a:pPr>
              <a:buClr>
                <a:srgbClr val="8AD0D6"/>
              </a:buClr>
            </a:pPr>
            <a:r>
              <a:rPr lang="en-GB">
                <a:ea typeface="+mj-lt"/>
                <a:cs typeface="+mj-lt"/>
              </a:rPr>
              <a:t>Cloud.smartdraw.com. 2022. </a:t>
            </a:r>
            <a:r>
              <a:rPr lang="en-GB" i="1">
                <a:ea typeface="+mj-lt"/>
                <a:cs typeface="+mj-lt"/>
              </a:rPr>
              <a:t>Smart Draw is the Best Way to Make a Diagram</a:t>
            </a:r>
            <a:r>
              <a:rPr lang="en-GB">
                <a:ea typeface="+mj-lt"/>
                <a:cs typeface="+mj-lt"/>
              </a:rPr>
              <a:t>. [online] Available at: &lt;https://cloud.smartdraw.com/editor.aspx?templateId=2fbf2216-adfb-40d5-9621-1a63912acb39&amp;flags=144#depoId=36526477&amp;credID=-39992257&gt; [Accessed 4 August 2022].</a:t>
            </a:r>
            <a:endParaRPr lang="en-GB"/>
          </a:p>
          <a:p>
            <a:pPr>
              <a:buClr>
                <a:srgbClr val="8AD0D6"/>
              </a:buClr>
            </a:pPr>
            <a:r>
              <a:rPr lang="en-GB">
                <a:ea typeface="+mj-lt"/>
                <a:cs typeface="+mj-lt"/>
              </a:rPr>
              <a:t>Wikihow.com. 2022. </a:t>
            </a:r>
            <a:r>
              <a:rPr lang="en-GB" i="1">
                <a:ea typeface="+mj-lt"/>
                <a:cs typeface="+mj-lt"/>
              </a:rPr>
              <a:t>How to Grow Cashews: 15 Steps (with Pictures) - wiki How</a:t>
            </a:r>
            <a:r>
              <a:rPr lang="en-GB">
                <a:ea typeface="+mj-lt"/>
                <a:cs typeface="+mj-lt"/>
              </a:rPr>
              <a:t>. [online] Available at: &lt;https://www.wikihow.com/Grow-Cashews&gt; [Accessed 4 August 2022].</a:t>
            </a:r>
            <a:endParaRPr lang="en-GB"/>
          </a:p>
          <a:p>
            <a:pPr>
              <a:buClr>
                <a:srgbClr val="8AD0D6"/>
              </a:buClr>
            </a:pPr>
            <a:endParaRPr lang="en-GB"/>
          </a:p>
          <a:p>
            <a:pPr>
              <a:buClr>
                <a:srgbClr val="8AD0D6"/>
              </a:buClr>
            </a:pPr>
            <a:endParaRPr lang="en-GB"/>
          </a:p>
          <a:p>
            <a:pPr>
              <a:buClr>
                <a:srgbClr val="8AD0D6"/>
              </a:buClr>
            </a:pPr>
            <a:endParaRPr lang="en-GB"/>
          </a:p>
        </p:txBody>
      </p:sp>
    </p:spTree>
    <p:extLst>
      <p:ext uri="{BB962C8B-B14F-4D97-AF65-F5344CB8AC3E}">
        <p14:creationId xmlns:p14="http://schemas.microsoft.com/office/powerpoint/2010/main" val="33892956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Project Management Plan</vt:lpstr>
      <vt:lpstr>Introduction: Farm Cultivating Cashew nuts and Scope</vt:lpstr>
      <vt:lpstr>Stakeholder Analysis for project Communications</vt:lpstr>
      <vt:lpstr>Work Breakdown project of Cashew</vt:lpstr>
      <vt:lpstr>Gant Chat</vt:lpstr>
      <vt:lpstr>Project Organisation Chat/ Structure diagram</vt:lpstr>
      <vt:lpstr>Risk Management</vt:lpstr>
      <vt:lpstr>Scope Creep and Report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alfadjo bary</cp:lastModifiedBy>
  <cp:revision>1</cp:revision>
  <dcterms:created xsi:type="dcterms:W3CDTF">2022-08-02T08:45:01Z</dcterms:created>
  <dcterms:modified xsi:type="dcterms:W3CDTF">2022-08-08T14:50:20Z</dcterms:modified>
</cp:coreProperties>
</file>