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2"/>
  </p:notesMasterIdLst>
  <p:handoutMasterIdLst>
    <p:handoutMasterId r:id="rId23"/>
  </p:handoutMasterIdLst>
  <p:sldIdLst>
    <p:sldId id="256" r:id="rId2"/>
    <p:sldId id="257" r:id="rId3"/>
    <p:sldId id="271" r:id="rId4"/>
    <p:sldId id="259" r:id="rId5"/>
    <p:sldId id="274" r:id="rId6"/>
    <p:sldId id="261" r:id="rId7"/>
    <p:sldId id="262" r:id="rId8"/>
    <p:sldId id="275" r:id="rId9"/>
    <p:sldId id="263" r:id="rId10"/>
    <p:sldId id="264" r:id="rId11"/>
    <p:sldId id="265" r:id="rId12"/>
    <p:sldId id="272" r:id="rId13"/>
    <p:sldId id="260" r:id="rId14"/>
    <p:sldId id="258" r:id="rId15"/>
    <p:sldId id="276" r:id="rId16"/>
    <p:sldId id="267" r:id="rId17"/>
    <p:sldId id="268" r:id="rId18"/>
    <p:sldId id="277" r:id="rId19"/>
    <p:sldId id="278" r:id="rId20"/>
    <p:sldId id="266"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B6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60" autoAdjust="0"/>
  </p:normalViewPr>
  <p:slideViewPr>
    <p:cSldViewPr>
      <p:cViewPr varScale="1">
        <p:scale>
          <a:sx n="61" d="100"/>
          <a:sy n="61" d="100"/>
        </p:scale>
        <p:origin x="68" y="81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1992" y="-72"/>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20C3F12-B573-44E8-AA8E-452BC65064D8}" type="datetimeFigureOut">
              <a:rPr lang="en-GB" smtClean="0"/>
              <a:t>01/02/2021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7B75F50-9CA7-4CB6-9BD9-11C8F4CAC512}" type="slidenum">
              <a:rPr lang="en-GB" smtClean="0"/>
              <a:t>‹#›</a:t>
            </a:fld>
            <a:endParaRPr lang="en-GB"/>
          </a:p>
        </p:txBody>
      </p:sp>
    </p:spTree>
    <p:extLst>
      <p:ext uri="{BB962C8B-B14F-4D97-AF65-F5344CB8AC3E}">
        <p14:creationId xmlns:p14="http://schemas.microsoft.com/office/powerpoint/2010/main" val="29974021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6E3D4D66-EEB6-48DE-B4E1-65AB69E6DA01}" type="datetimeFigureOut">
              <a:rPr lang="en-GB" smtClean="0"/>
              <a:t>01/02/2021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DA0E4EF0-16DA-4709-8DAB-C6A91C6587A4}" type="slidenum">
              <a:rPr lang="en-GB" smtClean="0"/>
              <a:t>‹#›</a:t>
            </a:fld>
            <a:endParaRPr lang="en-GB"/>
          </a:p>
        </p:txBody>
      </p:sp>
    </p:spTree>
    <p:extLst>
      <p:ext uri="{BB962C8B-B14F-4D97-AF65-F5344CB8AC3E}">
        <p14:creationId xmlns:p14="http://schemas.microsoft.com/office/powerpoint/2010/main" val="30893744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Week 7</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a:t>
            </a:fld>
            <a:endParaRPr lang="en-GB"/>
          </a:p>
        </p:txBody>
      </p:sp>
    </p:spTree>
    <p:extLst>
      <p:ext uri="{BB962C8B-B14F-4D97-AF65-F5344CB8AC3E}">
        <p14:creationId xmlns:p14="http://schemas.microsoft.com/office/powerpoint/2010/main" val="3210466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aims and objectives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2</a:t>
            </a:fld>
            <a:endParaRPr lang="en-GB"/>
          </a:p>
        </p:txBody>
      </p:sp>
    </p:spTree>
    <p:extLst>
      <p:ext uri="{BB962C8B-B14F-4D97-AF65-F5344CB8AC3E}">
        <p14:creationId xmlns:p14="http://schemas.microsoft.com/office/powerpoint/2010/main" val="40169391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Indoor and outdoor environment </a:t>
            </a:r>
          </a:p>
          <a:p>
            <a:endParaRPr lang="en-GB" dirty="0"/>
          </a:p>
          <a:p>
            <a:r>
              <a:rPr lang="en-GB" dirty="0" smtClean="0"/>
              <a:t>Seven areas of learning : </a:t>
            </a:r>
          </a:p>
          <a:p>
            <a:endParaRPr lang="en-GB" dirty="0"/>
          </a:p>
          <a:p>
            <a:r>
              <a:rPr lang="en-GB" dirty="0" smtClean="0"/>
              <a:t>Personal and Social Development, Well-being and Cultural Diversity</a:t>
            </a:r>
          </a:p>
          <a:p>
            <a:r>
              <a:rPr lang="en-GB" dirty="0" smtClean="0"/>
              <a:t>Language, Literacy and Communication Skills</a:t>
            </a:r>
          </a:p>
          <a:p>
            <a:r>
              <a:rPr lang="en-GB" dirty="0" smtClean="0"/>
              <a:t>Mathematical Development</a:t>
            </a:r>
          </a:p>
          <a:p>
            <a:r>
              <a:rPr lang="en-GB" dirty="0" smtClean="0"/>
              <a:t>Welsh Language Development</a:t>
            </a:r>
          </a:p>
          <a:p>
            <a:r>
              <a:rPr lang="en-GB" dirty="0" smtClean="0"/>
              <a:t>Knowledge and Understanding of the World</a:t>
            </a:r>
          </a:p>
          <a:p>
            <a:r>
              <a:rPr lang="en-GB" dirty="0" smtClean="0"/>
              <a:t>Physical Development</a:t>
            </a:r>
          </a:p>
          <a:p>
            <a:r>
              <a:rPr lang="en-GB" dirty="0" smtClean="0"/>
              <a:t>Creative Development</a:t>
            </a:r>
          </a:p>
          <a:p>
            <a:endParaRPr lang="en-GB" dirty="0"/>
          </a:p>
          <a:p>
            <a:r>
              <a:rPr lang="en-GB" dirty="0" smtClean="0"/>
              <a:t>Knowledge and understanding – relates most to science</a:t>
            </a:r>
          </a:p>
          <a:p>
            <a:endParaRPr lang="en-GB" dirty="0"/>
          </a:p>
          <a:p>
            <a:endParaRPr lang="en-GB" dirty="0" smtClean="0"/>
          </a:p>
          <a:p>
            <a:r>
              <a:rPr lang="en-GB" dirty="0" smtClean="0"/>
              <a:t>Opportunities should be given to children</a:t>
            </a:r>
            <a:r>
              <a:rPr lang="en-GB" baseline="0" dirty="0" smtClean="0"/>
              <a:t> throughout the FP to explore a wide range of stimuli.  Also,</a:t>
            </a:r>
            <a:r>
              <a:rPr lang="en-GB" dirty="0" smtClean="0"/>
              <a:t>  children should </a:t>
            </a:r>
            <a:r>
              <a:rPr lang="en-GB" dirty="0"/>
              <a:t>be given experiences that help them to increase their curiosity about the world around them and help them to begin to understand past events, people and places, living things, and the work people do. </a:t>
            </a:r>
            <a:endParaRPr lang="en-GB" dirty="0" smtClean="0"/>
          </a:p>
          <a:p>
            <a:endParaRPr lang="en-GB" dirty="0"/>
          </a:p>
          <a:p>
            <a:endParaRPr lang="en-GB" dirty="0"/>
          </a:p>
          <a:p>
            <a:r>
              <a:rPr lang="en-GB" dirty="0"/>
              <a:t>should be encouraged to enjoy learning by exploration, enquiry, experimentation, asking questions and trying to find answers. </a:t>
            </a:r>
          </a:p>
        </p:txBody>
      </p:sp>
      <p:sp>
        <p:nvSpPr>
          <p:cNvPr id="4" name="Slide Number Placeholder 3"/>
          <p:cNvSpPr>
            <a:spLocks noGrp="1"/>
          </p:cNvSpPr>
          <p:nvPr>
            <p:ph type="sldNum" sz="quarter" idx="10"/>
          </p:nvPr>
        </p:nvSpPr>
        <p:spPr/>
        <p:txBody>
          <a:bodyPr/>
          <a:lstStyle/>
          <a:p>
            <a:fld id="{DA0E4EF0-16DA-4709-8DAB-C6A91C6587A4}" type="slidenum">
              <a:rPr lang="en-GB" smtClean="0"/>
              <a:t>4</a:t>
            </a:fld>
            <a:endParaRPr lang="en-GB"/>
          </a:p>
        </p:txBody>
      </p:sp>
    </p:spTree>
    <p:extLst>
      <p:ext uri="{BB962C8B-B14F-4D97-AF65-F5344CB8AC3E}">
        <p14:creationId xmlns:p14="http://schemas.microsoft.com/office/powerpoint/2010/main" val="2115473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Knowledge and understanding of the world relates to everyday lives,</a:t>
            </a:r>
            <a:endParaRPr lang="en-GB" dirty="0"/>
          </a:p>
          <a:p>
            <a:r>
              <a:rPr lang="en-GB" dirty="0"/>
              <a:t>their homes, families, other people, the local environment and community, and the wider </a:t>
            </a:r>
            <a:r>
              <a:rPr lang="en-GB" dirty="0" smtClean="0"/>
              <a:t>world</a:t>
            </a:r>
            <a:r>
              <a:rPr lang="en-GB" dirty="0"/>
              <a:t> </a:t>
            </a:r>
            <a:r>
              <a:rPr lang="en-GB" dirty="0" smtClean="0"/>
              <a:t>– this provides children with a meaningful experience = this encourages </a:t>
            </a:r>
            <a:r>
              <a:rPr lang="en-GB" dirty="0"/>
              <a:t>them to ask questions, explore and wonder at their environment. </a:t>
            </a:r>
            <a:endParaRPr lang="en-GB" dirty="0" smtClean="0"/>
          </a:p>
          <a:p>
            <a:endParaRPr lang="en-GB" dirty="0"/>
          </a:p>
          <a:p>
            <a:r>
              <a:rPr lang="en-GB" dirty="0" smtClean="0"/>
              <a:t>Big focus on science (although science is not mentioned once) – key words relate to scientific enquiry and methods.  See highlighted words</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6</a:t>
            </a:fld>
            <a:endParaRPr lang="en-GB"/>
          </a:p>
        </p:txBody>
      </p:sp>
    </p:spTree>
    <p:extLst>
      <p:ext uri="{BB962C8B-B14F-4D97-AF65-F5344CB8AC3E}">
        <p14:creationId xmlns:p14="http://schemas.microsoft.com/office/powerpoint/2010/main" val="3428577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skills are essential to</a:t>
            </a:r>
            <a:r>
              <a:rPr lang="en-GB" baseline="0" dirty="0" smtClean="0"/>
              <a:t> this area of learning and can also be developed across the curriculum.  </a:t>
            </a:r>
          </a:p>
          <a:p>
            <a:r>
              <a:rPr lang="en-GB" baseline="0" dirty="0" smtClean="0"/>
              <a:t>Important to understand that these skills are built on throughout the FP – get more complex as phase progresses.  </a:t>
            </a:r>
          </a:p>
          <a:p>
            <a:r>
              <a:rPr lang="en-GB" baseline="0" dirty="0" smtClean="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7</a:t>
            </a:fld>
            <a:endParaRPr lang="en-GB"/>
          </a:p>
        </p:txBody>
      </p:sp>
    </p:spTree>
    <p:extLst>
      <p:ext uri="{BB962C8B-B14F-4D97-AF65-F5344CB8AC3E}">
        <p14:creationId xmlns:p14="http://schemas.microsoft.com/office/powerpoint/2010/main" val="3136329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skills are essential to</a:t>
            </a:r>
            <a:r>
              <a:rPr lang="en-GB" baseline="0" dirty="0" smtClean="0"/>
              <a:t> this area of learning and can also be developed across the curriculum.  </a:t>
            </a:r>
          </a:p>
          <a:p>
            <a:r>
              <a:rPr lang="en-GB" baseline="0" dirty="0" smtClean="0"/>
              <a:t>Important to understand that these skills are built on throughout the FP – get more complex as phase progresses.  </a:t>
            </a:r>
          </a:p>
          <a:p>
            <a:r>
              <a:rPr lang="en-GB" baseline="0" dirty="0" smtClean="0"/>
              <a:t>All skills are linked closely with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8</a:t>
            </a:fld>
            <a:endParaRPr lang="en-GB"/>
          </a:p>
        </p:txBody>
      </p:sp>
    </p:spTree>
    <p:extLst>
      <p:ext uri="{BB962C8B-B14F-4D97-AF65-F5344CB8AC3E}">
        <p14:creationId xmlns:p14="http://schemas.microsoft.com/office/powerpoint/2010/main" val="11261596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endParaRPr lang="en-GB" dirty="0" smtClean="0"/>
          </a:p>
          <a:p>
            <a:pPr defTabSz="897849">
              <a:defRPr/>
            </a:pPr>
            <a:r>
              <a:rPr lang="en-GB" dirty="0" smtClean="0"/>
              <a:t>Weather is revisited across phase (daily basis) – more complex in upper FP – integrates other areas such as language, geography and art </a:t>
            </a:r>
            <a:r>
              <a:rPr lang="en-GB" dirty="0" err="1" smtClean="0"/>
              <a:t>etc</a:t>
            </a:r>
            <a:endParaRPr lang="en-GB" dirty="0" smtClean="0"/>
          </a:p>
          <a:p>
            <a:pPr defTabSz="897849">
              <a:defRPr/>
            </a:pPr>
            <a:endParaRPr lang="en-GB" dirty="0"/>
          </a:p>
          <a:p>
            <a:pPr defTabSz="897849">
              <a:defRPr/>
            </a:pPr>
            <a:r>
              <a:rPr lang="en-GB" dirty="0" smtClean="0"/>
              <a:t> – areas – big emphasis on locality and being educated about local areas.  Compare local area with other areas = weather climates</a:t>
            </a:r>
          </a:p>
          <a:p>
            <a:pPr defTabSz="897849">
              <a:defRPr/>
            </a:pPr>
            <a:endParaRPr lang="en-GB" dirty="0"/>
          </a:p>
          <a:p>
            <a:pPr defTabSz="897849">
              <a:defRPr/>
            </a:pPr>
            <a:endParaRPr lang="en-GB" dirty="0"/>
          </a:p>
          <a:p>
            <a:pPr defTabSz="897849">
              <a:defRPr/>
            </a:pPr>
            <a:r>
              <a:rPr lang="en-GB" dirty="0" smtClean="0"/>
              <a:t>Visiting contrasting places; this develops skills of enquiry </a:t>
            </a:r>
            <a:r>
              <a:rPr lang="en-GB" dirty="0" err="1" smtClean="0"/>
              <a:t>eg</a:t>
            </a:r>
            <a:r>
              <a:rPr lang="en-GB" dirty="0" smtClean="0"/>
              <a:t>. Visiting a stony beach and a sandy beach.  </a:t>
            </a:r>
          </a:p>
          <a:p>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9</a:t>
            </a:fld>
            <a:endParaRPr lang="en-GB"/>
          </a:p>
        </p:txBody>
      </p:sp>
    </p:spTree>
    <p:extLst>
      <p:ext uri="{BB962C8B-B14F-4D97-AF65-F5344CB8AC3E}">
        <p14:creationId xmlns:p14="http://schemas.microsoft.com/office/powerpoint/2010/main" val="418244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Main parts of body – anatomy</a:t>
            </a:r>
          </a:p>
          <a:p>
            <a:endParaRPr lang="en-GB" dirty="0"/>
          </a:p>
          <a:p>
            <a:r>
              <a:rPr lang="en-GB" dirty="0" smtClean="0"/>
              <a:t>Recording of data</a:t>
            </a:r>
            <a:r>
              <a:rPr lang="en-GB" baseline="0" dirty="0" smtClean="0"/>
              <a:t> – how many people have blonde hair or how many spiders did we find.  As skills develop this area of learning will progress – maybe just counting in lower FP but could lead to producing graphs in upper FP.  </a:t>
            </a:r>
          </a:p>
          <a:p>
            <a:endParaRPr lang="en-GB" baseline="0" dirty="0" smtClean="0"/>
          </a:p>
          <a:p>
            <a:r>
              <a:rPr lang="en-GB" baseline="0" dirty="0" smtClean="0"/>
              <a:t>Digging and planting – how a plant grows, what does a plant need to grow</a:t>
            </a:r>
            <a:r>
              <a:rPr lang="en-GB" dirty="0" smtClean="0"/>
              <a:t> – this can be revisited through the stages</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10</a:t>
            </a:fld>
            <a:endParaRPr lang="en-GB"/>
          </a:p>
        </p:txBody>
      </p:sp>
    </p:spTree>
    <p:extLst>
      <p:ext uri="{BB962C8B-B14F-4D97-AF65-F5344CB8AC3E}">
        <p14:creationId xmlns:p14="http://schemas.microsoft.com/office/powerpoint/2010/main" val="256989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Myself and non living things = focus on the properties and manipulation of different materials, could be as simple as playing with sand/water or could be identifying whether an item in transparent or translucent.  </a:t>
            </a:r>
          </a:p>
          <a:p>
            <a:endParaRPr lang="en-GB" dirty="0"/>
          </a:p>
          <a:p>
            <a:r>
              <a:rPr lang="en-GB" dirty="0" smtClean="0"/>
              <a:t>Moulding materials into different shapes -  sand, play dough, clay – why do these bend and the table doesn’t (enquiry) .</a:t>
            </a:r>
          </a:p>
          <a:p>
            <a:endParaRPr lang="en-GB" dirty="0"/>
          </a:p>
          <a:p>
            <a:r>
              <a:rPr lang="en-GB" dirty="0" smtClean="0"/>
              <a:t>Cooking – cooking often related to time of year e.g. festive biscuits </a:t>
            </a:r>
            <a:r>
              <a:rPr lang="en-GB" dirty="0" err="1" smtClean="0"/>
              <a:t>etc</a:t>
            </a:r>
            <a:r>
              <a:rPr lang="en-GB" dirty="0" smtClean="0"/>
              <a:t> or Welsh cakes (curriculum cymraeg) </a:t>
            </a:r>
          </a:p>
          <a:p>
            <a:endParaRPr lang="en-GB" dirty="0"/>
          </a:p>
          <a:p>
            <a:r>
              <a:rPr lang="en-GB" dirty="0" smtClean="0"/>
              <a:t>Sunlight, shadows, times of year – as child progresses through the phases then their skills and thinking will develop as will their enquiring abilities.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11</a:t>
            </a:fld>
            <a:endParaRPr lang="en-GB"/>
          </a:p>
        </p:txBody>
      </p:sp>
    </p:spTree>
    <p:extLst>
      <p:ext uri="{BB962C8B-B14F-4D97-AF65-F5344CB8AC3E}">
        <p14:creationId xmlns:p14="http://schemas.microsoft.com/office/powerpoint/2010/main" val="2494164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Hutt – draws</a:t>
            </a:r>
            <a:r>
              <a:rPr lang="en-GB" baseline="0" dirty="0" smtClean="0"/>
              <a:t> on Piagetian principles. She categorised play into three categories.</a:t>
            </a:r>
          </a:p>
          <a:p>
            <a:endParaRPr lang="en-GB" baseline="0" dirty="0" smtClean="0"/>
          </a:p>
          <a:p>
            <a:pPr lvl="0"/>
            <a:r>
              <a:rPr lang="en-GB" baseline="0" dirty="0" smtClean="0"/>
              <a:t>Ludic play/behaviour allows children to make understanding their own (much like Piaget’s accommodation and assimilation – children’s cognitive task is to adjust the acquisition of new understandings  in such a way they can make use of the information) – example = </a:t>
            </a:r>
            <a:r>
              <a:rPr lang="en-US" dirty="0"/>
              <a:t>A child seeing a zebra for the first time and calling it a horse. The child assimilates this information into her schema for a horse. When the child accommodates information, she takes into consideration the different properties of a zebra compared to a horse, perhaps calling a zebra a horse with stripes. When she eventually learns the name of zebra, she has accommodated this information.</a:t>
            </a:r>
            <a:endParaRPr lang="en-GB" dirty="0"/>
          </a:p>
          <a:p>
            <a:endParaRPr lang="en-GB" dirty="0" smtClean="0"/>
          </a:p>
          <a:p>
            <a:endParaRPr lang="en-GB" dirty="0"/>
          </a:p>
          <a:p>
            <a:r>
              <a:rPr lang="en-GB" dirty="0" smtClean="0"/>
              <a:t>Play is a tool for allowing children to explore, while they explore they engage themselves in purposeful interest that subconsciously relates to science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13</a:t>
            </a:fld>
            <a:endParaRPr lang="en-GB"/>
          </a:p>
        </p:txBody>
      </p:sp>
    </p:spTree>
    <p:extLst>
      <p:ext uri="{BB962C8B-B14F-4D97-AF65-F5344CB8AC3E}">
        <p14:creationId xmlns:p14="http://schemas.microsoft.com/office/powerpoint/2010/main" val="39490423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Driver (1983) - framework of learning that acquired through the epistemic behaviours of problem solving, exploration and use of materials and skills: </a:t>
            </a:r>
          </a:p>
          <a:p>
            <a:pPr defTabSz="897849">
              <a:defRPr/>
            </a:pPr>
            <a:endParaRPr lang="en-GB" dirty="0" smtClean="0"/>
          </a:p>
          <a:p>
            <a:pPr defTabSz="897849">
              <a:defRPr/>
            </a:pPr>
            <a:r>
              <a:rPr lang="en-GB" dirty="0" smtClean="0"/>
              <a:t>Driver has a constructivist view point – the pupil as a scientist and learning is about constructing a meaning.  Play gives children the opportunity to experiment and manipulate the environment around them (much like a scientist)</a:t>
            </a:r>
            <a:endParaRPr lang="en-GB" dirty="0"/>
          </a:p>
          <a:p>
            <a:pPr defTabSz="897849">
              <a:defRPr/>
            </a:pPr>
            <a:endParaRPr lang="en-GB" dirty="0" smtClean="0"/>
          </a:p>
          <a:p>
            <a:pPr defTabSz="897849">
              <a:defRPr/>
            </a:pPr>
            <a:r>
              <a:rPr lang="en-GB" dirty="0" smtClean="0"/>
              <a:t>main principles</a:t>
            </a:r>
          </a:p>
          <a:p>
            <a:pPr defTabSz="897849">
              <a:defRPr/>
            </a:pPr>
            <a:endParaRPr lang="en-GB" dirty="0" smtClean="0"/>
          </a:p>
          <a:p>
            <a:pPr marL="224462" indent="-224462" defTabSz="897849">
              <a:buFontTx/>
              <a:buAutoNum type="arabicPeriod"/>
              <a:defRPr/>
            </a:pPr>
            <a:r>
              <a:rPr lang="en-GB" dirty="0" smtClean="0"/>
              <a:t>One idea - Constructing and testing bridges made of blocks .</a:t>
            </a:r>
          </a:p>
          <a:p>
            <a:pPr marL="224462" indent="-224462" defTabSz="897849">
              <a:buFontTx/>
              <a:buAutoNum type="arabicPeriod"/>
              <a:defRPr/>
            </a:pPr>
            <a:r>
              <a:rPr lang="en-GB" dirty="0" smtClean="0"/>
              <a:t>Idea – working and playing  with their peers.</a:t>
            </a:r>
          </a:p>
          <a:p>
            <a:pPr marL="224462" indent="-224462" defTabSz="897849">
              <a:buFontTx/>
              <a:buAutoNum type="arabicPeriod"/>
              <a:defRPr/>
            </a:pPr>
            <a:r>
              <a:rPr lang="en-GB" dirty="0" smtClean="0"/>
              <a:t>Experimentation – playing sinking and floating in the water tray with different objects (why do some smaller items sink and bigger items float – the properties of the object).</a:t>
            </a:r>
          </a:p>
          <a:p>
            <a:pPr marL="224462" indent="-224462" defTabSz="897849">
              <a:buFontTx/>
              <a:buAutoNum type="arabicPeriod"/>
              <a:defRPr/>
            </a:pPr>
            <a:r>
              <a:rPr lang="en-GB" dirty="0" smtClean="0"/>
              <a:t>Neither adults or children are able to develop an understanding of a concept without engaging in first hand experiences</a:t>
            </a:r>
          </a:p>
          <a:p>
            <a:pPr marL="224462" indent="-224462" defTabSz="897849">
              <a:buFontTx/>
              <a:buAutoNum type="arabicPeriod"/>
              <a:defRPr/>
            </a:pPr>
            <a:endParaRPr lang="en-GB" dirty="0" smtClean="0"/>
          </a:p>
          <a:p>
            <a:r>
              <a:rPr lang="en-GB" dirty="0" smtClean="0"/>
              <a:t>Link to Bruner’s </a:t>
            </a:r>
            <a:r>
              <a:rPr lang="en-GB" dirty="0" err="1" smtClean="0"/>
              <a:t>Sprial</a:t>
            </a:r>
            <a:r>
              <a:rPr lang="en-GB" baseline="0" dirty="0" smtClean="0"/>
              <a:t> Curriculum theory</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14</a:t>
            </a:fld>
            <a:endParaRPr lang="en-GB"/>
          </a:p>
        </p:txBody>
      </p:sp>
    </p:spTree>
    <p:extLst>
      <p:ext uri="{BB962C8B-B14F-4D97-AF65-F5344CB8AC3E}">
        <p14:creationId xmlns:p14="http://schemas.microsoft.com/office/powerpoint/2010/main" val="1250032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r>
              <a:rPr lang="en-GB" dirty="0" smtClean="0"/>
              <a:t>Driver (1983) - framework of learning that acquired through the epistemic behaviours of problem solving, exploration and use of materials and skills: </a:t>
            </a:r>
          </a:p>
          <a:p>
            <a:pPr defTabSz="897849">
              <a:defRPr/>
            </a:pPr>
            <a:endParaRPr lang="en-GB" dirty="0" smtClean="0"/>
          </a:p>
          <a:p>
            <a:pPr defTabSz="897849">
              <a:defRPr/>
            </a:pPr>
            <a:r>
              <a:rPr lang="en-GB" dirty="0" smtClean="0"/>
              <a:t>Driver has a constructivist view point – the pupil as a scientist and learning is about constructing a meaning.  Play gives children the opportunity to experiment and manipulate the environment around them (much like a scientist)</a:t>
            </a:r>
            <a:endParaRPr lang="en-GB" dirty="0"/>
          </a:p>
          <a:p>
            <a:pPr defTabSz="897849">
              <a:defRPr/>
            </a:pPr>
            <a:endParaRPr lang="en-GB" dirty="0" smtClean="0"/>
          </a:p>
          <a:p>
            <a:pPr defTabSz="897849">
              <a:defRPr/>
            </a:pPr>
            <a:r>
              <a:rPr lang="en-GB" dirty="0" smtClean="0"/>
              <a:t>main principles</a:t>
            </a:r>
          </a:p>
          <a:p>
            <a:pPr defTabSz="897849">
              <a:defRPr/>
            </a:pPr>
            <a:endParaRPr lang="en-GB" dirty="0" smtClean="0"/>
          </a:p>
          <a:p>
            <a:pPr marL="224462" indent="-224462" defTabSz="897849">
              <a:buFontTx/>
              <a:buAutoNum type="arabicPeriod"/>
              <a:defRPr/>
            </a:pPr>
            <a:r>
              <a:rPr lang="en-GB" dirty="0" smtClean="0"/>
              <a:t>One idea - Constructing and testing bridges made of blocks .</a:t>
            </a:r>
          </a:p>
          <a:p>
            <a:pPr marL="224462" indent="-224462" defTabSz="897849">
              <a:buFontTx/>
              <a:buAutoNum type="arabicPeriod"/>
              <a:defRPr/>
            </a:pPr>
            <a:r>
              <a:rPr lang="en-GB" dirty="0" smtClean="0"/>
              <a:t>Idea – working and playing  with their peers.</a:t>
            </a:r>
          </a:p>
          <a:p>
            <a:pPr marL="224462" indent="-224462" defTabSz="897849">
              <a:buFontTx/>
              <a:buAutoNum type="arabicPeriod"/>
              <a:defRPr/>
            </a:pPr>
            <a:r>
              <a:rPr lang="en-GB" dirty="0" smtClean="0"/>
              <a:t>Experimentation – playing sinking and floating in the water tray with different objects (why do some smaller items sink and bigger items float – the properties of the object).</a:t>
            </a:r>
          </a:p>
          <a:p>
            <a:pPr marL="224462" indent="-224462" defTabSz="897849">
              <a:buFontTx/>
              <a:buAutoNum type="arabicPeriod"/>
              <a:defRPr/>
            </a:pPr>
            <a:r>
              <a:rPr lang="en-GB" dirty="0" smtClean="0"/>
              <a:t>Neither adults or children are able to develop an understanding of a concept without engaging in first hand experiences</a:t>
            </a:r>
          </a:p>
          <a:p>
            <a:pPr marL="224462" indent="-224462" defTabSz="897849">
              <a:buFontTx/>
              <a:buAutoNum type="arabicPeriod"/>
              <a:defRPr/>
            </a:pPr>
            <a:endParaRPr lang="en-GB" dirty="0" smtClean="0"/>
          </a:p>
          <a:p>
            <a:pPr marL="0" indent="0" defTabSz="897849">
              <a:buFontTx/>
              <a:buNone/>
              <a:defRPr/>
            </a:pPr>
            <a:r>
              <a:rPr lang="en-GB" dirty="0" smtClean="0"/>
              <a:t>Link</a:t>
            </a:r>
            <a:r>
              <a:rPr lang="en-GB" baseline="0" dirty="0" smtClean="0"/>
              <a:t> with Bruner’s Spiral Curriculum theory</a:t>
            </a:r>
            <a:endParaRPr lang="en-GB" dirty="0" smtClean="0"/>
          </a:p>
          <a:p>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15</a:t>
            </a:fld>
            <a:endParaRPr lang="en-GB"/>
          </a:p>
        </p:txBody>
      </p:sp>
    </p:spTree>
    <p:extLst>
      <p:ext uri="{BB962C8B-B14F-4D97-AF65-F5344CB8AC3E}">
        <p14:creationId xmlns:p14="http://schemas.microsoft.com/office/powerpoint/2010/main" val="1460635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‘left and right’ brained thinking patterns – ‘haven't got a scientific brain’ – each of us have a dominant brain side – right brain = more creative.  - </a:t>
            </a:r>
          </a:p>
          <a:p>
            <a:endParaRPr lang="en-GB" dirty="0"/>
          </a:p>
          <a:p>
            <a:r>
              <a:rPr lang="en-GB" dirty="0" smtClean="0"/>
              <a:t>recent studies have shown that the brain behaves like a computer that forges links between neurons to increase the number of pathways that electric signals can travel.  - more children’s brains are stimulated the more complex their neural networks become – learning is the creation of networks (better brain we have). – a lack of stimulation = poorer brain we have.</a:t>
            </a:r>
          </a:p>
          <a:p>
            <a:endParaRPr lang="en-GB" dirty="0"/>
          </a:p>
          <a:p>
            <a:r>
              <a:rPr lang="en-GB" dirty="0" smtClean="0"/>
              <a:t>Emotional encoding – if children feel good about themselves they will learn more – play is an enjoyable activity and therefore children are likely to learn more when they are playing .</a:t>
            </a:r>
          </a:p>
        </p:txBody>
      </p:sp>
      <p:sp>
        <p:nvSpPr>
          <p:cNvPr id="4" name="Slide Number Placeholder 3"/>
          <p:cNvSpPr>
            <a:spLocks noGrp="1"/>
          </p:cNvSpPr>
          <p:nvPr>
            <p:ph type="sldNum" sz="quarter" idx="10"/>
          </p:nvPr>
        </p:nvSpPr>
        <p:spPr/>
        <p:txBody>
          <a:bodyPr/>
          <a:lstStyle/>
          <a:p>
            <a:fld id="{DA0E4EF0-16DA-4709-8DAB-C6A91C6587A4}" type="slidenum">
              <a:rPr lang="en-GB" smtClean="0"/>
              <a:t>16</a:t>
            </a:fld>
            <a:endParaRPr lang="en-GB"/>
          </a:p>
        </p:txBody>
      </p:sp>
    </p:spTree>
    <p:extLst>
      <p:ext uri="{BB962C8B-B14F-4D97-AF65-F5344CB8AC3E}">
        <p14:creationId xmlns:p14="http://schemas.microsoft.com/office/powerpoint/2010/main" val="2101372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Overall boys and girls play differently and generally tend to have different interests- this could mean that they are acquiring different scientific ideas through play.</a:t>
            </a:r>
          </a:p>
          <a:p>
            <a:endParaRPr lang="en-GB" dirty="0"/>
          </a:p>
          <a:p>
            <a:r>
              <a:rPr lang="en-GB" dirty="0" smtClean="0"/>
              <a:t>Girls = learn more about biological  and chemical concepts = role play area = mixing, drying, heating, - boys not interested in this area or if they are  - they are often bossed about by girls and loose interest.  </a:t>
            </a:r>
          </a:p>
          <a:p>
            <a:endParaRPr lang="en-GB" dirty="0"/>
          </a:p>
          <a:p>
            <a:r>
              <a:rPr lang="en-GB" dirty="0" smtClean="0"/>
              <a:t>Boys = forces and movements = cars and construction activities and wheeled toys outdoors. – girls when playing with equipment tend to prefer ‘fixed’ equipment and do not tend to modify equipment as boys do = think of child and aeroplane (made out of any object).  = as this type of play is identified more (by practitioners) like scientific play than role-play then science is typically seen as more of a ‘boys’ area of the curriculum.  </a:t>
            </a:r>
            <a:endParaRPr lang="en-GB" dirty="0"/>
          </a:p>
        </p:txBody>
      </p:sp>
      <p:sp>
        <p:nvSpPr>
          <p:cNvPr id="4" name="Slide Number Placeholder 3"/>
          <p:cNvSpPr>
            <a:spLocks noGrp="1"/>
          </p:cNvSpPr>
          <p:nvPr>
            <p:ph type="sldNum" sz="quarter" idx="10"/>
          </p:nvPr>
        </p:nvSpPr>
        <p:spPr/>
        <p:txBody>
          <a:bodyPr/>
          <a:lstStyle/>
          <a:p>
            <a:fld id="{DA0E4EF0-16DA-4709-8DAB-C6A91C6587A4}" type="slidenum">
              <a:rPr lang="en-GB" smtClean="0"/>
              <a:t>17</a:t>
            </a:fld>
            <a:endParaRPr lang="en-GB"/>
          </a:p>
        </p:txBody>
      </p:sp>
    </p:spTree>
    <p:extLst>
      <p:ext uri="{BB962C8B-B14F-4D97-AF65-F5344CB8AC3E}">
        <p14:creationId xmlns:p14="http://schemas.microsoft.com/office/powerpoint/2010/main" val="36698374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0E4EF0-16DA-4709-8DAB-C6A91C6587A4}" type="slidenum">
              <a:rPr lang="en-GB" smtClean="0"/>
              <a:t>18</a:t>
            </a:fld>
            <a:endParaRPr lang="en-GB"/>
          </a:p>
        </p:txBody>
      </p:sp>
    </p:spTree>
    <p:extLst>
      <p:ext uri="{BB962C8B-B14F-4D97-AF65-F5344CB8AC3E}">
        <p14:creationId xmlns:p14="http://schemas.microsoft.com/office/powerpoint/2010/main" val="27743596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A0E4EF0-16DA-4709-8DAB-C6A91C6587A4}" type="slidenum">
              <a:rPr lang="en-GB" smtClean="0"/>
              <a:t>20</a:t>
            </a:fld>
            <a:endParaRPr lang="en-GB"/>
          </a:p>
        </p:txBody>
      </p:sp>
    </p:spTree>
    <p:extLst>
      <p:ext uri="{BB962C8B-B14F-4D97-AF65-F5344CB8AC3E}">
        <p14:creationId xmlns:p14="http://schemas.microsoft.com/office/powerpoint/2010/main" val="297109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AE2D6B1-64AB-465E-A5C6-5DA8187BC646}"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E2D6B1-64AB-465E-A5C6-5DA8187BC646}"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AE2D6B1-64AB-465E-A5C6-5DA8187BC646}"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2AE2D6B1-64AB-465E-A5C6-5DA8187BC646}"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697266-1643-4774-A58B-CA096CE48CA0}"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AE2D6B1-64AB-465E-A5C6-5DA8187BC646}" type="datetimeFigureOut">
              <a:rPr lang="en-GB" smtClean="0"/>
              <a:t>01/02/2021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AE2D6B1-64AB-465E-A5C6-5DA8187BC646}" type="datetimeFigureOut">
              <a:rPr lang="en-GB" smtClean="0"/>
              <a:t>01/02/2021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2AE2D6B1-64AB-465E-A5C6-5DA8187BC646}" type="datetimeFigureOut">
              <a:rPr lang="en-GB" smtClean="0"/>
              <a:t>01/02/2021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2AE2D6B1-64AB-465E-A5C6-5DA8187BC646}"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697266-1643-4774-A58B-CA096CE48CA0}"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AE2D6B1-64AB-465E-A5C6-5DA8187BC646}" type="datetimeFigureOut">
              <a:rPr lang="en-GB" smtClean="0"/>
              <a:t>01/02/2021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697266-1643-4774-A58B-CA096CE48CA0}"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AE2D6B1-64AB-465E-A5C6-5DA8187BC646}"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2AE2D6B1-64AB-465E-A5C6-5DA8187BC646}" type="datetimeFigureOut">
              <a:rPr lang="en-GB" smtClean="0"/>
              <a:t>01/02/2021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697266-1643-4774-A58B-CA096CE48CA0}"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2AE2D6B1-64AB-465E-A5C6-5DA8187BC646}" type="datetimeFigureOut">
              <a:rPr lang="en-GB" smtClean="0"/>
              <a:t>01/02/2021</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2697266-1643-4774-A58B-CA096CE48CA0}"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hwb.gov.wales/api/storage/ac521fde-f36f-4a4c-ae7a-5672ef65ea88/gwybodaeth-a-dealltwriaeth-o-r-byd.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hwb.gov.wales/api/storage/66d6ae8c-ae72-4408-ac54-99fce61197d3/knowledge-and-understanding-of-the-world.pd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vhLfs58vfzM"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ales.gov.uk/dcells/publications/policy_strategy_and_planning/early-wales/whatisfoundation/foundationphase/2274085/frameworkforchildrene.pdf?lang=e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wales.gov.uk/dcells/publications/policy_strategy_and_planning/ear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5063" y="2060848"/>
            <a:ext cx="8496944" cy="1780108"/>
          </a:xfrm>
        </p:spPr>
        <p:txBody>
          <a:bodyPr>
            <a:normAutofit/>
          </a:bodyPr>
          <a:lstStyle/>
          <a:p>
            <a:r>
              <a:rPr lang="en-GB" sz="3500" dirty="0" smtClean="0"/>
              <a:t>Y Meddwl </a:t>
            </a:r>
            <a:r>
              <a:rPr lang="en-GB" sz="3500" dirty="0" err="1" smtClean="0"/>
              <a:t>Ymholgar</a:t>
            </a:r>
            <a:r>
              <a:rPr lang="en-GB" sz="3500" dirty="0" smtClean="0"/>
              <a:t>: </a:t>
            </a:r>
            <a:r>
              <a:rPr lang="en-GB" sz="3500" dirty="0" err="1" smtClean="0"/>
              <a:t>Dulliau</a:t>
            </a:r>
            <a:r>
              <a:rPr lang="en-GB" sz="3500" dirty="0" smtClean="0"/>
              <a:t> </a:t>
            </a:r>
            <a:r>
              <a:rPr lang="en-GB" sz="3500" dirty="0" err="1" smtClean="0"/>
              <a:t>Creadigol</a:t>
            </a:r>
            <a:r>
              <a:rPr lang="en-GB" sz="3500" dirty="0" smtClean="0"/>
              <a:t/>
            </a:r>
            <a:br>
              <a:rPr lang="en-GB" sz="3500" dirty="0" smtClean="0"/>
            </a:br>
            <a:r>
              <a:rPr lang="en-GB" sz="3500" dirty="0" smtClean="0"/>
              <a:t>The Enquiring Mind: Creative Approaches</a:t>
            </a:r>
            <a:endParaRPr lang="en-GB" sz="3500" dirty="0"/>
          </a:p>
        </p:txBody>
      </p:sp>
      <p:sp>
        <p:nvSpPr>
          <p:cNvPr id="3" name="Subtitle 2"/>
          <p:cNvSpPr>
            <a:spLocks noGrp="1"/>
          </p:cNvSpPr>
          <p:nvPr>
            <p:ph type="subTitle" idx="1"/>
          </p:nvPr>
        </p:nvSpPr>
        <p:spPr>
          <a:xfrm>
            <a:off x="1313135" y="4149080"/>
            <a:ext cx="6400800" cy="1473200"/>
          </a:xfrm>
        </p:spPr>
        <p:txBody>
          <a:bodyPr/>
          <a:lstStyle/>
          <a:p>
            <a:r>
              <a:rPr lang="en-GB" dirty="0" smtClean="0"/>
              <a:t>Meddwl fel </a:t>
            </a:r>
            <a:r>
              <a:rPr lang="en-GB" dirty="0" err="1" smtClean="0"/>
              <a:t>Gwyddonydd</a:t>
            </a:r>
            <a:r>
              <a:rPr lang="en-GB" dirty="0" smtClean="0"/>
              <a:t>: Cefnogi </a:t>
            </a:r>
            <a:r>
              <a:rPr lang="en-GB" dirty="0" err="1" smtClean="0"/>
              <a:t>Chwarae</a:t>
            </a:r>
            <a:r>
              <a:rPr lang="en-GB" dirty="0" smtClean="0"/>
              <a:t> </a:t>
            </a:r>
            <a:r>
              <a:rPr lang="en-GB" dirty="0" err="1" smtClean="0"/>
              <a:t>Gwyddonol</a:t>
            </a:r>
            <a:endParaRPr lang="en-GB" dirty="0" smtClean="0"/>
          </a:p>
          <a:p>
            <a:r>
              <a:rPr lang="en-GB" dirty="0" smtClean="0"/>
              <a:t>Thinking like a Scientist: Supporting Scientific Play</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848" y="487747"/>
            <a:ext cx="2619375" cy="1743075"/>
          </a:xfrm>
          <a:prstGeom prst="rect">
            <a:avLst/>
          </a:prstGeom>
        </p:spPr>
      </p:pic>
    </p:spTree>
    <p:extLst>
      <p:ext uri="{BB962C8B-B14F-4D97-AF65-F5344CB8AC3E}">
        <p14:creationId xmlns:p14="http://schemas.microsoft.com/office/powerpoint/2010/main" val="50544658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32040" y="2276872"/>
            <a:ext cx="3564384" cy="4290793"/>
          </a:xfrm>
        </p:spPr>
        <p:txBody>
          <a:bodyPr>
            <a:normAutofit fontScale="62500" lnSpcReduction="20000"/>
          </a:bodyPr>
          <a:lstStyle/>
          <a:p>
            <a:pPr marL="0" indent="0">
              <a:buNone/>
            </a:pPr>
            <a:r>
              <a:rPr lang="en-GB" sz="2900" b="1" dirty="0" smtClean="0"/>
              <a:t>Aim:</a:t>
            </a:r>
          </a:p>
          <a:p>
            <a:pPr marL="0" indent="0">
              <a:buNone/>
            </a:pPr>
            <a:endParaRPr lang="en-GB" sz="2900" b="1" dirty="0" smtClean="0"/>
          </a:p>
          <a:p>
            <a:r>
              <a:rPr lang="en-GB" dirty="0" smtClean="0"/>
              <a:t>To investigate the relationship between scientific enquiry and play</a:t>
            </a:r>
            <a:endParaRPr lang="en-GB" dirty="0"/>
          </a:p>
          <a:p>
            <a:pPr marL="0" indent="0">
              <a:buNone/>
            </a:pPr>
            <a:endParaRPr lang="en-GB" dirty="0" smtClean="0"/>
          </a:p>
          <a:p>
            <a:pPr marL="0" indent="0">
              <a:buNone/>
            </a:pPr>
            <a:endParaRPr lang="en-GB" dirty="0" smtClean="0"/>
          </a:p>
          <a:p>
            <a:pPr marL="0" indent="0">
              <a:buNone/>
            </a:pPr>
            <a:r>
              <a:rPr lang="en-GB" sz="2900" b="1" dirty="0" smtClean="0"/>
              <a:t>Objectives:</a:t>
            </a:r>
          </a:p>
          <a:p>
            <a:pPr marL="0" indent="0">
              <a:buNone/>
            </a:pPr>
            <a:endParaRPr lang="en-GB" dirty="0" smtClean="0"/>
          </a:p>
          <a:p>
            <a:pPr lvl="0"/>
            <a:r>
              <a:rPr lang="en-GB" dirty="0"/>
              <a:t>To critically explore the role of investigation and observation in scientific enquiry </a:t>
            </a:r>
            <a:endParaRPr lang="en-GB" dirty="0" smtClean="0"/>
          </a:p>
          <a:p>
            <a:pPr marL="0" lvl="0" indent="0">
              <a:buNone/>
            </a:pPr>
            <a:endParaRPr lang="en-GB" dirty="0"/>
          </a:p>
          <a:p>
            <a:pPr lvl="0"/>
            <a:r>
              <a:rPr lang="en-GB" dirty="0" smtClean="0"/>
              <a:t>To examine the connection between the Foundation Phase, play and science</a:t>
            </a:r>
          </a:p>
          <a:p>
            <a:pPr marL="0" lvl="0" indent="0">
              <a:buNone/>
            </a:pPr>
            <a:endParaRPr lang="en-GB" dirty="0"/>
          </a:p>
          <a:p>
            <a:pPr lvl="0"/>
            <a:r>
              <a:rPr lang="en-GB" dirty="0"/>
              <a:t>Evaluate the use of play as a way to promote scientific learning </a:t>
            </a:r>
          </a:p>
          <a:p>
            <a:pPr marL="0" indent="0">
              <a:buNone/>
            </a:pPr>
            <a:endParaRPr lang="en-GB" dirty="0"/>
          </a:p>
        </p:txBody>
      </p:sp>
      <p:sp>
        <p:nvSpPr>
          <p:cNvPr id="2" name="Title 1"/>
          <p:cNvSpPr>
            <a:spLocks noGrp="1"/>
          </p:cNvSpPr>
          <p:nvPr>
            <p:ph type="title"/>
          </p:nvPr>
        </p:nvSpPr>
        <p:spPr/>
        <p:txBody>
          <a:bodyPr>
            <a:normAutofit fontScale="90000"/>
          </a:bodyPr>
          <a:lstStyle/>
          <a:p>
            <a:r>
              <a:rPr lang="en-GB" dirty="0" smtClean="0"/>
              <a:t>Nod ac </a:t>
            </a:r>
            <a:r>
              <a:rPr lang="en-GB" dirty="0" err="1" smtClean="0"/>
              <a:t>Amcanion</a:t>
            </a:r>
            <a:r>
              <a:rPr lang="en-GB" dirty="0" smtClean="0"/>
              <a:t> y Sesiwn</a:t>
            </a:r>
            <a:br>
              <a:rPr lang="en-GB" dirty="0" smtClean="0"/>
            </a:br>
            <a:r>
              <a:rPr lang="en-GB" dirty="0" smtClean="0"/>
              <a:t>Session Aim and Objectives</a:t>
            </a:r>
            <a:endParaRPr lang="en-GB" dirty="0"/>
          </a:p>
        </p:txBody>
      </p:sp>
      <p:sp>
        <p:nvSpPr>
          <p:cNvPr id="4" name="Content Placeholder 2"/>
          <p:cNvSpPr txBox="1">
            <a:spLocks/>
          </p:cNvSpPr>
          <p:nvPr/>
        </p:nvSpPr>
        <p:spPr>
          <a:xfrm>
            <a:off x="755576" y="2132855"/>
            <a:ext cx="3672408" cy="4320481"/>
          </a:xfrm>
          <a:prstGeom prst="rect">
            <a:avLst/>
          </a:prstGeom>
        </p:spPr>
        <p:txBody>
          <a:bodyPr vert="horz" lIns="91440" tIns="45720" rIns="91440" bIns="45720" rtlCol="0">
            <a:normAutofit fontScale="6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2900" b="1" dirty="0" smtClean="0"/>
              <a:t>Nod:</a:t>
            </a:r>
          </a:p>
          <a:p>
            <a:pPr marL="0" indent="0">
              <a:buFont typeface="Symbol" pitchFamily="18" charset="2"/>
              <a:buNone/>
            </a:pPr>
            <a:endParaRPr lang="en-GB" sz="2900" b="1" dirty="0" smtClean="0"/>
          </a:p>
          <a:p>
            <a:r>
              <a:rPr lang="en-GB" dirty="0" err="1"/>
              <a:t>Ymchwilio</a:t>
            </a:r>
            <a:r>
              <a:rPr lang="en-GB" dirty="0"/>
              <a:t> i'r </a:t>
            </a:r>
            <a:r>
              <a:rPr lang="en-GB" dirty="0" err="1"/>
              <a:t>berthynas</a:t>
            </a:r>
            <a:r>
              <a:rPr lang="en-GB" dirty="0"/>
              <a:t> rhwng </a:t>
            </a:r>
            <a:r>
              <a:rPr lang="en-GB" dirty="0" err="1"/>
              <a:t>ymholi</a:t>
            </a:r>
            <a:r>
              <a:rPr lang="en-GB" dirty="0"/>
              <a:t> </a:t>
            </a:r>
            <a:r>
              <a:rPr lang="en-GB" dirty="0" err="1"/>
              <a:t>gwyddonol</a:t>
            </a:r>
            <a:r>
              <a:rPr lang="en-GB" dirty="0"/>
              <a:t> a </a:t>
            </a:r>
            <a:r>
              <a:rPr lang="en-GB" dirty="0" err="1"/>
              <a:t>chwarae</a:t>
            </a:r>
            <a:endParaRPr lang="en-GB" dirty="0" smtClean="0"/>
          </a:p>
          <a:p>
            <a:pPr marL="0" indent="0">
              <a:buFont typeface="Symbol" pitchFamily="18" charset="2"/>
              <a:buNone/>
            </a:pPr>
            <a:endParaRPr lang="en-GB" dirty="0" smtClean="0"/>
          </a:p>
          <a:p>
            <a:pPr marL="0" indent="0">
              <a:buFont typeface="Symbol" pitchFamily="18" charset="2"/>
              <a:buNone/>
            </a:pPr>
            <a:endParaRPr lang="en-GB" dirty="0" smtClean="0"/>
          </a:p>
          <a:p>
            <a:pPr marL="0" indent="0">
              <a:buFont typeface="Symbol" pitchFamily="18" charset="2"/>
              <a:buNone/>
            </a:pPr>
            <a:r>
              <a:rPr lang="en-GB" sz="2900" b="1" dirty="0" err="1" smtClean="0"/>
              <a:t>Amcanion</a:t>
            </a:r>
            <a:r>
              <a:rPr lang="en-GB" sz="2900" b="1" dirty="0" smtClean="0"/>
              <a:t>:</a:t>
            </a:r>
          </a:p>
          <a:p>
            <a:pPr marL="0" indent="0">
              <a:buFont typeface="Symbol" pitchFamily="18" charset="2"/>
              <a:buNone/>
            </a:pPr>
            <a:endParaRPr lang="en-GB" dirty="0" smtClean="0"/>
          </a:p>
          <a:p>
            <a:r>
              <a:rPr lang="en-GB" dirty="0" err="1"/>
              <a:t>Archwilio'n</a:t>
            </a:r>
            <a:r>
              <a:rPr lang="en-GB" dirty="0"/>
              <a:t> feirniadol </a:t>
            </a:r>
            <a:r>
              <a:rPr lang="en-GB" dirty="0" err="1"/>
              <a:t>rôl</a:t>
            </a:r>
            <a:r>
              <a:rPr lang="en-GB" dirty="0"/>
              <a:t> </a:t>
            </a:r>
            <a:r>
              <a:rPr lang="en-GB" dirty="0" err="1"/>
              <a:t>ymchwilio</a:t>
            </a:r>
            <a:r>
              <a:rPr lang="en-GB" dirty="0"/>
              <a:t> ac </a:t>
            </a:r>
            <a:r>
              <a:rPr lang="en-GB" dirty="0" err="1"/>
              <a:t>arsylwi</a:t>
            </a:r>
            <a:r>
              <a:rPr lang="en-GB" dirty="0"/>
              <a:t> mewn </a:t>
            </a:r>
            <a:r>
              <a:rPr lang="en-GB" dirty="0" err="1"/>
              <a:t>ymholi</a:t>
            </a:r>
            <a:r>
              <a:rPr lang="en-GB" dirty="0"/>
              <a:t> </a:t>
            </a:r>
            <a:r>
              <a:rPr lang="en-GB" dirty="0" err="1"/>
              <a:t>gwyddonol</a:t>
            </a:r>
            <a:r>
              <a:rPr lang="en-GB" dirty="0"/>
              <a:t> </a:t>
            </a:r>
          </a:p>
          <a:p>
            <a:endParaRPr lang="en-GB" dirty="0"/>
          </a:p>
          <a:p>
            <a:r>
              <a:rPr lang="en-GB" dirty="0" err="1"/>
              <a:t>Archwilio'r</a:t>
            </a:r>
            <a:r>
              <a:rPr lang="en-GB" dirty="0"/>
              <a:t> </a:t>
            </a:r>
            <a:r>
              <a:rPr lang="en-GB" dirty="0" err="1"/>
              <a:t>cysylltiad</a:t>
            </a:r>
            <a:r>
              <a:rPr lang="en-GB" dirty="0"/>
              <a:t> rhwng y </a:t>
            </a:r>
            <a:r>
              <a:rPr lang="en-GB" dirty="0" err="1"/>
              <a:t>Cyfnod</a:t>
            </a:r>
            <a:r>
              <a:rPr lang="en-GB" dirty="0"/>
              <a:t> Sylfaen, </a:t>
            </a:r>
            <a:r>
              <a:rPr lang="en-GB" dirty="0" err="1"/>
              <a:t>chwarae</a:t>
            </a:r>
            <a:r>
              <a:rPr lang="en-GB" dirty="0"/>
              <a:t> a </a:t>
            </a:r>
            <a:r>
              <a:rPr lang="en-GB" dirty="0" err="1"/>
              <a:t>gwyddoniaeth</a:t>
            </a:r>
            <a:endParaRPr lang="en-GB" dirty="0"/>
          </a:p>
          <a:p>
            <a:endParaRPr lang="en-GB" dirty="0"/>
          </a:p>
          <a:p>
            <a:r>
              <a:rPr lang="en-GB" dirty="0" err="1"/>
              <a:t>Gwerthuso'r</a:t>
            </a:r>
            <a:r>
              <a:rPr lang="en-GB" dirty="0"/>
              <a:t> defnydd o </a:t>
            </a:r>
            <a:r>
              <a:rPr lang="en-GB" dirty="0" err="1"/>
              <a:t>chwarae</a:t>
            </a:r>
            <a:r>
              <a:rPr lang="en-GB" dirty="0"/>
              <a:t> fel ffordd o </a:t>
            </a:r>
            <a:r>
              <a:rPr lang="en-GB" dirty="0" err="1"/>
              <a:t>hyrwyddo</a:t>
            </a:r>
            <a:r>
              <a:rPr lang="en-GB" dirty="0"/>
              <a:t> dysgu </a:t>
            </a:r>
            <a:r>
              <a:rPr lang="en-GB" dirty="0" err="1"/>
              <a:t>gwyddonol</a:t>
            </a:r>
            <a:r>
              <a:rPr lang="en-GB" dirty="0"/>
              <a:t> </a:t>
            </a:r>
          </a:p>
          <a:p>
            <a:endParaRPr lang="en-GB" dirty="0"/>
          </a:p>
          <a:p>
            <a:pPr marL="0" indent="0">
              <a:buFont typeface="Symbol" pitchFamily="18" charset="2"/>
              <a:buNone/>
            </a:pPr>
            <a:endParaRPr lang="en-GB" dirty="0"/>
          </a:p>
        </p:txBody>
      </p:sp>
    </p:spTree>
    <p:extLst>
      <p:ext uri="{BB962C8B-B14F-4D97-AF65-F5344CB8AC3E}">
        <p14:creationId xmlns:p14="http://schemas.microsoft.com/office/powerpoint/2010/main" val="335358288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16016" y="2675467"/>
            <a:ext cx="3564384" cy="3450696"/>
          </a:xfrm>
        </p:spPr>
        <p:txBody>
          <a:bodyPr/>
          <a:lstStyle/>
          <a:p>
            <a:r>
              <a:rPr lang="en-GB" dirty="0" smtClean="0"/>
              <a:t>What do you know about scientific play in practice?</a:t>
            </a:r>
            <a:endParaRPr lang="en-GB" dirty="0"/>
          </a:p>
        </p:txBody>
      </p:sp>
      <p:sp>
        <p:nvSpPr>
          <p:cNvPr id="3" name="Title 2"/>
          <p:cNvSpPr>
            <a:spLocks noGrp="1"/>
          </p:cNvSpPr>
          <p:nvPr>
            <p:ph type="title"/>
          </p:nvPr>
        </p:nvSpPr>
        <p:spPr/>
        <p:txBody>
          <a:bodyPr/>
          <a:lstStyle/>
          <a:p>
            <a:r>
              <a:rPr lang="en-GB" dirty="0" err="1" smtClean="0"/>
              <a:t>Ystyriwch</a:t>
            </a:r>
            <a:r>
              <a:rPr lang="en-GB" dirty="0" smtClean="0"/>
              <a:t> / Consider</a:t>
            </a:r>
            <a:endParaRPr lang="en-GB" dirty="0"/>
          </a:p>
        </p:txBody>
      </p:sp>
      <p:sp>
        <p:nvSpPr>
          <p:cNvPr id="4" name="Content Placeholder 1"/>
          <p:cNvSpPr txBox="1">
            <a:spLocks/>
          </p:cNvSpPr>
          <p:nvPr/>
        </p:nvSpPr>
        <p:spPr>
          <a:xfrm>
            <a:off x="755576" y="2636912"/>
            <a:ext cx="3132336"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smtClean="0"/>
              <a:t>Beth </a:t>
            </a:r>
            <a:r>
              <a:rPr lang="en-GB" dirty="0" err="1" smtClean="0"/>
              <a:t>i</a:t>
            </a:r>
            <a:r>
              <a:rPr lang="en-GB" dirty="0" smtClean="0"/>
              <a:t> </a:t>
            </a:r>
            <a:r>
              <a:rPr lang="en-GB" dirty="0" err="1" smtClean="0"/>
              <a:t>chi’n</a:t>
            </a:r>
            <a:r>
              <a:rPr lang="en-GB" dirty="0" smtClean="0"/>
              <a:t> </a:t>
            </a:r>
            <a:r>
              <a:rPr lang="en-GB" dirty="0" err="1" smtClean="0"/>
              <a:t>gwybod</a:t>
            </a:r>
            <a:r>
              <a:rPr lang="en-GB" dirty="0" smtClean="0"/>
              <a:t> am </a:t>
            </a:r>
            <a:r>
              <a:rPr lang="en-GB" dirty="0" err="1" smtClean="0"/>
              <a:t>chwarae</a:t>
            </a:r>
            <a:r>
              <a:rPr lang="en-GB" dirty="0" smtClean="0"/>
              <a:t> </a:t>
            </a:r>
            <a:r>
              <a:rPr lang="en-GB" dirty="0" err="1" smtClean="0"/>
              <a:t>gwyddonol</a:t>
            </a:r>
            <a:r>
              <a:rPr lang="en-GB" dirty="0" smtClean="0"/>
              <a:t> mewn ymarfer?</a:t>
            </a:r>
            <a:endParaRPr lang="en-GB" dirty="0"/>
          </a:p>
        </p:txBody>
      </p:sp>
      <p:pic>
        <p:nvPicPr>
          <p:cNvPr id="5" name="Picture 4" descr="Free Images : child, toy, toddler, kindergarten, learning ..."/>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4221088"/>
            <a:ext cx="3131840" cy="2087893"/>
          </a:xfrm>
          <a:prstGeom prst="rect">
            <a:avLst/>
          </a:prstGeom>
        </p:spPr>
      </p:pic>
    </p:spTree>
    <p:extLst>
      <p:ext uri="{BB962C8B-B14F-4D97-AF65-F5344CB8AC3E}">
        <p14:creationId xmlns:p14="http://schemas.microsoft.com/office/powerpoint/2010/main" val="27460452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88024" y="2675467"/>
            <a:ext cx="3492376" cy="3450696"/>
          </a:xfrm>
        </p:spPr>
        <p:txBody>
          <a:bodyPr>
            <a:normAutofit fontScale="70000" lnSpcReduction="20000"/>
          </a:bodyPr>
          <a:lstStyle/>
          <a:p>
            <a:r>
              <a:rPr lang="en-GB" dirty="0" smtClean="0"/>
              <a:t>No separate section called scientific development in the learning areas of the Foundation Phase </a:t>
            </a:r>
          </a:p>
          <a:p>
            <a:pPr marL="0" indent="0">
              <a:buNone/>
            </a:pPr>
            <a:endParaRPr lang="en-GB" dirty="0" smtClean="0"/>
          </a:p>
          <a:p>
            <a:r>
              <a:rPr lang="en-GB" dirty="0" smtClean="0"/>
              <a:t>Knowledge and Understanding of the World – key area that relates the most to scientific enquiry</a:t>
            </a:r>
          </a:p>
          <a:p>
            <a:pPr marL="0" indent="0">
              <a:buNone/>
            </a:pPr>
            <a:endParaRPr lang="en-GB" dirty="0" smtClean="0"/>
          </a:p>
          <a:p>
            <a:r>
              <a:rPr lang="en-GB" dirty="0" smtClean="0"/>
              <a:t>Emphasis on experiential learning and play</a:t>
            </a:r>
          </a:p>
          <a:p>
            <a:pPr marL="0" indent="0">
              <a:buNone/>
            </a:pPr>
            <a:endParaRPr lang="en-GB" dirty="0" smtClean="0"/>
          </a:p>
          <a:p>
            <a:r>
              <a:rPr lang="en-GB" dirty="0" smtClean="0"/>
              <a:t>Emphasis on building skills</a:t>
            </a:r>
          </a:p>
          <a:p>
            <a:endParaRPr lang="en-GB" dirty="0"/>
          </a:p>
          <a:p>
            <a:endParaRPr lang="en-GB" dirty="0"/>
          </a:p>
        </p:txBody>
      </p:sp>
      <p:sp>
        <p:nvSpPr>
          <p:cNvPr id="3" name="Title 2"/>
          <p:cNvSpPr>
            <a:spLocks noGrp="1"/>
          </p:cNvSpPr>
          <p:nvPr>
            <p:ph type="title"/>
          </p:nvPr>
        </p:nvSpPr>
        <p:spPr/>
        <p:txBody>
          <a:bodyPr>
            <a:normAutofit/>
          </a:bodyPr>
          <a:lstStyle/>
          <a:p>
            <a:r>
              <a:rPr lang="en-GB" sz="3200" dirty="0" err="1" smtClean="0"/>
              <a:t>Chwarae</a:t>
            </a:r>
            <a:r>
              <a:rPr lang="en-GB" sz="3200" dirty="0" smtClean="0"/>
              <a:t>, </a:t>
            </a:r>
            <a:r>
              <a:rPr lang="en-GB" sz="3200" dirty="0" err="1" smtClean="0"/>
              <a:t>Gwyddoniaeth</a:t>
            </a:r>
            <a:r>
              <a:rPr lang="en-GB" sz="3200" dirty="0" smtClean="0"/>
              <a:t> a’r </a:t>
            </a:r>
            <a:r>
              <a:rPr lang="en-GB" sz="3200" dirty="0" err="1" smtClean="0"/>
              <a:t>Cyfnod</a:t>
            </a:r>
            <a:r>
              <a:rPr lang="en-GB" sz="3200" dirty="0" smtClean="0"/>
              <a:t> Sylfaen</a:t>
            </a:r>
            <a:br>
              <a:rPr lang="en-GB" sz="3200" dirty="0" smtClean="0"/>
            </a:br>
            <a:r>
              <a:rPr lang="en-GB" sz="3200" dirty="0" smtClean="0"/>
              <a:t>Play, Science and the Foundation Phase</a:t>
            </a:r>
            <a:endParaRPr lang="en-GB" sz="3200" dirty="0"/>
          </a:p>
        </p:txBody>
      </p:sp>
      <p:sp>
        <p:nvSpPr>
          <p:cNvPr id="4" name="Content Placeholder 1"/>
          <p:cNvSpPr txBox="1">
            <a:spLocks/>
          </p:cNvSpPr>
          <p:nvPr/>
        </p:nvSpPr>
        <p:spPr>
          <a:xfrm>
            <a:off x="539552" y="2420888"/>
            <a:ext cx="3384376" cy="3600400"/>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t>Dim </a:t>
            </a:r>
            <a:r>
              <a:rPr lang="en-GB" dirty="0" err="1"/>
              <a:t>adran</a:t>
            </a:r>
            <a:r>
              <a:rPr lang="en-GB" dirty="0"/>
              <a:t> </a:t>
            </a:r>
            <a:r>
              <a:rPr lang="en-GB" dirty="0" err="1"/>
              <a:t>ar</a:t>
            </a:r>
            <a:r>
              <a:rPr lang="en-GB" dirty="0"/>
              <a:t> </a:t>
            </a:r>
            <a:r>
              <a:rPr lang="en-GB" dirty="0" err="1"/>
              <a:t>wahân</a:t>
            </a:r>
            <a:r>
              <a:rPr lang="en-GB" dirty="0"/>
              <a:t> o'r </a:t>
            </a:r>
            <a:r>
              <a:rPr lang="en-GB" dirty="0" err="1"/>
              <a:t>enw</a:t>
            </a:r>
            <a:r>
              <a:rPr lang="en-GB" dirty="0"/>
              <a:t> </a:t>
            </a:r>
            <a:r>
              <a:rPr lang="en-GB" dirty="0" err="1"/>
              <a:t>datblygiad</a:t>
            </a:r>
            <a:r>
              <a:rPr lang="en-GB" dirty="0"/>
              <a:t> </a:t>
            </a:r>
            <a:r>
              <a:rPr lang="en-GB" dirty="0" err="1"/>
              <a:t>gwyddonol</a:t>
            </a:r>
            <a:r>
              <a:rPr lang="en-GB" dirty="0"/>
              <a:t> ym </a:t>
            </a:r>
            <a:r>
              <a:rPr lang="en-GB" dirty="0" err="1"/>
              <a:t>meysydd</a:t>
            </a:r>
            <a:r>
              <a:rPr lang="en-GB" dirty="0"/>
              <a:t> </a:t>
            </a:r>
            <a:r>
              <a:rPr lang="en-GB" dirty="0" err="1"/>
              <a:t>dysgu'r</a:t>
            </a:r>
            <a:r>
              <a:rPr lang="en-GB" dirty="0"/>
              <a:t> </a:t>
            </a:r>
            <a:r>
              <a:rPr lang="en-GB" dirty="0" err="1"/>
              <a:t>Cyfnod</a:t>
            </a:r>
            <a:r>
              <a:rPr lang="en-GB" dirty="0"/>
              <a:t> Sylfaen </a:t>
            </a:r>
          </a:p>
          <a:p>
            <a:endParaRPr lang="en-GB" dirty="0"/>
          </a:p>
          <a:p>
            <a:r>
              <a:rPr lang="en-GB" dirty="0"/>
              <a:t>Gwybodaeth a </a:t>
            </a:r>
            <a:r>
              <a:rPr lang="en-GB" dirty="0" smtClean="0"/>
              <a:t>Dealltwriaeth </a:t>
            </a:r>
            <a:r>
              <a:rPr lang="en-GB" dirty="0"/>
              <a:t>o'r </a:t>
            </a:r>
            <a:r>
              <a:rPr lang="en-GB" dirty="0" err="1"/>
              <a:t>B</a:t>
            </a:r>
            <a:r>
              <a:rPr lang="en-GB" dirty="0" err="1" smtClean="0"/>
              <a:t>yd</a:t>
            </a:r>
            <a:r>
              <a:rPr lang="en-GB" dirty="0" smtClean="0"/>
              <a:t> </a:t>
            </a:r>
            <a:r>
              <a:rPr lang="en-GB" dirty="0"/>
              <a:t>– maes </a:t>
            </a:r>
            <a:r>
              <a:rPr lang="en-GB" dirty="0" err="1"/>
              <a:t>allweddol</a:t>
            </a:r>
            <a:r>
              <a:rPr lang="en-GB" dirty="0"/>
              <a:t> sy'n ymwneud </a:t>
            </a:r>
            <a:r>
              <a:rPr lang="en-GB" dirty="0" err="1"/>
              <a:t>fwyaf</a:t>
            </a:r>
            <a:r>
              <a:rPr lang="en-GB" dirty="0"/>
              <a:t> ag </a:t>
            </a:r>
            <a:r>
              <a:rPr lang="en-GB" dirty="0" err="1"/>
              <a:t>ymholi</a:t>
            </a:r>
            <a:r>
              <a:rPr lang="en-GB" dirty="0"/>
              <a:t> </a:t>
            </a:r>
            <a:r>
              <a:rPr lang="en-GB" dirty="0" err="1"/>
              <a:t>gwyddonol</a:t>
            </a:r>
            <a:endParaRPr lang="en-GB" dirty="0"/>
          </a:p>
          <a:p>
            <a:endParaRPr lang="en-GB" dirty="0"/>
          </a:p>
          <a:p>
            <a:r>
              <a:rPr lang="en-GB" dirty="0" err="1"/>
              <a:t>Pwyslais</a:t>
            </a:r>
            <a:r>
              <a:rPr lang="en-GB" dirty="0"/>
              <a:t> </a:t>
            </a:r>
            <a:r>
              <a:rPr lang="en-GB" dirty="0" err="1"/>
              <a:t>ar</a:t>
            </a:r>
            <a:r>
              <a:rPr lang="en-GB" dirty="0"/>
              <a:t> </a:t>
            </a:r>
            <a:r>
              <a:rPr lang="en-GB" dirty="0" err="1"/>
              <a:t>ddysgu</a:t>
            </a:r>
            <a:r>
              <a:rPr lang="en-GB" dirty="0"/>
              <a:t> a </a:t>
            </a:r>
            <a:r>
              <a:rPr lang="en-GB" dirty="0" err="1"/>
              <a:t>chwarae</a:t>
            </a:r>
            <a:r>
              <a:rPr lang="en-GB" dirty="0"/>
              <a:t> drwy </a:t>
            </a:r>
            <a:r>
              <a:rPr lang="en-GB" dirty="0" err="1"/>
              <a:t>brofiad</a:t>
            </a:r>
            <a:endParaRPr lang="en-GB" dirty="0"/>
          </a:p>
          <a:p>
            <a:endParaRPr lang="en-GB" dirty="0"/>
          </a:p>
          <a:p>
            <a:r>
              <a:rPr lang="en-GB" dirty="0" err="1"/>
              <a:t>Pwyslais</a:t>
            </a:r>
            <a:r>
              <a:rPr lang="en-GB" dirty="0"/>
              <a:t> </a:t>
            </a:r>
            <a:r>
              <a:rPr lang="en-GB" dirty="0" err="1"/>
              <a:t>ar</a:t>
            </a:r>
            <a:r>
              <a:rPr lang="en-GB" dirty="0"/>
              <a:t> </a:t>
            </a:r>
            <a:r>
              <a:rPr lang="en-GB" dirty="0" err="1"/>
              <a:t>feithrin</a:t>
            </a:r>
            <a:r>
              <a:rPr lang="en-GB" dirty="0"/>
              <a:t> sgiliau</a:t>
            </a:r>
          </a:p>
          <a:p>
            <a:endParaRPr lang="en-GB" dirty="0"/>
          </a:p>
          <a:p>
            <a:endParaRPr lang="en-GB" dirty="0" smtClean="0"/>
          </a:p>
          <a:p>
            <a:endParaRPr lang="en-GB" dirty="0"/>
          </a:p>
        </p:txBody>
      </p:sp>
    </p:spTree>
    <p:extLst>
      <p:ext uri="{BB962C8B-B14F-4D97-AF65-F5344CB8AC3E}">
        <p14:creationId xmlns:p14="http://schemas.microsoft.com/office/powerpoint/2010/main" val="32871154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93564" y="1628800"/>
            <a:ext cx="7956872" cy="4536504"/>
          </a:xfrm>
        </p:spPr>
        <p:txBody>
          <a:bodyPr>
            <a:normAutofit fontScale="25000" lnSpcReduction="20000"/>
          </a:bodyPr>
          <a:lstStyle/>
          <a:p>
            <a:pPr marL="0" indent="0">
              <a:buNone/>
            </a:pPr>
            <a:endParaRPr lang="en-GB" sz="6400" b="1" dirty="0"/>
          </a:p>
          <a:p>
            <a:pPr marL="0" indent="0">
              <a:buNone/>
            </a:pPr>
            <a:r>
              <a:rPr lang="en-GB" sz="6400" b="1" dirty="0" err="1"/>
              <a:t>Er</a:t>
            </a:r>
            <a:r>
              <a:rPr lang="en-GB" sz="6400" b="1" dirty="0"/>
              <a:t> mwyn </a:t>
            </a:r>
            <a:r>
              <a:rPr lang="en-GB" sz="6400" b="1" dirty="0" err="1"/>
              <a:t>profi'r</a:t>
            </a:r>
            <a:r>
              <a:rPr lang="en-GB" sz="6400" b="1" dirty="0"/>
              <a:t> </a:t>
            </a:r>
            <a:r>
              <a:rPr lang="en-GB" sz="6400" b="1" dirty="0" err="1"/>
              <a:t>byd</a:t>
            </a:r>
            <a:r>
              <a:rPr lang="en-GB" sz="6400" b="1" dirty="0"/>
              <a:t> </a:t>
            </a:r>
            <a:r>
              <a:rPr lang="en-GB" sz="6400" b="1" dirty="0" err="1"/>
              <a:t>cyfarwydd</a:t>
            </a:r>
            <a:r>
              <a:rPr lang="en-GB" sz="6400" b="1" dirty="0"/>
              <a:t> drwy </a:t>
            </a:r>
            <a:r>
              <a:rPr lang="en-GB" sz="6400" b="1" dirty="0" err="1"/>
              <a:t>ymchwilio</a:t>
            </a:r>
            <a:r>
              <a:rPr lang="en-GB" sz="6400" b="1" dirty="0"/>
              <a:t> i'r </a:t>
            </a:r>
            <a:r>
              <a:rPr lang="en-GB" sz="6400" b="1" dirty="0" err="1"/>
              <a:t>amgylchedd</a:t>
            </a:r>
            <a:r>
              <a:rPr lang="en-GB" sz="6400" b="1" dirty="0"/>
              <a:t> </a:t>
            </a:r>
            <a:r>
              <a:rPr lang="en-GB" sz="6400" b="1" dirty="0" err="1"/>
              <a:t>dan</a:t>
            </a:r>
            <a:r>
              <a:rPr lang="en-GB" sz="6400" b="1" dirty="0"/>
              <a:t> do ac yn </a:t>
            </a:r>
            <a:r>
              <a:rPr lang="en-GB" sz="6400" b="1" dirty="0" err="1"/>
              <a:t>yr</a:t>
            </a:r>
            <a:r>
              <a:rPr lang="en-GB" sz="6400" b="1" dirty="0"/>
              <a:t> </a:t>
            </a:r>
            <a:r>
              <a:rPr lang="en-GB" sz="6400" b="1" dirty="0" err="1"/>
              <a:t>awyr</a:t>
            </a:r>
            <a:r>
              <a:rPr lang="en-GB" sz="6400" b="1" dirty="0"/>
              <a:t> </a:t>
            </a:r>
            <a:r>
              <a:rPr lang="en-GB" sz="6400" b="1" dirty="0" err="1"/>
              <a:t>agored</a:t>
            </a:r>
            <a:r>
              <a:rPr lang="en-GB" sz="6400" b="1" dirty="0"/>
              <a:t>, </a:t>
            </a:r>
            <a:r>
              <a:rPr lang="en-GB" sz="6400" b="1" dirty="0" err="1"/>
              <a:t>dylid</a:t>
            </a:r>
            <a:r>
              <a:rPr lang="en-GB" sz="6400" b="1" dirty="0"/>
              <a:t> </a:t>
            </a:r>
            <a:r>
              <a:rPr lang="en-GB" sz="6400" b="1" dirty="0" err="1"/>
              <a:t>annog</a:t>
            </a:r>
            <a:r>
              <a:rPr lang="en-GB" sz="6400" b="1" dirty="0"/>
              <a:t> plant </a:t>
            </a:r>
            <a:r>
              <a:rPr lang="en-GB" sz="6400" b="1" dirty="0" err="1"/>
              <a:t>i</a:t>
            </a:r>
            <a:r>
              <a:rPr lang="en-GB" sz="6400" b="1" dirty="0"/>
              <a:t> fod yn </a:t>
            </a:r>
            <a:r>
              <a:rPr lang="en-GB" sz="6400" b="1" dirty="0" err="1"/>
              <a:t>chwilfrydig</a:t>
            </a:r>
            <a:r>
              <a:rPr lang="en-GB" sz="6400" b="1" dirty="0"/>
              <a:t> a </a:t>
            </a:r>
            <a:r>
              <a:rPr lang="en-GB" sz="6400" b="1" dirty="0" err="1"/>
              <a:t>chael</a:t>
            </a:r>
            <a:r>
              <a:rPr lang="en-GB" sz="6400" b="1" dirty="0"/>
              <a:t> </a:t>
            </a:r>
            <a:r>
              <a:rPr lang="en-GB" sz="6400" b="1" dirty="0" err="1"/>
              <a:t>gwybod</a:t>
            </a:r>
            <a:r>
              <a:rPr lang="en-GB" sz="6400" b="1" dirty="0"/>
              <a:t> drwy: </a:t>
            </a:r>
          </a:p>
          <a:p>
            <a:pPr marL="0" indent="0">
              <a:buNone/>
            </a:pPr>
            <a:endParaRPr lang="en-GB" sz="6400" b="1" dirty="0"/>
          </a:p>
          <a:p>
            <a:pPr marL="0" indent="0">
              <a:buNone/>
            </a:pPr>
            <a:r>
              <a:rPr lang="en-GB" sz="6400" b="1" dirty="0"/>
              <a:t>• </a:t>
            </a:r>
            <a:r>
              <a:rPr lang="en-GB" sz="6400" b="1" dirty="0" err="1"/>
              <a:t>archwilio</a:t>
            </a:r>
            <a:r>
              <a:rPr lang="en-GB" sz="6400" b="1" dirty="0"/>
              <a:t> </a:t>
            </a:r>
            <a:r>
              <a:rPr lang="en-GB" sz="6400" dirty="0"/>
              <a:t>ac</a:t>
            </a:r>
            <a:r>
              <a:rPr lang="en-GB" sz="6400" b="1" dirty="0"/>
              <a:t> </a:t>
            </a:r>
            <a:r>
              <a:rPr lang="en-GB" sz="6400" b="1" dirty="0" err="1"/>
              <a:t>arbrofi</a:t>
            </a:r>
            <a:endParaRPr lang="en-GB" sz="6400" b="1" dirty="0"/>
          </a:p>
          <a:p>
            <a:pPr marL="0" indent="0">
              <a:buNone/>
            </a:pPr>
            <a:r>
              <a:rPr lang="en-GB" sz="6400" b="1" dirty="0"/>
              <a:t> • </a:t>
            </a:r>
            <a:r>
              <a:rPr lang="en-GB" sz="6400" dirty="0"/>
              <a:t>meddwl am </a:t>
            </a:r>
            <a:r>
              <a:rPr lang="en-GB" sz="6400" dirty="0" err="1"/>
              <a:t>gwestiynau</a:t>
            </a:r>
            <a:r>
              <a:rPr lang="en-GB" sz="6400" dirty="0"/>
              <a:t> ac </a:t>
            </a:r>
            <a:r>
              <a:rPr lang="en-GB" sz="6400" dirty="0" err="1"/>
              <a:t>yna</a:t>
            </a:r>
            <a:r>
              <a:rPr lang="en-GB" sz="6400" dirty="0"/>
              <a:t> </a:t>
            </a:r>
            <a:r>
              <a:rPr lang="en-GB" sz="6400" dirty="0" err="1"/>
              <a:t>eu</a:t>
            </a:r>
            <a:r>
              <a:rPr lang="en-GB" sz="6400" dirty="0"/>
              <a:t> </a:t>
            </a:r>
            <a:r>
              <a:rPr lang="en-GB" sz="6400" dirty="0" err="1"/>
              <a:t>gofyn</a:t>
            </a:r>
            <a:r>
              <a:rPr lang="en-GB" sz="6400" dirty="0"/>
              <a:t> a </a:t>
            </a:r>
            <a:r>
              <a:rPr lang="en-GB" sz="6400" dirty="0" err="1"/>
              <a:t>gwrando</a:t>
            </a:r>
            <a:r>
              <a:rPr lang="en-GB" sz="6400" dirty="0"/>
              <a:t> </a:t>
            </a:r>
            <a:r>
              <a:rPr lang="en-GB" sz="6400" dirty="0" err="1"/>
              <a:t>ar</a:t>
            </a:r>
            <a:r>
              <a:rPr lang="en-GB" sz="6400" dirty="0"/>
              <a:t> </a:t>
            </a:r>
            <a:r>
              <a:rPr lang="en-GB" sz="6400" dirty="0" err="1"/>
              <a:t>yr</a:t>
            </a:r>
            <a:r>
              <a:rPr lang="en-GB" sz="6400" dirty="0"/>
              <a:t> </a:t>
            </a:r>
            <a:r>
              <a:rPr lang="en-GB" sz="6400" dirty="0" err="1"/>
              <a:t>atebion</a:t>
            </a:r>
            <a:r>
              <a:rPr lang="en-GB" sz="6400" dirty="0"/>
              <a:t> </a:t>
            </a:r>
          </a:p>
          <a:p>
            <a:pPr marL="0" indent="0">
              <a:buNone/>
            </a:pPr>
            <a:r>
              <a:rPr lang="en-GB" sz="6400" dirty="0"/>
              <a:t>• </a:t>
            </a:r>
            <a:r>
              <a:rPr lang="en-GB" sz="6400" dirty="0" err="1"/>
              <a:t>gwrando</a:t>
            </a:r>
            <a:r>
              <a:rPr lang="en-GB" sz="6400" dirty="0"/>
              <a:t> </a:t>
            </a:r>
            <a:r>
              <a:rPr lang="en-GB" sz="6400" dirty="0" err="1"/>
              <a:t>ar</a:t>
            </a:r>
            <a:r>
              <a:rPr lang="en-GB" sz="6400" dirty="0"/>
              <a:t> </a:t>
            </a:r>
            <a:r>
              <a:rPr lang="en-GB" sz="6400" dirty="0" err="1"/>
              <a:t>syniadau</a:t>
            </a:r>
            <a:r>
              <a:rPr lang="en-GB" sz="6400" dirty="0"/>
              <a:t> </a:t>
            </a:r>
            <a:r>
              <a:rPr lang="en-GB" sz="6400" dirty="0" err="1"/>
              <a:t>pobl</a:t>
            </a:r>
            <a:r>
              <a:rPr lang="en-GB" sz="6400" dirty="0"/>
              <a:t> eraill </a:t>
            </a:r>
          </a:p>
          <a:p>
            <a:pPr marL="0" indent="0">
              <a:buNone/>
            </a:pPr>
            <a:r>
              <a:rPr lang="en-GB" sz="6400" b="1" dirty="0"/>
              <a:t>• </a:t>
            </a:r>
            <a:r>
              <a:rPr lang="en-GB" sz="6400" dirty="0" err="1"/>
              <a:t>nodi'r</a:t>
            </a:r>
            <a:r>
              <a:rPr lang="en-GB" sz="6400" b="1" dirty="0"/>
              <a:t> hyn y </a:t>
            </a:r>
            <a:r>
              <a:rPr lang="en-GB" sz="6400" b="1" dirty="0" err="1"/>
              <a:t>maent</a:t>
            </a:r>
            <a:r>
              <a:rPr lang="en-GB" sz="6400" b="1" dirty="0"/>
              <a:t> am ei </a:t>
            </a:r>
            <a:r>
              <a:rPr lang="en-GB" sz="6400" b="1" dirty="0" err="1"/>
              <a:t>ddarganfod</a:t>
            </a:r>
            <a:r>
              <a:rPr lang="en-GB" sz="6400" b="1" dirty="0"/>
              <a:t> </a:t>
            </a:r>
            <a:r>
              <a:rPr lang="en-GB" sz="6400" dirty="0"/>
              <a:t>a</a:t>
            </a:r>
            <a:r>
              <a:rPr lang="en-GB" sz="6400" b="1" dirty="0"/>
              <a:t> sut i'w wneud </a:t>
            </a:r>
          </a:p>
          <a:p>
            <a:pPr marL="0" indent="0">
              <a:buNone/>
            </a:pPr>
            <a:r>
              <a:rPr lang="en-GB" sz="6400" b="1" dirty="0"/>
              <a:t>• </a:t>
            </a:r>
            <a:r>
              <a:rPr lang="en-GB" sz="6400" dirty="0"/>
              <a:t>meddwl am </a:t>
            </a:r>
            <a:r>
              <a:rPr lang="en-GB" sz="6400" dirty="0" err="1"/>
              <a:t>yr</a:t>
            </a:r>
            <a:r>
              <a:rPr lang="en-GB" sz="6400" dirty="0"/>
              <a:t> </a:t>
            </a:r>
            <a:r>
              <a:rPr lang="en-GB" sz="6400" b="1" dirty="0"/>
              <a:t>hyn a </a:t>
            </a:r>
            <a:r>
              <a:rPr lang="en-GB" sz="6400" b="1" dirty="0" err="1"/>
              <a:t>allai</a:t>
            </a:r>
            <a:r>
              <a:rPr lang="en-GB" sz="6400" b="1" dirty="0"/>
              <a:t> </a:t>
            </a:r>
            <a:r>
              <a:rPr lang="en-GB" sz="6400" b="1" dirty="0" err="1"/>
              <a:t>ddigwydd</a:t>
            </a:r>
            <a:r>
              <a:rPr lang="en-GB" sz="6400" b="1" dirty="0"/>
              <a:t> </a:t>
            </a:r>
            <a:r>
              <a:rPr lang="en-GB" sz="6400" b="1" dirty="0" err="1"/>
              <a:t>os</a:t>
            </a:r>
            <a:r>
              <a:rPr lang="en-GB" sz="6400" b="1" dirty="0"/>
              <a:t>... </a:t>
            </a:r>
          </a:p>
          <a:p>
            <a:pPr marL="0" indent="0">
              <a:buNone/>
            </a:pPr>
            <a:r>
              <a:rPr lang="en-GB" sz="6400" b="1" dirty="0"/>
              <a:t>• </a:t>
            </a:r>
            <a:r>
              <a:rPr lang="en-GB" sz="6400" dirty="0" err="1"/>
              <a:t>dod</a:t>
            </a:r>
            <a:r>
              <a:rPr lang="en-GB" sz="6400" dirty="0"/>
              <a:t> yn </a:t>
            </a:r>
            <a:r>
              <a:rPr lang="en-GB" sz="6400" dirty="0" err="1"/>
              <a:t>ymwybodol</a:t>
            </a:r>
            <a:r>
              <a:rPr lang="en-GB" sz="6400" dirty="0"/>
              <a:t> o </a:t>
            </a:r>
            <a:r>
              <a:rPr lang="en-GB" sz="6400" dirty="0" err="1"/>
              <a:t>gyflawniadau</a:t>
            </a:r>
            <a:r>
              <a:rPr lang="en-GB" sz="6400" dirty="0"/>
              <a:t> </a:t>
            </a:r>
            <a:r>
              <a:rPr lang="en-GB" sz="6400" dirty="0" err="1"/>
              <a:t>dynol</a:t>
            </a:r>
            <a:r>
              <a:rPr lang="en-GB" sz="6400" dirty="0"/>
              <a:t> a'r '</a:t>
            </a:r>
            <a:r>
              <a:rPr lang="en-GB" sz="6400" dirty="0" err="1"/>
              <a:t>syniadau</a:t>
            </a:r>
            <a:r>
              <a:rPr lang="en-GB" sz="6400" dirty="0"/>
              <a:t> </a:t>
            </a:r>
            <a:r>
              <a:rPr lang="en-GB" sz="6400" dirty="0" err="1"/>
              <a:t>mawr</a:t>
            </a:r>
            <a:r>
              <a:rPr lang="en-GB" sz="6400" dirty="0"/>
              <a:t>' sydd wedi </a:t>
            </a:r>
            <a:r>
              <a:rPr lang="en-GB" sz="6400" dirty="0" err="1"/>
              <a:t>llunio'r</a:t>
            </a:r>
            <a:r>
              <a:rPr lang="en-GB" sz="6400" dirty="0"/>
              <a:t> </a:t>
            </a:r>
            <a:r>
              <a:rPr lang="en-GB" sz="6400" dirty="0" err="1"/>
              <a:t>byd</a:t>
            </a:r>
            <a:r>
              <a:rPr lang="en-GB" sz="6400" dirty="0"/>
              <a:t> </a:t>
            </a:r>
          </a:p>
          <a:p>
            <a:pPr marL="0" indent="0">
              <a:buNone/>
            </a:pPr>
            <a:r>
              <a:rPr lang="en-GB" sz="6400" dirty="0"/>
              <a:t>• </a:t>
            </a:r>
            <a:r>
              <a:rPr lang="en-GB" sz="6400" b="1" dirty="0" err="1"/>
              <a:t>ymchwilio</a:t>
            </a:r>
            <a:r>
              <a:rPr lang="en-GB" sz="6400" dirty="0"/>
              <a:t> </a:t>
            </a:r>
            <a:r>
              <a:rPr lang="en-GB" sz="6400" dirty="0" err="1"/>
              <a:t>i</a:t>
            </a:r>
            <a:r>
              <a:rPr lang="en-GB" sz="6400" dirty="0"/>
              <a:t> ffynonellau a </a:t>
            </a:r>
            <a:r>
              <a:rPr lang="en-GB" sz="6400" dirty="0" err="1"/>
              <a:t>materion</a:t>
            </a:r>
            <a:endParaRPr lang="en-GB" sz="6400" dirty="0"/>
          </a:p>
          <a:p>
            <a:pPr marL="0" indent="0">
              <a:buNone/>
            </a:pPr>
            <a:r>
              <a:rPr lang="en-GB" sz="6400" b="1" dirty="0"/>
              <a:t> • </a:t>
            </a:r>
            <a:r>
              <a:rPr lang="en-GB" sz="6400" dirty="0"/>
              <a:t>meddwl am </a:t>
            </a:r>
            <a:r>
              <a:rPr lang="en-GB" sz="6400" b="1" dirty="0"/>
              <a:t>sut y </a:t>
            </a:r>
            <a:r>
              <a:rPr lang="en-GB" sz="6400" b="1" dirty="0" err="1"/>
              <a:t>byddant</a:t>
            </a:r>
            <a:r>
              <a:rPr lang="en-GB" sz="6400" b="1" dirty="0"/>
              <a:t> yn </a:t>
            </a:r>
            <a:r>
              <a:rPr lang="en-GB" sz="6400" b="1" dirty="0" err="1"/>
              <a:t>gwybod</a:t>
            </a:r>
            <a:r>
              <a:rPr lang="en-GB" sz="6400" b="1" dirty="0"/>
              <a:t> a </a:t>
            </a:r>
            <a:r>
              <a:rPr lang="en-GB" sz="6400" b="1" dirty="0" err="1"/>
              <a:t>yw</a:t>
            </a:r>
            <a:r>
              <a:rPr lang="en-GB" sz="6400" b="1" dirty="0"/>
              <a:t> </a:t>
            </a:r>
            <a:r>
              <a:rPr lang="en-GB" sz="6400" b="1" dirty="0" err="1"/>
              <a:t>rhywbeth</a:t>
            </a:r>
            <a:r>
              <a:rPr lang="en-GB" sz="6400" b="1" dirty="0"/>
              <a:t> wedi gweithio</a:t>
            </a:r>
          </a:p>
          <a:p>
            <a:pPr marL="0" indent="0">
              <a:buNone/>
            </a:pPr>
            <a:r>
              <a:rPr lang="en-GB" sz="6400" b="1" dirty="0"/>
              <a:t> • </a:t>
            </a:r>
            <a:r>
              <a:rPr lang="en-GB" sz="6400" dirty="0"/>
              <a:t>gwneud</a:t>
            </a:r>
            <a:r>
              <a:rPr lang="en-GB" sz="6400" b="1" dirty="0"/>
              <a:t> </a:t>
            </a:r>
            <a:r>
              <a:rPr lang="en-GB" sz="6400" b="1" dirty="0" err="1"/>
              <a:t>arsylwadau</a:t>
            </a:r>
            <a:r>
              <a:rPr lang="en-GB" sz="6400" b="1" dirty="0"/>
              <a:t> </a:t>
            </a:r>
            <a:r>
              <a:rPr lang="en-GB" sz="6400" dirty="0"/>
              <a:t>a</a:t>
            </a:r>
            <a:r>
              <a:rPr lang="en-GB" sz="6400" b="1" dirty="0"/>
              <a:t> </a:t>
            </a:r>
            <a:r>
              <a:rPr lang="en-GB" sz="6400" b="1" dirty="0" err="1"/>
              <a:t>mesuriadau</a:t>
            </a:r>
            <a:r>
              <a:rPr lang="en-GB" sz="6400" b="1" dirty="0"/>
              <a:t> </a:t>
            </a:r>
            <a:r>
              <a:rPr lang="en-GB" sz="6400" dirty="0"/>
              <a:t>a</a:t>
            </a:r>
            <a:r>
              <a:rPr lang="en-GB" sz="6400" b="1" dirty="0"/>
              <a:t> </a:t>
            </a:r>
            <a:r>
              <a:rPr lang="en-GB" sz="6400" b="1" dirty="0" err="1"/>
              <a:t>chadw</a:t>
            </a:r>
            <a:r>
              <a:rPr lang="en-GB" sz="6400" b="1" dirty="0"/>
              <a:t> </a:t>
            </a:r>
            <a:r>
              <a:rPr lang="en-GB" sz="6400" b="1" dirty="0" err="1"/>
              <a:t>cofnodion</a:t>
            </a:r>
            <a:endParaRPr lang="en-GB" sz="6400" b="1" dirty="0"/>
          </a:p>
          <a:p>
            <a:pPr marL="0" indent="0">
              <a:buNone/>
            </a:pPr>
            <a:r>
              <a:rPr lang="en-GB" sz="6400" b="1" dirty="0"/>
              <a:t> • </a:t>
            </a:r>
            <a:r>
              <a:rPr lang="en-GB" sz="6400" dirty="0"/>
              <a:t>gwneud </a:t>
            </a:r>
            <a:r>
              <a:rPr lang="en-GB" sz="6400" dirty="0" err="1"/>
              <a:t>cymariaethau</a:t>
            </a:r>
            <a:r>
              <a:rPr lang="en-GB" sz="6400" dirty="0"/>
              <a:t> a nodi </a:t>
            </a:r>
            <a:r>
              <a:rPr lang="en-GB" sz="6400" dirty="0" err="1"/>
              <a:t>tebygrwydd</a:t>
            </a:r>
            <a:r>
              <a:rPr lang="en-GB" sz="6400" dirty="0"/>
              <a:t> a </a:t>
            </a:r>
            <a:r>
              <a:rPr lang="en-GB" sz="6400" dirty="0" err="1"/>
              <a:t>gwahaniaethau</a:t>
            </a:r>
            <a:endParaRPr lang="en-GB" sz="6400" dirty="0"/>
          </a:p>
          <a:p>
            <a:pPr marL="0" indent="0">
              <a:buNone/>
            </a:pPr>
            <a:r>
              <a:rPr lang="en-GB" sz="6400" dirty="0"/>
              <a:t> • </a:t>
            </a:r>
            <a:r>
              <a:rPr lang="en-GB" sz="6400" dirty="0" err="1"/>
              <a:t>didoli</a:t>
            </a:r>
            <a:r>
              <a:rPr lang="en-GB" sz="6400" dirty="0"/>
              <a:t> a </a:t>
            </a:r>
            <a:r>
              <a:rPr lang="en-GB" sz="6400" dirty="0" err="1"/>
              <a:t>grwpio</a:t>
            </a:r>
            <a:r>
              <a:rPr lang="en-GB" sz="6400" dirty="0"/>
              <a:t> gwybodaeth gan </a:t>
            </a:r>
            <a:r>
              <a:rPr lang="en-GB" sz="6400" dirty="0" err="1"/>
              <a:t>ddefnyddio</a:t>
            </a:r>
            <a:r>
              <a:rPr lang="en-GB" sz="6400" dirty="0"/>
              <a:t> </a:t>
            </a:r>
            <a:r>
              <a:rPr lang="en-GB" sz="6400" dirty="0" err="1"/>
              <a:t>TGCh</a:t>
            </a:r>
            <a:r>
              <a:rPr lang="en-GB" sz="6400" dirty="0"/>
              <a:t> </a:t>
            </a:r>
            <a:r>
              <a:rPr lang="en-GB" sz="6400" dirty="0" err="1"/>
              <a:t>ar</a:t>
            </a:r>
            <a:r>
              <a:rPr lang="en-GB" sz="6400" dirty="0"/>
              <a:t> rai </a:t>
            </a:r>
            <a:r>
              <a:rPr lang="en-GB" sz="6400" dirty="0" err="1"/>
              <a:t>achlysuron</a:t>
            </a:r>
            <a:endParaRPr lang="en-GB" sz="6400" dirty="0"/>
          </a:p>
          <a:p>
            <a:pPr marL="0" indent="0">
              <a:buNone/>
            </a:pPr>
            <a:r>
              <a:rPr lang="en-GB" sz="6400" dirty="0"/>
              <a:t> • gweld </a:t>
            </a:r>
            <a:r>
              <a:rPr lang="en-GB" sz="6400" dirty="0" err="1"/>
              <a:t>cysylltiadau</a:t>
            </a:r>
            <a:r>
              <a:rPr lang="en-GB" sz="6400" dirty="0"/>
              <a:t> rhwng </a:t>
            </a:r>
            <a:r>
              <a:rPr lang="en-GB" sz="6400" b="1" dirty="0" err="1"/>
              <a:t>achos</a:t>
            </a:r>
            <a:r>
              <a:rPr lang="en-GB" sz="6400" b="1" dirty="0"/>
              <a:t> ac effaith</a:t>
            </a:r>
          </a:p>
          <a:p>
            <a:pPr marL="0" indent="0">
              <a:buNone/>
            </a:pPr>
            <a:r>
              <a:rPr lang="en-GB" sz="6400" b="1" dirty="0"/>
              <a:t> • </a:t>
            </a:r>
            <a:r>
              <a:rPr lang="en-GB" sz="6400" dirty="0"/>
              <a:t>gwneud </a:t>
            </a:r>
            <a:r>
              <a:rPr lang="en-GB" sz="6400" dirty="0" err="1"/>
              <a:t>cysylltiadau</a:t>
            </a:r>
            <a:r>
              <a:rPr lang="en-GB" sz="6400" dirty="0"/>
              <a:t> o fewn gwahanol </a:t>
            </a:r>
            <a:r>
              <a:rPr lang="en-GB" sz="6400" dirty="0" err="1"/>
              <a:t>elfennau</a:t>
            </a:r>
            <a:r>
              <a:rPr lang="en-GB" sz="6400" dirty="0"/>
              <a:t> Gwybodaeth a Dealltwriaeth o'r </a:t>
            </a:r>
            <a:r>
              <a:rPr lang="en-GB" sz="6400" dirty="0" err="1"/>
              <a:t>Byd</a:t>
            </a:r>
            <a:r>
              <a:rPr lang="en-GB" sz="6400" dirty="0"/>
              <a:t> </a:t>
            </a:r>
          </a:p>
          <a:p>
            <a:pPr marL="0" indent="0">
              <a:buNone/>
            </a:pPr>
            <a:r>
              <a:rPr lang="en-GB" sz="6400" b="1" dirty="0"/>
              <a:t>• </a:t>
            </a:r>
            <a:r>
              <a:rPr lang="en-GB" sz="6400" dirty="0"/>
              <a:t>meddwl yn </a:t>
            </a:r>
            <a:r>
              <a:rPr lang="en-GB" sz="6400" b="1" dirty="0" err="1"/>
              <a:t>greadigol</a:t>
            </a:r>
            <a:r>
              <a:rPr lang="en-GB" sz="6400" b="1" dirty="0"/>
              <a:t> </a:t>
            </a:r>
            <a:r>
              <a:rPr lang="en-GB" sz="6400" dirty="0"/>
              <a:t>ac yn </a:t>
            </a:r>
            <a:r>
              <a:rPr lang="en-GB" sz="6400" dirty="0" err="1"/>
              <a:t>ddychmygus</a:t>
            </a:r>
            <a:endParaRPr lang="en-GB" sz="6400" dirty="0"/>
          </a:p>
          <a:p>
            <a:pPr marL="0" indent="0">
              <a:buNone/>
            </a:pPr>
            <a:r>
              <a:rPr lang="en-GB" sz="6400" dirty="0" err="1" smtClean="0">
                <a:hlinkClick r:id="rId2"/>
              </a:rPr>
              <a:t>Dogfen</a:t>
            </a:r>
            <a:r>
              <a:rPr lang="en-GB" sz="6400" dirty="0" smtClean="0">
                <a:hlinkClick r:id="rId2"/>
              </a:rPr>
              <a:t> </a:t>
            </a:r>
            <a:r>
              <a:rPr lang="en-GB" sz="6400" dirty="0">
                <a:hlinkClick r:id="rId2"/>
              </a:rPr>
              <a:t>Gwybodaeth a Dealltwriaeth o'r </a:t>
            </a:r>
            <a:r>
              <a:rPr lang="en-GB" sz="6400" dirty="0" err="1">
                <a:hlinkClick r:id="rId2"/>
              </a:rPr>
              <a:t>Byd</a:t>
            </a:r>
            <a:r>
              <a:rPr lang="en-GB" sz="6400" dirty="0">
                <a:hlinkClick r:id="rId2"/>
              </a:rPr>
              <a:t> (</a:t>
            </a:r>
            <a:r>
              <a:rPr lang="en-GB" sz="6400" dirty="0" err="1">
                <a:hlinkClick r:id="rId2"/>
              </a:rPr>
              <a:t>Llywodraeth</a:t>
            </a:r>
            <a:r>
              <a:rPr lang="en-GB" sz="6400" dirty="0">
                <a:hlinkClick r:id="rId2"/>
              </a:rPr>
              <a:t> </a:t>
            </a:r>
            <a:r>
              <a:rPr lang="en-GB" sz="6400" dirty="0" err="1">
                <a:hlinkClick r:id="rId2"/>
              </a:rPr>
              <a:t>Cymru</a:t>
            </a:r>
            <a:r>
              <a:rPr lang="en-GB" sz="6400" dirty="0" smtClean="0">
                <a:hlinkClick r:id="rId2"/>
              </a:rPr>
              <a:t>)</a:t>
            </a:r>
            <a:r>
              <a:rPr lang="en-GB" sz="6400" dirty="0" smtClean="0"/>
              <a:t> </a:t>
            </a:r>
          </a:p>
          <a:p>
            <a:pPr marL="0" indent="0">
              <a:buNone/>
            </a:pPr>
            <a:r>
              <a:rPr lang="en-GB" sz="6400" dirty="0" err="1" smtClean="0">
                <a:solidFill>
                  <a:srgbClr val="FF0000"/>
                </a:solidFill>
              </a:rPr>
              <a:t>Sylwer</a:t>
            </a:r>
            <a:r>
              <a:rPr lang="en-GB" sz="6400" dirty="0" smtClean="0">
                <a:solidFill>
                  <a:srgbClr val="FF0000"/>
                </a:solidFill>
              </a:rPr>
              <a:t> bod y </a:t>
            </a:r>
            <a:r>
              <a:rPr lang="en-GB" sz="6400" dirty="0" err="1" smtClean="0">
                <a:solidFill>
                  <a:srgbClr val="FF0000"/>
                </a:solidFill>
              </a:rPr>
              <a:t>clawr</a:t>
            </a:r>
            <a:r>
              <a:rPr lang="en-GB" sz="6400" dirty="0" smtClean="0">
                <a:solidFill>
                  <a:srgbClr val="FF0000"/>
                </a:solidFill>
              </a:rPr>
              <a:t> yn </a:t>
            </a:r>
            <a:r>
              <a:rPr lang="en-GB" sz="6400" dirty="0" err="1" smtClean="0">
                <a:solidFill>
                  <a:srgbClr val="FF0000"/>
                </a:solidFill>
              </a:rPr>
              <a:t>Saesneg</a:t>
            </a:r>
            <a:r>
              <a:rPr lang="en-GB" sz="6400" dirty="0" smtClean="0">
                <a:solidFill>
                  <a:srgbClr val="FF0000"/>
                </a:solidFill>
              </a:rPr>
              <a:t> ond </a:t>
            </a:r>
            <a:r>
              <a:rPr lang="en-GB" sz="6400" dirty="0" err="1" smtClean="0">
                <a:solidFill>
                  <a:srgbClr val="FF0000"/>
                </a:solidFill>
              </a:rPr>
              <a:t>gweddill</a:t>
            </a:r>
            <a:r>
              <a:rPr lang="en-GB" sz="6400" dirty="0" smtClean="0">
                <a:solidFill>
                  <a:srgbClr val="FF0000"/>
                </a:solidFill>
              </a:rPr>
              <a:t> y ddogfen yn y Gymraeg</a:t>
            </a:r>
            <a:endParaRPr lang="en-GB" sz="6400" dirty="0">
              <a:solidFill>
                <a:srgbClr val="FF0000"/>
              </a:solidFill>
            </a:endParaRPr>
          </a:p>
          <a:p>
            <a:pPr marL="0" indent="0">
              <a:buNone/>
            </a:pPr>
            <a:endParaRPr lang="en-GB" sz="6400" dirty="0"/>
          </a:p>
          <a:p>
            <a:pPr marL="0" indent="0">
              <a:buNone/>
            </a:pPr>
            <a:r>
              <a:rPr lang="en-GB" sz="6400" dirty="0"/>
              <a:t> </a:t>
            </a:r>
          </a:p>
          <a:p>
            <a:endParaRPr lang="en-GB" dirty="0"/>
          </a:p>
        </p:txBody>
      </p:sp>
      <p:sp>
        <p:nvSpPr>
          <p:cNvPr id="3" name="Title 2"/>
          <p:cNvSpPr>
            <a:spLocks noGrp="1"/>
          </p:cNvSpPr>
          <p:nvPr>
            <p:ph type="title"/>
          </p:nvPr>
        </p:nvSpPr>
        <p:spPr/>
        <p:txBody>
          <a:bodyPr>
            <a:normAutofit fontScale="90000"/>
          </a:bodyPr>
          <a:lstStyle/>
          <a:p>
            <a:r>
              <a:rPr lang="en-GB" dirty="0" smtClean="0"/>
              <a:t>Gwybodaeth a Dealltwriaeth o’r </a:t>
            </a:r>
            <a:r>
              <a:rPr lang="en-GB" dirty="0" err="1" smtClean="0"/>
              <a:t>Byd</a:t>
            </a:r>
            <a:endParaRPr lang="en-GB" dirty="0"/>
          </a:p>
        </p:txBody>
      </p:sp>
    </p:spTree>
    <p:extLst>
      <p:ext uri="{BB962C8B-B14F-4D97-AF65-F5344CB8AC3E}">
        <p14:creationId xmlns:p14="http://schemas.microsoft.com/office/powerpoint/2010/main" val="30616160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6571" y="2060848"/>
            <a:ext cx="8359039" cy="5112568"/>
          </a:xfrm>
        </p:spPr>
        <p:txBody>
          <a:bodyPr>
            <a:normAutofit fontScale="25000" lnSpcReduction="20000"/>
          </a:bodyPr>
          <a:lstStyle/>
          <a:p>
            <a:endParaRPr lang="en-GB" dirty="0"/>
          </a:p>
          <a:p>
            <a:pPr marL="0" indent="0">
              <a:buNone/>
            </a:pPr>
            <a:r>
              <a:rPr lang="en-GB" sz="6400" b="1" dirty="0"/>
              <a:t>To experience the familiar world through investigating the indoor and outdoor environment, children should be encouraged to be curious and find </a:t>
            </a:r>
            <a:r>
              <a:rPr lang="en-GB" sz="6400" b="1" dirty="0" smtClean="0"/>
              <a:t>out by: </a:t>
            </a:r>
          </a:p>
          <a:p>
            <a:pPr marL="0" indent="0">
              <a:buNone/>
            </a:pPr>
            <a:endParaRPr lang="en-GB" sz="6400" b="1" dirty="0" smtClean="0"/>
          </a:p>
          <a:p>
            <a:pPr marL="0" indent="0">
              <a:buNone/>
            </a:pPr>
            <a:r>
              <a:rPr lang="en-GB" sz="6400" dirty="0" smtClean="0"/>
              <a:t>•</a:t>
            </a:r>
            <a:r>
              <a:rPr lang="en-GB" sz="6400" b="1" dirty="0" smtClean="0"/>
              <a:t> </a:t>
            </a:r>
            <a:r>
              <a:rPr lang="en-GB" sz="6400" b="1" dirty="0"/>
              <a:t>exploring </a:t>
            </a:r>
            <a:r>
              <a:rPr lang="en-GB" sz="6400" dirty="0"/>
              <a:t>and </a:t>
            </a:r>
            <a:r>
              <a:rPr lang="en-GB" sz="6400" b="1" dirty="0" smtClean="0"/>
              <a:t>experimenting</a:t>
            </a:r>
          </a:p>
          <a:p>
            <a:pPr marL="0" indent="0">
              <a:buNone/>
            </a:pPr>
            <a:r>
              <a:rPr lang="en-GB" sz="6400" dirty="0" smtClean="0"/>
              <a:t> </a:t>
            </a:r>
            <a:r>
              <a:rPr lang="en-GB" sz="6400" dirty="0"/>
              <a:t>• thinking about questions and then asking them and listening to the answers </a:t>
            </a:r>
            <a:endParaRPr lang="en-GB" sz="6400" dirty="0" smtClean="0"/>
          </a:p>
          <a:p>
            <a:pPr marL="0" indent="0">
              <a:buNone/>
            </a:pPr>
            <a:r>
              <a:rPr lang="en-GB" sz="6400" dirty="0" smtClean="0"/>
              <a:t>• </a:t>
            </a:r>
            <a:r>
              <a:rPr lang="en-GB" sz="6400" dirty="0"/>
              <a:t>listening to others’ ideas </a:t>
            </a:r>
            <a:endParaRPr lang="en-GB" sz="6400" dirty="0" smtClean="0"/>
          </a:p>
          <a:p>
            <a:pPr marL="0" indent="0">
              <a:buNone/>
            </a:pPr>
            <a:r>
              <a:rPr lang="en-GB" sz="6400" dirty="0" smtClean="0"/>
              <a:t>• </a:t>
            </a:r>
            <a:r>
              <a:rPr lang="en-GB" sz="6400" dirty="0"/>
              <a:t>identifying </a:t>
            </a:r>
            <a:r>
              <a:rPr lang="en-GB" sz="6400" b="1" dirty="0"/>
              <a:t>what they want to find out </a:t>
            </a:r>
            <a:r>
              <a:rPr lang="en-GB" sz="6400" dirty="0"/>
              <a:t>and </a:t>
            </a:r>
            <a:r>
              <a:rPr lang="en-GB" sz="6400" b="1" dirty="0"/>
              <a:t>how to do it </a:t>
            </a:r>
            <a:endParaRPr lang="en-GB" sz="6400" b="1" dirty="0" smtClean="0"/>
          </a:p>
          <a:p>
            <a:pPr marL="0" indent="0">
              <a:buNone/>
            </a:pPr>
            <a:r>
              <a:rPr lang="en-GB" sz="6400" dirty="0" smtClean="0"/>
              <a:t>• </a:t>
            </a:r>
            <a:r>
              <a:rPr lang="en-GB" sz="6400" dirty="0"/>
              <a:t>thinking about </a:t>
            </a:r>
            <a:r>
              <a:rPr lang="en-GB" sz="6400" b="1" dirty="0"/>
              <a:t>what might happen if</a:t>
            </a:r>
            <a:r>
              <a:rPr lang="en-GB" sz="6400" dirty="0"/>
              <a:t>… </a:t>
            </a:r>
            <a:endParaRPr lang="en-GB" sz="6400" dirty="0" smtClean="0"/>
          </a:p>
          <a:p>
            <a:pPr marL="0" indent="0">
              <a:buNone/>
            </a:pPr>
            <a:r>
              <a:rPr lang="en-GB" sz="6400" dirty="0" smtClean="0"/>
              <a:t>• </a:t>
            </a:r>
            <a:r>
              <a:rPr lang="en-GB" sz="6400" dirty="0"/>
              <a:t>becoming aware of human achievements and the ‘big ideas’ that have shaped the world </a:t>
            </a:r>
            <a:endParaRPr lang="en-GB" sz="6400" dirty="0" smtClean="0"/>
          </a:p>
          <a:p>
            <a:pPr marL="0" indent="0">
              <a:buNone/>
            </a:pPr>
            <a:r>
              <a:rPr lang="en-GB" sz="6400" dirty="0" smtClean="0"/>
              <a:t>• </a:t>
            </a:r>
            <a:r>
              <a:rPr lang="en-GB" sz="6400" b="1" dirty="0"/>
              <a:t>investigating</a:t>
            </a:r>
            <a:r>
              <a:rPr lang="en-GB" sz="6400" dirty="0"/>
              <a:t> sources and </a:t>
            </a:r>
            <a:r>
              <a:rPr lang="en-GB" sz="6400" dirty="0" smtClean="0"/>
              <a:t>issues</a:t>
            </a:r>
          </a:p>
          <a:p>
            <a:pPr marL="0" indent="0">
              <a:buNone/>
            </a:pPr>
            <a:r>
              <a:rPr lang="en-GB" sz="6400" dirty="0" smtClean="0"/>
              <a:t> </a:t>
            </a:r>
            <a:r>
              <a:rPr lang="en-GB" sz="6400" dirty="0"/>
              <a:t>• thinking about </a:t>
            </a:r>
            <a:r>
              <a:rPr lang="en-GB" sz="6400" b="1" dirty="0"/>
              <a:t>how they will know if something has </a:t>
            </a:r>
            <a:r>
              <a:rPr lang="en-GB" sz="6400" b="1" dirty="0" smtClean="0"/>
              <a:t>worked</a:t>
            </a:r>
          </a:p>
          <a:p>
            <a:pPr marL="0" indent="0">
              <a:buNone/>
            </a:pPr>
            <a:r>
              <a:rPr lang="en-GB" sz="6400" dirty="0" smtClean="0"/>
              <a:t> </a:t>
            </a:r>
            <a:r>
              <a:rPr lang="en-GB" sz="6400" dirty="0"/>
              <a:t>• making </a:t>
            </a:r>
            <a:r>
              <a:rPr lang="en-GB" sz="6400" b="1" dirty="0"/>
              <a:t>observations</a:t>
            </a:r>
            <a:r>
              <a:rPr lang="en-GB" sz="6400" dirty="0"/>
              <a:t> and </a:t>
            </a:r>
            <a:r>
              <a:rPr lang="en-GB" sz="6400" b="1" dirty="0"/>
              <a:t>measurements</a:t>
            </a:r>
            <a:r>
              <a:rPr lang="en-GB" sz="6400" dirty="0"/>
              <a:t> and </a:t>
            </a:r>
            <a:r>
              <a:rPr lang="en-GB" sz="6400" b="1" dirty="0"/>
              <a:t>keeping </a:t>
            </a:r>
            <a:r>
              <a:rPr lang="en-GB" sz="6400" b="1" dirty="0" smtClean="0"/>
              <a:t>records</a:t>
            </a:r>
          </a:p>
          <a:p>
            <a:pPr marL="0" indent="0">
              <a:buNone/>
            </a:pPr>
            <a:r>
              <a:rPr lang="en-GB" sz="6400" dirty="0" smtClean="0"/>
              <a:t> </a:t>
            </a:r>
            <a:r>
              <a:rPr lang="en-GB" sz="6400" dirty="0"/>
              <a:t>• making comparisons and identifying similarities and </a:t>
            </a:r>
            <a:r>
              <a:rPr lang="en-GB" sz="6400" dirty="0" smtClean="0"/>
              <a:t>differences</a:t>
            </a:r>
          </a:p>
          <a:p>
            <a:pPr marL="0" indent="0">
              <a:buNone/>
            </a:pPr>
            <a:r>
              <a:rPr lang="en-GB" sz="6400" dirty="0" smtClean="0"/>
              <a:t> </a:t>
            </a:r>
            <a:r>
              <a:rPr lang="en-GB" sz="6400" dirty="0"/>
              <a:t>• sorting and grouping information using ICT on some </a:t>
            </a:r>
            <a:r>
              <a:rPr lang="en-GB" sz="6400" dirty="0" smtClean="0"/>
              <a:t>occasions</a:t>
            </a:r>
          </a:p>
          <a:p>
            <a:pPr marL="0" indent="0">
              <a:buNone/>
            </a:pPr>
            <a:r>
              <a:rPr lang="en-GB" sz="6400" dirty="0" smtClean="0"/>
              <a:t> </a:t>
            </a:r>
            <a:r>
              <a:rPr lang="en-GB" sz="6400" dirty="0"/>
              <a:t>• seeing links between </a:t>
            </a:r>
            <a:r>
              <a:rPr lang="en-GB" sz="6400" b="1" dirty="0"/>
              <a:t>cause and </a:t>
            </a:r>
            <a:r>
              <a:rPr lang="en-GB" sz="6400" b="1" dirty="0" smtClean="0"/>
              <a:t>effect</a:t>
            </a:r>
          </a:p>
          <a:p>
            <a:pPr marL="0" indent="0">
              <a:buNone/>
            </a:pPr>
            <a:r>
              <a:rPr lang="en-GB" sz="6400" dirty="0" smtClean="0"/>
              <a:t> </a:t>
            </a:r>
            <a:r>
              <a:rPr lang="en-GB" sz="6400" dirty="0"/>
              <a:t>• making links within the different elements of Knowledge and Understanding of the World </a:t>
            </a:r>
            <a:endParaRPr lang="en-GB" sz="6400" dirty="0" smtClean="0"/>
          </a:p>
          <a:p>
            <a:pPr marL="0" indent="0">
              <a:buNone/>
            </a:pPr>
            <a:r>
              <a:rPr lang="en-GB" sz="6400" dirty="0" smtClean="0"/>
              <a:t>• </a:t>
            </a:r>
            <a:r>
              <a:rPr lang="en-GB" sz="6400" dirty="0"/>
              <a:t>thinking </a:t>
            </a:r>
            <a:r>
              <a:rPr lang="en-GB" sz="6400" b="1" dirty="0"/>
              <a:t>creatively</a:t>
            </a:r>
            <a:r>
              <a:rPr lang="en-GB" sz="6400" dirty="0"/>
              <a:t> and </a:t>
            </a:r>
            <a:r>
              <a:rPr lang="en-GB" sz="6400" dirty="0" smtClean="0"/>
              <a:t>imaginatively</a:t>
            </a:r>
          </a:p>
          <a:p>
            <a:pPr marL="0" indent="0">
              <a:buNone/>
            </a:pPr>
            <a:r>
              <a:rPr lang="en-GB" sz="6400" dirty="0" smtClean="0">
                <a:hlinkClick r:id="rId3"/>
              </a:rPr>
              <a:t>Knowledge and Understanding of the World document (Welsh Government)</a:t>
            </a:r>
            <a:endParaRPr lang="en-GB" sz="6400" dirty="0" smtClean="0"/>
          </a:p>
          <a:p>
            <a:pPr marL="0" indent="0">
              <a:buNone/>
            </a:pPr>
            <a:r>
              <a:rPr lang="en-GB" dirty="0" smtClean="0"/>
              <a:t> </a:t>
            </a:r>
            <a:endParaRPr lang="en-GB" dirty="0"/>
          </a:p>
          <a:p>
            <a:endParaRPr lang="en-GB" dirty="0" smtClean="0"/>
          </a:p>
          <a:p>
            <a:pPr marL="0" indent="0">
              <a:buNone/>
            </a:pPr>
            <a:endParaRPr lang="en-GB" dirty="0"/>
          </a:p>
        </p:txBody>
      </p:sp>
      <p:sp>
        <p:nvSpPr>
          <p:cNvPr id="3" name="Title 2"/>
          <p:cNvSpPr>
            <a:spLocks noGrp="1"/>
          </p:cNvSpPr>
          <p:nvPr>
            <p:ph type="title"/>
          </p:nvPr>
        </p:nvSpPr>
        <p:spPr>
          <a:xfrm>
            <a:off x="461433" y="17714"/>
            <a:ext cx="8229600" cy="1252728"/>
          </a:xfrm>
        </p:spPr>
        <p:txBody>
          <a:bodyPr>
            <a:noAutofit/>
          </a:bodyPr>
          <a:lstStyle/>
          <a:p>
            <a:r>
              <a:rPr lang="en-GB" sz="3200" dirty="0" smtClean="0"/>
              <a:t/>
            </a:r>
            <a:br>
              <a:rPr lang="en-GB" sz="3200" dirty="0" smtClean="0"/>
            </a:br>
            <a:r>
              <a:rPr lang="en-GB" sz="3200" dirty="0" smtClean="0"/>
              <a:t>Knowledge and Understanding of the World</a:t>
            </a:r>
            <a:endParaRPr lang="en-GB" sz="3200" dirty="0"/>
          </a:p>
        </p:txBody>
      </p:sp>
    </p:spTree>
    <p:extLst>
      <p:ext uri="{BB962C8B-B14F-4D97-AF65-F5344CB8AC3E}">
        <p14:creationId xmlns:p14="http://schemas.microsoft.com/office/powerpoint/2010/main" val="129522389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Gwybodaeth a </a:t>
            </a:r>
            <a:r>
              <a:rPr lang="en-GB" dirty="0" err="1" smtClean="0"/>
              <a:t>Dealltwrieth</a:t>
            </a:r>
            <a:r>
              <a:rPr lang="en-GB" dirty="0" smtClean="0"/>
              <a:t> o’r </a:t>
            </a:r>
            <a:r>
              <a:rPr lang="en-GB" dirty="0" err="1" smtClean="0"/>
              <a:t>Byd</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52170550"/>
              </p:ext>
            </p:extLst>
          </p:nvPr>
        </p:nvGraphicFramePr>
        <p:xfrm>
          <a:off x="575556" y="2348880"/>
          <a:ext cx="7992888" cy="4361844"/>
        </p:xfrm>
        <a:graphic>
          <a:graphicData uri="http://schemas.openxmlformats.org/drawingml/2006/table">
            <a:tbl>
              <a:tblPr firstRow="1" bandRow="1">
                <a:tableStyleId>{5C22544A-7EE6-4342-B048-85BDC9FD1C3A}</a:tableStyleId>
              </a:tblPr>
              <a:tblGrid>
                <a:gridCol w="3996444">
                  <a:extLst>
                    <a:ext uri="{9D8B030D-6E8A-4147-A177-3AD203B41FA5}">
                      <a16:colId xmlns:a16="http://schemas.microsoft.com/office/drawing/2014/main" val="20000"/>
                    </a:ext>
                  </a:extLst>
                </a:gridCol>
                <a:gridCol w="3996444">
                  <a:extLst>
                    <a:ext uri="{9D8B030D-6E8A-4147-A177-3AD203B41FA5}">
                      <a16:colId xmlns:a16="http://schemas.microsoft.com/office/drawing/2014/main" val="20001"/>
                    </a:ext>
                  </a:extLst>
                </a:gridCol>
              </a:tblGrid>
              <a:tr h="273478">
                <a:tc gridSpan="2">
                  <a:txBody>
                    <a:bodyPr/>
                    <a:lstStyle/>
                    <a:p>
                      <a:pPr algn="ctr"/>
                      <a:r>
                        <a:rPr lang="en-GB" dirty="0" err="1" smtClean="0"/>
                        <a:t>Datblygiad</a:t>
                      </a:r>
                      <a:r>
                        <a:rPr lang="en-GB" baseline="0" dirty="0" smtClean="0"/>
                        <a:t> Sgiliau</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73478">
                <a:tc>
                  <a:txBody>
                    <a:bodyPr/>
                    <a:lstStyle/>
                    <a:p>
                      <a:r>
                        <a:rPr lang="en-GB" dirty="0" err="1" smtClean="0"/>
                        <a:t>Arsylwi</a:t>
                      </a:r>
                      <a:endParaRPr lang="en-GB" dirty="0"/>
                    </a:p>
                  </a:txBody>
                  <a:tcPr/>
                </a:tc>
                <a:tc>
                  <a:txBody>
                    <a:bodyPr/>
                    <a:lstStyle/>
                    <a:p>
                      <a:r>
                        <a:rPr lang="en-GB" dirty="0" err="1" smtClean="0"/>
                        <a:t>Didoli</a:t>
                      </a:r>
                      <a:r>
                        <a:rPr lang="en-GB" baseline="0" dirty="0" smtClean="0"/>
                        <a:t> a </a:t>
                      </a:r>
                      <a:r>
                        <a:rPr lang="en-GB" baseline="0" dirty="0" err="1" smtClean="0"/>
                        <a:t>grwpio</a:t>
                      </a:r>
                      <a:endParaRPr lang="en-GB" dirty="0"/>
                    </a:p>
                  </a:txBody>
                  <a:tcPr/>
                </a:tc>
                <a:extLst>
                  <a:ext uri="{0D108BD9-81ED-4DB2-BD59-A6C34878D82A}">
                    <a16:rowId xmlns:a16="http://schemas.microsoft.com/office/drawing/2014/main" val="10001"/>
                  </a:ext>
                </a:extLst>
              </a:tr>
              <a:tr h="47858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Cymharu</a:t>
                      </a:r>
                      <a:endParaRPr lang="en-GB" dirty="0"/>
                    </a:p>
                  </a:txBody>
                  <a:tcPr/>
                </a:tc>
                <a:tc>
                  <a:txBody>
                    <a:bodyPr/>
                    <a:lstStyle/>
                    <a:p>
                      <a:r>
                        <a:rPr lang="en-GB" dirty="0" err="1" smtClean="0"/>
                        <a:t>Trefnu</a:t>
                      </a:r>
                      <a:endParaRPr lang="en-GB" dirty="0"/>
                    </a:p>
                  </a:txBody>
                  <a:tcPr/>
                </a:tc>
                <a:extLst>
                  <a:ext uri="{0D108BD9-81ED-4DB2-BD59-A6C34878D82A}">
                    <a16:rowId xmlns:a16="http://schemas.microsoft.com/office/drawing/2014/main" val="10002"/>
                  </a:ext>
                </a:extLst>
              </a:tr>
              <a:tr h="273478">
                <a:tc>
                  <a:txBody>
                    <a:bodyPr/>
                    <a:lstStyle/>
                    <a:p>
                      <a:r>
                        <a:rPr lang="en-GB" dirty="0" err="1" smtClean="0"/>
                        <a:t>Dosbarthu</a:t>
                      </a:r>
                      <a:endParaRPr lang="en-GB" dirty="0"/>
                    </a:p>
                  </a:txBody>
                  <a:tcPr/>
                </a:tc>
                <a:tc>
                  <a:txBody>
                    <a:bodyPr/>
                    <a:lstStyle/>
                    <a:p>
                      <a:r>
                        <a:rPr lang="en-GB" dirty="0" err="1" smtClean="0"/>
                        <a:t>Gofyn</a:t>
                      </a:r>
                      <a:r>
                        <a:rPr lang="en-GB" dirty="0" smtClean="0"/>
                        <a:t>/</a:t>
                      </a:r>
                      <a:r>
                        <a:rPr lang="en-GB" dirty="0" err="1" smtClean="0"/>
                        <a:t>ateb</a:t>
                      </a:r>
                      <a:r>
                        <a:rPr lang="en-GB" baseline="0" dirty="0" smtClean="0"/>
                        <a:t> </a:t>
                      </a:r>
                      <a:r>
                        <a:rPr lang="en-GB" baseline="0" dirty="0" err="1" smtClean="0"/>
                        <a:t>cwestiynau</a:t>
                      </a:r>
                      <a:endParaRPr lang="en-GB" dirty="0"/>
                    </a:p>
                  </a:txBody>
                  <a:tcPr/>
                </a:tc>
                <a:extLst>
                  <a:ext uri="{0D108BD9-81ED-4DB2-BD59-A6C34878D82A}">
                    <a16:rowId xmlns:a16="http://schemas.microsoft.com/office/drawing/2014/main" val="10003"/>
                  </a:ext>
                </a:extLst>
              </a:tr>
              <a:tr h="273478">
                <a:tc>
                  <a:txBody>
                    <a:bodyPr/>
                    <a:lstStyle/>
                    <a:p>
                      <a:r>
                        <a:rPr lang="en-GB" dirty="0" err="1" smtClean="0"/>
                        <a:t>Ymholi</a:t>
                      </a:r>
                      <a:endParaRPr lang="en-GB" dirty="0"/>
                    </a:p>
                  </a:txBody>
                  <a:tcPr/>
                </a:tc>
                <a:tc>
                  <a:txBody>
                    <a:bodyPr/>
                    <a:lstStyle/>
                    <a:p>
                      <a:r>
                        <a:rPr lang="en-GB" dirty="0" err="1" smtClean="0"/>
                        <a:t>Ymchwilio</a:t>
                      </a:r>
                      <a:endParaRPr lang="en-GB" dirty="0"/>
                    </a:p>
                  </a:txBody>
                  <a:tcPr/>
                </a:tc>
                <a:extLst>
                  <a:ext uri="{0D108BD9-81ED-4DB2-BD59-A6C34878D82A}">
                    <a16:rowId xmlns:a16="http://schemas.microsoft.com/office/drawing/2014/main" val="10004"/>
                  </a:ext>
                </a:extLst>
              </a:tr>
              <a:tr h="273478">
                <a:tc>
                  <a:txBody>
                    <a:bodyPr/>
                    <a:lstStyle/>
                    <a:p>
                      <a:r>
                        <a:rPr lang="en-GB" dirty="0" err="1" smtClean="0"/>
                        <a:t>Archwilio</a:t>
                      </a:r>
                      <a:r>
                        <a:rPr lang="en-GB" baseline="0" dirty="0" smtClean="0"/>
                        <a:t> ac </a:t>
                      </a:r>
                      <a:r>
                        <a:rPr lang="en-GB" baseline="0" dirty="0" err="1" smtClean="0"/>
                        <a:t>arbrofi</a:t>
                      </a:r>
                      <a:endParaRPr lang="en-GB" dirty="0"/>
                    </a:p>
                  </a:txBody>
                  <a:tcPr/>
                </a:tc>
                <a:tc>
                  <a:txBody>
                    <a:bodyPr/>
                    <a:lstStyle/>
                    <a:p>
                      <a:r>
                        <a:rPr lang="en-GB" dirty="0" smtClean="0"/>
                        <a:t>Meddwl</a:t>
                      </a:r>
                      <a:endParaRPr lang="en-GB" dirty="0"/>
                    </a:p>
                  </a:txBody>
                  <a:tcPr/>
                </a:tc>
                <a:extLst>
                  <a:ext uri="{0D108BD9-81ED-4DB2-BD59-A6C34878D82A}">
                    <a16:rowId xmlns:a16="http://schemas.microsoft.com/office/drawing/2014/main" val="10005"/>
                  </a:ext>
                </a:extLst>
              </a:tr>
              <a:tr h="273478">
                <a:tc>
                  <a:txBody>
                    <a:bodyPr/>
                    <a:lstStyle/>
                    <a:p>
                      <a:r>
                        <a:rPr lang="en-GB" dirty="0" err="1" smtClean="0"/>
                        <a:t>Gwrando</a:t>
                      </a:r>
                      <a:endParaRPr lang="en-GB" dirty="0"/>
                    </a:p>
                  </a:txBody>
                  <a:tcPr/>
                </a:tc>
                <a:tc>
                  <a:txBody>
                    <a:bodyPr/>
                    <a:lstStyle/>
                    <a:p>
                      <a:r>
                        <a:rPr lang="en-GB" dirty="0" err="1" smtClean="0"/>
                        <a:t>Datrys</a:t>
                      </a:r>
                      <a:r>
                        <a:rPr lang="en-GB" baseline="0" dirty="0" smtClean="0"/>
                        <a:t> </a:t>
                      </a:r>
                      <a:r>
                        <a:rPr lang="en-GB" baseline="0" dirty="0" err="1" smtClean="0"/>
                        <a:t>problemau</a:t>
                      </a:r>
                      <a:endParaRPr lang="en-GB" dirty="0"/>
                    </a:p>
                  </a:txBody>
                  <a:tcPr/>
                </a:tc>
                <a:extLst>
                  <a:ext uri="{0D108BD9-81ED-4DB2-BD59-A6C34878D82A}">
                    <a16:rowId xmlns:a16="http://schemas.microsoft.com/office/drawing/2014/main" val="10006"/>
                  </a:ext>
                </a:extLst>
              </a:tr>
              <a:tr h="478588">
                <a:tc>
                  <a:txBody>
                    <a:bodyPr/>
                    <a:lstStyle/>
                    <a:p>
                      <a:r>
                        <a:rPr lang="en-GB" dirty="0" smtClean="0"/>
                        <a:t>Gwneud</a:t>
                      </a:r>
                      <a:r>
                        <a:rPr lang="en-GB" baseline="0" dirty="0" smtClean="0"/>
                        <a:t> </a:t>
                      </a:r>
                      <a:r>
                        <a:rPr lang="en-GB" baseline="0" dirty="0" err="1" smtClean="0"/>
                        <a:t>penderfyniadau</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Cofnodi</a:t>
                      </a:r>
                      <a:endParaRPr lang="en-GB" dirty="0" smtClean="0"/>
                    </a:p>
                  </a:txBody>
                  <a:tcPr/>
                </a:tc>
                <a:extLst>
                  <a:ext uri="{0D108BD9-81ED-4DB2-BD59-A6C34878D82A}">
                    <a16:rowId xmlns:a16="http://schemas.microsoft.com/office/drawing/2014/main" val="10007"/>
                  </a:ext>
                </a:extLst>
              </a:tr>
              <a:tr h="478588">
                <a:tc>
                  <a:txBody>
                    <a:bodyPr/>
                    <a:lstStyle/>
                    <a:p>
                      <a:r>
                        <a:rPr lang="en-GB" dirty="0" err="1" smtClean="0"/>
                        <a:t>Rhagfynegi</a:t>
                      </a:r>
                      <a:r>
                        <a:rPr lang="en-GB" baseline="0" dirty="0" smtClean="0"/>
                        <a:t> a </a:t>
                      </a:r>
                      <a:r>
                        <a:rPr lang="en-GB" baseline="0" dirty="0" err="1" smtClean="0"/>
                        <a:t>phrofi</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Cyfathrebu</a:t>
                      </a:r>
                      <a:endParaRPr lang="en-GB" dirty="0" smtClean="0"/>
                    </a:p>
                  </a:txBody>
                  <a:tcPr/>
                </a:tc>
                <a:extLst>
                  <a:ext uri="{0D108BD9-81ED-4DB2-BD59-A6C34878D82A}">
                    <a16:rowId xmlns:a16="http://schemas.microsoft.com/office/drawing/2014/main" val="10008"/>
                  </a:ext>
                </a:extLst>
              </a:tr>
              <a:tr h="273478">
                <a:tc>
                  <a:txBody>
                    <a:bodyPr/>
                    <a:lstStyle/>
                    <a:p>
                      <a:r>
                        <a:rPr lang="en-GB" dirty="0" err="1" smtClean="0"/>
                        <a:t>Myfyrio</a:t>
                      </a:r>
                      <a:endParaRPr lang="en-GB" dirty="0"/>
                    </a:p>
                  </a:txBody>
                  <a:tcPr/>
                </a:tc>
                <a:tc>
                  <a:txBody>
                    <a:bodyPr/>
                    <a:lstStyle/>
                    <a:p>
                      <a:r>
                        <a:rPr lang="en-GB" dirty="0" err="1" smtClean="0"/>
                        <a:t>Gwerthuso</a:t>
                      </a:r>
                      <a:endParaRPr lang="en-GB" dirty="0"/>
                    </a:p>
                  </a:txBody>
                  <a:tcPr/>
                </a:tc>
                <a:extLst>
                  <a:ext uri="{0D108BD9-81ED-4DB2-BD59-A6C34878D82A}">
                    <a16:rowId xmlns:a16="http://schemas.microsoft.com/office/drawing/2014/main" val="10009"/>
                  </a:ext>
                </a:extLst>
              </a:tr>
              <a:tr h="273478">
                <a:tc>
                  <a:txBody>
                    <a:bodyPr/>
                    <a:lstStyle/>
                    <a:p>
                      <a:r>
                        <a:rPr lang="en-GB" dirty="0" err="1" smtClean="0"/>
                        <a:t>Disgrifio</a:t>
                      </a:r>
                      <a:endParaRPr lang="en-GB" dirty="0"/>
                    </a:p>
                  </a:txBody>
                  <a:tcPr/>
                </a:tc>
                <a:tc>
                  <a:txBody>
                    <a:bodyPr/>
                    <a:lstStyle/>
                    <a:p>
                      <a:endParaRPr lang="en-GB" dirty="0"/>
                    </a:p>
                  </a:txBody>
                  <a:tcPr/>
                </a:tc>
                <a:extLst>
                  <a:ext uri="{0D108BD9-81ED-4DB2-BD59-A6C34878D82A}">
                    <a16:rowId xmlns:a16="http://schemas.microsoft.com/office/drawing/2014/main" val="3260807891"/>
                  </a:ext>
                </a:extLst>
              </a:tr>
            </a:tbl>
          </a:graphicData>
        </a:graphic>
      </p:graphicFrame>
    </p:spTree>
    <p:extLst>
      <p:ext uri="{BB962C8B-B14F-4D97-AF65-F5344CB8AC3E}">
        <p14:creationId xmlns:p14="http://schemas.microsoft.com/office/powerpoint/2010/main" val="1664323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Knowledge and Understanding of the World</a:t>
            </a:r>
          </a:p>
        </p:txBody>
      </p:sp>
      <p:graphicFrame>
        <p:nvGraphicFramePr>
          <p:cNvPr id="4" name="Table 3"/>
          <p:cNvGraphicFramePr>
            <a:graphicFrameLocks noGrp="1"/>
          </p:cNvGraphicFramePr>
          <p:nvPr>
            <p:extLst>
              <p:ext uri="{D42A27DB-BD31-4B8C-83A1-F6EECF244321}">
                <p14:modId xmlns:p14="http://schemas.microsoft.com/office/powerpoint/2010/main" val="4223151049"/>
              </p:ext>
            </p:extLst>
          </p:nvPr>
        </p:nvGraphicFramePr>
        <p:xfrm>
          <a:off x="755576" y="2276872"/>
          <a:ext cx="7776864" cy="4348255"/>
        </p:xfrm>
        <a:graphic>
          <a:graphicData uri="http://schemas.openxmlformats.org/drawingml/2006/table">
            <a:tbl>
              <a:tblPr firstRow="1" bandRow="1">
                <a:tableStyleId>{5C22544A-7EE6-4342-B048-85BDC9FD1C3A}</a:tableStyleId>
              </a:tblPr>
              <a:tblGrid>
                <a:gridCol w="3888432">
                  <a:extLst>
                    <a:ext uri="{9D8B030D-6E8A-4147-A177-3AD203B41FA5}">
                      <a16:colId xmlns:a16="http://schemas.microsoft.com/office/drawing/2014/main" val="20000"/>
                    </a:ext>
                  </a:extLst>
                </a:gridCol>
                <a:gridCol w="3888432">
                  <a:extLst>
                    <a:ext uri="{9D8B030D-6E8A-4147-A177-3AD203B41FA5}">
                      <a16:colId xmlns:a16="http://schemas.microsoft.com/office/drawing/2014/main" val="20001"/>
                    </a:ext>
                  </a:extLst>
                </a:gridCol>
              </a:tblGrid>
              <a:tr h="246136">
                <a:tc gridSpan="2">
                  <a:txBody>
                    <a:bodyPr/>
                    <a:lstStyle/>
                    <a:p>
                      <a:pPr algn="ctr"/>
                      <a:r>
                        <a:rPr lang="en-GB" dirty="0" smtClean="0"/>
                        <a:t>Development</a:t>
                      </a:r>
                      <a:r>
                        <a:rPr lang="en-GB" baseline="0" dirty="0" smtClean="0"/>
                        <a:t> of Skills</a:t>
                      </a:r>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246136">
                <a:tc>
                  <a:txBody>
                    <a:bodyPr/>
                    <a:lstStyle/>
                    <a:p>
                      <a:r>
                        <a:rPr lang="en-GB" dirty="0" smtClean="0"/>
                        <a:t>Observing</a:t>
                      </a:r>
                      <a:endParaRPr lang="en-GB" dirty="0"/>
                    </a:p>
                  </a:txBody>
                  <a:tcPr/>
                </a:tc>
                <a:tc>
                  <a:txBody>
                    <a:bodyPr/>
                    <a:lstStyle/>
                    <a:p>
                      <a:r>
                        <a:rPr lang="en-GB" dirty="0" smtClean="0"/>
                        <a:t>Sorting</a:t>
                      </a:r>
                      <a:r>
                        <a:rPr lang="en-GB" baseline="0" dirty="0" smtClean="0"/>
                        <a:t> and grouping</a:t>
                      </a:r>
                      <a:endParaRPr lang="en-GB" dirty="0"/>
                    </a:p>
                  </a:txBody>
                  <a:tcPr/>
                </a:tc>
                <a:extLst>
                  <a:ext uri="{0D108BD9-81ED-4DB2-BD59-A6C34878D82A}">
                    <a16:rowId xmlns:a16="http://schemas.microsoft.com/office/drawing/2014/main" val="10001"/>
                  </a:ext>
                </a:extLst>
              </a:tr>
              <a:tr h="4307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Comparing</a:t>
                      </a:r>
                    </a:p>
                  </a:txBody>
                  <a:tcPr/>
                </a:tc>
                <a:tc>
                  <a:txBody>
                    <a:bodyPr/>
                    <a:lstStyle/>
                    <a:p>
                      <a:r>
                        <a:rPr lang="en-GB" dirty="0" smtClean="0"/>
                        <a:t>Sequencing</a:t>
                      </a:r>
                      <a:endParaRPr lang="en-GB" dirty="0"/>
                    </a:p>
                  </a:txBody>
                  <a:tcPr/>
                </a:tc>
                <a:extLst>
                  <a:ext uri="{0D108BD9-81ED-4DB2-BD59-A6C34878D82A}">
                    <a16:rowId xmlns:a16="http://schemas.microsoft.com/office/drawing/2014/main" val="10002"/>
                  </a:ext>
                </a:extLst>
              </a:tr>
              <a:tr h="4307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Classifying</a:t>
                      </a:r>
                    </a:p>
                  </a:txBody>
                  <a:tcPr/>
                </a:tc>
                <a:tc>
                  <a:txBody>
                    <a:bodyPr/>
                    <a:lstStyle/>
                    <a:p>
                      <a:r>
                        <a:rPr lang="en-GB" dirty="0" smtClean="0"/>
                        <a:t>Asking/answering</a:t>
                      </a:r>
                      <a:r>
                        <a:rPr lang="en-GB" baseline="0" dirty="0" smtClean="0"/>
                        <a:t> questions</a:t>
                      </a:r>
                      <a:endParaRPr lang="en-GB" dirty="0"/>
                    </a:p>
                  </a:txBody>
                  <a:tcPr/>
                </a:tc>
                <a:extLst>
                  <a:ext uri="{0D108BD9-81ED-4DB2-BD59-A6C34878D82A}">
                    <a16:rowId xmlns:a16="http://schemas.microsoft.com/office/drawing/2014/main" val="10003"/>
                  </a:ext>
                </a:extLst>
              </a:tr>
              <a:tr h="246136">
                <a:tc>
                  <a:txBody>
                    <a:bodyPr/>
                    <a:lstStyle/>
                    <a:p>
                      <a:r>
                        <a:rPr lang="en-GB" dirty="0" smtClean="0"/>
                        <a:t>Enquiring</a:t>
                      </a:r>
                      <a:endParaRPr lang="en-GB" dirty="0"/>
                    </a:p>
                  </a:txBody>
                  <a:tcPr/>
                </a:tc>
                <a:tc>
                  <a:txBody>
                    <a:bodyPr/>
                    <a:lstStyle/>
                    <a:p>
                      <a:r>
                        <a:rPr lang="en-GB" dirty="0" smtClean="0"/>
                        <a:t>Investigating</a:t>
                      </a:r>
                      <a:endParaRPr lang="en-GB" dirty="0"/>
                    </a:p>
                  </a:txBody>
                  <a:tcPr/>
                </a:tc>
                <a:extLst>
                  <a:ext uri="{0D108BD9-81ED-4DB2-BD59-A6C34878D82A}">
                    <a16:rowId xmlns:a16="http://schemas.microsoft.com/office/drawing/2014/main" val="10004"/>
                  </a:ext>
                </a:extLst>
              </a:tr>
              <a:tr h="43073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Exploring</a:t>
                      </a:r>
                      <a:r>
                        <a:rPr lang="en-GB" baseline="0" dirty="0" smtClean="0"/>
                        <a:t> and experimentation</a:t>
                      </a:r>
                      <a:endParaRPr lang="en-GB" dirty="0" smtClean="0"/>
                    </a:p>
                  </a:txBody>
                  <a:tcPr/>
                </a:tc>
                <a:tc>
                  <a:txBody>
                    <a:bodyPr/>
                    <a:lstStyle/>
                    <a:p>
                      <a:r>
                        <a:rPr lang="en-GB" dirty="0" smtClean="0"/>
                        <a:t>Thinking</a:t>
                      </a:r>
                      <a:endParaRPr lang="en-GB" dirty="0"/>
                    </a:p>
                  </a:txBody>
                  <a:tcPr/>
                </a:tc>
                <a:extLst>
                  <a:ext uri="{0D108BD9-81ED-4DB2-BD59-A6C34878D82A}">
                    <a16:rowId xmlns:a16="http://schemas.microsoft.com/office/drawing/2014/main" val="10005"/>
                  </a:ext>
                </a:extLst>
              </a:tr>
              <a:tr h="246136">
                <a:tc>
                  <a:txBody>
                    <a:bodyPr/>
                    <a:lstStyle/>
                    <a:p>
                      <a:r>
                        <a:rPr lang="en-GB" dirty="0" smtClean="0"/>
                        <a:t>Listening</a:t>
                      </a:r>
                      <a:endParaRPr lang="en-GB" dirty="0"/>
                    </a:p>
                  </a:txBody>
                  <a:tcPr/>
                </a:tc>
                <a:tc>
                  <a:txBody>
                    <a:bodyPr/>
                    <a:lstStyle/>
                    <a:p>
                      <a:r>
                        <a:rPr lang="en-GB" dirty="0" smtClean="0"/>
                        <a:t>Solving problems</a:t>
                      </a:r>
                      <a:endParaRPr lang="en-GB" dirty="0"/>
                    </a:p>
                  </a:txBody>
                  <a:tcPr/>
                </a:tc>
                <a:extLst>
                  <a:ext uri="{0D108BD9-81ED-4DB2-BD59-A6C34878D82A}">
                    <a16:rowId xmlns:a16="http://schemas.microsoft.com/office/drawing/2014/main" val="10006"/>
                  </a:ext>
                </a:extLst>
              </a:tr>
              <a:tr h="430739">
                <a:tc>
                  <a:txBody>
                    <a:bodyPr/>
                    <a:lstStyle/>
                    <a:p>
                      <a:r>
                        <a:rPr lang="en-GB" dirty="0" smtClean="0"/>
                        <a:t>Making</a:t>
                      </a:r>
                      <a:r>
                        <a:rPr lang="en-GB" baseline="0" dirty="0" smtClean="0"/>
                        <a:t> decisions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Recording </a:t>
                      </a:r>
                    </a:p>
                  </a:txBody>
                  <a:tcPr/>
                </a:tc>
                <a:extLst>
                  <a:ext uri="{0D108BD9-81ED-4DB2-BD59-A6C34878D82A}">
                    <a16:rowId xmlns:a16="http://schemas.microsoft.com/office/drawing/2014/main" val="10007"/>
                  </a:ext>
                </a:extLst>
              </a:tr>
              <a:tr h="430739">
                <a:tc>
                  <a:txBody>
                    <a:bodyPr/>
                    <a:lstStyle/>
                    <a:p>
                      <a:r>
                        <a:rPr lang="en-GB" dirty="0" smtClean="0"/>
                        <a:t>Predicting</a:t>
                      </a:r>
                      <a:r>
                        <a:rPr lang="en-GB" baseline="0" dirty="0" smtClean="0"/>
                        <a:t> and testing</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Communicating </a:t>
                      </a:r>
                    </a:p>
                  </a:txBody>
                  <a:tcPr/>
                </a:tc>
                <a:extLst>
                  <a:ext uri="{0D108BD9-81ED-4DB2-BD59-A6C34878D82A}">
                    <a16:rowId xmlns:a16="http://schemas.microsoft.com/office/drawing/2014/main" val="10008"/>
                  </a:ext>
                </a:extLst>
              </a:tr>
              <a:tr h="246136">
                <a:tc>
                  <a:txBody>
                    <a:bodyPr/>
                    <a:lstStyle/>
                    <a:p>
                      <a:r>
                        <a:rPr lang="en-GB" dirty="0" smtClean="0"/>
                        <a:t>Reflecting</a:t>
                      </a:r>
                      <a:endParaRPr lang="en-GB" dirty="0"/>
                    </a:p>
                  </a:txBody>
                  <a:tcPr/>
                </a:tc>
                <a:tc>
                  <a:txBody>
                    <a:bodyPr/>
                    <a:lstStyle/>
                    <a:p>
                      <a:r>
                        <a:rPr lang="en-GB" dirty="0" smtClean="0"/>
                        <a:t>Evaluating</a:t>
                      </a:r>
                      <a:endParaRPr lang="en-GB" dirty="0"/>
                    </a:p>
                  </a:txBody>
                  <a:tcPr/>
                </a:tc>
                <a:extLst>
                  <a:ext uri="{0D108BD9-81ED-4DB2-BD59-A6C34878D82A}">
                    <a16:rowId xmlns:a16="http://schemas.microsoft.com/office/drawing/2014/main" val="10009"/>
                  </a:ext>
                </a:extLst>
              </a:tr>
              <a:tr h="246136">
                <a:tc>
                  <a:txBody>
                    <a:bodyPr/>
                    <a:lstStyle/>
                    <a:p>
                      <a:r>
                        <a:rPr lang="en-GB" dirty="0" smtClean="0"/>
                        <a:t>Describing</a:t>
                      </a:r>
                      <a:endParaRPr lang="en-GB" dirty="0"/>
                    </a:p>
                  </a:txBody>
                  <a:tcPr/>
                </a:tc>
                <a:tc>
                  <a:txBody>
                    <a:bodyPr/>
                    <a:lstStyle/>
                    <a:p>
                      <a:endParaRPr lang="en-GB" dirty="0"/>
                    </a:p>
                  </a:txBody>
                  <a:tcPr/>
                </a:tc>
                <a:extLst>
                  <a:ext uri="{0D108BD9-81ED-4DB2-BD59-A6C34878D82A}">
                    <a16:rowId xmlns:a16="http://schemas.microsoft.com/office/drawing/2014/main" val="1228564741"/>
                  </a:ext>
                </a:extLst>
              </a:tr>
            </a:tbl>
          </a:graphicData>
        </a:graphic>
      </p:graphicFrame>
    </p:spTree>
    <p:extLst>
      <p:ext uri="{BB962C8B-B14F-4D97-AF65-F5344CB8AC3E}">
        <p14:creationId xmlns:p14="http://schemas.microsoft.com/office/powerpoint/2010/main" val="285928503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60031" y="1916832"/>
            <a:ext cx="3960441" cy="4824536"/>
          </a:xfrm>
        </p:spPr>
        <p:txBody>
          <a:bodyPr>
            <a:normAutofit fontScale="92500" lnSpcReduction="20000"/>
          </a:bodyPr>
          <a:lstStyle/>
          <a:p>
            <a:pPr marL="0" indent="0">
              <a:buNone/>
            </a:pPr>
            <a:r>
              <a:rPr lang="en-GB" b="1" dirty="0" smtClean="0"/>
              <a:t>Places and People</a:t>
            </a:r>
          </a:p>
          <a:p>
            <a:r>
              <a:rPr lang="en-GB" dirty="0" smtClean="0"/>
              <a:t>Weather</a:t>
            </a:r>
          </a:p>
          <a:p>
            <a:r>
              <a:rPr lang="en-GB" dirty="0" smtClean="0"/>
              <a:t>Places we live</a:t>
            </a:r>
          </a:p>
          <a:p>
            <a:r>
              <a:rPr lang="en-GB" dirty="0" smtClean="0"/>
              <a:t>Experiences in the locality e.g. the beach etc.</a:t>
            </a:r>
          </a:p>
          <a:p>
            <a:r>
              <a:rPr lang="en-GB" dirty="0" smtClean="0"/>
              <a:t>Programmable floor toys (route and direction) </a:t>
            </a:r>
          </a:p>
          <a:p>
            <a:r>
              <a:rPr lang="en-GB" dirty="0" smtClean="0"/>
              <a:t>Transport</a:t>
            </a:r>
          </a:p>
          <a:p>
            <a:pPr marL="0" indent="0">
              <a:buNone/>
            </a:pPr>
            <a:endParaRPr lang="en-GB" dirty="0" smtClean="0"/>
          </a:p>
          <a:p>
            <a:pPr marL="0" indent="0">
              <a:buNone/>
            </a:pPr>
            <a:r>
              <a:rPr lang="en-GB" b="1" dirty="0" smtClean="0"/>
              <a:t>Time and People</a:t>
            </a:r>
          </a:p>
          <a:p>
            <a:r>
              <a:rPr lang="en-GB" dirty="0" smtClean="0"/>
              <a:t>Sequencing events</a:t>
            </a:r>
          </a:p>
          <a:p>
            <a:r>
              <a:rPr lang="en-GB" dirty="0" smtClean="0"/>
              <a:t>Visitors to talk about own childhood</a:t>
            </a:r>
          </a:p>
          <a:p>
            <a:r>
              <a:rPr lang="en-GB" dirty="0" smtClean="0"/>
              <a:t>Visits to local museums and historic sites</a:t>
            </a:r>
          </a:p>
          <a:p>
            <a:pPr marL="0" indent="0">
              <a:buNone/>
            </a:pPr>
            <a:endParaRPr lang="en-GB" b="1" dirty="0" smtClean="0"/>
          </a:p>
          <a:p>
            <a:endParaRPr lang="en-GB" b="1" dirty="0" smtClean="0"/>
          </a:p>
          <a:p>
            <a:pPr marL="0" indent="0">
              <a:buNone/>
            </a:pPr>
            <a:endParaRPr lang="en-GB" dirty="0"/>
          </a:p>
        </p:txBody>
      </p:sp>
      <p:sp>
        <p:nvSpPr>
          <p:cNvPr id="3" name="Title 2"/>
          <p:cNvSpPr>
            <a:spLocks noGrp="1"/>
          </p:cNvSpPr>
          <p:nvPr>
            <p:ph type="title"/>
          </p:nvPr>
        </p:nvSpPr>
        <p:spPr>
          <a:xfrm>
            <a:off x="1547664" y="338327"/>
            <a:ext cx="8229600" cy="1252728"/>
          </a:xfrm>
        </p:spPr>
        <p:txBody>
          <a:bodyPr>
            <a:normAutofit fontScale="90000"/>
          </a:bodyPr>
          <a:lstStyle/>
          <a:p>
            <a:r>
              <a:rPr lang="en-GB" dirty="0" err="1" smtClean="0"/>
              <a:t>Cynnydd</a:t>
            </a:r>
            <a:r>
              <a:rPr lang="en-GB" dirty="0" smtClean="0"/>
              <a:t> mewn Dysgu</a:t>
            </a:r>
            <a:br>
              <a:rPr lang="en-GB" dirty="0" smtClean="0"/>
            </a:br>
            <a:r>
              <a:rPr lang="en-GB" dirty="0" smtClean="0"/>
              <a:t>Progress in Learning</a:t>
            </a:r>
            <a:endParaRPr lang="en-GB" dirty="0"/>
          </a:p>
        </p:txBody>
      </p:sp>
      <p:sp>
        <p:nvSpPr>
          <p:cNvPr id="4" name="Content Placeholder 1"/>
          <p:cNvSpPr txBox="1">
            <a:spLocks/>
          </p:cNvSpPr>
          <p:nvPr/>
        </p:nvSpPr>
        <p:spPr>
          <a:xfrm>
            <a:off x="611559" y="1916832"/>
            <a:ext cx="3960441" cy="482453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b="1" dirty="0" err="1" smtClean="0"/>
              <a:t>Lleoedd</a:t>
            </a:r>
            <a:r>
              <a:rPr lang="en-GB" b="1" dirty="0" smtClean="0"/>
              <a:t> a </a:t>
            </a:r>
            <a:r>
              <a:rPr lang="en-GB" b="1" dirty="0" err="1" smtClean="0"/>
              <a:t>phobl</a:t>
            </a:r>
            <a:endParaRPr lang="en-GB" b="1" dirty="0" smtClean="0"/>
          </a:p>
          <a:p>
            <a:r>
              <a:rPr lang="en-GB" dirty="0" err="1" smtClean="0"/>
              <a:t>Tywydd</a:t>
            </a:r>
            <a:endParaRPr lang="en-GB" dirty="0" smtClean="0"/>
          </a:p>
          <a:p>
            <a:r>
              <a:rPr lang="en-GB" dirty="0" smtClean="0"/>
              <a:t>Ble </a:t>
            </a:r>
            <a:r>
              <a:rPr lang="en-GB" dirty="0" err="1" smtClean="0"/>
              <a:t>i</a:t>
            </a:r>
            <a:r>
              <a:rPr lang="en-GB" dirty="0" smtClean="0"/>
              <a:t> ni’n </a:t>
            </a:r>
            <a:r>
              <a:rPr lang="en-GB" dirty="0" err="1" smtClean="0"/>
              <a:t>byw</a:t>
            </a:r>
            <a:endParaRPr lang="en-GB" dirty="0" smtClean="0"/>
          </a:p>
          <a:p>
            <a:r>
              <a:rPr lang="en-GB" dirty="0" err="1" smtClean="0"/>
              <a:t>Profiadau</a:t>
            </a:r>
            <a:r>
              <a:rPr lang="en-GB" dirty="0" smtClean="0"/>
              <a:t> o fewn </a:t>
            </a:r>
            <a:r>
              <a:rPr lang="en-GB" dirty="0" err="1" smtClean="0"/>
              <a:t>yr</a:t>
            </a:r>
            <a:r>
              <a:rPr lang="en-GB" dirty="0" smtClean="0"/>
              <a:t> </a:t>
            </a:r>
            <a:r>
              <a:rPr lang="en-GB" dirty="0" err="1" smtClean="0"/>
              <a:t>ardal</a:t>
            </a:r>
            <a:r>
              <a:rPr lang="en-GB" dirty="0" smtClean="0"/>
              <a:t> </a:t>
            </a:r>
            <a:r>
              <a:rPr lang="en-GB" dirty="0" err="1" smtClean="0"/>
              <a:t>leol</a:t>
            </a:r>
            <a:r>
              <a:rPr lang="en-GB" dirty="0" smtClean="0"/>
              <a:t> </a:t>
            </a:r>
            <a:r>
              <a:rPr lang="en-GB" dirty="0" err="1" smtClean="0"/>
              <a:t>e.e</a:t>
            </a:r>
            <a:r>
              <a:rPr lang="en-GB" dirty="0" smtClean="0"/>
              <a:t>. y </a:t>
            </a:r>
            <a:r>
              <a:rPr lang="en-GB" dirty="0" err="1" smtClean="0"/>
              <a:t>traeth</a:t>
            </a:r>
            <a:r>
              <a:rPr lang="en-GB" dirty="0" smtClean="0"/>
              <a:t> </a:t>
            </a:r>
            <a:r>
              <a:rPr lang="en-GB" dirty="0" err="1" smtClean="0"/>
              <a:t>ayb</a:t>
            </a:r>
            <a:endParaRPr lang="en-GB" dirty="0" smtClean="0"/>
          </a:p>
          <a:p>
            <a:r>
              <a:rPr lang="en-GB" dirty="0" err="1" smtClean="0"/>
              <a:t>Teganau</a:t>
            </a:r>
            <a:r>
              <a:rPr lang="en-GB" dirty="0" smtClean="0"/>
              <a:t> </a:t>
            </a:r>
            <a:r>
              <a:rPr lang="en-GB" dirty="0" err="1" smtClean="0"/>
              <a:t>llawr</a:t>
            </a:r>
            <a:r>
              <a:rPr lang="en-GB" dirty="0" smtClean="0"/>
              <a:t> </a:t>
            </a:r>
            <a:r>
              <a:rPr lang="en-GB" dirty="0" err="1" smtClean="0"/>
              <a:t>rhaglenadwy</a:t>
            </a:r>
            <a:r>
              <a:rPr lang="en-GB" dirty="0" smtClean="0"/>
              <a:t> (</a:t>
            </a:r>
            <a:r>
              <a:rPr lang="en-GB" dirty="0" err="1" smtClean="0"/>
              <a:t>llwybr</a:t>
            </a:r>
            <a:r>
              <a:rPr lang="en-GB" dirty="0" smtClean="0"/>
              <a:t> a </a:t>
            </a:r>
            <a:r>
              <a:rPr lang="en-GB" dirty="0" err="1" smtClean="0"/>
              <a:t>chyfeiriad</a:t>
            </a:r>
            <a:r>
              <a:rPr lang="en-GB" dirty="0" smtClean="0"/>
              <a:t>) </a:t>
            </a:r>
          </a:p>
          <a:p>
            <a:r>
              <a:rPr lang="en-GB" dirty="0" err="1" smtClean="0"/>
              <a:t>Trafniadiaeth</a:t>
            </a:r>
            <a:endParaRPr lang="en-GB" dirty="0" smtClean="0"/>
          </a:p>
          <a:p>
            <a:pPr marL="0" indent="0">
              <a:buFont typeface="Symbol" pitchFamily="18" charset="2"/>
              <a:buNone/>
            </a:pPr>
            <a:endParaRPr lang="en-GB" dirty="0" smtClean="0"/>
          </a:p>
          <a:p>
            <a:pPr marL="0" indent="0">
              <a:buFont typeface="Symbol" pitchFamily="18" charset="2"/>
              <a:buNone/>
            </a:pPr>
            <a:r>
              <a:rPr lang="en-GB" b="1" dirty="0" smtClean="0"/>
              <a:t>Amser a </a:t>
            </a:r>
            <a:r>
              <a:rPr lang="en-GB" b="1" dirty="0" err="1" smtClean="0"/>
              <a:t>phobl</a:t>
            </a:r>
            <a:endParaRPr lang="en-GB" b="1" dirty="0" smtClean="0"/>
          </a:p>
          <a:p>
            <a:r>
              <a:rPr lang="en-GB" dirty="0" err="1" smtClean="0"/>
              <a:t>Trefnu</a:t>
            </a:r>
            <a:r>
              <a:rPr lang="en-GB" dirty="0" smtClean="0"/>
              <a:t> </a:t>
            </a:r>
            <a:r>
              <a:rPr lang="en-GB" dirty="0" err="1" smtClean="0"/>
              <a:t>digwyddiadau</a:t>
            </a:r>
            <a:endParaRPr lang="en-GB" dirty="0" smtClean="0"/>
          </a:p>
          <a:p>
            <a:r>
              <a:rPr lang="en-GB" dirty="0" err="1" smtClean="0"/>
              <a:t>Ymwelwyr</a:t>
            </a:r>
            <a:r>
              <a:rPr lang="en-GB" dirty="0" smtClean="0"/>
              <a:t> </a:t>
            </a:r>
            <a:r>
              <a:rPr lang="en-GB" dirty="0" err="1" smtClean="0"/>
              <a:t>i</a:t>
            </a:r>
            <a:r>
              <a:rPr lang="en-GB" dirty="0" smtClean="0"/>
              <a:t> </a:t>
            </a:r>
            <a:r>
              <a:rPr lang="en-GB" dirty="0" err="1" smtClean="0"/>
              <a:t>siarad</a:t>
            </a:r>
            <a:r>
              <a:rPr lang="en-GB" dirty="0" smtClean="0"/>
              <a:t> am </a:t>
            </a:r>
            <a:r>
              <a:rPr lang="en-GB" dirty="0" err="1" smtClean="0"/>
              <a:t>eu</a:t>
            </a:r>
            <a:r>
              <a:rPr lang="en-GB" dirty="0" smtClean="0"/>
              <a:t> </a:t>
            </a:r>
            <a:r>
              <a:rPr lang="en-GB" dirty="0" err="1" smtClean="0"/>
              <a:t>plentyndod</a:t>
            </a:r>
            <a:r>
              <a:rPr lang="en-GB" dirty="0" smtClean="0"/>
              <a:t> </a:t>
            </a:r>
            <a:r>
              <a:rPr lang="en-GB" dirty="0" err="1" smtClean="0"/>
              <a:t>eu</a:t>
            </a:r>
            <a:r>
              <a:rPr lang="en-GB" dirty="0" smtClean="0"/>
              <a:t> </a:t>
            </a:r>
            <a:r>
              <a:rPr lang="en-GB" dirty="0" err="1" smtClean="0"/>
              <a:t>hunain</a:t>
            </a:r>
            <a:endParaRPr lang="en-GB" dirty="0" smtClean="0"/>
          </a:p>
          <a:p>
            <a:r>
              <a:rPr lang="en-GB" dirty="0" err="1" smtClean="0"/>
              <a:t>Ymweliadau</a:t>
            </a:r>
            <a:r>
              <a:rPr lang="en-GB" dirty="0" smtClean="0"/>
              <a:t> </a:t>
            </a:r>
            <a:r>
              <a:rPr lang="en-GB" dirty="0" err="1" smtClean="0"/>
              <a:t>i</a:t>
            </a:r>
            <a:r>
              <a:rPr lang="en-GB" dirty="0" smtClean="0"/>
              <a:t> </a:t>
            </a:r>
            <a:r>
              <a:rPr lang="en-GB" dirty="0" err="1" smtClean="0"/>
              <a:t>amgueddfeydd</a:t>
            </a:r>
            <a:r>
              <a:rPr lang="en-GB" dirty="0" smtClean="0"/>
              <a:t> a </a:t>
            </a:r>
            <a:r>
              <a:rPr lang="en-GB" dirty="0" err="1" smtClean="0"/>
              <a:t>safleoedd</a:t>
            </a:r>
            <a:r>
              <a:rPr lang="en-GB" dirty="0" smtClean="0"/>
              <a:t> </a:t>
            </a:r>
            <a:r>
              <a:rPr lang="en-GB" dirty="0" err="1" smtClean="0"/>
              <a:t>hanesyddol</a:t>
            </a:r>
            <a:r>
              <a:rPr lang="en-GB" dirty="0" smtClean="0"/>
              <a:t> </a:t>
            </a:r>
            <a:r>
              <a:rPr lang="en-GB" dirty="0" err="1" smtClean="0"/>
              <a:t>lleol</a:t>
            </a:r>
            <a:endParaRPr lang="en-GB" b="1" dirty="0" smtClean="0"/>
          </a:p>
          <a:p>
            <a:endParaRPr lang="en-GB" b="1" dirty="0" smtClean="0"/>
          </a:p>
          <a:p>
            <a:pPr marL="0" indent="0">
              <a:buFont typeface="Symbol" pitchFamily="18" charset="2"/>
              <a:buNone/>
            </a:pPr>
            <a:endParaRPr lang="en-GB" dirty="0"/>
          </a:p>
        </p:txBody>
      </p:sp>
      <p:pic>
        <p:nvPicPr>
          <p:cNvPr id="5" name="Picture 4" descr="Ascending graph,bar graphs,progress,chart,increase -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197371"/>
            <a:ext cx="2302861" cy="1534641"/>
          </a:xfrm>
          <a:prstGeom prst="rect">
            <a:avLst/>
          </a:prstGeom>
        </p:spPr>
      </p:pic>
    </p:spTree>
    <p:extLst>
      <p:ext uri="{BB962C8B-B14F-4D97-AF65-F5344CB8AC3E}">
        <p14:creationId xmlns:p14="http://schemas.microsoft.com/office/powerpoint/2010/main" val="11575312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34384" y="2636912"/>
            <a:ext cx="3852416" cy="4176464"/>
          </a:xfrm>
        </p:spPr>
        <p:txBody>
          <a:bodyPr>
            <a:normAutofit fontScale="77500" lnSpcReduction="20000"/>
          </a:bodyPr>
          <a:lstStyle/>
          <a:p>
            <a:pPr marL="0" indent="0">
              <a:buNone/>
            </a:pPr>
            <a:r>
              <a:rPr lang="en-GB" b="1" dirty="0" smtClean="0"/>
              <a:t>Myself and other living things</a:t>
            </a:r>
          </a:p>
          <a:p>
            <a:r>
              <a:rPr lang="en-GB" dirty="0" smtClean="0"/>
              <a:t>Songs and rhymes to understand main parts of the body</a:t>
            </a:r>
          </a:p>
          <a:p>
            <a:r>
              <a:rPr lang="en-GB" dirty="0" smtClean="0"/>
              <a:t>Observing reflections; similarities and differences with others</a:t>
            </a:r>
          </a:p>
          <a:p>
            <a:r>
              <a:rPr lang="en-GB" dirty="0" smtClean="0"/>
              <a:t>Comparisons between humans and animals </a:t>
            </a:r>
          </a:p>
          <a:p>
            <a:r>
              <a:rPr lang="en-GB" dirty="0" smtClean="0"/>
              <a:t>Use of senses</a:t>
            </a:r>
          </a:p>
          <a:p>
            <a:r>
              <a:rPr lang="en-GB" dirty="0" smtClean="0"/>
              <a:t>Minibeasts</a:t>
            </a:r>
          </a:p>
          <a:p>
            <a:r>
              <a:rPr lang="en-GB" dirty="0" smtClean="0"/>
              <a:t>Recording of data</a:t>
            </a:r>
          </a:p>
          <a:p>
            <a:r>
              <a:rPr lang="en-GB" dirty="0" smtClean="0"/>
              <a:t>Digging and planting</a:t>
            </a:r>
          </a:p>
          <a:p>
            <a:r>
              <a:rPr lang="en-GB" dirty="0" smtClean="0"/>
              <a:t>Making predictions e.g. when  growing seeds</a:t>
            </a:r>
          </a:p>
          <a:p>
            <a:pPr marL="0" indent="0">
              <a:buNone/>
            </a:pPr>
            <a:endParaRPr lang="en-GB" dirty="0" smtClean="0"/>
          </a:p>
          <a:p>
            <a:endParaRPr lang="en-GB" dirty="0"/>
          </a:p>
        </p:txBody>
      </p:sp>
      <p:sp>
        <p:nvSpPr>
          <p:cNvPr id="3" name="Title 2"/>
          <p:cNvSpPr>
            <a:spLocks noGrp="1"/>
          </p:cNvSpPr>
          <p:nvPr>
            <p:ph type="title"/>
          </p:nvPr>
        </p:nvSpPr>
        <p:spPr>
          <a:xfrm>
            <a:off x="1547664" y="338327"/>
            <a:ext cx="8229600" cy="1252728"/>
          </a:xfrm>
        </p:spPr>
        <p:txBody>
          <a:bodyPr>
            <a:normAutofit fontScale="90000"/>
          </a:bodyPr>
          <a:lstStyle/>
          <a:p>
            <a:r>
              <a:rPr lang="en-GB" dirty="0" err="1" smtClean="0"/>
              <a:t>Cynnydd</a:t>
            </a:r>
            <a:r>
              <a:rPr lang="en-GB" dirty="0" smtClean="0"/>
              <a:t> mewn Dysgu </a:t>
            </a:r>
            <a:br>
              <a:rPr lang="en-GB" dirty="0" smtClean="0"/>
            </a:br>
            <a:r>
              <a:rPr lang="en-GB" dirty="0" smtClean="0"/>
              <a:t>Progress in Learning</a:t>
            </a:r>
            <a:endParaRPr lang="en-GB" dirty="0"/>
          </a:p>
        </p:txBody>
      </p:sp>
      <p:sp>
        <p:nvSpPr>
          <p:cNvPr id="4" name="Content Placeholder 1"/>
          <p:cNvSpPr txBox="1">
            <a:spLocks/>
          </p:cNvSpPr>
          <p:nvPr/>
        </p:nvSpPr>
        <p:spPr>
          <a:xfrm>
            <a:off x="429911" y="2348880"/>
            <a:ext cx="3816424" cy="3993307"/>
          </a:xfrm>
          <a:prstGeom prst="rect">
            <a:avLst/>
          </a:prstGeom>
        </p:spPr>
        <p:txBody>
          <a:bodyPr vert="horz" lIns="91440" tIns="45720" rIns="91440" bIns="45720" rtlCol="0">
            <a:normAutofit fontScale="85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b="1" dirty="0" smtClean="0"/>
              <a:t>Fi </a:t>
            </a:r>
            <a:r>
              <a:rPr lang="en-GB" b="1" dirty="0" err="1" smtClean="0"/>
              <a:t>fy</a:t>
            </a:r>
            <a:r>
              <a:rPr lang="en-GB" b="1" dirty="0" smtClean="0"/>
              <a:t> </a:t>
            </a:r>
            <a:r>
              <a:rPr lang="en-GB" b="1" dirty="0" err="1" smtClean="0"/>
              <a:t>hun</a:t>
            </a:r>
            <a:r>
              <a:rPr lang="en-GB" b="1" dirty="0" smtClean="0"/>
              <a:t> a </a:t>
            </a:r>
            <a:r>
              <a:rPr lang="en-GB" b="1" dirty="0" err="1" smtClean="0"/>
              <a:t>phethau</a:t>
            </a:r>
            <a:r>
              <a:rPr lang="en-GB" b="1" dirty="0" smtClean="0"/>
              <a:t> </a:t>
            </a:r>
            <a:r>
              <a:rPr lang="en-GB" b="1" dirty="0" err="1" smtClean="0"/>
              <a:t>byw</a:t>
            </a:r>
            <a:r>
              <a:rPr lang="en-GB" b="1" dirty="0" smtClean="0"/>
              <a:t> eraill</a:t>
            </a:r>
          </a:p>
          <a:p>
            <a:r>
              <a:rPr lang="en-GB" dirty="0" err="1" smtClean="0"/>
              <a:t>Caneuon</a:t>
            </a:r>
            <a:r>
              <a:rPr lang="en-GB" dirty="0" smtClean="0"/>
              <a:t> a </a:t>
            </a:r>
            <a:r>
              <a:rPr lang="en-GB" dirty="0" err="1" smtClean="0"/>
              <a:t>rhigymau</a:t>
            </a:r>
            <a:r>
              <a:rPr lang="en-GB" dirty="0" smtClean="0"/>
              <a:t> </a:t>
            </a:r>
            <a:r>
              <a:rPr lang="en-GB" dirty="0" err="1" smtClean="0"/>
              <a:t>i</a:t>
            </a:r>
            <a:r>
              <a:rPr lang="en-GB" dirty="0" smtClean="0"/>
              <a:t> </a:t>
            </a:r>
            <a:r>
              <a:rPr lang="en-GB" dirty="0" err="1" smtClean="0"/>
              <a:t>ddeall</a:t>
            </a:r>
            <a:r>
              <a:rPr lang="en-GB" dirty="0" smtClean="0"/>
              <a:t> </a:t>
            </a:r>
            <a:r>
              <a:rPr lang="en-GB" dirty="0" err="1" smtClean="0"/>
              <a:t>prif</a:t>
            </a:r>
            <a:r>
              <a:rPr lang="en-GB" dirty="0" smtClean="0"/>
              <a:t> </a:t>
            </a:r>
            <a:r>
              <a:rPr lang="en-GB" dirty="0" err="1" smtClean="0"/>
              <a:t>rannau’r</a:t>
            </a:r>
            <a:r>
              <a:rPr lang="en-GB" dirty="0" smtClean="0"/>
              <a:t> </a:t>
            </a:r>
            <a:r>
              <a:rPr lang="en-GB" dirty="0" err="1" smtClean="0"/>
              <a:t>corff</a:t>
            </a:r>
            <a:endParaRPr lang="en-GB" dirty="0" smtClean="0"/>
          </a:p>
          <a:p>
            <a:r>
              <a:rPr lang="en-GB" dirty="0" err="1" smtClean="0"/>
              <a:t>Arsylwi</a:t>
            </a:r>
            <a:r>
              <a:rPr lang="en-GB" dirty="0" smtClean="0"/>
              <a:t> </a:t>
            </a:r>
            <a:r>
              <a:rPr lang="en-GB" dirty="0" err="1" smtClean="0"/>
              <a:t>ar</a:t>
            </a:r>
            <a:r>
              <a:rPr lang="en-GB" dirty="0" smtClean="0"/>
              <a:t> </a:t>
            </a:r>
            <a:r>
              <a:rPr lang="en-GB" dirty="0" err="1" smtClean="0"/>
              <a:t>eu</a:t>
            </a:r>
            <a:r>
              <a:rPr lang="en-GB" dirty="0" smtClean="0"/>
              <a:t> </a:t>
            </a:r>
            <a:r>
              <a:rPr lang="en-GB" dirty="0" err="1" smtClean="0"/>
              <a:t>hadlewyrchiadau</a:t>
            </a:r>
            <a:r>
              <a:rPr lang="en-GB" dirty="0" smtClean="0"/>
              <a:t>; </a:t>
            </a:r>
            <a:r>
              <a:rPr lang="en-GB" dirty="0" err="1" smtClean="0"/>
              <a:t>tebygrwydd</a:t>
            </a:r>
            <a:r>
              <a:rPr lang="en-GB" dirty="0" smtClean="0"/>
              <a:t> a </a:t>
            </a:r>
            <a:r>
              <a:rPr lang="en-GB" dirty="0" err="1" smtClean="0"/>
              <a:t>gwahaniaethau</a:t>
            </a:r>
            <a:r>
              <a:rPr lang="en-GB" dirty="0" smtClean="0"/>
              <a:t> ag eraill</a:t>
            </a:r>
          </a:p>
          <a:p>
            <a:r>
              <a:rPr lang="en-GB" dirty="0" err="1" smtClean="0"/>
              <a:t>Cymariaethau</a:t>
            </a:r>
            <a:r>
              <a:rPr lang="en-GB" dirty="0" smtClean="0"/>
              <a:t> rhwng </a:t>
            </a:r>
            <a:r>
              <a:rPr lang="en-GB" dirty="0" err="1" smtClean="0"/>
              <a:t>pobl</a:t>
            </a:r>
            <a:r>
              <a:rPr lang="en-GB" dirty="0" smtClean="0"/>
              <a:t> ac </a:t>
            </a:r>
            <a:r>
              <a:rPr lang="en-GB" dirty="0" err="1" smtClean="0"/>
              <a:t>anifieiliad</a:t>
            </a:r>
            <a:endParaRPr lang="en-GB" dirty="0" smtClean="0"/>
          </a:p>
          <a:p>
            <a:r>
              <a:rPr lang="en-GB" dirty="0" err="1" smtClean="0"/>
              <a:t>Defnyddio’r</a:t>
            </a:r>
            <a:r>
              <a:rPr lang="en-GB" dirty="0" smtClean="0"/>
              <a:t> </a:t>
            </a:r>
            <a:r>
              <a:rPr lang="en-GB" dirty="0" err="1" smtClean="0"/>
              <a:t>synhwyrau</a:t>
            </a:r>
            <a:endParaRPr lang="en-GB" dirty="0" smtClean="0"/>
          </a:p>
          <a:p>
            <a:r>
              <a:rPr lang="en-GB" dirty="0" err="1" smtClean="0"/>
              <a:t>Creaduriaid</a:t>
            </a:r>
            <a:r>
              <a:rPr lang="en-GB" dirty="0" smtClean="0"/>
              <a:t> </a:t>
            </a:r>
            <a:r>
              <a:rPr lang="en-GB" dirty="0" err="1" smtClean="0"/>
              <a:t>bach</a:t>
            </a:r>
            <a:endParaRPr lang="en-GB" dirty="0" smtClean="0"/>
          </a:p>
          <a:p>
            <a:r>
              <a:rPr lang="en-GB" dirty="0" err="1" smtClean="0"/>
              <a:t>Cofnodi</a:t>
            </a:r>
            <a:r>
              <a:rPr lang="en-GB" dirty="0" smtClean="0"/>
              <a:t> data</a:t>
            </a:r>
          </a:p>
          <a:p>
            <a:r>
              <a:rPr lang="en-GB" dirty="0" err="1" smtClean="0"/>
              <a:t>Palu</a:t>
            </a:r>
            <a:r>
              <a:rPr lang="en-GB" dirty="0" smtClean="0"/>
              <a:t> a </a:t>
            </a:r>
            <a:r>
              <a:rPr lang="en-GB" dirty="0" err="1" smtClean="0"/>
              <a:t>phlannu</a:t>
            </a:r>
            <a:endParaRPr lang="en-GB" dirty="0" smtClean="0"/>
          </a:p>
          <a:p>
            <a:r>
              <a:rPr lang="en-GB" dirty="0" smtClean="0"/>
              <a:t>Gwneud </a:t>
            </a:r>
            <a:r>
              <a:rPr lang="en-GB" dirty="0" err="1" smtClean="0"/>
              <a:t>rhagfynediadau</a:t>
            </a:r>
            <a:r>
              <a:rPr lang="en-GB" dirty="0" smtClean="0"/>
              <a:t> </a:t>
            </a:r>
            <a:r>
              <a:rPr lang="en-GB" dirty="0" err="1" smtClean="0"/>
              <a:t>e.e</a:t>
            </a:r>
            <a:r>
              <a:rPr lang="en-GB" dirty="0" smtClean="0"/>
              <a:t>. wrth </a:t>
            </a:r>
            <a:r>
              <a:rPr lang="en-GB" dirty="0" err="1" smtClean="0"/>
              <a:t>dyfu</a:t>
            </a:r>
            <a:r>
              <a:rPr lang="en-GB" dirty="0" smtClean="0"/>
              <a:t> </a:t>
            </a:r>
            <a:r>
              <a:rPr lang="en-GB" dirty="0" err="1" smtClean="0"/>
              <a:t>hadau</a:t>
            </a:r>
            <a:endParaRPr lang="en-GB" dirty="0" smtClean="0"/>
          </a:p>
          <a:p>
            <a:pPr marL="0" indent="0">
              <a:buFont typeface="Symbol" pitchFamily="18" charset="2"/>
              <a:buNone/>
            </a:pPr>
            <a:endParaRPr lang="en-GB" dirty="0" smtClean="0"/>
          </a:p>
          <a:p>
            <a:endParaRPr lang="en-GB" dirty="0"/>
          </a:p>
        </p:txBody>
      </p:sp>
      <p:pic>
        <p:nvPicPr>
          <p:cNvPr id="5" name="Picture 4" descr="Ascending graph,bar graphs,progress,chart,increase -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197371"/>
            <a:ext cx="2302861" cy="1534641"/>
          </a:xfrm>
          <a:prstGeom prst="rect">
            <a:avLst/>
          </a:prstGeom>
        </p:spPr>
      </p:pic>
    </p:spTree>
    <p:extLst>
      <p:ext uri="{BB962C8B-B14F-4D97-AF65-F5344CB8AC3E}">
        <p14:creationId xmlns:p14="http://schemas.microsoft.com/office/powerpoint/2010/main" val="5047744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60032" y="2636912"/>
            <a:ext cx="4140448" cy="4032448"/>
          </a:xfrm>
        </p:spPr>
        <p:txBody>
          <a:bodyPr>
            <a:normAutofit fontScale="77500" lnSpcReduction="20000"/>
          </a:bodyPr>
          <a:lstStyle/>
          <a:p>
            <a:pPr marL="0" indent="0">
              <a:buNone/>
            </a:pPr>
            <a:r>
              <a:rPr lang="en-GB" b="1" dirty="0" smtClean="0"/>
              <a:t>Myself and non-living things</a:t>
            </a:r>
          </a:p>
          <a:p>
            <a:r>
              <a:rPr lang="en-GB" dirty="0" smtClean="0"/>
              <a:t>Discovery of </a:t>
            </a:r>
            <a:r>
              <a:rPr lang="en-GB" dirty="0"/>
              <a:t>the different properties of the natural materials sand, water, wood and clay</a:t>
            </a:r>
            <a:r>
              <a:rPr lang="en-GB" dirty="0" smtClean="0"/>
              <a:t>.</a:t>
            </a:r>
          </a:p>
          <a:p>
            <a:r>
              <a:rPr lang="en-GB" dirty="0" smtClean="0"/>
              <a:t>Moulding materials into different shapes</a:t>
            </a:r>
            <a:endParaRPr lang="en-GB" dirty="0"/>
          </a:p>
          <a:p>
            <a:r>
              <a:rPr lang="en-GB" dirty="0"/>
              <a:t>T</a:t>
            </a:r>
            <a:r>
              <a:rPr lang="en-GB" dirty="0" smtClean="0"/>
              <a:t>o </a:t>
            </a:r>
            <a:r>
              <a:rPr lang="en-GB" dirty="0"/>
              <a:t>observe and describe the changes that occur in some everyday materials when heated or cooled, or when materials are </a:t>
            </a:r>
            <a:r>
              <a:rPr lang="en-GB" dirty="0" smtClean="0"/>
              <a:t>mixed</a:t>
            </a:r>
            <a:r>
              <a:rPr lang="en-GB" dirty="0"/>
              <a:t> </a:t>
            </a:r>
            <a:r>
              <a:rPr lang="en-GB" dirty="0" err="1" smtClean="0"/>
              <a:t>e.g</a:t>
            </a:r>
            <a:r>
              <a:rPr lang="en-GB" dirty="0" smtClean="0"/>
              <a:t> through cooking.  </a:t>
            </a:r>
          </a:p>
          <a:p>
            <a:r>
              <a:rPr lang="en-GB" dirty="0" smtClean="0"/>
              <a:t>Use of switches to control electrical devices</a:t>
            </a:r>
          </a:p>
          <a:p>
            <a:r>
              <a:rPr lang="en-GB" dirty="0" smtClean="0"/>
              <a:t>The effects of sunlight e.g. shadows</a:t>
            </a:r>
            <a:endParaRPr lang="en-GB" dirty="0"/>
          </a:p>
          <a:p>
            <a:endParaRPr lang="en-GB" dirty="0"/>
          </a:p>
          <a:p>
            <a:pPr marL="0" indent="0">
              <a:buNone/>
            </a:pPr>
            <a:endParaRPr lang="en-GB" b="1" dirty="0" smtClean="0"/>
          </a:p>
          <a:p>
            <a:pPr marL="0" indent="0">
              <a:buNone/>
            </a:pPr>
            <a:endParaRPr lang="en-GB" dirty="0"/>
          </a:p>
        </p:txBody>
      </p:sp>
      <p:sp>
        <p:nvSpPr>
          <p:cNvPr id="3" name="Title 2"/>
          <p:cNvSpPr>
            <a:spLocks noGrp="1"/>
          </p:cNvSpPr>
          <p:nvPr>
            <p:ph type="title"/>
          </p:nvPr>
        </p:nvSpPr>
        <p:spPr>
          <a:xfrm>
            <a:off x="1783653" y="338327"/>
            <a:ext cx="8229600" cy="1252728"/>
          </a:xfrm>
        </p:spPr>
        <p:txBody>
          <a:bodyPr>
            <a:normAutofit fontScale="90000"/>
          </a:bodyPr>
          <a:lstStyle/>
          <a:p>
            <a:r>
              <a:rPr lang="en-GB" dirty="0" err="1" smtClean="0"/>
              <a:t>Cynnydd</a:t>
            </a:r>
            <a:r>
              <a:rPr lang="en-GB" dirty="0" smtClean="0"/>
              <a:t> mewn Dysgu </a:t>
            </a:r>
            <a:br>
              <a:rPr lang="en-GB" dirty="0" smtClean="0"/>
            </a:br>
            <a:r>
              <a:rPr lang="en-GB" dirty="0" smtClean="0"/>
              <a:t>Progress in Learning</a:t>
            </a:r>
            <a:endParaRPr lang="en-GB" dirty="0"/>
          </a:p>
        </p:txBody>
      </p:sp>
      <p:sp>
        <p:nvSpPr>
          <p:cNvPr id="4" name="Content Placeholder 1"/>
          <p:cNvSpPr txBox="1">
            <a:spLocks/>
          </p:cNvSpPr>
          <p:nvPr/>
        </p:nvSpPr>
        <p:spPr>
          <a:xfrm>
            <a:off x="403087" y="2132856"/>
            <a:ext cx="3924424" cy="4725144"/>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b="1" dirty="0" smtClean="0"/>
              <a:t>Fi </a:t>
            </a:r>
            <a:r>
              <a:rPr lang="en-GB" b="1" dirty="0" err="1" smtClean="0"/>
              <a:t>fy</a:t>
            </a:r>
            <a:r>
              <a:rPr lang="en-GB" b="1" dirty="0" smtClean="0"/>
              <a:t> </a:t>
            </a:r>
            <a:r>
              <a:rPr lang="en-GB" b="1" dirty="0" err="1" smtClean="0"/>
              <a:t>hun</a:t>
            </a:r>
            <a:r>
              <a:rPr lang="en-GB" b="1" dirty="0" smtClean="0"/>
              <a:t> a </a:t>
            </a:r>
            <a:r>
              <a:rPr lang="en-GB" b="1" dirty="0" err="1" smtClean="0"/>
              <a:t>phethau</a:t>
            </a:r>
            <a:r>
              <a:rPr lang="en-GB" b="1" dirty="0" smtClean="0"/>
              <a:t> </a:t>
            </a:r>
            <a:r>
              <a:rPr lang="en-GB" b="1" dirty="0" err="1" smtClean="0"/>
              <a:t>nad</a:t>
            </a:r>
            <a:r>
              <a:rPr lang="en-GB" b="1" dirty="0" smtClean="0"/>
              <a:t> </a:t>
            </a:r>
            <a:r>
              <a:rPr lang="en-GB" b="1" dirty="0" err="1" smtClean="0"/>
              <a:t>ydyn</a:t>
            </a:r>
            <a:r>
              <a:rPr lang="en-GB" b="1" dirty="0" smtClean="0"/>
              <a:t> </a:t>
            </a:r>
            <a:r>
              <a:rPr lang="en-GB" b="1" dirty="0" err="1" smtClean="0"/>
              <a:t>nhw’n</a:t>
            </a:r>
            <a:r>
              <a:rPr lang="en-GB" b="1" dirty="0" smtClean="0"/>
              <a:t> </a:t>
            </a:r>
            <a:r>
              <a:rPr lang="en-GB" b="1" dirty="0" err="1" smtClean="0"/>
              <a:t>fyw</a:t>
            </a:r>
            <a:endParaRPr lang="en-GB" b="1" dirty="0" smtClean="0"/>
          </a:p>
          <a:p>
            <a:r>
              <a:rPr lang="en-GB" dirty="0" err="1" smtClean="0"/>
              <a:t>Darganfod</a:t>
            </a:r>
            <a:r>
              <a:rPr lang="en-GB" dirty="0" smtClean="0"/>
              <a:t> gwahanol </a:t>
            </a:r>
            <a:r>
              <a:rPr lang="en-GB" dirty="0" err="1" smtClean="0"/>
              <a:t>briodweddau</a:t>
            </a:r>
            <a:r>
              <a:rPr lang="en-GB" dirty="0" smtClean="0"/>
              <a:t> </a:t>
            </a:r>
            <a:r>
              <a:rPr lang="en-GB" dirty="0" err="1" smtClean="0"/>
              <a:t>defnyddiau</a:t>
            </a:r>
            <a:r>
              <a:rPr lang="en-GB" dirty="0" smtClean="0"/>
              <a:t> </a:t>
            </a:r>
            <a:r>
              <a:rPr lang="en-GB" dirty="0" err="1" smtClean="0"/>
              <a:t>naturiol</a:t>
            </a:r>
            <a:r>
              <a:rPr lang="en-GB" dirty="0" smtClean="0"/>
              <a:t> </a:t>
            </a:r>
            <a:r>
              <a:rPr lang="en-GB" dirty="0" err="1" smtClean="0"/>
              <a:t>megis</a:t>
            </a:r>
            <a:r>
              <a:rPr lang="en-GB" dirty="0" smtClean="0"/>
              <a:t> </a:t>
            </a:r>
            <a:r>
              <a:rPr lang="en-GB" dirty="0" err="1" smtClean="0"/>
              <a:t>tywod</a:t>
            </a:r>
            <a:r>
              <a:rPr lang="en-GB" dirty="0" smtClean="0"/>
              <a:t>, </a:t>
            </a:r>
            <a:r>
              <a:rPr lang="en-GB" dirty="0" err="1" smtClean="0"/>
              <a:t>dŵr</a:t>
            </a:r>
            <a:r>
              <a:rPr lang="en-GB" dirty="0" smtClean="0"/>
              <a:t>, </a:t>
            </a:r>
            <a:r>
              <a:rPr lang="en-GB" dirty="0" err="1" smtClean="0"/>
              <a:t>pren</a:t>
            </a:r>
            <a:r>
              <a:rPr lang="en-GB" dirty="0" smtClean="0"/>
              <a:t> a </a:t>
            </a:r>
            <a:r>
              <a:rPr lang="en-GB" dirty="0" err="1" smtClean="0"/>
              <a:t>chlai</a:t>
            </a:r>
            <a:r>
              <a:rPr lang="en-GB" dirty="0" smtClean="0"/>
              <a:t>. </a:t>
            </a:r>
          </a:p>
          <a:p>
            <a:r>
              <a:rPr lang="en-GB" dirty="0" err="1" smtClean="0"/>
              <a:t>Mowldio</a:t>
            </a:r>
            <a:r>
              <a:rPr lang="en-GB" dirty="0" smtClean="0"/>
              <a:t> </a:t>
            </a:r>
            <a:r>
              <a:rPr lang="en-GB" dirty="0" err="1" smtClean="0"/>
              <a:t>defnyddiau</a:t>
            </a:r>
            <a:r>
              <a:rPr lang="en-GB" dirty="0" smtClean="0"/>
              <a:t> </a:t>
            </a:r>
            <a:r>
              <a:rPr lang="en-GB" dirty="0" err="1" smtClean="0"/>
              <a:t>i</a:t>
            </a:r>
            <a:r>
              <a:rPr lang="en-GB" dirty="0" smtClean="0"/>
              <a:t> wahanol </a:t>
            </a:r>
            <a:r>
              <a:rPr lang="en-GB" dirty="0" err="1" smtClean="0"/>
              <a:t>siapiau</a:t>
            </a:r>
            <a:endParaRPr lang="en-GB" dirty="0" smtClean="0"/>
          </a:p>
          <a:p>
            <a:r>
              <a:rPr lang="en-GB" dirty="0" err="1" smtClean="0"/>
              <a:t>Arsylwi</a:t>
            </a:r>
            <a:r>
              <a:rPr lang="en-GB" dirty="0" smtClean="0"/>
              <a:t> a </a:t>
            </a:r>
            <a:r>
              <a:rPr lang="en-GB" dirty="0" err="1" smtClean="0"/>
              <a:t>disgrifio’r</a:t>
            </a:r>
            <a:r>
              <a:rPr lang="en-GB" dirty="0" smtClean="0"/>
              <a:t> </a:t>
            </a:r>
            <a:r>
              <a:rPr lang="en-GB" dirty="0" err="1" smtClean="0"/>
              <a:t>newidiadau</a:t>
            </a:r>
            <a:r>
              <a:rPr lang="en-GB" dirty="0" smtClean="0"/>
              <a:t> sy’n </a:t>
            </a:r>
            <a:r>
              <a:rPr lang="en-GB" dirty="0" err="1" smtClean="0"/>
              <a:t>digwydd</a:t>
            </a:r>
            <a:r>
              <a:rPr lang="en-GB" dirty="0" smtClean="0"/>
              <a:t> </a:t>
            </a:r>
            <a:r>
              <a:rPr lang="en-GB" dirty="0" err="1" smtClean="0"/>
              <a:t>i</a:t>
            </a:r>
            <a:r>
              <a:rPr lang="en-GB" dirty="0" smtClean="0"/>
              <a:t> rai </a:t>
            </a:r>
            <a:r>
              <a:rPr lang="en-GB" dirty="0" err="1" smtClean="0"/>
              <a:t>defnyddiau</a:t>
            </a:r>
            <a:r>
              <a:rPr lang="en-GB" dirty="0" smtClean="0"/>
              <a:t> </a:t>
            </a:r>
            <a:r>
              <a:rPr lang="en-GB" dirty="0" err="1" smtClean="0"/>
              <a:t>pob</a:t>
            </a:r>
            <a:r>
              <a:rPr lang="en-GB" dirty="0" smtClean="0"/>
              <a:t> dydd pan </a:t>
            </a:r>
            <a:r>
              <a:rPr lang="en-GB" dirty="0" err="1" smtClean="0"/>
              <a:t>g</a:t>
            </a:r>
            <a:r>
              <a:rPr lang="en-GB" dirty="0" err="1" smtClean="0">
                <a:latin typeface="Trebuchet MS" panose="020B0603020202020204" pitchFamily="34" charset="0"/>
              </a:rPr>
              <a:t>â</a:t>
            </a:r>
            <a:r>
              <a:rPr lang="en-GB" dirty="0" err="1" smtClean="0"/>
              <a:t>nt</a:t>
            </a:r>
            <a:r>
              <a:rPr lang="en-GB" dirty="0" smtClean="0"/>
              <a:t> </a:t>
            </a:r>
            <a:r>
              <a:rPr lang="en-GB" dirty="0" err="1" smtClean="0"/>
              <a:t>eu</a:t>
            </a:r>
            <a:r>
              <a:rPr lang="en-GB" dirty="0" smtClean="0"/>
              <a:t> </a:t>
            </a:r>
            <a:r>
              <a:rPr lang="en-GB" dirty="0" err="1" smtClean="0"/>
              <a:t>cynhesu</a:t>
            </a:r>
            <a:r>
              <a:rPr lang="en-GB" dirty="0" smtClean="0"/>
              <a:t> </a:t>
            </a:r>
            <a:r>
              <a:rPr lang="en-GB" dirty="0" err="1" smtClean="0"/>
              <a:t>neu’u</a:t>
            </a:r>
            <a:r>
              <a:rPr lang="en-GB" dirty="0" smtClean="0"/>
              <a:t> </a:t>
            </a:r>
            <a:r>
              <a:rPr lang="en-GB" dirty="0" err="1" smtClean="0"/>
              <a:t>hoeri</a:t>
            </a:r>
            <a:r>
              <a:rPr lang="en-GB" dirty="0" smtClean="0"/>
              <a:t>, neu pan </a:t>
            </a:r>
            <a:r>
              <a:rPr lang="en-GB" dirty="0" err="1" smtClean="0"/>
              <a:t>gaiff</a:t>
            </a:r>
            <a:r>
              <a:rPr lang="en-GB" dirty="0" smtClean="0"/>
              <a:t> </a:t>
            </a:r>
            <a:r>
              <a:rPr lang="en-GB" dirty="0" err="1" smtClean="0"/>
              <a:t>defnyddiau</a:t>
            </a:r>
            <a:r>
              <a:rPr lang="en-GB" dirty="0" smtClean="0"/>
              <a:t> </a:t>
            </a:r>
            <a:r>
              <a:rPr lang="en-GB" dirty="0" err="1" smtClean="0"/>
              <a:t>eu</a:t>
            </a:r>
            <a:r>
              <a:rPr lang="en-GB" dirty="0" smtClean="0"/>
              <a:t> </a:t>
            </a:r>
            <a:r>
              <a:rPr lang="en-GB" dirty="0" err="1" smtClean="0"/>
              <a:t>cymysgu</a:t>
            </a:r>
            <a:r>
              <a:rPr lang="en-GB" dirty="0"/>
              <a:t> </a:t>
            </a:r>
            <a:r>
              <a:rPr lang="en-GB" dirty="0" err="1" smtClean="0"/>
              <a:t>e.e</a:t>
            </a:r>
            <a:r>
              <a:rPr lang="en-GB" dirty="0" smtClean="0"/>
              <a:t>. drwy </a:t>
            </a:r>
            <a:r>
              <a:rPr lang="en-GB" dirty="0" err="1" smtClean="0"/>
              <a:t>goginio</a:t>
            </a:r>
            <a:r>
              <a:rPr lang="en-GB" dirty="0" smtClean="0"/>
              <a:t>.  </a:t>
            </a:r>
          </a:p>
          <a:p>
            <a:r>
              <a:rPr lang="en-GB" dirty="0" err="1" smtClean="0"/>
              <a:t>Defnyddio</a:t>
            </a:r>
            <a:r>
              <a:rPr lang="en-GB" dirty="0" smtClean="0"/>
              <a:t> switches </a:t>
            </a:r>
            <a:r>
              <a:rPr lang="en-GB" dirty="0" err="1" smtClean="0"/>
              <a:t>i</a:t>
            </a:r>
            <a:r>
              <a:rPr lang="en-GB" dirty="0" smtClean="0"/>
              <a:t> </a:t>
            </a:r>
            <a:r>
              <a:rPr lang="en-GB" dirty="0" err="1" smtClean="0"/>
              <a:t>reoli</a:t>
            </a:r>
            <a:r>
              <a:rPr lang="en-GB" dirty="0" smtClean="0"/>
              <a:t> </a:t>
            </a:r>
            <a:r>
              <a:rPr lang="en-GB" dirty="0" err="1" smtClean="0"/>
              <a:t>dyfeisiadau</a:t>
            </a:r>
            <a:r>
              <a:rPr lang="en-GB" dirty="0"/>
              <a:t> </a:t>
            </a:r>
            <a:r>
              <a:rPr lang="en-GB" dirty="0" err="1" smtClean="0"/>
              <a:t>trydan</a:t>
            </a:r>
            <a:endParaRPr lang="en-GB" dirty="0" smtClean="0"/>
          </a:p>
          <a:p>
            <a:r>
              <a:rPr lang="en-GB" dirty="0" err="1" smtClean="0"/>
              <a:t>Effeithiau</a:t>
            </a:r>
            <a:r>
              <a:rPr lang="en-GB" dirty="0" smtClean="0"/>
              <a:t> </a:t>
            </a:r>
            <a:r>
              <a:rPr lang="en-GB" dirty="0" err="1" smtClean="0"/>
              <a:t>golau’r</a:t>
            </a:r>
            <a:r>
              <a:rPr lang="en-GB" dirty="0" smtClean="0"/>
              <a:t> haul </a:t>
            </a:r>
            <a:r>
              <a:rPr lang="en-GB" dirty="0" err="1" smtClean="0"/>
              <a:t>e.e</a:t>
            </a:r>
            <a:r>
              <a:rPr lang="en-GB" dirty="0" smtClean="0"/>
              <a:t>. </a:t>
            </a:r>
            <a:r>
              <a:rPr lang="en-GB" dirty="0" err="1" smtClean="0"/>
              <a:t>cysgodion</a:t>
            </a:r>
            <a:endParaRPr lang="en-GB" dirty="0" smtClean="0"/>
          </a:p>
          <a:p>
            <a:endParaRPr lang="en-GB" dirty="0" smtClean="0"/>
          </a:p>
          <a:p>
            <a:pPr marL="0" indent="0">
              <a:buFont typeface="Symbol" pitchFamily="18" charset="2"/>
              <a:buNone/>
            </a:pPr>
            <a:endParaRPr lang="en-GB" b="1" dirty="0" smtClean="0"/>
          </a:p>
          <a:p>
            <a:pPr marL="0" indent="0">
              <a:buFont typeface="Symbol" pitchFamily="18" charset="2"/>
              <a:buNone/>
            </a:pPr>
            <a:endParaRPr lang="en-GB" dirty="0"/>
          </a:p>
        </p:txBody>
      </p:sp>
      <p:pic>
        <p:nvPicPr>
          <p:cNvPr id="5" name="Picture 4" descr="Ascending graph,bar graphs,progress,chart,increase - free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1560" y="197371"/>
            <a:ext cx="2302861" cy="1534641"/>
          </a:xfrm>
          <a:prstGeom prst="rect">
            <a:avLst/>
          </a:prstGeom>
        </p:spPr>
      </p:pic>
    </p:spTree>
    <p:extLst>
      <p:ext uri="{BB962C8B-B14F-4D97-AF65-F5344CB8AC3E}">
        <p14:creationId xmlns:p14="http://schemas.microsoft.com/office/powerpoint/2010/main" val="56668594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2040" y="2852936"/>
            <a:ext cx="3636392" cy="3450696"/>
          </a:xfrm>
        </p:spPr>
        <p:txBody>
          <a:bodyPr>
            <a:normAutofit fontScale="85000" lnSpcReduction="10000"/>
          </a:bodyPr>
          <a:lstStyle/>
          <a:p>
            <a:r>
              <a:rPr lang="en-GB" dirty="0" smtClean="0"/>
              <a:t>Plan a scientific play task that could be carried out in a Foundation Phase classroom</a:t>
            </a:r>
            <a:endParaRPr lang="en-GB" dirty="0"/>
          </a:p>
          <a:p>
            <a:r>
              <a:rPr lang="en-GB" dirty="0" smtClean="0"/>
              <a:t> </a:t>
            </a:r>
            <a:r>
              <a:rPr lang="en-GB" dirty="0"/>
              <a:t>C</a:t>
            </a:r>
            <a:r>
              <a:rPr lang="en-GB" dirty="0" smtClean="0"/>
              <a:t>onsider:</a:t>
            </a:r>
          </a:p>
          <a:p>
            <a:pPr marL="0" indent="0">
              <a:buNone/>
            </a:pPr>
            <a:r>
              <a:rPr lang="en-GB" dirty="0" smtClean="0"/>
              <a:t>- </a:t>
            </a:r>
            <a:r>
              <a:rPr lang="en-GB" dirty="0"/>
              <a:t>w</a:t>
            </a:r>
            <a:r>
              <a:rPr lang="en-GB" dirty="0" smtClean="0"/>
              <a:t>hich resources you will need</a:t>
            </a:r>
          </a:p>
          <a:p>
            <a:pPr marL="0" indent="0">
              <a:buNone/>
            </a:pPr>
            <a:r>
              <a:rPr lang="en-GB" dirty="0" smtClean="0"/>
              <a:t>-how long will it last</a:t>
            </a:r>
          </a:p>
          <a:p>
            <a:pPr marL="0" indent="0">
              <a:buNone/>
            </a:pPr>
            <a:r>
              <a:rPr lang="en-GB" dirty="0" smtClean="0"/>
              <a:t>- who </a:t>
            </a:r>
            <a:r>
              <a:rPr lang="en-GB" dirty="0" smtClean="0"/>
              <a:t>will be involved</a:t>
            </a:r>
          </a:p>
          <a:p>
            <a:pPr marL="0" indent="0">
              <a:buNone/>
            </a:pPr>
            <a:r>
              <a:rPr lang="en-GB" dirty="0" smtClean="0"/>
              <a:t>- what skills will be developed</a:t>
            </a:r>
          </a:p>
          <a:p>
            <a:pPr marL="0" indent="0">
              <a:buNone/>
            </a:pPr>
            <a:r>
              <a:rPr lang="en-GB" dirty="0" smtClean="0"/>
              <a:t>- which area(s) of learning and experience will be covered</a:t>
            </a:r>
            <a:endParaRPr lang="en-GB" dirty="0"/>
          </a:p>
        </p:txBody>
      </p:sp>
      <p:sp>
        <p:nvSpPr>
          <p:cNvPr id="3" name="Title 2"/>
          <p:cNvSpPr>
            <a:spLocks noGrp="1"/>
          </p:cNvSpPr>
          <p:nvPr>
            <p:ph type="title"/>
          </p:nvPr>
        </p:nvSpPr>
        <p:spPr>
          <a:xfrm>
            <a:off x="-915945" y="260648"/>
            <a:ext cx="8229600" cy="1252728"/>
          </a:xfrm>
        </p:spPr>
        <p:txBody>
          <a:bodyPr/>
          <a:lstStyle/>
          <a:p>
            <a:r>
              <a:rPr lang="en-GB" dirty="0" err="1" smtClean="0"/>
              <a:t>Tasg</a:t>
            </a:r>
            <a:r>
              <a:rPr lang="en-GB" dirty="0" smtClean="0"/>
              <a:t> </a:t>
            </a:r>
            <a:r>
              <a:rPr lang="en-GB" dirty="0" err="1" smtClean="0"/>
              <a:t>grŵp</a:t>
            </a:r>
            <a:r>
              <a:rPr lang="en-GB" dirty="0" smtClean="0"/>
              <a:t> / Group task</a:t>
            </a:r>
            <a:endParaRPr lang="en-GB" dirty="0"/>
          </a:p>
        </p:txBody>
      </p:sp>
      <p:sp>
        <p:nvSpPr>
          <p:cNvPr id="4" name="Content Placeholder 1"/>
          <p:cNvSpPr txBox="1">
            <a:spLocks/>
          </p:cNvSpPr>
          <p:nvPr/>
        </p:nvSpPr>
        <p:spPr>
          <a:xfrm>
            <a:off x="457200" y="2636912"/>
            <a:ext cx="3996432" cy="3450696"/>
          </a:xfrm>
          <a:prstGeom prst="rect">
            <a:avLst/>
          </a:prstGeom>
        </p:spPr>
        <p:txBody>
          <a:bodyPr vert="horz" lIns="91440" tIns="45720" rIns="91440" bIns="45720" rtlCol="0">
            <a:normAutofit fontScale="850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err="1" smtClean="0"/>
              <a:t>Cynlluniwch</a:t>
            </a:r>
            <a:r>
              <a:rPr lang="en-GB" dirty="0" smtClean="0"/>
              <a:t> dasg </a:t>
            </a:r>
            <a:r>
              <a:rPr lang="en-GB" dirty="0" err="1" smtClean="0"/>
              <a:t>chwarae</a:t>
            </a:r>
            <a:r>
              <a:rPr lang="en-GB" dirty="0" smtClean="0"/>
              <a:t> </a:t>
            </a:r>
            <a:r>
              <a:rPr lang="en-GB" dirty="0" err="1" smtClean="0"/>
              <a:t>gwyddonol</a:t>
            </a:r>
            <a:r>
              <a:rPr lang="en-GB" dirty="0" smtClean="0"/>
              <a:t> </a:t>
            </a:r>
            <a:r>
              <a:rPr lang="en-GB" dirty="0" err="1" smtClean="0"/>
              <a:t>ar</a:t>
            </a:r>
            <a:r>
              <a:rPr lang="en-GB" dirty="0" smtClean="0"/>
              <a:t> gyfer dosbarth </a:t>
            </a:r>
            <a:r>
              <a:rPr lang="en-GB" dirty="0" err="1" smtClean="0"/>
              <a:t>Cyfnod</a:t>
            </a:r>
            <a:r>
              <a:rPr lang="en-GB" dirty="0" smtClean="0"/>
              <a:t> Sylfaen</a:t>
            </a:r>
          </a:p>
          <a:p>
            <a:r>
              <a:rPr lang="en-GB" dirty="0" err="1" smtClean="0"/>
              <a:t>Ystyriwch</a:t>
            </a:r>
            <a:r>
              <a:rPr lang="en-GB" dirty="0" smtClean="0"/>
              <a:t>:</a:t>
            </a:r>
          </a:p>
          <a:p>
            <a:pPr marL="0" indent="0">
              <a:buNone/>
            </a:pPr>
            <a:r>
              <a:rPr lang="en-GB" dirty="0" smtClean="0"/>
              <a:t>- pa </a:t>
            </a:r>
            <a:r>
              <a:rPr lang="en-GB" dirty="0" err="1" smtClean="0"/>
              <a:t>adnoddau</a:t>
            </a:r>
            <a:r>
              <a:rPr lang="en-GB" dirty="0" smtClean="0"/>
              <a:t> fydd angen </a:t>
            </a:r>
            <a:r>
              <a:rPr lang="en-GB" dirty="0" err="1" smtClean="0"/>
              <a:t>arnoch</a:t>
            </a:r>
            <a:endParaRPr lang="en-GB" dirty="0" smtClean="0"/>
          </a:p>
          <a:p>
            <a:pPr marL="0" indent="0">
              <a:buFont typeface="Symbol" pitchFamily="18" charset="2"/>
              <a:buNone/>
            </a:pPr>
            <a:r>
              <a:rPr lang="en-GB" dirty="0" smtClean="0"/>
              <a:t>- faint fydd y </a:t>
            </a:r>
            <a:r>
              <a:rPr lang="en-GB" dirty="0" err="1" smtClean="0"/>
              <a:t>weithgaredd</a:t>
            </a:r>
            <a:r>
              <a:rPr lang="en-GB" dirty="0" smtClean="0"/>
              <a:t> yn para?</a:t>
            </a:r>
          </a:p>
          <a:p>
            <a:pPr marL="0" indent="0">
              <a:buFont typeface="Symbol" pitchFamily="18" charset="2"/>
              <a:buNone/>
            </a:pPr>
            <a:r>
              <a:rPr lang="en-GB" dirty="0" smtClean="0"/>
              <a:t>- pwy fydd </a:t>
            </a:r>
            <a:r>
              <a:rPr lang="en-GB" dirty="0" err="1" smtClean="0"/>
              <a:t>ynghlwm</a:t>
            </a:r>
            <a:r>
              <a:rPr lang="en-GB" dirty="0" smtClean="0"/>
              <a:t>?</a:t>
            </a:r>
          </a:p>
          <a:p>
            <a:pPr marL="0" indent="0">
              <a:buNone/>
            </a:pPr>
            <a:r>
              <a:rPr lang="en-GB" dirty="0" smtClean="0"/>
              <a:t>- pa sgiliau a </a:t>
            </a:r>
            <a:r>
              <a:rPr lang="en-GB" dirty="0" err="1" smtClean="0"/>
              <a:t>ddatblygir</a:t>
            </a:r>
            <a:r>
              <a:rPr lang="en-GB" dirty="0" smtClean="0"/>
              <a:t>?</a:t>
            </a:r>
          </a:p>
          <a:p>
            <a:pPr marL="0" indent="0">
              <a:buNone/>
            </a:pPr>
            <a:r>
              <a:rPr lang="en-GB" dirty="0" smtClean="0"/>
              <a:t>-pa </a:t>
            </a:r>
            <a:r>
              <a:rPr lang="en-GB" dirty="0" err="1" smtClean="0"/>
              <a:t>faes</a:t>
            </a:r>
            <a:r>
              <a:rPr lang="en-GB" dirty="0" smtClean="0"/>
              <a:t>/</a:t>
            </a:r>
            <a:r>
              <a:rPr lang="en-GB" dirty="0" err="1" smtClean="0"/>
              <a:t>feysydd</a:t>
            </a:r>
            <a:r>
              <a:rPr lang="en-GB" dirty="0" smtClean="0"/>
              <a:t> dysgu a </a:t>
            </a:r>
            <a:r>
              <a:rPr lang="en-GB" dirty="0" err="1" smtClean="0"/>
              <a:t>phrofiad</a:t>
            </a:r>
            <a:r>
              <a:rPr lang="en-GB" dirty="0" smtClean="0"/>
              <a:t> fydd yn </a:t>
            </a:r>
            <a:r>
              <a:rPr lang="en-GB" dirty="0" err="1" smtClean="0"/>
              <a:t>cael</a:t>
            </a:r>
            <a:r>
              <a:rPr lang="en-GB" dirty="0" smtClean="0"/>
              <a:t> sylw?</a:t>
            </a:r>
            <a:endParaRPr lang="en-GB" dirty="0"/>
          </a:p>
        </p:txBody>
      </p:sp>
      <p:pic>
        <p:nvPicPr>
          <p:cNvPr id="5" name="Picture 4" descr="Share this:"/>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16216" y="464633"/>
            <a:ext cx="1666875" cy="1171575"/>
          </a:xfrm>
          <a:prstGeom prst="rect">
            <a:avLst/>
          </a:prstGeom>
        </p:spPr>
      </p:pic>
    </p:spTree>
    <p:extLst>
      <p:ext uri="{BB962C8B-B14F-4D97-AF65-F5344CB8AC3E}">
        <p14:creationId xmlns:p14="http://schemas.microsoft.com/office/powerpoint/2010/main" val="548667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992" y="2675466"/>
            <a:ext cx="4186808" cy="3993893"/>
          </a:xfrm>
        </p:spPr>
        <p:txBody>
          <a:bodyPr>
            <a:normAutofit fontScale="85000" lnSpcReduction="20000"/>
          </a:bodyPr>
          <a:lstStyle/>
          <a:p>
            <a:pPr marL="0" indent="0">
              <a:buNone/>
            </a:pPr>
            <a:r>
              <a:rPr lang="en-GB" dirty="0" smtClean="0"/>
              <a:t>Hutt (1979) – Taxonomy of play categories play into three types:</a:t>
            </a:r>
          </a:p>
          <a:p>
            <a:r>
              <a:rPr lang="en-GB" i="1" dirty="0"/>
              <a:t>epistemic play </a:t>
            </a:r>
            <a:r>
              <a:rPr lang="en-GB" dirty="0"/>
              <a:t>– within which children learn and explore the </a:t>
            </a:r>
            <a:r>
              <a:rPr lang="en-GB" dirty="0" smtClean="0"/>
              <a:t>world and </a:t>
            </a:r>
            <a:r>
              <a:rPr lang="en-GB" dirty="0"/>
              <a:t>its </a:t>
            </a:r>
            <a:r>
              <a:rPr lang="en-GB" dirty="0" smtClean="0"/>
              <a:t>properties</a:t>
            </a:r>
          </a:p>
          <a:p>
            <a:pPr marL="0" indent="0">
              <a:buNone/>
            </a:pPr>
            <a:endParaRPr lang="en-GB" dirty="0"/>
          </a:p>
          <a:p>
            <a:r>
              <a:rPr lang="en-GB" i="1" dirty="0" smtClean="0"/>
              <a:t>ludic </a:t>
            </a:r>
            <a:r>
              <a:rPr lang="en-GB" i="1" dirty="0"/>
              <a:t>play </a:t>
            </a:r>
            <a:r>
              <a:rPr lang="en-GB" dirty="0"/>
              <a:t>– when children are using their imaginations </a:t>
            </a:r>
            <a:r>
              <a:rPr lang="en-GB" dirty="0" smtClean="0"/>
              <a:t>and make understandings their own</a:t>
            </a:r>
          </a:p>
          <a:p>
            <a:pPr marL="0" indent="0">
              <a:buNone/>
            </a:pPr>
            <a:endParaRPr lang="en-GB" dirty="0"/>
          </a:p>
          <a:p>
            <a:r>
              <a:rPr lang="en-GB" i="1" dirty="0" smtClean="0"/>
              <a:t>games </a:t>
            </a:r>
            <a:r>
              <a:rPr lang="en-GB" i="1" dirty="0"/>
              <a:t>with rules </a:t>
            </a:r>
            <a:r>
              <a:rPr lang="en-GB" dirty="0"/>
              <a:t>– structured activities</a:t>
            </a:r>
            <a:r>
              <a:rPr lang="en-GB" dirty="0" smtClean="0"/>
              <a:t>.</a:t>
            </a:r>
          </a:p>
          <a:p>
            <a:pPr marL="0" indent="0">
              <a:buNone/>
            </a:pPr>
            <a:endParaRPr lang="en-GB" dirty="0" smtClean="0"/>
          </a:p>
          <a:p>
            <a:r>
              <a:rPr lang="en-GB" dirty="0" smtClean="0"/>
              <a:t>Link with other learning theorist/s?</a:t>
            </a:r>
            <a:endParaRPr lang="en-GB" dirty="0"/>
          </a:p>
          <a:p>
            <a:pPr marL="0" indent="0">
              <a:buNone/>
            </a:pPr>
            <a:endParaRPr lang="en-GB" dirty="0"/>
          </a:p>
        </p:txBody>
      </p:sp>
      <p:sp>
        <p:nvSpPr>
          <p:cNvPr id="3" name="Title 2"/>
          <p:cNvSpPr>
            <a:spLocks noGrp="1"/>
          </p:cNvSpPr>
          <p:nvPr>
            <p:ph type="title"/>
          </p:nvPr>
        </p:nvSpPr>
        <p:spPr>
          <a:xfrm>
            <a:off x="-1332656" y="260648"/>
            <a:ext cx="8229600" cy="1252728"/>
          </a:xfrm>
        </p:spPr>
        <p:txBody>
          <a:bodyPr>
            <a:normAutofit fontScale="90000"/>
          </a:bodyPr>
          <a:lstStyle/>
          <a:p>
            <a:r>
              <a:rPr lang="en-GB" dirty="0" err="1" smtClean="0"/>
              <a:t>Tacsonomeg</a:t>
            </a:r>
            <a:r>
              <a:rPr lang="en-GB" dirty="0" smtClean="0"/>
              <a:t> </a:t>
            </a:r>
            <a:r>
              <a:rPr lang="en-GB" dirty="0" err="1" smtClean="0"/>
              <a:t>Chwarae</a:t>
            </a:r>
            <a:r>
              <a:rPr lang="en-GB" dirty="0" smtClean="0"/>
              <a:t/>
            </a:r>
            <a:br>
              <a:rPr lang="en-GB" dirty="0" smtClean="0"/>
            </a:br>
            <a:r>
              <a:rPr lang="en-GB" dirty="0" smtClean="0"/>
              <a:t>Taxonomy of Play</a:t>
            </a:r>
            <a:endParaRPr lang="en-GB" dirty="0"/>
          </a:p>
        </p:txBody>
      </p:sp>
      <p:sp>
        <p:nvSpPr>
          <p:cNvPr id="4" name="Content Placeholder 1"/>
          <p:cNvSpPr txBox="1">
            <a:spLocks/>
          </p:cNvSpPr>
          <p:nvPr/>
        </p:nvSpPr>
        <p:spPr>
          <a:xfrm>
            <a:off x="313184" y="2564904"/>
            <a:ext cx="4186808" cy="3993893"/>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smtClean="0"/>
              <a:t>Hutt (1979) – </a:t>
            </a:r>
            <a:r>
              <a:rPr lang="en-GB" dirty="0" err="1" smtClean="0"/>
              <a:t>Tacsonomeg</a:t>
            </a:r>
            <a:r>
              <a:rPr lang="en-GB" dirty="0" smtClean="0"/>
              <a:t> </a:t>
            </a:r>
            <a:r>
              <a:rPr lang="en-GB" dirty="0" err="1" smtClean="0"/>
              <a:t>chwarae</a:t>
            </a:r>
            <a:r>
              <a:rPr lang="en-GB" dirty="0" smtClean="0"/>
              <a:t> yn </a:t>
            </a:r>
            <a:r>
              <a:rPr lang="en-GB" dirty="0" err="1" smtClean="0"/>
              <a:t>categoreiddio</a:t>
            </a:r>
            <a:r>
              <a:rPr lang="en-GB" dirty="0" smtClean="0"/>
              <a:t> </a:t>
            </a:r>
            <a:r>
              <a:rPr lang="en-GB" dirty="0" err="1" smtClean="0"/>
              <a:t>chware</a:t>
            </a:r>
            <a:r>
              <a:rPr lang="en-GB" dirty="0" smtClean="0"/>
              <a:t> </a:t>
            </a:r>
            <a:r>
              <a:rPr lang="en-GB" dirty="0" err="1" smtClean="0"/>
              <a:t>i</a:t>
            </a:r>
            <a:r>
              <a:rPr lang="en-GB" dirty="0" smtClean="0"/>
              <a:t> 3 math:</a:t>
            </a:r>
          </a:p>
          <a:p>
            <a:r>
              <a:rPr lang="en-GB" i="1" dirty="0" err="1" smtClean="0"/>
              <a:t>Chwarae</a:t>
            </a:r>
            <a:r>
              <a:rPr lang="en-GB" i="1" dirty="0" smtClean="0"/>
              <a:t> </a:t>
            </a:r>
            <a:r>
              <a:rPr lang="en-GB" i="1" dirty="0" err="1" smtClean="0"/>
              <a:t>epistemig</a:t>
            </a:r>
            <a:r>
              <a:rPr lang="en-GB" i="1" dirty="0" smtClean="0"/>
              <a:t> </a:t>
            </a:r>
            <a:r>
              <a:rPr lang="en-GB" dirty="0" smtClean="0"/>
              <a:t>– lle </a:t>
            </a:r>
            <a:r>
              <a:rPr lang="en-GB" dirty="0" err="1" smtClean="0"/>
              <a:t>mae</a:t>
            </a:r>
            <a:r>
              <a:rPr lang="en-GB" dirty="0" smtClean="0"/>
              <a:t> plant yn dysgu am ac yn </a:t>
            </a:r>
            <a:r>
              <a:rPr lang="en-GB" dirty="0" err="1" smtClean="0"/>
              <a:t>archwilio’r</a:t>
            </a:r>
            <a:r>
              <a:rPr lang="en-GB" dirty="0" smtClean="0"/>
              <a:t> </a:t>
            </a:r>
            <a:r>
              <a:rPr lang="en-GB" dirty="0" err="1" smtClean="0"/>
              <a:t>byd</a:t>
            </a:r>
            <a:r>
              <a:rPr lang="en-GB" dirty="0" smtClean="0"/>
              <a:t> </a:t>
            </a:r>
            <a:r>
              <a:rPr lang="en-GB" dirty="0" err="1" smtClean="0"/>
              <a:t>a’i</a:t>
            </a:r>
            <a:r>
              <a:rPr lang="en-GB" dirty="0" smtClean="0"/>
              <a:t> </a:t>
            </a:r>
            <a:r>
              <a:rPr lang="en-GB" dirty="0" err="1" smtClean="0"/>
              <a:t>nodweddion</a:t>
            </a:r>
            <a:endParaRPr lang="en-GB" dirty="0" smtClean="0"/>
          </a:p>
          <a:p>
            <a:pPr marL="0" indent="0">
              <a:buFont typeface="Symbol" pitchFamily="18" charset="2"/>
              <a:buNone/>
            </a:pPr>
            <a:endParaRPr lang="en-GB" dirty="0" smtClean="0"/>
          </a:p>
          <a:p>
            <a:r>
              <a:rPr lang="en-GB" i="1" dirty="0" err="1" smtClean="0"/>
              <a:t>Chwarae</a:t>
            </a:r>
            <a:r>
              <a:rPr lang="en-GB" i="1" dirty="0" smtClean="0"/>
              <a:t> ‘ludic’ </a:t>
            </a:r>
            <a:r>
              <a:rPr lang="en-GB" dirty="0" smtClean="0"/>
              <a:t>– lle </a:t>
            </a:r>
            <a:r>
              <a:rPr lang="en-GB" dirty="0" err="1" smtClean="0"/>
              <a:t>mae</a:t>
            </a:r>
            <a:r>
              <a:rPr lang="en-GB" dirty="0" smtClean="0"/>
              <a:t> plant yn </a:t>
            </a:r>
            <a:r>
              <a:rPr lang="en-GB" dirty="0" err="1" smtClean="0"/>
              <a:t>defnyddio</a:t>
            </a:r>
            <a:r>
              <a:rPr lang="en-GB" dirty="0" smtClean="0"/>
              <a:t> </a:t>
            </a:r>
            <a:r>
              <a:rPr lang="en-GB" dirty="0" err="1" smtClean="0"/>
              <a:t>eu</a:t>
            </a:r>
            <a:r>
              <a:rPr lang="en-GB" dirty="0" smtClean="0"/>
              <a:t> </a:t>
            </a:r>
            <a:r>
              <a:rPr lang="en-GB" dirty="0" err="1" smtClean="0"/>
              <a:t>dychymyg</a:t>
            </a:r>
            <a:r>
              <a:rPr lang="en-GB" dirty="0" smtClean="0"/>
              <a:t> and </a:t>
            </a:r>
            <a:r>
              <a:rPr lang="en-GB" dirty="0" err="1" smtClean="0"/>
              <a:t>creu</a:t>
            </a:r>
            <a:r>
              <a:rPr lang="en-GB" dirty="0" smtClean="0"/>
              <a:t> </a:t>
            </a:r>
            <a:r>
              <a:rPr lang="en-GB" dirty="0" err="1" smtClean="0"/>
              <a:t>eu</a:t>
            </a:r>
            <a:r>
              <a:rPr lang="en-GB" dirty="0" smtClean="0"/>
              <a:t> dealltwriaeth </a:t>
            </a:r>
            <a:r>
              <a:rPr lang="en-GB" dirty="0" err="1" smtClean="0"/>
              <a:t>eu</a:t>
            </a:r>
            <a:r>
              <a:rPr lang="en-GB" dirty="0" smtClean="0"/>
              <a:t> </a:t>
            </a:r>
            <a:r>
              <a:rPr lang="en-GB" dirty="0" err="1" smtClean="0"/>
              <a:t>hunain</a:t>
            </a:r>
            <a:endParaRPr lang="en-GB" dirty="0" smtClean="0"/>
          </a:p>
          <a:p>
            <a:pPr marL="0" indent="0">
              <a:buFont typeface="Symbol" pitchFamily="18" charset="2"/>
              <a:buNone/>
            </a:pPr>
            <a:endParaRPr lang="en-GB" dirty="0" smtClean="0"/>
          </a:p>
          <a:p>
            <a:r>
              <a:rPr lang="en-GB" i="1" dirty="0" err="1" smtClean="0"/>
              <a:t>Gemau</a:t>
            </a:r>
            <a:r>
              <a:rPr lang="en-GB" i="1" dirty="0" smtClean="0"/>
              <a:t> gyda </a:t>
            </a:r>
            <a:r>
              <a:rPr lang="en-GB" i="1" dirty="0" err="1" smtClean="0"/>
              <a:t>rheolau</a:t>
            </a:r>
            <a:r>
              <a:rPr lang="en-GB" i="1" dirty="0" smtClean="0"/>
              <a:t> </a:t>
            </a:r>
            <a:r>
              <a:rPr lang="en-GB" dirty="0" smtClean="0"/>
              <a:t>– </a:t>
            </a:r>
            <a:r>
              <a:rPr lang="en-GB" dirty="0" err="1" smtClean="0"/>
              <a:t>gweithgareddau</a:t>
            </a:r>
            <a:r>
              <a:rPr lang="en-GB" dirty="0" smtClean="0"/>
              <a:t> </a:t>
            </a:r>
            <a:r>
              <a:rPr lang="en-GB" dirty="0" err="1" smtClean="0"/>
              <a:t>strwythuredig</a:t>
            </a:r>
            <a:endParaRPr lang="en-GB" dirty="0" smtClean="0"/>
          </a:p>
          <a:p>
            <a:pPr marL="0" indent="0">
              <a:buFont typeface="Symbol" pitchFamily="18" charset="2"/>
              <a:buNone/>
            </a:pPr>
            <a:endParaRPr lang="en-GB" dirty="0" smtClean="0"/>
          </a:p>
          <a:p>
            <a:r>
              <a:rPr lang="en-GB" dirty="0" smtClean="0"/>
              <a:t>Cyswllt gyda </a:t>
            </a:r>
            <a:r>
              <a:rPr lang="en-GB" dirty="0" err="1" smtClean="0"/>
              <a:t>damcaniaethwyr</a:t>
            </a:r>
            <a:r>
              <a:rPr lang="en-GB" dirty="0" smtClean="0"/>
              <a:t> dysgu eraill?</a:t>
            </a:r>
          </a:p>
          <a:p>
            <a:pPr marL="0" indent="0">
              <a:buFont typeface="Symbol" pitchFamily="18" charset="2"/>
              <a:buNone/>
            </a:pPr>
            <a:endParaRPr lang="en-GB" dirty="0"/>
          </a:p>
        </p:txBody>
      </p:sp>
      <p:pic>
        <p:nvPicPr>
          <p:cNvPr id="1026" name="Picture 2" descr="See the source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112" y="383720"/>
            <a:ext cx="2867521" cy="1612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488879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2132856"/>
            <a:ext cx="7408333" cy="4608512"/>
          </a:xfrm>
        </p:spPr>
        <p:txBody>
          <a:bodyPr>
            <a:normAutofit fontScale="70000" lnSpcReduction="20000"/>
          </a:bodyPr>
          <a:lstStyle/>
          <a:p>
            <a:pPr marL="0" indent="0">
              <a:buNone/>
            </a:pPr>
            <a:r>
              <a:rPr lang="en-GB" dirty="0" smtClean="0"/>
              <a:t>Driver </a:t>
            </a:r>
            <a:r>
              <a:rPr lang="en-GB" dirty="0"/>
              <a:t>(1983) – </a:t>
            </a:r>
            <a:r>
              <a:rPr lang="en-GB" dirty="0" err="1" smtClean="0"/>
              <a:t>damcaniaethydd</a:t>
            </a:r>
            <a:r>
              <a:rPr lang="en-GB" dirty="0" smtClean="0"/>
              <a:t>  ‘dysgu </a:t>
            </a:r>
            <a:r>
              <a:rPr lang="en-GB" dirty="0" err="1" smtClean="0"/>
              <a:t>adeiladol</a:t>
            </a:r>
            <a:r>
              <a:rPr lang="en-GB" dirty="0" smtClean="0"/>
              <a:t>’  (</a:t>
            </a:r>
            <a:r>
              <a:rPr lang="en-GB" dirty="0" err="1" smtClean="0"/>
              <a:t>constuctivist</a:t>
            </a:r>
            <a:r>
              <a:rPr lang="en-GB" dirty="0" smtClean="0"/>
              <a:t> theorist)</a:t>
            </a:r>
          </a:p>
          <a:p>
            <a:pPr marL="0" indent="0">
              <a:buNone/>
            </a:pPr>
            <a:endParaRPr lang="en-GB" dirty="0"/>
          </a:p>
          <a:p>
            <a:r>
              <a:rPr lang="en-GB" dirty="0"/>
              <a:t>Mae </a:t>
            </a:r>
            <a:r>
              <a:rPr lang="en-GB" dirty="0" err="1"/>
              <a:t>meddyliau</a:t>
            </a:r>
            <a:r>
              <a:rPr lang="en-GB" dirty="0"/>
              <a:t> </a:t>
            </a:r>
            <a:r>
              <a:rPr lang="en-GB" dirty="0" err="1"/>
              <a:t>cyfredol</a:t>
            </a:r>
            <a:r>
              <a:rPr lang="en-GB" dirty="0"/>
              <a:t> </a:t>
            </a:r>
            <a:r>
              <a:rPr lang="en-GB" dirty="0" err="1"/>
              <a:t>dysgwyr</a:t>
            </a:r>
            <a:r>
              <a:rPr lang="en-GB" dirty="0"/>
              <a:t> yn bwysig ac yn </a:t>
            </a:r>
            <a:r>
              <a:rPr lang="en-GB" dirty="0" err="1"/>
              <a:t>gysylltiedig</a:t>
            </a:r>
            <a:r>
              <a:rPr lang="en-GB" dirty="0"/>
              <a:t> â gwybodaeth, </a:t>
            </a:r>
            <a:r>
              <a:rPr lang="en-GB" dirty="0" err="1"/>
              <a:t>agweddau</a:t>
            </a:r>
            <a:r>
              <a:rPr lang="en-GB" dirty="0"/>
              <a:t> a </a:t>
            </a:r>
            <a:r>
              <a:rPr lang="en-GB" dirty="0" err="1"/>
              <a:t>nodau</a:t>
            </a:r>
            <a:r>
              <a:rPr lang="en-GB" dirty="0"/>
              <a:t> </a:t>
            </a:r>
            <a:r>
              <a:rPr lang="en-GB" dirty="0" err="1"/>
              <a:t>blaenorol</a:t>
            </a:r>
            <a:r>
              <a:rPr lang="en-GB" dirty="0"/>
              <a:t> – </a:t>
            </a:r>
            <a:r>
              <a:rPr lang="en-GB" dirty="0" err="1"/>
              <a:t>mae</a:t>
            </a:r>
            <a:r>
              <a:rPr lang="en-GB" dirty="0"/>
              <a:t> </a:t>
            </a:r>
            <a:r>
              <a:rPr lang="en-GB" dirty="0" err="1"/>
              <a:t>chwarae</a:t>
            </a:r>
            <a:r>
              <a:rPr lang="en-GB" dirty="0"/>
              <a:t> yn rhoi llawer o </a:t>
            </a:r>
            <a:r>
              <a:rPr lang="en-GB" dirty="0" err="1"/>
              <a:t>gyfleoedd</a:t>
            </a:r>
            <a:r>
              <a:rPr lang="en-GB" dirty="0"/>
              <a:t> </a:t>
            </a:r>
            <a:r>
              <a:rPr lang="en-GB" dirty="0" err="1"/>
              <a:t>i</a:t>
            </a:r>
            <a:r>
              <a:rPr lang="en-GB" dirty="0"/>
              <a:t> </a:t>
            </a:r>
            <a:r>
              <a:rPr lang="en-GB" dirty="0" err="1"/>
              <a:t>oedolion</a:t>
            </a:r>
            <a:r>
              <a:rPr lang="en-GB" dirty="0"/>
              <a:t> </a:t>
            </a:r>
            <a:r>
              <a:rPr lang="en-GB" dirty="0" err="1"/>
              <a:t>arsylwi</a:t>
            </a:r>
            <a:r>
              <a:rPr lang="en-GB" dirty="0"/>
              <a:t> </a:t>
            </a:r>
            <a:r>
              <a:rPr lang="en-GB" dirty="0" err="1"/>
              <a:t>ar</a:t>
            </a:r>
            <a:r>
              <a:rPr lang="en-GB" dirty="0"/>
              <a:t> </a:t>
            </a:r>
            <a:r>
              <a:rPr lang="en-GB" dirty="0" err="1"/>
              <a:t>gamau</a:t>
            </a:r>
            <a:r>
              <a:rPr lang="en-GB" dirty="0"/>
              <a:t> </a:t>
            </a:r>
            <a:r>
              <a:rPr lang="en-GB" dirty="0" err="1"/>
              <a:t>gweithredu</a:t>
            </a:r>
            <a:r>
              <a:rPr lang="en-GB" dirty="0"/>
              <a:t> sy'n </a:t>
            </a:r>
            <a:r>
              <a:rPr lang="en-GB" dirty="0" err="1"/>
              <a:t>dangos</a:t>
            </a:r>
            <a:r>
              <a:rPr lang="en-GB" dirty="0"/>
              <a:t> </a:t>
            </a:r>
            <a:r>
              <a:rPr lang="en-GB" dirty="0" err="1"/>
              <a:t>natur</a:t>
            </a:r>
            <a:r>
              <a:rPr lang="en-GB" dirty="0"/>
              <a:t> meddwl plant</a:t>
            </a:r>
          </a:p>
          <a:p>
            <a:endParaRPr lang="en-GB" dirty="0"/>
          </a:p>
          <a:p>
            <a:r>
              <a:rPr lang="en-GB" dirty="0"/>
              <a:t>Bydd y plant yn </a:t>
            </a:r>
            <a:r>
              <a:rPr lang="en-GB" dirty="0" err="1"/>
              <a:t>llunio</a:t>
            </a:r>
            <a:r>
              <a:rPr lang="en-GB" dirty="0"/>
              <a:t> </a:t>
            </a:r>
            <a:r>
              <a:rPr lang="en-GB" dirty="0" err="1"/>
              <a:t>eu</a:t>
            </a:r>
            <a:r>
              <a:rPr lang="en-GB" dirty="0"/>
              <a:t> </a:t>
            </a:r>
            <a:r>
              <a:rPr lang="en-GB" dirty="0" err="1"/>
              <a:t>hystyron</a:t>
            </a:r>
            <a:r>
              <a:rPr lang="en-GB" dirty="0"/>
              <a:t> </a:t>
            </a:r>
            <a:r>
              <a:rPr lang="en-GB" dirty="0" err="1"/>
              <a:t>eu</a:t>
            </a:r>
            <a:r>
              <a:rPr lang="en-GB" dirty="0"/>
              <a:t> </a:t>
            </a:r>
            <a:r>
              <a:rPr lang="en-GB" dirty="0" err="1"/>
              <a:t>hunain</a:t>
            </a:r>
            <a:r>
              <a:rPr lang="en-GB" dirty="0"/>
              <a:t> drwy </a:t>
            </a:r>
            <a:r>
              <a:rPr lang="en-GB" dirty="0" err="1"/>
              <a:t>brosesau</a:t>
            </a:r>
            <a:r>
              <a:rPr lang="en-GB" dirty="0"/>
              <a:t> </a:t>
            </a:r>
            <a:r>
              <a:rPr lang="en-GB" dirty="0" err="1"/>
              <a:t>cymdeithasol</a:t>
            </a:r>
            <a:r>
              <a:rPr lang="en-GB" dirty="0"/>
              <a:t> a </a:t>
            </a:r>
            <a:r>
              <a:rPr lang="en-GB" dirty="0" err="1"/>
              <a:t>rhyngweithio</a:t>
            </a:r>
            <a:r>
              <a:rPr lang="en-GB" dirty="0"/>
              <a:t> </a:t>
            </a:r>
            <a:r>
              <a:rPr lang="en-GB" dirty="0" err="1"/>
              <a:t>â'u</a:t>
            </a:r>
            <a:r>
              <a:rPr lang="en-GB" dirty="0"/>
              <a:t> </a:t>
            </a:r>
            <a:r>
              <a:rPr lang="en-GB" dirty="0" err="1"/>
              <a:t>hamgylcheddau</a:t>
            </a:r>
            <a:r>
              <a:rPr lang="en-GB" dirty="0"/>
              <a:t> </a:t>
            </a:r>
            <a:r>
              <a:rPr lang="en-GB" dirty="0" err="1"/>
              <a:t>ffisegol</a:t>
            </a:r>
            <a:endParaRPr lang="en-GB" dirty="0"/>
          </a:p>
          <a:p>
            <a:endParaRPr lang="en-GB" dirty="0"/>
          </a:p>
          <a:p>
            <a:r>
              <a:rPr lang="en-GB" dirty="0"/>
              <a:t>Mae </a:t>
            </a:r>
            <a:r>
              <a:rPr lang="en-GB" dirty="0" err="1"/>
              <a:t>adeiladu</a:t>
            </a:r>
            <a:r>
              <a:rPr lang="en-GB" dirty="0"/>
              <a:t> </a:t>
            </a:r>
            <a:r>
              <a:rPr lang="en-GB" dirty="0" err="1"/>
              <a:t>ystyr</a:t>
            </a:r>
            <a:r>
              <a:rPr lang="en-GB" dirty="0"/>
              <a:t> yn broses </a:t>
            </a:r>
            <a:r>
              <a:rPr lang="en-GB" dirty="0" err="1"/>
              <a:t>barhaus</a:t>
            </a:r>
            <a:r>
              <a:rPr lang="en-GB" dirty="0"/>
              <a:t> a </a:t>
            </a:r>
            <a:r>
              <a:rPr lang="en-GB" dirty="0" err="1"/>
              <a:t>gweithgar</a:t>
            </a:r>
            <a:r>
              <a:rPr lang="en-GB" dirty="0"/>
              <a:t> – </a:t>
            </a:r>
            <a:r>
              <a:rPr lang="en-GB" dirty="0" err="1"/>
              <a:t>mae</a:t>
            </a:r>
            <a:r>
              <a:rPr lang="en-GB" dirty="0"/>
              <a:t> </a:t>
            </a:r>
            <a:r>
              <a:rPr lang="en-GB" dirty="0" err="1"/>
              <a:t>dysgwyr</a:t>
            </a:r>
            <a:r>
              <a:rPr lang="en-GB" dirty="0"/>
              <a:t> yn ymwneud yn </a:t>
            </a:r>
            <a:r>
              <a:rPr lang="en-GB" dirty="0" err="1"/>
              <a:t>barhaus</a:t>
            </a:r>
            <a:r>
              <a:rPr lang="en-GB" dirty="0"/>
              <a:t> â </a:t>
            </a:r>
            <a:r>
              <a:rPr lang="en-GB" dirty="0" err="1"/>
              <a:t>chynhyrchu</a:t>
            </a:r>
            <a:r>
              <a:rPr lang="en-GB" dirty="0"/>
              <a:t>, gwirio ac </a:t>
            </a:r>
            <a:r>
              <a:rPr lang="en-GB" dirty="0" err="1"/>
              <a:t>ailstrwythuro</a:t>
            </a:r>
            <a:r>
              <a:rPr lang="en-GB" dirty="0"/>
              <a:t> </a:t>
            </a:r>
            <a:r>
              <a:rPr lang="en-GB" dirty="0" err="1"/>
              <a:t>syniadau</a:t>
            </a:r>
            <a:r>
              <a:rPr lang="en-GB" dirty="0"/>
              <a:t> a damcaniaeth</a:t>
            </a:r>
            <a:r>
              <a:rPr lang="en-GB" dirty="0" smtClean="0"/>
              <a:t>.</a:t>
            </a:r>
          </a:p>
          <a:p>
            <a:endParaRPr lang="en-GB" dirty="0" smtClean="0"/>
          </a:p>
          <a:p>
            <a:r>
              <a:rPr lang="en-GB" dirty="0" smtClean="0"/>
              <a:t>Mae </a:t>
            </a:r>
            <a:r>
              <a:rPr lang="en-GB" dirty="0" err="1" smtClean="0"/>
              <a:t>cysylltiad</a:t>
            </a:r>
            <a:r>
              <a:rPr lang="en-GB" dirty="0" smtClean="0"/>
              <a:t> </a:t>
            </a:r>
            <a:r>
              <a:rPr lang="en-GB" dirty="0"/>
              <a:t>rhwng y ffordd y </a:t>
            </a:r>
            <a:r>
              <a:rPr lang="en-GB" dirty="0" err="1"/>
              <a:t>mae</a:t>
            </a:r>
            <a:r>
              <a:rPr lang="en-GB" dirty="0"/>
              <a:t> plant a </a:t>
            </a:r>
            <a:r>
              <a:rPr lang="en-GB" dirty="0" err="1"/>
              <a:t>gwyddonwyr</a:t>
            </a:r>
            <a:r>
              <a:rPr lang="en-GB" dirty="0"/>
              <a:t> yn datblygu cysyniadau mewn </a:t>
            </a:r>
            <a:r>
              <a:rPr lang="en-GB" dirty="0" err="1"/>
              <a:t>gwyddoniaeth</a:t>
            </a:r>
            <a:r>
              <a:rPr lang="en-GB" dirty="0"/>
              <a:t>.  Mae'r </a:t>
            </a:r>
            <a:r>
              <a:rPr lang="en-GB" dirty="0" err="1"/>
              <a:t>ddau</a:t>
            </a:r>
            <a:r>
              <a:rPr lang="en-GB" dirty="0"/>
              <a:t> yn ymwneud â datblygu a gwirio </a:t>
            </a:r>
            <a:r>
              <a:rPr lang="en-GB" dirty="0" err="1"/>
              <a:t>syniadau</a:t>
            </a:r>
            <a:r>
              <a:rPr lang="en-GB" dirty="0"/>
              <a:t> – </a:t>
            </a:r>
            <a:r>
              <a:rPr lang="en-GB" dirty="0" err="1"/>
              <a:t>mae</a:t>
            </a:r>
            <a:r>
              <a:rPr lang="en-GB" dirty="0"/>
              <a:t> hyn yn </a:t>
            </a:r>
            <a:r>
              <a:rPr lang="en-GB" dirty="0" err="1"/>
              <a:t>amhosibl</a:t>
            </a:r>
            <a:r>
              <a:rPr lang="en-GB" dirty="0"/>
              <a:t> </a:t>
            </a:r>
            <a:r>
              <a:rPr lang="en-GB" dirty="0" err="1"/>
              <a:t>heb</a:t>
            </a:r>
            <a:r>
              <a:rPr lang="en-GB" dirty="0"/>
              <a:t> </a:t>
            </a:r>
            <a:r>
              <a:rPr lang="en-GB" dirty="0" err="1"/>
              <a:t>gymryd</a:t>
            </a:r>
            <a:r>
              <a:rPr lang="en-GB" dirty="0"/>
              <a:t> rhan mewn </a:t>
            </a:r>
            <a:r>
              <a:rPr lang="en-GB" dirty="0" err="1"/>
              <a:t>profiadau</a:t>
            </a:r>
            <a:r>
              <a:rPr lang="en-GB" dirty="0"/>
              <a:t> uniongyrchol a </a:t>
            </a:r>
            <a:r>
              <a:rPr lang="en-GB" dirty="0" err="1" smtClean="0"/>
              <a:t>diddorol</a:t>
            </a:r>
            <a:r>
              <a:rPr lang="en-GB" dirty="0" smtClean="0"/>
              <a:t>.</a:t>
            </a:r>
          </a:p>
          <a:p>
            <a:endParaRPr lang="en-GB" dirty="0" smtClean="0"/>
          </a:p>
          <a:p>
            <a:r>
              <a:rPr lang="en-GB" dirty="0" smtClean="0"/>
              <a:t>Cysylltiad gyda </a:t>
            </a:r>
            <a:r>
              <a:rPr lang="en-GB" dirty="0" err="1" smtClean="0"/>
              <a:t>damcaniaethwyr</a:t>
            </a:r>
            <a:r>
              <a:rPr lang="en-GB" dirty="0" smtClean="0"/>
              <a:t> dysgu eraill?</a:t>
            </a:r>
          </a:p>
          <a:p>
            <a:endParaRPr lang="en-GB" dirty="0"/>
          </a:p>
        </p:txBody>
      </p:sp>
      <p:sp>
        <p:nvSpPr>
          <p:cNvPr id="3" name="Title 2"/>
          <p:cNvSpPr>
            <a:spLocks noGrp="1"/>
          </p:cNvSpPr>
          <p:nvPr>
            <p:ph type="title"/>
          </p:nvPr>
        </p:nvSpPr>
        <p:spPr/>
        <p:txBody>
          <a:bodyPr/>
          <a:lstStyle/>
          <a:p>
            <a:r>
              <a:rPr lang="en-GB" dirty="0" smtClean="0"/>
              <a:t>Dysgu, </a:t>
            </a:r>
            <a:r>
              <a:rPr lang="en-GB" dirty="0" err="1" smtClean="0"/>
              <a:t>Chwarae</a:t>
            </a:r>
            <a:r>
              <a:rPr lang="en-GB" dirty="0" smtClean="0"/>
              <a:t> a </a:t>
            </a:r>
            <a:r>
              <a:rPr lang="en-GB" dirty="0" err="1" smtClean="0"/>
              <a:t>Gwyddoniaeth</a:t>
            </a:r>
            <a:endParaRPr lang="en-GB" dirty="0"/>
          </a:p>
        </p:txBody>
      </p:sp>
    </p:spTree>
    <p:extLst>
      <p:ext uri="{BB962C8B-B14F-4D97-AF65-F5344CB8AC3E}">
        <p14:creationId xmlns:p14="http://schemas.microsoft.com/office/powerpoint/2010/main" val="22561668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67833" y="2348880"/>
            <a:ext cx="7408333" cy="4680520"/>
          </a:xfrm>
        </p:spPr>
        <p:txBody>
          <a:bodyPr>
            <a:normAutofit fontScale="70000" lnSpcReduction="20000"/>
          </a:bodyPr>
          <a:lstStyle/>
          <a:p>
            <a:pPr marL="0" indent="0">
              <a:buNone/>
            </a:pPr>
            <a:r>
              <a:rPr lang="en-GB" dirty="0" smtClean="0"/>
              <a:t>Driver (1983) – ‘constructivist area’ of science research, identified the following principles: </a:t>
            </a:r>
          </a:p>
          <a:p>
            <a:r>
              <a:rPr lang="en-GB" dirty="0" smtClean="0"/>
              <a:t>Current thoughts of learner are important and are related to previous knowledge, attitudes and goals – play provides many opportunities for adults to observe actions that indicate the nature of children’s thinking</a:t>
            </a:r>
          </a:p>
          <a:p>
            <a:pPr marL="0" indent="0">
              <a:buNone/>
            </a:pPr>
            <a:endParaRPr lang="en-GB" dirty="0" smtClean="0"/>
          </a:p>
          <a:p>
            <a:r>
              <a:rPr lang="en-GB" dirty="0" smtClean="0"/>
              <a:t>Children construct their own meanings through social processes and interactions with their physical environments</a:t>
            </a:r>
          </a:p>
          <a:p>
            <a:pPr marL="0" indent="0">
              <a:buNone/>
            </a:pPr>
            <a:endParaRPr lang="en-GB" dirty="0" smtClean="0"/>
          </a:p>
          <a:p>
            <a:r>
              <a:rPr lang="en-GB" dirty="0" smtClean="0"/>
              <a:t>The construction of meaning is a continuous and active process – learners are continually involved in generating, checking and re-structuring ideas and hypothesis.</a:t>
            </a:r>
          </a:p>
          <a:p>
            <a:pPr marL="0" indent="0">
              <a:buNone/>
            </a:pPr>
            <a:endParaRPr lang="en-GB" dirty="0" smtClean="0"/>
          </a:p>
          <a:p>
            <a:r>
              <a:rPr lang="en-GB" dirty="0" smtClean="0"/>
              <a:t>There is a parallel between the way children and scientists develop concepts in science.  Both are concerned with developing and checking ideas – this is impossible without engaging in first hand and intriguing experiences.</a:t>
            </a:r>
          </a:p>
          <a:p>
            <a:endParaRPr lang="en-GB" dirty="0" smtClean="0"/>
          </a:p>
          <a:p>
            <a:r>
              <a:rPr lang="en-GB" dirty="0" smtClean="0"/>
              <a:t>Link to other learning theorist/s?</a:t>
            </a:r>
          </a:p>
          <a:p>
            <a:endParaRPr lang="en-GB" dirty="0" smtClean="0"/>
          </a:p>
        </p:txBody>
      </p:sp>
      <p:sp>
        <p:nvSpPr>
          <p:cNvPr id="3" name="Title 2"/>
          <p:cNvSpPr>
            <a:spLocks noGrp="1"/>
          </p:cNvSpPr>
          <p:nvPr>
            <p:ph type="title"/>
          </p:nvPr>
        </p:nvSpPr>
        <p:spPr/>
        <p:txBody>
          <a:bodyPr/>
          <a:lstStyle/>
          <a:p>
            <a:r>
              <a:rPr lang="en-GB" dirty="0" smtClean="0"/>
              <a:t>Learning, Play and Science</a:t>
            </a:r>
            <a:endParaRPr lang="en-GB" dirty="0"/>
          </a:p>
        </p:txBody>
      </p:sp>
    </p:spTree>
    <p:extLst>
      <p:ext uri="{BB962C8B-B14F-4D97-AF65-F5344CB8AC3E}">
        <p14:creationId xmlns:p14="http://schemas.microsoft.com/office/powerpoint/2010/main" val="149114004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992" y="2420888"/>
            <a:ext cx="4280912" cy="4536504"/>
          </a:xfrm>
        </p:spPr>
        <p:txBody>
          <a:bodyPr>
            <a:normAutofit fontScale="77500" lnSpcReduction="20000"/>
          </a:bodyPr>
          <a:lstStyle/>
          <a:p>
            <a:r>
              <a:rPr lang="en-GB" dirty="0" smtClean="0"/>
              <a:t>As children start to explore materials and physical or biological phenomena through play, physical changes occur in their brain</a:t>
            </a:r>
          </a:p>
          <a:p>
            <a:pPr marL="0" indent="0">
              <a:buNone/>
            </a:pPr>
            <a:endParaRPr lang="en-GB" dirty="0" smtClean="0"/>
          </a:p>
          <a:p>
            <a:r>
              <a:rPr lang="en-GB" dirty="0" smtClean="0"/>
              <a:t>More of these experiences they have, the more complex their neural networks will become; these connections can also decay through lack of stimulation</a:t>
            </a:r>
          </a:p>
          <a:p>
            <a:pPr marL="0" indent="0">
              <a:buNone/>
            </a:pPr>
            <a:endParaRPr lang="en-GB" dirty="0" smtClean="0"/>
          </a:p>
          <a:p>
            <a:r>
              <a:rPr lang="en-GB" dirty="0" smtClean="0"/>
              <a:t>Emotional encoding is crucial; children need to feel good about themselves in order to be able to learn  </a:t>
            </a:r>
          </a:p>
          <a:p>
            <a:pPr marL="0" indent="0">
              <a:buNone/>
            </a:pPr>
            <a:r>
              <a:rPr lang="en-GB" dirty="0"/>
              <a:t> </a:t>
            </a:r>
            <a:r>
              <a:rPr lang="en-GB" dirty="0" smtClean="0"/>
              <a:t>                                                                             (Moyles, 2010)            </a:t>
            </a:r>
          </a:p>
          <a:p>
            <a:pPr marL="0" indent="0">
              <a:buNone/>
            </a:pPr>
            <a:endParaRPr lang="en-GB" dirty="0"/>
          </a:p>
          <a:p>
            <a:pPr marL="0" indent="0">
              <a:buNone/>
            </a:pPr>
            <a:endParaRPr lang="en-GB" dirty="0"/>
          </a:p>
        </p:txBody>
      </p:sp>
      <p:sp>
        <p:nvSpPr>
          <p:cNvPr id="3" name="Title 2"/>
          <p:cNvSpPr>
            <a:spLocks noGrp="1"/>
          </p:cNvSpPr>
          <p:nvPr>
            <p:ph type="title"/>
          </p:nvPr>
        </p:nvSpPr>
        <p:spPr>
          <a:xfrm>
            <a:off x="-628707" y="260648"/>
            <a:ext cx="8229600" cy="1252728"/>
          </a:xfrm>
        </p:spPr>
        <p:txBody>
          <a:bodyPr>
            <a:normAutofit/>
          </a:bodyPr>
          <a:lstStyle/>
          <a:p>
            <a:r>
              <a:rPr lang="en-GB" sz="3000" dirty="0" err="1" smtClean="0"/>
              <a:t>Chwarae</a:t>
            </a:r>
            <a:r>
              <a:rPr lang="en-GB" sz="3000" dirty="0" smtClean="0"/>
              <a:t> a’r </a:t>
            </a:r>
            <a:r>
              <a:rPr lang="en-GB" sz="3000" dirty="0" err="1" smtClean="0"/>
              <a:t>Ymennydd</a:t>
            </a:r>
            <a:r>
              <a:rPr lang="en-GB" sz="3000" dirty="0" smtClean="0"/>
              <a:t> </a:t>
            </a:r>
            <a:r>
              <a:rPr lang="en-GB" sz="3000" dirty="0" err="1" smtClean="0"/>
              <a:t>Gwyddonol</a:t>
            </a:r>
            <a:r>
              <a:rPr lang="en-GB" sz="3000" dirty="0"/>
              <a:t/>
            </a:r>
            <a:br>
              <a:rPr lang="en-GB" sz="3000" dirty="0"/>
            </a:br>
            <a:r>
              <a:rPr lang="en-GB" sz="3000" dirty="0" smtClean="0"/>
              <a:t>Play and the Scientific Brain</a:t>
            </a:r>
            <a:endParaRPr lang="en-GB" sz="3000" dirty="0"/>
          </a:p>
        </p:txBody>
      </p:sp>
      <p:sp>
        <p:nvSpPr>
          <p:cNvPr id="4" name="Content Placeholder 1"/>
          <p:cNvSpPr txBox="1">
            <a:spLocks/>
          </p:cNvSpPr>
          <p:nvPr/>
        </p:nvSpPr>
        <p:spPr>
          <a:xfrm>
            <a:off x="107504" y="2060848"/>
            <a:ext cx="4186808" cy="4680520"/>
          </a:xfrm>
          <a:prstGeom prst="rect">
            <a:avLst/>
          </a:prstGeom>
        </p:spPr>
        <p:txBody>
          <a:bodyPr vert="horz" lIns="91440" tIns="45720" rIns="91440" bIns="45720" rtlCol="0">
            <a:normAutofit fontScale="7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t>Wrth </a:t>
            </a:r>
            <a:r>
              <a:rPr lang="en-GB" dirty="0" err="1"/>
              <a:t>i</a:t>
            </a:r>
            <a:r>
              <a:rPr lang="en-GB" dirty="0"/>
              <a:t> </a:t>
            </a:r>
            <a:r>
              <a:rPr lang="en-GB" dirty="0" err="1"/>
              <a:t>blant</a:t>
            </a:r>
            <a:r>
              <a:rPr lang="en-GB" dirty="0"/>
              <a:t> </a:t>
            </a:r>
            <a:r>
              <a:rPr lang="en-GB" dirty="0" err="1"/>
              <a:t>ddechrau</a:t>
            </a:r>
            <a:r>
              <a:rPr lang="en-GB" dirty="0"/>
              <a:t> </a:t>
            </a:r>
            <a:r>
              <a:rPr lang="en-GB" dirty="0" err="1"/>
              <a:t>archwilio</a:t>
            </a:r>
            <a:r>
              <a:rPr lang="en-GB" dirty="0"/>
              <a:t> </a:t>
            </a:r>
            <a:r>
              <a:rPr lang="en-GB" dirty="0" err="1"/>
              <a:t>deunyddiau</a:t>
            </a:r>
            <a:r>
              <a:rPr lang="en-GB" dirty="0"/>
              <a:t> a </a:t>
            </a:r>
            <a:r>
              <a:rPr lang="en-GB" dirty="0" err="1"/>
              <a:t>ffenomenau</a:t>
            </a:r>
            <a:r>
              <a:rPr lang="en-GB" dirty="0"/>
              <a:t> </a:t>
            </a:r>
            <a:r>
              <a:rPr lang="en-GB" dirty="0" err="1" smtClean="0"/>
              <a:t>ffisegol</a:t>
            </a:r>
            <a:r>
              <a:rPr lang="en-GB" dirty="0" smtClean="0"/>
              <a:t> </a:t>
            </a:r>
            <a:r>
              <a:rPr lang="en-GB" dirty="0"/>
              <a:t>neu </a:t>
            </a:r>
            <a:r>
              <a:rPr lang="en-GB" dirty="0" err="1"/>
              <a:t>fiolegol</a:t>
            </a:r>
            <a:r>
              <a:rPr lang="en-GB" dirty="0"/>
              <a:t> </a:t>
            </a:r>
            <a:r>
              <a:rPr lang="en-GB" dirty="0" err="1"/>
              <a:t>trwy</a:t>
            </a:r>
            <a:r>
              <a:rPr lang="en-GB" dirty="0"/>
              <a:t> </a:t>
            </a:r>
            <a:r>
              <a:rPr lang="en-GB" dirty="0" err="1"/>
              <a:t>chwarae</a:t>
            </a:r>
            <a:r>
              <a:rPr lang="en-GB" dirty="0"/>
              <a:t>, </a:t>
            </a:r>
            <a:r>
              <a:rPr lang="en-GB" dirty="0" err="1"/>
              <a:t>mae</a:t>
            </a:r>
            <a:r>
              <a:rPr lang="en-GB" dirty="0"/>
              <a:t> </a:t>
            </a:r>
            <a:r>
              <a:rPr lang="en-GB" dirty="0" err="1"/>
              <a:t>newidiadau</a:t>
            </a:r>
            <a:r>
              <a:rPr lang="en-GB" dirty="0"/>
              <a:t> </a:t>
            </a:r>
            <a:r>
              <a:rPr lang="en-GB" dirty="0" err="1"/>
              <a:t>corfforol</a:t>
            </a:r>
            <a:r>
              <a:rPr lang="en-GB" dirty="0"/>
              <a:t> yn </a:t>
            </a:r>
            <a:r>
              <a:rPr lang="en-GB" dirty="0" err="1"/>
              <a:t>digwydd</a:t>
            </a:r>
            <a:r>
              <a:rPr lang="en-GB" dirty="0"/>
              <a:t> yn </a:t>
            </a:r>
            <a:r>
              <a:rPr lang="en-GB" dirty="0" err="1"/>
              <a:t>eu</a:t>
            </a:r>
            <a:r>
              <a:rPr lang="en-GB" dirty="0"/>
              <a:t> </a:t>
            </a:r>
            <a:r>
              <a:rPr lang="en-GB" dirty="0" err="1"/>
              <a:t>hymennydd</a:t>
            </a:r>
            <a:endParaRPr lang="en-GB" dirty="0"/>
          </a:p>
          <a:p>
            <a:endParaRPr lang="en-GB" dirty="0"/>
          </a:p>
          <a:p>
            <a:r>
              <a:rPr lang="en-GB" dirty="0" smtClean="0"/>
              <a:t>Y </a:t>
            </a:r>
            <a:r>
              <a:rPr lang="en-GB" dirty="0" err="1" smtClean="0"/>
              <a:t>mwyaf</a:t>
            </a:r>
            <a:r>
              <a:rPr lang="en-GB" dirty="0" smtClean="0"/>
              <a:t> </a:t>
            </a:r>
            <a:r>
              <a:rPr lang="en-GB" dirty="0"/>
              <a:t>o'r </a:t>
            </a:r>
            <a:r>
              <a:rPr lang="en-GB" dirty="0" err="1"/>
              <a:t>profiadau</a:t>
            </a:r>
            <a:r>
              <a:rPr lang="en-GB" dirty="0"/>
              <a:t> hyn sydd </a:t>
            </a:r>
            <a:r>
              <a:rPr lang="en-GB" dirty="0" err="1"/>
              <a:t>ganddynt</a:t>
            </a:r>
            <a:r>
              <a:rPr lang="en-GB" dirty="0"/>
              <a:t>, y </a:t>
            </a:r>
            <a:r>
              <a:rPr lang="en-GB" dirty="0" err="1"/>
              <a:t>mwyaf</a:t>
            </a:r>
            <a:r>
              <a:rPr lang="en-GB" dirty="0"/>
              <a:t> </a:t>
            </a:r>
            <a:r>
              <a:rPr lang="en-GB" dirty="0" err="1"/>
              <a:t>cymhleth</a:t>
            </a:r>
            <a:r>
              <a:rPr lang="en-GB" dirty="0"/>
              <a:t> fydd </a:t>
            </a:r>
            <a:r>
              <a:rPr lang="en-GB" dirty="0" err="1"/>
              <a:t>eu</a:t>
            </a:r>
            <a:r>
              <a:rPr lang="en-GB" dirty="0"/>
              <a:t> </a:t>
            </a:r>
            <a:r>
              <a:rPr lang="en-GB" dirty="0" err="1"/>
              <a:t>rhwydweithiau</a:t>
            </a:r>
            <a:r>
              <a:rPr lang="en-GB" dirty="0"/>
              <a:t> </a:t>
            </a:r>
            <a:r>
              <a:rPr lang="en-GB" dirty="0" err="1"/>
              <a:t>niwral</a:t>
            </a:r>
            <a:r>
              <a:rPr lang="en-GB" dirty="0"/>
              <a:t>; gall y </a:t>
            </a:r>
            <a:r>
              <a:rPr lang="en-GB" dirty="0" err="1"/>
              <a:t>cysylltiadau</a:t>
            </a:r>
            <a:r>
              <a:rPr lang="en-GB" dirty="0"/>
              <a:t> hyn hefyd </a:t>
            </a:r>
            <a:r>
              <a:rPr lang="en-GB" dirty="0" err="1"/>
              <a:t>bydru</a:t>
            </a:r>
            <a:r>
              <a:rPr lang="en-GB" dirty="0"/>
              <a:t> </a:t>
            </a:r>
            <a:r>
              <a:rPr lang="en-GB" dirty="0" err="1"/>
              <a:t>oherwydd</a:t>
            </a:r>
            <a:r>
              <a:rPr lang="en-GB" dirty="0"/>
              <a:t> </a:t>
            </a:r>
            <a:r>
              <a:rPr lang="en-GB" dirty="0" err="1"/>
              <a:t>diffyg</a:t>
            </a:r>
            <a:r>
              <a:rPr lang="en-GB" dirty="0"/>
              <a:t> </a:t>
            </a:r>
            <a:r>
              <a:rPr lang="en-GB" dirty="0" err="1"/>
              <a:t>ysgogiad</a:t>
            </a:r>
            <a:endParaRPr lang="en-GB" dirty="0"/>
          </a:p>
          <a:p>
            <a:endParaRPr lang="en-GB" dirty="0"/>
          </a:p>
          <a:p>
            <a:r>
              <a:rPr lang="en-GB" dirty="0"/>
              <a:t>Mae </a:t>
            </a:r>
            <a:r>
              <a:rPr lang="en-GB" dirty="0" err="1"/>
              <a:t>amgodio</a:t>
            </a:r>
            <a:r>
              <a:rPr lang="en-GB" dirty="0"/>
              <a:t> </a:t>
            </a:r>
            <a:r>
              <a:rPr lang="en-GB" dirty="0" err="1"/>
              <a:t>emosiynol</a:t>
            </a:r>
            <a:r>
              <a:rPr lang="en-GB" dirty="0"/>
              <a:t> yn </a:t>
            </a:r>
            <a:r>
              <a:rPr lang="en-GB" dirty="0" err="1"/>
              <a:t>hollbwysig</a:t>
            </a:r>
            <a:r>
              <a:rPr lang="en-GB" dirty="0"/>
              <a:t>; </a:t>
            </a:r>
            <a:r>
              <a:rPr lang="en-GB" dirty="0" err="1" smtClean="0"/>
              <a:t>mae</a:t>
            </a:r>
            <a:r>
              <a:rPr lang="en-GB" dirty="0" smtClean="0"/>
              <a:t> angen </a:t>
            </a:r>
            <a:r>
              <a:rPr lang="en-GB" dirty="0" err="1"/>
              <a:t>i</a:t>
            </a:r>
            <a:r>
              <a:rPr lang="en-GB" dirty="0"/>
              <a:t> </a:t>
            </a:r>
            <a:r>
              <a:rPr lang="en-GB" dirty="0" err="1"/>
              <a:t>blant</a:t>
            </a:r>
            <a:r>
              <a:rPr lang="en-GB" dirty="0"/>
              <a:t> </a:t>
            </a:r>
            <a:r>
              <a:rPr lang="en-GB" dirty="0" err="1"/>
              <a:t>deimlo'n</a:t>
            </a:r>
            <a:r>
              <a:rPr lang="en-GB" dirty="0"/>
              <a:t> dda </a:t>
            </a:r>
            <a:r>
              <a:rPr lang="en-GB" dirty="0" err="1"/>
              <a:t>amdanyn</a:t>
            </a:r>
            <a:r>
              <a:rPr lang="en-GB" dirty="0"/>
              <a:t> nhw </a:t>
            </a:r>
            <a:r>
              <a:rPr lang="en-GB" dirty="0" err="1"/>
              <a:t>eu</a:t>
            </a:r>
            <a:r>
              <a:rPr lang="en-GB" dirty="0"/>
              <a:t> </a:t>
            </a:r>
            <a:r>
              <a:rPr lang="en-GB" dirty="0" err="1"/>
              <a:t>hunain</a:t>
            </a:r>
            <a:r>
              <a:rPr lang="en-GB" dirty="0"/>
              <a:t> </a:t>
            </a:r>
            <a:r>
              <a:rPr lang="en-GB" dirty="0" err="1"/>
              <a:t>er</a:t>
            </a:r>
            <a:r>
              <a:rPr lang="en-GB" dirty="0"/>
              <a:t> mwyn </a:t>
            </a:r>
            <a:r>
              <a:rPr lang="en-GB" dirty="0" smtClean="0"/>
              <a:t>gallu dysgu  </a:t>
            </a:r>
            <a:endParaRPr lang="en-GB" dirty="0"/>
          </a:p>
          <a:p>
            <a:r>
              <a:rPr lang="en-GB" dirty="0"/>
              <a:t>                                                                             (</a:t>
            </a:r>
            <a:r>
              <a:rPr lang="en-GB" dirty="0" err="1"/>
              <a:t>Moyles</a:t>
            </a:r>
            <a:r>
              <a:rPr lang="en-GB" dirty="0"/>
              <a:t>, 2010) </a:t>
            </a:r>
            <a:endParaRPr lang="en-GB" dirty="0" smtClean="0"/>
          </a:p>
          <a:p>
            <a:pPr marL="0" indent="0">
              <a:buFont typeface="Symbol" pitchFamily="18" charset="2"/>
              <a:buNone/>
            </a:pPr>
            <a:endParaRPr lang="en-GB" dirty="0"/>
          </a:p>
        </p:txBody>
      </p:sp>
      <p:pic>
        <p:nvPicPr>
          <p:cNvPr id="5" name="Picture 4" descr="Free photo Jigsaw Clipart Paper Puzzle Colorful - Max Pixel"/>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640448" y="475317"/>
            <a:ext cx="1751856" cy="1491815"/>
          </a:xfrm>
          <a:prstGeom prst="rect">
            <a:avLst/>
          </a:prstGeom>
        </p:spPr>
      </p:pic>
    </p:spTree>
    <p:extLst>
      <p:ext uri="{BB962C8B-B14F-4D97-AF65-F5344CB8AC3E}">
        <p14:creationId xmlns:p14="http://schemas.microsoft.com/office/powerpoint/2010/main" val="2378138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355976" y="2276872"/>
            <a:ext cx="4680520" cy="4464496"/>
          </a:xfrm>
        </p:spPr>
        <p:txBody>
          <a:bodyPr>
            <a:normAutofit fontScale="85000" lnSpcReduction="20000"/>
          </a:bodyPr>
          <a:lstStyle/>
          <a:p>
            <a:r>
              <a:rPr lang="en-GB" dirty="0" smtClean="0"/>
              <a:t>Boys and girls may acquire different scientific ideas through gendered play.</a:t>
            </a:r>
          </a:p>
          <a:p>
            <a:pPr marL="0" indent="0">
              <a:buNone/>
            </a:pPr>
            <a:endParaRPr lang="en-GB" dirty="0" smtClean="0"/>
          </a:p>
          <a:p>
            <a:r>
              <a:rPr lang="en-GB" dirty="0" smtClean="0"/>
              <a:t>Girls may learn more about biological and chemical concepts</a:t>
            </a:r>
          </a:p>
          <a:p>
            <a:pPr marL="0" indent="0">
              <a:buNone/>
            </a:pPr>
            <a:endParaRPr lang="en-GB" dirty="0" smtClean="0"/>
          </a:p>
          <a:p>
            <a:r>
              <a:rPr lang="en-GB" dirty="0" smtClean="0"/>
              <a:t>Boys may gain more of an understanding of forces and movements</a:t>
            </a:r>
          </a:p>
          <a:p>
            <a:pPr marL="0" indent="0">
              <a:buNone/>
            </a:pPr>
            <a:endParaRPr lang="en-GB" dirty="0"/>
          </a:p>
          <a:p>
            <a:r>
              <a:rPr lang="en-GB" dirty="0" smtClean="0"/>
              <a:t>To introduce gender equality in scientific play: enable each gender to access the type of play that has been dominated by the other gender.</a:t>
            </a:r>
            <a:endParaRPr lang="en-GB" dirty="0"/>
          </a:p>
          <a:p>
            <a:pPr marL="0" indent="0">
              <a:buNone/>
            </a:pPr>
            <a:r>
              <a:rPr lang="en-GB" dirty="0" smtClean="0"/>
              <a:t>                                                                                                      (Moyles, 2010) </a:t>
            </a:r>
            <a:endParaRPr lang="en-GB" dirty="0"/>
          </a:p>
        </p:txBody>
      </p:sp>
      <p:sp>
        <p:nvSpPr>
          <p:cNvPr id="3" name="Title 2"/>
          <p:cNvSpPr>
            <a:spLocks noGrp="1"/>
          </p:cNvSpPr>
          <p:nvPr>
            <p:ph type="title"/>
          </p:nvPr>
        </p:nvSpPr>
        <p:spPr>
          <a:xfrm>
            <a:off x="-468560" y="260648"/>
            <a:ext cx="8229600" cy="1252728"/>
          </a:xfrm>
        </p:spPr>
        <p:txBody>
          <a:bodyPr>
            <a:normAutofit/>
          </a:bodyPr>
          <a:lstStyle/>
          <a:p>
            <a:r>
              <a:rPr lang="en-GB" sz="2500" dirty="0" err="1" smtClean="0"/>
              <a:t>Gwahaniaethau</a:t>
            </a:r>
            <a:r>
              <a:rPr lang="en-GB" sz="2500" dirty="0" smtClean="0"/>
              <a:t> </a:t>
            </a:r>
            <a:r>
              <a:rPr lang="en-GB" sz="2500" dirty="0" err="1" smtClean="0"/>
              <a:t>rhywedd</a:t>
            </a:r>
            <a:r>
              <a:rPr lang="en-GB" sz="2500" dirty="0" smtClean="0"/>
              <a:t> </a:t>
            </a:r>
            <a:r>
              <a:rPr lang="en-GB" sz="2500" dirty="0" err="1" smtClean="0"/>
              <a:t>ar</a:t>
            </a:r>
            <a:r>
              <a:rPr lang="en-GB" sz="2500" dirty="0" smtClean="0"/>
              <a:t> </a:t>
            </a:r>
            <a:r>
              <a:rPr lang="en-GB" sz="2500" dirty="0" err="1" smtClean="0"/>
              <a:t>chwarae</a:t>
            </a:r>
            <a:r>
              <a:rPr lang="en-GB" sz="2500" dirty="0" smtClean="0"/>
              <a:t> </a:t>
            </a:r>
            <a:r>
              <a:rPr lang="en-GB" sz="2500" dirty="0" err="1" smtClean="0"/>
              <a:t>gwyddonol</a:t>
            </a:r>
            <a:r>
              <a:rPr lang="en-GB" sz="2500" dirty="0"/>
              <a:t/>
            </a:r>
            <a:br>
              <a:rPr lang="en-GB" sz="2500" dirty="0"/>
            </a:br>
            <a:r>
              <a:rPr lang="en-GB" sz="2500" dirty="0" smtClean="0"/>
              <a:t>Gender Differences in Scientific Play</a:t>
            </a:r>
            <a:endParaRPr lang="en-GB" sz="2500" dirty="0"/>
          </a:p>
        </p:txBody>
      </p:sp>
      <p:sp>
        <p:nvSpPr>
          <p:cNvPr id="4" name="Rectangle 3"/>
          <p:cNvSpPr/>
          <p:nvPr/>
        </p:nvSpPr>
        <p:spPr>
          <a:xfrm>
            <a:off x="251520" y="1916832"/>
            <a:ext cx="4032448" cy="5078313"/>
          </a:xfrm>
          <a:prstGeom prst="rect">
            <a:avLst/>
          </a:prstGeom>
        </p:spPr>
        <p:txBody>
          <a:bodyPr wrap="square">
            <a:spAutoFit/>
          </a:bodyPr>
          <a:lstStyle/>
          <a:p>
            <a:r>
              <a:rPr lang="en-GB" dirty="0"/>
              <a:t>Gall </a:t>
            </a:r>
            <a:r>
              <a:rPr lang="en-GB" dirty="0" err="1"/>
              <a:t>bechgyn</a:t>
            </a:r>
            <a:r>
              <a:rPr lang="en-GB" dirty="0"/>
              <a:t> a </a:t>
            </a:r>
            <a:r>
              <a:rPr lang="en-GB" dirty="0" err="1"/>
              <a:t>merched</a:t>
            </a:r>
            <a:r>
              <a:rPr lang="en-GB" dirty="0"/>
              <a:t> </a:t>
            </a:r>
            <a:r>
              <a:rPr lang="en-GB" dirty="0" err="1"/>
              <a:t>gaffael</a:t>
            </a:r>
            <a:r>
              <a:rPr lang="en-GB" dirty="0"/>
              <a:t> </a:t>
            </a:r>
            <a:r>
              <a:rPr lang="en-GB" dirty="0" err="1"/>
              <a:t>syniadau</a:t>
            </a:r>
            <a:r>
              <a:rPr lang="en-GB" dirty="0"/>
              <a:t> </a:t>
            </a:r>
            <a:r>
              <a:rPr lang="en-GB" dirty="0" err="1"/>
              <a:t>gwyddonol</a:t>
            </a:r>
            <a:r>
              <a:rPr lang="en-GB" dirty="0"/>
              <a:t> gwahanol drwy </a:t>
            </a:r>
            <a:r>
              <a:rPr lang="en-GB" dirty="0" err="1"/>
              <a:t>chwarae</a:t>
            </a:r>
            <a:r>
              <a:rPr lang="en-GB" dirty="0"/>
              <a:t> </a:t>
            </a:r>
            <a:r>
              <a:rPr lang="en-GB" dirty="0" err="1"/>
              <a:t>ar</a:t>
            </a:r>
            <a:r>
              <a:rPr lang="en-GB" dirty="0"/>
              <a:t> sail </a:t>
            </a:r>
            <a:r>
              <a:rPr lang="en-GB" dirty="0" err="1"/>
              <a:t>rhywedd</a:t>
            </a:r>
            <a:r>
              <a:rPr lang="en-GB" dirty="0"/>
              <a:t>.</a:t>
            </a:r>
          </a:p>
          <a:p>
            <a:endParaRPr lang="en-GB" dirty="0"/>
          </a:p>
          <a:p>
            <a:r>
              <a:rPr lang="en-GB" dirty="0"/>
              <a:t>Gall </a:t>
            </a:r>
            <a:r>
              <a:rPr lang="en-GB" dirty="0" err="1"/>
              <a:t>merched</a:t>
            </a:r>
            <a:r>
              <a:rPr lang="en-GB" dirty="0"/>
              <a:t> </a:t>
            </a:r>
            <a:r>
              <a:rPr lang="en-GB" dirty="0" err="1"/>
              <a:t>ddysgu</a:t>
            </a:r>
            <a:r>
              <a:rPr lang="en-GB" dirty="0"/>
              <a:t> mwy am gysyniadau </a:t>
            </a:r>
            <a:r>
              <a:rPr lang="en-GB" dirty="0" err="1"/>
              <a:t>biolegol</a:t>
            </a:r>
            <a:r>
              <a:rPr lang="en-GB" dirty="0"/>
              <a:t> a </a:t>
            </a:r>
            <a:r>
              <a:rPr lang="en-GB" dirty="0" err="1"/>
              <a:t>chemegol</a:t>
            </a:r>
            <a:endParaRPr lang="en-GB" dirty="0"/>
          </a:p>
          <a:p>
            <a:endParaRPr lang="en-GB" dirty="0"/>
          </a:p>
          <a:p>
            <a:r>
              <a:rPr lang="en-GB" dirty="0"/>
              <a:t>Gall </a:t>
            </a:r>
            <a:r>
              <a:rPr lang="en-GB" dirty="0" err="1"/>
              <a:t>bechgyn</a:t>
            </a:r>
            <a:r>
              <a:rPr lang="en-GB" dirty="0"/>
              <a:t> </a:t>
            </a:r>
            <a:r>
              <a:rPr lang="en-GB" dirty="0" err="1"/>
              <a:t>ennill</a:t>
            </a:r>
            <a:r>
              <a:rPr lang="en-GB" dirty="0"/>
              <a:t> mwy o </a:t>
            </a:r>
            <a:r>
              <a:rPr lang="en-GB" dirty="0" err="1"/>
              <a:t>ddealltwriaeth</a:t>
            </a:r>
            <a:r>
              <a:rPr lang="en-GB" dirty="0"/>
              <a:t> o </a:t>
            </a:r>
            <a:r>
              <a:rPr lang="en-GB" dirty="0" err="1"/>
              <a:t>rymoedd</a:t>
            </a:r>
            <a:r>
              <a:rPr lang="en-GB" dirty="0"/>
              <a:t> a </a:t>
            </a:r>
            <a:r>
              <a:rPr lang="en-GB" dirty="0" err="1"/>
              <a:t>symudiadau</a:t>
            </a:r>
            <a:endParaRPr lang="en-GB" dirty="0"/>
          </a:p>
          <a:p>
            <a:endParaRPr lang="en-GB" dirty="0"/>
          </a:p>
          <a:p>
            <a:r>
              <a:rPr lang="en-GB" dirty="0" err="1"/>
              <a:t>Cyflwyno</a:t>
            </a:r>
            <a:r>
              <a:rPr lang="en-GB" dirty="0"/>
              <a:t> </a:t>
            </a:r>
            <a:r>
              <a:rPr lang="en-GB" dirty="0" err="1"/>
              <a:t>cydraddoldeb</a:t>
            </a:r>
            <a:r>
              <a:rPr lang="en-GB" dirty="0"/>
              <a:t> </a:t>
            </a:r>
            <a:r>
              <a:rPr lang="en-GB" dirty="0" err="1"/>
              <a:t>rhywiol</a:t>
            </a:r>
            <a:r>
              <a:rPr lang="en-GB" dirty="0"/>
              <a:t> mewn </a:t>
            </a:r>
            <a:r>
              <a:rPr lang="en-GB" dirty="0" err="1"/>
              <a:t>chwarae</a:t>
            </a:r>
            <a:r>
              <a:rPr lang="en-GB" dirty="0"/>
              <a:t> </a:t>
            </a:r>
            <a:r>
              <a:rPr lang="en-GB" dirty="0" err="1"/>
              <a:t>gwyddonol</a:t>
            </a:r>
            <a:r>
              <a:rPr lang="en-GB" dirty="0"/>
              <a:t>: </a:t>
            </a:r>
            <a:r>
              <a:rPr lang="en-GB" dirty="0" err="1"/>
              <a:t>galluogi</a:t>
            </a:r>
            <a:r>
              <a:rPr lang="en-GB" dirty="0"/>
              <a:t> </a:t>
            </a:r>
            <a:r>
              <a:rPr lang="en-GB" dirty="0" err="1"/>
              <a:t>pob</a:t>
            </a:r>
            <a:r>
              <a:rPr lang="en-GB" dirty="0"/>
              <a:t> </a:t>
            </a:r>
            <a:r>
              <a:rPr lang="en-GB" dirty="0" err="1"/>
              <a:t>rhyw</a:t>
            </a:r>
            <a:r>
              <a:rPr lang="en-GB" dirty="0"/>
              <a:t> </a:t>
            </a:r>
            <a:r>
              <a:rPr lang="en-GB" dirty="0" err="1"/>
              <a:t>i</a:t>
            </a:r>
            <a:r>
              <a:rPr lang="en-GB" dirty="0"/>
              <a:t> </a:t>
            </a:r>
            <a:r>
              <a:rPr lang="en-GB" dirty="0" err="1"/>
              <a:t>gael</a:t>
            </a:r>
            <a:r>
              <a:rPr lang="en-GB" dirty="0"/>
              <a:t> </a:t>
            </a:r>
            <a:r>
              <a:rPr lang="en-GB" dirty="0" err="1"/>
              <a:t>mynediad</a:t>
            </a:r>
            <a:r>
              <a:rPr lang="en-GB" dirty="0"/>
              <a:t> i'r math o </a:t>
            </a:r>
            <a:r>
              <a:rPr lang="en-GB" dirty="0" err="1"/>
              <a:t>chwarae</a:t>
            </a:r>
            <a:r>
              <a:rPr lang="en-GB" dirty="0"/>
              <a:t> sydd </a:t>
            </a:r>
            <a:r>
              <a:rPr lang="en-GB" dirty="0" err="1"/>
              <a:t>wedi'i</a:t>
            </a:r>
            <a:r>
              <a:rPr lang="en-GB" dirty="0"/>
              <a:t> </a:t>
            </a:r>
            <a:r>
              <a:rPr lang="en-GB" dirty="0" err="1"/>
              <a:t>dominyddu</a:t>
            </a:r>
            <a:r>
              <a:rPr lang="en-GB" dirty="0"/>
              <a:t> gan y </a:t>
            </a:r>
            <a:r>
              <a:rPr lang="en-GB" dirty="0" err="1"/>
              <a:t>rhyw</a:t>
            </a:r>
            <a:r>
              <a:rPr lang="en-GB" dirty="0"/>
              <a:t> arall.</a:t>
            </a:r>
          </a:p>
          <a:p>
            <a:r>
              <a:rPr lang="en-GB" dirty="0"/>
              <a:t>                                                                                                      (</a:t>
            </a:r>
            <a:r>
              <a:rPr lang="en-GB" dirty="0" err="1"/>
              <a:t>Moyles</a:t>
            </a:r>
            <a:r>
              <a:rPr lang="en-GB" dirty="0"/>
              <a:t>, 2010) </a:t>
            </a:r>
          </a:p>
          <a:p>
            <a:r>
              <a:rPr lang="en-GB" dirty="0"/>
              <a:t>  </a:t>
            </a:r>
          </a:p>
        </p:txBody>
      </p:sp>
      <p:pic>
        <p:nvPicPr>
          <p:cNvPr id="5" name="Picture 4" descr="Boy and girl play toys - Download Free Vectors, Clipart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65495" y="545024"/>
            <a:ext cx="1728629" cy="1371808"/>
          </a:xfrm>
          <a:prstGeom prst="rect">
            <a:avLst/>
          </a:prstGeom>
        </p:spPr>
      </p:pic>
    </p:spTree>
    <p:extLst>
      <p:ext uri="{BB962C8B-B14F-4D97-AF65-F5344CB8AC3E}">
        <p14:creationId xmlns:p14="http://schemas.microsoft.com/office/powerpoint/2010/main" val="11278149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0657" y="2852936"/>
            <a:ext cx="3888432" cy="3450696"/>
          </a:xfrm>
        </p:spPr>
        <p:txBody>
          <a:bodyPr>
            <a:normAutofit/>
          </a:bodyPr>
          <a:lstStyle/>
          <a:p>
            <a:r>
              <a:rPr lang="en-GB" dirty="0">
                <a:hlinkClick r:id="rId3"/>
              </a:rPr>
              <a:t>http://</a:t>
            </a:r>
            <a:r>
              <a:rPr lang="en-GB" dirty="0" smtClean="0">
                <a:hlinkClick r:id="rId3"/>
              </a:rPr>
              <a:t>www.youtube.com/watch?v=vhLfs58vfzM</a:t>
            </a:r>
            <a:endParaRPr lang="en-GB" dirty="0" smtClean="0"/>
          </a:p>
          <a:p>
            <a:r>
              <a:rPr lang="en-GB" dirty="0"/>
              <a:t>W</a:t>
            </a:r>
            <a:r>
              <a:rPr lang="en-GB" dirty="0" smtClean="0"/>
              <a:t>hat method is used to play?</a:t>
            </a:r>
          </a:p>
          <a:p>
            <a:r>
              <a:rPr lang="en-GB" dirty="0" smtClean="0"/>
              <a:t>Is it effective?</a:t>
            </a:r>
          </a:p>
          <a:p>
            <a:r>
              <a:rPr lang="en-GB" dirty="0" smtClean="0"/>
              <a:t>Could it be improved?</a:t>
            </a:r>
          </a:p>
          <a:p>
            <a:r>
              <a:rPr lang="en-GB" dirty="0" smtClean="0"/>
              <a:t>What can we learn from it?</a:t>
            </a:r>
            <a:endParaRPr lang="en-GB" dirty="0"/>
          </a:p>
        </p:txBody>
      </p:sp>
      <p:sp>
        <p:nvSpPr>
          <p:cNvPr id="3" name="Title 2"/>
          <p:cNvSpPr>
            <a:spLocks noGrp="1"/>
          </p:cNvSpPr>
          <p:nvPr>
            <p:ph type="title"/>
          </p:nvPr>
        </p:nvSpPr>
        <p:spPr/>
        <p:txBody>
          <a:bodyPr>
            <a:normAutofit fontScale="90000"/>
          </a:bodyPr>
          <a:lstStyle/>
          <a:p>
            <a:r>
              <a:rPr lang="en-GB" dirty="0" smtClean="0"/>
              <a:t>Safbwyntiau </a:t>
            </a:r>
            <a:r>
              <a:rPr lang="en-GB" dirty="0" err="1" smtClean="0"/>
              <a:t>Rhyngwladol</a:t>
            </a:r>
            <a:r>
              <a:rPr lang="en-GB" dirty="0" smtClean="0"/>
              <a:t>/</a:t>
            </a:r>
            <a:br>
              <a:rPr lang="en-GB" dirty="0" smtClean="0"/>
            </a:br>
            <a:r>
              <a:rPr lang="en-GB" dirty="0" smtClean="0"/>
              <a:t>International Perspectives</a:t>
            </a:r>
            <a:endParaRPr lang="en-GB" dirty="0"/>
          </a:p>
        </p:txBody>
      </p:sp>
      <p:sp>
        <p:nvSpPr>
          <p:cNvPr id="4" name="Content Placeholder 1"/>
          <p:cNvSpPr txBox="1">
            <a:spLocks/>
          </p:cNvSpPr>
          <p:nvPr/>
        </p:nvSpPr>
        <p:spPr>
          <a:xfrm>
            <a:off x="251520" y="2880301"/>
            <a:ext cx="4032448"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smtClean="0">
                <a:hlinkClick r:id="rId3"/>
              </a:rPr>
              <a:t>http://www.youtube.com/watch?v=vhLfs58vfzM</a:t>
            </a:r>
            <a:endParaRPr lang="en-GB" dirty="0" smtClean="0"/>
          </a:p>
          <a:p>
            <a:r>
              <a:rPr lang="en-GB" dirty="0" smtClean="0"/>
              <a:t>Pa </a:t>
            </a:r>
            <a:r>
              <a:rPr lang="en-GB" dirty="0" err="1" smtClean="0"/>
              <a:t>ddull</a:t>
            </a:r>
            <a:r>
              <a:rPr lang="en-GB" dirty="0" smtClean="0"/>
              <a:t> a </a:t>
            </a:r>
            <a:r>
              <a:rPr lang="en-GB" dirty="0" err="1" smtClean="0"/>
              <a:t>ddefnyddir</a:t>
            </a:r>
            <a:r>
              <a:rPr lang="en-GB" dirty="0" smtClean="0"/>
              <a:t> </a:t>
            </a:r>
            <a:r>
              <a:rPr lang="en-GB" dirty="0" err="1" smtClean="0"/>
              <a:t>i</a:t>
            </a:r>
            <a:r>
              <a:rPr lang="en-GB" dirty="0" smtClean="0"/>
              <a:t> </a:t>
            </a:r>
            <a:r>
              <a:rPr lang="en-GB" dirty="0" err="1" smtClean="0"/>
              <a:t>chwarae</a:t>
            </a:r>
            <a:r>
              <a:rPr lang="en-GB" dirty="0" smtClean="0"/>
              <a:t>?</a:t>
            </a:r>
          </a:p>
          <a:p>
            <a:r>
              <a:rPr lang="en-GB" dirty="0" smtClean="0"/>
              <a:t>A </a:t>
            </a:r>
            <a:r>
              <a:rPr lang="en-GB" dirty="0" err="1" smtClean="0"/>
              <a:t>yw’n</a:t>
            </a:r>
            <a:r>
              <a:rPr lang="en-GB" dirty="0" smtClean="0"/>
              <a:t> </a:t>
            </a:r>
            <a:r>
              <a:rPr lang="en-GB" dirty="0" err="1" smtClean="0"/>
              <a:t>effeithiol</a:t>
            </a:r>
            <a:r>
              <a:rPr lang="en-GB" dirty="0" smtClean="0"/>
              <a:t>?</a:t>
            </a:r>
          </a:p>
          <a:p>
            <a:r>
              <a:rPr lang="en-GB" dirty="0" smtClean="0"/>
              <a:t>Oes modd i’w </a:t>
            </a:r>
            <a:r>
              <a:rPr lang="en-GB" dirty="0" err="1" smtClean="0"/>
              <a:t>wella</a:t>
            </a:r>
            <a:r>
              <a:rPr lang="en-GB" dirty="0" smtClean="0"/>
              <a:t>?</a:t>
            </a:r>
          </a:p>
          <a:p>
            <a:r>
              <a:rPr lang="en-GB" dirty="0" smtClean="0"/>
              <a:t>Beth </a:t>
            </a:r>
            <a:r>
              <a:rPr lang="en-GB" dirty="0" err="1" smtClean="0"/>
              <a:t>allwn</a:t>
            </a:r>
            <a:r>
              <a:rPr lang="en-GB" dirty="0" smtClean="0"/>
              <a:t> </a:t>
            </a:r>
            <a:r>
              <a:rPr lang="en-GB" dirty="0" err="1" smtClean="0"/>
              <a:t>ddysgu</a:t>
            </a:r>
            <a:r>
              <a:rPr lang="en-GB" dirty="0" smtClean="0"/>
              <a:t>?</a:t>
            </a:r>
            <a:endParaRPr lang="en-GB" dirty="0"/>
          </a:p>
        </p:txBody>
      </p:sp>
    </p:spTree>
    <p:extLst>
      <p:ext uri="{BB962C8B-B14F-4D97-AF65-F5344CB8AC3E}">
        <p14:creationId xmlns:p14="http://schemas.microsoft.com/office/powerpoint/2010/main" val="160772565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492896"/>
            <a:ext cx="3492376" cy="3450696"/>
          </a:xfrm>
        </p:spPr>
        <p:txBody>
          <a:bodyPr>
            <a:normAutofit/>
          </a:bodyPr>
          <a:lstStyle/>
          <a:p>
            <a:r>
              <a:rPr lang="en-GB" b="1" dirty="0" err="1" smtClean="0"/>
              <a:t>Darllenwch</a:t>
            </a:r>
            <a:r>
              <a:rPr lang="en-GB" b="1" dirty="0" smtClean="0"/>
              <a:t> y </a:t>
            </a:r>
            <a:r>
              <a:rPr lang="en-GB" b="1" dirty="0" err="1" smtClean="0"/>
              <a:t>ddau</a:t>
            </a:r>
            <a:r>
              <a:rPr lang="en-GB" b="1" dirty="0" smtClean="0"/>
              <a:t> </a:t>
            </a:r>
            <a:r>
              <a:rPr lang="en-GB" b="1" dirty="0" err="1" smtClean="0"/>
              <a:t>erthygl</a:t>
            </a:r>
            <a:r>
              <a:rPr lang="en-GB" b="1" dirty="0" smtClean="0"/>
              <a:t> ac </a:t>
            </a:r>
            <a:r>
              <a:rPr lang="en-GB" b="1" dirty="0" err="1" smtClean="0"/>
              <a:t>ystyriwch</a:t>
            </a:r>
            <a:r>
              <a:rPr lang="en-GB" b="1" dirty="0" smtClean="0"/>
              <a:t>:</a:t>
            </a:r>
          </a:p>
          <a:p>
            <a:r>
              <a:rPr lang="en-GB" dirty="0" smtClean="0"/>
              <a:t>Sut y </a:t>
            </a:r>
            <a:r>
              <a:rPr lang="en-GB" dirty="0" err="1" smtClean="0"/>
              <a:t>cefnogir</a:t>
            </a:r>
            <a:r>
              <a:rPr lang="en-GB" dirty="0" smtClean="0"/>
              <a:t> </a:t>
            </a:r>
            <a:r>
              <a:rPr lang="en-GB" dirty="0" err="1" smtClean="0"/>
              <a:t>chwarae</a:t>
            </a:r>
            <a:r>
              <a:rPr lang="en-GB" dirty="0" smtClean="0"/>
              <a:t> </a:t>
            </a:r>
            <a:r>
              <a:rPr lang="en-GB" dirty="0" err="1" smtClean="0"/>
              <a:t>gwyddonol</a:t>
            </a:r>
            <a:r>
              <a:rPr lang="en-GB" dirty="0" smtClean="0"/>
              <a:t>?</a:t>
            </a:r>
          </a:p>
          <a:p>
            <a:r>
              <a:rPr lang="en-GB" dirty="0" smtClean="0"/>
              <a:t>Sut all plant </a:t>
            </a:r>
            <a:r>
              <a:rPr lang="en-GB" dirty="0" err="1"/>
              <a:t>d</a:t>
            </a:r>
            <a:r>
              <a:rPr lang="en-GB" dirty="0" err="1" smtClean="0"/>
              <a:t>dysgu</a:t>
            </a:r>
            <a:r>
              <a:rPr lang="en-GB" dirty="0" smtClean="0"/>
              <a:t> o </a:t>
            </a:r>
            <a:r>
              <a:rPr lang="en-GB" dirty="0" err="1" smtClean="0"/>
              <a:t>chwarae</a:t>
            </a:r>
            <a:r>
              <a:rPr lang="en-GB" dirty="0" smtClean="0"/>
              <a:t> </a:t>
            </a:r>
            <a:r>
              <a:rPr lang="en-GB" dirty="0" err="1" smtClean="0"/>
              <a:t>gwyddonol</a:t>
            </a:r>
            <a:r>
              <a:rPr lang="en-GB" dirty="0" smtClean="0"/>
              <a:t>?</a:t>
            </a:r>
          </a:p>
          <a:p>
            <a:r>
              <a:rPr lang="en-GB" dirty="0" smtClean="0"/>
              <a:t>Pam bod </a:t>
            </a:r>
            <a:r>
              <a:rPr lang="en-GB" dirty="0" err="1" smtClean="0"/>
              <a:t>chwarae</a:t>
            </a:r>
            <a:r>
              <a:rPr lang="en-GB" dirty="0" smtClean="0"/>
              <a:t> </a:t>
            </a:r>
            <a:r>
              <a:rPr lang="en-GB" dirty="0" err="1" smtClean="0"/>
              <a:t>gwyddonol</a:t>
            </a:r>
            <a:r>
              <a:rPr lang="en-GB" dirty="0" smtClean="0"/>
              <a:t> yn bwysig?</a:t>
            </a:r>
            <a:endParaRPr lang="en-GB" dirty="0"/>
          </a:p>
        </p:txBody>
      </p:sp>
      <p:sp>
        <p:nvSpPr>
          <p:cNvPr id="3" name="Title 2"/>
          <p:cNvSpPr>
            <a:spLocks noGrp="1"/>
          </p:cNvSpPr>
          <p:nvPr>
            <p:ph type="title"/>
          </p:nvPr>
        </p:nvSpPr>
        <p:spPr/>
        <p:txBody>
          <a:bodyPr/>
          <a:lstStyle/>
          <a:p>
            <a:r>
              <a:rPr lang="en-GB" b="1" dirty="0" err="1" smtClean="0"/>
              <a:t>Darlleniadau</a:t>
            </a:r>
            <a:r>
              <a:rPr lang="en-GB" b="1" dirty="0" smtClean="0"/>
              <a:t> / Readings</a:t>
            </a:r>
            <a:endParaRPr lang="en-GB" b="1" dirty="0"/>
          </a:p>
        </p:txBody>
      </p:sp>
      <p:sp>
        <p:nvSpPr>
          <p:cNvPr id="4" name="Content Placeholder 1"/>
          <p:cNvSpPr txBox="1">
            <a:spLocks/>
          </p:cNvSpPr>
          <p:nvPr/>
        </p:nvSpPr>
        <p:spPr>
          <a:xfrm>
            <a:off x="4716016" y="2708920"/>
            <a:ext cx="3492376"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b="1" dirty="0" smtClean="0"/>
              <a:t>Read both articles and consider:</a:t>
            </a:r>
          </a:p>
          <a:p>
            <a:r>
              <a:rPr lang="en-GB" dirty="0" smtClean="0"/>
              <a:t>How can scientific play be supported?</a:t>
            </a:r>
          </a:p>
          <a:p>
            <a:r>
              <a:rPr lang="en-GB" dirty="0" smtClean="0"/>
              <a:t>How can children learn through scientific play?</a:t>
            </a:r>
          </a:p>
          <a:p>
            <a:r>
              <a:rPr lang="en-GB" dirty="0" smtClean="0"/>
              <a:t>Why is scientific play important?</a:t>
            </a:r>
            <a:endParaRPr lang="en-GB" dirty="0"/>
          </a:p>
        </p:txBody>
      </p:sp>
    </p:spTree>
    <p:extLst>
      <p:ext uri="{BB962C8B-B14F-4D97-AF65-F5344CB8AC3E}">
        <p14:creationId xmlns:p14="http://schemas.microsoft.com/office/powerpoint/2010/main" val="15040618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marL="0" indent="0">
              <a:buNone/>
            </a:pPr>
            <a:r>
              <a:rPr lang="en-GB" dirty="0"/>
              <a:t>Driver, R. (1983). </a:t>
            </a:r>
            <a:r>
              <a:rPr lang="en-GB" i="1" dirty="0"/>
              <a:t>The Pupil as Scientist?</a:t>
            </a:r>
            <a:r>
              <a:rPr lang="en-GB" dirty="0"/>
              <a:t> Milton Keynes, Open University Press</a:t>
            </a:r>
            <a:r>
              <a:rPr lang="en-GB" dirty="0" smtClean="0"/>
              <a:t>.</a:t>
            </a:r>
          </a:p>
          <a:p>
            <a:pPr marL="0" indent="0">
              <a:buNone/>
            </a:pPr>
            <a:endParaRPr lang="en-GB" dirty="0"/>
          </a:p>
          <a:p>
            <a:pPr marL="0" indent="0">
              <a:buNone/>
            </a:pPr>
            <a:r>
              <a:rPr lang="en-GB" dirty="0"/>
              <a:t>Hutt, C. (1979</a:t>
            </a:r>
            <a:r>
              <a:rPr lang="en-GB" dirty="0" smtClean="0"/>
              <a:t>). </a:t>
            </a:r>
            <a:r>
              <a:rPr lang="en-GB" dirty="0"/>
              <a:t>Play in the under 5s: form, development and function, in: J.G. Howells (Ed) </a:t>
            </a:r>
            <a:r>
              <a:rPr lang="en-GB" i="1" dirty="0"/>
              <a:t>Modern perspectives in the psychiatry of infancy </a:t>
            </a:r>
            <a:r>
              <a:rPr lang="en-GB" dirty="0" smtClean="0"/>
              <a:t>, New York: Brunner/Marcel.</a:t>
            </a:r>
            <a:endParaRPr lang="en-GB" dirty="0"/>
          </a:p>
          <a:p>
            <a:pPr marL="0" indent="0">
              <a:buNone/>
            </a:pPr>
            <a:endParaRPr lang="en-GB" dirty="0"/>
          </a:p>
          <a:p>
            <a:pPr marL="0" indent="0">
              <a:buNone/>
            </a:pPr>
            <a:r>
              <a:rPr lang="en-GB" dirty="0"/>
              <a:t>Moyles, J. (2010) </a:t>
            </a:r>
            <a:r>
              <a:rPr lang="en-GB" i="1" dirty="0"/>
              <a:t>The excellence of play, </a:t>
            </a:r>
            <a:r>
              <a:rPr lang="en-GB" dirty="0"/>
              <a:t>Maidenhead; McGraw Hill </a:t>
            </a:r>
            <a:r>
              <a:rPr lang="en-GB" dirty="0" smtClean="0"/>
              <a:t>Education</a:t>
            </a:r>
          </a:p>
          <a:p>
            <a:pPr marL="0" indent="0">
              <a:buNone/>
            </a:pPr>
            <a:endParaRPr lang="en-GB" dirty="0"/>
          </a:p>
          <a:p>
            <a:pPr marL="0" indent="0">
              <a:buNone/>
            </a:pPr>
            <a:r>
              <a:rPr lang="en-GB" dirty="0" smtClean="0">
                <a:solidFill>
                  <a:schemeClr val="accent3"/>
                </a:solidFill>
                <a:hlinkClick r:id="rId3"/>
              </a:rPr>
              <a:t>http</a:t>
            </a:r>
            <a:r>
              <a:rPr lang="en-GB" dirty="0">
                <a:solidFill>
                  <a:schemeClr val="accent3"/>
                </a:solidFill>
                <a:hlinkClick r:id="rId3"/>
              </a:rPr>
              <a:t>://</a:t>
            </a:r>
            <a:r>
              <a:rPr lang="en-GB" dirty="0" smtClean="0">
                <a:solidFill>
                  <a:schemeClr val="accent3"/>
                </a:solidFill>
                <a:hlinkClick r:id="rId3"/>
              </a:rPr>
              <a:t>wales.gov.uk/dcells/publications/policy_strategy_and_planning/early-wales/whatisfoundation/foundationphase/2274085/frameworkforchildrene.pdf?lang=en</a:t>
            </a:r>
            <a:endParaRPr lang="en-GB" dirty="0" smtClean="0">
              <a:solidFill>
                <a:schemeClr val="accent3"/>
              </a:solidFill>
            </a:endParaRPr>
          </a:p>
          <a:p>
            <a:pPr marL="0" indent="0">
              <a:buNone/>
            </a:pPr>
            <a:endParaRPr lang="en-GB" u="sng" dirty="0" smtClean="0">
              <a:solidFill>
                <a:schemeClr val="accent3"/>
              </a:solidFill>
            </a:endParaRPr>
          </a:p>
          <a:p>
            <a:pPr marL="0" indent="0">
              <a:buNone/>
            </a:pPr>
            <a:r>
              <a:rPr lang="en-GB" u="sng" dirty="0">
                <a:solidFill>
                  <a:schemeClr val="accent3"/>
                </a:solidFill>
                <a:hlinkClick r:id="rId4"/>
              </a:rPr>
              <a:t>http://</a:t>
            </a:r>
            <a:r>
              <a:rPr lang="en-GB" u="sng" dirty="0" smtClean="0">
                <a:solidFill>
                  <a:schemeClr val="accent3"/>
                </a:solidFill>
                <a:hlinkClick r:id="rId4"/>
              </a:rPr>
              <a:t>wales.gov.uk/dcells/publications/policy_strategy_and_planning/early</a:t>
            </a:r>
            <a:r>
              <a:rPr lang="en-GB" u="sng" dirty="0">
                <a:solidFill>
                  <a:schemeClr val="accent3"/>
                </a:solidFill>
              </a:rPr>
              <a:t>-</a:t>
            </a:r>
            <a:r>
              <a:rPr lang="en-GB" u="sng" dirty="0" smtClean="0">
                <a:solidFill>
                  <a:schemeClr val="accent3"/>
                </a:solidFill>
              </a:rPr>
              <a:t>wales/whatisfoundation/page4/sevenareas/knowledgeunderstanding/knowledgeunderstandinge.pdf?lang=en</a:t>
            </a:r>
            <a:endParaRPr lang="en-GB" u="sng" dirty="0">
              <a:solidFill>
                <a:schemeClr val="accent3"/>
              </a:solidFill>
            </a:endParaRPr>
          </a:p>
          <a:p>
            <a:pPr marL="0" indent="0">
              <a:buNone/>
            </a:pPr>
            <a:endParaRPr lang="en-GB" dirty="0"/>
          </a:p>
        </p:txBody>
      </p:sp>
      <p:sp>
        <p:nvSpPr>
          <p:cNvPr id="3" name="Title 2"/>
          <p:cNvSpPr>
            <a:spLocks noGrp="1"/>
          </p:cNvSpPr>
          <p:nvPr>
            <p:ph type="title"/>
          </p:nvPr>
        </p:nvSpPr>
        <p:spPr/>
        <p:txBody>
          <a:bodyPr/>
          <a:lstStyle/>
          <a:p>
            <a:r>
              <a:rPr lang="en-GB" dirty="0" smtClean="0"/>
              <a:t>Rhestr Gyfeirnodi / Reference List</a:t>
            </a:r>
            <a:endParaRPr lang="en-GB" dirty="0"/>
          </a:p>
        </p:txBody>
      </p:sp>
    </p:spTree>
    <p:extLst>
      <p:ext uri="{BB962C8B-B14F-4D97-AF65-F5344CB8AC3E}">
        <p14:creationId xmlns:p14="http://schemas.microsoft.com/office/powerpoint/2010/main" val="26253661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841</TotalTime>
  <Words>3325</Words>
  <Application>Microsoft Office PowerPoint</Application>
  <PresentationFormat>On-screen Show (4:3)</PresentationFormat>
  <Paragraphs>411</Paragraphs>
  <Slides>20</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Calibri</vt:lpstr>
      <vt:lpstr>Candara</vt:lpstr>
      <vt:lpstr>Symbol</vt:lpstr>
      <vt:lpstr>Trebuchet MS</vt:lpstr>
      <vt:lpstr>Waveform</vt:lpstr>
      <vt:lpstr>Y Meddwl Ymholgar: Dulliau Creadigol The Enquiring Mind: Creative Approaches</vt:lpstr>
      <vt:lpstr>Nod ac Amcanion y Sesiwn Session Aim and Objectives</vt:lpstr>
      <vt:lpstr>Ystyriwch / Consider</vt:lpstr>
      <vt:lpstr>Chwarae, Gwyddoniaeth a’r Cyfnod Sylfaen Play, Science and the Foundation Phase</vt:lpstr>
      <vt:lpstr>Gwybodaeth a Dealltwriaeth o’r Byd</vt:lpstr>
      <vt:lpstr> Knowledge and Understanding of the World</vt:lpstr>
      <vt:lpstr>Gwybodaeth a Dealltwrieth o’r Byd</vt:lpstr>
      <vt:lpstr>Knowledge and Understanding of the World</vt:lpstr>
      <vt:lpstr>Cynnydd mewn Dysgu Progress in Learning</vt:lpstr>
      <vt:lpstr>Cynnydd mewn Dysgu  Progress in Learning</vt:lpstr>
      <vt:lpstr>Cynnydd mewn Dysgu  Progress in Learning</vt:lpstr>
      <vt:lpstr>Tasg grŵp / Group task</vt:lpstr>
      <vt:lpstr>Tacsonomeg Chwarae Taxonomy of Play</vt:lpstr>
      <vt:lpstr>Dysgu, Chwarae a Gwyddoniaeth</vt:lpstr>
      <vt:lpstr>Learning, Play and Science</vt:lpstr>
      <vt:lpstr>Chwarae a’r Ymennydd Gwyddonol Play and the Scientific Brain</vt:lpstr>
      <vt:lpstr>Gwahaniaethau rhywedd ar chwarae gwyddonol Gender Differences in Scientific Play</vt:lpstr>
      <vt:lpstr>Safbwyntiau Rhyngwladol/ International Perspectives</vt:lpstr>
      <vt:lpstr>Darlleniadau / Readings</vt:lpstr>
      <vt:lpstr>Rhestr Gyfeirnodi / Reference List</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 Creative Approaches</dc:title>
  <dc:creator>Phillips, Laura</dc:creator>
  <cp:lastModifiedBy>Helen A Griffiths</cp:lastModifiedBy>
  <cp:revision>56</cp:revision>
  <cp:lastPrinted>2017-11-20T09:12:28Z</cp:lastPrinted>
  <dcterms:created xsi:type="dcterms:W3CDTF">2014-10-29T11:24:37Z</dcterms:created>
  <dcterms:modified xsi:type="dcterms:W3CDTF">2021-02-01T14:49:12Z</dcterms:modified>
</cp:coreProperties>
</file>