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28"/>
  </p:notesMasterIdLst>
  <p:handoutMasterIdLst>
    <p:handoutMasterId r:id="rId29"/>
  </p:handoutMasterIdLst>
  <p:sldIdLst>
    <p:sldId id="256" r:id="rId2"/>
    <p:sldId id="275" r:id="rId3"/>
    <p:sldId id="276" r:id="rId4"/>
    <p:sldId id="277" r:id="rId5"/>
    <p:sldId id="269" r:id="rId6"/>
    <p:sldId id="278" r:id="rId7"/>
    <p:sldId id="279" r:id="rId8"/>
    <p:sldId id="280" r:id="rId9"/>
    <p:sldId id="281" r:id="rId10"/>
    <p:sldId id="322" r:id="rId11"/>
    <p:sldId id="286" r:id="rId12"/>
    <p:sldId id="321" r:id="rId13"/>
    <p:sldId id="282" r:id="rId14"/>
    <p:sldId id="283" r:id="rId15"/>
    <p:sldId id="284" r:id="rId16"/>
    <p:sldId id="299" r:id="rId17"/>
    <p:sldId id="285" r:id="rId18"/>
    <p:sldId id="258" r:id="rId19"/>
    <p:sldId id="259" r:id="rId20"/>
    <p:sldId id="272" r:id="rId21"/>
    <p:sldId id="287" r:id="rId22"/>
    <p:sldId id="260" r:id="rId23"/>
    <p:sldId id="273" r:id="rId24"/>
    <p:sldId id="261" r:id="rId25"/>
    <p:sldId id="301" r:id="rId26"/>
    <p:sldId id="318" r:id="rId27"/>
  </p:sldIdLst>
  <p:sldSz cx="9144000" cy="6858000" type="screen4x3"/>
  <p:notesSz cx="6669088" cy="9753600"/>
  <p:defaultTextStyle>
    <a:defPPr>
      <a:defRPr lang="en-US"/>
    </a:defPPr>
    <a:lvl1pPr algn="l" rtl="0" eaLnBrk="0" fontAlgn="base" hangingPunct="0">
      <a:spcBef>
        <a:spcPct val="0"/>
      </a:spcBef>
      <a:spcAft>
        <a:spcPct val="0"/>
      </a:spcAft>
      <a:defRPr sz="4000" b="1"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4000" b="1"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4000" b="1"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4000" b="1"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4000" b="1" kern="1200">
        <a:solidFill>
          <a:schemeClr val="tx1"/>
        </a:solidFill>
        <a:latin typeface="Times New Roman" pitchFamily="18" charset="0"/>
        <a:ea typeface="+mn-ea"/>
        <a:cs typeface="+mn-cs"/>
      </a:defRPr>
    </a:lvl5pPr>
    <a:lvl6pPr marL="2286000" algn="l" defTabSz="914400" rtl="0" eaLnBrk="1" latinLnBrk="0" hangingPunct="1">
      <a:defRPr sz="4000" b="1" kern="1200">
        <a:solidFill>
          <a:schemeClr val="tx1"/>
        </a:solidFill>
        <a:latin typeface="Times New Roman" pitchFamily="18" charset="0"/>
        <a:ea typeface="+mn-ea"/>
        <a:cs typeface="+mn-cs"/>
      </a:defRPr>
    </a:lvl6pPr>
    <a:lvl7pPr marL="2743200" algn="l" defTabSz="914400" rtl="0" eaLnBrk="1" latinLnBrk="0" hangingPunct="1">
      <a:defRPr sz="4000" b="1" kern="1200">
        <a:solidFill>
          <a:schemeClr val="tx1"/>
        </a:solidFill>
        <a:latin typeface="Times New Roman" pitchFamily="18" charset="0"/>
        <a:ea typeface="+mn-ea"/>
        <a:cs typeface="+mn-cs"/>
      </a:defRPr>
    </a:lvl7pPr>
    <a:lvl8pPr marL="3200400" algn="l" defTabSz="914400" rtl="0" eaLnBrk="1" latinLnBrk="0" hangingPunct="1">
      <a:defRPr sz="4000" b="1" kern="1200">
        <a:solidFill>
          <a:schemeClr val="tx1"/>
        </a:solidFill>
        <a:latin typeface="Times New Roman" pitchFamily="18" charset="0"/>
        <a:ea typeface="+mn-ea"/>
        <a:cs typeface="+mn-cs"/>
      </a:defRPr>
    </a:lvl8pPr>
    <a:lvl9pPr marL="3657600" algn="l" defTabSz="914400" rtl="0" eaLnBrk="1" latinLnBrk="0" hangingPunct="1">
      <a:defRPr sz="4000" b="1"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75" autoAdjust="0"/>
    <p:restoredTop sz="94660"/>
  </p:normalViewPr>
  <p:slideViewPr>
    <p:cSldViewPr>
      <p:cViewPr varScale="1">
        <p:scale>
          <a:sx n="49" d="100"/>
          <a:sy n="49" d="100"/>
        </p:scale>
        <p:origin x="1296" y="38"/>
      </p:cViewPr>
      <p:guideLst>
        <p:guide orient="horz" pos="2160"/>
        <p:guide pos="2880"/>
      </p:guideLst>
    </p:cSldViewPr>
  </p:slideViewPr>
  <p:notesTextViewPr>
    <p:cViewPr>
      <p:scale>
        <a:sx n="100" d="100"/>
        <a:sy n="100" d="100"/>
      </p:scale>
      <p:origin x="0" y="0"/>
    </p:cViewPr>
  </p:notesTextViewPr>
  <p:notesViewPr>
    <p:cSldViewPr>
      <p:cViewPr varScale="1">
        <p:scale>
          <a:sx n="88" d="100"/>
          <a:sy n="88" d="100"/>
        </p:scale>
        <p:origin x="-3822" y="-12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b="0"/>
            </a:lvl1pPr>
          </a:lstStyle>
          <a:p>
            <a:endParaRPr lang="en-GB"/>
          </a:p>
        </p:txBody>
      </p:sp>
      <p:sp>
        <p:nvSpPr>
          <p:cNvPr id="23555" name="Rectangle 3"/>
          <p:cNvSpPr>
            <a:spLocks noGrp="1" noChangeArrowheads="1"/>
          </p:cNvSpPr>
          <p:nvPr>
            <p:ph type="dt" sz="quarter" idx="1"/>
          </p:nvPr>
        </p:nvSpPr>
        <p:spPr bwMode="auto">
          <a:xfrm>
            <a:off x="3777607"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0"/>
            </a:lvl1pPr>
          </a:lstStyle>
          <a:p>
            <a:endParaRPr lang="en-GB"/>
          </a:p>
        </p:txBody>
      </p:sp>
      <p:sp>
        <p:nvSpPr>
          <p:cNvPr id="23556" name="Rectangle 4"/>
          <p:cNvSpPr>
            <a:spLocks noGrp="1" noChangeArrowheads="1"/>
          </p:cNvSpPr>
          <p:nvPr>
            <p:ph type="ftr" sz="quarter" idx="2"/>
          </p:nvPr>
        </p:nvSpPr>
        <p:spPr bwMode="auto">
          <a:xfrm>
            <a:off x="0" y="9264227"/>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b="0"/>
            </a:lvl1pPr>
          </a:lstStyle>
          <a:p>
            <a:endParaRPr lang="en-GB"/>
          </a:p>
        </p:txBody>
      </p:sp>
      <p:sp>
        <p:nvSpPr>
          <p:cNvPr id="23557" name="Rectangle 5"/>
          <p:cNvSpPr>
            <a:spLocks noGrp="1" noChangeArrowheads="1"/>
          </p:cNvSpPr>
          <p:nvPr>
            <p:ph type="sldNum" sz="quarter" idx="3"/>
          </p:nvPr>
        </p:nvSpPr>
        <p:spPr bwMode="auto">
          <a:xfrm>
            <a:off x="3777607" y="9264227"/>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vl1pPr>
          </a:lstStyle>
          <a:p>
            <a:fld id="{355E894E-6CE6-4547-A13F-43ED805CBE7B}" type="slidenum">
              <a:rPr lang="en-GB"/>
              <a:pPr/>
              <a:t>‹#›</a:t>
            </a:fld>
            <a:endParaRPr lang="en-GB"/>
          </a:p>
        </p:txBody>
      </p:sp>
    </p:spTree>
    <p:extLst>
      <p:ext uri="{BB962C8B-B14F-4D97-AF65-F5344CB8AC3E}">
        <p14:creationId xmlns:p14="http://schemas.microsoft.com/office/powerpoint/2010/main" val="42028840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226" name="Rectangle 2"/>
          <p:cNvSpPr>
            <a:spLocks noGrp="1" noChangeArrowheads="1"/>
          </p:cNvSpPr>
          <p:nvPr>
            <p:ph type="hdr" sz="quarter"/>
          </p:nvPr>
        </p:nvSpPr>
        <p:spPr bwMode="auto">
          <a:xfrm>
            <a:off x="0"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b="0"/>
            </a:lvl1pPr>
          </a:lstStyle>
          <a:p>
            <a:endParaRPr lang="en-GB"/>
          </a:p>
        </p:txBody>
      </p:sp>
      <p:sp>
        <p:nvSpPr>
          <p:cNvPr id="52227" name="Rectangle 3"/>
          <p:cNvSpPr>
            <a:spLocks noGrp="1" noChangeArrowheads="1"/>
          </p:cNvSpPr>
          <p:nvPr>
            <p:ph type="dt" idx="1"/>
          </p:nvPr>
        </p:nvSpPr>
        <p:spPr bwMode="auto">
          <a:xfrm>
            <a:off x="3777607"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0"/>
            </a:lvl1pPr>
          </a:lstStyle>
          <a:p>
            <a:endParaRPr lang="en-GB"/>
          </a:p>
        </p:txBody>
      </p:sp>
      <p:sp>
        <p:nvSpPr>
          <p:cNvPr id="52228"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ffectLst/>
        </p:spPr>
      </p:sp>
      <p:sp>
        <p:nvSpPr>
          <p:cNvPr id="52229" name="Rectangle 5"/>
          <p:cNvSpPr>
            <a:spLocks noGrp="1" noChangeArrowheads="1"/>
          </p:cNvSpPr>
          <p:nvPr>
            <p:ph type="body" sz="quarter" idx="3"/>
          </p:nvPr>
        </p:nvSpPr>
        <p:spPr bwMode="auto">
          <a:xfrm>
            <a:off x="666909" y="4632960"/>
            <a:ext cx="5335270" cy="438912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2230" name="Rectangle 6"/>
          <p:cNvSpPr>
            <a:spLocks noGrp="1" noChangeArrowheads="1"/>
          </p:cNvSpPr>
          <p:nvPr>
            <p:ph type="ftr" sz="quarter" idx="4"/>
          </p:nvPr>
        </p:nvSpPr>
        <p:spPr bwMode="auto">
          <a:xfrm>
            <a:off x="0" y="9264227"/>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b="0"/>
            </a:lvl1pPr>
          </a:lstStyle>
          <a:p>
            <a:endParaRPr lang="en-GB"/>
          </a:p>
        </p:txBody>
      </p:sp>
      <p:sp>
        <p:nvSpPr>
          <p:cNvPr id="52231" name="Rectangle 7"/>
          <p:cNvSpPr>
            <a:spLocks noGrp="1" noChangeArrowheads="1"/>
          </p:cNvSpPr>
          <p:nvPr>
            <p:ph type="sldNum" sz="quarter" idx="5"/>
          </p:nvPr>
        </p:nvSpPr>
        <p:spPr bwMode="auto">
          <a:xfrm>
            <a:off x="3777607" y="9264227"/>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vl1pPr>
          </a:lstStyle>
          <a:p>
            <a:fld id="{A8E13DCD-9849-4D7B-82BE-85ECC82CC842}" type="slidenum">
              <a:rPr lang="en-GB"/>
              <a:pPr/>
              <a:t>‹#›</a:t>
            </a:fld>
            <a:endParaRPr lang="en-GB"/>
          </a:p>
        </p:txBody>
      </p:sp>
    </p:spTree>
    <p:extLst>
      <p:ext uri="{BB962C8B-B14F-4D97-AF65-F5344CB8AC3E}">
        <p14:creationId xmlns:p14="http://schemas.microsoft.com/office/powerpoint/2010/main" val="423373895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E13DCD-9849-4D7B-82BE-85ECC82CC842}" type="slidenum">
              <a:rPr lang="en-GB" smtClean="0"/>
              <a:pPr/>
              <a:t>1</a:t>
            </a:fld>
            <a:endParaRPr lang="en-GB"/>
          </a:p>
        </p:txBody>
      </p:sp>
    </p:spTree>
    <p:extLst>
      <p:ext uri="{BB962C8B-B14F-4D97-AF65-F5344CB8AC3E}">
        <p14:creationId xmlns:p14="http://schemas.microsoft.com/office/powerpoint/2010/main" val="387780743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098" name="Group 2"/>
          <p:cNvGrpSpPr>
            <a:grpSpLocks/>
          </p:cNvGrpSpPr>
          <p:nvPr/>
        </p:nvGrpSpPr>
        <p:grpSpPr bwMode="auto">
          <a:xfrm>
            <a:off x="0" y="0"/>
            <a:ext cx="8872538" cy="6858000"/>
            <a:chOff x="0" y="0"/>
            <a:chExt cx="5589" cy="4320"/>
          </a:xfrm>
        </p:grpSpPr>
        <p:sp>
          <p:nvSpPr>
            <p:cNvPr id="4099" name="Rectangle 3" descr="Stationery"/>
            <p:cNvSpPr>
              <a:spLocks noChangeArrowheads="1"/>
            </p:cNvSpPr>
            <p:nvPr/>
          </p:nvSpPr>
          <p:spPr bwMode="white">
            <a:xfrm>
              <a:off x="336" y="150"/>
              <a:ext cx="5253" cy="4026"/>
            </a:xfrm>
            <a:prstGeom prst="rect">
              <a:avLst/>
            </a:prstGeom>
            <a:blipFill dpi="0" rotWithShape="0">
              <a:blip r:embed="rId2" cstate="print"/>
              <a:srcRect/>
              <a:tile tx="0" ty="0" sx="100000" sy="100000" flip="none" algn="tl"/>
            </a:blipFill>
            <a:ln w="9525">
              <a:noFill/>
              <a:miter lim="800000"/>
              <a:headEnd/>
              <a:tailEnd/>
            </a:ln>
          </p:spPr>
          <p:txBody>
            <a:bodyPr wrap="none" anchor="ctr"/>
            <a:lstStyle/>
            <a:p>
              <a:endParaRPr lang="en-GB"/>
            </a:p>
          </p:txBody>
        </p:sp>
        <p:pic>
          <p:nvPicPr>
            <p:cNvPr id="4100" name="Picture 4" descr="minispir"/>
            <p:cNvPicPr>
              <a:picLocks noChangeAspect="1" noChangeArrowheads="1"/>
            </p:cNvPicPr>
            <p:nvPr/>
          </p:nvPicPr>
          <p:blipFill>
            <a:blip r:embed="rId3" cstate="print"/>
            <a:srcRect/>
            <a:stretch>
              <a:fillRect/>
            </a:stretch>
          </p:blipFill>
          <p:spPr bwMode="ltGray">
            <a:xfrm>
              <a:off x="0" y="0"/>
              <a:ext cx="670" cy="4320"/>
            </a:xfrm>
            <a:prstGeom prst="rect">
              <a:avLst/>
            </a:prstGeom>
            <a:noFill/>
          </p:spPr>
        </p:pic>
      </p:grpSp>
      <p:sp>
        <p:nvSpPr>
          <p:cNvPr id="4101" name="Rectangle 5"/>
          <p:cNvSpPr>
            <a:spLocks noGrp="1" noChangeArrowheads="1"/>
          </p:cNvSpPr>
          <p:nvPr>
            <p:ph type="ctrTitle"/>
          </p:nvPr>
        </p:nvSpPr>
        <p:spPr>
          <a:xfrm>
            <a:off x="962025" y="1925638"/>
            <a:ext cx="7772400" cy="1143000"/>
          </a:xfrm>
        </p:spPr>
        <p:txBody>
          <a:bodyPr/>
          <a:lstStyle>
            <a:lvl1pPr algn="ctr">
              <a:defRPr/>
            </a:lvl1pPr>
          </a:lstStyle>
          <a:p>
            <a:r>
              <a:rPr lang="en-US"/>
              <a:t>Click to edit Master title style</a:t>
            </a:r>
          </a:p>
        </p:txBody>
      </p:sp>
      <p:sp>
        <p:nvSpPr>
          <p:cNvPr id="4102"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a:solidFill>
                  <a:schemeClr val="bg2"/>
                </a:solidFill>
              </a:defRPr>
            </a:lvl1pPr>
          </a:lstStyle>
          <a:p>
            <a:r>
              <a:rPr lang="en-US"/>
              <a:t>Click to edit Master subtitle style</a:t>
            </a:r>
          </a:p>
        </p:txBody>
      </p:sp>
      <p:sp>
        <p:nvSpPr>
          <p:cNvPr id="4103" name="Rectangle 7"/>
          <p:cNvSpPr>
            <a:spLocks noGrp="1" noChangeArrowheads="1"/>
          </p:cNvSpPr>
          <p:nvPr>
            <p:ph type="dt" sz="half" idx="2"/>
          </p:nvPr>
        </p:nvSpPr>
        <p:spPr>
          <a:xfrm>
            <a:off x="962025" y="6100763"/>
            <a:ext cx="1905000" cy="457200"/>
          </a:xfrm>
        </p:spPr>
        <p:txBody>
          <a:bodyPr/>
          <a:lstStyle>
            <a:lvl1pPr>
              <a:defRPr>
                <a:solidFill>
                  <a:srgbClr val="A08366"/>
                </a:solidFill>
              </a:defRPr>
            </a:lvl1pPr>
          </a:lstStyle>
          <a:p>
            <a:endParaRPr lang="en-US"/>
          </a:p>
        </p:txBody>
      </p:sp>
      <p:sp>
        <p:nvSpPr>
          <p:cNvPr id="4104" name="Rectangle 8"/>
          <p:cNvSpPr>
            <a:spLocks noGrp="1" noChangeArrowheads="1"/>
          </p:cNvSpPr>
          <p:nvPr>
            <p:ph type="ftr" sz="quarter" idx="3"/>
          </p:nvPr>
        </p:nvSpPr>
        <p:spPr>
          <a:xfrm>
            <a:off x="3400425" y="6100763"/>
            <a:ext cx="2895600" cy="457200"/>
          </a:xfrm>
        </p:spPr>
        <p:txBody>
          <a:bodyPr/>
          <a:lstStyle>
            <a:lvl1pPr>
              <a:defRPr>
                <a:solidFill>
                  <a:srgbClr val="A08366"/>
                </a:solidFill>
              </a:defRPr>
            </a:lvl1pPr>
          </a:lstStyle>
          <a:p>
            <a:endParaRPr lang="en-US"/>
          </a:p>
        </p:txBody>
      </p:sp>
      <p:sp>
        <p:nvSpPr>
          <p:cNvPr id="4105" name="Rectangle 9"/>
          <p:cNvSpPr>
            <a:spLocks noGrp="1" noChangeArrowheads="1"/>
          </p:cNvSpPr>
          <p:nvPr>
            <p:ph type="sldNum" sz="quarter" idx="4"/>
          </p:nvPr>
        </p:nvSpPr>
        <p:spPr>
          <a:xfrm>
            <a:off x="6829425" y="6100763"/>
            <a:ext cx="1905000" cy="457200"/>
          </a:xfrm>
        </p:spPr>
        <p:txBody>
          <a:bodyPr/>
          <a:lstStyle>
            <a:lvl1pPr>
              <a:defRPr>
                <a:solidFill>
                  <a:srgbClr val="A08366"/>
                </a:solidFill>
              </a:defRPr>
            </a:lvl1pPr>
          </a:lstStyle>
          <a:p>
            <a:fld id="{B6F1572A-9D19-4F75-BD9E-C2C67A325347}"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C80EB5D2-44E8-47A5-9A23-F6E8C268D4A9}"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6ABEC090-FE0F-42C3-ACC6-DF6E34FF9398}"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8BEE88B4-6CF2-4E04-9DF5-D454E85B59AF}"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2A3916F2-A4DF-4339-A49C-D2D3C3576419}"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34139DB2-35E9-446A-B9E6-ED258854996D}"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59861B1F-1A43-4049-9134-156410579A4F}"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8C8E2404-0471-4303-BE3F-4F8A4EDB8378}"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3F6CB3A6-CF72-4C1B-8B7A-D4F5D2126A32}"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DEE0B522-4A31-4B36-AD3D-334E8E971CBE}"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887E26C9-A38E-40CD-98E6-2AA691CA8C10}"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990600" y="457200"/>
            <a:ext cx="77724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p:cNvSpPr>
            <a:spLocks noGrp="1"/>
          </p:cNvSpPr>
          <p:nvPr>
            <p:ph type="dt" sz="half" idx="10"/>
          </p:nvPr>
        </p:nvSpPr>
        <p:spPr>
          <a:xfrm>
            <a:off x="990600" y="6096000"/>
            <a:ext cx="1905000" cy="457200"/>
          </a:xfrm>
        </p:spPr>
        <p:txBody>
          <a:bodyPr/>
          <a:lstStyle>
            <a:lvl1pPr>
              <a:defRPr/>
            </a:lvl1pPr>
          </a:lstStyle>
          <a:p>
            <a:endParaRPr lang="en-US"/>
          </a:p>
        </p:txBody>
      </p:sp>
      <p:sp>
        <p:nvSpPr>
          <p:cNvPr id="4" name="Footer Placeholder 3"/>
          <p:cNvSpPr>
            <a:spLocks noGrp="1"/>
          </p:cNvSpPr>
          <p:nvPr>
            <p:ph type="ftr" sz="quarter" idx="11"/>
          </p:nvPr>
        </p:nvSpPr>
        <p:spPr>
          <a:xfrm>
            <a:off x="3429000" y="6096000"/>
            <a:ext cx="2895600" cy="457200"/>
          </a:xfrm>
        </p:spPr>
        <p:txBody>
          <a:bodyPr/>
          <a:lstStyle>
            <a:lvl1pPr>
              <a:defRPr/>
            </a:lvl1pPr>
          </a:lstStyle>
          <a:p>
            <a:endParaRPr lang="en-US"/>
          </a:p>
        </p:txBody>
      </p:sp>
      <p:sp>
        <p:nvSpPr>
          <p:cNvPr id="5" name="Slide Number Placeholder 4"/>
          <p:cNvSpPr>
            <a:spLocks noGrp="1"/>
          </p:cNvSpPr>
          <p:nvPr>
            <p:ph type="sldNum" sz="quarter" idx="12"/>
          </p:nvPr>
        </p:nvSpPr>
        <p:spPr>
          <a:xfrm>
            <a:off x="6858000" y="6096000"/>
            <a:ext cx="1905000" cy="457200"/>
          </a:xfrm>
        </p:spPr>
        <p:txBody>
          <a:bodyPr/>
          <a:lstStyle>
            <a:lvl1pPr>
              <a:defRPr/>
            </a:lvl1pPr>
          </a:lstStyle>
          <a:p>
            <a:fld id="{D0C611CA-32F9-461E-906F-836379FE3F88}"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90600" y="4572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90600" y="18288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90600" y="6096000"/>
            <a:ext cx="1905000" cy="457200"/>
          </a:xfrm>
        </p:spPr>
        <p:txBody>
          <a:bodyPr/>
          <a:lstStyle>
            <a:lvl1pPr>
              <a:defRPr/>
            </a:lvl1pPr>
          </a:lstStyle>
          <a:p>
            <a:endParaRPr lang="en-US"/>
          </a:p>
        </p:txBody>
      </p:sp>
      <p:sp>
        <p:nvSpPr>
          <p:cNvPr id="6" name="Footer Placeholder 5"/>
          <p:cNvSpPr>
            <a:spLocks noGrp="1"/>
          </p:cNvSpPr>
          <p:nvPr>
            <p:ph type="ftr" sz="quarter" idx="11"/>
          </p:nvPr>
        </p:nvSpPr>
        <p:spPr>
          <a:xfrm>
            <a:off x="3429000" y="6096000"/>
            <a:ext cx="2895600" cy="457200"/>
          </a:xfrm>
        </p:spPr>
        <p:txBody>
          <a:bodyPr/>
          <a:lstStyle>
            <a:lvl1pPr>
              <a:defRPr/>
            </a:lvl1pPr>
          </a:lstStyle>
          <a:p>
            <a:endParaRPr lang="en-US"/>
          </a:p>
        </p:txBody>
      </p:sp>
      <p:sp>
        <p:nvSpPr>
          <p:cNvPr id="7" name="Slide Number Placeholder 6"/>
          <p:cNvSpPr>
            <a:spLocks noGrp="1"/>
          </p:cNvSpPr>
          <p:nvPr>
            <p:ph type="sldNum" sz="quarter" idx="12"/>
          </p:nvPr>
        </p:nvSpPr>
        <p:spPr>
          <a:xfrm>
            <a:off x="6858000" y="6096000"/>
            <a:ext cx="1905000" cy="457200"/>
          </a:xfrm>
        </p:spPr>
        <p:txBody>
          <a:bodyPr/>
          <a:lstStyle>
            <a:lvl1pPr>
              <a:defRPr/>
            </a:lvl1pPr>
          </a:lstStyle>
          <a:p>
            <a:fld id="{9E068F50-51F6-4857-9190-AE55E100E559}" type="slidenum">
              <a:rPr lang="en-US"/>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150938" y="214313"/>
            <a:ext cx="7793037" cy="1462087"/>
          </a:xfrm>
        </p:spPr>
        <p:txBody>
          <a:bodyPr/>
          <a:lstStyle/>
          <a:p>
            <a:r>
              <a:rPr lang="en-US"/>
              <a:t>Click to edit Master title style</a:t>
            </a:r>
            <a:endParaRPr lang="en-GB"/>
          </a:p>
        </p:txBody>
      </p:sp>
      <p:sp>
        <p:nvSpPr>
          <p:cNvPr id="3" name="Text Placeholder 2"/>
          <p:cNvSpPr>
            <a:spLocks noGrp="1"/>
          </p:cNvSpPr>
          <p:nvPr>
            <p:ph type="body" sz="half" idx="1"/>
          </p:nvPr>
        </p:nvSpPr>
        <p:spPr>
          <a:xfrm>
            <a:off x="1182688" y="2017713"/>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5145088" y="2017713"/>
            <a:ext cx="3810000" cy="4114800"/>
          </a:xfrm>
        </p:spPr>
        <p:txBody>
          <a:bodyPr/>
          <a:lstStyle/>
          <a:p>
            <a:pPr lvl="0"/>
            <a:endParaRPr lang="en-GB" noProof="0"/>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ACB67813-D06E-49DA-9D73-9E451B5907BE}" type="slidenum">
              <a:rPr lang="en-US" altLang="en-US"/>
              <a:pPr/>
              <a:t>‹#›</a:t>
            </a:fld>
            <a:endParaRPr lang="en-US" altLang="en-US"/>
          </a:p>
        </p:txBody>
      </p:sp>
    </p:spTree>
    <p:extLst>
      <p:ext uri="{BB962C8B-B14F-4D97-AF65-F5344CB8AC3E}">
        <p14:creationId xmlns:p14="http://schemas.microsoft.com/office/powerpoint/2010/main" val="819219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solidFill>
          <a:srgbClr val="8C735A"/>
        </a:solidFill>
        <a:effectLst>
          <a:outerShdw dist="107763" dir="2700000" algn="ctr" rotWithShape="0">
            <a:srgbClr val="000000"/>
          </a:outerShdw>
        </a:effectLst>
      </p:bgPr>
    </p:bg>
    <p:spTree>
      <p:nvGrpSpPr>
        <p:cNvPr id="1" name=""/>
        <p:cNvGrpSpPr/>
        <p:nvPr/>
      </p:nvGrpSpPr>
      <p:grpSpPr>
        <a:xfrm>
          <a:off x="0" y="0"/>
          <a:ext cx="0" cy="0"/>
          <a:chOff x="0" y="0"/>
          <a:chExt cx="0" cy="0"/>
        </a:xfrm>
      </p:grpSpPr>
      <p:grpSp>
        <p:nvGrpSpPr>
          <p:cNvPr id="3074" name="Group 2"/>
          <p:cNvGrpSpPr>
            <a:grpSpLocks/>
          </p:cNvGrpSpPr>
          <p:nvPr/>
        </p:nvGrpSpPr>
        <p:grpSpPr bwMode="auto">
          <a:xfrm>
            <a:off x="0" y="0"/>
            <a:ext cx="8872538" cy="6858000"/>
            <a:chOff x="0" y="0"/>
            <a:chExt cx="5589" cy="4320"/>
          </a:xfrm>
        </p:grpSpPr>
        <p:sp>
          <p:nvSpPr>
            <p:cNvPr id="3075" name="Rectangle 3"/>
            <p:cNvSpPr>
              <a:spLocks noChangeArrowheads="1"/>
            </p:cNvSpPr>
            <p:nvPr/>
          </p:nvSpPr>
          <p:spPr bwMode="ltGray">
            <a:xfrm>
              <a:off x="336" y="150"/>
              <a:ext cx="5253" cy="4026"/>
            </a:xfrm>
            <a:prstGeom prst="rect">
              <a:avLst/>
            </a:prstGeom>
            <a:solidFill>
              <a:schemeClr val="bg1"/>
            </a:solidFill>
            <a:ln w="9525">
              <a:noFill/>
              <a:miter lim="800000"/>
              <a:headEnd/>
              <a:tailEnd/>
            </a:ln>
          </p:spPr>
          <p:txBody>
            <a:bodyPr wrap="none" anchor="ctr"/>
            <a:lstStyle/>
            <a:p>
              <a:endParaRPr lang="en-GB"/>
            </a:p>
          </p:txBody>
        </p:sp>
        <p:pic>
          <p:nvPicPr>
            <p:cNvPr id="3076" name="Picture 4" descr="minispir"/>
            <p:cNvPicPr>
              <a:picLocks noChangeAspect="1" noChangeArrowheads="1"/>
            </p:cNvPicPr>
            <p:nvPr/>
          </p:nvPicPr>
          <p:blipFill>
            <a:blip r:embed="rId16" cstate="print"/>
            <a:srcRect/>
            <a:stretch>
              <a:fillRect/>
            </a:stretch>
          </p:blipFill>
          <p:spPr bwMode="ltGray">
            <a:xfrm>
              <a:off x="0" y="0"/>
              <a:ext cx="670" cy="4320"/>
            </a:xfrm>
            <a:prstGeom prst="rect">
              <a:avLst/>
            </a:prstGeom>
            <a:noFill/>
          </p:spPr>
        </p:pic>
        <p:sp>
          <p:nvSpPr>
            <p:cNvPr id="3077" name="Line 5"/>
            <p:cNvSpPr>
              <a:spLocks noChangeShapeType="1"/>
            </p:cNvSpPr>
            <p:nvPr/>
          </p:nvSpPr>
          <p:spPr bwMode="ltGray">
            <a:xfrm>
              <a:off x="640" y="1008"/>
              <a:ext cx="4880" cy="0"/>
            </a:xfrm>
            <a:prstGeom prst="line">
              <a:avLst/>
            </a:prstGeom>
            <a:noFill/>
            <a:ln w="3175">
              <a:solidFill>
                <a:schemeClr val="bg2"/>
              </a:solidFill>
              <a:round/>
              <a:headEnd/>
              <a:tailEnd/>
            </a:ln>
          </p:spPr>
          <p:txBody>
            <a:bodyPr wrap="none" anchor="ctr"/>
            <a:lstStyle/>
            <a:p>
              <a:endParaRPr lang="en-GB"/>
            </a:p>
          </p:txBody>
        </p:sp>
      </p:grpSp>
      <p:sp>
        <p:nvSpPr>
          <p:cNvPr id="3078" name="Rectangle 6"/>
          <p:cNvSpPr>
            <a:spLocks noGrp="1" noChangeArrowheads="1"/>
          </p:cNvSpPr>
          <p:nvPr>
            <p:ph type="title"/>
          </p:nvPr>
        </p:nvSpPr>
        <p:spPr bwMode="auto">
          <a:xfrm>
            <a:off x="990600" y="4572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079" name="Rectangle 7"/>
          <p:cNvSpPr>
            <a:spLocks noGrp="1" noChangeArrowheads="1"/>
          </p:cNvSpPr>
          <p:nvPr>
            <p:ph type="body" idx="1"/>
          </p:nvPr>
        </p:nvSpPr>
        <p:spPr bwMode="auto">
          <a:xfrm>
            <a:off x="990600" y="18288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80" name="Rectangle 8"/>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spcBef>
                <a:spcPct val="50000"/>
              </a:spcBef>
              <a:defRPr sz="1400" b="0">
                <a:solidFill>
                  <a:schemeClr val="bg2"/>
                </a:solidFill>
              </a:defRPr>
            </a:lvl1pPr>
          </a:lstStyle>
          <a:p>
            <a:endParaRPr lang="en-US"/>
          </a:p>
        </p:txBody>
      </p:sp>
      <p:sp>
        <p:nvSpPr>
          <p:cNvPr id="3081" name="Rectangle 9"/>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a:spcBef>
                <a:spcPct val="50000"/>
              </a:spcBef>
              <a:defRPr sz="1400" b="0">
                <a:solidFill>
                  <a:schemeClr val="bg2"/>
                </a:solidFill>
              </a:defRPr>
            </a:lvl1pPr>
          </a:lstStyle>
          <a:p>
            <a:endParaRPr lang="en-US"/>
          </a:p>
        </p:txBody>
      </p:sp>
      <p:sp>
        <p:nvSpPr>
          <p:cNvPr id="3082" name="Rectangle 10"/>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b="0">
                <a:solidFill>
                  <a:schemeClr val="bg2"/>
                </a:solidFill>
              </a:defRPr>
            </a:lvl1pPr>
          </a:lstStyle>
          <a:p>
            <a:fld id="{92D99B07-E488-4381-84F5-B1E7C9B3940E}"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Lst>
  <p:txStyles>
    <p:titleStyle>
      <a:lvl1pPr algn="l" rtl="0" eaLnBrk="0" fontAlgn="base" hangingPunct="0">
        <a:spcBef>
          <a:spcPct val="0"/>
        </a:spcBef>
        <a:spcAft>
          <a:spcPct val="0"/>
        </a:spcAft>
        <a:defRPr kumimoji="1" sz="4400">
          <a:solidFill>
            <a:schemeClr val="tx2"/>
          </a:solidFill>
          <a:latin typeface="+mj-lt"/>
          <a:ea typeface="+mj-ea"/>
          <a:cs typeface="+mj-cs"/>
        </a:defRPr>
      </a:lvl1pPr>
      <a:lvl2pPr algn="l" rtl="0" eaLnBrk="0" fontAlgn="base" hangingPunct="0">
        <a:spcBef>
          <a:spcPct val="0"/>
        </a:spcBef>
        <a:spcAft>
          <a:spcPct val="0"/>
        </a:spcAft>
        <a:defRPr kumimoji="1" sz="4400">
          <a:solidFill>
            <a:schemeClr val="tx2"/>
          </a:solidFill>
          <a:latin typeface="Times New Roman" pitchFamily="18" charset="0"/>
        </a:defRPr>
      </a:lvl2pPr>
      <a:lvl3pPr algn="l" rtl="0" eaLnBrk="0" fontAlgn="base" hangingPunct="0">
        <a:spcBef>
          <a:spcPct val="0"/>
        </a:spcBef>
        <a:spcAft>
          <a:spcPct val="0"/>
        </a:spcAft>
        <a:defRPr kumimoji="1" sz="4400">
          <a:solidFill>
            <a:schemeClr val="tx2"/>
          </a:solidFill>
          <a:latin typeface="Times New Roman" pitchFamily="18" charset="0"/>
        </a:defRPr>
      </a:lvl3pPr>
      <a:lvl4pPr algn="l" rtl="0" eaLnBrk="0" fontAlgn="base" hangingPunct="0">
        <a:spcBef>
          <a:spcPct val="0"/>
        </a:spcBef>
        <a:spcAft>
          <a:spcPct val="0"/>
        </a:spcAft>
        <a:defRPr kumimoji="1" sz="4400">
          <a:solidFill>
            <a:schemeClr val="tx2"/>
          </a:solidFill>
          <a:latin typeface="Times New Roman" pitchFamily="18" charset="0"/>
        </a:defRPr>
      </a:lvl4pPr>
      <a:lvl5pPr algn="l" rtl="0" eaLnBrk="0" fontAlgn="base" hangingPunct="0">
        <a:spcBef>
          <a:spcPct val="0"/>
        </a:spcBef>
        <a:spcAft>
          <a:spcPct val="0"/>
        </a:spcAft>
        <a:defRPr kumimoji="1" sz="4400">
          <a:solidFill>
            <a:schemeClr val="tx2"/>
          </a:solidFill>
          <a:latin typeface="Times New Roman" pitchFamily="18" charset="0"/>
        </a:defRPr>
      </a:lvl5pPr>
      <a:lvl6pPr marL="457200" algn="l" rtl="0" eaLnBrk="0" fontAlgn="base" hangingPunct="0">
        <a:spcBef>
          <a:spcPct val="0"/>
        </a:spcBef>
        <a:spcAft>
          <a:spcPct val="0"/>
        </a:spcAft>
        <a:defRPr kumimoji="1" sz="4400">
          <a:solidFill>
            <a:schemeClr val="tx2"/>
          </a:solidFill>
          <a:latin typeface="Times New Roman" pitchFamily="18" charset="0"/>
        </a:defRPr>
      </a:lvl6pPr>
      <a:lvl7pPr marL="914400" algn="l" rtl="0" eaLnBrk="0" fontAlgn="base" hangingPunct="0">
        <a:spcBef>
          <a:spcPct val="0"/>
        </a:spcBef>
        <a:spcAft>
          <a:spcPct val="0"/>
        </a:spcAft>
        <a:defRPr kumimoji="1" sz="4400">
          <a:solidFill>
            <a:schemeClr val="tx2"/>
          </a:solidFill>
          <a:latin typeface="Times New Roman" pitchFamily="18" charset="0"/>
        </a:defRPr>
      </a:lvl7pPr>
      <a:lvl8pPr marL="1371600" algn="l" rtl="0" eaLnBrk="0" fontAlgn="base" hangingPunct="0">
        <a:spcBef>
          <a:spcPct val="0"/>
        </a:spcBef>
        <a:spcAft>
          <a:spcPct val="0"/>
        </a:spcAft>
        <a:defRPr kumimoji="1" sz="4400">
          <a:solidFill>
            <a:schemeClr val="tx2"/>
          </a:solidFill>
          <a:latin typeface="Times New Roman" pitchFamily="18" charset="0"/>
        </a:defRPr>
      </a:lvl8pPr>
      <a:lvl9pPr marL="1828800" algn="l" rtl="0" eaLnBrk="0" fontAlgn="base" hangingPunct="0">
        <a:spcBef>
          <a:spcPct val="0"/>
        </a:spcBef>
        <a:spcAft>
          <a:spcPct val="0"/>
        </a:spcAft>
        <a:defRPr kumimoji="1"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accent1"/>
        </a:buClr>
        <a:buSzPct val="90000"/>
        <a:buFont typeface="Monotype Sorts" pitchFamily="2" charset="2"/>
        <a:buChar char="4"/>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Char char="–"/>
        <a:defRPr kumimoji="1" sz="2800">
          <a:solidFill>
            <a:schemeClr val="tx1"/>
          </a:solidFill>
          <a:latin typeface="+mn-lt"/>
        </a:defRPr>
      </a:lvl2pPr>
      <a:lvl3pPr marL="1143000" indent="-228600" algn="l" rtl="0" eaLnBrk="0" fontAlgn="base" hangingPunct="0">
        <a:spcBef>
          <a:spcPct val="20000"/>
        </a:spcBef>
        <a:spcAft>
          <a:spcPct val="0"/>
        </a:spcAft>
        <a:buClr>
          <a:schemeClr val="accent1"/>
        </a:buClr>
        <a:buChar char="•"/>
        <a:defRPr kumimoji="1" sz="2400">
          <a:solidFill>
            <a:schemeClr val="tx1"/>
          </a:solidFill>
          <a:latin typeface="+mn-lt"/>
        </a:defRPr>
      </a:lvl3pPr>
      <a:lvl4pPr marL="1600200" indent="-228600" algn="l" rtl="0" eaLnBrk="0" fontAlgn="base" hangingPunct="0">
        <a:spcBef>
          <a:spcPct val="20000"/>
        </a:spcBef>
        <a:spcAft>
          <a:spcPct val="0"/>
        </a:spcAft>
        <a:buClr>
          <a:schemeClr val="accent1"/>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1"/>
        </a:buClr>
        <a:buChar char="»"/>
        <a:defRPr kumimoji="1" sz="2000">
          <a:solidFill>
            <a:schemeClr val="tx1"/>
          </a:solidFill>
          <a:latin typeface="+mn-lt"/>
        </a:defRPr>
      </a:lvl5pPr>
      <a:lvl6pPr marL="2514600" indent="-228600" algn="l" rtl="0" eaLnBrk="0" fontAlgn="base" hangingPunct="0">
        <a:spcBef>
          <a:spcPct val="20000"/>
        </a:spcBef>
        <a:spcAft>
          <a:spcPct val="0"/>
        </a:spcAft>
        <a:buClr>
          <a:schemeClr val="accent1"/>
        </a:buClr>
        <a:buChar char="»"/>
        <a:defRPr kumimoji="1" sz="2000">
          <a:solidFill>
            <a:schemeClr val="tx1"/>
          </a:solidFill>
          <a:latin typeface="+mn-lt"/>
        </a:defRPr>
      </a:lvl6pPr>
      <a:lvl7pPr marL="2971800" indent="-228600" algn="l" rtl="0" eaLnBrk="0" fontAlgn="base" hangingPunct="0">
        <a:spcBef>
          <a:spcPct val="20000"/>
        </a:spcBef>
        <a:spcAft>
          <a:spcPct val="0"/>
        </a:spcAft>
        <a:buClr>
          <a:schemeClr val="accent1"/>
        </a:buClr>
        <a:buChar char="»"/>
        <a:defRPr kumimoji="1" sz="2000">
          <a:solidFill>
            <a:schemeClr val="tx1"/>
          </a:solidFill>
          <a:latin typeface="+mn-lt"/>
        </a:defRPr>
      </a:lvl7pPr>
      <a:lvl8pPr marL="3429000" indent="-228600" algn="l" rtl="0" eaLnBrk="0" fontAlgn="base" hangingPunct="0">
        <a:spcBef>
          <a:spcPct val="20000"/>
        </a:spcBef>
        <a:spcAft>
          <a:spcPct val="0"/>
        </a:spcAft>
        <a:buClr>
          <a:schemeClr val="accent1"/>
        </a:buClr>
        <a:buChar char="»"/>
        <a:defRPr kumimoji="1" sz="2000">
          <a:solidFill>
            <a:schemeClr val="tx1"/>
          </a:solidFill>
          <a:latin typeface="+mn-lt"/>
        </a:defRPr>
      </a:lvl8pPr>
      <a:lvl9pPr marL="3886200" indent="-228600" algn="l" rtl="0" eaLnBrk="0" fontAlgn="base" hangingPunct="0">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8" Type="http://schemas.openxmlformats.org/officeDocument/2006/relationships/hyperlink" Target="http://cancerweb.ncl.ac.uk/cgi-bin/omd?development" TargetMode="External"/><Relationship Id="rId13" Type="http://schemas.openxmlformats.org/officeDocument/2006/relationships/hyperlink" Target="http://cancerweb.ncl.ac.uk/cgi-bin/omd?size" TargetMode="External"/><Relationship Id="rId3" Type="http://schemas.openxmlformats.org/officeDocument/2006/relationships/hyperlink" Target="http://cancerweb.ncl.ac.uk/cgi-bin/omd?gradual" TargetMode="External"/><Relationship Id="rId7" Type="http://schemas.openxmlformats.org/officeDocument/2006/relationships/hyperlink" Target="http://cancerweb.ncl.ac.uk/cgi-bin/omd?body" TargetMode="External"/><Relationship Id="rId12" Type="http://schemas.openxmlformats.org/officeDocument/2006/relationships/hyperlink" Target="http://cancerweb.ncl.ac.uk/cgi-bin/omd?full" TargetMode="External"/><Relationship Id="rId17" Type="http://schemas.openxmlformats.org/officeDocument/2006/relationships/hyperlink" Target="http://cancerweb.ncl.ac.uk/cgi-bin/omd?strength" TargetMode="External"/><Relationship Id="rId2" Type="http://schemas.openxmlformats.org/officeDocument/2006/relationships/hyperlink" Target="http://cancerweb.ncl.ac.uk/cgi-bin/omd?process" TargetMode="External"/><Relationship Id="rId16" Type="http://schemas.openxmlformats.org/officeDocument/2006/relationships/hyperlink" Target="http://cancerweb.ncl.ac.uk/cgi-bin/omd?frequency" TargetMode="External"/><Relationship Id="rId1" Type="http://schemas.openxmlformats.org/officeDocument/2006/relationships/slideLayout" Target="../slideLayouts/slideLayout2.xml"/><Relationship Id="rId6" Type="http://schemas.openxmlformats.org/officeDocument/2006/relationships/hyperlink" Target="http://cancerweb.ncl.ac.uk/cgi-bin/omd?vegetable" TargetMode="External"/><Relationship Id="rId11" Type="http://schemas.openxmlformats.org/officeDocument/2006/relationships/hyperlink" Target="http://cancerweb.ncl.ac.uk/cgi-bin/omd?root" TargetMode="External"/><Relationship Id="rId5" Type="http://schemas.openxmlformats.org/officeDocument/2006/relationships/hyperlink" Target="http://cancerweb.ncl.ac.uk/cgi-bin/omd?animal" TargetMode="External"/><Relationship Id="rId15" Type="http://schemas.openxmlformats.org/officeDocument/2006/relationships/hyperlink" Target="http://cancerweb.ncl.ac.uk/cgi-bin/omd?number" TargetMode="External"/><Relationship Id="rId10" Type="http://schemas.openxmlformats.org/officeDocument/2006/relationships/hyperlink" Target="http://cancerweb.ncl.ac.uk/cgi-bin/omd?germ" TargetMode="External"/><Relationship Id="rId4" Type="http://schemas.openxmlformats.org/officeDocument/2006/relationships/hyperlink" Target="http://cancerweb.ncl.ac.uk/cgi-bin/omd?increase" TargetMode="External"/><Relationship Id="rId9" Type="http://schemas.openxmlformats.org/officeDocument/2006/relationships/hyperlink" Target="http://cancerweb.ncl.ac.uk/cgi-bin/omd?seed" TargetMode="External"/><Relationship Id="rId14" Type="http://schemas.openxmlformats.org/officeDocument/2006/relationships/hyperlink" Target="http://cancerweb.ncl.ac.uk/cgi-bin/omd?maturity"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cancerweb.ncl.ac.uk/cgi-bin/omd?passage" TargetMode="External"/><Relationship Id="rId3" Type="http://schemas.openxmlformats.org/officeDocument/2006/relationships/hyperlink" Target="http://cancerweb.ncl.ac.uk/cgi-bin/omd?changes" TargetMode="External"/><Relationship Id="rId7" Type="http://schemas.openxmlformats.org/officeDocument/2006/relationships/hyperlink" Target="http://cancerweb.ncl.ac.uk/cgi-bin/omd?undergo" TargetMode="External"/><Relationship Id="rId12" Type="http://schemas.openxmlformats.org/officeDocument/2006/relationships/hyperlink" Target="http://cancerweb.ncl.ac.uk/cgi-bin/omd?organization" TargetMode="External"/><Relationship Id="rId2" Type="http://schemas.openxmlformats.org/officeDocument/2006/relationships/hyperlink" Target="http://cancerweb.ncl.ac.uk/cgi-bin/omd?series" TargetMode="External"/><Relationship Id="rId1" Type="http://schemas.openxmlformats.org/officeDocument/2006/relationships/slideLayout" Target="../slideLayouts/slideLayout2.xml"/><Relationship Id="rId6" Type="http://schemas.openxmlformats.org/officeDocument/2006/relationships/hyperlink" Target="http://cancerweb.ncl.ac.uk/cgi-bin/omd?organisms" TargetMode="External"/><Relationship Id="rId11" Type="http://schemas.openxmlformats.org/officeDocument/2006/relationships/hyperlink" Target="http://cancerweb.ncl.ac.uk/cgi-bin/omd?maturity" TargetMode="External"/><Relationship Id="rId5" Type="http://schemas.openxmlformats.org/officeDocument/2006/relationships/hyperlink" Target="http://cancerweb.ncl.ac.uk/cgi-bin/omd?vegetable" TargetMode="External"/><Relationship Id="rId10" Type="http://schemas.openxmlformats.org/officeDocument/2006/relationships/hyperlink" Target="http://cancerweb.ncl.ac.uk/cgi-bin/omd?state" TargetMode="External"/><Relationship Id="rId4" Type="http://schemas.openxmlformats.org/officeDocument/2006/relationships/hyperlink" Target="http://cancerweb.ncl.ac.uk/cgi-bin/omd?animal" TargetMode="External"/><Relationship Id="rId9" Type="http://schemas.openxmlformats.org/officeDocument/2006/relationships/hyperlink" Target="http://cancerweb.ncl.ac.uk/cgi-bin/omd?embryonic"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971600" y="1700808"/>
            <a:ext cx="7772400" cy="1143000"/>
          </a:xfrm>
        </p:spPr>
        <p:txBody>
          <a:bodyPr/>
          <a:lstStyle/>
          <a:p>
            <a:r>
              <a:rPr lang="en-US" b="1" dirty="0"/>
              <a:t>Perspectives on Children’s Development</a:t>
            </a:r>
          </a:p>
        </p:txBody>
      </p:sp>
      <p:sp>
        <p:nvSpPr>
          <p:cNvPr id="2051" name="Rectangle 3"/>
          <p:cNvSpPr>
            <a:spLocks noGrp="1" noChangeArrowheads="1"/>
          </p:cNvSpPr>
          <p:nvPr>
            <p:ph type="subTitle" idx="1"/>
          </p:nvPr>
        </p:nvSpPr>
        <p:spPr>
          <a:xfrm>
            <a:off x="1647825" y="2924175"/>
            <a:ext cx="6400800" cy="2566988"/>
          </a:xfrm>
        </p:spPr>
        <p:txBody>
          <a:bodyPr/>
          <a:lstStyle/>
          <a:p>
            <a:r>
              <a:rPr lang="en-US" b="1"/>
              <a:t>HUMAN DEVELOPMENT</a:t>
            </a:r>
          </a:p>
          <a:p>
            <a:endParaRPr lang="en-US" b="1"/>
          </a:p>
        </p:txBody>
      </p:sp>
      <p:pic>
        <p:nvPicPr>
          <p:cNvPr id="2052" name="Picture 4" descr="Dad with baby"/>
          <p:cNvPicPr>
            <a:picLocks noChangeAspect="1" noChangeArrowheads="1"/>
          </p:cNvPicPr>
          <p:nvPr/>
        </p:nvPicPr>
        <p:blipFill>
          <a:blip r:embed="rId3" cstate="print"/>
          <a:srcRect/>
          <a:stretch>
            <a:fillRect/>
          </a:stretch>
        </p:blipFill>
        <p:spPr bwMode="auto">
          <a:xfrm>
            <a:off x="3708400" y="3573463"/>
            <a:ext cx="2087563" cy="2665412"/>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t>Objectives</a:t>
            </a:r>
          </a:p>
        </p:txBody>
      </p:sp>
      <p:sp>
        <p:nvSpPr>
          <p:cNvPr id="25603" name="Rectangle 3"/>
          <p:cNvSpPr>
            <a:spLocks noGrp="1" noChangeArrowheads="1"/>
          </p:cNvSpPr>
          <p:nvPr>
            <p:ph type="body" idx="1"/>
          </p:nvPr>
        </p:nvSpPr>
        <p:spPr/>
        <p:txBody>
          <a:bodyPr/>
          <a:lstStyle/>
          <a:p>
            <a:pPr>
              <a:lnSpc>
                <a:spcPct val="90000"/>
              </a:lnSpc>
            </a:pPr>
            <a:r>
              <a:rPr lang="en-GB" sz="3100"/>
              <a:t>To be able to articulate why an understanding of all facets of growth &amp; development is important for people working with children.</a:t>
            </a:r>
          </a:p>
          <a:p>
            <a:pPr>
              <a:lnSpc>
                <a:spcPct val="90000"/>
              </a:lnSpc>
            </a:pPr>
            <a:r>
              <a:rPr lang="en-GB" sz="3100"/>
              <a:t>To be able to differentiate between growth, development, &amp; maturation &amp; describe the interrelationship between them.</a:t>
            </a:r>
          </a:p>
          <a:p>
            <a:pPr>
              <a:lnSpc>
                <a:spcPct val="90000"/>
              </a:lnSpc>
            </a:pPr>
            <a:r>
              <a:rPr lang="en-GB" sz="3100"/>
              <a:t>To be able to describe how human development is affected by both genetic and environmental factors. </a:t>
            </a:r>
          </a:p>
          <a:p>
            <a:pPr>
              <a:lnSpc>
                <a:spcPct val="90000"/>
              </a:lnSpc>
            </a:pP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b="1"/>
              <a:t>WHAT IS DEVELOPMENT?</a:t>
            </a:r>
          </a:p>
        </p:txBody>
      </p:sp>
      <p:sp>
        <p:nvSpPr>
          <p:cNvPr id="26627" name="Rectangle 3"/>
          <p:cNvSpPr>
            <a:spLocks noGrp="1" noChangeArrowheads="1"/>
          </p:cNvSpPr>
          <p:nvPr>
            <p:ph type="body" idx="1"/>
          </p:nvPr>
        </p:nvSpPr>
        <p:spPr/>
        <p:txBody>
          <a:bodyPr/>
          <a:lstStyle/>
          <a:p>
            <a:r>
              <a:rPr lang="en-US" sz="4400"/>
              <a:t>‘</a:t>
            </a:r>
            <a:r>
              <a:rPr lang="en-US" sz="4400" b="1"/>
              <a:t>Systematic changes and continuities in the individual that occur between conception and death’ - Sigelman (1999</a:t>
            </a:r>
            <a:r>
              <a:rPr lang="en-US" sz="4000" b="1"/>
              <a:t>)</a:t>
            </a: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_40322435_walking203"/>
          <p:cNvPicPr>
            <a:picLocks noChangeAspect="1" noChangeArrowheads="1"/>
          </p:cNvPicPr>
          <p:nvPr/>
        </p:nvPicPr>
        <p:blipFill>
          <a:blip r:embed="rId2" cstate="print"/>
          <a:srcRect/>
          <a:stretch>
            <a:fillRect/>
          </a:stretch>
        </p:blipFill>
        <p:spPr bwMode="auto">
          <a:xfrm>
            <a:off x="971550" y="2060575"/>
            <a:ext cx="2941638" cy="3598863"/>
          </a:xfrm>
          <a:prstGeom prst="rect">
            <a:avLst/>
          </a:prstGeom>
          <a:noFill/>
        </p:spPr>
      </p:pic>
      <p:pic>
        <p:nvPicPr>
          <p:cNvPr id="28675" name="Picture 3" descr="types_adolescent_programs"/>
          <p:cNvPicPr>
            <a:picLocks noChangeAspect="1" noChangeArrowheads="1"/>
          </p:cNvPicPr>
          <p:nvPr/>
        </p:nvPicPr>
        <p:blipFill>
          <a:blip r:embed="rId3" cstate="print"/>
          <a:srcRect/>
          <a:stretch>
            <a:fillRect/>
          </a:stretch>
        </p:blipFill>
        <p:spPr bwMode="auto">
          <a:xfrm>
            <a:off x="5003800" y="1484313"/>
            <a:ext cx="3744913" cy="4752975"/>
          </a:xfrm>
          <a:prstGeom prst="rect">
            <a:avLst/>
          </a:prstGeom>
          <a:noFill/>
        </p:spPr>
      </p:pic>
      <p:sp>
        <p:nvSpPr>
          <p:cNvPr id="28676" name="Line 4"/>
          <p:cNvSpPr>
            <a:spLocks noChangeShapeType="1"/>
          </p:cNvSpPr>
          <p:nvPr/>
        </p:nvSpPr>
        <p:spPr bwMode="auto">
          <a:xfrm>
            <a:off x="4211638" y="3068638"/>
            <a:ext cx="576262" cy="0"/>
          </a:xfrm>
          <a:prstGeom prst="line">
            <a:avLst/>
          </a:prstGeom>
          <a:noFill/>
          <a:ln w="9525">
            <a:solidFill>
              <a:schemeClr val="tx1"/>
            </a:solidFill>
            <a:round/>
            <a:headEnd/>
            <a:tailEnd type="triangle" w="med" len="med"/>
          </a:ln>
          <a:effectLst/>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b="1"/>
              <a:t>STAGES OF THE LIFE-SPAN</a:t>
            </a:r>
          </a:p>
        </p:txBody>
      </p:sp>
      <p:sp>
        <p:nvSpPr>
          <p:cNvPr id="17411" name="Rectangle 3"/>
          <p:cNvSpPr>
            <a:spLocks noGrp="1" noChangeArrowheads="1"/>
          </p:cNvSpPr>
          <p:nvPr>
            <p:ph type="body" idx="1"/>
          </p:nvPr>
        </p:nvSpPr>
        <p:spPr>
          <a:xfrm>
            <a:off x="990600" y="1524000"/>
            <a:ext cx="7772400" cy="4114800"/>
          </a:xfrm>
        </p:spPr>
        <p:txBody>
          <a:bodyPr/>
          <a:lstStyle/>
          <a:p>
            <a:r>
              <a:rPr lang="en-US" sz="2800" b="1"/>
              <a:t>Prenatal period: conception to birth</a:t>
            </a:r>
          </a:p>
          <a:p>
            <a:r>
              <a:rPr lang="en-US" sz="2800" b="1"/>
              <a:t>Infancy and toddlerhood: birth to 2 years </a:t>
            </a:r>
          </a:p>
          <a:p>
            <a:r>
              <a:rPr lang="en-US" sz="2800" b="1"/>
              <a:t>Early childhood: 2 - 6 years</a:t>
            </a:r>
          </a:p>
          <a:p>
            <a:r>
              <a:rPr lang="en-US" sz="2800" b="1"/>
              <a:t>Middle childhood: 6 - 11 years</a:t>
            </a:r>
          </a:p>
          <a:p>
            <a:r>
              <a:rPr lang="en-US" sz="2800" b="1"/>
              <a:t>Adolescence: 11 - 18 years</a:t>
            </a:r>
          </a:p>
          <a:p>
            <a:r>
              <a:rPr lang="en-US" sz="2800" b="1"/>
              <a:t>Emerging adulthood: 18 – 25 years</a:t>
            </a:r>
          </a:p>
          <a:p>
            <a:r>
              <a:rPr lang="en-US" sz="2800" b="1"/>
              <a:t>Early adulthood: 25 - 40 years</a:t>
            </a:r>
          </a:p>
          <a:p>
            <a:r>
              <a:rPr lang="en-US" sz="2800" b="1"/>
              <a:t>Middle adulthood: 40 - 60 years</a:t>
            </a:r>
          </a:p>
          <a:p>
            <a:r>
              <a:rPr lang="en-US" sz="2800" b="1"/>
              <a:t>Late adulthood: 60 years and older</a:t>
            </a:r>
          </a:p>
          <a:p>
            <a:pPr algn="r">
              <a:buFont typeface="Monotype Sorts" pitchFamily="2" charset="2"/>
              <a:buNone/>
            </a:pPr>
            <a:r>
              <a:rPr lang="en-US" sz="2800" b="1"/>
              <a:t>(Seifert et al, 2000; Berk, 2009)</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t>Consider the whole child</a:t>
            </a:r>
          </a:p>
        </p:txBody>
      </p:sp>
      <p:sp>
        <p:nvSpPr>
          <p:cNvPr id="29699" name="Rectangle 3"/>
          <p:cNvSpPr>
            <a:spLocks noGrp="1" noChangeArrowheads="1"/>
          </p:cNvSpPr>
          <p:nvPr>
            <p:ph type="body" idx="1"/>
          </p:nvPr>
        </p:nvSpPr>
        <p:spPr/>
        <p:txBody>
          <a:bodyPr/>
          <a:lstStyle/>
          <a:p>
            <a:pPr>
              <a:buFont typeface="Monotype Sorts" pitchFamily="2" charset="2"/>
              <a:buNone/>
            </a:pPr>
            <a:endParaRPr lang="en-GB"/>
          </a:p>
          <a:p>
            <a:pPr>
              <a:buFont typeface="Monotype Sorts" pitchFamily="2" charset="2"/>
              <a:buNone/>
            </a:pPr>
            <a:r>
              <a:rPr lang="en-GB"/>
              <a:t>   ‘The physical development of children is part of their whole development and therefore must be seen in the context of the social, emotional and intellectual changes that occur through childhood’ (MacGregor, 2000).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mair20020"/>
          <p:cNvPicPr>
            <a:picLocks noGrp="1" noChangeAspect="1" noChangeArrowheads="1"/>
          </p:cNvPicPr>
          <p:nvPr>
            <p:ph/>
          </p:nvPr>
        </p:nvPicPr>
        <p:blipFill>
          <a:blip r:embed="rId2" cstate="print"/>
          <a:srcRect/>
          <a:stretch>
            <a:fillRect/>
          </a:stretch>
        </p:blipFill>
        <p:spPr>
          <a:xfrm>
            <a:off x="179388" y="115888"/>
            <a:ext cx="8640762" cy="6553200"/>
          </a:xfrm>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algn="ctr"/>
            <a:br>
              <a:rPr lang="en-GB" sz="3500">
                <a:latin typeface="Arial" charset="0"/>
              </a:rPr>
            </a:br>
            <a:r>
              <a:rPr lang="en-GB" sz="3500">
                <a:latin typeface="Arial" charset="0"/>
              </a:rPr>
              <a:t>Growth, Development &amp; Maturation</a:t>
            </a:r>
            <a:br>
              <a:rPr lang="en-GB" sz="4800">
                <a:latin typeface="Arial" charset="0"/>
              </a:rPr>
            </a:br>
            <a:endParaRPr lang="en-GB" sz="3500">
              <a:latin typeface="Arial" charset="0"/>
            </a:endParaRPr>
          </a:p>
        </p:txBody>
      </p:sp>
      <p:sp>
        <p:nvSpPr>
          <p:cNvPr id="31747" name="Rectangle 3"/>
          <p:cNvSpPr>
            <a:spLocks noGrp="1" noChangeArrowheads="1"/>
          </p:cNvSpPr>
          <p:nvPr>
            <p:ph type="body" idx="1"/>
          </p:nvPr>
        </p:nvSpPr>
        <p:spPr/>
        <p:txBody>
          <a:bodyPr/>
          <a:lstStyle/>
          <a:p>
            <a:pPr algn="ctr">
              <a:buFont typeface="Monotype Sorts" pitchFamily="2" charset="2"/>
              <a:buNone/>
            </a:pPr>
            <a:r>
              <a:rPr lang="en-GB" sz="2800"/>
              <a:t>What is growth?</a:t>
            </a:r>
          </a:p>
          <a:p>
            <a:pPr>
              <a:buFont typeface="Monotype Sorts" pitchFamily="2" charset="2"/>
              <a:buNone/>
            </a:pPr>
            <a:r>
              <a:rPr lang="en-GB" sz="2800"/>
              <a:t> 	</a:t>
            </a:r>
            <a:r>
              <a:rPr lang="en-GB"/>
              <a:t>The </a:t>
            </a:r>
            <a:r>
              <a:rPr lang="en-GB">
                <a:hlinkClick r:id="rId2"/>
              </a:rPr>
              <a:t>process</a:t>
            </a:r>
            <a:r>
              <a:rPr lang="en-GB"/>
              <a:t> of growing; the </a:t>
            </a:r>
            <a:r>
              <a:rPr lang="en-GB">
                <a:hlinkClick r:id="rId3"/>
              </a:rPr>
              <a:t>gradual</a:t>
            </a:r>
            <a:r>
              <a:rPr lang="en-GB"/>
              <a:t> </a:t>
            </a:r>
            <a:r>
              <a:rPr lang="en-GB">
                <a:hlinkClick r:id="rId4"/>
              </a:rPr>
              <a:t>increase</a:t>
            </a:r>
            <a:r>
              <a:rPr lang="en-GB"/>
              <a:t> of an </a:t>
            </a:r>
            <a:r>
              <a:rPr lang="en-GB">
                <a:hlinkClick r:id="rId5"/>
              </a:rPr>
              <a:t>animal</a:t>
            </a:r>
            <a:r>
              <a:rPr lang="en-GB"/>
              <a:t> or a </a:t>
            </a:r>
            <a:r>
              <a:rPr lang="en-GB">
                <a:hlinkClick r:id="rId6"/>
              </a:rPr>
              <a:t>vegetable</a:t>
            </a:r>
            <a:r>
              <a:rPr lang="en-GB"/>
              <a:t> </a:t>
            </a:r>
            <a:r>
              <a:rPr lang="en-GB">
                <a:hlinkClick r:id="rId7"/>
              </a:rPr>
              <a:t>body</a:t>
            </a:r>
            <a:r>
              <a:rPr lang="en-GB"/>
              <a:t>; the </a:t>
            </a:r>
            <a:r>
              <a:rPr lang="en-GB">
                <a:hlinkClick r:id="rId8"/>
              </a:rPr>
              <a:t>development</a:t>
            </a:r>
            <a:r>
              <a:rPr lang="en-GB"/>
              <a:t> from a </a:t>
            </a:r>
            <a:r>
              <a:rPr lang="en-GB">
                <a:hlinkClick r:id="rId9"/>
              </a:rPr>
              <a:t>seed</a:t>
            </a:r>
            <a:r>
              <a:rPr lang="en-GB"/>
              <a:t>, </a:t>
            </a:r>
            <a:r>
              <a:rPr lang="en-GB">
                <a:hlinkClick r:id="rId10"/>
              </a:rPr>
              <a:t>germ</a:t>
            </a:r>
            <a:r>
              <a:rPr lang="en-GB"/>
              <a:t>, or </a:t>
            </a:r>
            <a:r>
              <a:rPr lang="en-GB">
                <a:hlinkClick r:id="rId11"/>
              </a:rPr>
              <a:t>root</a:t>
            </a:r>
            <a:r>
              <a:rPr lang="en-GB"/>
              <a:t>, to </a:t>
            </a:r>
            <a:r>
              <a:rPr lang="en-GB">
                <a:hlinkClick r:id="rId12"/>
              </a:rPr>
              <a:t>full</a:t>
            </a:r>
            <a:r>
              <a:rPr lang="en-GB"/>
              <a:t> </a:t>
            </a:r>
            <a:r>
              <a:rPr lang="en-GB">
                <a:hlinkClick r:id="rId13"/>
              </a:rPr>
              <a:t>size</a:t>
            </a:r>
            <a:r>
              <a:rPr lang="en-GB"/>
              <a:t> or </a:t>
            </a:r>
            <a:r>
              <a:rPr lang="en-GB">
                <a:hlinkClick r:id="rId14"/>
              </a:rPr>
              <a:t>maturity</a:t>
            </a:r>
            <a:r>
              <a:rPr lang="en-GB"/>
              <a:t>; increase in size, </a:t>
            </a:r>
            <a:r>
              <a:rPr lang="en-GB">
                <a:hlinkClick r:id="rId15"/>
              </a:rPr>
              <a:t>number</a:t>
            </a:r>
            <a:r>
              <a:rPr lang="en-GB"/>
              <a:t>, </a:t>
            </a:r>
            <a:r>
              <a:rPr lang="en-GB">
                <a:hlinkClick r:id="rId16"/>
              </a:rPr>
              <a:t>frequency</a:t>
            </a:r>
            <a:r>
              <a:rPr lang="en-GB"/>
              <a:t>, </a:t>
            </a:r>
            <a:r>
              <a:rPr lang="en-GB">
                <a:hlinkClick r:id="rId17"/>
              </a:rPr>
              <a:t>strength</a:t>
            </a:r>
            <a:r>
              <a:rPr lang="en-GB"/>
              <a:t>. </a:t>
            </a:r>
          </a:p>
          <a:p>
            <a:pPr algn="r">
              <a:buFont typeface="Monotype Sorts" pitchFamily="2" charset="2"/>
              <a:buNone/>
            </a:pPr>
            <a:r>
              <a:rPr lang="en-GB" sz="2800"/>
              <a:t>(On-line medical dictionary, 1998)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algn="ctr"/>
            <a:br>
              <a:rPr lang="en-GB" sz="3000">
                <a:latin typeface="Arial" charset="0"/>
              </a:rPr>
            </a:br>
            <a:br>
              <a:rPr lang="en-GB" sz="3000">
                <a:latin typeface="Arial" charset="0"/>
              </a:rPr>
            </a:br>
            <a:r>
              <a:rPr lang="en-GB" sz="3600">
                <a:latin typeface="Arial" charset="0"/>
              </a:rPr>
              <a:t>Growth, Development &amp; Maturation</a:t>
            </a:r>
            <a:br>
              <a:rPr lang="en-GB" sz="3000">
                <a:latin typeface="Arial" charset="0"/>
              </a:rPr>
            </a:br>
            <a:br>
              <a:rPr lang="en-GB" sz="3000">
                <a:solidFill>
                  <a:schemeClr val="tx1"/>
                </a:solidFill>
                <a:latin typeface="Arial" charset="0"/>
              </a:rPr>
            </a:br>
            <a:endParaRPr lang="en-GB" sz="3000">
              <a:solidFill>
                <a:schemeClr val="tx1"/>
              </a:solidFill>
              <a:latin typeface="Arial" charset="0"/>
            </a:endParaRPr>
          </a:p>
        </p:txBody>
      </p:sp>
      <p:sp>
        <p:nvSpPr>
          <p:cNvPr id="32771" name="Rectangle 3"/>
          <p:cNvSpPr>
            <a:spLocks noGrp="1" noChangeArrowheads="1"/>
          </p:cNvSpPr>
          <p:nvPr>
            <p:ph type="body" idx="1"/>
          </p:nvPr>
        </p:nvSpPr>
        <p:spPr>
          <a:xfrm>
            <a:off x="971550" y="1628775"/>
            <a:ext cx="7772400" cy="4330700"/>
          </a:xfrm>
        </p:spPr>
        <p:txBody>
          <a:bodyPr/>
          <a:lstStyle/>
          <a:p>
            <a:pPr algn="ctr">
              <a:buFont typeface="Monotype Sorts" pitchFamily="2" charset="2"/>
              <a:buNone/>
            </a:pPr>
            <a:endParaRPr lang="en-GB"/>
          </a:p>
          <a:p>
            <a:endParaRPr lang="en-GB"/>
          </a:p>
        </p:txBody>
      </p:sp>
      <p:sp>
        <p:nvSpPr>
          <p:cNvPr id="32772" name="Rectangle 4"/>
          <p:cNvSpPr>
            <a:spLocks noChangeArrowheads="1"/>
          </p:cNvSpPr>
          <p:nvPr/>
        </p:nvSpPr>
        <p:spPr bwMode="auto">
          <a:xfrm>
            <a:off x="971550" y="2151063"/>
            <a:ext cx="7704138" cy="3505200"/>
          </a:xfrm>
          <a:prstGeom prst="rect">
            <a:avLst/>
          </a:prstGeom>
          <a:noFill/>
          <a:ln w="9525">
            <a:noFill/>
            <a:miter lim="800000"/>
            <a:headEnd/>
            <a:tailEnd/>
          </a:ln>
          <a:effectLst/>
        </p:spPr>
        <p:txBody>
          <a:bodyPr anchor="ctr">
            <a:spAutoFit/>
          </a:bodyPr>
          <a:lstStyle/>
          <a:p>
            <a:pPr algn="ctr" eaLnBrk="1" hangingPunct="1"/>
            <a:r>
              <a:rPr kumimoji="1" lang="en-GB" sz="2800" b="0"/>
              <a:t>What is development?</a:t>
            </a:r>
            <a:r>
              <a:rPr kumimoji="1" lang="en-GB" sz="2800"/>
              <a:t> </a:t>
            </a:r>
          </a:p>
          <a:p>
            <a:pPr lvl="1" eaLnBrk="1" hangingPunct="1"/>
            <a:r>
              <a:rPr lang="en-GB" sz="3200" b="0">
                <a:latin typeface="Arial" charset="0"/>
                <a:cs typeface="Arial" charset="0"/>
              </a:rPr>
              <a:t>The </a:t>
            </a:r>
            <a:r>
              <a:rPr lang="en-GB" sz="3200" b="0">
                <a:latin typeface="Arial" charset="0"/>
                <a:cs typeface="Arial" charset="0"/>
                <a:hlinkClick r:id="rId2"/>
              </a:rPr>
              <a:t>series</a:t>
            </a:r>
            <a:r>
              <a:rPr lang="en-GB" sz="3200" b="0">
                <a:latin typeface="Arial" charset="0"/>
                <a:cs typeface="Arial" charset="0"/>
              </a:rPr>
              <a:t> of </a:t>
            </a:r>
            <a:r>
              <a:rPr lang="en-GB" sz="3200" b="0">
                <a:latin typeface="Arial" charset="0"/>
                <a:cs typeface="Arial" charset="0"/>
                <a:hlinkClick r:id="rId3"/>
              </a:rPr>
              <a:t>changes</a:t>
            </a:r>
            <a:r>
              <a:rPr lang="en-GB" sz="3200" b="0">
                <a:latin typeface="Arial" charset="0"/>
                <a:cs typeface="Arial" charset="0"/>
              </a:rPr>
              <a:t> which </a:t>
            </a:r>
            <a:r>
              <a:rPr lang="en-GB" sz="3200" b="0">
                <a:latin typeface="Arial" charset="0"/>
                <a:cs typeface="Arial" charset="0"/>
                <a:hlinkClick r:id="rId4"/>
              </a:rPr>
              <a:t>animal</a:t>
            </a:r>
            <a:r>
              <a:rPr lang="en-GB" sz="3200" b="0">
                <a:latin typeface="Arial" charset="0"/>
                <a:cs typeface="Arial" charset="0"/>
              </a:rPr>
              <a:t> and </a:t>
            </a:r>
            <a:r>
              <a:rPr lang="en-GB" sz="3200" b="0">
                <a:latin typeface="Arial" charset="0"/>
                <a:cs typeface="Arial" charset="0"/>
                <a:hlinkClick r:id="rId5"/>
              </a:rPr>
              <a:t>vegetable</a:t>
            </a:r>
            <a:r>
              <a:rPr lang="en-GB" sz="3200" b="0">
                <a:latin typeface="Arial" charset="0"/>
                <a:cs typeface="Arial" charset="0"/>
              </a:rPr>
              <a:t> </a:t>
            </a:r>
            <a:r>
              <a:rPr lang="en-GB" sz="3200" b="0">
                <a:latin typeface="Arial" charset="0"/>
                <a:cs typeface="Arial" charset="0"/>
                <a:hlinkClick r:id="rId6"/>
              </a:rPr>
              <a:t>organisms</a:t>
            </a:r>
            <a:r>
              <a:rPr lang="en-GB" sz="3200" b="0">
                <a:latin typeface="Arial" charset="0"/>
                <a:cs typeface="Arial" charset="0"/>
              </a:rPr>
              <a:t> </a:t>
            </a:r>
            <a:r>
              <a:rPr lang="en-GB" sz="3200" b="0">
                <a:latin typeface="Arial" charset="0"/>
                <a:cs typeface="Arial" charset="0"/>
                <a:hlinkClick r:id="rId7"/>
              </a:rPr>
              <a:t>undergo</a:t>
            </a:r>
            <a:r>
              <a:rPr lang="en-GB" sz="3200" b="0">
                <a:latin typeface="Arial" charset="0"/>
                <a:cs typeface="Arial" charset="0"/>
              </a:rPr>
              <a:t> in their </a:t>
            </a:r>
            <a:r>
              <a:rPr lang="en-GB" sz="3200" b="0">
                <a:latin typeface="Arial" charset="0"/>
                <a:cs typeface="Arial" charset="0"/>
                <a:hlinkClick r:id="rId8"/>
              </a:rPr>
              <a:t>passage</a:t>
            </a:r>
            <a:r>
              <a:rPr lang="en-GB" sz="3200" b="0">
                <a:latin typeface="Arial" charset="0"/>
                <a:cs typeface="Arial" charset="0"/>
              </a:rPr>
              <a:t> from the </a:t>
            </a:r>
            <a:r>
              <a:rPr lang="en-GB" sz="3200" b="0">
                <a:latin typeface="Arial" charset="0"/>
                <a:cs typeface="Arial" charset="0"/>
                <a:hlinkClick r:id="rId9"/>
              </a:rPr>
              <a:t>embryonic</a:t>
            </a:r>
            <a:r>
              <a:rPr lang="en-GB" sz="3200" b="0">
                <a:latin typeface="Arial" charset="0"/>
                <a:cs typeface="Arial" charset="0"/>
              </a:rPr>
              <a:t> </a:t>
            </a:r>
            <a:r>
              <a:rPr lang="en-GB" sz="3200" b="0">
                <a:latin typeface="Arial" charset="0"/>
                <a:cs typeface="Arial" charset="0"/>
                <a:hlinkClick r:id="rId10"/>
              </a:rPr>
              <a:t>state</a:t>
            </a:r>
            <a:r>
              <a:rPr lang="en-GB" sz="3200" b="0">
                <a:latin typeface="Arial" charset="0"/>
                <a:cs typeface="Arial" charset="0"/>
              </a:rPr>
              <a:t> to </a:t>
            </a:r>
            <a:r>
              <a:rPr lang="en-GB" sz="3200" b="0">
                <a:latin typeface="Arial" charset="0"/>
                <a:cs typeface="Arial" charset="0"/>
                <a:hlinkClick r:id="rId11"/>
              </a:rPr>
              <a:t>maturity</a:t>
            </a:r>
            <a:r>
              <a:rPr lang="en-GB" sz="3200" b="0">
                <a:latin typeface="Arial" charset="0"/>
                <a:cs typeface="Arial" charset="0"/>
              </a:rPr>
              <a:t>, from a lower to a higher state of </a:t>
            </a:r>
            <a:r>
              <a:rPr lang="en-GB" sz="3200" b="0">
                <a:latin typeface="Arial" charset="0"/>
                <a:cs typeface="Arial" charset="0"/>
                <a:hlinkClick r:id="rId12"/>
              </a:rPr>
              <a:t>organization</a:t>
            </a:r>
            <a:r>
              <a:rPr lang="en-GB" sz="3200" b="0">
                <a:latin typeface="Arial" charset="0"/>
                <a:cs typeface="Arial" charset="0"/>
              </a:rPr>
              <a:t>.</a:t>
            </a:r>
          </a:p>
          <a:p>
            <a:pPr algn="r" eaLnBrk="1" hangingPunct="1"/>
            <a:r>
              <a:rPr lang="en-GB" sz="2800" b="0">
                <a:latin typeface="Arial" charset="0"/>
                <a:cs typeface="Arial" charset="0"/>
              </a:rPr>
              <a:t>(On-line medical  Dictionary, 1998)</a:t>
            </a:r>
            <a:r>
              <a:rPr lang="en-GB" sz="3600" b="0">
                <a:latin typeface="Arial" charset="0"/>
                <a:cs typeface="Arial" charset="0"/>
              </a:rPr>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8DE70-DF0A-473D-A377-BA1B91535D07}"/>
              </a:ext>
            </a:extLst>
          </p:cNvPr>
          <p:cNvSpPr>
            <a:spLocks noGrp="1"/>
          </p:cNvSpPr>
          <p:nvPr>
            <p:ph type="title"/>
          </p:nvPr>
        </p:nvSpPr>
        <p:spPr/>
        <p:txBody>
          <a:bodyPr/>
          <a:lstStyle/>
          <a:p>
            <a:r>
              <a:rPr lang="en-GB" dirty="0"/>
              <a:t>Pedagogy</a:t>
            </a:r>
          </a:p>
        </p:txBody>
      </p:sp>
      <p:sp>
        <p:nvSpPr>
          <p:cNvPr id="3" name="Content Placeholder 2">
            <a:extLst>
              <a:ext uri="{FF2B5EF4-FFF2-40B4-BE49-F238E27FC236}">
                <a16:creationId xmlns:a16="http://schemas.microsoft.com/office/drawing/2014/main" id="{05C86233-6233-4E3E-98D1-5EA54E2A8C1F}"/>
              </a:ext>
            </a:extLst>
          </p:cNvPr>
          <p:cNvSpPr>
            <a:spLocks noGrp="1"/>
          </p:cNvSpPr>
          <p:nvPr>
            <p:ph idx="1"/>
          </p:nvPr>
        </p:nvSpPr>
        <p:spPr/>
        <p:txBody>
          <a:bodyPr/>
          <a:lstStyle/>
          <a:p>
            <a:r>
              <a:rPr lang="en-GB" dirty="0"/>
              <a:t>“the method and practice of teaching, especially as an academic subject or theoretical concept.”</a:t>
            </a:r>
          </a:p>
          <a:p>
            <a:pPr marL="0" indent="0" algn="r">
              <a:buNone/>
            </a:pPr>
            <a:r>
              <a:rPr lang="en-GB" dirty="0"/>
              <a:t>(Oxford English Dictionary, 2017)</a:t>
            </a:r>
          </a:p>
          <a:p>
            <a:r>
              <a:rPr lang="en-GB" dirty="0"/>
              <a:t>“the study of the methods and activities of teaching.”</a:t>
            </a:r>
          </a:p>
          <a:p>
            <a:pPr marL="0" indent="0" algn="r">
              <a:buNone/>
            </a:pPr>
            <a:r>
              <a:rPr lang="en-GB" dirty="0"/>
              <a:t>(Cambridge English Dictionary, 2017)</a:t>
            </a:r>
          </a:p>
        </p:txBody>
      </p:sp>
    </p:spTree>
    <p:extLst>
      <p:ext uri="{BB962C8B-B14F-4D97-AF65-F5344CB8AC3E}">
        <p14:creationId xmlns:p14="http://schemas.microsoft.com/office/powerpoint/2010/main" val="102217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algn="ctr"/>
            <a:r>
              <a:rPr lang="en-GB" sz="3200"/>
              <a:t>Principles Governing Human Development (Baltes,1987)</a:t>
            </a:r>
            <a:endParaRPr lang="en-US" sz="3200"/>
          </a:p>
        </p:txBody>
      </p:sp>
      <p:sp>
        <p:nvSpPr>
          <p:cNvPr id="40963" name="Rectangle 3"/>
          <p:cNvSpPr>
            <a:spLocks noGrp="1" noChangeArrowheads="1"/>
          </p:cNvSpPr>
          <p:nvPr>
            <p:ph type="body" idx="1"/>
          </p:nvPr>
        </p:nvSpPr>
        <p:spPr/>
        <p:txBody>
          <a:bodyPr/>
          <a:lstStyle/>
          <a:p>
            <a:pPr>
              <a:lnSpc>
                <a:spcPct val="90000"/>
              </a:lnSpc>
            </a:pPr>
            <a:r>
              <a:rPr lang="en-GB" sz="2800" dirty="0"/>
              <a:t>Development is lifelong.</a:t>
            </a:r>
          </a:p>
          <a:p>
            <a:pPr>
              <a:lnSpc>
                <a:spcPct val="90000"/>
              </a:lnSpc>
            </a:pPr>
            <a:r>
              <a:rPr lang="en-GB" sz="2800" dirty="0"/>
              <a:t>Involves processes that emerge through the lifespan.</a:t>
            </a:r>
          </a:p>
          <a:p>
            <a:pPr>
              <a:lnSpc>
                <a:spcPct val="90000"/>
              </a:lnSpc>
            </a:pPr>
            <a:r>
              <a:rPr lang="en-GB" sz="2800" dirty="0"/>
              <a:t>Multidimensional &amp; multidirectional – development is achieved in a variety of ways, and may be comprised of multiple abilities.</a:t>
            </a:r>
          </a:p>
          <a:p>
            <a:r>
              <a:rPr lang="en-GB" sz="2800" dirty="0"/>
              <a:t>Cephalocaudal direction.</a:t>
            </a:r>
          </a:p>
          <a:p>
            <a:r>
              <a:rPr lang="en-GB" sz="2800" dirty="0"/>
              <a:t>Proximodistal direction.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US" altLang="en-US" b="1"/>
              <a:t>Embryonic Period</a:t>
            </a:r>
          </a:p>
        </p:txBody>
      </p:sp>
      <p:sp>
        <p:nvSpPr>
          <p:cNvPr id="10243" name="Rectangle 8"/>
          <p:cNvSpPr>
            <a:spLocks noGrp="1" noChangeArrowheads="1"/>
          </p:cNvSpPr>
          <p:nvPr>
            <p:ph type="body" sz="half" idx="1"/>
          </p:nvPr>
        </p:nvSpPr>
        <p:spPr>
          <a:xfrm>
            <a:off x="971600" y="2017713"/>
            <a:ext cx="2520279" cy="4114800"/>
          </a:xfrm>
        </p:spPr>
        <p:txBody>
          <a:bodyPr/>
          <a:lstStyle/>
          <a:p>
            <a:pPr eaLnBrk="1" hangingPunct="1"/>
            <a:endParaRPr lang="en-US" altLang="en-US" sz="2800" b="1" dirty="0">
              <a:latin typeface="Arial" panose="020B0604020202020204" pitchFamily="34" charset="0"/>
            </a:endParaRPr>
          </a:p>
          <a:p>
            <a:pPr eaLnBrk="1" hangingPunct="1">
              <a:buFont typeface="Wingdings" panose="05000000000000000000" pitchFamily="2" charset="2"/>
              <a:buNone/>
            </a:pPr>
            <a:r>
              <a:rPr lang="en-US" altLang="en-US" sz="2800" dirty="0"/>
              <a:t>   The large</a:t>
            </a:r>
          </a:p>
          <a:p>
            <a:pPr eaLnBrk="1" hangingPunct="1">
              <a:buFont typeface="Wingdings" panose="05000000000000000000" pitchFamily="2" charset="2"/>
              <a:buNone/>
            </a:pPr>
            <a:r>
              <a:rPr lang="en-US" altLang="en-US" sz="2800" dirty="0"/>
              <a:t>   neural tube and the formation of </a:t>
            </a:r>
          </a:p>
          <a:p>
            <a:pPr eaLnBrk="1" hangingPunct="1">
              <a:buFont typeface="Wingdings" panose="05000000000000000000" pitchFamily="2" charset="2"/>
              <a:buNone/>
            </a:pPr>
            <a:r>
              <a:rPr lang="en-US" altLang="en-US" sz="2800" dirty="0"/>
              <a:t>   the brain.</a:t>
            </a:r>
          </a:p>
        </p:txBody>
      </p:sp>
      <p:pic>
        <p:nvPicPr>
          <p:cNvPr id="10244" name="Picture 4" descr="fetal2"/>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3708400" y="1916113"/>
            <a:ext cx="4967288" cy="4752975"/>
          </a:xfrm>
          <a:noFill/>
        </p:spPr>
      </p:pic>
    </p:spTree>
    <p:extLst>
      <p:ext uri="{BB962C8B-B14F-4D97-AF65-F5344CB8AC3E}">
        <p14:creationId xmlns:p14="http://schemas.microsoft.com/office/powerpoint/2010/main" val="82763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t>Growth and Development (G&amp;D)</a:t>
            </a:r>
          </a:p>
        </p:txBody>
      </p:sp>
      <p:sp>
        <p:nvSpPr>
          <p:cNvPr id="33795" name="Rectangle 3"/>
          <p:cNvSpPr>
            <a:spLocks noGrp="1" noChangeArrowheads="1"/>
          </p:cNvSpPr>
          <p:nvPr>
            <p:ph type="body" idx="1"/>
          </p:nvPr>
        </p:nvSpPr>
        <p:spPr>
          <a:xfrm>
            <a:off x="990600" y="1828800"/>
            <a:ext cx="7772400" cy="4480520"/>
          </a:xfrm>
        </p:spPr>
        <p:txBody>
          <a:bodyPr/>
          <a:lstStyle/>
          <a:p>
            <a:pPr>
              <a:lnSpc>
                <a:spcPct val="90000"/>
              </a:lnSpc>
            </a:pPr>
            <a:r>
              <a:rPr lang="en-GB" sz="2800" dirty="0"/>
              <a:t>Involves losses and gains.</a:t>
            </a:r>
          </a:p>
          <a:p>
            <a:pPr>
              <a:lnSpc>
                <a:spcPct val="90000"/>
              </a:lnSpc>
            </a:pPr>
            <a:r>
              <a:rPr lang="en-GB" sz="2800" dirty="0"/>
              <a:t>Involves plasticity –the way the “brain” can be moulded, the variability that may occur.</a:t>
            </a:r>
            <a:endParaRPr lang="en-US" sz="2800" dirty="0"/>
          </a:p>
          <a:p>
            <a:r>
              <a:rPr lang="en-GB" sz="2800" dirty="0"/>
              <a:t>Alterations in structure and function of internal tissues, organs and biological systems that also reflect the acquisition of physiological competence. </a:t>
            </a:r>
          </a:p>
          <a:p>
            <a:r>
              <a:rPr lang="en-GB" sz="2800" dirty="0"/>
              <a:t>G &amp; D involve influences of neuromuscular and endocrine systems, nutritional status and environmental forces. </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t>How is growth accomplished?</a:t>
            </a:r>
          </a:p>
        </p:txBody>
      </p:sp>
      <p:sp>
        <p:nvSpPr>
          <p:cNvPr id="35843" name="Rectangle 3"/>
          <p:cNvSpPr>
            <a:spLocks noGrp="1" noChangeArrowheads="1"/>
          </p:cNvSpPr>
          <p:nvPr>
            <p:ph type="body" idx="1"/>
          </p:nvPr>
        </p:nvSpPr>
        <p:spPr/>
        <p:txBody>
          <a:bodyPr/>
          <a:lstStyle/>
          <a:p>
            <a:pPr marL="609600" indent="-609600">
              <a:buFontTx/>
              <a:buAutoNum type="arabicPeriod"/>
            </a:pPr>
            <a:r>
              <a:rPr lang="en-GB"/>
              <a:t>Hyperplasia (increase in cell number/proliferation).</a:t>
            </a:r>
          </a:p>
          <a:p>
            <a:pPr marL="609600" indent="-609600">
              <a:buFontTx/>
              <a:buAutoNum type="arabicPeriod"/>
            </a:pPr>
            <a:r>
              <a:rPr lang="en-GB"/>
              <a:t>Hypertrophy (increase in cell size/enlargement).</a:t>
            </a:r>
          </a:p>
          <a:p>
            <a:pPr marL="609600" indent="-609600">
              <a:buFontTx/>
              <a:buAutoNum type="arabicPeriod"/>
            </a:pPr>
            <a:r>
              <a:rPr lang="en-GB"/>
              <a:t>Cells differentiate - ‘early cells are systematically modified &amp; specialised to from all the tissues necessary to ensure an organised coordinated individual’ (Wong, 2003:416).</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Changes in Shape </a:t>
            </a:r>
          </a:p>
        </p:txBody>
      </p:sp>
      <p:sp>
        <p:nvSpPr>
          <p:cNvPr id="36867" name="Rectangle 3"/>
          <p:cNvSpPr>
            <a:spLocks noGrp="1" noChangeArrowheads="1"/>
          </p:cNvSpPr>
          <p:nvPr>
            <p:ph type="body" idx="1"/>
          </p:nvPr>
        </p:nvSpPr>
        <p:spPr/>
        <p:txBody>
          <a:bodyPr/>
          <a:lstStyle/>
          <a:p>
            <a:pPr>
              <a:lnSpc>
                <a:spcPct val="80000"/>
              </a:lnSpc>
            </a:pPr>
            <a:r>
              <a:rPr lang="en-GB" sz="2400"/>
              <a:t>Head, trunk, limbs, periphery. </a:t>
            </a:r>
          </a:p>
          <a:p>
            <a:pPr>
              <a:lnSpc>
                <a:spcPct val="80000"/>
              </a:lnSpc>
            </a:pPr>
            <a:r>
              <a:rPr lang="en-GB" sz="2400"/>
              <a:t>Lengthening of trunk.</a:t>
            </a:r>
          </a:p>
          <a:p>
            <a:pPr>
              <a:lnSpc>
                <a:spcPct val="80000"/>
              </a:lnSpc>
            </a:pPr>
            <a:r>
              <a:rPr lang="en-GB" sz="2400"/>
              <a:t>Accumulation of subcutaneous fat.</a:t>
            </a:r>
          </a:p>
          <a:p>
            <a:pPr>
              <a:lnSpc>
                <a:spcPct val="80000"/>
              </a:lnSpc>
            </a:pPr>
            <a:r>
              <a:rPr lang="en-GB" sz="2400"/>
              <a:t>Child learning to walk-large head, protuberant abdomen, out turned feet and bowed legs. </a:t>
            </a:r>
          </a:p>
          <a:p>
            <a:pPr>
              <a:lnSpc>
                <a:spcPct val="80000"/>
              </a:lnSpc>
            </a:pPr>
            <a:r>
              <a:rPr lang="en-GB" sz="2400"/>
              <a:t>At birth, the circumference of the skull = circumference of the chest, and the circumference of the abdomen is greater than the skull &amp; thorax until two years of age-due to large liver and small pelvis.  </a:t>
            </a:r>
          </a:p>
          <a:p>
            <a:pPr>
              <a:lnSpc>
                <a:spcPct val="80000"/>
              </a:lnSpc>
            </a:pPr>
            <a:r>
              <a:rPr lang="en-GB" sz="2400"/>
              <a:t>Growth of pelvis facilitates the urinary tract, bladder &amp; intestines, sinking down into the abdomen resulting in a gradual flattening of the abdomen.  </a:t>
            </a:r>
          </a:p>
          <a:p>
            <a:pPr>
              <a:lnSpc>
                <a:spcPct val="80000"/>
              </a:lnSpc>
            </a:pPr>
            <a:endParaRPr lang="en-GB" sz="2400"/>
          </a:p>
          <a:p>
            <a:pPr>
              <a:lnSpc>
                <a:spcPct val="80000"/>
              </a:lnSpc>
            </a:pPr>
            <a:endParaRPr lang="en-GB"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ES03041"/>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t>Maturation</a:t>
            </a:r>
          </a:p>
        </p:txBody>
      </p:sp>
      <p:sp>
        <p:nvSpPr>
          <p:cNvPr id="37891" name="Rectangle 3"/>
          <p:cNvSpPr>
            <a:spLocks noGrp="1" noChangeArrowheads="1"/>
          </p:cNvSpPr>
          <p:nvPr>
            <p:ph type="body" idx="1"/>
          </p:nvPr>
        </p:nvSpPr>
        <p:spPr/>
        <p:txBody>
          <a:bodyPr/>
          <a:lstStyle/>
          <a:p>
            <a:pPr marL="571500" indent="-571500">
              <a:buFontTx/>
              <a:buAutoNum type="arabicPeriod"/>
            </a:pPr>
            <a:r>
              <a:rPr lang="en-GB" sz="2800"/>
              <a:t>Universal - all children, all cultures and societal boundaries.</a:t>
            </a:r>
          </a:p>
          <a:p>
            <a:pPr marL="571500" indent="-571500">
              <a:buFontTx/>
              <a:buAutoNum type="arabicPeriod"/>
            </a:pPr>
            <a:r>
              <a:rPr lang="en-GB" sz="2800"/>
              <a:t>Sequential.</a:t>
            </a:r>
          </a:p>
          <a:p>
            <a:pPr marL="571500" indent="-571500">
              <a:buFontTx/>
              <a:buAutoNum type="arabicPeriod"/>
            </a:pPr>
            <a:r>
              <a:rPr lang="en-GB" sz="2800"/>
              <a:t>Relatively impervious to environmental influences.</a:t>
            </a:r>
          </a:p>
          <a:p>
            <a:pPr marL="571500" indent="-571500">
              <a:buFont typeface="Monotype Sorts" pitchFamily="2" charset="2"/>
              <a:buNone/>
            </a:pPr>
            <a:r>
              <a:rPr lang="en-GB" sz="2800"/>
              <a:t>      </a:t>
            </a:r>
          </a:p>
          <a:p>
            <a:pPr marL="571500" indent="-571500">
              <a:buFont typeface="Monotype Sorts" pitchFamily="2" charset="2"/>
              <a:buNone/>
            </a:pPr>
            <a:r>
              <a:rPr lang="en-GB" sz="2800"/>
              <a:t>These processes have been shaped by evolution, </a:t>
            </a:r>
          </a:p>
          <a:p>
            <a:pPr marL="571500" indent="-571500">
              <a:buFont typeface="Monotype Sorts" pitchFamily="2" charset="2"/>
              <a:buNone/>
            </a:pPr>
            <a:r>
              <a:rPr lang="en-GB" sz="2800"/>
              <a:t>however inheritance and the environment shape who </a:t>
            </a:r>
          </a:p>
          <a:p>
            <a:pPr marL="571500" indent="-571500">
              <a:buFont typeface="Monotype Sorts" pitchFamily="2" charset="2"/>
              <a:buNone/>
            </a:pPr>
            <a:r>
              <a:rPr lang="en-GB" sz="2800"/>
              <a:t>we are and our potential throughout life. </a:t>
            </a:r>
          </a:p>
          <a:p>
            <a:pPr marL="571500" indent="-571500">
              <a:buFont typeface="Monotype Sorts" pitchFamily="2" charset="2"/>
              <a:buNone/>
            </a:pPr>
            <a:endParaRPr lang="en-GB" sz="28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algn="ctr"/>
            <a:r>
              <a:rPr lang="en-US" sz="4000" b="1"/>
              <a:t>3 BROAD DOMAINS OF DEVELOPMENT</a:t>
            </a:r>
          </a:p>
        </p:txBody>
      </p:sp>
      <p:sp>
        <p:nvSpPr>
          <p:cNvPr id="6147" name="Rectangle 3"/>
          <p:cNvSpPr>
            <a:spLocks noGrp="1" noChangeArrowheads="1"/>
          </p:cNvSpPr>
          <p:nvPr>
            <p:ph type="body" idx="1"/>
          </p:nvPr>
        </p:nvSpPr>
        <p:spPr/>
        <p:txBody>
          <a:bodyPr/>
          <a:lstStyle/>
          <a:p>
            <a:r>
              <a:rPr lang="en-US" sz="4000" b="1"/>
              <a:t>Physical Development</a:t>
            </a:r>
          </a:p>
          <a:p>
            <a:endParaRPr lang="en-US" sz="4000" b="1"/>
          </a:p>
          <a:p>
            <a:r>
              <a:rPr lang="en-US" sz="4000" b="1"/>
              <a:t>Cognitive Development</a:t>
            </a:r>
          </a:p>
          <a:p>
            <a:endParaRPr lang="en-US" sz="4000" b="1"/>
          </a:p>
          <a:p>
            <a:r>
              <a:rPr lang="en-US" sz="4000" b="1"/>
              <a:t>Psychosocial Development</a:t>
            </a:r>
            <a:endParaRPr lang="en-US" sz="40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b="1"/>
              <a:t>PHYSICAL DEVELOPMENT</a:t>
            </a:r>
          </a:p>
        </p:txBody>
      </p:sp>
      <p:sp>
        <p:nvSpPr>
          <p:cNvPr id="7171" name="Rectangle 3"/>
          <p:cNvSpPr>
            <a:spLocks noGrp="1" noChangeArrowheads="1"/>
          </p:cNvSpPr>
          <p:nvPr>
            <p:ph type="body" idx="1"/>
          </p:nvPr>
        </p:nvSpPr>
        <p:spPr>
          <a:xfrm>
            <a:off x="971550" y="1773238"/>
            <a:ext cx="7772400" cy="3754437"/>
          </a:xfrm>
        </p:spPr>
        <p:txBody>
          <a:bodyPr/>
          <a:lstStyle/>
          <a:p>
            <a:r>
              <a:rPr lang="en-US" sz="2800" b="1"/>
              <a:t>The growth of the body and its organs from conception and after birth - height, weight, development of teeth, hair. </a:t>
            </a:r>
          </a:p>
          <a:p>
            <a:r>
              <a:rPr lang="en-US" sz="2800" b="1"/>
              <a:t>Changes in the body and functions of physiological systems e.g. - during puberty.</a:t>
            </a:r>
          </a:p>
          <a:p>
            <a:r>
              <a:rPr lang="en-US" sz="2800" b="1"/>
              <a:t>The appearance of the physical signs of aging during adulthood – changes in muscle and bone density, eye sight, hair loss/gain.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b="1"/>
              <a:t>PHYSICAL DEVELOPMENT</a:t>
            </a:r>
            <a:endParaRPr lang="en-GB" b="1"/>
          </a:p>
        </p:txBody>
      </p:sp>
      <p:sp>
        <p:nvSpPr>
          <p:cNvPr id="20483" name="Rectangle 3"/>
          <p:cNvSpPr>
            <a:spLocks noGrp="1" noChangeArrowheads="1"/>
          </p:cNvSpPr>
          <p:nvPr>
            <p:ph type="body" idx="1"/>
          </p:nvPr>
        </p:nvSpPr>
        <p:spPr/>
        <p:txBody>
          <a:bodyPr/>
          <a:lstStyle/>
          <a:p>
            <a:r>
              <a:rPr lang="en-GB" sz="2800" b="1"/>
              <a:t>Often age specific – certain aspects of physical development correspond to age e.g. – starting to sit or walk, development or loss of teeth.</a:t>
            </a:r>
          </a:p>
          <a:p>
            <a:r>
              <a:rPr lang="en-GB" sz="2800" b="1"/>
              <a:t>Childhood physical development is monitored very closely – children are expected to be a certain weight or height at a certain age and records are kept of their development.</a:t>
            </a:r>
          </a:p>
          <a:p>
            <a:r>
              <a:rPr lang="en-GB" sz="2800" b="1"/>
              <a:t>Nutritional status is an important consideration.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algn="ctr"/>
            <a:r>
              <a:rPr lang="en-GB" sz="4000"/>
              <a:t>Psychological/Intellectual/ Cognitive Development</a:t>
            </a:r>
            <a:endParaRPr lang="en-US" sz="4000"/>
          </a:p>
        </p:txBody>
      </p:sp>
      <p:sp>
        <p:nvSpPr>
          <p:cNvPr id="41987" name="Rectangle 3"/>
          <p:cNvSpPr>
            <a:spLocks noGrp="1" noChangeArrowheads="1"/>
          </p:cNvSpPr>
          <p:nvPr>
            <p:ph type="body" sz="half" idx="1"/>
          </p:nvPr>
        </p:nvSpPr>
        <p:spPr>
          <a:xfrm>
            <a:off x="990600" y="1828800"/>
            <a:ext cx="3814763" cy="4114800"/>
          </a:xfrm>
        </p:spPr>
        <p:txBody>
          <a:bodyPr/>
          <a:lstStyle/>
          <a:p>
            <a:pPr>
              <a:lnSpc>
                <a:spcPct val="90000"/>
              </a:lnSpc>
            </a:pPr>
            <a:endParaRPr lang="en-GB" sz="2800"/>
          </a:p>
          <a:p>
            <a:pPr>
              <a:lnSpc>
                <a:spcPct val="90000"/>
              </a:lnSpc>
            </a:pPr>
            <a:r>
              <a:rPr lang="en-GB" sz="2800"/>
              <a:t>How the child thinks.</a:t>
            </a:r>
          </a:p>
          <a:p>
            <a:pPr>
              <a:lnSpc>
                <a:spcPct val="90000"/>
              </a:lnSpc>
            </a:pPr>
            <a:r>
              <a:rPr lang="en-GB" sz="2800"/>
              <a:t>How the child learns.</a:t>
            </a:r>
          </a:p>
          <a:p>
            <a:pPr>
              <a:lnSpc>
                <a:spcPct val="90000"/>
              </a:lnSpc>
            </a:pPr>
            <a:r>
              <a:rPr lang="en-GB" sz="2800"/>
              <a:t>Theoretical perspectives.</a:t>
            </a:r>
          </a:p>
          <a:p>
            <a:pPr>
              <a:lnSpc>
                <a:spcPct val="90000"/>
              </a:lnSpc>
            </a:pPr>
            <a:r>
              <a:rPr lang="en-GB" sz="2800"/>
              <a:t>The relationship between language and thought.</a:t>
            </a:r>
          </a:p>
          <a:p>
            <a:pPr>
              <a:lnSpc>
                <a:spcPct val="90000"/>
              </a:lnSpc>
            </a:pPr>
            <a:r>
              <a:rPr lang="en-GB" sz="2800"/>
              <a:t>Socialisation. </a:t>
            </a:r>
            <a:endParaRPr lang="en-US" sz="2800"/>
          </a:p>
        </p:txBody>
      </p:sp>
      <p:pic>
        <p:nvPicPr>
          <p:cNvPr id="41988" name="Picture 4" descr="4m4rytfd[1]"/>
          <p:cNvPicPr>
            <a:picLocks noGrp="1" noChangeAspect="1" noChangeArrowheads="1"/>
          </p:cNvPicPr>
          <p:nvPr>
            <p:ph sz="half" idx="2"/>
          </p:nvPr>
        </p:nvPicPr>
        <p:blipFill>
          <a:blip r:embed="rId2" cstate="print"/>
          <a:srcRect/>
          <a:stretch>
            <a:fillRect/>
          </a:stretch>
        </p:blipFill>
        <p:spPr>
          <a:xfrm>
            <a:off x="4932363" y="1844675"/>
            <a:ext cx="3800475" cy="4114800"/>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ctr"/>
            <a:r>
              <a:rPr lang="en-US" b="1"/>
              <a:t>COGNITIVE DEVELOPMENT</a:t>
            </a:r>
          </a:p>
        </p:txBody>
      </p:sp>
      <p:sp>
        <p:nvSpPr>
          <p:cNvPr id="8195" name="Rectangle 3"/>
          <p:cNvSpPr>
            <a:spLocks noGrp="1" noChangeArrowheads="1"/>
          </p:cNvSpPr>
          <p:nvPr>
            <p:ph type="body" idx="1"/>
          </p:nvPr>
        </p:nvSpPr>
        <p:spPr/>
        <p:txBody>
          <a:bodyPr/>
          <a:lstStyle/>
          <a:p>
            <a:r>
              <a:rPr lang="en-US" b="1"/>
              <a:t>The development of understanding and thought.</a:t>
            </a:r>
          </a:p>
          <a:p>
            <a:r>
              <a:rPr lang="en-US" b="1"/>
              <a:t>Development and changes in perception and understanding.</a:t>
            </a:r>
          </a:p>
          <a:p>
            <a:r>
              <a:rPr lang="en-US" b="1"/>
              <a:t>Visual perception.</a:t>
            </a:r>
          </a:p>
          <a:p>
            <a:r>
              <a:rPr lang="en-US" b="1"/>
              <a:t>Learning and problem-solving skills.</a:t>
            </a:r>
          </a:p>
          <a:p>
            <a:r>
              <a:rPr lang="en-US" b="1"/>
              <a:t>Language.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algn="ctr"/>
            <a:r>
              <a:rPr lang="en-US" sz="4000" b="1"/>
              <a:t>COGNITIVE DEVELOPMENT</a:t>
            </a:r>
            <a:endParaRPr lang="en-GB" sz="4000" b="1"/>
          </a:p>
        </p:txBody>
      </p:sp>
      <p:sp>
        <p:nvSpPr>
          <p:cNvPr id="21507" name="Rectangle 3"/>
          <p:cNvSpPr>
            <a:spLocks noGrp="1" noChangeArrowheads="1"/>
          </p:cNvSpPr>
          <p:nvPr>
            <p:ph type="body" idx="1"/>
          </p:nvPr>
        </p:nvSpPr>
        <p:spPr/>
        <p:txBody>
          <a:bodyPr/>
          <a:lstStyle/>
          <a:p>
            <a:r>
              <a:rPr lang="en-GB" b="1"/>
              <a:t>Cognitive development can also be considered to be age specific – however, also dependant on other factors such as the degree of stimulation and interaction, education and past experiences.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algn="ctr"/>
            <a:r>
              <a:rPr lang="en-US" b="1"/>
              <a:t>PSYCHOSOCIAL DEVELOPMENT</a:t>
            </a:r>
          </a:p>
        </p:txBody>
      </p:sp>
      <p:sp>
        <p:nvSpPr>
          <p:cNvPr id="9219" name="Rectangle 3"/>
          <p:cNvSpPr>
            <a:spLocks noGrp="1" noChangeArrowheads="1"/>
          </p:cNvSpPr>
          <p:nvPr>
            <p:ph type="body" idx="1"/>
          </p:nvPr>
        </p:nvSpPr>
        <p:spPr/>
        <p:txBody>
          <a:bodyPr/>
          <a:lstStyle/>
          <a:p>
            <a:pPr>
              <a:lnSpc>
                <a:spcPct val="90000"/>
              </a:lnSpc>
              <a:buFont typeface="Monotype Sorts" pitchFamily="2" charset="2"/>
              <a:buNone/>
            </a:pPr>
            <a:r>
              <a:rPr lang="en-US" b="1"/>
              <a:t>Personal and interpersonal aspect of </a:t>
            </a:r>
          </a:p>
          <a:p>
            <a:pPr>
              <a:lnSpc>
                <a:spcPct val="90000"/>
              </a:lnSpc>
              <a:buFont typeface="Monotype Sorts" pitchFamily="2" charset="2"/>
              <a:buNone/>
            </a:pPr>
            <a:r>
              <a:rPr lang="en-US" b="1"/>
              <a:t>development:</a:t>
            </a:r>
          </a:p>
          <a:p>
            <a:pPr>
              <a:lnSpc>
                <a:spcPct val="90000"/>
              </a:lnSpc>
            </a:pPr>
            <a:r>
              <a:rPr lang="en-US" sz="2400" b="1"/>
              <a:t>Development of interpersonal skills.</a:t>
            </a:r>
            <a:endParaRPr lang="en-US" b="1"/>
          </a:p>
          <a:p>
            <a:pPr>
              <a:lnSpc>
                <a:spcPct val="90000"/>
              </a:lnSpc>
            </a:pPr>
            <a:r>
              <a:rPr lang="en-US" sz="2400" b="1"/>
              <a:t>Development of social relationships and the changing. roles played in the family and society.</a:t>
            </a:r>
            <a:endParaRPr lang="en-US" sz="1600" b="1"/>
          </a:p>
          <a:p>
            <a:pPr>
              <a:lnSpc>
                <a:spcPct val="90000"/>
              </a:lnSpc>
            </a:pPr>
            <a:r>
              <a:rPr lang="en-US" sz="2400" b="1"/>
              <a:t>Development of personality.</a:t>
            </a:r>
          </a:p>
          <a:p>
            <a:pPr>
              <a:lnSpc>
                <a:spcPct val="90000"/>
              </a:lnSpc>
            </a:pPr>
            <a:r>
              <a:rPr lang="en-US" sz="2400" b="1"/>
              <a:t>The concept of self and the development of self-esteem.</a:t>
            </a:r>
          </a:p>
          <a:p>
            <a:pPr>
              <a:lnSpc>
                <a:spcPct val="90000"/>
              </a:lnSpc>
            </a:pPr>
            <a:r>
              <a:rPr lang="en-US" sz="2400" b="1"/>
              <a:t>Development of moral reasoning.</a:t>
            </a:r>
          </a:p>
          <a:p>
            <a:pPr>
              <a:lnSpc>
                <a:spcPct val="90000"/>
              </a:lnSpc>
            </a:pPr>
            <a:r>
              <a:rPr lang="en-US" sz="2400" b="1"/>
              <a:t>Development of gender.</a:t>
            </a:r>
          </a:p>
          <a:p>
            <a:pPr>
              <a:lnSpc>
                <a:spcPct val="90000"/>
              </a:lnSpc>
            </a:pPr>
            <a:endParaRPr lang="en-US" b="1"/>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a:t>References</a:t>
            </a:r>
          </a:p>
        </p:txBody>
      </p:sp>
      <p:sp>
        <p:nvSpPr>
          <p:cNvPr id="60419" name="Rectangle 3"/>
          <p:cNvSpPr>
            <a:spLocks noGrp="1" noChangeArrowheads="1"/>
          </p:cNvSpPr>
          <p:nvPr>
            <p:ph type="body" idx="1"/>
          </p:nvPr>
        </p:nvSpPr>
        <p:spPr/>
        <p:txBody>
          <a:bodyPr/>
          <a:lstStyle/>
          <a:p>
            <a:pPr>
              <a:lnSpc>
                <a:spcPct val="80000"/>
              </a:lnSpc>
            </a:pPr>
            <a:r>
              <a:rPr lang="en-GB" sz="1800"/>
              <a:t>Baltes, P. B. (1987). Theoretical propositions of life-span developmental psychology: On the dynamics between growth and</a:t>
            </a:r>
          </a:p>
          <a:p>
            <a:pPr>
              <a:lnSpc>
                <a:spcPct val="80000"/>
              </a:lnSpc>
              <a:buFont typeface="Monotype Sorts" pitchFamily="2" charset="2"/>
              <a:buNone/>
            </a:pPr>
            <a:r>
              <a:rPr lang="en-GB" sz="1800"/>
              <a:t>      decline. </a:t>
            </a:r>
            <a:r>
              <a:rPr lang="en-GB" sz="1800" i="1"/>
              <a:t>Developmental Psychology</a:t>
            </a:r>
            <a:r>
              <a:rPr lang="en-GB" sz="1800"/>
              <a:t>, </a:t>
            </a:r>
            <a:r>
              <a:rPr lang="en-GB" sz="1800" i="1"/>
              <a:t>23</a:t>
            </a:r>
            <a:r>
              <a:rPr lang="en-GB" sz="1800"/>
              <a:t>, 611–626.</a:t>
            </a:r>
          </a:p>
          <a:p>
            <a:pPr>
              <a:lnSpc>
                <a:spcPct val="80000"/>
              </a:lnSpc>
            </a:pPr>
            <a:r>
              <a:rPr lang="en-GB" sz="1800"/>
              <a:t>Bee, H. &amp; Boyd, D. (2004) </a:t>
            </a:r>
            <a:r>
              <a:rPr lang="en-GB" sz="1800" i="1"/>
              <a:t>The Developing Child, </a:t>
            </a:r>
            <a:r>
              <a:rPr lang="en-GB" sz="1800"/>
              <a:t>(10</a:t>
            </a:r>
            <a:r>
              <a:rPr lang="en-GB" sz="1800" baseline="30000"/>
              <a:t>th</a:t>
            </a:r>
            <a:r>
              <a:rPr lang="en-GB" sz="1800"/>
              <a:t> Ed) Boston, Pearson</a:t>
            </a:r>
          </a:p>
          <a:p>
            <a:pPr>
              <a:lnSpc>
                <a:spcPct val="80000"/>
              </a:lnSpc>
            </a:pPr>
            <a:r>
              <a:rPr lang="en-GB" sz="1800"/>
              <a:t>Berk, L. E., (2009) </a:t>
            </a:r>
            <a:r>
              <a:rPr lang="en-GB" sz="1800" i="1"/>
              <a:t>Child Development,</a:t>
            </a:r>
            <a:r>
              <a:rPr lang="en-GB" sz="1800"/>
              <a:t> 8</a:t>
            </a:r>
            <a:r>
              <a:rPr lang="en-GB" sz="1800" baseline="30000"/>
              <a:t>Th</a:t>
            </a:r>
            <a:r>
              <a:rPr lang="en-GB" sz="1800"/>
              <a:t> Edition, Boston, Pearson</a:t>
            </a:r>
          </a:p>
          <a:p>
            <a:pPr>
              <a:lnSpc>
                <a:spcPct val="80000"/>
              </a:lnSpc>
            </a:pPr>
            <a:r>
              <a:rPr lang="en-GB" sz="1800"/>
              <a:t>Bronfenbrenner U (1979) The ecology of human development. Cambridge MA. Harvard University press. </a:t>
            </a:r>
          </a:p>
          <a:p>
            <a:pPr>
              <a:lnSpc>
                <a:spcPct val="80000"/>
              </a:lnSpc>
            </a:pPr>
            <a:r>
              <a:rPr lang="en-GB" sz="1800"/>
              <a:t>Bronfenbrenner U (1998) The ecology of developmental processes, in Daman W &amp; Lerner RM (1998) Handbook of child psychology. New York Wiley. </a:t>
            </a:r>
          </a:p>
          <a:p>
            <a:pPr>
              <a:lnSpc>
                <a:spcPct val="80000"/>
              </a:lnSpc>
            </a:pPr>
            <a:r>
              <a:rPr lang="en-GB" sz="1800"/>
              <a:t>Gesell A. information available at the Gesell institute http://www.uwsp.edu/hphd/sites/Gesell/gesell.shtm accessed 05/01/07</a:t>
            </a:r>
          </a:p>
          <a:p>
            <a:pPr>
              <a:lnSpc>
                <a:spcPct val="80000"/>
              </a:lnSpc>
            </a:pPr>
            <a:r>
              <a:rPr lang="en-GB" sz="1800"/>
              <a:t>MacGregor, Janet (2000) Introduction to the anatomy and physiology of children. London. Routledge.</a:t>
            </a:r>
          </a:p>
          <a:p>
            <a:pPr>
              <a:lnSpc>
                <a:spcPct val="80000"/>
              </a:lnSpc>
            </a:pPr>
            <a:endParaRPr lang="en-GB" sz="18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a:t>References</a:t>
            </a:r>
          </a:p>
        </p:txBody>
      </p:sp>
      <p:sp>
        <p:nvSpPr>
          <p:cNvPr id="78851" name="Rectangle 3"/>
          <p:cNvSpPr>
            <a:spLocks noGrp="1" noChangeArrowheads="1"/>
          </p:cNvSpPr>
          <p:nvPr>
            <p:ph type="body" idx="1"/>
          </p:nvPr>
        </p:nvSpPr>
        <p:spPr/>
        <p:txBody>
          <a:bodyPr/>
          <a:lstStyle/>
          <a:p>
            <a:pPr>
              <a:lnSpc>
                <a:spcPct val="90000"/>
              </a:lnSpc>
            </a:pPr>
            <a:r>
              <a:rPr lang="en-GB" sz="2000"/>
              <a:t>On-line medical dictionary (1997-2004) Available from:http://cancerweb.ncl.ac.uk/cgi-bin/omd?action=Home&amp;query= </a:t>
            </a:r>
            <a:r>
              <a:rPr lang="en-GB" sz="2000" i="1"/>
              <a:t>[accessed 12/10/04]</a:t>
            </a:r>
            <a:endParaRPr lang="en-GB" sz="2000"/>
          </a:p>
          <a:p>
            <a:pPr>
              <a:lnSpc>
                <a:spcPct val="90000"/>
              </a:lnSpc>
            </a:pPr>
            <a:r>
              <a:rPr lang="en-GB" sz="2000"/>
              <a:t>Pound, L (2008)</a:t>
            </a:r>
            <a:r>
              <a:rPr lang="en-GB" sz="2000" i="1"/>
              <a:t> How Children Learn: Book 2,</a:t>
            </a:r>
            <a:r>
              <a:rPr lang="en-GB" sz="2000"/>
              <a:t> London:Step Forward Publishing</a:t>
            </a:r>
          </a:p>
          <a:p>
            <a:pPr>
              <a:lnSpc>
                <a:spcPct val="90000"/>
              </a:lnSpc>
            </a:pPr>
            <a:r>
              <a:rPr lang="en-GB" sz="2000"/>
              <a:t>Seifert, K. L., Hoffnung, R.J., &amp; Hoffnung, M. (2000) </a:t>
            </a:r>
            <a:r>
              <a:rPr lang="en-GB" sz="2000" i="1"/>
              <a:t>Lifespan Development, Boston, Houghton Mifflin Company</a:t>
            </a:r>
            <a:endParaRPr lang="en-GB" sz="2000"/>
          </a:p>
          <a:p>
            <a:pPr>
              <a:lnSpc>
                <a:spcPct val="90000"/>
              </a:lnSpc>
            </a:pPr>
            <a:r>
              <a:rPr lang="en-GB" sz="2000"/>
              <a:t>Sigleman, C.K. (1999) </a:t>
            </a:r>
            <a:r>
              <a:rPr lang="en-GB" sz="2000" i="1"/>
              <a:t>Development Psychology, </a:t>
            </a:r>
            <a:r>
              <a:rPr lang="en-GB" sz="2000"/>
              <a:t>Claifornia:Brooks/Cole</a:t>
            </a:r>
          </a:p>
          <a:p>
            <a:pPr>
              <a:lnSpc>
                <a:spcPct val="90000"/>
              </a:lnSpc>
            </a:pPr>
            <a:r>
              <a:rPr lang="en-GB" sz="2000"/>
              <a:t>Wong D (2003) Edition7th. Wong's nursing care of infants and children / senior consultant, Donna L. Wong / primary author, Marilyn J. Hockenberry / senior editors, David Wilson, Marilyn L. Winkelstein, Nancy E. Kline London; Mosby.</a:t>
            </a:r>
          </a:p>
          <a:p>
            <a:pPr>
              <a:lnSpc>
                <a:spcPct val="90000"/>
              </a:lnSpc>
            </a:pPr>
            <a:endParaRPr lang="en-GB" sz="2000"/>
          </a:p>
          <a:p>
            <a:pPr>
              <a:lnSpc>
                <a:spcPct val="90000"/>
              </a:lnSpc>
            </a:pPr>
            <a:endParaRPr lang="en-GB" sz="2400"/>
          </a:p>
        </p:txBody>
      </p:sp>
    </p:spTree>
  </p:cSld>
  <p:clrMapOvr>
    <a:masterClrMapping/>
  </p:clrMapOvr>
</p:sld>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4000" b="1"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4000" b="1"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Designs\NOTEBOOK.POT</Template>
  <TotalTime>1185</TotalTime>
  <Words>1237</Words>
  <Application>Microsoft Office PowerPoint</Application>
  <PresentationFormat>On-screen Show (4:3)</PresentationFormat>
  <Paragraphs>124</Paragraphs>
  <Slides>26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Monotype Sorts</vt:lpstr>
      <vt:lpstr>Times New Roman</vt:lpstr>
      <vt:lpstr>Wingdings</vt:lpstr>
      <vt:lpstr>Notebook</vt:lpstr>
      <vt:lpstr>Perspectives on Children’s Development</vt:lpstr>
      <vt:lpstr>Objectives</vt:lpstr>
      <vt:lpstr>WHAT IS DEVELOPMENT?</vt:lpstr>
      <vt:lpstr>PowerPoint Presentation</vt:lpstr>
      <vt:lpstr>STAGES OF THE LIFE-SPAN</vt:lpstr>
      <vt:lpstr>Consider the whole child</vt:lpstr>
      <vt:lpstr>PowerPoint Presentation</vt:lpstr>
      <vt:lpstr> Growth, Development &amp; Maturation </vt:lpstr>
      <vt:lpstr>  Growth, Development &amp; Maturation  </vt:lpstr>
      <vt:lpstr>Pedagogy</vt:lpstr>
      <vt:lpstr>Principles Governing Human Development (Baltes,1987)</vt:lpstr>
      <vt:lpstr>Embryonic Period</vt:lpstr>
      <vt:lpstr>Growth and Development (G&amp;D)</vt:lpstr>
      <vt:lpstr>How is growth accomplished?</vt:lpstr>
      <vt:lpstr>Changes in Shape </vt:lpstr>
      <vt:lpstr>PowerPoint Presentation</vt:lpstr>
      <vt:lpstr>Maturation</vt:lpstr>
      <vt:lpstr>3 BROAD DOMAINS OF DEVELOPMENT</vt:lpstr>
      <vt:lpstr>PHYSICAL DEVELOPMENT</vt:lpstr>
      <vt:lpstr>PHYSICAL DEVELOPMENT</vt:lpstr>
      <vt:lpstr>Psychological/Intellectual/ Cognitive Development</vt:lpstr>
      <vt:lpstr>COGNITIVE DEVELOPMENT</vt:lpstr>
      <vt:lpstr>COGNITIVE DEVELOPMENT</vt:lpstr>
      <vt:lpstr>PSYCHOSOCIAL DEVELOPMENT</vt:lpstr>
      <vt:lpstr>References</vt:lpstr>
      <vt:lpstr>References</vt:lpstr>
    </vt:vector>
  </TitlesOfParts>
  <Company>University of Glamorgan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DEVELOPMENT</dc:title>
  <dc:creator>GT_Profile</dc:creator>
  <cp:lastModifiedBy>Karen Hudson</cp:lastModifiedBy>
  <cp:revision>34</cp:revision>
  <cp:lastPrinted>2017-09-29T10:21:20Z</cp:lastPrinted>
  <dcterms:created xsi:type="dcterms:W3CDTF">2003-09-01T13:31:32Z</dcterms:created>
  <dcterms:modified xsi:type="dcterms:W3CDTF">2018-07-19T12:54:36Z</dcterms:modified>
</cp:coreProperties>
</file>